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78" r:id="rId4"/>
    <p:sldId id="256" r:id="rId5"/>
    <p:sldId id="257" r:id="rId6"/>
    <p:sldId id="265" r:id="rId7"/>
    <p:sldId id="259" r:id="rId8"/>
    <p:sldId id="260" r:id="rId9"/>
    <p:sldId id="261" r:id="rId10"/>
    <p:sldId id="264" r:id="rId11"/>
    <p:sldId id="267" r:id="rId12"/>
    <p:sldId id="273" r:id="rId13"/>
    <p:sldId id="274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91919"/>
    <a:srgbClr val="F9C217"/>
    <a:srgbClr val="FFFFFF"/>
    <a:srgbClr val="000000"/>
    <a:srgbClr val="636363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0"/>
  </p:normalViewPr>
  <p:slideViewPr>
    <p:cSldViewPr>
      <p:cViewPr varScale="1">
        <p:scale>
          <a:sx n="125" d="100"/>
          <a:sy n="125" d="100"/>
        </p:scale>
        <p:origin x="15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EFFFCE-72D3-4CE4-A857-D428CB87EEF0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03F83A-95CE-4E5B-9BFB-8E935260D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086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6491D4F-12EA-40AD-A330-BFF8D97D3107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30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6491D4F-12EA-40AD-A330-BFF8D97D3107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21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6491D4F-12EA-40AD-A330-BFF8D97D3107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1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9C842C-BFD4-477A-BFC1-43536148A059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15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194185-6898-4E0B-A9BB-08176757E87B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30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D7B315-5DD0-4F8B-A680-0F2FC6085838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56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DEE2D3-4502-4FD4-B15A-912DF3154C75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82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2972-EBF2-4536-BC72-DE58CCF65237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4B99-97F4-405B-888F-F7833B0055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9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A4E1-B619-4AFA-B479-C87B91812D93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C5BC-94EF-483F-A362-CC4773C8C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98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C7AA-347B-47CE-A30F-64FF0EFD08BA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8F28-53CF-49AB-B730-108F94EDE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92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0"/>
            <a:ext cx="3857625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49250"/>
            <a:ext cx="579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07988" y="6381750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2A3D0469-D686-4A41-9144-D8AE23A08399}" type="slidenum">
              <a:rPr lang="en-US" altLang="ru-RU" sz="120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PT Sans" pitchFamily="34" charset="-52"/>
              </a:rPr>
              <a:pPr eaLnBrk="1" hangingPunct="1">
                <a:defRPr/>
              </a:pPr>
              <a:t>‹#›</a:t>
            </a:fld>
            <a:endParaRPr lang="ru-RU" altLang="ru-RU" sz="1200" smtClean="0">
              <a:solidFill>
                <a:schemeClr val="bg1"/>
              </a:solidFill>
              <a:latin typeface="PT Sans" pitchFamily="34" charset="-52"/>
              <a:ea typeface="PT Sans" pitchFamily="34" charset="-52"/>
              <a:cs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9400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FBF6-04D2-4A6A-ABF6-B1FBDDAFF872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F3E3-D932-46F2-8F38-EE192B55FC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4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5AEEF-5393-438B-89DD-1A0A79203874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D50B-A8B1-4E57-AF3D-F6C6CCEDD5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3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A829-4C11-4B75-8E16-5907FD95F54F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AD73-5D25-4AEC-9DAD-0ECD141D7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86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FE86-1F69-4525-9468-ADA8350B943B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EBA1-D167-47C1-9168-EAA4F1E60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75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2706-B7FE-4A2B-98D4-B551A4F61B2C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BE2D-4C6B-497A-8B2E-4B65F79215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46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8455-D547-4F32-8874-4DC364F6BE11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0EE0-76CB-4F40-81C3-0C671308BB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65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BD96-0598-4789-85E9-7AA94AB4F6F0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F6BB-2FD4-40D1-BB26-0F3A1E70F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53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223E-17E2-4257-BA22-C184369CC085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066A-BCC9-4D13-B28A-01D313F26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67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ACCFB-2CF7-4794-AFD2-63BD779BF8BA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193DE2-600E-4698-8A6D-6F795A3DE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8560" y="355739"/>
            <a:ext cx="511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FF"/>
                </a:solidFill>
              </a:rPr>
              <a:t>АКБ «КАПИТАЛБАНК»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6"/>
            <a:ext cx="972380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33375"/>
            <a:ext cx="9144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algn="ctr" eaLnBrk="1" fontAlgn="auto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Оплата услуг</a:t>
            </a:r>
            <a:endParaRPr lang="en-US" altLang="ru-RU" sz="4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5157192"/>
            <a:ext cx="77041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• Подключения </a:t>
            </a:r>
            <a:r>
              <a:rPr lang="ru-RU" altLang="ru-RU" sz="1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к </a:t>
            </a:r>
            <a:r>
              <a:rPr lang="ru-RU" altLang="ru-RU" sz="18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биллинговой</a:t>
            </a: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 системе </a:t>
            </a: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Банка</a:t>
            </a: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, </a:t>
            </a:r>
            <a:r>
              <a:rPr lang="ru-RU" altLang="ru-RU" sz="1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клиринговой системе Центрального Банка </a:t>
            </a: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МУНИС</a:t>
            </a:r>
            <a:b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</a:b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 </a:t>
            </a:r>
            <a:endParaRPr lang="ru-RU" altLang="ru-RU" sz="18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• </a:t>
            </a:r>
            <a:r>
              <a:rPr lang="ru-RU" altLang="ru-RU" sz="1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Прямые подключения к </a:t>
            </a:r>
            <a:r>
              <a:rPr lang="ru-RU" altLang="ru-RU" sz="18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биллингу</a:t>
            </a:r>
            <a:r>
              <a:rPr lang="ru-RU" altLang="ru-RU" sz="1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 </a:t>
            </a: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поставщиков, процессингам </a:t>
            </a:r>
            <a:r>
              <a:rPr lang="en-US" altLang="ru-RU" sz="18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Uzcard</a:t>
            </a:r>
            <a:r>
              <a:rPr lang="en-US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, Visa</a:t>
            </a:r>
            <a:endParaRPr lang="ru-RU" altLang="ru-RU" sz="18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79388" y="1155700"/>
            <a:ext cx="32861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Заказ банковских продуктов</a:t>
            </a:r>
            <a:endParaRPr lang="en-US" altLang="ru-RU" sz="3600" b="1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5513" y="642938"/>
            <a:ext cx="5100637" cy="557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889375" y="1525588"/>
            <a:ext cx="2482850" cy="1154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Открыть депозит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(в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том числе и с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карты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другого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банка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618288" y="1525588"/>
            <a:ext cx="2346325" cy="1154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Подать кредитную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заявку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889375" y="3219450"/>
            <a:ext cx="2482850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Заказать карту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Капиталбанка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6618288" y="3219450"/>
            <a:ext cx="2274887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Погасить кредит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pic>
        <p:nvPicPr>
          <p:cNvPr id="2356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0620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101758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270351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351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179388" y="3097213"/>
            <a:ext cx="328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Мобильное приложение позволяет клиенту</a:t>
            </a:r>
            <a:endParaRPr lang="en-US" altLang="ru-RU" sz="180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889375" y="4881563"/>
            <a:ext cx="2482850" cy="1154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Выполнить операции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 депозитам (пополнение,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снятие, закрытие)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618288" y="4881563"/>
            <a:ext cx="2274887" cy="1154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Создавать регулярные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платежи (для оплаты услуг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 переводов на счета и карты)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pic>
        <p:nvPicPr>
          <p:cNvPr id="23567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4365625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65625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56100" y="4292600"/>
            <a:ext cx="4103688" cy="23050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188" y="4292600"/>
            <a:ext cx="3600450" cy="23193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6100" y="1749425"/>
            <a:ext cx="4103688" cy="24225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188" y="1749425"/>
            <a:ext cx="3600450" cy="24225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650" y="1844675"/>
            <a:ext cx="3305175" cy="1393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Счета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Отображение счетов клиента,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движений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ним, получение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выписки, реквизитов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счета</a:t>
            </a: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Создание перевода с выбранного счета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60875" y="1844675"/>
            <a:ext cx="3886200" cy="18002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Карты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3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Отображение карт, открытых в </a:t>
            </a:r>
            <a:r>
              <a:rPr lang="ru-RU" sz="13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Капиталбанке</a:t>
            </a:r>
            <a:r>
              <a:rPr lang="ru-RU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, движений по ним, получение </a:t>
            </a:r>
            <a:r>
              <a:rPr lang="ru-RU" sz="13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выписки,</a:t>
            </a:r>
            <a:br>
              <a:rPr lang="ru-RU" sz="13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3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реквизитов </a:t>
            </a:r>
            <a:r>
              <a:rPr lang="ru-RU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счета</a:t>
            </a: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3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Отображение карт других банков и балансов по ним </a:t>
            </a: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3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Создание перевода с выбранной карты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84213" y="4506913"/>
            <a:ext cx="3382962" cy="1658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Депозиты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Отображение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депозитов,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движений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депозитным счетам</a:t>
            </a: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Открытие депозита, пополнение, снятие, получение выписки и пр.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27538" y="4494213"/>
            <a:ext cx="4032250" cy="1658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Кредиты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Отображение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кредитов, графика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погашения,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движений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 кредитному счету </a:t>
            </a: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Погашение кредита, получение выписки и пр.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55588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algn="ctr" eaLnBrk="1" fontAlgn="auto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Карта функциональности приложения по разделам</a:t>
            </a:r>
            <a:endParaRPr lang="en-US" altLang="ru-RU" sz="4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  <p:pic>
        <p:nvPicPr>
          <p:cNvPr id="25612" name="Picture 3" descr="C:\Users\darkspine\Desktop\Kapital Bank Mobile\Presentation\Icons\accou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34803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4803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80231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231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56100" y="1812925"/>
            <a:ext cx="4103688" cy="24209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188" y="1812925"/>
            <a:ext cx="3600450" cy="24209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650" y="1908175"/>
            <a:ext cx="3200400" cy="1392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Оплата счетов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Оплата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коммунальных услуг, интернета, пополнение мобильного и пр.</a:t>
            </a: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Создание регулярных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платежей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оплате услуг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60875" y="1908175"/>
            <a:ext cx="3886200" cy="17986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Переводы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Создание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нового перевода </a:t>
            </a: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Просмотр списка ранее созданных переводов</a:t>
            </a: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Печать копии платежного поручения и пр.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55588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algn="ctr" eaLnBrk="1" fontAlgn="auto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Карта функциональности приложения по разделам</a:t>
            </a:r>
            <a:endParaRPr lang="en-US" altLang="ru-RU" sz="4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40995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40995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268538" y="4341813"/>
            <a:ext cx="4103687" cy="24225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373313" y="4437063"/>
            <a:ext cx="3886200" cy="1800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Архив документов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Отображение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всех проводок по пользовательским счетам, полученных из базы данных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АБС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(включая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проводки, созданные через АБС и кассу) </a:t>
            </a:r>
          </a:p>
        </p:txBody>
      </p:sp>
      <p:pic>
        <p:nvPicPr>
          <p:cNvPr id="266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9404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56100" y="4292600"/>
            <a:ext cx="4103688" cy="19319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188" y="4292600"/>
            <a:ext cx="3600450" cy="19446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6100" y="1749425"/>
            <a:ext cx="4103688" cy="24225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188" y="1749425"/>
            <a:ext cx="3600450" cy="24225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650" y="1844675"/>
            <a:ext cx="3200400" cy="1393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Информация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Новости банка</a:t>
            </a: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Курсы валют </a:t>
            </a: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Ближайшие отделения на карте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60875" y="1844675"/>
            <a:ext cx="3886200" cy="215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Сообщения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Возможность задать свой вопрос банку</a:t>
            </a: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Возможность ознакомиться с сообщениями банка</a:t>
            </a: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Встроенный механизм обмена сообщениями</a:t>
            </a: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Интеграция с разными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приложениями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для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обмена мгновенными сообщениями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84213" y="4506913"/>
            <a:ext cx="3382962" cy="1658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Звонок в банк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Кнопка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вызова указанного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номера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телефона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для звонка в </a:t>
            </a:r>
            <a:r>
              <a:rPr lang="ru-RU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call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-центр банка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27538" y="4494213"/>
            <a:ext cx="4032250" cy="1658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Настройки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:</a:t>
            </a:r>
            <a:endParaRPr 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Пользовательские настройки приложения </a:t>
            </a:r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•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Настройки учетной записи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пользователя</a:t>
            </a:r>
            <a:endParaRPr lang="ru-RU" sz="1200" kern="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55588"/>
            <a:ext cx="9144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algn="ctr" eaLnBrk="1" fontAlgn="auto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Карта функциональности приложения по разделам</a:t>
            </a:r>
            <a:endParaRPr lang="en-US" altLang="ru-RU" sz="4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  <p:pic>
        <p:nvPicPr>
          <p:cNvPr id="276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34803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4803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37368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7368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7151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algn="ctr" eaLnBrk="1" fontAlgn="auto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Спасибо за внимание!</a:t>
            </a:r>
            <a:endParaRPr lang="en-US" altLang="ru-RU" sz="44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97" y="620688"/>
            <a:ext cx="796032" cy="7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21" y="4941168"/>
            <a:ext cx="779016" cy="7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5220072" y="388149"/>
            <a:ext cx="50405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</a:t>
            </a:r>
            <a:r>
              <a:rPr lang="ru-RU" altLang="ru-RU" sz="2800" dirty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 </a:t>
            </a:r>
            <a:r>
              <a:rPr lang="ru-RU" altLang="ru-RU" sz="2800" dirty="0" smtClean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Трансформация внутренних бизнес процессов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>
              <a:solidFill>
                <a:srgbClr val="F9C217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/>
            </a:r>
            <a:br>
              <a:rPr lang="ru-RU" altLang="ru-RU" sz="2800" dirty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</a:t>
            </a:r>
            <a:r>
              <a:rPr lang="ru-RU" altLang="ru-RU" sz="2800" dirty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 </a:t>
            </a:r>
            <a:r>
              <a:rPr lang="ru-RU" altLang="ru-RU" sz="2800" dirty="0" smtClean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Синхронизация и адаптация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законодательных документов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 smtClean="0">
              <a:solidFill>
                <a:srgbClr val="F9C217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>
              <a:solidFill>
                <a:srgbClr val="F9C217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</a:t>
            </a:r>
            <a:r>
              <a:rPr lang="ru-RU" altLang="ru-RU" sz="2800" dirty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 </a:t>
            </a:r>
            <a:r>
              <a:rPr lang="en-US" altLang="ru-RU" sz="2800" dirty="0" smtClean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Digital </a:t>
            </a:r>
            <a:r>
              <a:rPr lang="ru-RU" altLang="ru-RU" sz="2800" dirty="0" smtClean="0"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продукты</a:t>
            </a:r>
            <a:endParaRPr lang="ru-RU" altLang="ru-RU" sz="2800" dirty="0">
              <a:solidFill>
                <a:srgbClr val="F9C217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21" y="28543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792088" cy="28803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107504" y="95605"/>
            <a:ext cx="3600450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Этапы:</a:t>
            </a:r>
            <a:endParaRPr lang="en-US" altLang="ru-RU" sz="36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60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92088" cy="288032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361040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9275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algn="ctr" eaLnBrk="1" fontAlgn="auto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ru-RU" sz="4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iFOBS</a:t>
            </a:r>
            <a:r>
              <a:rPr lang="en-US" altLang="ru-RU" sz="4400" b="1" dirty="0" smtClean="0">
                <a:ln w="18415" cmpd="sng">
                  <a:noFill/>
                  <a:prstDash val="solid"/>
                </a:ln>
                <a:solidFill>
                  <a:srgbClr val="F9C217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.</a:t>
            </a:r>
            <a:r>
              <a:rPr lang="en-US" altLang="ru-RU" sz="4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Mobile</a:t>
            </a:r>
            <a:endParaRPr lang="en-US" altLang="ru-RU" sz="44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  <p:pic>
        <p:nvPicPr>
          <p:cNvPr id="4100" name="Picture 5" descr="C:\Users\darkspine\Desktop\Kapital Bank Mobile\Presentation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279525"/>
            <a:ext cx="32273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193269" y="620688"/>
            <a:ext cx="36004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Преимущества приложения</a:t>
            </a:r>
            <a:endParaRPr lang="en-US" altLang="ru-RU" sz="36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5513" y="1525588"/>
            <a:ext cx="5100637" cy="380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889375" y="2395538"/>
            <a:ext cx="2482850" cy="1154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Инструмент привлечения </a:t>
            </a: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клиентов и повышения</a:t>
            </a:r>
            <a:b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их </a:t>
            </a: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лояльности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323013" y="2395538"/>
            <a:ext cx="2346325" cy="1154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Интуитивно понятный интерфейс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889375" y="4089400"/>
            <a:ext cx="2482850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Современный дизайн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6291263" y="4077653"/>
            <a:ext cx="2274887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Единый банкинг (использование карт любых банков в одном приложении)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pic>
        <p:nvPicPr>
          <p:cNvPr id="512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93198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7538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57346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814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163513" y="2852738"/>
            <a:ext cx="3286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Мощный канал 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продвижения продуктов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и услуг банка клиенту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/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Имидж банка: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современный,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технологичный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endParaRPr lang="ru-RU" altLang="ru-RU" sz="180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Единая платформа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мобильного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и интернет-банкинга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179388" y="1773238"/>
            <a:ext cx="32861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Банковская карта + смартфон = наш новый клиент</a:t>
            </a:r>
            <a:endParaRPr lang="en-US" altLang="ru-RU" sz="3600" b="1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28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79388" y="765175"/>
            <a:ext cx="32861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Привлечение новых клиентов</a:t>
            </a:r>
            <a:endParaRPr lang="en-US" altLang="ru-RU" sz="36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79388" y="2533650"/>
            <a:ext cx="32861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Повышение лояльности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целевой аудитории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endParaRPr lang="ru-RU" altLang="ru-RU" sz="180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Пользователям – не клиентам банка доступны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все банковские услуги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(кроме специфических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банковских продуктов)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endParaRPr lang="ru-RU" altLang="ru-RU" sz="180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Заказать карту Капиталбанка может любой пользователь, даже если он еще не является нашим клиентом</a:t>
            </a:r>
          </a:p>
        </p:txBody>
      </p:sp>
      <p:pic>
        <p:nvPicPr>
          <p:cNvPr id="133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28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528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79388" y="765175"/>
            <a:ext cx="36004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Единый банкинг</a:t>
            </a:r>
            <a:endParaRPr lang="en-US" altLang="ru-RU" sz="3600" b="1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9388" y="2006600"/>
            <a:ext cx="36004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Оплата услуг в приложении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endParaRPr lang="ru-RU" altLang="ru-RU" sz="180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Контроль баланса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endParaRPr lang="ru-RU" altLang="ru-RU" sz="180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Совершение регулярных платежей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endParaRPr lang="ru-RU" altLang="ru-RU" sz="180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Roboto" pitchFamily="2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• Создание переводов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/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Все эти операции могут быть произведены как с карт и счетов, открытых в Капиталбанке,</a:t>
            </a:r>
            <a:b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</a:br>
            <a:r>
              <a:rPr lang="ru-RU" altLang="ru-RU"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Roboto" pitchFamily="2" charset="0"/>
              </a:rPr>
              <a:t>так и с карт другого банка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04788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algn="ctr" eaLnBrk="1" fontAlgn="auto" hangingPunct="1">
              <a:lnSpc>
                <a:spcPts val="41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4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Удобная навигация в приложении</a:t>
            </a:r>
            <a:endParaRPr lang="en-US" altLang="ru-RU" sz="4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5468938"/>
            <a:ext cx="770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Raleway SemiBol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Raleway SemiBol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Raleway SemiBol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Raleway SemiBold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• </a:t>
            </a:r>
            <a:r>
              <a:rPr lang="ru-RU" altLang="ru-RU" sz="1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Легкий и удобный доступ ко всем необходимым и часто используемым функциям приложения прямо со стартовой </a:t>
            </a: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страницы</a:t>
            </a:r>
            <a:b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</a:br>
            <a:endParaRPr lang="ru-RU" altLang="ru-RU" sz="18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-52"/>
              <a:ea typeface="PT Sans" panose="020B0503020203020204" pitchFamily="34" charset="-52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• </a:t>
            </a:r>
            <a:r>
              <a:rPr lang="ru-RU" altLang="ru-RU" sz="18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Roboto" panose="02000000000000000000" pitchFamily="2" charset="0"/>
              </a:rPr>
              <a:t>Привычное классическое меню для удобной навигации в приложении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292</Words>
  <Application>Microsoft Office PowerPoint</Application>
  <PresentationFormat>Экран (4:3)</PresentationFormat>
  <Paragraphs>88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Arial</vt:lpstr>
      <vt:lpstr>PT Sans</vt:lpstr>
      <vt:lpstr>Roboto</vt:lpstr>
      <vt:lpstr>Poppins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Mednyk</dc:creator>
  <cp:lastModifiedBy>Timur Emirsaliev</cp:lastModifiedBy>
  <cp:revision>46</cp:revision>
  <dcterms:created xsi:type="dcterms:W3CDTF">2018-01-09T09:32:28Z</dcterms:created>
  <dcterms:modified xsi:type="dcterms:W3CDTF">2018-09-14T08:05:17Z</dcterms:modified>
</cp:coreProperties>
</file>