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4"/>
  </p:notesMasterIdLst>
  <p:handoutMasterIdLst>
    <p:handoutMasterId r:id="rId25"/>
  </p:handoutMasterIdLst>
  <p:sldIdLst>
    <p:sldId id="257" r:id="rId3"/>
    <p:sldId id="270" r:id="rId4"/>
    <p:sldId id="258" r:id="rId5"/>
    <p:sldId id="271" r:id="rId6"/>
    <p:sldId id="272" r:id="rId7"/>
    <p:sldId id="273" r:id="rId8"/>
    <p:sldId id="274" r:id="rId9"/>
    <p:sldId id="285" r:id="rId10"/>
    <p:sldId id="289" r:id="rId11"/>
    <p:sldId id="287" r:id="rId12"/>
    <p:sldId id="286" r:id="rId13"/>
    <p:sldId id="288" r:id="rId14"/>
    <p:sldId id="264" r:id="rId15"/>
    <p:sldId id="279" r:id="rId16"/>
    <p:sldId id="280" r:id="rId17"/>
    <p:sldId id="281" r:id="rId18"/>
    <p:sldId id="282" r:id="rId19"/>
    <p:sldId id="283" r:id="rId20"/>
    <p:sldId id="284" r:id="rId21"/>
    <p:sldId id="265" r:id="rId22"/>
    <p:sldId id="26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2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23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D:\Users\Dilnara\Arbeit\levak\&#1046;&#1050;\&#1050;&#1072;&#1084;&#1073;&#1072;&#1088;&#1086;&#1074;%20&#1074;&#1099;&#1089;&#1090;&#1091;&#1087;&#1083;&#1077;&#1085;&#1080;z\&#1092;&#1086;&#1088;&#1091;&#1084;%202015\&#1057;&#1074;&#1086;&#1076;%20&#1058;&#1057;.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D:\Users\Dilnara\Arbeit\levak\&#1046;&#1050;\&#1050;&#1072;&#1084;&#1073;&#1072;&#1088;&#1086;&#1074;%20&#1074;&#1099;&#1089;&#1090;&#1091;&#1087;&#1083;&#1077;&#1085;&#1080;z\&#1092;&#1086;&#1088;&#1091;&#1084;%202015\&#1057;&#1074;&#1086;&#1076;%20&#1058;&#1057;.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D:\Users\Dilnara\Arbeit\levak\&#1046;&#1050;\&#1050;&#1072;&#1084;&#1073;&#1072;&#1088;&#1086;&#1074;%20&#1074;&#1099;&#1089;&#1090;&#1091;&#1087;&#1083;&#1077;&#1085;&#1080;z\&#1092;&#1086;&#1088;&#1091;&#1084;%202015\&#1057;&#1074;&#1086;&#1076;%20&#1058;&#1057;.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D:\Users\Dilnara\Arbeit\levak\&#1046;&#1050;\&#1050;&#1072;&#1084;&#1073;&#1072;&#1088;&#1086;&#1074;%20&#1074;&#1099;&#1089;&#1090;&#1091;&#1087;&#1083;&#1077;&#1085;&#1080;z\&#1092;&#1086;&#1088;&#1091;&#1084;%202015\&#1057;&#1074;&#1086;&#1076;%20&#1058;&#1057;.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oleObject" Target="file:///D:\Users\Dilnara\Arbeit\levak\&#1046;&#1050;\&#1050;&#1072;&#1084;&#1073;&#1072;&#1088;&#1086;&#1074;%20&#1074;&#1099;&#1089;&#1090;&#1091;&#1087;&#1083;&#1077;&#1085;&#1080;z\&#1092;&#1086;&#1088;&#1091;&#1084;%202015\&#1057;&#1074;&#1086;&#1076;%20&#1058;&#105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100" baseline="0">
                <a:solidFill>
                  <a:schemeClr val="tx2"/>
                </a:solidFill>
                <a:effectLst>
                  <a:outerShdw blurRad="50800" dist="38100" dir="5400000" algn="t" rotWithShape="0">
                    <a:prstClr val="black">
                      <a:alpha val="40000"/>
                    </a:prstClr>
                  </a:outerShdw>
                </a:effectLst>
                <a:latin typeface="+mn-lt"/>
                <a:ea typeface="+mn-ea"/>
                <a:cs typeface="+mn-cs"/>
              </a:defRPr>
            </a:pPr>
            <a:r>
              <a:rPr lang="ru-RU" sz="2200" dirty="0">
                <a:solidFill>
                  <a:schemeClr val="tx2"/>
                </a:solidFill>
              </a:rPr>
              <a:t>Темпы</a:t>
            </a:r>
            <a:r>
              <a:rPr lang="ru-RU" sz="2200" baseline="0" dirty="0">
                <a:solidFill>
                  <a:schemeClr val="tx2"/>
                </a:solidFill>
              </a:rPr>
              <a:t> роста страховых </a:t>
            </a:r>
            <a:r>
              <a:rPr lang="ru-RU" sz="2200" baseline="0" dirty="0" smtClean="0">
                <a:solidFill>
                  <a:schemeClr val="tx2"/>
                </a:solidFill>
              </a:rPr>
              <a:t>премий (</a:t>
            </a:r>
            <a:r>
              <a:rPr lang="ru-RU" sz="2200" baseline="0" dirty="0" err="1" smtClean="0">
                <a:solidFill>
                  <a:schemeClr val="tx2"/>
                </a:solidFill>
              </a:rPr>
              <a:t>млрд.сум</a:t>
            </a:r>
            <a:r>
              <a:rPr lang="ru-RU" sz="2200" baseline="0" dirty="0" smtClean="0">
                <a:solidFill>
                  <a:schemeClr val="tx2"/>
                </a:solidFill>
              </a:rPr>
              <a:t>) </a:t>
            </a:r>
            <a:r>
              <a:rPr lang="ru-RU" sz="2200" baseline="0" dirty="0">
                <a:solidFill>
                  <a:schemeClr val="tx2"/>
                </a:solidFill>
              </a:rPr>
              <a:t>и количества заключенных договоров </a:t>
            </a:r>
            <a:r>
              <a:rPr lang="ru-RU" sz="2200" baseline="0" dirty="0" smtClean="0">
                <a:solidFill>
                  <a:schemeClr val="tx2"/>
                </a:solidFill>
              </a:rPr>
              <a:t>(</a:t>
            </a:r>
            <a:r>
              <a:rPr lang="ru-RU" sz="2200" baseline="0" dirty="0" err="1" smtClean="0">
                <a:solidFill>
                  <a:schemeClr val="tx2"/>
                </a:solidFill>
              </a:rPr>
              <a:t>тыс.шт</a:t>
            </a:r>
            <a:r>
              <a:rPr lang="ru-RU" sz="2200" baseline="0" dirty="0" smtClean="0">
                <a:solidFill>
                  <a:schemeClr val="tx2"/>
                </a:solidFill>
              </a:rPr>
              <a:t>.) по </a:t>
            </a:r>
            <a:r>
              <a:rPr lang="ru-RU" sz="2200" baseline="0" dirty="0">
                <a:solidFill>
                  <a:schemeClr val="tx2"/>
                </a:solidFill>
              </a:rPr>
              <a:t>страхованию транспортных средств</a:t>
            </a:r>
            <a:endParaRPr lang="ru-RU" sz="2200" dirty="0">
              <a:solidFill>
                <a:schemeClr val="tx2"/>
              </a:solidFill>
            </a:endParaRPr>
          </a:p>
        </c:rich>
      </c:tx>
      <c:layout/>
      <c:overlay val="0"/>
      <c:spPr>
        <a:noFill/>
        <a:ln>
          <a:noFill/>
        </a:ln>
        <a:effectLst/>
      </c:spPr>
    </c:title>
    <c:autoTitleDeleted val="0"/>
    <c:plotArea>
      <c:layout/>
      <c:barChart>
        <c:barDir val="col"/>
        <c:grouping val="clustered"/>
        <c:varyColors val="0"/>
        <c:ser>
          <c:idx val="1"/>
          <c:order val="1"/>
          <c:tx>
            <c:strRef>
              <c:f>Диагр!$A$6</c:f>
              <c:strCache>
                <c:ptCount val="1"/>
                <c:pt idx="0">
                  <c:v>Страховая премия, млрд.сум</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5.5596567789708957E-2"/>
                  <c:y val="6.818181818181809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4673558449253321E-2"/>
                  <c:y val="0.11868686868686859"/>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6.2404310784367159E-2"/>
                  <c:y val="0.21969696969696961"/>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3538934616810205E-2"/>
                  <c:y val="0.3863636363636363"/>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5.3327320124822913E-2"/>
                  <c:y val="0.5656565656565655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Диагр!$B$4:$F$4</c:f>
              <c:strCache>
                <c:ptCount val="5"/>
                <c:pt idx="0">
                  <c:v>2010 г.</c:v>
                </c:pt>
                <c:pt idx="1">
                  <c:v>2011 г.</c:v>
                </c:pt>
                <c:pt idx="2">
                  <c:v>2012 г.</c:v>
                </c:pt>
                <c:pt idx="3">
                  <c:v>2013 г.</c:v>
                </c:pt>
                <c:pt idx="4">
                  <c:v>2014 г.</c:v>
                </c:pt>
              </c:strCache>
            </c:strRef>
          </c:cat>
          <c:val>
            <c:numRef>
              <c:f>Диагр!$B$6:$F$6</c:f>
              <c:numCache>
                <c:formatCode>_(* #,##0.00_);_(* \(#,##0.00\);_(* "-"??_);_(@_)</c:formatCode>
                <c:ptCount val="5"/>
                <c:pt idx="0">
                  <c:v>14.527173432620391</c:v>
                </c:pt>
                <c:pt idx="1">
                  <c:v>18.359844140068251</c:v>
                </c:pt>
                <c:pt idx="2">
                  <c:v>26.14845982560945</c:v>
                </c:pt>
                <c:pt idx="3">
                  <c:v>39.768079723819802</c:v>
                </c:pt>
                <c:pt idx="4">
                  <c:v>54.441322181127298</c:v>
                </c:pt>
              </c:numCache>
            </c:numRef>
          </c:val>
        </c:ser>
        <c:dLbls>
          <c:showLegendKey val="0"/>
          <c:showVal val="0"/>
          <c:showCatName val="0"/>
          <c:showSerName val="0"/>
          <c:showPercent val="0"/>
          <c:showBubbleSize val="0"/>
        </c:dLbls>
        <c:gapWidth val="219"/>
        <c:axId val="67339392"/>
        <c:axId val="67317120"/>
      </c:barChart>
      <c:lineChart>
        <c:grouping val="stacked"/>
        <c:varyColors val="0"/>
        <c:ser>
          <c:idx val="0"/>
          <c:order val="0"/>
          <c:tx>
            <c:strRef>
              <c:f>Диагр!$A$5</c:f>
              <c:strCache>
                <c:ptCount val="1"/>
                <c:pt idx="0">
                  <c:v>Количество договоров, тыс.шт</c:v>
                </c:pt>
              </c:strCache>
            </c:strRef>
          </c:tx>
          <c:spPr>
            <a:ln w="34925" cap="rnd">
              <a:solidFill>
                <a:schemeClr val="accent1"/>
              </a:solid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dLbls>
            <c:dLbl>
              <c:idx val="0"/>
              <c:layout>
                <c:manualLayout>
                  <c:x val="-6.1269686951924189E-2"/>
                  <c:y val="-4.79797979797980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1769467308405144E-2"/>
                  <c:y val="-5.808080808080810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2904091140848267E-2"/>
                  <c:y val="-0.10353535353535354"/>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1346238324430491E-2"/>
                  <c:y val="-9.848484848484848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9288605151531694E-2"/>
                  <c:y val="-1.515151515151515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Диагр!$B$4:$F$4</c:f>
              <c:strCache>
                <c:ptCount val="5"/>
                <c:pt idx="0">
                  <c:v>2010 г.</c:v>
                </c:pt>
                <c:pt idx="1">
                  <c:v>2011 г.</c:v>
                </c:pt>
                <c:pt idx="2">
                  <c:v>2012 г.</c:v>
                </c:pt>
                <c:pt idx="3">
                  <c:v>2013 г.</c:v>
                </c:pt>
                <c:pt idx="4">
                  <c:v>2014 г.</c:v>
                </c:pt>
              </c:strCache>
            </c:strRef>
          </c:cat>
          <c:val>
            <c:numRef>
              <c:f>Диагр!$B$5:$F$5</c:f>
              <c:numCache>
                <c:formatCode>_(* #,##0.00_);_(* \(#,##0.00\);_(* "-"??_);_(@_)</c:formatCode>
                <c:ptCount val="5"/>
                <c:pt idx="0">
                  <c:v>110.657</c:v>
                </c:pt>
                <c:pt idx="1">
                  <c:v>101.34700000000001</c:v>
                </c:pt>
                <c:pt idx="2">
                  <c:v>74.753</c:v>
                </c:pt>
                <c:pt idx="3">
                  <c:v>49.586999999999996</c:v>
                </c:pt>
                <c:pt idx="4">
                  <c:v>53.353000000000002</c:v>
                </c:pt>
              </c:numCache>
            </c:numRef>
          </c:val>
          <c:smooth val="0"/>
        </c:ser>
        <c:dLbls>
          <c:showLegendKey val="0"/>
          <c:showVal val="0"/>
          <c:showCatName val="0"/>
          <c:showSerName val="0"/>
          <c:showPercent val="0"/>
          <c:showBubbleSize val="0"/>
        </c:dLbls>
        <c:marker val="1"/>
        <c:smooth val="0"/>
        <c:axId val="67314048"/>
        <c:axId val="67315584"/>
      </c:lineChart>
      <c:catAx>
        <c:axId val="6731404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ru-RU"/>
          </a:p>
        </c:txPr>
        <c:crossAx val="67315584"/>
        <c:crosses val="autoZero"/>
        <c:auto val="1"/>
        <c:lblAlgn val="ctr"/>
        <c:lblOffset val="100"/>
        <c:noMultiLvlLbl val="0"/>
      </c:catAx>
      <c:valAx>
        <c:axId val="67315584"/>
        <c:scaling>
          <c:orientation val="minMax"/>
        </c:scaling>
        <c:delete val="0"/>
        <c:axPos val="l"/>
        <c:majorGridlines>
          <c:spPr>
            <a:ln w="9525" cap="flat" cmpd="sng" algn="ctr">
              <a:no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ru-RU"/>
          </a:p>
        </c:txPr>
        <c:crossAx val="67314048"/>
        <c:crosses val="autoZero"/>
        <c:crossBetween val="between"/>
      </c:valAx>
      <c:valAx>
        <c:axId val="67317120"/>
        <c:scaling>
          <c:orientation val="minMax"/>
        </c:scaling>
        <c:delete val="0"/>
        <c:axPos val="r"/>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ru-RU"/>
          </a:p>
        </c:txPr>
        <c:crossAx val="67339392"/>
        <c:crosses val="max"/>
        <c:crossBetween val="between"/>
      </c:valAx>
      <c:catAx>
        <c:axId val="67339392"/>
        <c:scaling>
          <c:orientation val="minMax"/>
        </c:scaling>
        <c:delete val="1"/>
        <c:axPos val="b"/>
        <c:numFmt formatCode="General" sourceLinked="1"/>
        <c:majorTickMark val="none"/>
        <c:minorTickMark val="none"/>
        <c:tickLblPos val="nextTo"/>
        <c:crossAx val="6731712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100" baseline="0">
                <a:solidFill>
                  <a:schemeClr val="tx2"/>
                </a:solidFill>
                <a:effectLst>
                  <a:outerShdw blurRad="50800" dist="38100" dir="5400000" algn="t" rotWithShape="0">
                    <a:prstClr val="black">
                      <a:alpha val="40000"/>
                    </a:prstClr>
                  </a:outerShdw>
                </a:effectLst>
                <a:latin typeface="+mn-lt"/>
                <a:ea typeface="+mn-ea"/>
                <a:cs typeface="+mn-cs"/>
              </a:defRPr>
            </a:pPr>
            <a:r>
              <a:rPr lang="ru-RU" sz="2200" dirty="0">
                <a:solidFill>
                  <a:schemeClr val="tx2"/>
                </a:solidFill>
              </a:rPr>
              <a:t>Процентное соотношение страховых премий по автострахованию, заложенных ТС и автострахованию</a:t>
            </a:r>
            <a:r>
              <a:rPr lang="ru-RU" sz="2200" baseline="0" dirty="0">
                <a:solidFill>
                  <a:schemeClr val="tx2"/>
                </a:solidFill>
              </a:rPr>
              <a:t> за исключением заложенных ТС</a:t>
            </a:r>
            <a:r>
              <a:rPr lang="ru-RU" sz="2200" dirty="0">
                <a:solidFill>
                  <a:schemeClr val="tx2"/>
                </a:solidFill>
              </a:rPr>
              <a:t> </a:t>
            </a:r>
          </a:p>
        </c:rich>
      </c:tx>
      <c:layout/>
      <c:overlay val="0"/>
      <c:spPr>
        <a:noFill/>
        <a:ln>
          <a:noFill/>
        </a:ln>
        <a:effectLst/>
      </c:spPr>
    </c:title>
    <c:autoTitleDeleted val="0"/>
    <c:plotArea>
      <c:layout/>
      <c:barChart>
        <c:barDir val="col"/>
        <c:grouping val="stacked"/>
        <c:varyColors val="0"/>
        <c:ser>
          <c:idx val="0"/>
          <c:order val="0"/>
          <c:tx>
            <c:strRef>
              <c:f>Лист4!$A$5</c:f>
              <c:strCache>
                <c:ptCount val="1"/>
                <c:pt idx="0">
                  <c:v>I. Страхование заложенных транспортных средств (ТС)</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Лист4!$B$4:$F$4</c:f>
              <c:strCache>
                <c:ptCount val="5"/>
                <c:pt idx="0">
                  <c:v>2010 г.</c:v>
                </c:pt>
                <c:pt idx="1">
                  <c:v>2011 г.</c:v>
                </c:pt>
                <c:pt idx="2">
                  <c:v>2012 г.</c:v>
                </c:pt>
                <c:pt idx="3">
                  <c:v>2013 г.</c:v>
                </c:pt>
                <c:pt idx="4">
                  <c:v>2014 г.</c:v>
                </c:pt>
              </c:strCache>
            </c:strRef>
          </c:cat>
          <c:val>
            <c:numRef>
              <c:f>Лист4!$B$5:$F$5</c:f>
              <c:numCache>
                <c:formatCode>_(* #,##0.00_);_(* \(#,##0.00\);_(* "-"??_);_(@_)</c:formatCode>
                <c:ptCount val="5"/>
                <c:pt idx="0">
                  <c:v>57.055044616591566</c:v>
                </c:pt>
                <c:pt idx="1">
                  <c:v>57.320428158148729</c:v>
                </c:pt>
                <c:pt idx="2">
                  <c:v>66.875940927386608</c:v>
                </c:pt>
                <c:pt idx="3">
                  <c:v>72.48804047439458</c:v>
                </c:pt>
                <c:pt idx="4">
                  <c:v>74.526754116768331</c:v>
                </c:pt>
              </c:numCache>
            </c:numRef>
          </c:val>
        </c:ser>
        <c:ser>
          <c:idx val="1"/>
          <c:order val="1"/>
          <c:tx>
            <c:strRef>
              <c:f>Лист4!$A$6</c:f>
              <c:strCache>
                <c:ptCount val="1"/>
                <c:pt idx="0">
                  <c:v>II. Страхование транспортных средств (за исключением заложенного ТС)</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Лист4!$B$4:$F$4</c:f>
              <c:strCache>
                <c:ptCount val="5"/>
                <c:pt idx="0">
                  <c:v>2010 г.</c:v>
                </c:pt>
                <c:pt idx="1">
                  <c:v>2011 г.</c:v>
                </c:pt>
                <c:pt idx="2">
                  <c:v>2012 г.</c:v>
                </c:pt>
                <c:pt idx="3">
                  <c:v>2013 г.</c:v>
                </c:pt>
                <c:pt idx="4">
                  <c:v>2014 г.</c:v>
                </c:pt>
              </c:strCache>
            </c:strRef>
          </c:cat>
          <c:val>
            <c:numRef>
              <c:f>Лист4!$B$6:$F$6</c:f>
              <c:numCache>
                <c:formatCode>_(* #,##0.00_);_(* \(#,##0.00\);_(* "-"??_);_(@_)</c:formatCode>
                <c:ptCount val="5"/>
                <c:pt idx="0">
                  <c:v>42.944955383408434</c:v>
                </c:pt>
                <c:pt idx="1">
                  <c:v>42.679571841851271</c:v>
                </c:pt>
                <c:pt idx="2">
                  <c:v>33.124059072613377</c:v>
                </c:pt>
                <c:pt idx="3">
                  <c:v>27.511959525605423</c:v>
                </c:pt>
                <c:pt idx="4">
                  <c:v>25.473245883231669</c:v>
                </c:pt>
              </c:numCache>
            </c:numRef>
          </c:val>
        </c:ser>
        <c:dLbls>
          <c:showLegendKey val="0"/>
          <c:showVal val="0"/>
          <c:showCatName val="0"/>
          <c:showSerName val="0"/>
          <c:showPercent val="0"/>
          <c:showBubbleSize val="0"/>
        </c:dLbls>
        <c:gapWidth val="150"/>
        <c:overlap val="100"/>
        <c:axId val="69610880"/>
        <c:axId val="69624960"/>
      </c:barChart>
      <c:catAx>
        <c:axId val="6961088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RU"/>
          </a:p>
        </c:txPr>
        <c:crossAx val="69624960"/>
        <c:crosses val="autoZero"/>
        <c:auto val="1"/>
        <c:lblAlgn val="ctr"/>
        <c:lblOffset val="100"/>
        <c:noMultiLvlLbl val="0"/>
      </c:catAx>
      <c:valAx>
        <c:axId val="69624960"/>
        <c:scaling>
          <c:orientation val="minMax"/>
        </c:scaling>
        <c:delete val="0"/>
        <c:axPos val="l"/>
        <c:majorGridlines>
          <c:spPr>
            <a:ln w="9525" cap="flat" cmpd="sng" algn="ctr">
              <a:solidFill>
                <a:schemeClr val="lt1">
                  <a:lumMod val="95000"/>
                  <a:alpha val="10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RU"/>
          </a:p>
        </c:txPr>
        <c:crossAx val="69610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100" baseline="0">
                <a:solidFill>
                  <a:schemeClr val="tx2"/>
                </a:solidFill>
                <a:effectLst>
                  <a:outerShdw blurRad="50800" dist="38100" dir="5400000" algn="t" rotWithShape="0">
                    <a:prstClr val="black">
                      <a:alpha val="40000"/>
                    </a:prstClr>
                  </a:outerShdw>
                </a:effectLst>
                <a:latin typeface="+mn-lt"/>
                <a:ea typeface="+mn-ea"/>
                <a:cs typeface="+mn-cs"/>
              </a:defRPr>
            </a:pPr>
            <a:r>
              <a:rPr lang="ru-RU" sz="2200" dirty="0" smtClean="0">
                <a:solidFill>
                  <a:schemeClr val="tx2"/>
                </a:solidFill>
              </a:rPr>
              <a:t>Темпы роста количества и объема страховых выплат  по страхованию</a:t>
            </a:r>
            <a:r>
              <a:rPr lang="ru-RU" sz="2200" baseline="0" dirty="0" smtClean="0">
                <a:solidFill>
                  <a:schemeClr val="tx2"/>
                </a:solidFill>
              </a:rPr>
              <a:t> транспортных средств за 2010 – 2014 гг.</a:t>
            </a:r>
            <a:endParaRPr lang="ru-RU" sz="2200" dirty="0">
              <a:solidFill>
                <a:schemeClr val="tx2"/>
              </a:solidFill>
            </a:endParaRPr>
          </a:p>
        </c:rich>
      </c:tx>
      <c:layout/>
      <c:overlay val="0"/>
      <c:spPr>
        <a:noFill/>
        <a:ln>
          <a:noFill/>
        </a:ln>
        <a:effectLst/>
      </c:spPr>
    </c:title>
    <c:autoTitleDeleted val="0"/>
    <c:plotArea>
      <c:layout/>
      <c:barChart>
        <c:barDir val="col"/>
        <c:grouping val="clustered"/>
        <c:varyColors val="0"/>
        <c:ser>
          <c:idx val="1"/>
          <c:order val="1"/>
          <c:tx>
            <c:strRef>
              <c:f>Диагр!$A$8</c:f>
              <c:strCache>
                <c:ptCount val="1"/>
                <c:pt idx="0">
                  <c:v>Сумма страховых выплат, тыс.сум</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6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Диагр!$B$4:$F$4</c:f>
              <c:strCache>
                <c:ptCount val="5"/>
                <c:pt idx="0">
                  <c:v>2010 г.</c:v>
                </c:pt>
                <c:pt idx="1">
                  <c:v>2011 г.</c:v>
                </c:pt>
                <c:pt idx="2">
                  <c:v>2012 г.</c:v>
                </c:pt>
                <c:pt idx="3">
                  <c:v>2013 г.</c:v>
                </c:pt>
                <c:pt idx="4">
                  <c:v>2014 г.</c:v>
                </c:pt>
              </c:strCache>
            </c:strRef>
          </c:cat>
          <c:val>
            <c:numRef>
              <c:f>Диагр!$B$8:$F$8</c:f>
              <c:numCache>
                <c:formatCode>_(* #,##0.00_);_(* \(#,##0.00\);_(* "-"??_);_(@_)</c:formatCode>
                <c:ptCount val="5"/>
                <c:pt idx="0">
                  <c:v>2.19406651165</c:v>
                </c:pt>
                <c:pt idx="1">
                  <c:v>2.6024589053499998</c:v>
                </c:pt>
                <c:pt idx="2">
                  <c:v>3.2310354654599998</c:v>
                </c:pt>
                <c:pt idx="3">
                  <c:v>4.4134210303910999</c:v>
                </c:pt>
                <c:pt idx="4">
                  <c:v>5.70524452093</c:v>
                </c:pt>
              </c:numCache>
            </c:numRef>
          </c:val>
        </c:ser>
        <c:dLbls>
          <c:showLegendKey val="0"/>
          <c:showVal val="0"/>
          <c:showCatName val="0"/>
          <c:showSerName val="0"/>
          <c:showPercent val="0"/>
          <c:showBubbleSize val="0"/>
        </c:dLbls>
        <c:gapWidth val="219"/>
        <c:axId val="69951488"/>
        <c:axId val="69953024"/>
      </c:barChart>
      <c:lineChart>
        <c:grouping val="stacked"/>
        <c:varyColors val="0"/>
        <c:ser>
          <c:idx val="0"/>
          <c:order val="0"/>
          <c:tx>
            <c:strRef>
              <c:f>Диагр!$A$7</c:f>
              <c:strCache>
                <c:ptCount val="1"/>
                <c:pt idx="0">
                  <c:v>К-во страховых случаев, тыс.шт</c:v>
                </c:pt>
              </c:strCache>
            </c:strRef>
          </c:tx>
          <c:spPr>
            <a:ln w="34925" cap="rnd">
              <a:solidFill>
                <a:schemeClr val="accent1"/>
              </a:solidFill>
              <a:round/>
            </a:ln>
            <a:effectLst>
              <a:outerShdw blurRad="57150" dist="19050" dir="5400000" algn="ctr" rotWithShape="0">
                <a:srgbClr val="000000">
                  <a:alpha val="63000"/>
                </a:srgbClr>
              </a:outerShdw>
            </a:effectLst>
          </c:spPr>
          <c:marker>
            <c:symbol val="circle"/>
            <c:size val="6"/>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a:outerShdw blurRad="57150" dist="19050" dir="5400000" algn="ctr" rotWithShape="0">
                  <a:srgbClr val="000000">
                    <a:alpha val="63000"/>
                  </a:srgbClr>
                </a:outerShdw>
              </a:effectLst>
            </c:spPr>
          </c:marker>
          <c:dLbls>
            <c:dLbl>
              <c:idx val="0"/>
              <c:layout>
                <c:manualLayout>
                  <c:x val="-3.1604535019720728E-2"/>
                  <c:y val="4.944193922227194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1251263680660606E-2"/>
                  <c:y val="6.50551831872000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2.5131650788958317E-2"/>
                  <c:y val="5.464635387724803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2.8460196403721858E-2"/>
                  <c:y val="5.985076853222393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7417934104312612E-2"/>
                  <c:y val="5.464635387724793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Диагр!$B$4:$F$4</c:f>
              <c:strCache>
                <c:ptCount val="5"/>
                <c:pt idx="0">
                  <c:v>2010 г.</c:v>
                </c:pt>
                <c:pt idx="1">
                  <c:v>2011 г.</c:v>
                </c:pt>
                <c:pt idx="2">
                  <c:v>2012 г.</c:v>
                </c:pt>
                <c:pt idx="3">
                  <c:v>2013 г.</c:v>
                </c:pt>
                <c:pt idx="4">
                  <c:v>2014 г.</c:v>
                </c:pt>
              </c:strCache>
            </c:strRef>
          </c:cat>
          <c:val>
            <c:numRef>
              <c:f>Диагр!$B$7:$F$7</c:f>
              <c:numCache>
                <c:formatCode>_(* #,##0.00_);_(* \(#,##0.00\);_(* "-"??_);_(@_)</c:formatCode>
                <c:ptCount val="5"/>
                <c:pt idx="0">
                  <c:v>1.669</c:v>
                </c:pt>
                <c:pt idx="1">
                  <c:v>1.5379999999999998</c:v>
                </c:pt>
                <c:pt idx="2">
                  <c:v>1.492</c:v>
                </c:pt>
                <c:pt idx="3">
                  <c:v>1.9830000000000001</c:v>
                </c:pt>
                <c:pt idx="4">
                  <c:v>2.0920000000000001</c:v>
                </c:pt>
              </c:numCache>
            </c:numRef>
          </c:val>
          <c:smooth val="0"/>
        </c:ser>
        <c:dLbls>
          <c:showLegendKey val="0"/>
          <c:showVal val="0"/>
          <c:showCatName val="0"/>
          <c:showSerName val="0"/>
          <c:showPercent val="0"/>
          <c:showBubbleSize val="0"/>
        </c:dLbls>
        <c:marker val="1"/>
        <c:smooth val="0"/>
        <c:axId val="69951488"/>
        <c:axId val="69953024"/>
      </c:lineChart>
      <c:catAx>
        <c:axId val="699514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ru-RU"/>
          </a:p>
        </c:txPr>
        <c:crossAx val="69953024"/>
        <c:crosses val="autoZero"/>
        <c:auto val="1"/>
        <c:lblAlgn val="ctr"/>
        <c:lblOffset val="100"/>
        <c:noMultiLvlLbl val="0"/>
      </c:catAx>
      <c:valAx>
        <c:axId val="69953024"/>
        <c:scaling>
          <c:orientation val="minMax"/>
        </c:scaling>
        <c:delete val="0"/>
        <c:axPos val="l"/>
        <c:majorGridlines>
          <c:spPr>
            <a:ln w="9525" cap="flat" cmpd="sng" algn="ctr">
              <a:no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ru-RU"/>
          </a:p>
        </c:txPr>
        <c:crossAx val="699514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spc="100" baseline="0">
                <a:solidFill>
                  <a:schemeClr val="tx2"/>
                </a:solidFill>
                <a:effectLst>
                  <a:outerShdw blurRad="50800" dist="38100" dir="5400000" algn="t" rotWithShape="0">
                    <a:prstClr val="black">
                      <a:alpha val="40000"/>
                    </a:prstClr>
                  </a:outerShdw>
                </a:effectLst>
                <a:latin typeface="+mn-lt"/>
                <a:ea typeface="+mn-ea"/>
                <a:cs typeface="+mn-cs"/>
              </a:defRPr>
            </a:pPr>
            <a:r>
              <a:rPr lang="ru-RU" sz="2200">
                <a:solidFill>
                  <a:schemeClr val="tx2"/>
                </a:solidFill>
              </a:rPr>
              <a:t>Темпы роста размера агентских вознаграждений, выплаченных по договорам страхования транспортных средств, млрд.сум</a:t>
            </a:r>
          </a:p>
        </c:rich>
      </c:tx>
      <c:layout/>
      <c:overlay val="0"/>
      <c:spPr>
        <a:noFill/>
        <a:ln>
          <a:noFill/>
        </a:ln>
        <a:effectLst/>
      </c:spPr>
    </c:title>
    <c:autoTitleDeleted val="0"/>
    <c:plotArea>
      <c:layout/>
      <c:barChart>
        <c:barDir val="col"/>
        <c:grouping val="clustered"/>
        <c:varyColors val="0"/>
        <c:ser>
          <c:idx val="0"/>
          <c:order val="0"/>
          <c:tx>
            <c:strRef>
              <c:f>Диагр!$A$10</c:f>
              <c:strCache>
                <c:ptCount val="1"/>
                <c:pt idx="0">
                  <c:v>Агентское вознаграждение, млрд.сум</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dLbl>
              <c:idx val="0"/>
              <c:layout>
                <c:manualLayout>
                  <c:x val="0"/>
                  <c:y val="-4.2850762075793157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3.968253968253968E-3"/>
                  <c:y val="-5.16226919003545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4.8698715292167481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3227513227513227E-3"/>
                  <c:y val="-4.2850762075793213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6455026455025486E-3"/>
                  <c:y val="-1.3610995993921826E-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600" b="1" i="0" u="none" strike="noStrike" kern="1200" baseline="0">
                    <a:solidFill>
                      <a:schemeClr val="tx2"/>
                    </a:solidFill>
                    <a:latin typeface="+mn-lt"/>
                    <a:ea typeface="+mn-ea"/>
                    <a:cs typeface="+mn-cs"/>
                  </a:defRPr>
                </a:pPr>
                <a:endParaRPr lang="ru-RU"/>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Диагр!$B$4:$F$4</c:f>
              <c:strCache>
                <c:ptCount val="5"/>
                <c:pt idx="0">
                  <c:v>2010 г.</c:v>
                </c:pt>
                <c:pt idx="1">
                  <c:v>2011 г.</c:v>
                </c:pt>
                <c:pt idx="2">
                  <c:v>2012 г.</c:v>
                </c:pt>
                <c:pt idx="3">
                  <c:v>2013 г.</c:v>
                </c:pt>
                <c:pt idx="4">
                  <c:v>2014 г.</c:v>
                </c:pt>
              </c:strCache>
            </c:strRef>
          </c:cat>
          <c:val>
            <c:numRef>
              <c:f>Диагр!$B$10:$F$10</c:f>
              <c:numCache>
                <c:formatCode>_(* #,##0.00_);_(* \(#,##0.00\);_(* "-"??_);_(@_)</c:formatCode>
                <c:ptCount val="5"/>
                <c:pt idx="0">
                  <c:v>3.0719981724034398</c:v>
                </c:pt>
                <c:pt idx="1">
                  <c:v>3.9700186145008196</c:v>
                </c:pt>
                <c:pt idx="2">
                  <c:v>5.42552763650255</c:v>
                </c:pt>
                <c:pt idx="3">
                  <c:v>7.9195491310411796</c:v>
                </c:pt>
                <c:pt idx="4">
                  <c:v>10.663384816279381</c:v>
                </c:pt>
              </c:numCache>
            </c:numRef>
          </c:val>
        </c:ser>
        <c:dLbls>
          <c:dLblPos val="inEnd"/>
          <c:showLegendKey val="0"/>
          <c:showVal val="1"/>
          <c:showCatName val="0"/>
          <c:showSerName val="0"/>
          <c:showPercent val="0"/>
          <c:showBubbleSize val="0"/>
        </c:dLbls>
        <c:gapWidth val="100"/>
        <c:overlap val="-24"/>
        <c:axId val="69977600"/>
        <c:axId val="71594368"/>
      </c:barChart>
      <c:catAx>
        <c:axId val="6997760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crossAx val="71594368"/>
        <c:crosses val="autoZero"/>
        <c:auto val="1"/>
        <c:lblAlgn val="ctr"/>
        <c:lblOffset val="100"/>
        <c:noMultiLvlLbl val="0"/>
      </c:catAx>
      <c:valAx>
        <c:axId val="71594368"/>
        <c:scaling>
          <c:orientation val="minMax"/>
        </c:scaling>
        <c:delete val="0"/>
        <c:axPos val="l"/>
        <c:majorGridlines>
          <c:spPr>
            <a:ln w="9525" cap="flat" cmpd="sng" algn="ctr">
              <a:solidFill>
                <a:schemeClr val="lt1">
                  <a:lumMod val="95000"/>
                  <a:alpha val="10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ru-RU"/>
          </a:p>
        </c:txPr>
        <c:crossAx val="69977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100" baseline="0">
                <a:solidFill>
                  <a:schemeClr val="tx2"/>
                </a:solidFill>
                <a:effectLst>
                  <a:outerShdw blurRad="50800" dist="38100" dir="5400000" algn="t" rotWithShape="0">
                    <a:prstClr val="black">
                      <a:alpha val="40000"/>
                    </a:prstClr>
                  </a:outerShdw>
                </a:effectLst>
                <a:latin typeface="+mn-lt"/>
                <a:ea typeface="+mn-ea"/>
                <a:cs typeface="+mn-cs"/>
              </a:defRPr>
            </a:pPr>
            <a:r>
              <a:rPr lang="ru-RU" sz="2400" dirty="0" smtClean="0">
                <a:solidFill>
                  <a:schemeClr val="tx2"/>
                </a:solidFill>
              </a:rPr>
              <a:t>Соотношение</a:t>
            </a:r>
            <a:r>
              <a:rPr lang="ru-RU" sz="2400" baseline="0" dirty="0" smtClean="0">
                <a:solidFill>
                  <a:schemeClr val="tx2"/>
                </a:solidFill>
              </a:rPr>
              <a:t> страховых премий по автострахованию к общему сбору страховых премий</a:t>
            </a:r>
            <a:endParaRPr lang="ru-RU" sz="2400" dirty="0">
              <a:solidFill>
                <a:schemeClr val="tx2"/>
              </a:solidFill>
            </a:endParaRPr>
          </a:p>
        </c:rich>
      </c:tx>
      <c:layout/>
      <c:overlay val="0"/>
      <c:spPr>
        <a:noFill/>
        <a:ln>
          <a:noFill/>
        </a:ln>
        <a:effectLst/>
      </c:spPr>
    </c:title>
    <c:autoTitleDeleted val="0"/>
    <c:plotArea>
      <c:layout/>
      <c:barChart>
        <c:barDir val="col"/>
        <c:grouping val="clustered"/>
        <c:varyColors val="0"/>
        <c:ser>
          <c:idx val="0"/>
          <c:order val="0"/>
          <c:tx>
            <c:strRef>
              <c:f>Диагр!$A$6</c:f>
              <c:strCache>
                <c:ptCount val="1"/>
                <c:pt idx="0">
                  <c:v>Страховая премия, млрд.сум</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Диагр!$B$4:$F$4</c:f>
              <c:strCache>
                <c:ptCount val="5"/>
                <c:pt idx="0">
                  <c:v>2010 г.</c:v>
                </c:pt>
                <c:pt idx="1">
                  <c:v>2011 г.</c:v>
                </c:pt>
                <c:pt idx="2">
                  <c:v>2012 г.</c:v>
                </c:pt>
                <c:pt idx="3">
                  <c:v>2013 г.</c:v>
                </c:pt>
                <c:pt idx="4">
                  <c:v>2014 г.</c:v>
                </c:pt>
              </c:strCache>
            </c:strRef>
          </c:cat>
          <c:val>
            <c:numRef>
              <c:f>Диагр!$B$6:$F$6</c:f>
              <c:numCache>
                <c:formatCode>_(* #,##0.00_);_(* \(#,##0.00\);_(* "-"??_);_(@_)</c:formatCode>
                <c:ptCount val="5"/>
                <c:pt idx="0">
                  <c:v>14.527173432620391</c:v>
                </c:pt>
                <c:pt idx="1">
                  <c:v>18.359844140068251</c:v>
                </c:pt>
                <c:pt idx="2">
                  <c:v>26.14845982560945</c:v>
                </c:pt>
                <c:pt idx="3">
                  <c:v>39.768079723819802</c:v>
                </c:pt>
                <c:pt idx="4">
                  <c:v>54.441322181127298</c:v>
                </c:pt>
              </c:numCache>
            </c:numRef>
          </c:val>
        </c:ser>
        <c:ser>
          <c:idx val="1"/>
          <c:order val="1"/>
          <c:tx>
            <c:strRef>
              <c:f>Диагр!$A$23</c:f>
              <c:strCache>
                <c:ptCount val="1"/>
                <c:pt idx="0">
                  <c:v>Сбор страховых премий по рынку в целом</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Диагр!$B$4:$F$4</c:f>
              <c:strCache>
                <c:ptCount val="5"/>
                <c:pt idx="0">
                  <c:v>2010 г.</c:v>
                </c:pt>
                <c:pt idx="1">
                  <c:v>2011 г.</c:v>
                </c:pt>
                <c:pt idx="2">
                  <c:v>2012 г.</c:v>
                </c:pt>
                <c:pt idx="3">
                  <c:v>2013 г.</c:v>
                </c:pt>
                <c:pt idx="4">
                  <c:v>2014 г.</c:v>
                </c:pt>
              </c:strCache>
            </c:strRef>
          </c:cat>
          <c:val>
            <c:numRef>
              <c:f>Диагр!$B$23:$F$23</c:f>
              <c:numCache>
                <c:formatCode>_(* #,##0.00_);_(* \(#,##0.00\);_(* "-"??_);_(@_)</c:formatCode>
                <c:ptCount val="5"/>
                <c:pt idx="0">
                  <c:v>175.5</c:v>
                </c:pt>
                <c:pt idx="1">
                  <c:v>231.6</c:v>
                </c:pt>
                <c:pt idx="2">
                  <c:v>232</c:v>
                </c:pt>
                <c:pt idx="3">
                  <c:v>272</c:v>
                </c:pt>
                <c:pt idx="4">
                  <c:v>354.7</c:v>
                </c:pt>
              </c:numCache>
            </c:numRef>
          </c:val>
        </c:ser>
        <c:dLbls>
          <c:showLegendKey val="0"/>
          <c:showVal val="0"/>
          <c:showCatName val="0"/>
          <c:showSerName val="0"/>
          <c:showPercent val="0"/>
          <c:showBubbleSize val="0"/>
        </c:dLbls>
        <c:gapWidth val="100"/>
        <c:overlap val="-24"/>
        <c:axId val="67373312"/>
        <c:axId val="67375104"/>
      </c:barChart>
      <c:catAx>
        <c:axId val="6737331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crossAx val="67375104"/>
        <c:crosses val="autoZero"/>
        <c:auto val="1"/>
        <c:lblAlgn val="ctr"/>
        <c:lblOffset val="100"/>
        <c:noMultiLvlLbl val="0"/>
      </c:catAx>
      <c:valAx>
        <c:axId val="67375104"/>
        <c:scaling>
          <c:orientation val="minMax"/>
        </c:scaling>
        <c:delete val="0"/>
        <c:axPos val="l"/>
        <c:majorGridlines>
          <c:spPr>
            <a:ln w="9525" cap="flat" cmpd="sng" algn="ctr">
              <a:solidFill>
                <a:schemeClr val="lt1">
                  <a:lumMod val="95000"/>
                  <a:alpha val="10000"/>
                </a:schemeClr>
              </a:solidFill>
              <a:round/>
            </a:ln>
            <a:effectLst/>
          </c:spPr>
        </c:majorGridlines>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ru-RU"/>
          </a:p>
        </c:txPr>
        <c:crossAx val="673733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2"/>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30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ru-RU" smtClean="0"/>
              <a:t>05.06.2015</a:t>
            </a:fld>
            <a:endParaRPr lang="ru-RU" dirty="0"/>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ru-RU" smtClean="0"/>
              <a:t>‹#›</a:t>
            </a:fld>
            <a:endParaRPr lang="ru-RU" dirty="0"/>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ru-RU" smtClean="0"/>
              <a:t>05.06.2015</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ru-RU" smtClean="0"/>
              <a:t>‹#›</a:t>
            </a:fld>
            <a:endParaRPr lang="ru-RU" dirty="0"/>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2" name="Полилиния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ru-RU" sz="1800" dirty="0"/>
          </a:p>
        </p:txBody>
      </p:sp>
      <p:sp>
        <p:nvSpPr>
          <p:cNvPr id="7" name="Полилиния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ru-RU" sz="1800" dirty="0"/>
          </a:p>
        </p:txBody>
      </p:sp>
      <p:sp>
        <p:nvSpPr>
          <p:cNvPr id="8" name="Полилиния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ru-RU" sz="1800" dirty="0"/>
          </a:p>
        </p:txBody>
      </p:sp>
      <p:sp>
        <p:nvSpPr>
          <p:cNvPr id="2" name="Заголовок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dirty="0"/>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1036850"/>
          </a:xfrm>
        </p:spPr>
        <p:txBody>
          <a:bodyPr anchor="b"/>
          <a:lstStyle>
            <a:lvl1pPr>
              <a:defRPr sz="3200"/>
            </a:lvl1pPr>
          </a:lstStyle>
          <a:p>
            <a:r>
              <a:rPr lang="ru-RU" smtClean="0"/>
              <a:t>Образец заголовка</a:t>
            </a:r>
            <a:endParaRPr lang="ru-RU" dirty="0"/>
          </a:p>
        </p:txBody>
      </p:sp>
      <p:sp>
        <p:nvSpPr>
          <p:cNvPr id="3" name="Рисунок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4" name="Текст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Две картинки с подписями">
    <p:spTree>
      <p:nvGrpSpPr>
        <p:cNvPr id="1" name=""/>
        <p:cNvGrpSpPr/>
        <p:nvPr/>
      </p:nvGrpSpPr>
      <p:grpSpPr>
        <a:xfrm>
          <a:off x="0" y="0"/>
          <a:ext cx="0" cy="0"/>
          <a:chOff x="0" y="0"/>
          <a:chExt cx="0" cy="0"/>
        </a:xfrm>
      </p:grpSpPr>
      <p:sp>
        <p:nvSpPr>
          <p:cNvPr id="9" name="Прямоугольник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a:xfrm>
            <a:off x="1295400" y="255134"/>
            <a:ext cx="9601200" cy="1036850"/>
          </a:xfrm>
        </p:spPr>
        <p:txBody>
          <a:bodyPr anchor="b"/>
          <a:lstStyle>
            <a:lvl1pPr>
              <a:defRPr sz="3200"/>
            </a:lvl1pPr>
          </a:lstStyle>
          <a:p>
            <a:r>
              <a:rPr lang="ru-RU" smtClean="0"/>
              <a:t>Образец заголовка</a:t>
            </a:r>
            <a:endParaRPr lang="ru-RU" dirty="0"/>
          </a:p>
        </p:txBody>
      </p:sp>
      <p:sp>
        <p:nvSpPr>
          <p:cNvPr id="4" name="Текст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7F8E3F6-DE14-48B2-B2BC-6FABA9630FB8}" type="slidenum">
              <a:rPr lang="ru-RU" smtClean="0"/>
              <a:t>‹#›</a:t>
            </a:fld>
            <a:endParaRPr lang="ru-RU" dirty="0"/>
          </a:p>
        </p:txBody>
      </p:sp>
      <p:sp>
        <p:nvSpPr>
          <p:cNvPr id="10" name="Прямоугольник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Прямоугольник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p>
        </p:txBody>
      </p:sp>
      <p:sp>
        <p:nvSpPr>
          <p:cNvPr id="12" name="Прямоугольник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p>
        </p:txBody>
      </p:sp>
      <p:sp>
        <p:nvSpPr>
          <p:cNvPr id="13" name="Текст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3" name="Рисунок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
        <p:nvSpPr>
          <p:cNvPr id="8" name="Рисунок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Прямоугольник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Вертикальный заголовок 1"/>
          <p:cNvSpPr>
            <a:spLocks noGrp="1"/>
          </p:cNvSpPr>
          <p:nvPr>
            <p:ph type="title" orient="vert"/>
          </p:nvPr>
        </p:nvSpPr>
        <p:spPr>
          <a:xfrm>
            <a:off x="9871318" y="685800"/>
            <a:ext cx="1033272" cy="5486400"/>
          </a:xfrm>
        </p:spPr>
        <p:txBody>
          <a:bodyPr vert="eaVert"/>
          <a:lstStyle/>
          <a:p>
            <a:r>
              <a:rPr lang="ru-RU" smtClean="0"/>
              <a:t>Образец заголовка</a:t>
            </a:r>
            <a:endParaRPr lang="ru-RU" dirty="0"/>
          </a:p>
        </p:txBody>
      </p:sp>
      <p:sp>
        <p:nvSpPr>
          <p:cNvPr id="3" name="Вертикальный текст 2"/>
          <p:cNvSpPr>
            <a:spLocks noGrp="1"/>
          </p:cNvSpPr>
          <p:nvPr>
            <p:ph type="body" orient="vert" idx="1"/>
          </p:nvPr>
        </p:nvSpPr>
        <p:spPr>
          <a:xfrm>
            <a:off x="1295400" y="685800"/>
            <a:ext cx="7976754"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Дата 3"/>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с рисунком">
    <p:spTree>
      <p:nvGrpSpPr>
        <p:cNvPr id="1" name=""/>
        <p:cNvGrpSpPr/>
        <p:nvPr/>
      </p:nvGrpSpPr>
      <p:grpSpPr>
        <a:xfrm>
          <a:off x="0" y="0"/>
          <a:ext cx="0" cy="0"/>
          <a:chOff x="0" y="0"/>
          <a:chExt cx="0" cy="0"/>
        </a:xfrm>
      </p:grpSpPr>
      <p:sp>
        <p:nvSpPr>
          <p:cNvPr id="10" name="Прямоугольник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ru-RU" sz="1800" dirty="0"/>
          </a:p>
        </p:txBody>
      </p:sp>
      <p:sp>
        <p:nvSpPr>
          <p:cNvPr id="11" name="Полилиния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ru-RU" sz="1800" dirty="0"/>
          </a:p>
        </p:txBody>
      </p:sp>
      <p:sp>
        <p:nvSpPr>
          <p:cNvPr id="12" name="Полилиния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ru-RU" sz="1800" dirty="0"/>
          </a:p>
        </p:txBody>
      </p:sp>
      <p:sp>
        <p:nvSpPr>
          <p:cNvPr id="2" name="Заголовок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ru-RU" smtClean="0"/>
              <a:t>Образец заголовка</a:t>
            </a:r>
            <a:endParaRPr lang="ru-RU" dirty="0"/>
          </a:p>
        </p:txBody>
      </p:sp>
      <p:sp>
        <p:nvSpPr>
          <p:cNvPr id="3" name="Подзаголовок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dirty="0"/>
          </a:p>
        </p:txBody>
      </p:sp>
      <p:sp>
        <p:nvSpPr>
          <p:cNvPr id="15" name="Рисунок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ru-RU" smtClean="0"/>
              <a:t>Вставка рисунка</a:t>
            </a:r>
            <a:endParaRPr lang="ru-RU" dirty="0"/>
          </a:p>
        </p:txBody>
      </p:sp>
      <p:sp>
        <p:nvSpPr>
          <p:cNvPr id="16" name="Инструкции"/>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a:buNone/>
            </a:pPr>
            <a:r>
              <a:rPr lang="ru-RU" sz="1200" b="1" i="1" dirty="0" smtClean="0">
                <a:solidFill>
                  <a:schemeClr val="lt1"/>
                </a:solidFill>
                <a:latin typeface="Arial"/>
                <a:ea typeface="+mn-ea"/>
                <a:cs typeface="Arial"/>
              </a:rPr>
              <a:t>ПРИМЕЧАНИЕ.</a:t>
            </a:r>
          </a:p>
          <a:p>
            <a:pPr algn="l" defTabSz="914400">
              <a:buNone/>
            </a:pPr>
            <a:r>
              <a:rPr lang="ru-RU" sz="1200" b="0" i="1" dirty="0" smtClean="0">
                <a:solidFill>
                  <a:schemeClr val="lt1"/>
                </a:solidFill>
                <a:latin typeface="Arial"/>
                <a:ea typeface="+mn-ea"/>
                <a:cs typeface="Arial"/>
              </a:rPr>
              <a:t>Чтобы изменить изображение на этом слайде, выделите рисунок и удалите его. Затем щелкните значок "Рисунки" в заполнителе и вставьте свое изображение.</a:t>
            </a:r>
            <a:endParaRPr lang="ru-RU" sz="1200" b="0" i="1" dirty="0">
              <a:solidFill>
                <a:schemeClr val="lt1"/>
              </a:solidFill>
              <a:latin typeface="Arial"/>
              <a:ea typeface="+mn-ea"/>
              <a:cs typeface="Arial"/>
            </a:endParaRPr>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ru-RU" sz="1800" dirty="0"/>
          </a:p>
        </p:txBody>
      </p:sp>
      <p:sp>
        <p:nvSpPr>
          <p:cNvPr id="8" name="Полилиния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ru-RU" sz="1800" dirty="0"/>
          </a:p>
        </p:txBody>
      </p:sp>
      <p:sp>
        <p:nvSpPr>
          <p:cNvPr id="9" name="Полилиния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ru-RU" sz="1800" dirty="0"/>
          </a:p>
        </p:txBody>
      </p:sp>
      <p:sp>
        <p:nvSpPr>
          <p:cNvPr id="10" name="Полилиния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ru-RU" sz="1800" dirty="0"/>
          </a:p>
        </p:txBody>
      </p:sp>
      <p:sp>
        <p:nvSpPr>
          <p:cNvPr id="2" name="Заголовок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ru-RU" smtClean="0"/>
              <a:t>Образец заголовка</a:t>
            </a:r>
            <a:endParaRPr lang="ru-RU" dirty="0"/>
          </a:p>
        </p:txBody>
      </p:sp>
      <p:sp>
        <p:nvSpPr>
          <p:cNvPr id="3" name="Текст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Объект 2"/>
          <p:cNvSpPr>
            <a:spLocks noGrp="1"/>
          </p:cNvSpPr>
          <p:nvPr>
            <p:ph sz="half"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Объект 3"/>
          <p:cNvSpPr>
            <a:spLocks noGrp="1"/>
          </p:cNvSpPr>
          <p:nvPr>
            <p:ph sz="half" idx="2"/>
          </p:nvPr>
        </p:nvSpPr>
        <p:spPr>
          <a:xfrm>
            <a:off x="6324600" y="1828799"/>
            <a:ext cx="4572000" cy="43434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Дата 4"/>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1036850"/>
          </a:xfrm>
        </p:spPr>
        <p:txBody>
          <a:bodyPr/>
          <a:lstStyle/>
          <a:p>
            <a:r>
              <a:rPr lang="ru-RU" smtClean="0"/>
              <a:t>Образец заголовка</a:t>
            </a:r>
            <a:endParaRPr lang="ru-RU" dirty="0"/>
          </a:p>
        </p:txBody>
      </p:sp>
      <p:sp>
        <p:nvSpPr>
          <p:cNvPr id="3" name="Текст 2"/>
          <p:cNvSpPr>
            <a:spLocks noGrp="1"/>
          </p:cNvSpPr>
          <p:nvPr>
            <p:ph type="body" idx="1"/>
          </p:nvPr>
        </p:nvSpPr>
        <p:spPr>
          <a:xfrm>
            <a:off x="12954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1295400" y="2705100"/>
            <a:ext cx="4572000" cy="34671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324600" y="2705100"/>
            <a:ext cx="4572000" cy="34671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7" name="Дата 6"/>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dirty="0"/>
          </a:p>
        </p:txBody>
      </p:sp>
      <p:sp>
        <p:nvSpPr>
          <p:cNvPr id="3" name="Дата 2"/>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b"/>
          <a:lstStyle>
            <a:lvl1pPr>
              <a:defRPr sz="3200"/>
            </a:lvl1pPr>
          </a:lstStyle>
          <a:p>
            <a:r>
              <a:rPr lang="ru-RU" smtClean="0"/>
              <a:t>Образец заголовка</a:t>
            </a:r>
            <a:endParaRPr lang="ru-RU" dirty="0"/>
          </a:p>
        </p:txBody>
      </p:sp>
      <p:sp>
        <p:nvSpPr>
          <p:cNvPr id="3" name="Объект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Текст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79A3335-6331-4872-A8B7-ECD55539F4D0}" type="datetimeFigureOut">
              <a:rPr lang="ru-RU" smtClean="0"/>
              <a:t>05.06.2015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A7F8E3F6-DE14-48B2-B2BC-6FABA9630FB8}" type="slidenum">
              <a:rPr lang="ru-RU" smtClean="0"/>
              <a:t>‹#›</a:t>
            </a:fld>
            <a:endParaRPr lang="ru-RU" dirty="0"/>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рямоугольник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Прямоугольник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p:txBody>
      </p:sp>
      <p:sp>
        <p:nvSpPr>
          <p:cNvPr id="4" name="Дата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ru-RU" smtClean="0"/>
              <a:pPr/>
              <a:t>05.06.2015</a:t>
            </a:fld>
            <a:endParaRPr lang="ru-RU" dirty="0"/>
          </a:p>
        </p:txBody>
      </p:sp>
      <p:sp>
        <p:nvSpPr>
          <p:cNvPr id="5" name="Нижний колонтитул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ru-RU" dirty="0"/>
          </a:p>
        </p:txBody>
      </p:sp>
      <p:sp>
        <p:nvSpPr>
          <p:cNvPr id="6" name="Номер слайда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ru-RU" smtClean="0"/>
              <a:pPr/>
              <a:t>‹#›</a:t>
            </a:fld>
            <a:endParaRPr lang="ru-RU" dirty="0"/>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9667" y="1199215"/>
            <a:ext cx="6056276" cy="4287187"/>
          </a:xfrm>
        </p:spPr>
        <p:txBody>
          <a:bodyPr>
            <a:normAutofit/>
          </a:bodyPr>
          <a:lstStyle/>
          <a:p>
            <a:r>
              <a:rPr lang="ru-RU" sz="3200" b="1" dirty="0" smtClean="0"/>
              <a:t>«Состояние и перспективы развития автострахования в Республике Узбекистан»</a:t>
            </a:r>
            <a:br>
              <a:rPr lang="ru-RU" sz="3200" b="1" dirty="0" smtClean="0"/>
            </a:br>
            <a:r>
              <a:rPr lang="ru-RU" sz="3200" b="1" dirty="0" smtClean="0"/>
              <a:t/>
            </a:r>
            <a:br>
              <a:rPr lang="ru-RU" sz="3200" b="1" dirty="0" smtClean="0"/>
            </a:br>
            <a:r>
              <a:rPr lang="ru-RU" sz="2800" b="1" dirty="0" smtClean="0"/>
              <a:t/>
            </a:r>
            <a:br>
              <a:rPr lang="ru-RU" sz="2800" b="1" dirty="0" smtClean="0"/>
            </a:br>
            <a:r>
              <a:rPr lang="ru-RU" sz="2800" b="1" dirty="0" smtClean="0"/>
              <a:t>Ж.Р. Камбаров</a:t>
            </a:r>
            <a:br>
              <a:rPr lang="ru-RU" sz="2800" b="1" dirty="0" smtClean="0"/>
            </a:br>
            <a:r>
              <a:rPr lang="ru-RU" sz="2800" b="1" dirty="0" smtClean="0"/>
              <a:t>Первый заместитель Генерального директора</a:t>
            </a:r>
            <a:br>
              <a:rPr lang="ru-RU" sz="2800" b="1" dirty="0" smtClean="0"/>
            </a:br>
            <a:r>
              <a:rPr lang="ru-RU" sz="2800" b="1" dirty="0" smtClean="0"/>
              <a:t>АО «</a:t>
            </a:r>
            <a:r>
              <a:rPr lang="en-US" sz="2800" b="1" dirty="0" smtClean="0"/>
              <a:t>Kapital Sug’urta</a:t>
            </a:r>
            <a:r>
              <a:rPr lang="ru-RU" sz="2800" b="1" dirty="0" smtClean="0"/>
              <a:t>»</a:t>
            </a:r>
            <a:endParaRPr lang="ru-RU" sz="2800" dirty="0"/>
          </a:p>
        </p:txBody>
      </p:sp>
      <p:pic>
        <p:nvPicPr>
          <p:cNvPr id="5" name="Рисунок 4" descr="Городская улица с размытым изображением движения" title="Sample Picture"/>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Анализ рынка автострахования 2010-2014 гг.</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192997810"/>
              </p:ext>
            </p:extLst>
          </p:nvPr>
        </p:nvGraphicFramePr>
        <p:xfrm>
          <a:off x="242372" y="1707615"/>
          <a:ext cx="11622794" cy="4880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66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Анализ рынка автострахования 2010-2014 гг.</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853780540"/>
              </p:ext>
            </p:extLst>
          </p:nvPr>
        </p:nvGraphicFramePr>
        <p:xfrm>
          <a:off x="187286" y="1597446"/>
          <a:ext cx="11677879" cy="50787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6867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Анализ рынка автострахования 2010-2014 гг.</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066303591"/>
              </p:ext>
            </p:extLst>
          </p:nvPr>
        </p:nvGraphicFramePr>
        <p:xfrm>
          <a:off x="275422" y="1597446"/>
          <a:ext cx="11644829" cy="50457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192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Перспективы развития автострахования в Республике Узбекистан</a:t>
            </a:r>
            <a:r>
              <a:rPr lang="ru-RU" dirty="0" smtClean="0"/>
              <a:t>.</a:t>
            </a:r>
            <a:endParaRPr lang="ru-RU" dirty="0"/>
          </a:p>
        </p:txBody>
      </p:sp>
      <p:sp>
        <p:nvSpPr>
          <p:cNvPr id="4" name="Объект 3"/>
          <p:cNvSpPr>
            <a:spLocks noGrp="1"/>
          </p:cNvSpPr>
          <p:nvPr>
            <p:ph sz="half" idx="2"/>
          </p:nvPr>
        </p:nvSpPr>
        <p:spPr>
          <a:xfrm>
            <a:off x="1295399" y="2172749"/>
            <a:ext cx="9787569" cy="3967992"/>
          </a:xfrm>
        </p:spPr>
        <p:txBody>
          <a:bodyPr>
            <a:noAutofit/>
          </a:bodyPr>
          <a:lstStyle/>
          <a:p>
            <a:pPr marL="0" lvl="0" indent="0">
              <a:buNone/>
            </a:pPr>
            <a:r>
              <a:rPr lang="en-US" sz="3000" b="1" dirty="0" smtClean="0">
                <a:solidFill>
                  <a:schemeClr val="tx2"/>
                </a:solidFill>
              </a:rPr>
              <a:t>1</a:t>
            </a:r>
            <a:r>
              <a:rPr lang="ru-RU" sz="3000" b="1" dirty="0" smtClean="0">
                <a:solidFill>
                  <a:schemeClr val="tx2"/>
                </a:solidFill>
              </a:rPr>
              <a:t>. Создание </a:t>
            </a:r>
            <a:r>
              <a:rPr lang="ru-RU" sz="3000" b="1" dirty="0">
                <a:solidFill>
                  <a:schemeClr val="tx2"/>
                </a:solidFill>
              </a:rPr>
              <a:t>страховых продуктов с учетом менталитета. </a:t>
            </a:r>
            <a:endParaRPr lang="ru-RU" sz="3000" dirty="0">
              <a:solidFill>
                <a:schemeClr val="tx2"/>
              </a:solidFill>
            </a:endParaRPr>
          </a:p>
          <a:p>
            <a:pPr marL="0" indent="0">
              <a:buNone/>
            </a:pPr>
            <a:r>
              <a:rPr lang="ru-RU" sz="3000" dirty="0">
                <a:solidFill>
                  <a:schemeClr val="tx2"/>
                </a:solidFill>
              </a:rPr>
              <a:t>На сегодняшний день все острее встаёт вопрос о разработке и внедрении страховых продуктов с учетом территориальных особенностей, менталитета узбекского народа. Необходимо разработать страховые продукты которые будут интуитивно понятны и привлекательны Страхователям.</a:t>
            </a:r>
          </a:p>
          <a:p>
            <a:endParaRPr lang="ru-RU" sz="3000" dirty="0">
              <a:solidFill>
                <a:schemeClr val="tx2"/>
              </a:solidFill>
            </a:endParaRPr>
          </a:p>
        </p:txBody>
      </p:sp>
    </p:spTree>
    <p:extLst>
      <p:ext uri="{BB962C8B-B14F-4D97-AF65-F5344CB8AC3E}">
        <p14:creationId xmlns:p14="http://schemas.microsoft.com/office/powerpoint/2010/main" val="737118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Перспективы развития автострахования в Республике Узбекистан</a:t>
            </a:r>
            <a:r>
              <a:rPr lang="ru-RU" dirty="0" smtClean="0"/>
              <a:t>.</a:t>
            </a:r>
            <a:endParaRPr lang="ru-RU" dirty="0"/>
          </a:p>
        </p:txBody>
      </p:sp>
      <p:sp>
        <p:nvSpPr>
          <p:cNvPr id="4" name="Объект 3"/>
          <p:cNvSpPr>
            <a:spLocks noGrp="1"/>
          </p:cNvSpPr>
          <p:nvPr>
            <p:ph sz="half" idx="2"/>
          </p:nvPr>
        </p:nvSpPr>
        <p:spPr>
          <a:xfrm>
            <a:off x="1295400" y="2172749"/>
            <a:ext cx="9601200" cy="3967992"/>
          </a:xfrm>
        </p:spPr>
        <p:txBody>
          <a:bodyPr>
            <a:normAutofit/>
          </a:bodyPr>
          <a:lstStyle/>
          <a:p>
            <a:pPr marL="0" lvl="0" indent="0">
              <a:buNone/>
            </a:pPr>
            <a:r>
              <a:rPr lang="ru-RU" sz="3000" b="1" dirty="0" smtClean="0">
                <a:solidFill>
                  <a:schemeClr val="tx2"/>
                </a:solidFill>
              </a:rPr>
              <a:t>2. Повышение </a:t>
            </a:r>
            <a:r>
              <a:rPr lang="ru-RU" sz="3000" b="1" dirty="0">
                <a:solidFill>
                  <a:schemeClr val="tx2"/>
                </a:solidFill>
              </a:rPr>
              <a:t>квалификации кадров</a:t>
            </a:r>
            <a:endParaRPr lang="ru-RU" sz="3000" dirty="0">
              <a:solidFill>
                <a:schemeClr val="tx2"/>
              </a:solidFill>
            </a:endParaRPr>
          </a:p>
          <a:p>
            <a:pPr marL="0" indent="0">
              <a:buNone/>
            </a:pPr>
            <a:r>
              <a:rPr lang="ru-RU" sz="3000" dirty="0">
                <a:solidFill>
                  <a:schemeClr val="tx2"/>
                </a:solidFill>
              </a:rPr>
              <a:t>Очевидно, что развитие рынка страховых услуг невозможно без постоянного повышения квалификации кадров. В связи с этим необходимо создание центра повышения квалификации при ассоциации профессиональных участников страхового рынка Республики Узбекистан. </a:t>
            </a:r>
          </a:p>
          <a:p>
            <a:endParaRPr lang="ru-RU" sz="3000" dirty="0">
              <a:solidFill>
                <a:schemeClr val="tx2"/>
              </a:solidFill>
            </a:endParaRPr>
          </a:p>
        </p:txBody>
      </p:sp>
    </p:spTree>
    <p:extLst>
      <p:ext uri="{BB962C8B-B14F-4D97-AF65-F5344CB8AC3E}">
        <p14:creationId xmlns:p14="http://schemas.microsoft.com/office/powerpoint/2010/main" val="2789300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Перспективы развития автострахования в Республике Узбекистан</a:t>
            </a:r>
            <a:r>
              <a:rPr lang="ru-RU" dirty="0" smtClean="0"/>
              <a:t>.</a:t>
            </a:r>
            <a:endParaRPr lang="ru-RU" dirty="0"/>
          </a:p>
        </p:txBody>
      </p:sp>
      <p:sp>
        <p:nvSpPr>
          <p:cNvPr id="4" name="Объект 3"/>
          <p:cNvSpPr>
            <a:spLocks noGrp="1"/>
          </p:cNvSpPr>
          <p:nvPr>
            <p:ph sz="half" idx="2"/>
          </p:nvPr>
        </p:nvSpPr>
        <p:spPr>
          <a:xfrm>
            <a:off x="859316" y="2172749"/>
            <a:ext cx="10873648" cy="3967992"/>
          </a:xfrm>
        </p:spPr>
        <p:txBody>
          <a:bodyPr>
            <a:noAutofit/>
          </a:bodyPr>
          <a:lstStyle/>
          <a:p>
            <a:pPr marL="0" lvl="0" indent="0">
              <a:buNone/>
            </a:pPr>
            <a:r>
              <a:rPr lang="ru-RU" sz="3000" b="1" dirty="0" smtClean="0">
                <a:solidFill>
                  <a:schemeClr val="tx2"/>
                </a:solidFill>
              </a:rPr>
              <a:t>3. Создание </a:t>
            </a:r>
            <a:r>
              <a:rPr lang="ru-RU" sz="3000" b="1" dirty="0">
                <a:solidFill>
                  <a:schemeClr val="tx2"/>
                </a:solidFill>
              </a:rPr>
              <a:t>стандартных правил по автострахованию для всех страховщиков</a:t>
            </a:r>
            <a:endParaRPr lang="ru-RU" sz="3000" dirty="0">
              <a:solidFill>
                <a:schemeClr val="tx2"/>
              </a:solidFill>
            </a:endParaRPr>
          </a:p>
          <a:p>
            <a:pPr marL="0" indent="0">
              <a:buNone/>
            </a:pPr>
            <a:r>
              <a:rPr lang="ru-RU" sz="3000" dirty="0">
                <a:solidFill>
                  <a:schemeClr val="tx2"/>
                </a:solidFill>
              </a:rPr>
              <a:t>Необходимо разработать стандартные правила для всех страховщиков, по которым будут реализовываться страховые продукты. Данное систематизирование необходимо как для обеспечения соблюдения интересов Страхователя, так и для обеспечения справедливой конкуренции среди Страховщиков. Данные правила должны быть разработаны с общими для всех базовыми условиями.</a:t>
            </a:r>
          </a:p>
          <a:p>
            <a:endParaRPr lang="ru-RU" sz="3000" dirty="0">
              <a:solidFill>
                <a:schemeClr val="tx2"/>
              </a:solidFill>
            </a:endParaRPr>
          </a:p>
        </p:txBody>
      </p:sp>
    </p:spTree>
    <p:extLst>
      <p:ext uri="{BB962C8B-B14F-4D97-AF65-F5344CB8AC3E}">
        <p14:creationId xmlns:p14="http://schemas.microsoft.com/office/powerpoint/2010/main" val="241060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Перспективы развития автострахования в Республике Узбекистан</a:t>
            </a:r>
            <a:r>
              <a:rPr lang="ru-RU" dirty="0" smtClean="0"/>
              <a:t>.</a:t>
            </a:r>
            <a:endParaRPr lang="ru-RU" dirty="0"/>
          </a:p>
        </p:txBody>
      </p:sp>
      <p:sp>
        <p:nvSpPr>
          <p:cNvPr id="4" name="Объект 3"/>
          <p:cNvSpPr>
            <a:spLocks noGrp="1"/>
          </p:cNvSpPr>
          <p:nvPr>
            <p:ph sz="half" idx="2"/>
          </p:nvPr>
        </p:nvSpPr>
        <p:spPr>
          <a:xfrm>
            <a:off x="517793" y="1972019"/>
            <a:ext cx="11105001" cy="4168722"/>
          </a:xfrm>
        </p:spPr>
        <p:txBody>
          <a:bodyPr>
            <a:noAutofit/>
          </a:bodyPr>
          <a:lstStyle/>
          <a:p>
            <a:pPr marL="0" lvl="0" indent="0">
              <a:buNone/>
            </a:pPr>
            <a:r>
              <a:rPr lang="ru-RU" sz="3000" b="1" dirty="0" smtClean="0">
                <a:solidFill>
                  <a:schemeClr val="tx2"/>
                </a:solidFill>
              </a:rPr>
              <a:t>4. Создание </a:t>
            </a:r>
            <a:r>
              <a:rPr lang="ru-RU" sz="3000" b="1" dirty="0">
                <a:solidFill>
                  <a:schemeClr val="tx2"/>
                </a:solidFill>
              </a:rPr>
              <a:t>при Ассоциации профессиональных участников страхового рынка Республики Узбекистан центра по сбору информации о страховых случаях для формирования страховой истории</a:t>
            </a:r>
            <a:endParaRPr lang="ru-RU" sz="3000" dirty="0">
              <a:solidFill>
                <a:schemeClr val="tx2"/>
              </a:solidFill>
            </a:endParaRPr>
          </a:p>
          <a:p>
            <a:pPr marL="0" indent="0">
              <a:buNone/>
            </a:pPr>
            <a:r>
              <a:rPr lang="ru-RU" sz="3000" dirty="0">
                <a:solidFill>
                  <a:schemeClr val="tx2"/>
                </a:solidFill>
              </a:rPr>
              <a:t>Анализируя опыт ассоциаций, регулирующих органов, а также самих зарубежных страховых компаний следует создать центр по сбору информации о страховых случаях с целью более точного расчета страховой премии. Получение Страховщиком данной информации позволит избежать страхового мошенничества со стороны Страхователя.</a:t>
            </a:r>
          </a:p>
          <a:p>
            <a:endParaRPr lang="ru-RU" sz="3000" dirty="0">
              <a:solidFill>
                <a:schemeClr val="tx2"/>
              </a:solidFill>
            </a:endParaRPr>
          </a:p>
        </p:txBody>
      </p:sp>
    </p:spTree>
    <p:extLst>
      <p:ext uri="{BB962C8B-B14F-4D97-AF65-F5344CB8AC3E}">
        <p14:creationId xmlns:p14="http://schemas.microsoft.com/office/powerpoint/2010/main" val="54163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Перспективы развития автострахования в Республике Узбекистан</a:t>
            </a:r>
            <a:r>
              <a:rPr lang="ru-RU" dirty="0" smtClean="0"/>
              <a:t>.</a:t>
            </a:r>
            <a:endParaRPr lang="ru-RU" dirty="0"/>
          </a:p>
        </p:txBody>
      </p:sp>
      <p:sp>
        <p:nvSpPr>
          <p:cNvPr id="4" name="Объект 3"/>
          <p:cNvSpPr>
            <a:spLocks noGrp="1"/>
          </p:cNvSpPr>
          <p:nvPr>
            <p:ph sz="half" idx="2"/>
          </p:nvPr>
        </p:nvSpPr>
        <p:spPr>
          <a:xfrm>
            <a:off x="1295400" y="2184624"/>
            <a:ext cx="9446046" cy="3967992"/>
          </a:xfrm>
        </p:spPr>
        <p:txBody>
          <a:bodyPr>
            <a:normAutofit/>
          </a:bodyPr>
          <a:lstStyle/>
          <a:p>
            <a:pPr marL="0" lvl="0" indent="0">
              <a:buNone/>
            </a:pPr>
            <a:r>
              <a:rPr lang="ru-RU" sz="3200" b="1" dirty="0" smtClean="0">
                <a:solidFill>
                  <a:schemeClr val="tx2"/>
                </a:solidFill>
              </a:rPr>
              <a:t>5. Широкое </a:t>
            </a:r>
            <a:r>
              <a:rPr lang="ru-RU" sz="3200" b="1" dirty="0">
                <a:solidFill>
                  <a:schemeClr val="tx2"/>
                </a:solidFill>
              </a:rPr>
              <a:t>освещение в масс-медиа условий страхования транспортных средств</a:t>
            </a:r>
            <a:endParaRPr lang="ru-RU" sz="3200" dirty="0">
              <a:solidFill>
                <a:schemeClr val="tx2"/>
              </a:solidFill>
            </a:endParaRPr>
          </a:p>
          <a:p>
            <a:pPr marL="0" indent="0">
              <a:buNone/>
            </a:pPr>
            <a:r>
              <a:rPr lang="ru-RU" sz="3200" dirty="0">
                <a:solidFill>
                  <a:schemeClr val="tx2"/>
                </a:solidFill>
              </a:rPr>
              <a:t>Широкое освещение всех аспектов взаимодействия Страховщика и Страхователя, разъяснительная работа по отдельным аспектам автострахования.</a:t>
            </a:r>
          </a:p>
          <a:p>
            <a:endParaRPr lang="ru-RU" sz="3200" dirty="0">
              <a:solidFill>
                <a:schemeClr val="tx2"/>
              </a:solidFill>
            </a:endParaRPr>
          </a:p>
        </p:txBody>
      </p:sp>
    </p:spTree>
    <p:extLst>
      <p:ext uri="{BB962C8B-B14F-4D97-AF65-F5344CB8AC3E}">
        <p14:creationId xmlns:p14="http://schemas.microsoft.com/office/powerpoint/2010/main" val="2361918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Перспективы развития автострахования в Республике Узбекистан</a:t>
            </a:r>
            <a:r>
              <a:rPr lang="ru-RU" dirty="0" smtClean="0"/>
              <a:t>.</a:t>
            </a:r>
            <a:endParaRPr lang="ru-RU" dirty="0"/>
          </a:p>
        </p:txBody>
      </p:sp>
      <p:sp>
        <p:nvSpPr>
          <p:cNvPr id="4" name="Объект 3"/>
          <p:cNvSpPr>
            <a:spLocks noGrp="1"/>
          </p:cNvSpPr>
          <p:nvPr>
            <p:ph sz="half" idx="2"/>
          </p:nvPr>
        </p:nvSpPr>
        <p:spPr>
          <a:xfrm>
            <a:off x="1295400" y="2172749"/>
            <a:ext cx="9225708" cy="3967992"/>
          </a:xfrm>
        </p:spPr>
        <p:txBody>
          <a:bodyPr>
            <a:normAutofit/>
          </a:bodyPr>
          <a:lstStyle/>
          <a:p>
            <a:pPr marL="0" lvl="0" indent="0">
              <a:buNone/>
            </a:pPr>
            <a:r>
              <a:rPr lang="ru-RU" sz="3000" b="1" dirty="0">
                <a:solidFill>
                  <a:schemeClr val="tx2"/>
                </a:solidFill>
              </a:rPr>
              <a:t>6</a:t>
            </a:r>
            <a:r>
              <a:rPr lang="ru-RU" sz="3000" b="1" dirty="0" smtClean="0">
                <a:solidFill>
                  <a:schemeClr val="tx2"/>
                </a:solidFill>
              </a:rPr>
              <a:t>. Внедрение </a:t>
            </a:r>
            <a:r>
              <a:rPr lang="ru-RU" sz="3000" b="1" dirty="0">
                <a:solidFill>
                  <a:schemeClr val="tx2"/>
                </a:solidFill>
              </a:rPr>
              <a:t>и активное продвижение онлайн услуг</a:t>
            </a:r>
            <a:endParaRPr lang="ru-RU" sz="3000" dirty="0">
              <a:solidFill>
                <a:schemeClr val="tx2"/>
              </a:solidFill>
            </a:endParaRPr>
          </a:p>
          <a:p>
            <a:pPr marL="0" indent="0">
              <a:buNone/>
            </a:pPr>
            <a:r>
              <a:rPr lang="ru-RU" sz="3000" dirty="0">
                <a:solidFill>
                  <a:schemeClr val="tx2"/>
                </a:solidFill>
              </a:rPr>
              <a:t>Учитывая стремительное внедрение онлайн услуг во всех отраслях экономики Республики Узбекистан необходимо активно внедрять онлайн услуги по продаже, консультации, а также последующему обслуживанию страхователей.</a:t>
            </a:r>
          </a:p>
        </p:txBody>
      </p:sp>
    </p:spTree>
    <p:extLst>
      <p:ext uri="{BB962C8B-B14F-4D97-AF65-F5344CB8AC3E}">
        <p14:creationId xmlns:p14="http://schemas.microsoft.com/office/powerpoint/2010/main" val="1735718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Перспективы развития автострахования в Республике Узбекистан</a:t>
            </a:r>
            <a:r>
              <a:rPr lang="ru-RU" dirty="0" smtClean="0"/>
              <a:t>.</a:t>
            </a:r>
            <a:endParaRPr lang="ru-RU" dirty="0"/>
          </a:p>
        </p:txBody>
      </p:sp>
      <p:sp>
        <p:nvSpPr>
          <p:cNvPr id="4" name="Объект 3"/>
          <p:cNvSpPr>
            <a:spLocks noGrp="1"/>
          </p:cNvSpPr>
          <p:nvPr>
            <p:ph sz="half" idx="2"/>
          </p:nvPr>
        </p:nvSpPr>
        <p:spPr>
          <a:xfrm>
            <a:off x="1259773" y="1899616"/>
            <a:ext cx="10305361" cy="3967992"/>
          </a:xfrm>
        </p:spPr>
        <p:txBody>
          <a:bodyPr>
            <a:noAutofit/>
          </a:bodyPr>
          <a:lstStyle/>
          <a:p>
            <a:pPr marL="0" lvl="0" indent="0">
              <a:buNone/>
            </a:pPr>
            <a:r>
              <a:rPr lang="ru-RU" sz="3000" b="1" dirty="0" smtClean="0">
                <a:solidFill>
                  <a:schemeClr val="tx2"/>
                </a:solidFill>
              </a:rPr>
              <a:t>7. Усилить </a:t>
            </a:r>
            <a:r>
              <a:rPr lang="ru-RU" sz="3000" b="1" dirty="0">
                <a:solidFill>
                  <a:schemeClr val="tx2"/>
                </a:solidFill>
              </a:rPr>
              <a:t>работу по актуарному обоснованию тарифов</a:t>
            </a:r>
            <a:endParaRPr lang="ru-RU" sz="3000" dirty="0">
              <a:solidFill>
                <a:schemeClr val="tx2"/>
              </a:solidFill>
            </a:endParaRPr>
          </a:p>
          <a:p>
            <a:pPr marL="0" indent="0">
              <a:buNone/>
            </a:pPr>
            <a:r>
              <a:rPr lang="ru-RU" sz="3000" dirty="0">
                <a:solidFill>
                  <a:schemeClr val="tx2"/>
                </a:solidFill>
              </a:rPr>
              <a:t>Учитывая растущую с каждым днем ценовую конкуренцию между страховыми компаниями на самом перспективном участке рынка страхования автостраховании необходимо обеспечение справедливой конкуренции между страховыми компаниями. Это может быть отчасти осуществлено за счёт анализа действующих тарифов Страховщиков с целью выявления демпинга.</a:t>
            </a:r>
          </a:p>
        </p:txBody>
      </p:sp>
    </p:spTree>
    <p:extLst>
      <p:ext uri="{BB962C8B-B14F-4D97-AF65-F5344CB8AC3E}">
        <p14:creationId xmlns:p14="http://schemas.microsoft.com/office/powerpoint/2010/main" val="311065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310219"/>
            <a:ext cx="9601200" cy="788055"/>
          </a:xfrm>
        </p:spPr>
        <p:txBody>
          <a:bodyPr>
            <a:normAutofit fontScale="90000"/>
          </a:bodyPr>
          <a:lstStyle/>
          <a:p>
            <a:pPr algn="ctr" defTabSz="914400">
              <a:lnSpc>
                <a:spcPct val="90000"/>
              </a:lnSpc>
              <a:spcBef>
                <a:spcPts val="1"/>
              </a:spcBef>
              <a:buNone/>
            </a:pPr>
            <a:r>
              <a:rPr lang="ru-RU" sz="3200" b="1" i="0" dirty="0" smtClean="0">
                <a:solidFill>
                  <a:schemeClr val="bg1"/>
                </a:solidFill>
                <a:latin typeface="Book Antiqua"/>
                <a:ea typeface="+mj-ea"/>
                <a:cs typeface="+mj-cs"/>
              </a:rPr>
              <a:t>Состояние и перспективы развития автострахования в Республике Узбекистан</a:t>
            </a:r>
            <a:endParaRPr lang="ru-RU" sz="3200" b="1" i="0" dirty="0">
              <a:solidFill>
                <a:schemeClr val="bg1"/>
              </a:solidFill>
              <a:latin typeface="Book Antiqua"/>
              <a:ea typeface="+mj-ea"/>
              <a:cs typeface="+mj-cs"/>
            </a:endParaRPr>
          </a:p>
        </p:txBody>
      </p:sp>
      <p:sp>
        <p:nvSpPr>
          <p:cNvPr id="3" name="Объект 2"/>
          <p:cNvSpPr>
            <a:spLocks noGrp="1"/>
          </p:cNvSpPr>
          <p:nvPr>
            <p:ph idx="1"/>
          </p:nvPr>
        </p:nvSpPr>
        <p:spPr>
          <a:xfrm>
            <a:off x="940156" y="2356834"/>
            <a:ext cx="10277341" cy="3657600"/>
          </a:xfrm>
        </p:spPr>
        <p:txBody>
          <a:bodyPr/>
          <a:lstStyle/>
          <a:p>
            <a:pPr marL="0" indent="0">
              <a:buNone/>
            </a:pPr>
            <a:r>
              <a:rPr lang="ru-RU" dirty="0" smtClean="0">
                <a:solidFill>
                  <a:schemeClr val="tx2"/>
                </a:solidFill>
              </a:rPr>
              <a:t>	</a:t>
            </a:r>
            <a:endParaRPr lang="ru-RU" sz="2400" b="0" i="0" dirty="0">
              <a:solidFill>
                <a:schemeClr val="tx2"/>
              </a:solidFill>
              <a:latin typeface="Book Antiqua"/>
            </a:endParaRPr>
          </a:p>
        </p:txBody>
      </p:sp>
      <p:sp>
        <p:nvSpPr>
          <p:cNvPr id="4" name="Объект 2"/>
          <p:cNvSpPr txBox="1">
            <a:spLocks/>
          </p:cNvSpPr>
          <p:nvPr/>
        </p:nvSpPr>
        <p:spPr>
          <a:xfrm>
            <a:off x="1019728" y="2072264"/>
            <a:ext cx="9168145" cy="3657600"/>
          </a:xfrm>
          <a:prstGeom prst="rect">
            <a:avLst/>
          </a:prstGeom>
        </p:spPr>
        <p:txBody>
          <a:bodyPr vert="horz" lIns="91440" tIns="45720" rIns="91440" bIns="45720" rtlCol="0">
            <a:normAutofit fontScale="92500" lnSpcReduction="2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ru-RU" sz="2800" b="1" dirty="0" smtClean="0">
                <a:solidFill>
                  <a:schemeClr val="tx2"/>
                </a:solidFill>
              </a:rPr>
              <a:t>Содержание. </a:t>
            </a:r>
          </a:p>
          <a:p>
            <a:pPr marL="0" indent="0">
              <a:buNone/>
            </a:pPr>
            <a:r>
              <a:rPr lang="ru-RU" sz="2800" dirty="0" smtClean="0">
                <a:solidFill>
                  <a:schemeClr val="tx2"/>
                </a:solidFill>
              </a:rPr>
              <a:t>Введение</a:t>
            </a:r>
          </a:p>
          <a:p>
            <a:pPr marL="514350" indent="-514350">
              <a:buAutoNum type="arabicPeriod"/>
            </a:pPr>
            <a:r>
              <a:rPr lang="ru-RU" sz="2800" dirty="0" smtClean="0">
                <a:solidFill>
                  <a:schemeClr val="tx2"/>
                </a:solidFill>
              </a:rPr>
              <a:t>Истори</a:t>
            </a:r>
            <a:r>
              <a:rPr lang="ru-RU" sz="2800" dirty="0">
                <a:solidFill>
                  <a:schemeClr val="tx2"/>
                </a:solidFill>
              </a:rPr>
              <a:t>я</a:t>
            </a:r>
            <a:r>
              <a:rPr lang="ru-RU" sz="2800" dirty="0" smtClean="0">
                <a:solidFill>
                  <a:schemeClr val="tx2"/>
                </a:solidFill>
              </a:rPr>
              <a:t> развития автострахования.</a:t>
            </a:r>
          </a:p>
          <a:p>
            <a:pPr marL="514350" indent="-514350">
              <a:buAutoNum type="arabicPeriod"/>
            </a:pPr>
            <a:r>
              <a:rPr lang="ru-RU" sz="2800" dirty="0" smtClean="0">
                <a:solidFill>
                  <a:schemeClr val="tx2"/>
                </a:solidFill>
              </a:rPr>
              <a:t>Особенности автострахования в Республике Узбекистан.</a:t>
            </a:r>
          </a:p>
          <a:p>
            <a:pPr marL="514350" indent="-514350">
              <a:buAutoNum type="arabicPeriod"/>
            </a:pPr>
            <a:r>
              <a:rPr lang="ru-RU" sz="2800" dirty="0">
                <a:solidFill>
                  <a:schemeClr val="tx2"/>
                </a:solidFill>
              </a:rPr>
              <a:t>Анализ рынка автострахования 2010-2014 гг</a:t>
            </a:r>
            <a:r>
              <a:rPr lang="ru-RU" sz="2800" dirty="0" smtClean="0">
                <a:solidFill>
                  <a:schemeClr val="tx2"/>
                </a:solidFill>
              </a:rPr>
              <a:t>.</a:t>
            </a:r>
          </a:p>
          <a:p>
            <a:pPr marL="514350" indent="-514350">
              <a:buAutoNum type="arabicPeriod"/>
            </a:pPr>
            <a:r>
              <a:rPr lang="ru-RU" sz="2800" dirty="0" smtClean="0">
                <a:solidFill>
                  <a:schemeClr val="tx2"/>
                </a:solidFill>
              </a:rPr>
              <a:t>Перспективы </a:t>
            </a:r>
            <a:r>
              <a:rPr lang="ru-RU" sz="2800" dirty="0">
                <a:solidFill>
                  <a:schemeClr val="tx2"/>
                </a:solidFill>
              </a:rPr>
              <a:t>развития автострахования в </a:t>
            </a:r>
            <a:r>
              <a:rPr lang="ru-RU" sz="2800" dirty="0" smtClean="0">
                <a:solidFill>
                  <a:schemeClr val="tx2"/>
                </a:solidFill>
              </a:rPr>
              <a:t>Республике Узбекистан.</a:t>
            </a:r>
          </a:p>
          <a:p>
            <a:pPr marL="0" indent="0">
              <a:buClr>
                <a:srgbClr val="595959"/>
              </a:buClr>
              <a:buFont typeface="Arial" panose="020B0604020202020204" pitchFamily="34" charset="0"/>
              <a:buNone/>
            </a:pPr>
            <a:endParaRPr lang="ru-RU" dirty="0">
              <a:solidFill>
                <a:schemeClr val="tx2"/>
              </a:solidFill>
              <a:latin typeface="Book Antiqua"/>
            </a:endParaRPr>
          </a:p>
        </p:txBody>
      </p:sp>
    </p:spTree>
    <p:extLst>
      <p:ext uri="{BB962C8B-B14F-4D97-AF65-F5344CB8AC3E}">
        <p14:creationId xmlns:p14="http://schemas.microsoft.com/office/powerpoint/2010/main" val="1594284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500" b="1" dirty="0" smtClean="0"/>
              <a:t>Заключение</a:t>
            </a:r>
            <a:endParaRPr lang="ru-RU" sz="3500" b="1" dirty="0"/>
          </a:p>
        </p:txBody>
      </p:sp>
      <p:sp>
        <p:nvSpPr>
          <p:cNvPr id="3" name="Прямоугольник 2"/>
          <p:cNvSpPr/>
          <p:nvPr/>
        </p:nvSpPr>
        <p:spPr>
          <a:xfrm>
            <a:off x="1295400" y="1847829"/>
            <a:ext cx="9601200" cy="4278094"/>
          </a:xfrm>
          <a:prstGeom prst="rect">
            <a:avLst/>
          </a:prstGeom>
        </p:spPr>
        <p:txBody>
          <a:bodyPr wrap="square">
            <a:spAutoFit/>
          </a:bodyPr>
          <a:lstStyle/>
          <a:p>
            <a:r>
              <a:rPr lang="ru-RU" sz="3400" b="1" dirty="0">
                <a:solidFill>
                  <a:schemeClr val="tx2"/>
                </a:solidFill>
              </a:rPr>
              <a:t>Суммируя всё вышесказанное </a:t>
            </a:r>
            <a:r>
              <a:rPr lang="ru-RU" sz="3400" b="1" dirty="0" smtClean="0">
                <a:solidFill>
                  <a:schemeClr val="tx2"/>
                </a:solidFill>
              </a:rPr>
              <a:t>хотелось </a:t>
            </a:r>
            <a:r>
              <a:rPr lang="ru-RU" sz="3400" b="1" dirty="0">
                <a:solidFill>
                  <a:schemeClr val="tx2"/>
                </a:solidFill>
              </a:rPr>
              <a:t>бы отметить что рынок автострахования Республики Узбекистан, как и страхования в целом, довольно перспективен. И в наших силах развивать его и дальше, для более полного удовлетворения потребностей населения и предпринимателей в качественной страховой защите.</a:t>
            </a:r>
          </a:p>
        </p:txBody>
      </p:sp>
    </p:spTree>
    <p:extLst>
      <p:ext uri="{BB962C8B-B14F-4D97-AF65-F5344CB8AC3E}">
        <p14:creationId xmlns:p14="http://schemas.microsoft.com/office/powerpoint/2010/main" val="3061729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398" y="1786855"/>
            <a:ext cx="8046720" cy="3389152"/>
          </a:xfrm>
        </p:spPr>
        <p:txBody>
          <a:bodyPr>
            <a:noAutofit/>
          </a:bodyPr>
          <a:lstStyle/>
          <a:p>
            <a:r>
              <a:rPr lang="ru-RU" sz="6000" b="1" dirty="0">
                <a:solidFill>
                  <a:schemeClr val="tx2"/>
                </a:solidFill>
                <a:effectLst>
                  <a:outerShdw blurRad="38100" dist="38100" dir="2700000" algn="tl">
                    <a:srgbClr val="000000">
                      <a:alpha val="43137"/>
                    </a:srgbClr>
                  </a:outerShdw>
                </a:effectLst>
                <a:cs typeface="Arial" pitchFamily="34" charset="0"/>
              </a:rPr>
              <a:t>БЛАГОДАРЮ ЗА ВНИМАНИЕ!</a:t>
            </a:r>
            <a:br>
              <a:rPr lang="ru-RU" sz="6000" b="1" dirty="0">
                <a:solidFill>
                  <a:schemeClr val="tx2"/>
                </a:solidFill>
                <a:effectLst>
                  <a:outerShdw blurRad="38100" dist="38100" dir="2700000" algn="tl">
                    <a:srgbClr val="000000">
                      <a:alpha val="43137"/>
                    </a:srgbClr>
                  </a:outerShdw>
                </a:effectLst>
                <a:cs typeface="Arial" pitchFamily="34" charset="0"/>
              </a:rPr>
            </a:br>
            <a:endParaRPr lang="ru-RU" sz="6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4778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5400" y="255134"/>
            <a:ext cx="9601200" cy="788055"/>
          </a:xfrm>
        </p:spPr>
        <p:txBody>
          <a:bodyPr/>
          <a:lstStyle/>
          <a:p>
            <a:pPr algn="ctr" defTabSz="914400">
              <a:lnSpc>
                <a:spcPct val="90000"/>
              </a:lnSpc>
              <a:spcBef>
                <a:spcPts val="1"/>
              </a:spcBef>
              <a:buNone/>
            </a:pPr>
            <a:r>
              <a:rPr lang="ru-RU" sz="3200" b="1" i="0" dirty="0" smtClean="0">
                <a:solidFill>
                  <a:schemeClr val="bg1"/>
                </a:solidFill>
                <a:latin typeface="Book Antiqua"/>
                <a:ea typeface="+mj-ea"/>
                <a:cs typeface="+mj-cs"/>
              </a:rPr>
              <a:t>Состояние рынка автострахования</a:t>
            </a:r>
            <a:endParaRPr lang="ru-RU" sz="3200" b="1" i="0" dirty="0">
              <a:solidFill>
                <a:schemeClr val="bg1"/>
              </a:solidFill>
              <a:latin typeface="Book Antiqua"/>
              <a:ea typeface="+mj-ea"/>
              <a:cs typeface="+mj-cs"/>
            </a:endParaRPr>
          </a:p>
        </p:txBody>
      </p:sp>
      <p:sp>
        <p:nvSpPr>
          <p:cNvPr id="3" name="Объект 2"/>
          <p:cNvSpPr>
            <a:spLocks noGrp="1"/>
          </p:cNvSpPr>
          <p:nvPr>
            <p:ph idx="1"/>
          </p:nvPr>
        </p:nvSpPr>
        <p:spPr>
          <a:xfrm>
            <a:off x="940156" y="2356834"/>
            <a:ext cx="10277341" cy="3657600"/>
          </a:xfrm>
        </p:spPr>
        <p:txBody>
          <a:bodyPr/>
          <a:lstStyle/>
          <a:p>
            <a:pPr marL="0" indent="0">
              <a:buNone/>
            </a:pPr>
            <a:r>
              <a:rPr lang="ru-RU" dirty="0" smtClean="0">
                <a:solidFill>
                  <a:schemeClr val="tx2"/>
                </a:solidFill>
              </a:rPr>
              <a:t>	</a:t>
            </a:r>
            <a:r>
              <a:rPr lang="ru-RU" sz="2800" dirty="0" smtClean="0">
                <a:solidFill>
                  <a:schemeClr val="tx2"/>
                </a:solidFill>
              </a:rPr>
              <a:t>В </a:t>
            </a:r>
            <a:r>
              <a:rPr lang="ru-RU" sz="2800" dirty="0">
                <a:solidFill>
                  <a:schemeClr val="tx2"/>
                </a:solidFill>
              </a:rPr>
              <a:t>настоящее время страхование является важнейшим элементом стабильной и безопасной жизнедеятельности каждого отдельного человека, семьи, общества в целом. </a:t>
            </a:r>
            <a:r>
              <a:rPr lang="ru-RU" sz="2800" dirty="0" smtClean="0">
                <a:solidFill>
                  <a:schemeClr val="tx2"/>
                </a:solidFill>
              </a:rPr>
              <a:t>	</a:t>
            </a:r>
          </a:p>
          <a:p>
            <a:pPr marL="0" indent="0">
              <a:buNone/>
            </a:pPr>
            <a:r>
              <a:rPr lang="ru-RU" sz="2800" dirty="0">
                <a:solidFill>
                  <a:schemeClr val="tx2"/>
                </a:solidFill>
              </a:rPr>
              <a:t>	</a:t>
            </a:r>
            <a:r>
              <a:rPr lang="ru-RU" sz="2800" dirty="0" smtClean="0">
                <a:solidFill>
                  <a:schemeClr val="tx2"/>
                </a:solidFill>
              </a:rPr>
              <a:t>Осознание </a:t>
            </a:r>
            <a:r>
              <a:rPr lang="ru-RU" sz="2800" dirty="0">
                <a:solidFill>
                  <a:schemeClr val="tx2"/>
                </a:solidFill>
              </a:rPr>
              <a:t>роли страхования становится все более очевидным и для Республики Узбекистан, последовательно идущей по пути формирования эффективных рыночных отношений.</a:t>
            </a:r>
          </a:p>
          <a:p>
            <a:pPr marL="0" indent="0" algn="l" defTabSz="914400">
              <a:lnSpc>
                <a:spcPct val="90000"/>
              </a:lnSpc>
              <a:spcBef>
                <a:spcPts val="1800"/>
              </a:spcBef>
              <a:buClr>
                <a:srgbClr val="595959"/>
              </a:buClr>
              <a:buNone/>
            </a:pPr>
            <a:endParaRPr lang="ru-RU" sz="2400" b="0" i="0" dirty="0">
              <a:solidFill>
                <a:schemeClr val="tx2"/>
              </a:solidFill>
              <a:latin typeface="Book Antiqua"/>
              <a:ea typeface="+mn-ea"/>
              <a:cs typeface="+mn-cs"/>
            </a:endParaRPr>
          </a:p>
        </p:txBody>
      </p:sp>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extLst>
              <a:ext uri="{28A0092B-C50C-407E-A947-70E740481C1C}">
                <a14:useLocalDpi xmlns:a14="http://schemas.microsoft.com/office/drawing/2010/main" val="0"/>
              </a:ext>
            </a:extLst>
          </a:blip>
          <a:stretch>
            <a:fillRect/>
          </a:stretch>
        </p:blipFill>
        <p:spPr>
          <a:xfrm>
            <a:off x="49101" y="1804524"/>
            <a:ext cx="2238375" cy="2047875"/>
          </a:xfrm>
          <a:prstGeom prst="rect">
            <a:avLst/>
          </a:prstGeom>
        </p:spPr>
      </p:pic>
      <p:sp>
        <p:nvSpPr>
          <p:cNvPr id="2" name="Заголовок 1"/>
          <p:cNvSpPr>
            <a:spLocks noGrp="1"/>
          </p:cNvSpPr>
          <p:nvPr>
            <p:ph type="title"/>
          </p:nvPr>
        </p:nvSpPr>
        <p:spPr>
          <a:xfrm>
            <a:off x="199604" y="145211"/>
            <a:ext cx="9601200" cy="833925"/>
          </a:xfrm>
        </p:spPr>
        <p:txBody>
          <a:bodyPr/>
          <a:lstStyle/>
          <a:p>
            <a:r>
              <a:rPr lang="ru-RU" dirty="0" smtClean="0"/>
              <a:t>История автострахования</a:t>
            </a:r>
            <a:endParaRPr lang="ru-RU" dirty="0"/>
          </a:p>
        </p:txBody>
      </p:sp>
      <p:sp>
        <p:nvSpPr>
          <p:cNvPr id="3" name="Объект 2"/>
          <p:cNvSpPr>
            <a:spLocks noGrp="1"/>
          </p:cNvSpPr>
          <p:nvPr>
            <p:ph idx="1"/>
          </p:nvPr>
        </p:nvSpPr>
        <p:spPr>
          <a:xfrm>
            <a:off x="2136972" y="1804524"/>
            <a:ext cx="9855424" cy="2225310"/>
          </a:xfrm>
        </p:spPr>
        <p:txBody>
          <a:bodyPr>
            <a:normAutofit/>
          </a:bodyPr>
          <a:lstStyle/>
          <a:p>
            <a:pPr algn="just"/>
            <a:r>
              <a:rPr lang="ru-RU" dirty="0">
                <a:solidFill>
                  <a:schemeClr val="tx2"/>
                </a:solidFill>
              </a:rPr>
              <a:t>Отправной точкой в автомобильном страховании можно считать 1 февраля 1898 года. Именно в этот день случилось торжественное событие, положившее начало развитию страхового бизнеса в автомобильном сегменте рынка. Страховая компания из США </a:t>
            </a:r>
            <a:r>
              <a:rPr lang="ru-RU" dirty="0" err="1">
                <a:solidFill>
                  <a:schemeClr val="tx2"/>
                </a:solidFill>
              </a:rPr>
              <a:t>Travelers</a:t>
            </a:r>
            <a:r>
              <a:rPr lang="ru-RU" dirty="0">
                <a:solidFill>
                  <a:schemeClr val="tx2"/>
                </a:solidFill>
              </a:rPr>
              <a:t> </a:t>
            </a:r>
            <a:r>
              <a:rPr lang="ru-RU" dirty="0" err="1">
                <a:solidFill>
                  <a:schemeClr val="tx2"/>
                </a:solidFill>
              </a:rPr>
              <a:t>Insurance</a:t>
            </a:r>
            <a:r>
              <a:rPr lang="ru-RU" dirty="0">
                <a:solidFill>
                  <a:schemeClr val="tx2"/>
                </a:solidFill>
              </a:rPr>
              <a:t> </a:t>
            </a:r>
            <a:r>
              <a:rPr lang="ru-RU" dirty="0" err="1">
                <a:solidFill>
                  <a:schemeClr val="tx2"/>
                </a:solidFill>
              </a:rPr>
              <a:t>Company</a:t>
            </a:r>
            <a:r>
              <a:rPr lang="ru-RU" dirty="0">
                <a:solidFill>
                  <a:schemeClr val="tx2"/>
                </a:solidFill>
              </a:rPr>
              <a:t> официально оформила первый полис автостраховки. </a:t>
            </a:r>
            <a:endParaRPr lang="en-US" dirty="0" smtClean="0">
              <a:solidFill>
                <a:schemeClr val="tx2"/>
              </a:solidFill>
            </a:endParaRPr>
          </a:p>
        </p:txBody>
      </p:sp>
      <p:sp>
        <p:nvSpPr>
          <p:cNvPr id="5" name="Прямоугольник 4"/>
          <p:cNvSpPr/>
          <p:nvPr/>
        </p:nvSpPr>
        <p:spPr>
          <a:xfrm>
            <a:off x="199604" y="4029833"/>
            <a:ext cx="11792792" cy="2308324"/>
          </a:xfrm>
          <a:prstGeom prst="rect">
            <a:avLst/>
          </a:prstGeom>
        </p:spPr>
        <p:txBody>
          <a:bodyPr wrap="square">
            <a:spAutoFit/>
          </a:bodyPr>
          <a:lstStyle/>
          <a:p>
            <a:pPr algn="just"/>
            <a:r>
              <a:rPr lang="ru-RU" sz="2400" dirty="0">
                <a:solidFill>
                  <a:schemeClr val="tx2"/>
                </a:solidFill>
              </a:rPr>
              <a:t>Его владельцем стал Трумэн Мартин, заплативший 12,25 доллара за полис, который должен был компенсировать пять сотен долларов в случае возникновения оговоренного страховкой случая. Так как автомобиль в те времена был чрезвычайной роскошью, то Мартин застраховал его от риска столкнуться с гужевым транспортом. Это и стало началом эры автомобильного страхования.</a:t>
            </a:r>
          </a:p>
        </p:txBody>
      </p:sp>
    </p:spTree>
    <p:extLst>
      <p:ext uri="{BB962C8B-B14F-4D97-AF65-F5344CB8AC3E}">
        <p14:creationId xmlns:p14="http://schemas.microsoft.com/office/powerpoint/2010/main" val="3681864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7645" y="198490"/>
            <a:ext cx="9601200" cy="813014"/>
          </a:xfrm>
        </p:spPr>
        <p:txBody>
          <a:bodyPr/>
          <a:lstStyle/>
          <a:p>
            <a:r>
              <a:rPr lang="ru-RU" dirty="0"/>
              <a:t>История </a:t>
            </a:r>
            <a:r>
              <a:rPr lang="ru-RU" dirty="0" smtClean="0"/>
              <a:t>автострахования</a:t>
            </a:r>
            <a:endParaRPr lang="ru-RU" dirty="0"/>
          </a:p>
        </p:txBody>
      </p:sp>
      <p:sp>
        <p:nvSpPr>
          <p:cNvPr id="3" name="Объект 2"/>
          <p:cNvSpPr>
            <a:spLocks noGrp="1"/>
          </p:cNvSpPr>
          <p:nvPr>
            <p:ph idx="1"/>
          </p:nvPr>
        </p:nvSpPr>
        <p:spPr>
          <a:xfrm>
            <a:off x="235343" y="1909719"/>
            <a:ext cx="11344360" cy="4774301"/>
          </a:xfrm>
        </p:spPr>
        <p:txBody>
          <a:bodyPr>
            <a:normAutofit/>
          </a:bodyPr>
          <a:lstStyle/>
          <a:p>
            <a:pPr algn="just"/>
            <a:r>
              <a:rPr lang="ru-RU" sz="2600" dirty="0">
                <a:solidFill>
                  <a:schemeClr val="tx2"/>
                </a:solidFill>
              </a:rPr>
              <a:t>Шли годы, на улицах росло количество автомобилей и в 20-х годах прошлого века начала подниматься проблема страхования от возможного ущерба. В это же время возникла и идея страховки гражданской ответственности автовладельцев. Уже в 1925 году в штате Массачусетс приняли решение об обязательном страховании любого автомобиля. Пример оказался весьма показательным и вскоре инициативу переняли и другие штаты. Среди владельцев автомобилей подобные нововведения вызывали только одобрение, ведь машина в первую очередь считалась предметом роскоши, а не средством передвижения, следовательно, никто не хотел нести убытки по своей или чьей-то вине.</a:t>
            </a:r>
          </a:p>
        </p:txBody>
      </p:sp>
    </p:spTree>
    <p:extLst>
      <p:ext uri="{BB962C8B-B14F-4D97-AF65-F5344CB8AC3E}">
        <p14:creationId xmlns:p14="http://schemas.microsoft.com/office/powerpoint/2010/main" val="235566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2840" y="1634591"/>
            <a:ext cx="10527063" cy="4968510"/>
          </a:xfrm>
        </p:spPr>
        <p:txBody>
          <a:bodyPr>
            <a:normAutofit/>
          </a:bodyPr>
          <a:lstStyle/>
          <a:p>
            <a:pPr marL="268288" indent="0">
              <a:buNone/>
            </a:pPr>
            <a:r>
              <a:rPr lang="ru-RU" dirty="0" smtClean="0">
                <a:solidFill>
                  <a:schemeClr val="tx2"/>
                </a:solidFill>
              </a:rPr>
              <a:t>На сегодняшний день автотранспортные </a:t>
            </a:r>
            <a:r>
              <a:rPr lang="ru-RU" dirty="0">
                <a:solidFill>
                  <a:schemeClr val="tx2"/>
                </a:solidFill>
              </a:rPr>
              <a:t>средства могут быть застрахованы на следующих условиях, включающих различные виды страховых рисков:</a:t>
            </a:r>
          </a:p>
          <a:p>
            <a:pPr marL="268288" indent="0">
              <a:buNone/>
            </a:pPr>
            <a:r>
              <a:rPr lang="ru-RU" b="1" dirty="0" smtClean="0">
                <a:solidFill>
                  <a:schemeClr val="tx2"/>
                </a:solidFill>
              </a:rPr>
              <a:t>1. </a:t>
            </a:r>
            <a:r>
              <a:rPr lang="ru-RU" dirty="0" smtClean="0">
                <a:solidFill>
                  <a:schemeClr val="tx2"/>
                </a:solidFill>
              </a:rPr>
              <a:t>Страхование </a:t>
            </a:r>
            <a:r>
              <a:rPr lang="ru-RU" dirty="0">
                <a:solidFill>
                  <a:schemeClr val="tx2"/>
                </a:solidFill>
              </a:rPr>
              <a:t>«</a:t>
            </a:r>
            <a:r>
              <a:rPr lang="ru-RU" dirty="0" err="1">
                <a:solidFill>
                  <a:schemeClr val="tx2"/>
                </a:solidFill>
              </a:rPr>
              <a:t>автокаско</a:t>
            </a:r>
            <a:r>
              <a:rPr lang="ru-RU" dirty="0">
                <a:solidFill>
                  <a:schemeClr val="tx2"/>
                </a:solidFill>
              </a:rPr>
              <a:t>» осуществляется на случай аварии, пожара, стихийного бедствия, угона, кражи детали, боя стекла, падения предметов.</a:t>
            </a:r>
          </a:p>
          <a:p>
            <a:pPr marL="268288" indent="0">
              <a:buNone/>
            </a:pPr>
            <a:r>
              <a:rPr lang="ru-RU" dirty="0">
                <a:solidFill>
                  <a:schemeClr val="tx2"/>
                </a:solidFill>
              </a:rPr>
              <a:t>Страховой интерес может распространяться и на дополнительное оборудование, установленное на автотранспортном средстве и являющееся его неотъемлемой частью.</a:t>
            </a:r>
          </a:p>
          <a:p>
            <a:pPr marL="268288" indent="0">
              <a:buNone/>
            </a:pPr>
            <a:r>
              <a:rPr lang="ru-RU" dirty="0">
                <a:solidFill>
                  <a:schemeClr val="tx2"/>
                </a:solidFill>
              </a:rPr>
              <a:t>В настоящее время страховые тарифы по страхованию «</a:t>
            </a:r>
            <a:r>
              <a:rPr lang="ru-RU" dirty="0" err="1">
                <a:solidFill>
                  <a:schemeClr val="tx2"/>
                </a:solidFill>
              </a:rPr>
              <a:t>автокаско</a:t>
            </a:r>
            <a:r>
              <a:rPr lang="ru-RU" dirty="0">
                <a:solidFill>
                  <a:schemeClr val="tx2"/>
                </a:solidFill>
              </a:rPr>
              <a:t>» варьируются в большинстве компаний от </a:t>
            </a:r>
            <a:r>
              <a:rPr lang="ru-RU" dirty="0" smtClean="0">
                <a:solidFill>
                  <a:schemeClr val="tx2"/>
                </a:solidFill>
              </a:rPr>
              <a:t>1,5 </a:t>
            </a:r>
            <a:r>
              <a:rPr lang="ru-RU" dirty="0">
                <a:solidFill>
                  <a:schemeClr val="tx2"/>
                </a:solidFill>
              </a:rPr>
              <a:t>до </a:t>
            </a:r>
            <a:r>
              <a:rPr lang="ru-RU" dirty="0" smtClean="0">
                <a:solidFill>
                  <a:schemeClr val="tx2"/>
                </a:solidFill>
              </a:rPr>
              <a:t>5% </a:t>
            </a:r>
            <a:r>
              <a:rPr lang="ru-RU" dirty="0">
                <a:solidFill>
                  <a:schemeClr val="tx2"/>
                </a:solidFill>
              </a:rPr>
              <a:t>от стоимости автомобиля или от страховой суммы</a:t>
            </a:r>
            <a:r>
              <a:rPr lang="ru-RU" dirty="0" smtClean="0">
                <a:solidFill>
                  <a:schemeClr val="tx2"/>
                </a:solidFill>
              </a:rPr>
              <a:t>.</a:t>
            </a:r>
            <a:endParaRPr lang="ru-RU" dirty="0">
              <a:solidFill>
                <a:schemeClr val="tx2"/>
              </a:solidFill>
            </a:endParaRPr>
          </a:p>
        </p:txBody>
      </p:sp>
    </p:spTree>
    <p:extLst>
      <p:ext uri="{BB962C8B-B14F-4D97-AF65-F5344CB8AC3E}">
        <p14:creationId xmlns:p14="http://schemas.microsoft.com/office/powerpoint/2010/main" val="104095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6617" y="1744910"/>
            <a:ext cx="10415631" cy="4840448"/>
          </a:xfrm>
        </p:spPr>
        <p:txBody>
          <a:bodyPr>
            <a:noAutofit/>
          </a:bodyPr>
          <a:lstStyle/>
          <a:p>
            <a:pPr marL="0" indent="0">
              <a:buNone/>
            </a:pPr>
            <a:r>
              <a:rPr lang="ru-RU" sz="2800" b="1" dirty="0" smtClean="0">
                <a:solidFill>
                  <a:schemeClr val="tx2"/>
                </a:solidFill>
              </a:rPr>
              <a:t>2. </a:t>
            </a:r>
            <a:r>
              <a:rPr lang="ru-RU" sz="2800" dirty="0" smtClean="0">
                <a:solidFill>
                  <a:schemeClr val="tx2"/>
                </a:solidFill>
              </a:rPr>
              <a:t>Страхование </a:t>
            </a:r>
            <a:r>
              <a:rPr lang="ru-RU" sz="2800" dirty="0">
                <a:solidFill>
                  <a:schemeClr val="tx2"/>
                </a:solidFill>
              </a:rPr>
              <a:t>от всех видов риска, или «</a:t>
            </a:r>
            <a:r>
              <a:rPr lang="ru-RU" sz="2800" dirty="0" err="1">
                <a:solidFill>
                  <a:schemeClr val="tx2"/>
                </a:solidFill>
              </a:rPr>
              <a:t>автокомби</a:t>
            </a:r>
            <a:r>
              <a:rPr lang="ru-RU" sz="2800" dirty="0">
                <a:solidFill>
                  <a:schemeClr val="tx2"/>
                </a:solidFill>
              </a:rPr>
              <a:t>», представляет собой наиболее широкий перечень страховых рисков, связанных с эксплуатацией автотранспортного средства, принятого на страхование. Возмещению страховщиком подлежат убытки страхователя, вызванные утратой или повреждением застрахованного транспортного средства, причинением вреда жизни и здоровью потерпевших или их имуществу при эксплуатации этого транспортного средства, вред, причиненный жизни и здоровью водителя и пассажиров, покрытие ущерба, причиненного багажу и другим предметам, находящимся в салоне автомобиля</a:t>
            </a:r>
            <a:r>
              <a:rPr lang="ru-RU" sz="2800" dirty="0" smtClean="0">
                <a:solidFill>
                  <a:schemeClr val="tx2"/>
                </a:solidFill>
              </a:rPr>
              <a:t>.</a:t>
            </a:r>
            <a:endParaRPr lang="ru-RU" sz="2800" dirty="0">
              <a:solidFill>
                <a:schemeClr val="tx2"/>
              </a:solidFill>
            </a:endParaRPr>
          </a:p>
        </p:txBody>
      </p:sp>
    </p:spTree>
    <p:extLst>
      <p:ext uri="{BB962C8B-B14F-4D97-AF65-F5344CB8AC3E}">
        <p14:creationId xmlns:p14="http://schemas.microsoft.com/office/powerpoint/2010/main" val="1515113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Анализ рынка автострахования 2010-2014 гг</a:t>
            </a:r>
            <a:r>
              <a:rPr lang="ru-RU" dirty="0" smtClean="0"/>
              <a:t>.</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500957695"/>
              </p:ext>
            </p:extLst>
          </p:nvPr>
        </p:nvGraphicFramePr>
        <p:xfrm>
          <a:off x="176271" y="1694576"/>
          <a:ext cx="11810082"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1493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Анализ рынка автострахования 2010-2014 гг</a:t>
            </a:r>
            <a:r>
              <a:rPr lang="ru-RU" dirty="0" smtClean="0"/>
              <a:t>.</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3538793272"/>
              </p:ext>
            </p:extLst>
          </p:nvPr>
        </p:nvGraphicFramePr>
        <p:xfrm>
          <a:off x="253386" y="1619479"/>
          <a:ext cx="11611779" cy="50347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1546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alesDirection_16x9_TP103431346" id="{2E021FAA-F19F-4374-BB87-70577DFAD819}" vid="{E1AA2BE0-B234-4F41-BA7E-DC1D3C8A1211}"/>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0D23229-ACB3-4158-AD37-197CF91833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Презентация направления развития бизнеса (широкоэкранная)</Template>
  <TotalTime>0</TotalTime>
  <Words>971</Words>
  <Application>Microsoft Office PowerPoint</Application>
  <PresentationFormat>Произвольный</PresentationFormat>
  <Paragraphs>76</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Sales Direction 16X9</vt:lpstr>
      <vt:lpstr>«Состояние и перспективы развития автострахования в Республике Узбекистан»   Ж.Р. Камбаров Первый заместитель Генерального директора АО «Kapital Sug’urta»</vt:lpstr>
      <vt:lpstr>Состояние и перспективы развития автострахования в Республике Узбекистан</vt:lpstr>
      <vt:lpstr>Состояние рынка автострахования</vt:lpstr>
      <vt:lpstr>История автострахования</vt:lpstr>
      <vt:lpstr>История автострахования</vt:lpstr>
      <vt:lpstr>Презентация PowerPoint</vt:lpstr>
      <vt:lpstr>Презентация PowerPoint</vt:lpstr>
      <vt:lpstr>Анализ рынка автострахования 2010-2014 гг.</vt:lpstr>
      <vt:lpstr>Анализ рынка автострахования 2010-2014 гг.</vt:lpstr>
      <vt:lpstr>Анализ рынка автострахования 2010-2014 гг.</vt:lpstr>
      <vt:lpstr>Анализ рынка автострахования 2010-2014 гг.</vt:lpstr>
      <vt:lpstr>Анализ рынка автострахования 2010-2014 гг.</vt:lpstr>
      <vt:lpstr>Перспективы развития автострахования в Республике Узбекистан.</vt:lpstr>
      <vt:lpstr>Перспективы развития автострахования в Республике Узбекистан.</vt:lpstr>
      <vt:lpstr>Перспективы развития автострахования в Республике Узбекистан.</vt:lpstr>
      <vt:lpstr>Перспективы развития автострахования в Республике Узбекистан.</vt:lpstr>
      <vt:lpstr>Перспективы развития автострахования в Республике Узбекистан.</vt:lpstr>
      <vt:lpstr>Перспективы развития автострахования в Республике Узбекистан.</vt:lpstr>
      <vt:lpstr>Перспективы развития автострахования в Республике Узбекистан.</vt:lpstr>
      <vt:lpstr>Заключение</vt:lpstr>
      <vt:lpstr>БЛАГОДАРЮ ЗА ВНИМАНИЕ!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2015-06-03T06:27:25Z</dcterms:created>
  <dcterms:modified xsi:type="dcterms:W3CDTF">2015-06-05T05:16:30Z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TC034313749991</vt:lpwstr>
  </property>
</Properties>
</file>