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2" r:id="rId5"/>
    <p:sldId id="273" r:id="rId6"/>
    <p:sldId id="280" r:id="rId7"/>
    <p:sldId id="276" r:id="rId8"/>
    <p:sldId id="278" r:id="rId9"/>
    <p:sldId id="279" r:id="rId10"/>
    <p:sldId id="277" r:id="rId11"/>
    <p:sldId id="264" r:id="rId12"/>
    <p:sldId id="260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1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31" name="Picture 83" descr="фон2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604544"/>
            <a:ext cx="16192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82" descr="фон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601369"/>
            <a:ext cx="14732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65"/>
          <p:cNvSpPr>
            <a:spLocks noChangeShapeType="1"/>
          </p:cNvSpPr>
          <p:nvPr/>
        </p:nvSpPr>
        <p:spPr bwMode="auto">
          <a:xfrm>
            <a:off x="1588" y="198884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Line 93"/>
          <p:cNvSpPr>
            <a:spLocks noChangeShapeType="1"/>
          </p:cNvSpPr>
          <p:nvPr/>
        </p:nvSpPr>
        <p:spPr bwMode="auto">
          <a:xfrm>
            <a:off x="3714750" y="4508500"/>
            <a:ext cx="54006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97"/>
          <p:cNvSpPr>
            <a:spLocks noChangeShapeType="1"/>
          </p:cNvSpPr>
          <p:nvPr/>
        </p:nvSpPr>
        <p:spPr bwMode="auto">
          <a:xfrm>
            <a:off x="0" y="4143375"/>
            <a:ext cx="3708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48" name="Picture 100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599781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302419" y="890006"/>
            <a:ext cx="7237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Фонд гарантирования выплат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обязательному страхованию гражданской ответственности 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владельцев транспортных средств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52450" y="2060848"/>
            <a:ext cx="8042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«IT 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сфере обязательного страхования гражданской ответственности владельцев транспортных средств Узбекистана 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перспективы развития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 Box 4"/>
          <p:cNvSpPr txBox="1">
            <a:spLocks noChangeArrowheads="1"/>
          </p:cNvSpPr>
          <p:nvPr/>
        </p:nvSpPr>
        <p:spPr bwMode="auto">
          <a:xfrm>
            <a:off x="552450" y="4774405"/>
            <a:ext cx="20716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Латиф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Зокиров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Фонда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535362" y="4319588"/>
            <a:ext cx="360363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16632"/>
            <a:ext cx="792087" cy="7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827584" y="283936"/>
            <a:ext cx="7489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tx2"/>
                </a:solidFill>
              </a:rPr>
              <a:t>Перспективы взаимообмена</a:t>
            </a:r>
            <a:endParaRPr lang="ru-RU" sz="2200" b="1" dirty="0">
              <a:solidFill>
                <a:schemeClr val="tx2"/>
              </a:solidFill>
              <a:latin typeface="_Journal"/>
            </a:endParaRPr>
          </a:p>
        </p:txBody>
      </p:sp>
      <p:pic>
        <p:nvPicPr>
          <p:cNvPr id="6152" name="Picture 8" descr="\\198.198.50.250\общая\Фин.отдел\Равшан\Зам.директор\Fund of CIC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5944" r="5519"/>
          <a:stretch/>
        </p:blipFill>
        <p:spPr bwMode="auto">
          <a:xfrm>
            <a:off x="450174" y="1124744"/>
            <a:ext cx="8226282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Заголовок 1"/>
          <p:cNvSpPr txBox="1">
            <a:spLocks/>
          </p:cNvSpPr>
          <p:nvPr/>
        </p:nvSpPr>
        <p:spPr bwMode="auto">
          <a:xfrm>
            <a:off x="395536" y="1124744"/>
            <a:ext cx="851564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/>
                </a:solidFill>
              </a:rPr>
              <a:t>Оптимизация информационной базы данных:</a:t>
            </a:r>
          </a:p>
          <a:p>
            <a:pPr indent="0" algn="just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     - создание единой онлайн </a:t>
            </a:r>
            <a:r>
              <a:rPr lang="ru-RU" sz="2400" dirty="0">
                <a:solidFill>
                  <a:schemeClr val="tx2"/>
                </a:solidFill>
              </a:rPr>
              <a:t>информационной базы данных</a:t>
            </a:r>
            <a:r>
              <a:rPr lang="ru-RU" sz="2400" dirty="0" smtClean="0">
                <a:solidFill>
                  <a:schemeClr val="tx2"/>
                </a:solidFill>
              </a:rPr>
              <a:t>;     </a:t>
            </a:r>
            <a:endParaRPr lang="ru-RU" sz="2400" dirty="0">
              <a:solidFill>
                <a:schemeClr val="tx2"/>
              </a:solidFill>
            </a:endParaRPr>
          </a:p>
          <a:p>
            <a:pPr indent="0" algn="just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     - оптимизация аналитической части БД; </a:t>
            </a:r>
          </a:p>
          <a:p>
            <a:pPr indent="0" algn="just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     - организация взаимообмена с  соответствующими БД заинтересованных сторон и т.д.</a:t>
            </a:r>
          </a:p>
          <a:p>
            <a:pPr marL="342900" indent="-342900" algn="just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/>
                </a:solidFill>
              </a:rPr>
              <a:t>Запуск бесплатного мобильного приложения по ОСГО;</a:t>
            </a:r>
          </a:p>
          <a:p>
            <a:pPr marL="342900" indent="-342900" algn="just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/>
                </a:solidFill>
              </a:rPr>
              <a:t>Увеличение интерактивных услуг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по ОСГО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 algn="just" eaLnBrk="1" hangingPunct="1">
              <a:spcAft>
                <a:spcPts val="600"/>
              </a:spcAft>
              <a:buAutoNum type="arabicPeriod"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1196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www.tkj.uz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5594" y="332657"/>
            <a:ext cx="858688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ПЕРСПЕКТИВА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Заголовок 1"/>
          <p:cNvSpPr txBox="1">
            <a:spLocks/>
          </p:cNvSpPr>
          <p:nvPr/>
        </p:nvSpPr>
        <p:spPr bwMode="auto">
          <a:xfrm>
            <a:off x="311223" y="1196752"/>
            <a:ext cx="84969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just" eaLnBrk="1" hangingPunct="1">
              <a:spcAft>
                <a:spcPts val="6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	После реализации вышеуказанных задач планируется достижения следующего эффекта:</a:t>
            </a:r>
            <a:endParaRPr lang="en-US" sz="2200" dirty="0" smtClean="0">
              <a:solidFill>
                <a:schemeClr val="tx2"/>
              </a:solidFill>
            </a:endParaRPr>
          </a:p>
          <a:p>
            <a:pPr algn="just" eaLnBrk="1" hangingPunct="1">
              <a:spcAft>
                <a:spcPts val="600"/>
              </a:spcAft>
            </a:pPr>
            <a:endParaRPr lang="ru-RU" sz="1000" dirty="0" smtClean="0">
              <a:solidFill>
                <a:schemeClr val="tx2"/>
              </a:solidFill>
            </a:endParaRPr>
          </a:p>
          <a:p>
            <a:pPr marL="90488" indent="268288" algn="just" eaLnBrk="1" hangingPunct="1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Онлайн оформление договоров, путем использования сведений из единой информационной базы данных;</a:t>
            </a:r>
          </a:p>
          <a:p>
            <a:pPr marL="90488" indent="268288" algn="just" eaLnBrk="1" hangingPunct="1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Анализ и разработка тарифов на основе обоснованных сведений рынка страхования;</a:t>
            </a:r>
          </a:p>
          <a:p>
            <a:pPr marL="90488" indent="179388" algn="just" eaLnBrk="1" hangingPunct="1"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Упрощение процедуры осуществления страховых выплат, минимизация документов </a:t>
            </a:r>
            <a:r>
              <a:rPr lang="ru-RU" sz="2000" smtClean="0">
                <a:solidFill>
                  <a:schemeClr val="tx2"/>
                </a:solidFill>
              </a:rPr>
              <a:t>представляемых потерпевшим;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90488" indent="179388" algn="just" eaLnBrk="1" hangingPunct="1"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Усиление контроля за исполнением законодательства об        ОСГО ВТС, увеличение охвата владельцев незастрахованных транспортных средств;</a:t>
            </a:r>
          </a:p>
          <a:p>
            <a:pPr marL="90488" indent="179388" algn="just" eaLnBrk="1" hangingPunct="1"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Создание единого подхода к учету и расчету оценки причиненного материального вреда в автостраховании на основе единого  программного обеспечения.</a:t>
            </a:r>
            <a:endParaRPr lang="ru-RU" sz="2000" dirty="0">
              <a:solidFill>
                <a:schemeClr val="tx2"/>
              </a:solidFill>
            </a:endParaRPr>
          </a:p>
          <a:p>
            <a:pPr marL="457200" indent="-457200" algn="just" eaLnBrk="1" hangingPunct="1">
              <a:spcAft>
                <a:spcPts val="600"/>
              </a:spcAft>
              <a:buAutoNum type="arabicPeriod"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1196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www.tkj.uz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260648"/>
            <a:ext cx="8586884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Ожидаемый положительный эффект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Заголовок 1"/>
          <p:cNvSpPr txBox="1">
            <a:spLocks/>
          </p:cNvSpPr>
          <p:nvPr/>
        </p:nvSpPr>
        <p:spPr bwMode="auto">
          <a:xfrm>
            <a:off x="305593" y="404664"/>
            <a:ext cx="8605589" cy="601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endParaRPr lang="ru-RU" sz="2400" dirty="0" smtClean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endParaRPr lang="en-US" sz="2400" dirty="0" smtClean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endParaRPr lang="en-US" sz="2400" dirty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endParaRPr lang="en-US" sz="2400" dirty="0" smtClean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endParaRPr lang="en-US" sz="2400" dirty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endParaRPr lang="ru-RU" sz="2400" dirty="0" smtClean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endParaRPr lang="ru-RU" sz="2400" dirty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r>
              <a:rPr lang="ru-RU" sz="3000" dirty="0" smtClean="0">
                <a:solidFill>
                  <a:schemeClr val="tx2"/>
                </a:solidFill>
              </a:rPr>
              <a:t>Спасибо за внимание</a:t>
            </a:r>
            <a:r>
              <a:rPr lang="en-US" sz="3000" dirty="0" smtClean="0">
                <a:solidFill>
                  <a:schemeClr val="tx2"/>
                </a:solidFill>
              </a:rPr>
              <a:t>!</a:t>
            </a:r>
            <a:endParaRPr lang="ru-RU" sz="3000" dirty="0" smtClean="0">
              <a:solidFill>
                <a:schemeClr val="tx2"/>
              </a:solidFill>
            </a:endParaRPr>
          </a:p>
          <a:p>
            <a:pPr indent="0" algn="ctr" eaLnBrk="1" hangingPunct="1">
              <a:spcAft>
                <a:spcPts val="600"/>
              </a:spcAft>
            </a:pPr>
            <a:endParaRPr lang="en-US" sz="2400" dirty="0" smtClean="0">
              <a:solidFill>
                <a:schemeClr val="tx2"/>
              </a:solidFill>
            </a:endParaRPr>
          </a:p>
          <a:p>
            <a:pPr indent="0" algn="r" eaLnBrk="1" hangingPunct="1">
              <a:spcAft>
                <a:spcPts val="600"/>
              </a:spcAft>
            </a:pPr>
            <a:endParaRPr lang="ru-RU" sz="2400" dirty="0" smtClean="0">
              <a:solidFill>
                <a:schemeClr val="tx2"/>
              </a:solidFill>
            </a:endParaRPr>
          </a:p>
          <a:p>
            <a:pPr indent="0" algn="r" eaLnBrk="1" hangingPunct="1">
              <a:spcAft>
                <a:spcPts val="600"/>
              </a:spcAft>
            </a:pPr>
            <a:endParaRPr lang="ru-RU" sz="2400" dirty="0" smtClean="0">
              <a:solidFill>
                <a:schemeClr val="tx2"/>
              </a:solidFill>
            </a:endParaRPr>
          </a:p>
          <a:p>
            <a:pPr indent="0" algn="r" eaLnBrk="1" hangingPunct="1">
              <a:spcAft>
                <a:spcPts val="600"/>
              </a:spcAft>
            </a:pPr>
            <a:endParaRPr lang="ru-RU" sz="2400" dirty="0">
              <a:solidFill>
                <a:schemeClr val="tx2"/>
              </a:solidFill>
            </a:endParaRPr>
          </a:p>
          <a:p>
            <a:pPr indent="0" algn="r" eaLnBrk="1" hangingPunct="1"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info@tkj.uz</a:t>
            </a:r>
            <a:endParaRPr lang="en-US" sz="2400" dirty="0">
              <a:solidFill>
                <a:schemeClr val="tx2"/>
              </a:solidFill>
            </a:endParaRPr>
          </a:p>
          <a:p>
            <a:pPr indent="0" algn="r" eaLnBrk="1" hangingPunct="1"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www.tkj.uz</a:t>
            </a:r>
            <a:endParaRPr lang="ru-RU" sz="2400" dirty="0">
              <a:solidFill>
                <a:schemeClr val="tx2"/>
              </a:solidFill>
            </a:endParaRPr>
          </a:p>
          <a:p>
            <a:pPr marL="457200" indent="-457200" algn="just" eaLnBrk="1" hangingPunct="1">
              <a:spcAft>
                <a:spcPts val="600"/>
              </a:spcAft>
              <a:buAutoNum type="arabicPeriod"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1196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15616" y="1424955"/>
            <a:ext cx="7237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Фонд гарантирования выплат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обязательному страхованию гражданской ответственности 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владельцев транспортных средств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651581"/>
            <a:ext cx="792087" cy="7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Заголовок 1"/>
          <p:cNvSpPr txBox="1">
            <a:spLocks/>
          </p:cNvSpPr>
          <p:nvPr/>
        </p:nvSpPr>
        <p:spPr bwMode="auto">
          <a:xfrm>
            <a:off x="305594" y="1412776"/>
            <a:ext cx="8586884" cy="1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Закон Республики Узбекистан №155 от 21.04.2008г. «Об обязательном страховании гражданской ответственности владельцев транспортных средств» (далее - ОСГО)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48243" y="3284984"/>
            <a:ext cx="858688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Постановление Кабинета Министров Республики Узбекистан №141 от 24.06.2008г. «О мерах по реализации Закона Республики Узбекистан «Об обязательном страховании гражданской ответственности владельцев транспортных средств»</a:t>
            </a:r>
          </a:p>
          <a:p>
            <a:pPr algn="just" eaLnBrk="1" hangingPunct="1">
              <a:spcAft>
                <a:spcPts val="600"/>
              </a:spcAft>
            </a:pP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1196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www.tkj.uz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994" y="332657"/>
            <a:ext cx="85868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44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ЗАКОНОДАТЕЛЬНЫЕ ОСНОВЫ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38189" y="115889"/>
            <a:ext cx="7863160" cy="5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ru-RU" sz="22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Основные показатели ОСГО в сравнении с показателями рынка страхования</a:t>
            </a:r>
            <a:endParaRPr lang="ru-RU" sz="2200" b="1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9460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54006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504871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40" y="3717032"/>
            <a:ext cx="558255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38189" y="115889"/>
            <a:ext cx="7863160" cy="5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ru-RU" sz="22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Основные показатели ОСГО в сравнении с показателями рынка страхования</a:t>
            </a:r>
            <a:endParaRPr lang="ru-RU" sz="2200" b="1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22363" y="115888"/>
            <a:ext cx="80724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Основные задачи Фонда гарантирования выплат</a:t>
            </a:r>
            <a:r>
              <a:rPr lang="ru-RU" sz="2400" b="1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ru-RU" sz="2200" b="1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758751" y="785813"/>
            <a:ext cx="8005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900" dirty="0">
                <a:solidFill>
                  <a:schemeClr val="tx2"/>
                </a:solidFill>
              </a:rPr>
              <a:t>обеспечение гарантированного возмещения потерпевшим вреда, причиненного им при использовании транспортных средств, путем осуществления компенсационных выплат; </a:t>
            </a:r>
          </a:p>
        </p:txBody>
      </p:sp>
      <p:sp>
        <p:nvSpPr>
          <p:cNvPr id="3080" name="Заголовок 1"/>
          <p:cNvSpPr txBox="1">
            <a:spLocks/>
          </p:cNvSpPr>
          <p:nvPr/>
        </p:nvSpPr>
        <p:spPr bwMode="auto">
          <a:xfrm>
            <a:off x="796851" y="1982788"/>
            <a:ext cx="8005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900" dirty="0">
                <a:solidFill>
                  <a:schemeClr val="tx2"/>
                </a:solidFill>
              </a:rPr>
              <a:t>финансовое обеспечение системы поддержки отдельных категорий граждан, имеющих право на скидки по страховым премиям, путем компенсации указанных скидок; </a:t>
            </a: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758751" y="3125788"/>
            <a:ext cx="8005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900" u="sng" dirty="0">
                <a:solidFill>
                  <a:schemeClr val="tx2"/>
                </a:solidFill>
              </a:rPr>
              <a:t>формирование информационной базы данных об обязательном страховании, а также организация обмена указанными сведениями между страховщиками и Фондом;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755576" y="4365625"/>
            <a:ext cx="8005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1900" dirty="0">
                <a:solidFill>
                  <a:schemeClr val="tx2"/>
                </a:solidFill>
                <a:latin typeface="Arial" charset="0"/>
                <a:cs typeface="+mn-cs"/>
              </a:rPr>
              <a:t>разработка и утверждение по согласованию со специально уполномоченным государственным органом по регулированию и надзору за страховой деятельностью правил, регламентирующих деятельность Фонда.</a:t>
            </a:r>
            <a:endParaRPr lang="ru-RU" sz="1900" b="1" kern="0" dirty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6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368425" y="260350"/>
            <a:ext cx="748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tx2"/>
                </a:solidFill>
              </a:rPr>
              <a:t>Текущее состояние взаимообмена информацией</a:t>
            </a:r>
            <a:endParaRPr lang="ru-RU" sz="2000" b="1" dirty="0">
              <a:solidFill>
                <a:schemeClr val="tx2"/>
              </a:solidFill>
              <a:latin typeface="_Journal"/>
            </a:endParaRPr>
          </a:p>
        </p:txBody>
      </p:sp>
      <p:pic>
        <p:nvPicPr>
          <p:cNvPr id="1026" name="Picture 2" descr="\\198.198.50.250\общая\Фин.отдел\Равшан\Зам.директор\Фонд ОСГОВТ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974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5"/>
          <p:cNvSpPr>
            <a:spLocks noChangeShapeType="1"/>
          </p:cNvSpPr>
          <p:nvPr/>
        </p:nvSpPr>
        <p:spPr bwMode="auto">
          <a:xfrm>
            <a:off x="0" y="6380163"/>
            <a:ext cx="611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5" name="Picture 7" descr="\\198.198.50.250\общая\Фин.отдел\Равшан\Зам.директор\Kidi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r="3569"/>
          <a:stretch/>
        </p:blipFill>
        <p:spPr bwMode="auto">
          <a:xfrm>
            <a:off x="467544" y="1240879"/>
            <a:ext cx="8352928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0607" y="406499"/>
            <a:ext cx="7489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tx2"/>
                </a:solidFill>
              </a:rPr>
              <a:t>Взаимообмен на рынке страхования Кореи</a:t>
            </a:r>
            <a:endParaRPr lang="ru-RU" sz="2200" b="1" dirty="0">
              <a:solidFill>
                <a:schemeClr val="tx2"/>
              </a:solidFill>
              <a:latin typeface="_Journal"/>
            </a:endParaRPr>
          </a:p>
        </p:txBody>
      </p:sp>
    </p:spTree>
    <p:extLst>
      <p:ext uri="{BB962C8B-B14F-4D97-AF65-F5344CB8AC3E}">
        <p14:creationId xmlns:p14="http://schemas.microsoft.com/office/powerpoint/2010/main" val="5683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b.abirkulov\Desktop\Claim sett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492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7" y="260350"/>
            <a:ext cx="8488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tx2"/>
                </a:solidFill>
              </a:rPr>
              <a:t>Процесс автоматического контроля рассмотрения страховой претензии на примере корейской компании </a:t>
            </a:r>
            <a:r>
              <a:rPr lang="en-US" b="1" dirty="0">
                <a:solidFill>
                  <a:schemeClr val="tx2"/>
                </a:solidFill>
              </a:rPr>
              <a:t>SAMSUNG Fire &amp; Marine Insurance</a:t>
            </a:r>
            <a:endParaRPr lang="ru-RU" b="1" dirty="0">
              <a:solidFill>
                <a:schemeClr val="tx2"/>
              </a:solidFill>
              <a:latin typeface="_Journal"/>
            </a:endParaRPr>
          </a:p>
        </p:txBody>
      </p:sp>
    </p:spTree>
    <p:extLst>
      <p:ext uri="{BB962C8B-B14F-4D97-AF65-F5344CB8AC3E}">
        <p14:creationId xmlns:p14="http://schemas.microsoft.com/office/powerpoint/2010/main" val="5041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\\198.198.50.250\общая\Фин.отдел\Фитрат\Deputy\Forum2015\avtoexpertiza_v_krasnoyars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9045"/>
            <a:ext cx="3245269" cy="19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7" y="260350"/>
            <a:ext cx="8488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tx2"/>
                </a:solidFill>
              </a:rPr>
              <a:t>Программа автоматического расчета ущерба </a:t>
            </a:r>
            <a:r>
              <a:rPr lang="en-US" b="1" dirty="0" smtClean="0">
                <a:solidFill>
                  <a:schemeClr val="tx2"/>
                </a:solidFill>
              </a:rPr>
              <a:t>AOS</a:t>
            </a:r>
            <a:endParaRPr lang="ru-RU" b="1" dirty="0">
              <a:solidFill>
                <a:schemeClr val="tx2"/>
              </a:solidFill>
              <a:latin typeface="_Journ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5616" y="836712"/>
            <a:ext cx="74898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tabLst>
                <a:tab pos="179388" algn="l"/>
                <a:tab pos="269875" algn="l"/>
                <a:tab pos="538163" algn="l"/>
              </a:tabLst>
            </a:pP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</a:t>
            </a:r>
            <a:r>
              <a:rPr lang="ru-RU" sz="2000" dirty="0" smtClean="0">
                <a:solidFill>
                  <a:schemeClr val="tx2"/>
                </a:solidFill>
              </a:rPr>
              <a:t>В Южной Корее </a:t>
            </a:r>
            <a:r>
              <a:rPr lang="en-US" sz="2000" dirty="0" smtClean="0">
                <a:solidFill>
                  <a:schemeClr val="tx2"/>
                </a:solidFill>
              </a:rPr>
              <a:t>AOS </a:t>
            </a:r>
            <a:r>
              <a:rPr lang="ru-RU" sz="2000" dirty="0" smtClean="0">
                <a:solidFill>
                  <a:schemeClr val="tx2"/>
                </a:solidFill>
              </a:rPr>
              <a:t>используют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Ø"/>
              <a:tabLst>
                <a:tab pos="179388" algn="l"/>
                <a:tab pos="269875" algn="l"/>
                <a:tab pos="538163" algn="l"/>
              </a:tabLst>
            </a:pPr>
            <a:r>
              <a:rPr lang="ru-RU" sz="2000" dirty="0" smtClean="0">
                <a:solidFill>
                  <a:schemeClr val="tx2"/>
                </a:solidFill>
              </a:rPr>
              <a:t>  все страховые компании;</a:t>
            </a:r>
          </a:p>
          <a:p>
            <a:pPr eaLnBrk="1" hangingPunct="1">
              <a:buFont typeface="Wingdings" pitchFamily="2" charset="2"/>
              <a:buChar char="Ø"/>
              <a:tabLst>
                <a:tab pos="179388" algn="l"/>
                <a:tab pos="269875" algn="l"/>
                <a:tab pos="538163" algn="l"/>
              </a:tabLst>
            </a:pPr>
            <a:r>
              <a:rPr lang="ru-RU" sz="2000" dirty="0" smtClean="0">
                <a:solidFill>
                  <a:schemeClr val="tx2"/>
                </a:solidFill>
              </a:rPr>
              <a:t>  95% автомастерских;</a:t>
            </a:r>
          </a:p>
          <a:p>
            <a:pPr eaLnBrk="1" hangingPunct="1">
              <a:buFont typeface="Wingdings" pitchFamily="2" charset="2"/>
              <a:buChar char="Ø"/>
              <a:tabLst>
                <a:tab pos="179388" algn="l"/>
                <a:tab pos="269875" algn="l"/>
                <a:tab pos="538163" algn="l"/>
              </a:tabLst>
            </a:pPr>
            <a:r>
              <a:rPr lang="ru-RU" sz="2000" dirty="0" smtClean="0">
                <a:solidFill>
                  <a:schemeClr val="tx2"/>
                </a:solidFill>
              </a:rPr>
              <a:t>  </a:t>
            </a:r>
            <a:r>
              <a:rPr lang="en-US" sz="2000" dirty="0" smtClean="0">
                <a:solidFill>
                  <a:schemeClr val="tx2"/>
                </a:solidFill>
              </a:rPr>
              <a:t>50% </a:t>
            </a:r>
            <a:r>
              <a:rPr lang="ru-RU" sz="2000" dirty="0" smtClean="0">
                <a:solidFill>
                  <a:schemeClr val="tx2"/>
                </a:solidFill>
              </a:rPr>
              <a:t>продавцов авто комплектующих.</a:t>
            </a:r>
          </a:p>
          <a:p>
            <a:pPr eaLnBrk="1" hangingPunct="1">
              <a:buFont typeface="Wingdings" pitchFamily="2" charset="2"/>
              <a:buChar char="Ø"/>
              <a:tabLst>
                <a:tab pos="179388" algn="l"/>
                <a:tab pos="269875" algn="l"/>
                <a:tab pos="538163" algn="l"/>
              </a:tabLst>
            </a:pPr>
            <a:endParaRPr lang="ru-RU" sz="1500" dirty="0" smtClean="0">
              <a:solidFill>
                <a:schemeClr val="tx2"/>
              </a:solidFill>
            </a:endParaRPr>
          </a:p>
          <a:p>
            <a:pPr eaLnBrk="1" hangingPunct="1">
              <a:tabLst>
                <a:tab pos="179388" algn="l"/>
                <a:tab pos="269875" algn="l"/>
                <a:tab pos="538163" algn="l"/>
              </a:tabLst>
            </a:pPr>
            <a:r>
              <a:rPr lang="en-US" sz="1400" dirty="0" smtClean="0">
                <a:solidFill>
                  <a:schemeClr val="tx2"/>
                </a:solidFill>
              </a:rPr>
              <a:t>p.s. </a:t>
            </a:r>
            <a:r>
              <a:rPr lang="ru-RU" sz="1400" dirty="0" smtClean="0">
                <a:solidFill>
                  <a:schemeClr val="tx2"/>
                </a:solidFill>
              </a:rPr>
              <a:t>Также существуют аналогичные программы, такие </a:t>
            </a:r>
            <a:endParaRPr lang="en-US" sz="1400" dirty="0" smtClean="0">
              <a:solidFill>
                <a:schemeClr val="tx2"/>
              </a:solidFill>
            </a:endParaRPr>
          </a:p>
          <a:p>
            <a:pPr eaLnBrk="1" hangingPunct="1">
              <a:tabLst>
                <a:tab pos="179388" algn="l"/>
                <a:tab pos="269875" algn="l"/>
                <a:tab pos="538163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как </a:t>
            </a:r>
            <a:r>
              <a:rPr lang="en-US" sz="1400" dirty="0" err="1" smtClean="0">
                <a:solidFill>
                  <a:schemeClr val="tx2"/>
                </a:solidFill>
              </a:rPr>
              <a:t>Audatex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AutoSoft</a:t>
            </a:r>
            <a:r>
              <a:rPr lang="en-US" sz="1400" dirty="0">
                <a:solidFill>
                  <a:schemeClr val="tx2"/>
                </a:solidFill>
              </a:rPr>
              <a:t>,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CARFAX </a:t>
            </a: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 err="1" smtClean="0">
                <a:solidFill>
                  <a:schemeClr val="tx2"/>
                </a:solidFill>
              </a:rPr>
              <a:t>т.д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r>
              <a:rPr lang="uz-Cyrl-UZ" sz="1400" dirty="0" smtClean="0">
                <a:solidFill>
                  <a:schemeClr val="tx2"/>
                </a:solidFill>
              </a:rPr>
              <a:t> 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\\198.198.50.250\общая\Фин.отдел\Фитрат\Deputy\Forum2015\ac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5" y="2852936"/>
            <a:ext cx="45228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8.198.50.250\общая\Фин.отдел\Фитрат\Deputy\Forum2015\22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34" y="2852936"/>
            <a:ext cx="42176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847</TotalTime>
  <Words>331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Бобур Абиркулов</dc:creator>
  <cp:lastModifiedBy>Бобур Абиркулов</cp:lastModifiedBy>
  <cp:revision>54</cp:revision>
  <dcterms:created xsi:type="dcterms:W3CDTF">2014-05-14T10:35:00Z</dcterms:created>
  <dcterms:modified xsi:type="dcterms:W3CDTF">2015-06-04T13:48:47Z</dcterms:modified>
</cp:coreProperties>
</file>