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5" r:id="rId5"/>
    <p:sldId id="257" r:id="rId6"/>
    <p:sldId id="258" r:id="rId7"/>
    <p:sldId id="267" r:id="rId8"/>
    <p:sldId id="268" r:id="rId9"/>
    <p:sldId id="272" r:id="rId10"/>
    <p:sldId id="271" r:id="rId11"/>
    <p:sldId id="269" r:id="rId12"/>
    <p:sldId id="273" r:id="rId13"/>
    <p:sldId id="274" r:id="rId14"/>
    <p:sldId id="27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Investment\&#1075;&#1088;&#1072;&#1092;&#1080;&#1082;&#1080;%20&#1082;%20&#1086;&#1073;&#1079;&#1086;&#1088;&#1091;-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44;&#1086;&#1082;&#1091;&#1084;&#1077;&#1085;&#1090;&#1099;\Investment\&#1075;&#1088;&#1072;&#1092;&#1080;&#1082;&#1080;%20&#1082;%20&#1086;&#1073;&#1079;&#1086;&#1088;&#1091;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Investment\&#1075;&#1088;&#1072;&#1092;&#1080;&#1082;&#1080;%20&#1082;%20&#1086;&#1073;&#1079;&#1086;&#1088;&#1091;-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1044;&#1086;&#1082;&#1091;&#1084;&#1077;&#1085;&#1090;&#1099;\Investment\&#1075;&#1088;&#1072;&#1092;&#1080;&#1082;&#1080;%20&#1082;%20&#1086;&#1073;&#1079;&#1086;&#1088;&#1091;-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44;&#1086;&#1082;&#1091;&#1084;&#1077;&#1085;&#1090;&#1099;\Investment\&#1075;&#1088;&#1072;&#1092;&#1080;&#1082;&#1080;%20&#1082;%20&#1086;&#1073;&#1079;&#1086;&#1088;&#1091;-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Investment\&#1075;&#1088;&#1072;&#1092;&#1080;&#1082;&#1080;%20&#1082;%20&#1086;&#1073;&#1079;&#1086;&#1088;&#1091;-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Investment\&#1075;&#1088;&#1072;&#1092;&#1080;&#1082;&#1080;%20&#1082;%20&#1086;&#1073;&#1079;&#1086;&#1088;&#1091;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z-Cyrl-U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8"/>
      <c:rotY val="10"/>
      <c:depthPercent val="13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757068588534481"/>
          <c:h val="0.94067041745042324"/>
        </c:manualLayout>
      </c:layout>
      <c:bar3D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9000">
                  <a:srgbClr val="0000FF"/>
                </a:gs>
              </a:gsLst>
              <a:lin ang="5400000" scaled="1"/>
            </a:gradFill>
            <a:ln w="25400">
              <a:noFill/>
            </a:ln>
            <a:effectLst>
              <a:outerShdw blurRad="76200" dist="12700" dir="2700000" sy="-23000" kx="-800400" algn="b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50131846888703E-2"/>
                  <c:y val="-1.831311733992391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8787853194823E-2"/>
                  <c:y val="-1.918466846051977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98948040126554E-2"/>
                  <c:y val="-1.6483977630258204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12421759897904E-2"/>
                  <c:y val="-1.9146499877691833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438745155447841E-2"/>
                  <c:y val="-1.906467993218223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uz-Cyrl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'кафолат 2015'!$A$4:$A$8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'кафолат 2015'!$C$4:$C$8</c:f>
              <c:numCache>
                <c:formatCode>#,##0.00</c:formatCode>
                <c:ptCount val="5"/>
                <c:pt idx="0">
                  <c:v>11.805000000000001</c:v>
                </c:pt>
                <c:pt idx="1">
                  <c:v>14.8948</c:v>
                </c:pt>
                <c:pt idx="2">
                  <c:v>20.801800000000004</c:v>
                </c:pt>
                <c:pt idx="3">
                  <c:v>30.327500000000001</c:v>
                </c:pt>
                <c:pt idx="4">
                  <c:v>42.362000000000002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12224"/>
        <c:axId val="112226304"/>
        <c:axId val="0"/>
      </c:bar3DChart>
      <c:catAx>
        <c:axId val="1122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2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uz-Cyrl-UZ"/>
          </a:p>
        </c:txPr>
        <c:crossAx val="11222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226304"/>
        <c:scaling>
          <c:orientation val="minMax"/>
          <c:max val="60"/>
        </c:scaling>
        <c:delete val="1"/>
        <c:axPos val="l"/>
        <c:numFmt formatCode="#,##0.0" sourceLinked="0"/>
        <c:majorTickMark val="out"/>
        <c:minorTickMark val="none"/>
        <c:tickLblPos val="nextTo"/>
        <c:crossAx val="112212224"/>
        <c:crosses val="autoZero"/>
        <c:crossBetween val="between"/>
        <c:majorUnit val="15"/>
        <c:minorUnit val="1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z-Cyrl-U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z-Cyrl-U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hPercent val="58"/>
      <c:rotY val="10"/>
      <c:depthPercent val="130"/>
      <c:rAngAx val="1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53003941458395E-2"/>
          <c:y val="4.5298941080640788E-2"/>
          <c:w val="0.93202264627398634"/>
          <c:h val="0.90191872567653186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7030A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670706478782717E-2"/>
                  <c:y val="-1.8729183940190405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32610239257857E-2"/>
                  <c:y val="-1.2736374770692284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2125178253067E-2"/>
                  <c:y val="-1.2713673712282464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534943508398466E-3"/>
                  <c:y val="-1.6884452693696785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79792866096648E-2"/>
                  <c:y val="-2.0234750564013207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uz-Cyrl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'кафолат 2015'!$A$4:$A$8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'кафолат 2015'!$D$4:$D$8</c:f>
              <c:numCache>
                <c:formatCode>#,##0.00</c:formatCode>
                <c:ptCount val="5"/>
                <c:pt idx="0">
                  <c:v>1.8956999999999997</c:v>
                </c:pt>
                <c:pt idx="1">
                  <c:v>2.508</c:v>
                </c:pt>
                <c:pt idx="2">
                  <c:v>2.5365999999999995</c:v>
                </c:pt>
                <c:pt idx="3">
                  <c:v>6.4131999999999998</c:v>
                </c:pt>
                <c:pt idx="4">
                  <c:v>7.2061000000000002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60992"/>
        <c:axId val="112262528"/>
        <c:axId val="0"/>
      </c:bar3DChart>
      <c:catAx>
        <c:axId val="1122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uz-Cyrl-UZ"/>
          </a:p>
        </c:txPr>
        <c:crossAx val="11226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262528"/>
        <c:scaling>
          <c:orientation val="minMax"/>
          <c:max val="12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112260992"/>
        <c:crosses val="autoZero"/>
        <c:crossBetween val="between"/>
        <c:majorUnit val="3"/>
        <c:minorUnit val="3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z-Cyrl-U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z-Cyrl-U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8"/>
      <c:rotY val="10"/>
      <c:depthPercent val="13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053003941458395E-2"/>
          <c:y val="4.5298941080640788E-2"/>
          <c:w val="0.93202264627398634"/>
          <c:h val="0.90191872567653186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blurRad="76200" dist="12700" dir="2700000" sy="-23000" kx="-800400" algn="b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670610780538173E-2"/>
                  <c:y val="-2.9025613177663143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29977812530434E-3"/>
                  <c:y val="-2.989718526563489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193975257402797E-3"/>
                  <c:y val="-2.9874558783600333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534895880498891E-3"/>
                  <c:y val="-2.7180921350348445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79865363176541E-2"/>
                  <c:y val="-2.7099103991311477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uz-Cyrl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'кафолат 2015'!$A$4:$A$8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'кафолат 2015'!$B$4:$B$8</c:f>
              <c:numCache>
                <c:formatCode>#,##0.0</c:formatCode>
                <c:ptCount val="5"/>
                <c:pt idx="0">
                  <c:v>19.960099999999997</c:v>
                </c:pt>
                <c:pt idx="1">
                  <c:v>24.270299999999995</c:v>
                </c:pt>
                <c:pt idx="2">
                  <c:v>30.662499999999998</c:v>
                </c:pt>
                <c:pt idx="3">
                  <c:v>39.414099999999998</c:v>
                </c:pt>
                <c:pt idx="4">
                  <c:v>64.218500000000006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764416"/>
        <c:axId val="112765952"/>
        <c:axId val="0"/>
      </c:bar3DChart>
      <c:catAx>
        <c:axId val="11276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2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uz-Cyrl-UZ"/>
          </a:p>
        </c:txPr>
        <c:crossAx val="11276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765952"/>
        <c:scaling>
          <c:orientation val="minMax"/>
          <c:max val="80"/>
        </c:scaling>
        <c:delete val="1"/>
        <c:axPos val="l"/>
        <c:numFmt formatCode="#,##0.0" sourceLinked="0"/>
        <c:majorTickMark val="out"/>
        <c:minorTickMark val="none"/>
        <c:tickLblPos val="nextTo"/>
        <c:crossAx val="112764416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z-Cyrl-U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z-Cyrl-U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23"/>
      <c:hPercent val="100"/>
      <c:rotY val="203"/>
      <c:depthPercent val="10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74668818537878E-3"/>
          <c:y val="0.18945192666422664"/>
          <c:w val="0.98057152815449411"/>
          <c:h val="0.71258885559659046"/>
        </c:manualLayout>
      </c:layout>
      <c:pie3DChart>
        <c:varyColors val="1"/>
        <c:ser>
          <c:idx val="0"/>
          <c:order val="0"/>
          <c:spPr>
            <a:effectLst>
              <a:outerShdw blurRad="152400" dist="647700" dir="5400000" sx="90000" sy="-19000" rotWithShape="0">
                <a:prstClr val="black">
                  <a:alpha val="47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0" h="254000"/>
              <a:bevelB/>
            </a:sp3d>
          </c:spPr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152400" dist="6477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54000" h="254000"/>
                <a:bevelB/>
              </a:sp3d>
            </c:spPr>
          </c:dPt>
          <c:dPt>
            <c:idx val="1"/>
            <c:bubble3D val="0"/>
            <c:explosion val="6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152400" dist="6477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54000" h="254000"/>
                <a:bevelB/>
              </a:sp3d>
            </c:spPr>
          </c:dPt>
          <c:dLbls>
            <c:dLbl>
              <c:idx val="0"/>
              <c:layout>
                <c:manualLayout>
                  <c:x val="1.2168798096491544E-2"/>
                  <c:y val="8.616151355433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11390530425642E-2"/>
                  <c:y val="1.270791780192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uz-Cyrl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('кафолат 2015'!$J$8,'кафолат 2015'!$K$8)</c:f>
              <c:numCache>
                <c:formatCode>0.0%</c:formatCode>
                <c:ptCount val="2"/>
                <c:pt idx="0">
                  <c:v>9.6467137593536353E-2</c:v>
                </c:pt>
                <c:pt idx="1">
                  <c:v>0.90353286240646358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z-Cyrl-U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z-Cyrl-U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hPercent val="58"/>
      <c:rotY val="10"/>
      <c:depthPercent val="130"/>
      <c:rAngAx val="1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3695353553461591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670610780538173E-2"/>
                  <c:y val="-2.9025613177663143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29977812530434E-3"/>
                  <c:y val="-2.9897185265634899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193975257402797E-3"/>
                  <c:y val="-2.9874558783600333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534895880498891E-3"/>
                  <c:y val="-2.7180921350348445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79865363176541E-2"/>
                  <c:y val="-2.7099103991311477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z-Cyrl-U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uz-Cyrl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'кафолат 2015'!$A$4:$A$8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'кафолат 2015'!$E$4:$E$8</c:f>
              <c:numCache>
                <c:formatCode>#,##0.0</c:formatCode>
                <c:ptCount val="5"/>
                <c:pt idx="0">
                  <c:v>6.72</c:v>
                </c:pt>
                <c:pt idx="1">
                  <c:v>6.72</c:v>
                </c:pt>
                <c:pt idx="2">
                  <c:v>7.28</c:v>
                </c:pt>
                <c:pt idx="3">
                  <c:v>8.7100000000000009</c:v>
                </c:pt>
                <c:pt idx="4">
                  <c:v>9.59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883584"/>
        <c:axId val="112885120"/>
        <c:axId val="0"/>
      </c:bar3DChart>
      <c:catAx>
        <c:axId val="1128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uz-Cyrl-UZ"/>
          </a:p>
        </c:txPr>
        <c:crossAx val="112885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885120"/>
        <c:scaling>
          <c:orientation val="minMax"/>
          <c:max val="15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112883584"/>
        <c:crosses val="autoZero"/>
        <c:crossBetween val="between"/>
        <c:majorUnit val="5"/>
        <c:minorUnit val="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z-Cyrl-U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z-Cyrl-U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3"/>
      <c:hPercent val="100"/>
      <c:rotY val="19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09225682641505E-3"/>
          <c:y val="0.15253751970229995"/>
          <c:w val="0.98057152815449411"/>
          <c:h val="0.71258885559659046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  <a:ln w="25400">
              <a:noFill/>
            </a:ln>
            <a:effectLst>
              <a:outerShdw blurRad="152400" dist="647700" dir="5400000" sx="90000" sy="-19000" rotWithShape="0">
                <a:prstClr val="black">
                  <a:alpha val="47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0" h="254000"/>
              <a:bevelB/>
            </a:sp3d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noFill/>
              </a:ln>
              <a:effectLst>
                <a:outerShdw blurRad="152400" dist="6477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54000" h="254000"/>
                <a:bevelB/>
              </a:sp3d>
            </c:spPr>
          </c:dPt>
          <c:dPt>
            <c:idx val="1"/>
            <c:bubble3D val="0"/>
            <c:explosion val="6"/>
            <c:spPr>
              <a:solidFill>
                <a:schemeClr val="accent3"/>
              </a:solidFill>
              <a:ln w="25400">
                <a:noFill/>
              </a:ln>
              <a:effectLst>
                <a:outerShdw blurRad="152400" dist="6477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54000" h="254000"/>
                <a:bevelB/>
              </a:sp3d>
            </c:spPr>
          </c:dPt>
          <c:dLbls>
            <c:dLbl>
              <c:idx val="0"/>
              <c:layout>
                <c:manualLayout>
                  <c:x val="1.978246845553842E-2"/>
                  <c:y val="9.5796874675933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985581759151101E-3"/>
                  <c:y val="-9.8400927319277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uz-Cyrl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'кафолат 2015'!$Q$8:$R$8</c:f>
              <c:numCache>
                <c:formatCode>0.0%</c:formatCode>
                <c:ptCount val="2"/>
                <c:pt idx="0">
                  <c:v>0.18101372246551106</c:v>
                </c:pt>
                <c:pt idx="1">
                  <c:v>0.81898627753448905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z-Cyrl-U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z-Cyrl-U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3"/>
      <c:hPercent val="100"/>
      <c:rotY val="16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08181836340997E-3"/>
          <c:y val="0.17662025875084197"/>
          <c:w val="0.98057152815449411"/>
          <c:h val="0.71258885559659046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  <a:ln w="25400">
              <a:noFill/>
            </a:ln>
            <a:effectLst>
              <a:outerShdw blurRad="152400" dist="647700" dir="5400000" sx="90000" sy="-19000" rotWithShape="0">
                <a:prstClr val="black">
                  <a:alpha val="47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0" h="254000"/>
              <a:bevelB/>
            </a:sp3d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>
                <a:outerShdw blurRad="152400" dist="6477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54000" h="254000"/>
                <a:bevelB/>
              </a:sp3d>
            </c:spPr>
          </c:dPt>
          <c:dPt>
            <c:idx val="1"/>
            <c:bubble3D val="0"/>
            <c:explosion val="6"/>
            <c:spPr>
              <a:solidFill>
                <a:srgbClr val="92D050"/>
              </a:solidFill>
              <a:ln w="25400">
                <a:noFill/>
              </a:ln>
              <a:effectLst>
                <a:outerShdw blurRad="152400" dist="647700" dir="5400000" sx="90000" sy="-19000" rotWithShape="0">
                  <a:prstClr val="black">
                    <a:alpha val="47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54000" h="254000"/>
                <a:bevelB/>
              </a:sp3d>
            </c:spPr>
          </c:dPt>
          <c:dLbls>
            <c:dLbl>
              <c:idx val="0"/>
              <c:layout>
                <c:manualLayout>
                  <c:x val="-0.12364751336940806"/>
                  <c:y val="-6.071578567461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593105955578866"/>
                  <c:y val="7.690302685438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uz-Cyrl-U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'кафолат 2015'!$V$8:$W$8</c:f>
              <c:numCache>
                <c:formatCode>0.0%</c:formatCode>
                <c:ptCount val="2"/>
                <c:pt idx="0">
                  <c:v>0.23457622142447254</c:v>
                </c:pt>
                <c:pt idx="1">
                  <c:v>0.76542377857552768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z-Cyrl-U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KAFOLAT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компания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231" y="4294299"/>
            <a:ext cx="7766936" cy="1096899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ШИРОКОЕ ВНЕДРЕНИЕ СОВРЕМЕННЫХ ИНФОРМАЦИОННЫХ ТЕХНОЛОГИЙ – ВАЖНЕЙШИЙ ЭЛЕМЕНТ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КОРПОРАТИВНОГО УПРАВЛЕНИЯ В СТРАХОВАНИИ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НА ПРИМЕРЕ АО ГАСК «КАФОЛАТ»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3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957" y="279991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компании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957" y="1183471"/>
            <a:ext cx="3584538" cy="210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«ОСГОВТС»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2008 году компанией запущена автоматизированная система учета и выдачи полисов ОСГО.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операции оформления, расчета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и печати полисов ОСГО осуществляются через единый сервер базы данных компании.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2"/>
          <a:stretch>
            <a:fillRect/>
          </a:stretch>
        </p:blipFill>
        <p:spPr>
          <a:xfrm>
            <a:off x="4263788" y="1183472"/>
            <a:ext cx="4365092" cy="28338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686635" y="4147695"/>
            <a:ext cx="4249132" cy="253709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/>
          <p:cNvPicPr>
            <a:picLocks noGrp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1039" y="3291377"/>
            <a:ext cx="3511667" cy="32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6"/>
          <a:stretch>
            <a:fillRect/>
          </a:stretch>
        </p:blipFill>
        <p:spPr>
          <a:xfrm>
            <a:off x="5587473" y="3392109"/>
            <a:ext cx="4066419" cy="26204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7"/>
          <a:stretch>
            <a:fillRect/>
          </a:stretch>
        </p:blipFill>
        <p:spPr>
          <a:xfrm>
            <a:off x="7109410" y="1945135"/>
            <a:ext cx="3474494" cy="220256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446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925442" y="1453244"/>
            <a:ext cx="2630479" cy="1999092"/>
          </a:xfrm>
          <a:prstGeom prst="cloud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249" y="296319"/>
            <a:ext cx="10918014" cy="730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</a:t>
            </a:r>
            <a:r>
              <a:rPr lang="uz-Cyrl-UZ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информационной инфраструктуры АО ГАСК «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Кафолат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3" y="1621280"/>
            <a:ext cx="2535074" cy="194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3" y="3735372"/>
            <a:ext cx="1476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81" y="47776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52" y="5143318"/>
            <a:ext cx="1459545" cy="101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718707" y="2501087"/>
            <a:ext cx="1206735" cy="16916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1651" y="2245763"/>
            <a:ext cx="146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FTTx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84" y="4573578"/>
            <a:ext cx="1600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 rot="19804836">
            <a:off x="2155998" y="3437223"/>
            <a:ext cx="1980208" cy="362044"/>
            <a:chOff x="6125072" y="2895590"/>
            <a:chExt cx="1545064" cy="362044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6125072" y="3009886"/>
              <a:ext cx="1545064" cy="24774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490232">
              <a:off x="6391033" y="2895590"/>
              <a:ext cx="1127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FTTx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mbit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</a:t>
              </a:r>
              <a:endPara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2303802">
            <a:off x="5283501" y="3696874"/>
            <a:ext cx="1545064" cy="421369"/>
            <a:chOff x="5367859" y="3212455"/>
            <a:chExt cx="1545064" cy="421369"/>
          </a:xfrm>
        </p:grpSpPr>
        <p:cxnSp>
          <p:nvCxnSpPr>
            <p:cNvPr id="20" name="Прямая со стрелкой 19"/>
            <p:cNvCxnSpPr/>
            <p:nvPr/>
          </p:nvCxnSpPr>
          <p:spPr>
            <a:xfrm>
              <a:off x="5367859" y="3386076"/>
              <a:ext cx="1545064" cy="24774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490232">
              <a:off x="5746044" y="3212455"/>
              <a:ext cx="1127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FTTx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mbit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</a:t>
              </a:r>
              <a:endPara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18111443">
            <a:off x="2795122" y="3760936"/>
            <a:ext cx="1695039" cy="466075"/>
            <a:chOff x="5843383" y="2301931"/>
            <a:chExt cx="1545064" cy="466075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5843383" y="2520258"/>
              <a:ext cx="1545064" cy="24774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490232">
              <a:off x="6012800" y="2301931"/>
              <a:ext cx="1127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FTTx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mbit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</a:t>
              </a:r>
              <a:endPara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729198">
            <a:off x="4706465" y="3547992"/>
            <a:ext cx="373173" cy="1545064"/>
            <a:chOff x="4959549" y="3547992"/>
            <a:chExt cx="373173" cy="15450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2929585">
              <a:off x="4310891" y="4196650"/>
              <a:ext cx="1545064" cy="24774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3476809">
              <a:off x="4630607" y="4088795"/>
              <a:ext cx="1127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FTTx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12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mbit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/s</a:t>
              </a:r>
              <a:endPara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1592" y="1770904"/>
            <a:ext cx="3596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информационным системам 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подключены через 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защищенные каналы(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филиалов;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отделений;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 агентств;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1098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страховых агентов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5545103" y="4592833"/>
            <a:ext cx="6457599" cy="151920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2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необходимо загрузить электронные версии требуемых документов в любом из популярных графических форматов.</a:t>
            </a:r>
          </a:p>
          <a:p>
            <a:pPr marL="0" indent="0" algn="just">
              <a:spcBef>
                <a:spcPts val="600"/>
              </a:spcBef>
              <a:buFont typeface="Wingdings 3" charset="2"/>
              <a:buNone/>
            </a:pP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услуг страхования производится путем снятия средств с пластиковой карты клиента, при условии подключения карты к услуге смс-информирования в обслуживающем банке.</a:t>
            </a:r>
          </a:p>
          <a:p>
            <a:pPr marL="0" indent="0" algn="just">
              <a:spcBef>
                <a:spcPts val="600"/>
              </a:spcBef>
              <a:buFont typeface="Wingdings 3" charset="2"/>
              <a:buNone/>
            </a:pP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</a:t>
            </a:r>
            <a:r>
              <a:rPr lang="ru-RU" sz="125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г.Ташкента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доставка страховых полисов осуществляется компанией бесплатно.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 3" charset="2"/>
              <a:buNone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955" y="1603717"/>
            <a:ext cx="4934197" cy="66784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2014 году запущена система оформления и продаж полисов страхования в режиме онлайн на официальном веб-сайте компании.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957" y="279991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uz-Cyrl-UZ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/>
          <p:nvPr/>
        </p:nvPicPr>
        <p:blipFill rotWithShape="1">
          <a:blip r:embed="rId3"/>
          <a:srcRect l="15035" r="15450"/>
          <a:stretch/>
        </p:blipFill>
        <p:spPr bwMode="auto">
          <a:xfrm>
            <a:off x="671384" y="2296735"/>
            <a:ext cx="4872768" cy="39515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4"/>
          <a:srcRect l="31789" t="15567" r="32996" b="37026"/>
          <a:stretch/>
        </p:blipFill>
        <p:spPr bwMode="auto">
          <a:xfrm>
            <a:off x="5655978" y="2296735"/>
            <a:ext cx="2867253" cy="19188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5"/>
          <a:stretch>
            <a:fillRect/>
          </a:stretch>
        </p:blipFill>
        <p:spPr>
          <a:xfrm>
            <a:off x="8670860" y="2304064"/>
            <a:ext cx="3331842" cy="22887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8" name="Объект 2"/>
          <p:cNvSpPr txBox="1">
            <a:spLocks/>
          </p:cNvSpPr>
          <p:nvPr/>
        </p:nvSpPr>
        <p:spPr>
          <a:xfrm>
            <a:off x="609957" y="1189763"/>
            <a:ext cx="4777589" cy="413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онлайн страхования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55978" y="1603715"/>
            <a:ext cx="6346724" cy="52788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Wingdings 3" charset="2"/>
              <a:buNone/>
            </a:pP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регистрации на сайте компании</a:t>
            </a:r>
            <a:r>
              <a:rPr lang="en-US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указанием номера мобильного телефона,  клиенты могут оформить полисы страхования в режиме онлайн.</a:t>
            </a:r>
          </a:p>
        </p:txBody>
      </p:sp>
    </p:spTree>
    <p:extLst>
      <p:ext uri="{BB962C8B-B14F-4D97-AF65-F5344CB8AC3E}">
        <p14:creationId xmlns:p14="http://schemas.microsoft.com/office/powerpoint/2010/main" val="40307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anner.jpg"/>
          <p:cNvPicPr>
            <a:picLocks noChangeAspect="1"/>
          </p:cNvPicPr>
          <p:nvPr/>
        </p:nvPicPr>
        <p:blipFill>
          <a:blip r:embed="rId2">
            <a:lum bright="42000"/>
          </a:blip>
          <a:stretch>
            <a:fillRect/>
          </a:stretch>
        </p:blipFill>
        <p:spPr>
          <a:xfrm rot="20902228">
            <a:off x="4628964" y="5721921"/>
            <a:ext cx="2180628" cy="87225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517">
            <a:off x="6748743" y="836740"/>
            <a:ext cx="2678896" cy="47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957" y="279991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клиентов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9958" y="1989944"/>
            <a:ext cx="4298334" cy="174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августе 2014 года запущен сервис </a:t>
            </a:r>
            <a:r>
              <a:rPr lang="en-US" sz="125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-уведомления. Клиентам компании по ОСГО, предоставившим номер своего мобильного телефона направляется следующая информация: </a:t>
            </a:r>
          </a:p>
          <a:p>
            <a:pPr marL="180000" indent="-180000" algn="just" defTabSz="533400">
              <a:lnSpc>
                <a:spcPct val="200000"/>
              </a:lnSpc>
              <a:spcBef>
                <a:spcPts val="0"/>
              </a:spcBef>
            </a:pPr>
            <a:r>
              <a:rPr lang="en-US" sz="125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-сообщение</a:t>
            </a:r>
            <a:r>
              <a:rPr lang="ru-RU" sz="12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информацией </a:t>
            </a:r>
            <a:r>
              <a:rPr lang="ru-RU" sz="12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номере приобретенного полиса ОСГО, сроке его действия и оплаченной сумме.</a:t>
            </a:r>
          </a:p>
          <a:p>
            <a:pPr marL="180000" indent="-180000" algn="just" defTabSz="533400">
              <a:lnSpc>
                <a:spcPct val="200000"/>
              </a:lnSpc>
              <a:spcBef>
                <a:spcPts val="0"/>
              </a:spcBef>
            </a:pPr>
            <a:r>
              <a:rPr lang="ru-RU" sz="12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5 и 1 день до окончания срока действия страхового полиса ОСГО, 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направляются </a:t>
            </a:r>
            <a:r>
              <a:rPr lang="ru-RU" sz="125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ru-RU" sz="12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-сообщения с указанием даты завершения текущего 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полиса.</a:t>
            </a:r>
          </a:p>
        </p:txBody>
      </p:sp>
      <p:pic>
        <p:nvPicPr>
          <p:cNvPr id="7" name="Рисунок 6" descr="banner_sms_ru.jpg"/>
          <p:cNvPicPr>
            <a:picLocks noChangeAspect="1"/>
          </p:cNvPicPr>
          <p:nvPr/>
        </p:nvPicPr>
        <p:blipFill>
          <a:blip r:embed="rId5">
            <a:lum bright="34000"/>
          </a:blip>
          <a:srcRect/>
          <a:stretch>
            <a:fillRect/>
          </a:stretch>
        </p:blipFill>
        <p:spPr bwMode="auto">
          <a:xfrm rot="20971284">
            <a:off x="1154569" y="1119951"/>
            <a:ext cx="2148793" cy="79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49686" y="1477695"/>
            <a:ext cx="5080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АО ГАСК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Кафолат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» разработано мобильное приложение для расчёта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стоимости страховки ОСГО, исходя из персональных данных, типа транспортного средства, региона регистрации, срока использования и других параметров. Расчет производится в соответствии с утвержденными законодательством Правилами ОСГО,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исходя из курса доллара США, который пользователь может  ввести как вручную, так и в автоматическом режиме - приложение получит его по запросу пользователя с официального сайта Центрального Банка  Республики Узбекистан.  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Мобильное приложение «Калькулятор ОСГО» является бесплатным и доступно  для скачивания на официальном веб-сайте компании.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957" y="279991"/>
            <a:ext cx="9293322" cy="1197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направления развития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технологий в отрасли страхования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471" y="1567543"/>
            <a:ext cx="94705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 информационно – коммуникационных систем;</a:t>
            </a:r>
            <a:endParaRPr lang="uz-Cyrl-UZ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аппаратно-программного комплекса, оснащение рабочих мест современной компьютерной техникой;</a:t>
            </a:r>
            <a:endParaRPr lang="uz-Cyrl-UZ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систем страховых организаций к государственным информационным ресурсам;</a:t>
            </a:r>
            <a:endParaRPr lang="uz-Cyrl-UZ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пропускной способности сети передачи данных страховых компаний;</a:t>
            </a:r>
            <a:endParaRPr lang="uz-Cyrl-UZ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автоматизированных систем дистанционной переподготовки, повышения квалификации  и тестирования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кадров.</a:t>
            </a:r>
            <a:endParaRPr lang="uz-Cyrl-UZ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62220" y="3036863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957" y="279991"/>
            <a:ext cx="8596668" cy="73010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 Компании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4" y="1248577"/>
            <a:ext cx="8181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Учреждена в марте 1997 года Постановлением Кабинета Министров Республики Узбекистан № 144 от 14 марта 1997 года</a:t>
            </a:r>
            <a:endParaRPr lang="ru-RU" sz="17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334" y="1952991"/>
            <a:ext cx="8813508" cy="425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Уставный капитал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млрд.сум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в эквиваленте 14,6 млн.евро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акционеры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финансов Республики Узбекистан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66,5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банк ВЭД Республики Узбекистан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11,7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Навоийский горно-металлургический комбинат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НГМК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ГАСК «Узагросугурта»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Алмалыкский горно-металлургический комбинат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АГМК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«Асака»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Алокабанк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юридические лица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lvl="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 </a:t>
            </a:r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 algn="just"/>
            <a:endParaRPr lang="en-US" sz="17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Министерства финансов Республики Узбекистан на осуществление страховых операций по всем 17 классам в отрасли общего (не-жизни) страхования</a:t>
            </a:r>
            <a:endParaRPr lang="ru-RU" sz="17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3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22" y="1186248"/>
            <a:ext cx="8181618" cy="5156887"/>
          </a:xfrm>
        </p:spPr>
        <p:txBody>
          <a:bodyPr>
            <a:no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just">
              <a:lnSpc>
                <a:spcPct val="130000"/>
              </a:lnSpc>
              <a:spcBef>
                <a:spcPts val="300"/>
              </a:spcBef>
              <a:buNone/>
            </a:pP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Страховая деятельность</a:t>
            </a:r>
            <a:endParaRPr lang="en-US" sz="16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300"/>
              </a:spcBef>
              <a:buNone/>
            </a:pP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Перестрахование</a:t>
            </a:r>
            <a:endParaRPr lang="en-US" sz="16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300"/>
              </a:spcBef>
              <a:buNone/>
            </a:pP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Инвестиционная деятельность и т.д.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по величине </a:t>
            </a:r>
            <a:r>
              <a:rPr lang="ru-RU" sz="16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отечественных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страховых компанией сеть собственных подразделений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включающая 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филиалов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Каракалпакстан, областных центрах и г.Ташкенте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отделений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</a:t>
            </a:r>
          </a:p>
          <a:p>
            <a:pPr algn="just">
              <a:lnSpc>
                <a:spcPct val="110000"/>
              </a:lnSpc>
            </a:pP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Второе место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сбору премий по обязательным видам страхования 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ОСГО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ОСГОР и </a:t>
            </a:r>
            <a:r>
              <a:rPr lang="ru-RU" sz="165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долей рынка около 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ОСГО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23,5%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ОСГОР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algn="just">
              <a:lnSpc>
                <a:spcPct val="110000"/>
              </a:lnSpc>
            </a:pP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 место среди 31 отечественного страховщика по показателю валовой страховой премии с рыночной долей около 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9,6%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lvl="0" algn="just">
              <a:lnSpc>
                <a:spcPct val="110000"/>
              </a:lnSpc>
            </a:pP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персонала компании составляет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535 человек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страховых агентов -</a:t>
            </a:r>
            <a:r>
              <a:rPr lang="en-US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1098 </a:t>
            </a:r>
            <a:r>
              <a:rPr lang="ru-RU" sz="16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endParaRPr lang="ru-RU" sz="16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957" y="279991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Компании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836412" y="1076448"/>
            <a:ext cx="3104168" cy="4705105"/>
            <a:chOff x="8836412" y="1238010"/>
            <a:chExt cx="3104168" cy="47051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9151" y="2797980"/>
              <a:ext cx="1495713" cy="9404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412" y="4139619"/>
              <a:ext cx="1514433" cy="10070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070" y="3563344"/>
              <a:ext cx="1395509" cy="893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2" y="1238010"/>
              <a:ext cx="1491894" cy="11622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070" y="5024198"/>
              <a:ext cx="1395510" cy="9189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070" y="2080764"/>
              <a:ext cx="1395510" cy="9165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7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4238" y="1124840"/>
            <a:ext cx="5717059" cy="2689279"/>
          </a:xfr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группа </a:t>
            </a:r>
            <a:r>
              <a:rPr lang="ru-RU" sz="1200" b="1" i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клиенты</a:t>
            </a:r>
            <a:endParaRPr lang="en-US" sz="1200" b="1" i="1" u="sng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гражданской ответственности владельцев транспортных средств физических лиц;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страхование гражданской ответственности водителей иностранных транспортных средств (при въезде на территорию страны);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строений;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домашнего имущества;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транспортных средств;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на случай болезни;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лиц, выезжающих за рубеж;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 медицинское страхование.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957" y="279991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услуги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0852" y="1124840"/>
            <a:ext cx="5623916" cy="5456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n-US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группа </a:t>
            </a:r>
            <a:r>
              <a:rPr lang="ru-RU" sz="1200" b="1" i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en-US" sz="1200" b="1" i="1" u="sng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гражданской ответственности владельцев транспортных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(юридические лица);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страхование гражданской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работодателя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рисков при возведении объектов за счет государственных средств и кредитов под правительственную гарантию;</a:t>
            </a: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гражданской ответственности организаций, эксплуатирующих опасные производственные объекты, за причинение вреда жизни, здоровью или имуществу третьих лиц и окружающей природной среде в результате аварии;</a:t>
            </a: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страхование жизни и здоровья государственных судебных экспертов;</a:t>
            </a: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имущества;</a:t>
            </a: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автотранспортных средств;</a:t>
            </a: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грузов; коллективное страхование от несчастных случаев;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строительно-монтажных рисков;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страхование специализированных хлопковых терминалов;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страхование экспортных контрактов;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общегражданской ответственности;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профессиональной ответственности таможенных брокеров;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профессиональной ответственности оценщиков;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профессиональной ответственности аудиторов;</a:t>
            </a:r>
          </a:p>
          <a:p>
            <a:pPr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профессиональной ответственности адвокатов и т.д.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04238" y="4002367"/>
            <a:ext cx="5717059" cy="1804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n-US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 группа </a:t>
            </a:r>
            <a:r>
              <a:rPr lang="ru-RU" sz="1200" b="1" i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Финансово-кредитные учреждения</a:t>
            </a:r>
            <a:endParaRPr lang="en-US" sz="1200" b="1" i="1" u="sng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и транспортных средств, передаваемых под залог;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имущества и транспортных средств, приобретаемых по лизингу;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заемщика кредита от несчастных случаев;</a:t>
            </a:r>
          </a:p>
          <a:p>
            <a:pPr lvl="0"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ипотечное страхование;</a:t>
            </a:r>
          </a:p>
          <a:p>
            <a:pPr>
              <a:spcBef>
                <a:spcPts val="3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страхование банковской деятельности</a:t>
            </a:r>
            <a:r>
              <a:rPr lang="ru-RU" sz="12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7371" y="5878967"/>
            <a:ext cx="4126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Всего свыше 80 видов страховых услуг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971975"/>
              </p:ext>
            </p:extLst>
          </p:nvPr>
        </p:nvGraphicFramePr>
        <p:xfrm>
          <a:off x="5557844" y="0"/>
          <a:ext cx="4262520" cy="47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659445" y="4079735"/>
            <a:ext cx="41544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страховых премий в 2014 году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092856"/>
              </p:ext>
            </p:extLst>
          </p:nvPr>
        </p:nvGraphicFramePr>
        <p:xfrm>
          <a:off x="212366" y="3253563"/>
          <a:ext cx="4232045" cy="370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388409"/>
              </p:ext>
            </p:extLst>
          </p:nvPr>
        </p:nvGraphicFramePr>
        <p:xfrm>
          <a:off x="156006" y="717259"/>
          <a:ext cx="4265931" cy="339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7" y="279991"/>
            <a:ext cx="8596668" cy="73010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Компании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25" y="1189763"/>
            <a:ext cx="200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Активы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млрд.сум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9445" y="1189763"/>
            <a:ext cx="36202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страховых премий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млрд.сум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825" y="4079736"/>
            <a:ext cx="32775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выплаты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млрд.сум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39" y="4241317"/>
            <a:ext cx="4919898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44" y="2247643"/>
            <a:ext cx="2822693" cy="3170195"/>
          </a:xfrm>
          <a:prstGeom prst="rect">
            <a:avLst/>
          </a:prstGeom>
        </p:spPr>
      </p:pic>
      <p:graphicFrame>
        <p:nvGraphicFramePr>
          <p:cNvPr id="17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598221"/>
              </p:ext>
            </p:extLst>
          </p:nvPr>
        </p:nvGraphicFramePr>
        <p:xfrm>
          <a:off x="319997" y="661681"/>
          <a:ext cx="3840067" cy="350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7" y="279991"/>
            <a:ext cx="8596668" cy="5355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Рыночная позиция Компании в 2014 году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290" y="1243619"/>
            <a:ext cx="35934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компании в валовых премиях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456472"/>
              </p:ext>
            </p:extLst>
          </p:nvPr>
        </p:nvGraphicFramePr>
        <p:xfrm>
          <a:off x="6881014" y="116028"/>
          <a:ext cx="3891647" cy="437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84538" y="1243619"/>
            <a:ext cx="40107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рыночной доли компании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72760"/>
              </p:ext>
            </p:extLst>
          </p:nvPr>
        </p:nvGraphicFramePr>
        <p:xfrm>
          <a:off x="-68317" y="4221252"/>
          <a:ext cx="4700747" cy="263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9290" y="4168236"/>
            <a:ext cx="35969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компании в премиях по ОСГО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286773"/>
              </p:ext>
            </p:extLst>
          </p:nvPr>
        </p:nvGraphicFramePr>
        <p:xfrm>
          <a:off x="6663881" y="4168124"/>
          <a:ext cx="4301916" cy="263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050440" y="4168235"/>
            <a:ext cx="37017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компании в премиях по ОСГОР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355394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22063" y="757588"/>
            <a:ext cx="39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(среди 31 страховой компании)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52966" y="2588547"/>
            <a:ext cx="1241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премий (%)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4481" y="2588547"/>
            <a:ext cx="1288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выплат (%)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24" y="332656"/>
            <a:ext cx="10183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Законодательные и нормативные документы по формированию и развитию сферы ИКТ в Узбекистане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89244" y="1699741"/>
            <a:ext cx="7246937" cy="2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законов Республики Узбекистан, в том числе:                          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информатизации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электронной цифровой подписи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электронном документообороте»</a:t>
            </a: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электронной коммерции»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и.т.д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90912" y="4293851"/>
            <a:ext cx="8102227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постановлений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Республики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Узбекистан,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sz="1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правительственных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81485" y="1484784"/>
            <a:ext cx="8569325" cy="39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 связи - 100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вошел в десятку стран с наивысшим индексом развития мобильной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Узбекистане впервые среди стран СНГ внедрено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 сети Интернет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10,1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чел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ресурсов и систем государственных органов достигло 433 ед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интерактивных государственных услуг на веб-сайтах госорганов достигло 612 ед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Поэтапно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внедряется цифровое телевещание.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2138" y="321556"/>
            <a:ext cx="8384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Достижения Узбекистана в сфере ИКТ</a:t>
            </a:r>
          </a:p>
        </p:txBody>
      </p:sp>
    </p:spTree>
    <p:extLst>
      <p:ext uri="{BB962C8B-B14F-4D97-AF65-F5344CB8AC3E}">
        <p14:creationId xmlns:p14="http://schemas.microsoft.com/office/powerpoint/2010/main" val="18612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957" y="279991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компании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5" y="6248300"/>
            <a:ext cx="1573519" cy="33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Объект 2"/>
          <p:cNvSpPr txBox="1">
            <a:spLocks/>
          </p:cNvSpPr>
          <p:nvPr/>
        </p:nvSpPr>
        <p:spPr>
          <a:xfrm>
            <a:off x="609957" y="1183471"/>
            <a:ext cx="3584538" cy="5064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«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Kafolat Online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компанией завершены работы по  вводу в эксплуатацию новой информационной системы на современной веб-платформе.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система обеспечивает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информационного поля по значительной части операционной деятельности компании и оперативное формирование сведений по следующим направлениям: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80 видов страхования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Перестрахование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z-Cyrl-UZ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Регламентированная и оперативная отчётность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Делопроизводство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аренды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кадрами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194495" y="1183471"/>
            <a:ext cx="5844654" cy="365104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6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4409371" y="2930564"/>
            <a:ext cx="4725004" cy="291196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04" y="3962057"/>
            <a:ext cx="4453960" cy="279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Каримов\Documents\My Received Files\JAMSHID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27" y="716240"/>
            <a:ext cx="4939843" cy="45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1024</Words>
  <Application>Microsoft Office PowerPoint</Application>
  <PresentationFormat>Произвольный</PresentationFormat>
  <Paragraphs>173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KAFOLAT страховая компания</vt:lpstr>
      <vt:lpstr>Резюме Компании</vt:lpstr>
      <vt:lpstr>Презентация PowerPoint</vt:lpstr>
      <vt:lpstr>Презентация PowerPoint</vt:lpstr>
      <vt:lpstr>Показатели Компании</vt:lpstr>
      <vt:lpstr>Рыночная позиция Компании в 2014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KAFOLAT INSURANCE COMPANY</dc:title>
  <dc:creator>rakhmatullaev azamat</dc:creator>
  <cp:lastModifiedBy>Нарзуллаев</cp:lastModifiedBy>
  <cp:revision>176</cp:revision>
  <cp:lastPrinted>2015-05-15T04:43:19Z</cp:lastPrinted>
  <dcterms:created xsi:type="dcterms:W3CDTF">2015-05-13T07:03:12Z</dcterms:created>
  <dcterms:modified xsi:type="dcterms:W3CDTF">2015-06-04T12:58:06Z</dcterms:modified>
</cp:coreProperties>
</file>