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93" r:id="rId3"/>
    <p:sldId id="294" r:id="rId4"/>
    <p:sldId id="270" r:id="rId5"/>
    <p:sldId id="271" r:id="rId6"/>
    <p:sldId id="272" r:id="rId7"/>
    <p:sldId id="259" r:id="rId8"/>
    <p:sldId id="260" r:id="rId9"/>
    <p:sldId id="268" r:id="rId10"/>
    <p:sldId id="281" r:id="rId11"/>
    <p:sldId id="283" r:id="rId12"/>
    <p:sldId id="295" r:id="rId13"/>
    <p:sldId id="299" r:id="rId14"/>
    <p:sldId id="298" r:id="rId15"/>
    <p:sldId id="264" r:id="rId16"/>
    <p:sldId id="265" r:id="rId17"/>
    <p:sldId id="273" r:id="rId18"/>
    <p:sldId id="266" r:id="rId19"/>
    <p:sldId id="267" r:id="rId20"/>
    <p:sldId id="262" r:id="rId21"/>
    <p:sldId id="263" r:id="rId22"/>
    <p:sldId id="296" r:id="rId23"/>
    <p:sldId id="290" r:id="rId24"/>
    <p:sldId id="297" r:id="rId25"/>
    <p:sldId id="285" r:id="rId26"/>
    <p:sldId id="286" r:id="rId27"/>
    <p:sldId id="287" r:id="rId28"/>
    <p:sldId id="288" r:id="rId29"/>
    <p:sldId id="289" r:id="rId30"/>
    <p:sldId id="292" r:id="rId31"/>
    <p:sldId id="282" r:id="rId32"/>
    <p:sldId id="274" r:id="rId33"/>
    <p:sldId id="27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  <a:srgbClr val="41CB58"/>
    <a:srgbClr val="009900"/>
    <a:srgbClr val="2BBF44"/>
    <a:srgbClr val="006600"/>
    <a:srgbClr val="D0CECE"/>
    <a:srgbClr val="7F6000"/>
    <a:srgbClr val="175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C3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0.19045670387392005"/>
                  <c:y val="-0.167981951659757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5340580956634731"/>
                  <c:y val="4.68069820174853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Количество не застрахованных фермерских хозяйств</c:v>
                </c:pt>
                <c:pt idx="1">
                  <c:v>Количество застрахованных фермерских хозяйств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0.59594098576060095</c:v>
                </c:pt>
                <c:pt idx="1">
                  <c:v>0.40405901423939899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0.00</c:formatCode>
                <c:ptCount val="5"/>
                <c:pt idx="0">
                  <c:v>1846</c:v>
                </c:pt>
                <c:pt idx="1">
                  <c:v>2948</c:v>
                </c:pt>
                <c:pt idx="2">
                  <c:v>2798</c:v>
                </c:pt>
                <c:pt idx="3">
                  <c:v>2881</c:v>
                </c:pt>
                <c:pt idx="4">
                  <c:v>4902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221592560"/>
        <c:axId val="221592952"/>
      </c:barChart>
      <c:catAx>
        <c:axId val="22159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592952"/>
        <c:crosses val="autoZero"/>
        <c:auto val="1"/>
        <c:lblAlgn val="ctr"/>
        <c:lblOffset val="100"/>
        <c:noMultiLvlLbl val="0"/>
      </c:catAx>
      <c:valAx>
        <c:axId val="221592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59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31676479574255"/>
          <c:y val="0.23840644211434725"/>
          <c:w val="0.65653771195626887"/>
          <c:h val="0.65130232221111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Страховая премия</c:v>
                </c:pt>
              </c:strCache>
            </c:strRef>
          </c:tx>
          <c:spPr>
            <a:solidFill>
              <a:srgbClr val="17552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5640</c:v>
                </c:pt>
                <c:pt idx="1">
                  <c:v>6405</c:v>
                </c:pt>
                <c:pt idx="2">
                  <c:v>8841</c:v>
                </c:pt>
                <c:pt idx="3">
                  <c:v>9783</c:v>
                </c:pt>
                <c:pt idx="4">
                  <c:v>13263.4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Страховая выплата</c:v>
                </c:pt>
              </c:strCache>
            </c:strRef>
          </c:tx>
          <c:spPr>
            <a:solidFill>
              <a:srgbClr val="41CB58"/>
            </a:solidFill>
          </c:spPr>
          <c:invertIfNegative val="0"/>
          <c:dLbls>
            <c:dLbl>
              <c:idx val="0"/>
              <c:layout>
                <c:manualLayout>
                  <c:x val="1.7347211102215106E-2"/>
                  <c:y val="-2.29095074455890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012810248198568E-2"/>
                  <c:y val="-4.58190148911790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344008540165471E-2"/>
                  <c:y val="2.29095074455882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009607686148822E-2"/>
                  <c:y val="-2.29095074455899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00960768614882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1898</c:v>
                </c:pt>
                <c:pt idx="1">
                  <c:v>1846</c:v>
                </c:pt>
                <c:pt idx="2">
                  <c:v>2948</c:v>
                </c:pt>
                <c:pt idx="3">
                  <c:v>2880.8</c:v>
                </c:pt>
                <c:pt idx="4">
                  <c:v>4901.6000000000004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5"/>
        <c:axId val="221593736"/>
        <c:axId val="221594128"/>
      </c:barChart>
      <c:catAx>
        <c:axId val="221593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221594128"/>
        <c:crosses val="autoZero"/>
        <c:auto val="1"/>
        <c:lblAlgn val="ctr"/>
        <c:lblOffset val="100"/>
        <c:noMultiLvlLbl val="0"/>
      </c:catAx>
      <c:valAx>
        <c:axId val="221594128"/>
        <c:scaling>
          <c:orientation val="minMax"/>
          <c:max val="15000"/>
          <c:min val="100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221593736"/>
        <c:crosses val="autoZero"/>
        <c:crossBetween val="between"/>
        <c:majorUnit val="1000"/>
        <c:minorUnit val="200"/>
      </c:valAx>
      <c:spPr>
        <a:noFill/>
        <a:ln w="25394">
          <a:noFill/>
        </a:ln>
      </c:spPr>
    </c:plotArea>
    <c:legend>
      <c:legendPos val="r"/>
      <c:layout>
        <c:manualLayout>
          <c:xMode val="edge"/>
          <c:yMode val="edge"/>
          <c:x val="0.81083539624644141"/>
          <c:y val="0.43870516185476838"/>
          <c:w val="0.16307825289045921"/>
          <c:h val="0.25317386873032621"/>
        </c:manualLayout>
      </c:layout>
      <c:overlay val="0"/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Ғалла ҳосили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'[Диаграмма в Microsoft PowerPoint]Лист1'!$B$2:$B$6</c:f>
              <c:numCache>
                <c:formatCode>0.00%</c:formatCode>
                <c:ptCount val="5"/>
                <c:pt idx="0">
                  <c:v>0.17100000000000001</c:v>
                </c:pt>
                <c:pt idx="1">
                  <c:v>0.33600000000000013</c:v>
                </c:pt>
                <c:pt idx="2">
                  <c:v>0.89900000000000013</c:v>
                </c:pt>
                <c:pt idx="3">
                  <c:v>0.13500000000000001</c:v>
                </c:pt>
                <c:pt idx="4">
                  <c:v>0.16700000000000004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Пахта ҳосили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'[Диаграмма в Microsoft PowerPoint]Лист1'!$C$2:$C$6</c:f>
              <c:numCache>
                <c:formatCode>0.00%</c:formatCode>
                <c:ptCount val="5"/>
                <c:pt idx="0">
                  <c:v>0.67800000000000038</c:v>
                </c:pt>
                <c:pt idx="1">
                  <c:v>0.78200000000000003</c:v>
                </c:pt>
                <c:pt idx="2">
                  <c:v>0.61100000000000021</c:v>
                </c:pt>
                <c:pt idx="3">
                  <c:v>0.23100000000000001</c:v>
                </c:pt>
                <c:pt idx="4">
                  <c:v>0.505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70878288"/>
        <c:axId val="170878672"/>
      </c:barChart>
      <c:catAx>
        <c:axId val="17087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878672"/>
        <c:crosses val="autoZero"/>
        <c:auto val="1"/>
        <c:lblAlgn val="ctr"/>
        <c:lblOffset val="100"/>
        <c:noMultiLvlLbl val="0"/>
      </c:catAx>
      <c:valAx>
        <c:axId val="17087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87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Қишлоқ хўжалиги суғуртасининг жами суғурта турларидаги улуши (%) 2014 йил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6C3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Страховая премия</c:v>
                </c:pt>
                <c:pt idx="1">
                  <c:v>Страховая выплата</c:v>
                </c:pt>
                <c:pt idx="2">
                  <c:v>Страховая ответственность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0.16300000000000001</c:v>
                </c:pt>
                <c:pt idx="1">
                  <c:v>0.35</c:v>
                </c:pt>
                <c:pt idx="2">
                  <c:v>3.3000000000000002E-2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-27"/>
        <c:axId val="222576616"/>
        <c:axId val="222577008"/>
      </c:barChart>
      <c:catAx>
        <c:axId val="222576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577008"/>
        <c:crosses val="autoZero"/>
        <c:auto val="1"/>
        <c:lblAlgn val="ctr"/>
        <c:lblOffset val="100"/>
        <c:noMultiLvlLbl val="0"/>
      </c:catAx>
      <c:valAx>
        <c:axId val="22257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576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62276367754762"/>
          <c:y val="2.8090031246310269E-2"/>
          <c:w val="0.67887309463387768"/>
          <c:h val="0.8735230427844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Хлопок сырец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-7.469654967814613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11903</c:v>
                </c:pt>
                <c:pt idx="1">
                  <c:v>11756</c:v>
                </c:pt>
                <c:pt idx="2">
                  <c:v>8992</c:v>
                </c:pt>
                <c:pt idx="3">
                  <c:v>10182</c:v>
                </c:pt>
                <c:pt idx="4">
                  <c:v>12168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Зерноколосовые културы</c:v>
                </c:pt>
              </c:strCache>
            </c:strRef>
          </c:tx>
          <c:spPr>
            <a:solidFill>
              <a:schemeClr val="accent4">
                <a:lumMod val="50000"/>
                <a:alpha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915033909880879E-2"/>
                  <c:y val="-2.57648927166097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7171922755065E-2"/>
                  <c:y val="-2.57648927166097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421102916318E-2"/>
                  <c:y val="-9.44701819666322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927171922754954E-2"/>
                  <c:y val="2.57648927166097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9469</c:v>
                </c:pt>
                <c:pt idx="1">
                  <c:v>7524</c:v>
                </c:pt>
                <c:pt idx="2">
                  <c:v>13414</c:v>
                </c:pt>
                <c:pt idx="3">
                  <c:v>7053</c:v>
                </c:pt>
                <c:pt idx="4">
                  <c:v>5778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4"/>
        <c:axId val="222577792"/>
        <c:axId val="222578184"/>
      </c:barChart>
      <c:catAx>
        <c:axId val="22257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222578184"/>
        <c:crosses val="autoZero"/>
        <c:auto val="1"/>
        <c:lblAlgn val="ctr"/>
        <c:lblOffset val="100"/>
        <c:noMultiLvlLbl val="0"/>
      </c:catAx>
      <c:valAx>
        <c:axId val="222578184"/>
        <c:scaling>
          <c:orientation val="minMax"/>
          <c:min val="1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222577792"/>
        <c:crosses val="autoZero"/>
        <c:crossBetween val="between"/>
      </c:valAx>
      <c:spPr>
        <a:noFill/>
        <a:ln w="25389">
          <a:noFill/>
        </a:ln>
      </c:spPr>
    </c:plotArea>
    <c:legend>
      <c:legendPos val="r"/>
      <c:layout>
        <c:manualLayout>
          <c:xMode val="edge"/>
          <c:yMode val="edge"/>
          <c:x val="0.80102754733730752"/>
          <c:y val="0.53171435132926559"/>
          <c:w val="0.19897245266269245"/>
          <c:h val="0.21740862795251475"/>
        </c:manualLayout>
      </c:layout>
      <c:overlay val="0"/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5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6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860481090313928E-4"/>
          <c:y val="0.14862271766829518"/>
          <c:w val="0.61585838560713568"/>
          <c:h val="0.788310811761482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Сильный ветер, ливень и град</c:v>
                </c:pt>
                <c:pt idx="1">
                  <c:v>Моловодье</c:v>
                </c:pt>
                <c:pt idx="2">
                  <c:v>Сельхоз вредители</c:v>
                </c:pt>
                <c:pt idx="3">
                  <c:v>и другие риски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0.17100000000000001</c:v>
                </c:pt>
                <c:pt idx="1">
                  <c:v>0.25900000000000001</c:v>
                </c:pt>
                <c:pt idx="2">
                  <c:v>0.47300000000000003</c:v>
                </c:pt>
                <c:pt idx="3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9.3439513242662864E-2"/>
          <c:w val="0.66309358807387353"/>
          <c:h val="0.856133614426119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Pt>
            <c:idx val="0"/>
            <c:bubble3D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7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7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000858295596206"/>
                  <c:y val="5.53371801631545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1217624731658167E-3"/>
                  <c:y val="-1.03748881792922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Сильный ветер, ливень и град</c:v>
                </c:pt>
                <c:pt idx="1">
                  <c:v>Моловодье</c:v>
                </c:pt>
                <c:pt idx="2">
                  <c:v>Сельхоз вредители</c:v>
                </c:pt>
                <c:pt idx="3">
                  <c:v>и другие риски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8.0000000000000016E-2</c:v>
                </c:pt>
                <c:pt idx="1">
                  <c:v>0.77000000000000013</c:v>
                </c:pt>
                <c:pt idx="2">
                  <c:v>0.11</c:v>
                </c:pt>
                <c:pt idx="3">
                  <c:v>3.0000000000000002E-2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857203796625644E-4"/>
          <c:y val="9.3439513242662864E-2"/>
          <c:w val="0.61990450919991069"/>
          <c:h val="0.80049988069673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Pt>
            <c:idx val="0"/>
            <c:bubble3D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7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7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Сильный ветер, ливень и град</c:v>
                </c:pt>
                <c:pt idx="1">
                  <c:v>Моловодье</c:v>
                </c:pt>
                <c:pt idx="2">
                  <c:v>Сельхоз вредители</c:v>
                </c:pt>
                <c:pt idx="3">
                  <c:v>и другие риски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0.37820000000000004</c:v>
                </c:pt>
                <c:pt idx="1">
                  <c:v>0.25640000000000002</c:v>
                </c:pt>
                <c:pt idx="2">
                  <c:v>0.30760000000000004</c:v>
                </c:pt>
                <c:pt idx="3">
                  <c:v>5.7600000000000005E-2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425743989669796"/>
          <c:y val="0.45047088752832365"/>
          <c:w val="0.30766147950374956"/>
          <c:h val="0.390602713298626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156731830602229E-3"/>
          <c:y val="9.3439513242662864E-2"/>
          <c:w val="0.61990450919991069"/>
          <c:h val="0.80049988069673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Pt>
            <c:idx val="0"/>
            <c:bubble3D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7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7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Сильный ветер, ливень и град</c:v>
                </c:pt>
                <c:pt idx="1">
                  <c:v>Моловодье</c:v>
                </c:pt>
                <c:pt idx="2">
                  <c:v>Сельхоз вредители</c:v>
                </c:pt>
                <c:pt idx="3">
                  <c:v>и другие риски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0.3388000000000001</c:v>
                </c:pt>
                <c:pt idx="1">
                  <c:v>9.9000000000000019E-2</c:v>
                </c:pt>
                <c:pt idx="2">
                  <c:v>0.47100000000000003</c:v>
                </c:pt>
                <c:pt idx="3">
                  <c:v>9.1000000000000025E-2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990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C31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6C31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2008</c:v>
                </c:pt>
                <c:pt idx="1">
                  <c:v>2014</c:v>
                </c:pt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218645</c:v>
                </c:pt>
                <c:pt idx="1">
                  <c:v>70017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5"/>
        <c:overlap val="33"/>
        <c:axId val="159579144"/>
        <c:axId val="159579536"/>
      </c:barChart>
      <c:catAx>
        <c:axId val="159579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579536"/>
        <c:crosses val="autoZero"/>
        <c:auto val="1"/>
        <c:lblAlgn val="ctr"/>
        <c:lblOffset val="100"/>
        <c:noMultiLvlLbl val="0"/>
      </c:catAx>
      <c:valAx>
        <c:axId val="159579536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579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672351253247309E-2"/>
          <c:y val="2.1821833104678244E-2"/>
          <c:w val="0.92083246855430734"/>
          <c:h val="0.85711413035141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Страховая премия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254.8</c:v>
                </c:pt>
                <c:pt idx="1">
                  <c:v>628</c:v>
                </c:pt>
                <c:pt idx="2">
                  <c:v>954</c:v>
                </c:pt>
                <c:pt idx="3">
                  <c:v>1491.9</c:v>
                </c:pt>
                <c:pt idx="4">
                  <c:v>2099.4</c:v>
                </c:pt>
                <c:pt idx="5">
                  <c:v>1860.9</c:v>
                </c:pt>
                <c:pt idx="6">
                  <c:v>2423.4</c:v>
                </c:pt>
                <c:pt idx="7">
                  <c:v>3187.4</c:v>
                </c:pt>
                <c:pt idx="8">
                  <c:v>3419.2</c:v>
                </c:pt>
                <c:pt idx="9">
                  <c:v>3857.6</c:v>
                </c:pt>
                <c:pt idx="10">
                  <c:v>5374.8</c:v>
                </c:pt>
                <c:pt idx="11">
                  <c:v>7274</c:v>
                </c:pt>
                <c:pt idx="12">
                  <c:v>6754.6</c:v>
                </c:pt>
                <c:pt idx="13">
                  <c:v>5640</c:v>
                </c:pt>
                <c:pt idx="14">
                  <c:v>6405.4</c:v>
                </c:pt>
                <c:pt idx="15">
                  <c:v>8590.9</c:v>
                </c:pt>
                <c:pt idx="16">
                  <c:v>9680.5</c:v>
                </c:pt>
                <c:pt idx="17">
                  <c:v>13273.1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Страховая выплата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Лист1!$C$2:$C$19</c:f>
              <c:numCache>
                <c:formatCode>General</c:formatCode>
                <c:ptCount val="18"/>
                <c:pt idx="0">
                  <c:v>54.2</c:v>
                </c:pt>
                <c:pt idx="1">
                  <c:v>780.3</c:v>
                </c:pt>
                <c:pt idx="2">
                  <c:v>945</c:v>
                </c:pt>
                <c:pt idx="3">
                  <c:v>2139.1</c:v>
                </c:pt>
                <c:pt idx="4">
                  <c:v>2471.1</c:v>
                </c:pt>
                <c:pt idx="5">
                  <c:v>1338.8</c:v>
                </c:pt>
                <c:pt idx="6">
                  <c:v>531.79999999999995</c:v>
                </c:pt>
                <c:pt idx="7">
                  <c:v>1022.3</c:v>
                </c:pt>
                <c:pt idx="8">
                  <c:v>762.5</c:v>
                </c:pt>
                <c:pt idx="9">
                  <c:v>1433</c:v>
                </c:pt>
                <c:pt idx="10">
                  <c:v>1970.8</c:v>
                </c:pt>
                <c:pt idx="11">
                  <c:v>2740.1</c:v>
                </c:pt>
                <c:pt idx="12">
                  <c:v>3217</c:v>
                </c:pt>
                <c:pt idx="13">
                  <c:v>1897.8</c:v>
                </c:pt>
                <c:pt idx="14">
                  <c:v>1631.7</c:v>
                </c:pt>
                <c:pt idx="15">
                  <c:v>2934.2</c:v>
                </c:pt>
                <c:pt idx="16">
                  <c:v>2896.1</c:v>
                </c:pt>
                <c:pt idx="17">
                  <c:v>4923.1000000000004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474616"/>
        <c:axId val="220475008"/>
      </c:barChart>
      <c:catAx>
        <c:axId val="22047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475008"/>
        <c:crosses val="autoZero"/>
        <c:auto val="0"/>
        <c:lblAlgn val="ctr"/>
        <c:lblOffset val="100"/>
        <c:noMultiLvlLbl val="0"/>
      </c:catAx>
      <c:valAx>
        <c:axId val="220475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47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50764469565573E-2"/>
          <c:y val="2.9488299888198139E-2"/>
          <c:w val="0.90385185848533889"/>
          <c:h val="0.9410234002236039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Убыточности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Лист1!$B$2:$B$19</c:f>
              <c:numCache>
                <c:formatCode>0.00%</c:formatCode>
                <c:ptCount val="18"/>
                <c:pt idx="0">
                  <c:v>0.21270000000000006</c:v>
                </c:pt>
                <c:pt idx="1">
                  <c:v>1.242</c:v>
                </c:pt>
                <c:pt idx="2">
                  <c:v>0.99</c:v>
                </c:pt>
                <c:pt idx="3">
                  <c:v>1.4339999999999991</c:v>
                </c:pt>
                <c:pt idx="4">
                  <c:v>1.177</c:v>
                </c:pt>
                <c:pt idx="5">
                  <c:v>0.71900000000000019</c:v>
                </c:pt>
                <c:pt idx="6">
                  <c:v>0.21900000000000006</c:v>
                </c:pt>
                <c:pt idx="7">
                  <c:v>0.32100000000000012</c:v>
                </c:pt>
                <c:pt idx="8">
                  <c:v>0.223</c:v>
                </c:pt>
                <c:pt idx="9">
                  <c:v>0.37130000000000013</c:v>
                </c:pt>
                <c:pt idx="10">
                  <c:v>0.36700000000000016</c:v>
                </c:pt>
                <c:pt idx="11">
                  <c:v>0.37700000000000011</c:v>
                </c:pt>
                <c:pt idx="12">
                  <c:v>0.47600000000000009</c:v>
                </c:pt>
                <c:pt idx="13">
                  <c:v>0.33600000000000013</c:v>
                </c:pt>
                <c:pt idx="14">
                  <c:v>0.255</c:v>
                </c:pt>
                <c:pt idx="15">
                  <c:v>0.34100000000000008</c:v>
                </c:pt>
                <c:pt idx="16" formatCode="0%">
                  <c:v>0.3000000000000001</c:v>
                </c:pt>
                <c:pt idx="17" formatCode="0%">
                  <c:v>0.37000000000000011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475792"/>
        <c:axId val="220476184"/>
      </c:lineChart>
      <c:catAx>
        <c:axId val="2204757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220476184"/>
        <c:crosses val="max"/>
        <c:auto val="1"/>
        <c:lblAlgn val="ctr"/>
        <c:lblOffset val="100"/>
        <c:noMultiLvlLbl val="0"/>
      </c:catAx>
      <c:valAx>
        <c:axId val="220476184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475792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78947285203813E-2"/>
          <c:y val="2.7330429035353633E-2"/>
          <c:w val="0.74715044843283163"/>
          <c:h val="0.7943088152116578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Страховая премия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Лист1!$B$2:$B$19</c:f>
              <c:numCache>
                <c:formatCode>0.00%</c:formatCode>
                <c:ptCount val="18"/>
                <c:pt idx="0" formatCode="0%">
                  <c:v>0.28000000000000008</c:v>
                </c:pt>
                <c:pt idx="1">
                  <c:v>0.40600000000000008</c:v>
                </c:pt>
                <c:pt idx="2">
                  <c:v>0.42500000000000016</c:v>
                </c:pt>
                <c:pt idx="3">
                  <c:v>0.45600000000000002</c:v>
                </c:pt>
                <c:pt idx="4">
                  <c:v>0.47600000000000009</c:v>
                </c:pt>
                <c:pt idx="5">
                  <c:v>0.40100000000000002</c:v>
                </c:pt>
                <c:pt idx="6">
                  <c:v>0.39900000000000013</c:v>
                </c:pt>
                <c:pt idx="7">
                  <c:v>0.42800000000000016</c:v>
                </c:pt>
                <c:pt idx="8">
                  <c:v>0.43300000000000011</c:v>
                </c:pt>
                <c:pt idx="9">
                  <c:v>0.39600000000000013</c:v>
                </c:pt>
                <c:pt idx="10">
                  <c:v>0.39700000000000013</c:v>
                </c:pt>
                <c:pt idx="11">
                  <c:v>0.40300000000000002</c:v>
                </c:pt>
                <c:pt idx="12">
                  <c:v>0.24800000000000005</c:v>
                </c:pt>
                <c:pt idx="13">
                  <c:v>0.19500000000000001</c:v>
                </c:pt>
                <c:pt idx="14">
                  <c:v>0.17100000000000001</c:v>
                </c:pt>
                <c:pt idx="15">
                  <c:v>0.18600000000000005</c:v>
                </c:pt>
                <c:pt idx="16">
                  <c:v>0.15700000000000006</c:v>
                </c:pt>
                <c:pt idx="17">
                  <c:v>0.16300000000000001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Страховая выплата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Лист1!$C$2:$C$19</c:f>
              <c:numCache>
                <c:formatCode>0.00%</c:formatCode>
                <c:ptCount val="18"/>
                <c:pt idx="0">
                  <c:v>0.27600000000000002</c:v>
                </c:pt>
                <c:pt idx="1">
                  <c:v>0.78300000000000003</c:v>
                </c:pt>
                <c:pt idx="2">
                  <c:v>0.80100000000000005</c:v>
                </c:pt>
                <c:pt idx="3">
                  <c:v>0.87000000000000022</c:v>
                </c:pt>
                <c:pt idx="4">
                  <c:v>0.86400000000000021</c:v>
                </c:pt>
                <c:pt idx="5">
                  <c:v>0.7270000000000002</c:v>
                </c:pt>
                <c:pt idx="6">
                  <c:v>0.46500000000000002</c:v>
                </c:pt>
                <c:pt idx="7">
                  <c:v>0.65900000000000025</c:v>
                </c:pt>
                <c:pt idx="8">
                  <c:v>0.47000000000000008</c:v>
                </c:pt>
                <c:pt idx="9">
                  <c:v>0.62900000000000023</c:v>
                </c:pt>
                <c:pt idx="10">
                  <c:v>0.66800000000000026</c:v>
                </c:pt>
                <c:pt idx="11">
                  <c:v>0.79700000000000004</c:v>
                </c:pt>
                <c:pt idx="12">
                  <c:v>0.66400000000000026</c:v>
                </c:pt>
                <c:pt idx="13">
                  <c:v>0.40800000000000008</c:v>
                </c:pt>
                <c:pt idx="14">
                  <c:v>0.28400000000000009</c:v>
                </c:pt>
                <c:pt idx="15">
                  <c:v>0.38300000000000012</c:v>
                </c:pt>
                <c:pt idx="16">
                  <c:v>0.33800000000000013</c:v>
                </c:pt>
                <c:pt idx="17">
                  <c:v>0.32300000000000012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476968"/>
        <c:axId val="220477360"/>
      </c:lineChart>
      <c:catAx>
        <c:axId val="220476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477360"/>
        <c:crosses val="autoZero"/>
        <c:auto val="1"/>
        <c:lblAlgn val="ctr"/>
        <c:lblOffset val="100"/>
        <c:noMultiLvlLbl val="0"/>
      </c:catAx>
      <c:valAx>
        <c:axId val="22047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476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672351253247309E-2"/>
          <c:y val="2.1821833104678244E-2"/>
          <c:w val="0.92083246855430734"/>
          <c:h val="0.85711413035141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Страховая премия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254.8</c:v>
                </c:pt>
                <c:pt idx="1">
                  <c:v>628</c:v>
                </c:pt>
                <c:pt idx="2">
                  <c:v>954</c:v>
                </c:pt>
                <c:pt idx="3">
                  <c:v>1491.9</c:v>
                </c:pt>
                <c:pt idx="4">
                  <c:v>2099.4</c:v>
                </c:pt>
                <c:pt idx="5">
                  <c:v>1860.9</c:v>
                </c:pt>
                <c:pt idx="6">
                  <c:v>2423.4</c:v>
                </c:pt>
                <c:pt idx="7">
                  <c:v>3187.4</c:v>
                </c:pt>
                <c:pt idx="8">
                  <c:v>3419.2</c:v>
                </c:pt>
                <c:pt idx="9">
                  <c:v>3857.6</c:v>
                </c:pt>
                <c:pt idx="10">
                  <c:v>5374.8</c:v>
                </c:pt>
                <c:pt idx="11">
                  <c:v>7274</c:v>
                </c:pt>
                <c:pt idx="12">
                  <c:v>6754.6</c:v>
                </c:pt>
                <c:pt idx="13">
                  <c:v>5640</c:v>
                </c:pt>
                <c:pt idx="14">
                  <c:v>6405.4</c:v>
                </c:pt>
                <c:pt idx="15">
                  <c:v>8590.9</c:v>
                </c:pt>
                <c:pt idx="16">
                  <c:v>9680.5</c:v>
                </c:pt>
                <c:pt idx="17">
                  <c:v>13273.1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Страховая выплата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Лист1!$C$2:$C$19</c:f>
              <c:numCache>
                <c:formatCode>General</c:formatCode>
                <c:ptCount val="18"/>
                <c:pt idx="0">
                  <c:v>54.2</c:v>
                </c:pt>
                <c:pt idx="1">
                  <c:v>780.3</c:v>
                </c:pt>
                <c:pt idx="2">
                  <c:v>945</c:v>
                </c:pt>
                <c:pt idx="3">
                  <c:v>2139.1</c:v>
                </c:pt>
                <c:pt idx="4">
                  <c:v>2471.1</c:v>
                </c:pt>
                <c:pt idx="5">
                  <c:v>1338.8</c:v>
                </c:pt>
                <c:pt idx="6">
                  <c:v>531.79999999999995</c:v>
                </c:pt>
                <c:pt idx="7">
                  <c:v>1022.3</c:v>
                </c:pt>
                <c:pt idx="8">
                  <c:v>762.5</c:v>
                </c:pt>
                <c:pt idx="9">
                  <c:v>1433</c:v>
                </c:pt>
                <c:pt idx="10">
                  <c:v>1970.8</c:v>
                </c:pt>
                <c:pt idx="11">
                  <c:v>2740.1</c:v>
                </c:pt>
                <c:pt idx="12">
                  <c:v>3217</c:v>
                </c:pt>
                <c:pt idx="13">
                  <c:v>1897.8</c:v>
                </c:pt>
                <c:pt idx="14">
                  <c:v>1631.7</c:v>
                </c:pt>
                <c:pt idx="15">
                  <c:v>2934.2</c:v>
                </c:pt>
                <c:pt idx="16">
                  <c:v>2896.1</c:v>
                </c:pt>
                <c:pt idx="17">
                  <c:v>4923.1000000000004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857168"/>
        <c:axId val="220857560"/>
      </c:barChart>
      <c:catAx>
        <c:axId val="22085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857560"/>
        <c:crosses val="autoZero"/>
        <c:auto val="0"/>
        <c:lblAlgn val="ctr"/>
        <c:lblOffset val="100"/>
        <c:noMultiLvlLbl val="0"/>
      </c:catAx>
      <c:valAx>
        <c:axId val="220857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85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50764469565573E-2"/>
          <c:y val="2.9488299888198139E-2"/>
          <c:w val="0.90385185848533889"/>
          <c:h val="0.9410234002236039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Убыточности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Лист1!$B$2:$B$19</c:f>
              <c:numCache>
                <c:formatCode>0.00%</c:formatCode>
                <c:ptCount val="18"/>
                <c:pt idx="0">
                  <c:v>0.21270000000000006</c:v>
                </c:pt>
                <c:pt idx="1">
                  <c:v>1.242</c:v>
                </c:pt>
                <c:pt idx="2">
                  <c:v>0.99</c:v>
                </c:pt>
                <c:pt idx="3">
                  <c:v>1.4339999999999991</c:v>
                </c:pt>
                <c:pt idx="4">
                  <c:v>1.177</c:v>
                </c:pt>
                <c:pt idx="5">
                  <c:v>0.71900000000000019</c:v>
                </c:pt>
                <c:pt idx="6">
                  <c:v>0.21900000000000006</c:v>
                </c:pt>
                <c:pt idx="7">
                  <c:v>0.32100000000000012</c:v>
                </c:pt>
                <c:pt idx="8">
                  <c:v>0.223</c:v>
                </c:pt>
                <c:pt idx="9">
                  <c:v>0.37130000000000013</c:v>
                </c:pt>
                <c:pt idx="10">
                  <c:v>0.36700000000000016</c:v>
                </c:pt>
                <c:pt idx="11">
                  <c:v>0.37700000000000011</c:v>
                </c:pt>
                <c:pt idx="12">
                  <c:v>0.47600000000000009</c:v>
                </c:pt>
                <c:pt idx="13">
                  <c:v>0.33600000000000013</c:v>
                </c:pt>
                <c:pt idx="14">
                  <c:v>0.255</c:v>
                </c:pt>
                <c:pt idx="15">
                  <c:v>0.34100000000000008</c:v>
                </c:pt>
                <c:pt idx="16" formatCode="0%">
                  <c:v>0.3000000000000001</c:v>
                </c:pt>
                <c:pt idx="17" formatCode="0%">
                  <c:v>0.37000000000000011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858344"/>
        <c:axId val="220858736"/>
      </c:lineChart>
      <c:catAx>
        <c:axId val="22085834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220858736"/>
        <c:crosses val="max"/>
        <c:auto val="1"/>
        <c:lblAlgn val="ctr"/>
        <c:lblOffset val="100"/>
        <c:noMultiLvlLbl val="0"/>
      </c:catAx>
      <c:valAx>
        <c:axId val="220858736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85834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0.00</c:formatCode>
                <c:ptCount val="5"/>
                <c:pt idx="0">
                  <c:v>5640</c:v>
                </c:pt>
                <c:pt idx="1">
                  <c:v>6405.4</c:v>
                </c:pt>
                <c:pt idx="2">
                  <c:v>8840.7999999999956</c:v>
                </c:pt>
                <c:pt idx="3">
                  <c:v>9783</c:v>
                </c:pt>
                <c:pt idx="4">
                  <c:v>13263.4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220859520"/>
        <c:axId val="220859912"/>
      </c:barChart>
      <c:catAx>
        <c:axId val="220859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859912"/>
        <c:crosses val="autoZero"/>
        <c:auto val="1"/>
        <c:lblAlgn val="ctr"/>
        <c:lblOffset val="100"/>
        <c:noMultiLvlLbl val="0"/>
      </c:catAx>
      <c:valAx>
        <c:axId val="220859912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85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0.00</c:formatCode>
                <c:ptCount val="5"/>
                <c:pt idx="0">
                  <c:v>291.3</c:v>
                </c:pt>
                <c:pt idx="1">
                  <c:v>455.6</c:v>
                </c:pt>
                <c:pt idx="2">
                  <c:v>638.29999999999995</c:v>
                </c:pt>
                <c:pt idx="3">
                  <c:v>792.7</c:v>
                </c:pt>
                <c:pt idx="4">
                  <c:v>1188.8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221591384"/>
        <c:axId val="221591776"/>
      </c:barChart>
      <c:catAx>
        <c:axId val="221591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591776"/>
        <c:crosses val="autoZero"/>
        <c:auto val="1"/>
        <c:lblAlgn val="ctr"/>
        <c:lblOffset val="100"/>
        <c:noMultiLvlLbl val="0"/>
      </c:catAx>
      <c:valAx>
        <c:axId val="22159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591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05F04-BF3B-46E3-910D-E00B293293E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A7873-BD86-43F1-8D62-AA1CF2E3E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47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18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25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5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2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66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6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3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3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6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2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27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59C9F-E955-4624-86E5-28E29FB6A5C5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14122-D349-4B6A-B766-E08F9CBF4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1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2" y="2095480"/>
            <a:ext cx="3171909" cy="3171909"/>
          </a:xfrm>
          <a:prstGeom prst="ellipse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10129" y="1696275"/>
            <a:ext cx="67912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/>
              <a:t>ОСНОВНЫЕ НАПРАВЛЕНИЯ СОВЕРШЕНСТВОВАНИЯ СЕЛЬСКОХОЗЯЙСТВЕННОГО СТРАХОВАНИЯ</a:t>
            </a:r>
            <a:endParaRPr lang="en-US" sz="2800" b="1" dirty="0" smtClean="0"/>
          </a:p>
          <a:p>
            <a:pPr>
              <a:defRPr/>
            </a:pPr>
            <a:endParaRPr lang="en-US" sz="2400" b="1" dirty="0" smtClean="0"/>
          </a:p>
          <a:p>
            <a:pPr>
              <a:defRPr/>
            </a:pPr>
            <a:endParaRPr lang="ru-RU" sz="2400" b="1" dirty="0" smtClean="0"/>
          </a:p>
          <a:p>
            <a:pPr>
              <a:defRPr/>
            </a:pPr>
            <a:endParaRPr lang="ru-RU" sz="2400" b="1" dirty="0"/>
          </a:p>
          <a:p>
            <a:pPr>
              <a:defRPr/>
            </a:pPr>
            <a:r>
              <a:rPr lang="ru-RU" sz="2400" b="1" dirty="0" smtClean="0"/>
              <a:t>Главный </a:t>
            </a:r>
            <a:r>
              <a:rPr lang="ru-RU" sz="2400" b="1" dirty="0"/>
              <a:t>менеджер департамента развития </a:t>
            </a:r>
            <a:endParaRPr lang="ru-RU" sz="2400" b="1" dirty="0" smtClean="0"/>
          </a:p>
          <a:p>
            <a:pPr>
              <a:defRPr/>
            </a:pPr>
            <a:r>
              <a:rPr lang="ru-RU" sz="2400" b="1" dirty="0" smtClean="0"/>
              <a:t>страховых услуг</a:t>
            </a:r>
            <a:r>
              <a:rPr lang="en-US" sz="2400" b="1" dirty="0" smtClean="0"/>
              <a:t> </a:t>
            </a:r>
            <a:r>
              <a:rPr lang="ru-RU" sz="2400" b="1" dirty="0" smtClean="0"/>
              <a:t>ГАСК </a:t>
            </a:r>
            <a:r>
              <a:rPr lang="ru-RU" sz="2400" b="1" dirty="0"/>
              <a:t>«</a:t>
            </a:r>
            <a:r>
              <a:rPr lang="ru-RU" sz="2400" b="1" dirty="0" err="1"/>
              <a:t>Узагросугурта</a:t>
            </a:r>
            <a:r>
              <a:rPr lang="ru-RU" sz="2400" b="1" dirty="0"/>
              <a:t>» </a:t>
            </a:r>
            <a:r>
              <a:rPr lang="ru-RU" sz="2400" b="1" dirty="0" smtClean="0"/>
              <a:t>(АО</a:t>
            </a:r>
            <a:r>
              <a:rPr lang="ru-RU" sz="2400" b="1" dirty="0"/>
              <a:t>)</a:t>
            </a:r>
          </a:p>
          <a:p>
            <a:pPr>
              <a:defRPr/>
            </a:pPr>
            <a:endParaRPr lang="ru-RU" sz="2400" b="1" dirty="0"/>
          </a:p>
          <a:p>
            <a:pPr>
              <a:defRPr/>
            </a:pPr>
            <a:r>
              <a:rPr lang="ru-RU" sz="2400" b="1" dirty="0"/>
              <a:t>Р</a:t>
            </a:r>
            <a:r>
              <a:rPr lang="ru-RU" sz="2400" b="1" dirty="0" smtClean="0"/>
              <a:t>.</a:t>
            </a:r>
            <a:r>
              <a:rPr lang="en-US" sz="2400" b="1" dirty="0" smtClean="0"/>
              <a:t> </a:t>
            </a:r>
            <a:r>
              <a:rPr lang="ru-RU" sz="2400" b="1" dirty="0" smtClean="0"/>
              <a:t>Т.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Хидралиев</a:t>
            </a:r>
            <a:endParaRPr lang="ru-RU" sz="2400" b="1" dirty="0"/>
          </a:p>
        </p:txBody>
      </p:sp>
      <p:pic>
        <p:nvPicPr>
          <p:cNvPr id="614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106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8813" y="1264920"/>
            <a:ext cx="9863867" cy="5593080"/>
            <a:chOff x="118333" y="388196"/>
            <a:chExt cx="11492421" cy="6187415"/>
          </a:xfrm>
        </p:grpSpPr>
        <p:graphicFrame>
          <p:nvGraphicFramePr>
            <p:cNvPr id="3" name="Диаграмма 2"/>
            <p:cNvGraphicFramePr/>
            <p:nvPr>
              <p:extLst>
                <p:ext uri="{D42A27DB-BD31-4B8C-83A1-F6EECF244321}">
                  <p14:modId xmlns:p14="http://schemas.microsoft.com/office/powerpoint/2010/main" val="1221414270"/>
                </p:ext>
              </p:extLst>
            </p:nvPr>
          </p:nvGraphicFramePr>
          <p:xfrm>
            <a:off x="118333" y="389964"/>
            <a:ext cx="10763027" cy="61856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Диаграмма 3"/>
            <p:cNvGraphicFramePr/>
            <p:nvPr>
              <p:extLst>
                <p:ext uri="{D42A27DB-BD31-4B8C-83A1-F6EECF244321}">
                  <p14:modId xmlns:p14="http://schemas.microsoft.com/office/powerpoint/2010/main" val="2186070954"/>
                </p:ext>
              </p:extLst>
            </p:nvPr>
          </p:nvGraphicFramePr>
          <p:xfrm>
            <a:off x="533400" y="388196"/>
            <a:ext cx="11077354" cy="5833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Прямоугольник 4"/>
            <p:cNvSpPr/>
            <p:nvPr/>
          </p:nvSpPr>
          <p:spPr>
            <a:xfrm>
              <a:off x="7792620" y="6191516"/>
              <a:ext cx="1448513" cy="325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z-Cyrl-UZ" sz="1400" b="1" dirty="0">
                  <a:solidFill>
                    <a:schemeClr val="bg2">
                      <a:lumMod val="50000"/>
                    </a:schemeClr>
                  </a:solidFill>
                </a:rPr>
                <a:t>У</a:t>
              </a:r>
              <a:r>
                <a:rPr lang="uz-Cyrl-UZ" sz="1400" b="1" dirty="0" smtClean="0">
                  <a:solidFill>
                    <a:schemeClr val="bg2">
                      <a:lumMod val="50000"/>
                    </a:schemeClr>
                  </a:solidFill>
                </a:rPr>
                <a:t>быточности</a:t>
              </a:r>
              <a:endParaRPr lang="ru-RU" sz="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7629063" y="6345396"/>
              <a:ext cx="209719" cy="0"/>
            </a:xfrm>
            <a:prstGeom prst="line">
              <a:avLst/>
            </a:prstGeom>
            <a:ln w="381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" descr="header_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2305" y="97237"/>
            <a:ext cx="722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Динамика страховых премий и выплат по сельхоз страхованию в 1997 – 2014 гг.  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28234"/>
            <a:ext cx="1243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400" b="1" dirty="0" smtClean="0">
                <a:solidFill>
                  <a:schemeClr val="bg2">
                    <a:lumMod val="50000"/>
                  </a:schemeClr>
                </a:solidFill>
              </a:rPr>
              <a:t>(млн. сум)</a:t>
            </a:r>
            <a:endParaRPr lang="ru-RU" sz="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25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68739227"/>
              </p:ext>
            </p:extLst>
          </p:nvPr>
        </p:nvGraphicFramePr>
        <p:xfrm>
          <a:off x="342304" y="1297566"/>
          <a:ext cx="11026735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305" y="97237"/>
            <a:ext cx="7607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Динамика доли страховых премий и выплат по сельхоз страхованию в 1997 – 2014 гг.  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1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85418" y="2228799"/>
            <a:ext cx="2239180" cy="1796332"/>
            <a:chOff x="8293178" y="3555614"/>
            <a:chExt cx="3898822" cy="3119057"/>
          </a:xfrm>
        </p:grpSpPr>
        <p:pic>
          <p:nvPicPr>
            <p:cNvPr id="7" name="Picture 8" descr="http://www.lexon-design.com/media/catalog/product/cache/1/image/7ec6b45dcbc0683424aec3b794479add/L/U/LU22V4_1_2_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178" y="3555614"/>
              <a:ext cx="3898822" cy="3119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eader_ru"/>
            <p:cNvPicPr>
              <a:picLocks noChangeAspect="1" noChangeArrowheads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2574">
              <a:off x="10680097" y="4616612"/>
              <a:ext cx="852676" cy="142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893" y="2290862"/>
            <a:ext cx="3349990" cy="1672206"/>
          </a:xfrm>
          <a:prstGeom prst="rect">
            <a:avLst/>
          </a:prstGeom>
        </p:spPr>
      </p:pic>
      <p:pic>
        <p:nvPicPr>
          <p:cNvPr id="2" name="Picture 2" descr="header_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6345" y="1089874"/>
            <a:ext cx="10810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соответствии с Указом Президента Республики Узбекистан от 25 февраля 1997 года № УП-1713 «О создании Государственно-акционерной страховой компании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</a:rPr>
              <a:t>Узагросугурта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»», и Постановления Кабинета Министров Республики Узбекистан от 6 марта 1997 года № 125 «О вопросах организации деятельности Государственно-акционерной страховой компании «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</a:rPr>
              <a:t>Узагросугурта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» была создана специализированная страховая компания с участием государства.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499180" y="4139417"/>
            <a:ext cx="11189900" cy="1589825"/>
          </a:xfrm>
          <a:prstGeom prst="rightArrow">
            <a:avLst>
              <a:gd name="adj1" fmla="val 50000"/>
              <a:gd name="adj2" fmla="val 96411"/>
            </a:avLst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86345" y="4530858"/>
            <a:ext cx="9330620" cy="2460420"/>
          </a:xfrm>
          <a:prstGeom prst="rightArrow">
            <a:avLst>
              <a:gd name="adj1" fmla="val 50000"/>
              <a:gd name="adj2" fmla="val 96411"/>
            </a:avLst>
          </a:prstGeom>
          <a:solidFill>
            <a:srgbClr val="41CB5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6345" y="4043826"/>
            <a:ext cx="8318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Основными направлениями деятельности ГАСК «</a:t>
            </a:r>
            <a:r>
              <a:rPr lang="ru-RU" dirty="0" err="1"/>
              <a:t>Узагросугурта</a:t>
            </a:r>
            <a:r>
              <a:rPr lang="ru-RU" dirty="0" smtClean="0"/>
              <a:t>» (АО) </a:t>
            </a:r>
            <a:r>
              <a:rPr lang="ru-RU" dirty="0"/>
              <a:t>определены:</a:t>
            </a:r>
          </a:p>
          <a:p>
            <a:endParaRPr lang="ru-RU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обеспечение </a:t>
            </a:r>
            <a:r>
              <a:rPr lang="ru-RU" dirty="0"/>
              <a:t>страховой защиты имущества и продукции сельскохозяйственных </a:t>
            </a:r>
            <a:r>
              <a:rPr lang="ru-RU" dirty="0" smtClean="0"/>
              <a:t>товаропроизводителей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изучение </a:t>
            </a:r>
            <a:r>
              <a:rPr lang="ru-RU" dirty="0"/>
              <a:t>состоятельности сельскохозяйственных товаропроизводителей-заемщиков, представление страховых гарантий покрытия кредитов, выделяемых коммерческими банками сельскохозяйственным предприятиям для развития производства и реализации проектов в сельском </a:t>
            </a:r>
            <a:r>
              <a:rPr lang="ru-RU" dirty="0" smtClean="0"/>
              <a:t>хозяйстве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695179" y="2561933"/>
            <a:ext cx="4802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C31"/>
              </a:buClr>
              <a:buFont typeface="Wingdings" panose="05000000000000000000" pitchFamily="2" charset="2"/>
              <a:buChar char="v"/>
            </a:pPr>
            <a:r>
              <a:rPr lang="ru-RU" b="1" dirty="0" smtClean="0"/>
              <a:t>200 региональных филиалов</a:t>
            </a:r>
          </a:p>
          <a:p>
            <a:pPr marL="285750" indent="-285750">
              <a:buClr>
                <a:srgbClr val="006C31"/>
              </a:buClr>
              <a:buFont typeface="Wingdings" panose="05000000000000000000" pitchFamily="2" charset="2"/>
              <a:buChar char="v"/>
            </a:pPr>
            <a:r>
              <a:rPr lang="ru-RU" b="1" dirty="0"/>
              <a:t>С</a:t>
            </a:r>
            <a:r>
              <a:rPr lang="ru-RU" b="1" dirty="0" smtClean="0"/>
              <a:t>выше </a:t>
            </a:r>
            <a:r>
              <a:rPr lang="ru-RU" b="1" dirty="0"/>
              <a:t>40 видов добровольного страхования для </a:t>
            </a:r>
            <a:r>
              <a:rPr lang="ru-RU" b="1" dirty="0" err="1"/>
              <a:t>сельхозтоваропроизводителей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6345" y="301168"/>
            <a:ext cx="51083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ГОСУДАРСТВЕННАЯ ПОДДЕРЖКА СЕКТОРА АГРОСТРАХОВАНИЯ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81117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r="125"/>
          <a:stretch/>
        </p:blipFill>
        <p:spPr>
          <a:xfrm>
            <a:off x="0" y="-1032104"/>
            <a:ext cx="12192000" cy="812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-373296" y="-1055093"/>
            <a:ext cx="12738100" cy="80115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8" name="Группа 67"/>
          <p:cNvGrpSpPr/>
          <p:nvPr/>
        </p:nvGrpSpPr>
        <p:grpSpPr>
          <a:xfrm>
            <a:off x="342026" y="-150105"/>
            <a:ext cx="6993097" cy="7000778"/>
            <a:chOff x="2894732" y="-38736"/>
            <a:chExt cx="6993097" cy="7000778"/>
          </a:xfrm>
        </p:grpSpPr>
        <p:sp>
          <p:nvSpPr>
            <p:cNvPr id="37" name="Овал 36"/>
            <p:cNvSpPr/>
            <p:nvPr/>
          </p:nvSpPr>
          <p:spPr>
            <a:xfrm>
              <a:off x="5680114" y="2731931"/>
              <a:ext cx="1440000" cy="1440000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6423786" y="1618646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 rot="2700000">
              <a:off x="7080850" y="2433185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 rot="5400000">
              <a:off x="6969285" y="3490200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 rot="8100000">
              <a:off x="6147522" y="4160182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 rot="10800000">
              <a:off x="5102032" y="4020515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олилиния 50"/>
            <p:cNvSpPr/>
            <p:nvPr/>
          </p:nvSpPr>
          <p:spPr>
            <a:xfrm rot="13500000">
              <a:off x="4446585" y="3199237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 rot="16200000">
              <a:off x="4558150" y="2162562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 rot="18900000">
              <a:off x="5376979" y="1496673"/>
              <a:ext cx="1272793" cy="1290883"/>
            </a:xfrm>
            <a:custGeom>
              <a:avLst/>
              <a:gdLst>
                <a:gd name="connsiteX0" fmla="*/ 0 w 1272793"/>
                <a:gd name="connsiteY0" fmla="*/ 0 h 1290883"/>
                <a:gd name="connsiteX1" fmla="*/ 1144968 w 1272793"/>
                <a:gd name="connsiteY1" fmla="*/ 411032 h 1290883"/>
                <a:gd name="connsiteX2" fmla="*/ 1272793 w 1272793"/>
                <a:gd name="connsiteY2" fmla="*/ 527208 h 1290883"/>
                <a:gd name="connsiteX3" fmla="*/ 509117 w 1272793"/>
                <a:gd name="connsiteY3" fmla="*/ 1290883 h 1290883"/>
                <a:gd name="connsiteX4" fmla="*/ 509117 w 1272793"/>
                <a:gd name="connsiteY4" fmla="*/ 1290883 h 1290883"/>
                <a:gd name="connsiteX5" fmla="*/ 0 w 1272793"/>
                <a:gd name="connsiteY5" fmla="*/ 1080000 h 129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93" h="1290883">
                  <a:moveTo>
                    <a:pt x="0" y="0"/>
                  </a:moveTo>
                  <a:cubicBezTo>
                    <a:pt x="434925" y="0"/>
                    <a:pt x="833821" y="154252"/>
                    <a:pt x="1144968" y="411032"/>
                  </a:cubicBezTo>
                  <a:lnTo>
                    <a:pt x="1272793" y="527208"/>
                  </a:lnTo>
                  <a:lnTo>
                    <a:pt x="509117" y="1290883"/>
                  </a:lnTo>
                  <a:lnTo>
                    <a:pt x="509117" y="1290883"/>
                  </a:lnTo>
                  <a:cubicBezTo>
                    <a:pt x="378823" y="1160589"/>
                    <a:pt x="198823" y="1080000"/>
                    <a:pt x="0" y="1080000"/>
                  </a:cubicBezTo>
                  <a:close/>
                </a:path>
              </a:pathLst>
            </a:cu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 rot="5400000">
              <a:off x="6615990" y="-33087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 58"/>
            <p:cNvSpPr/>
            <p:nvPr/>
          </p:nvSpPr>
          <p:spPr>
            <a:xfrm rot="8100000">
              <a:off x="7920621" y="1496367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олилиния 59"/>
            <p:cNvSpPr/>
            <p:nvPr/>
          </p:nvSpPr>
          <p:spPr>
            <a:xfrm rot="10800000">
              <a:off x="7772857" y="3520444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олилиния 60"/>
            <p:cNvSpPr/>
            <p:nvPr/>
          </p:nvSpPr>
          <p:spPr>
            <a:xfrm rot="13500000">
              <a:off x="6240519" y="4832925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 rot="16200000">
              <a:off x="4226688" y="4686299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 rot="18900000">
              <a:off x="2894732" y="3130313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 rot="21600000">
              <a:off x="3031878" y="1136366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 rot="2700000">
              <a:off x="4573788" y="-200645"/>
              <a:ext cx="1967208" cy="2291026"/>
            </a:xfrm>
            <a:custGeom>
              <a:avLst/>
              <a:gdLst>
                <a:gd name="connsiteX0" fmla="*/ 0 w 1967208"/>
                <a:gd name="connsiteY0" fmla="*/ 2291026 h 2291026"/>
                <a:gd name="connsiteX1" fmla="*/ 739859 w 1967208"/>
                <a:gd name="connsiteY1" fmla="*/ 230085 h 2291026"/>
                <a:gd name="connsiteX2" fmla="*/ 948974 w 1967208"/>
                <a:gd name="connsiteY2" fmla="*/ 0 h 2291026"/>
                <a:gd name="connsiteX3" fmla="*/ 1967208 w 1967208"/>
                <a:gd name="connsiteY3" fmla="*/ 1018234 h 2291026"/>
                <a:gd name="connsiteX4" fmla="*/ 1851033 w 1967208"/>
                <a:gd name="connsiteY4" fmla="*/ 1146059 h 2291026"/>
                <a:gd name="connsiteX5" fmla="*/ 1440000 w 1967208"/>
                <a:gd name="connsiteY5" fmla="*/ 2291026 h 2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208" h="2291026">
                  <a:moveTo>
                    <a:pt x="0" y="2291026"/>
                  </a:moveTo>
                  <a:cubicBezTo>
                    <a:pt x="0" y="1508162"/>
                    <a:pt x="277653" y="790148"/>
                    <a:pt x="739859" y="230085"/>
                  </a:cubicBezTo>
                  <a:lnTo>
                    <a:pt x="948974" y="0"/>
                  </a:lnTo>
                  <a:lnTo>
                    <a:pt x="1967208" y="1018234"/>
                  </a:lnTo>
                  <a:lnTo>
                    <a:pt x="1851033" y="1146059"/>
                  </a:lnTo>
                  <a:cubicBezTo>
                    <a:pt x="1594252" y="1457205"/>
                    <a:pt x="1440000" y="1856102"/>
                    <a:pt x="1440000" y="2291026"/>
                  </a:cubicBezTo>
                  <a:close/>
                </a:path>
              </a:pathLst>
            </a:cu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549104" y="5484493"/>
              <a:ext cx="1740292" cy="576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Страхование от несчастных случаев</a:t>
              </a:r>
            </a:p>
            <a:p>
              <a:pPr algn="ctr" eaLnBrk="1" hangingPunct="1"/>
              <a:endParaRPr lang="en-US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6728753" y="817847"/>
              <a:ext cx="1380490" cy="58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Страхование урожая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4805204" y="811148"/>
              <a:ext cx="1380490" cy="58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Страхование животных</a:t>
              </a:r>
            </a:p>
            <a:p>
              <a:pPr algn="ctr" eaLnBrk="1" hangingPunct="1"/>
              <a:endParaRPr lang="en-US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3171915" y="2232761"/>
              <a:ext cx="1553210" cy="58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Имущественное страхование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3405510" y="4163006"/>
              <a:ext cx="1311826" cy="58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Страхование транспорта</a:t>
              </a: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6598563" y="5461722"/>
              <a:ext cx="1682417" cy="87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charset="0"/>
                </a:rPr>
                <a:t>Страхование </a:t>
              </a:r>
              <a:r>
                <a:rPr lang="ru-RU" sz="1400" b="1" dirty="0" err="1">
                  <a:solidFill>
                    <a:schemeClr val="bg1"/>
                  </a:solidFill>
                  <a:latin typeface="+mn-lt"/>
                  <a:cs typeface="Arial" charset="0"/>
                </a:rPr>
                <a:t>ответсвенности</a:t>
              </a:r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charset="0"/>
                </a:rPr>
                <a:t> (</a:t>
              </a:r>
              <a:r>
                <a:rPr lang="ru-RU" sz="1400" b="1" dirty="0" err="1">
                  <a:solidFill>
                    <a:schemeClr val="bg1"/>
                  </a:solidFill>
                  <a:latin typeface="+mn-lt"/>
                  <a:cs typeface="Arial" charset="0"/>
                </a:rPr>
                <a:t>работадателя</a:t>
              </a:r>
              <a:r>
                <a:rPr lang="ru-RU" sz="1400" b="1" dirty="0" smtClean="0">
                  <a:solidFill>
                    <a:schemeClr val="bg1"/>
                  </a:solidFill>
                  <a:latin typeface="+mn-lt"/>
                  <a:cs typeface="Arial" charset="0"/>
                </a:rPr>
                <a:t>)</a:t>
              </a: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8134250" y="3901008"/>
              <a:ext cx="1380490" cy="1199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Страхование не возврата кредитов и заложенного имущества</a:t>
              </a:r>
            </a:p>
          </p:txBody>
        </p:sp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>
              <a:off x="8225828" y="2114729"/>
              <a:ext cx="1380490" cy="1167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Страхование членов семьи и </a:t>
              </a:r>
              <a:r>
                <a:rPr lang="ru-RU" sz="14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работников</a:t>
              </a:r>
              <a:endParaRPr lang="ru-RU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6545739" y="1960176"/>
              <a:ext cx="1013078" cy="58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Сельхоз угодий</a:t>
              </a:r>
            </a:p>
            <a:p>
              <a:pPr eaLnBrk="1" hangingPunct="1"/>
              <a:endParaRPr lang="en-US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7074443" y="2609295"/>
              <a:ext cx="1169523" cy="87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Члены семьи и работники</a:t>
              </a:r>
            </a:p>
            <a:p>
              <a:pPr algn="ctr" eaLnBrk="1" hangingPunct="1"/>
              <a:endParaRPr lang="en-US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5398236" y="2057835"/>
              <a:ext cx="1128783" cy="43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ru-RU" sz="1400" b="1" dirty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Животные</a:t>
              </a:r>
              <a:endParaRPr lang="en-US" sz="1400" b="1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  <a:p>
              <a:pPr eaLnBrk="1" hangingPunct="1"/>
              <a:endParaRPr lang="en-US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4669752" y="2820198"/>
              <a:ext cx="1207770" cy="39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ru-RU" sz="14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Имущество</a:t>
              </a:r>
              <a:endParaRPr lang="ru-RU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4712974" y="3805754"/>
              <a:ext cx="1727200" cy="43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Транспорт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7241983" y="3700813"/>
              <a:ext cx="884130" cy="565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Кредит и залог</a:t>
              </a:r>
            </a:p>
            <a:p>
              <a:pPr algn="ctr" eaLnBrk="1" hangingPunct="1"/>
              <a:endParaRPr lang="en-US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5672739" y="3139411"/>
              <a:ext cx="14836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СЕЛЬХОЗ</a:t>
              </a:r>
              <a:endParaRPr lang="en-US" sz="1600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ПРЕДПРИЯТИЕ</a:t>
              </a:r>
              <a:endParaRPr lang="ru-RU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5277503" y="4439666"/>
              <a:ext cx="1255046" cy="81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Жизни и </a:t>
              </a:r>
              <a:r>
                <a:rPr lang="ru-RU" sz="14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здоровья</a:t>
              </a:r>
              <a:endParaRPr lang="ru-RU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6413984" y="4485085"/>
              <a:ext cx="1146508" cy="64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ru-RU" sz="14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Ответствен</a:t>
              </a:r>
              <a:r>
                <a:rPr lang="en-US" sz="14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-</a:t>
              </a:r>
              <a:r>
                <a:rPr lang="ru-RU" sz="14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ность</a:t>
              </a:r>
              <a:endParaRPr lang="ru-RU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21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8813" y="1264920"/>
            <a:ext cx="9863867" cy="5593080"/>
            <a:chOff x="118333" y="388196"/>
            <a:chExt cx="11492421" cy="6187415"/>
          </a:xfrm>
        </p:grpSpPr>
        <p:graphicFrame>
          <p:nvGraphicFramePr>
            <p:cNvPr id="3" name="Диаграмма 2"/>
            <p:cNvGraphicFramePr/>
            <p:nvPr>
              <p:extLst/>
            </p:nvPr>
          </p:nvGraphicFramePr>
          <p:xfrm>
            <a:off x="118333" y="389964"/>
            <a:ext cx="10763027" cy="61856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Диаграмма 3"/>
            <p:cNvGraphicFramePr/>
            <p:nvPr>
              <p:extLst/>
            </p:nvPr>
          </p:nvGraphicFramePr>
          <p:xfrm>
            <a:off x="533400" y="388196"/>
            <a:ext cx="11077354" cy="5833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Прямоугольник 4"/>
            <p:cNvSpPr/>
            <p:nvPr/>
          </p:nvSpPr>
          <p:spPr>
            <a:xfrm>
              <a:off x="7792620" y="6191516"/>
              <a:ext cx="1448513" cy="325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z-Cyrl-UZ" sz="1400" b="1" dirty="0">
                  <a:solidFill>
                    <a:schemeClr val="bg2">
                      <a:lumMod val="50000"/>
                    </a:schemeClr>
                  </a:solidFill>
                </a:rPr>
                <a:t>У</a:t>
              </a:r>
              <a:r>
                <a:rPr lang="uz-Cyrl-UZ" sz="1400" b="1" dirty="0" smtClean="0">
                  <a:solidFill>
                    <a:schemeClr val="bg2">
                      <a:lumMod val="50000"/>
                    </a:schemeClr>
                  </a:solidFill>
                </a:rPr>
                <a:t>быточности</a:t>
              </a:r>
              <a:endParaRPr lang="ru-RU" sz="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7629063" y="6345396"/>
              <a:ext cx="209719" cy="0"/>
            </a:xfrm>
            <a:prstGeom prst="line">
              <a:avLst/>
            </a:prstGeom>
            <a:ln w="381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" descr="header_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2305" y="97237"/>
            <a:ext cx="722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Динамика страховых премий и выплат по сельхоз страхованию в 1997 – 2014 гг.  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28234"/>
            <a:ext cx="1243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400" b="1" dirty="0" smtClean="0">
                <a:solidFill>
                  <a:schemeClr val="bg2">
                    <a:lumMod val="50000"/>
                  </a:schemeClr>
                </a:solidFill>
              </a:rPr>
              <a:t>(млн. сум)</a:t>
            </a:r>
            <a:endParaRPr lang="ru-RU" sz="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3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0463" y="328069"/>
            <a:ext cx="6834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Динамика объёмов страховой премии по страхованию сельхоз рисков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за 20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10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-201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гг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млн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сум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52651712"/>
              </p:ext>
            </p:extLst>
          </p:nvPr>
        </p:nvGraphicFramePr>
        <p:xfrm>
          <a:off x="745001" y="1729264"/>
          <a:ext cx="7408399" cy="466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33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1123" y="231774"/>
            <a:ext cx="6816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Динамика объёмов страховой ответственности по страхованию сельхоз рисков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за 20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10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201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гг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млрд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сум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31631992"/>
              </p:ext>
            </p:extLst>
          </p:nvPr>
        </p:nvGraphicFramePr>
        <p:xfrm>
          <a:off x="862085" y="1432978"/>
          <a:ext cx="7408399" cy="466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3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84636942"/>
              </p:ext>
            </p:extLst>
          </p:nvPr>
        </p:nvGraphicFramePr>
        <p:xfrm>
          <a:off x="836441" y="1669308"/>
          <a:ext cx="7408399" cy="466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56640" y="328069"/>
            <a:ext cx="6679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Динамика объёмов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страховых выплат по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страхованию сельхоз рисков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за 20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10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201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гг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(млн.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сум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8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05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86779"/>
              </p:ext>
            </p:extLst>
          </p:nvPr>
        </p:nvGraphicFramePr>
        <p:xfrm>
          <a:off x="531159" y="857250"/>
          <a:ext cx="10710582" cy="554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 txBox="1">
            <a:spLocks/>
          </p:cNvSpPr>
          <p:nvPr/>
        </p:nvSpPr>
        <p:spPr>
          <a:xfrm>
            <a:off x="1508983" y="1233807"/>
            <a:ext cx="6918737" cy="8997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Динамика страховых премий и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выплат (млн. сум)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2010-2014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годах</a:t>
            </a:r>
          </a:p>
        </p:txBody>
      </p:sp>
      <p:pic>
        <p:nvPicPr>
          <p:cNvPr id="5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01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3722" y="601981"/>
            <a:ext cx="6255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Уровень убыточности по страхованию урожая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зерноколосовых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культур и хлопка-сырца 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20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10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201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годах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(%)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446994"/>
              </p:ext>
            </p:extLst>
          </p:nvPr>
        </p:nvGraphicFramePr>
        <p:xfrm>
          <a:off x="482600" y="1809750"/>
          <a:ext cx="9017000" cy="4552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155872" y="3802381"/>
            <a:ext cx="2282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Зерноколосовых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культур</a:t>
            </a:r>
          </a:p>
          <a:p>
            <a:pPr>
              <a:lnSpc>
                <a:spcPct val="200000"/>
              </a:lnSpc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Хлопка – сырца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38360" y="3962400"/>
            <a:ext cx="289560" cy="2895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38360" y="4480560"/>
            <a:ext cx="289560" cy="28956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438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>
          <a:xfrm>
            <a:off x="6126495" y="0"/>
            <a:ext cx="6134626" cy="3431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b="5200"/>
          <a:stretch/>
        </p:blipFill>
        <p:spPr>
          <a:xfrm>
            <a:off x="1" y="3420000"/>
            <a:ext cx="6126493" cy="34441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r="15738"/>
          <a:stretch/>
        </p:blipFill>
        <p:spPr>
          <a:xfrm>
            <a:off x="0" y="0"/>
            <a:ext cx="6126494" cy="34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 r="24808" b="21899"/>
          <a:stretch/>
        </p:blipFill>
        <p:spPr>
          <a:xfrm>
            <a:off x="6126495" y="3420000"/>
            <a:ext cx="6217906" cy="3457050"/>
          </a:xfrm>
          <a:prstGeom prst="rect">
            <a:avLst/>
          </a:prstGeom>
        </p:spPr>
      </p:pic>
      <p:pic>
        <p:nvPicPr>
          <p:cNvPr id="7" name="Picture 2" descr="header_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786" y="240845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49747" y="2481943"/>
            <a:ext cx="3794578" cy="371883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25872" y="2760019"/>
            <a:ext cx="3448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Узбекистан находится в зоне рискованного земледелия. Из-за недостаточности естественных водоемов и осадков основная часть сельскохозяйственного производства сильно зависит от поддержания искусственных ирригационных систем орошения сельскохозяйственных </a:t>
            </a:r>
            <a:r>
              <a:rPr lang="ru-RU" b="1" dirty="0" smtClean="0"/>
              <a:t>земель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561471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32193" y="2589174"/>
            <a:ext cx="414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Қишлоқ хўжалиги суғуртасининг жами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z-Cyrl-U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суғурта турларидаги улуши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(%)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
 201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йил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44144535"/>
              </p:ext>
            </p:extLst>
          </p:nvPr>
        </p:nvGraphicFramePr>
        <p:xfrm>
          <a:off x="1849901" y="1730325"/>
          <a:ext cx="7913077" cy="476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103268" y="828237"/>
            <a:ext cx="554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1" i="0" u="none" strike="noStrike" kern="1200" spc="0" baseline="0">
                <a:solidFill>
                  <a:srgbClr val="E7E6E6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Доля сельскохозяйственного страхования за 201</a:t>
            </a:r>
            <a:r>
              <a:rPr lang="en-US" dirty="0"/>
              <a:t>4</a:t>
            </a:r>
            <a:r>
              <a:rPr lang="ru-RU" dirty="0"/>
              <a:t> год</a:t>
            </a:r>
            <a:r>
              <a:rPr lang="en-US" dirty="0"/>
              <a:t> </a:t>
            </a:r>
            <a:r>
              <a:rPr lang="ru-RU" dirty="0"/>
              <a:t>(%)</a:t>
            </a: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2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6722" y="272598"/>
            <a:ext cx="8260976" cy="13112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Динамика договоров страхования урожая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зерноколосовых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культур и хлопка-сырца в </a:t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20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10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–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201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644468"/>
              </p:ext>
            </p:extLst>
          </p:nvPr>
        </p:nvGraphicFramePr>
        <p:xfrm>
          <a:off x="681037" y="1562101"/>
          <a:ext cx="9928691" cy="492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756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1543" y="1217098"/>
            <a:ext cx="660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Страхование производства продукции (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yield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insurance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).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Производство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продукции страхуется обычно от поименованных опасностей, таких, например, как град, которые позволяют рассчитать вероятностное распределение возможных убытков исходя из статистических данных. </a:t>
            </a:r>
          </a:p>
        </p:txBody>
      </p:sp>
      <p:pic>
        <p:nvPicPr>
          <p:cNvPr id="4" name="Picture 2" descr="header_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1543" y="594858"/>
            <a:ext cx="5602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Основные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виды сельскохозяйственного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страхования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1543" y="294372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2. Страхование катастрофических убытков (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catastrophic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losses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), возникающих в результате неблагоприятных погодных условий или эпидемий животных. Покрытие обычно составляет определенный процент от средней урожайности культур и от определенной цены на продукцию (средняя многолетняя цена).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543" y="494734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3. Страхование доходов (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revenue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insurance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). Это комбинация страхования производства и цены продукции.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" b="63015"/>
          <a:stretch/>
        </p:blipFill>
        <p:spPr>
          <a:xfrm>
            <a:off x="7727043" y="1258631"/>
            <a:ext cx="6931932" cy="1602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9" t="33135" r="659" b="16677"/>
          <a:stretch/>
        </p:blipFill>
        <p:spPr>
          <a:xfrm>
            <a:off x="7727043" y="2878409"/>
            <a:ext cx="4626891" cy="1742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77" y="4698049"/>
            <a:ext cx="3054603" cy="203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6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98" y="1390718"/>
            <a:ext cx="6250049" cy="50000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47222" y="-141850"/>
            <a:ext cx="12786360" cy="72085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4567" y="261483"/>
            <a:ext cx="5601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Предоставление льгот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по страхованию сельхоз р</a:t>
            </a:r>
            <a:r>
              <a:rPr lang="uz-Cyrl-UZ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сков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75049" y="1312444"/>
            <a:ext cx="59624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У</a:t>
            </a:r>
            <a:r>
              <a:rPr lang="uz-Cyrl-UZ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нифицирован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ы условия  </a:t>
            </a:r>
            <a:r>
              <a:rPr lang="uz-Cyrl-UZ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и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форма  договоров.</a:t>
            </a:r>
            <a:endParaRPr lang="uz-Cyrl-UZ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Количество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страховых рисков увеличены с 12 до 17.</a:t>
            </a:r>
            <a:r>
              <a:rPr lang="uz-Cyrl-UZ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</a:t>
            </a: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Страховые тарифы определены по каждым отдельным рискам. </a:t>
            </a:r>
            <a:endParaRPr lang="uz-Cyrl-UZ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Страховые тарифы дифференцированы по регионам. </a:t>
            </a:r>
            <a:endParaRPr lang="uz-Cyrl-UZ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Унифицирована система рассмотрения страховых претензий. </a:t>
            </a:r>
            <a:endParaRPr lang="uz-Cyrl-UZ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Принимаемая страховая ответственность увеличена до 90.0 процентов. </a:t>
            </a:r>
            <a:endParaRPr lang="uz-Cyrl-UZ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Применены льготные тарифы фермерским хозяйствам:</a:t>
            </a:r>
            <a:endParaRPr lang="en-US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По новым высокопродуктивным селекционным сортам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зерно колосовых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культур снижены тарифы   на 50.0 % от действующих; </a:t>
            </a:r>
            <a:endParaRPr lang="uz-Cyrl-UZ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При страховании от всех рисков  снижены страховые тарифы на 10.0 %;</a:t>
            </a:r>
            <a:endParaRPr lang="uz-Cyrl-UZ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430212" indent="-342900">
              <a:buClr>
                <a:srgbClr val="00B050"/>
              </a:buClr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При не получении страховых выплат в течение  3-х лет  снижены страховые тарифы на 30.0 %. </a:t>
            </a:r>
          </a:p>
        </p:txBody>
      </p:sp>
    </p:spTree>
    <p:extLst>
      <p:ext uri="{BB962C8B-B14F-4D97-AF65-F5344CB8AC3E}">
        <p14:creationId xmlns:p14="http://schemas.microsoft.com/office/powerpoint/2010/main" val="1088459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53224" y="-198120"/>
            <a:ext cx="12786360" cy="72085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5428" y="1582340"/>
            <a:ext cx="46394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</a:t>
            </a:r>
            <a:r>
              <a:rPr lang="ru-RU" b="1" dirty="0"/>
              <a:t>. Страхование от отдельных рисков. Страхование единичных и комплексов некоторых рисков может успешно выполняться коммерческими страховыми компаниями без участия государства (например, страхование от града или пожара).</a:t>
            </a:r>
          </a:p>
          <a:p>
            <a:r>
              <a:rPr lang="ru-RU" b="1" dirty="0"/>
              <a:t>2. Страхование от нескольких рисков (</a:t>
            </a:r>
            <a:r>
              <a:rPr lang="ru-RU" b="1" dirty="0" err="1"/>
              <a:t>multi-risk</a:t>
            </a:r>
            <a:r>
              <a:rPr lang="ru-RU" b="1" dirty="0"/>
              <a:t> </a:t>
            </a:r>
            <a:r>
              <a:rPr lang="ru-RU" b="1" dirty="0" err="1"/>
              <a:t>insurance</a:t>
            </a:r>
            <a:r>
              <a:rPr lang="ru-RU" b="1" dirty="0"/>
              <a:t>). Такие программы требуют тщательной разработки и районирования. Эти программы чаще всего поддерживаются государством посредством различных мероприятий. </a:t>
            </a:r>
          </a:p>
          <a:p>
            <a:r>
              <a:rPr lang="ru-RU" b="1" dirty="0"/>
              <a:t>3. Индексное страхование (</a:t>
            </a:r>
            <a:r>
              <a:rPr lang="ru-RU" b="1" dirty="0" err="1"/>
              <a:t>index</a:t>
            </a:r>
            <a:r>
              <a:rPr lang="ru-RU" b="1" dirty="0"/>
              <a:t> </a:t>
            </a:r>
            <a:r>
              <a:rPr lang="ru-RU" b="1" dirty="0" err="1"/>
              <a:t>insurance</a:t>
            </a:r>
            <a:r>
              <a:rPr lang="ru-RU" b="1" dirty="0"/>
              <a:t>). Страхование на основе различных индексов (погодных параметров, урожайности, падежа скота и др.). </a:t>
            </a:r>
          </a:p>
        </p:txBody>
      </p:sp>
      <p:pic>
        <p:nvPicPr>
          <p:cNvPr id="3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428" y="410192"/>
            <a:ext cx="5889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Другая классификация </a:t>
            </a:r>
            <a:r>
              <a:rPr lang="ru-RU" sz="2400" b="1" dirty="0"/>
              <a:t>сельскохозяйственного страхования:</a:t>
            </a:r>
          </a:p>
        </p:txBody>
      </p:sp>
    </p:spTree>
    <p:extLst>
      <p:ext uri="{BB962C8B-B14F-4D97-AF65-F5344CB8AC3E}">
        <p14:creationId xmlns:p14="http://schemas.microsoft.com/office/powerpoint/2010/main" val="2882099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061864"/>
              </p:ext>
            </p:extLst>
          </p:nvPr>
        </p:nvGraphicFramePr>
        <p:xfrm>
          <a:off x="977236" y="1384924"/>
          <a:ext cx="9416444" cy="4832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5483" y="261483"/>
            <a:ext cx="5141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Основные причины убыточности по страхованию урожая за 20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09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год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46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747422"/>
              </p:ext>
            </p:extLst>
          </p:nvPr>
        </p:nvGraphicFramePr>
        <p:xfrm>
          <a:off x="701040" y="1796404"/>
          <a:ext cx="10043160" cy="4726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93059" y="3626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Основные причины убыточности по страхованию урожая за 20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10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год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467895"/>
              </p:ext>
            </p:extLst>
          </p:nvPr>
        </p:nvGraphicFramePr>
        <p:xfrm>
          <a:off x="868680" y="1857364"/>
          <a:ext cx="9429432" cy="4573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9612" y="3626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Основные причины убыточности по страхованию урожая за 20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11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год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98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616820"/>
              </p:ext>
            </p:extLst>
          </p:nvPr>
        </p:nvGraphicFramePr>
        <p:xfrm>
          <a:off x="1066800" y="1994524"/>
          <a:ext cx="9566592" cy="486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72036" y="33574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Основные причины убыточности по страхованию урожая за 20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12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год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58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35" y="577714"/>
            <a:ext cx="7306089" cy="59297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198120"/>
            <a:ext cx="12786360" cy="72085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1769" y="261483"/>
            <a:ext cx="5490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Преимущество страхования урожая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сельхоз культур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0385" y="1400378"/>
            <a:ext cx="64581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Применяется от всех природных рисков.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Обеспечивается постоянный мониторинг страховых компаний.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Достаточность Страховой суммы для обеспечения покрытия кредита.  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Срок составления договора (договор страхования может заключаться до посева сельхоз культур).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Возможность выбора страховых рисков.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Дифференцирование страховых тарифов по регионам.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Прозрачность источников оплаты страховых премий.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 страховом полисе указывается коммерческий банк-  выгодоприобретатель и в первую очередь выплата страхового возмещения производится выгодоприобретателю.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Выплата страхового возмещения производится сразу после сбора урожая, не дожидаясь срока окончания кредита.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Не применяется регрессный иск. </a:t>
            </a:r>
          </a:p>
        </p:txBody>
      </p:sp>
      <p:pic>
        <p:nvPicPr>
          <p:cNvPr id="8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3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061"/>
            <a:ext cx="6120000" cy="5242347"/>
          </a:xfrm>
          <a:prstGeom prst="rect">
            <a:avLst/>
          </a:prstGeom>
        </p:spPr>
      </p:pic>
      <p:pic>
        <p:nvPicPr>
          <p:cNvPr id="3076" name="Picture 4" descr="https://radixfarm.files.wordpress.com/2011/09/flood2.jpg?w=5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5"/>
          <a:stretch/>
        </p:blipFill>
        <p:spPr bwMode="auto">
          <a:xfrm>
            <a:off x="0" y="-227588"/>
            <a:ext cx="6120000" cy="36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wallpaperup.com/uploads/wallpapers/2012/12/12/24543/a5c89a01afcc8a93d6142a57bd9af1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-357939"/>
            <a:ext cx="6120000" cy="38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kiallafoods.com.au/wp-content/uploads/2013/11/WheatFiel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7"/>
          <a:stretch/>
        </p:blipFill>
        <p:spPr bwMode="auto">
          <a:xfrm>
            <a:off x="6120000" y="3467061"/>
            <a:ext cx="9753600" cy="44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eader_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786" y="240845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49747" y="2481943"/>
            <a:ext cx="3794578" cy="371883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461149" y="2911683"/>
            <a:ext cx="27717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Ущербы, причиняемые сельскому хозяйству от стихийных бедствий, значительно снижают устойчивость сектора и отрицательно сказываются на его развитии. 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340871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r="5416"/>
          <a:stretch/>
        </p:blipFill>
        <p:spPr>
          <a:xfrm>
            <a:off x="0" y="0"/>
            <a:ext cx="76390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87847" y="1149054"/>
            <a:ext cx="3590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Факторы эффективности: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87848" y="1831539"/>
            <a:ext cx="396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Увеличение охвата фермерских хозяйств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;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Рациональное организация мониторинга сельхоз культур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;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Оценка страховых рисков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;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Применение франшизы в страховых договорах;</a:t>
            </a:r>
            <a:endParaRPr lang="uz-Cyrl-UZ" sz="16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Программирование страховых договоров;</a:t>
            </a:r>
            <a:endParaRPr lang="uz-Cyrl-UZ" sz="16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Применение инновации в сельхоз страховании;</a:t>
            </a:r>
            <a:endParaRPr lang="uz-Cyrl-UZ" sz="16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Повышение квалификации сотрудников и привлечение специалистов- агрономов. </a:t>
            </a:r>
          </a:p>
        </p:txBody>
      </p:sp>
    </p:spTree>
    <p:extLst>
      <p:ext uri="{BB962C8B-B14F-4D97-AF65-F5344CB8AC3E}">
        <p14:creationId xmlns:p14="http://schemas.microsoft.com/office/powerpoint/2010/main" val="2086877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0"/>
          <a:stretch/>
        </p:blipFill>
        <p:spPr>
          <a:xfrm>
            <a:off x="-1" y="0"/>
            <a:ext cx="1222248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52400"/>
            <a:ext cx="12451080" cy="720852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0260" y="2358301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1. Со стороны страховых компаний</a:t>
            </a:r>
            <a:r>
              <a:rPr lang="ru-RU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высокие риски (сельское хозяйство более зависимо от природных факторов и несёт большие убытки от опасных природных явлений в пределах 70 % страховой суммы</a:t>
            </a:r>
            <a:r>
              <a:rPr lang="ru-RU" sz="1600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высокие риски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высокая трудоемкость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высокая убыточность агрострахования для страховщиков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отсутствие единого порядка расчета стоимости страхового тарифа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отсутствие достоверной информации относительно объекта страхования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нехватка средств у сельхозпроизводителей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предвзятое отношение к страховым компаниям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отсутствие массового спроса на эту услугу.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3140" y="11995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Причины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сдерживающие развитие отечественного рынка агрострахования можно разделить на 2 группы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6560" y="2358301"/>
            <a:ext cx="4587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2</a:t>
            </a:r>
            <a:r>
              <a:rPr lang="ru-RU" sz="1600" dirty="0" smtClean="0"/>
              <a:t>. Сельхозпроизводители</a:t>
            </a:r>
            <a:r>
              <a:rPr lang="ru-RU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высокие тарифы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недостаток свободных оборотных средств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низкая рентабельность бизнеса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отсутствие здоровой конкуренции между страховыми компаниями</a:t>
            </a:r>
            <a:r>
              <a:rPr lang="ru-RU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объем господдержки не всегда ясен</a:t>
            </a:r>
            <a:r>
              <a:rPr lang="ru-RU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отсутствие информации о программах страхования и тарифах</a:t>
            </a:r>
            <a:endParaRPr lang="ru-RU" sz="16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83140" y="428983"/>
            <a:ext cx="69273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ПРОБЛЕМЫ РАЗВИТИЯ АГРОСТРАХОВАНИЯ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22180" y="209366"/>
            <a:ext cx="0" cy="819288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45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610"/>
            <a:ext cx="12192000" cy="81063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26131" y="907143"/>
            <a:ext cx="2067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Предложения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15200" y="1407886"/>
            <a:ext cx="4557485" cy="486228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423330" y="1612684"/>
            <a:ext cx="43412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В целях развития страховой культуры среди производителей сельхозпродуктов необходимо усилить работу о роли и преимуществе страхования, через средства массовой информации путем рекламы, агитации и пропаганды</a:t>
            </a:r>
            <a:r>
              <a:rPr lang="ru-RU" sz="1600" b="1" dirty="0" smtClean="0"/>
              <a:t>.</a:t>
            </a:r>
          </a:p>
          <a:p>
            <a:pPr>
              <a:buClr>
                <a:srgbClr val="00B050"/>
              </a:buClr>
            </a:pPr>
            <a:endParaRPr lang="ru-RU" sz="1600" b="1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Субсидирование из Государственного бюджета до 50% начисленные страховые премии по основным приоритетным направлениям сельхоз насаждений</a:t>
            </a:r>
            <a:r>
              <a:rPr lang="ru-RU" sz="1600" b="1" dirty="0" smtClean="0"/>
              <a:t>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ru-RU" sz="1600" b="1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Создание </a:t>
            </a:r>
            <a:r>
              <a:rPr lang="ru-RU" sz="1600" b="1" dirty="0" smtClean="0"/>
              <a:t>централизованных страховых фондов.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ru-RU" sz="1600" b="1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Разработать концепцию и законопроект по страхованию сельскохозяйственных рисков. </a:t>
            </a:r>
          </a:p>
        </p:txBody>
      </p:sp>
      <p:pic>
        <p:nvPicPr>
          <p:cNvPr id="6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03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431" y="2848095"/>
            <a:ext cx="5948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000" b="1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ВНИМАНИЕ!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2" descr="header_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19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59340" y="275095"/>
            <a:ext cx="6927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СРАВНИТЕЛЬНАЯ ТАБЛИЦА ПРАКТИКИ СЕЛЬСКОХОЗЯЙСТВЕННОГО СТРАХОВАНИЯ В СТРАНАХ ЕС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98380" y="209366"/>
            <a:ext cx="0" cy="819288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992"/>
          <a:stretch/>
        </p:blipFill>
        <p:spPr>
          <a:xfrm>
            <a:off x="1181101" y="1510607"/>
            <a:ext cx="9601200" cy="5166996"/>
          </a:xfrm>
          <a:prstGeom prst="rect">
            <a:avLst/>
          </a:prstGeom>
        </p:spPr>
      </p:pic>
      <p:pic>
        <p:nvPicPr>
          <p:cNvPr id="10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28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37487"/>
          <a:stretch/>
        </p:blipFill>
        <p:spPr>
          <a:xfrm>
            <a:off x="1637989" y="1181054"/>
            <a:ext cx="9010961" cy="5535401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83140" y="275095"/>
            <a:ext cx="65844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СРАВНИТЕЛЬНАЯ ТАБЛИЦА ПРАКТИКИ СЕЛЬСКОХОЗЯЙСТВЕННОГО СТРАХОВАНИЯ ЗА РУБЕЖОМ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22180" y="209366"/>
            <a:ext cx="0" cy="819288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16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-102" b="40754"/>
          <a:stretch/>
        </p:blipFill>
        <p:spPr>
          <a:xfrm>
            <a:off x="1207040" y="1530052"/>
            <a:ext cx="9784810" cy="5137448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83140" y="275095"/>
            <a:ext cx="6927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СРАВНИТЕЛЬНАЯ ТАБЛИЦА ПРАКТИКИ СЕЛЬСКОХОЗЯЙСТВЕННОГО СТРАХОВАНИЯ В СТРАНАХ СНГ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2180" y="209366"/>
            <a:ext cx="0" cy="819288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02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8187"/>
          <a:stretch/>
        </p:blipFill>
        <p:spPr>
          <a:xfrm>
            <a:off x="0" y="-6097"/>
            <a:ext cx="7893424" cy="68640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7826" y="594858"/>
            <a:ext cx="2847231" cy="134647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6600"/>
                </a:solidFill>
                <a:latin typeface="+mn-lt"/>
              </a:rPr>
              <a:t>Необходимость страхования сельского хозяйства</a:t>
            </a:r>
            <a:endParaRPr lang="ru-RU" sz="2400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76822" y="1941331"/>
            <a:ext cx="3315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Главная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цель страхования сельскохозяйственных рисков - это частично или полностью компенсировать сельскохозяйственному производителю потерю урожая или скота, которая возможна из-за неблагоприятных естественных явлений, таких как засуха, град, ураган, эпидемия и т.п.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7826" y="425498"/>
            <a:ext cx="0" cy="1224000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916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.fastcompany.net/multisite_files/fastcompany/imagecache/1280/poster/2013/10/3020337-poster-p-1-with-farmplicity-the-farm-to-table-movement-meets-the-21st-cent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38629" y="-188686"/>
            <a:ext cx="13254770" cy="737325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130426" y="4418921"/>
            <a:ext cx="36643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Высокий уровень </a:t>
            </a:r>
            <a:r>
              <a:rPr lang="ru-RU" sz="1600" b="1" dirty="0" smtClean="0"/>
              <a:t>убыточности</a:t>
            </a:r>
            <a:endParaRPr lang="ru-RU" sz="1600" b="1" dirty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Неравномерность проявления во </a:t>
            </a:r>
            <a:r>
              <a:rPr lang="ru-RU" sz="1600" b="1" dirty="0" smtClean="0"/>
              <a:t>времени</a:t>
            </a:r>
            <a:endParaRPr lang="ru-RU" sz="1600" b="1" dirty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ru-RU" sz="1600" b="1" dirty="0" smtClean="0"/>
              <a:t>Локальность</a:t>
            </a:r>
            <a:endParaRPr lang="ru-RU" sz="1600" b="1" dirty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Сложность оценки </a:t>
            </a:r>
            <a:r>
              <a:rPr lang="ru-RU" sz="1600" b="1" dirty="0" smtClean="0"/>
              <a:t>рисков</a:t>
            </a:r>
            <a:endParaRPr lang="ru-RU" sz="1600" b="1" dirty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Необходимость </a:t>
            </a:r>
            <a:r>
              <a:rPr lang="ru-RU" sz="1600" b="1" dirty="0" smtClean="0"/>
              <a:t>специальной</a:t>
            </a:r>
            <a:r>
              <a:rPr lang="en-US" sz="1600" b="1" dirty="0" smtClean="0"/>
              <a:t> </a:t>
            </a:r>
            <a:r>
              <a:rPr lang="ru-RU" sz="1600" b="1" dirty="0" smtClean="0"/>
              <a:t>подготовки персонала</a:t>
            </a:r>
            <a:endParaRPr lang="ru-RU" sz="1600" b="1" dirty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ru-RU" sz="1600" b="1" dirty="0"/>
              <a:t>Рост морального </a:t>
            </a:r>
            <a:r>
              <a:rPr lang="ru-RU" sz="1600" b="1" dirty="0" smtClean="0"/>
              <a:t>риска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5287" y="425765"/>
            <a:ext cx="2965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ОСОБЕННОСТИ АГРАРНЫХ РИСКОВ</a:t>
            </a:r>
            <a:endParaRPr lang="ru-RU" sz="2000" b="1" dirty="0">
              <a:solidFill>
                <a:srgbClr val="0066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25287" y="255055"/>
            <a:ext cx="0" cy="1049307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25287" y="2223163"/>
            <a:ext cx="3664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00"/>
              </a:buClr>
            </a:pPr>
            <a:r>
              <a:rPr lang="ru-RU" sz="1600" b="1" dirty="0" smtClean="0"/>
              <a:t>Риски разделены на две: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/>
              <a:t>Локальные риски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/>
              <a:t>Системные риски</a:t>
            </a:r>
          </a:p>
          <a:p>
            <a:pPr>
              <a:buClr>
                <a:srgbClr val="006600"/>
              </a:buClr>
            </a:pP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59560" y="4049589"/>
            <a:ext cx="2549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</a:rPr>
              <a:t>ОСОБЕННОСТИ </a:t>
            </a:r>
            <a:r>
              <a:rPr lang="ru-RU" b="1" dirty="0" smtClean="0">
                <a:solidFill>
                  <a:srgbClr val="006600"/>
                </a:solidFill>
              </a:rPr>
              <a:t>РИСКОВ</a:t>
            </a:r>
            <a:endParaRPr lang="ru-RU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0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250" y="1080225"/>
            <a:ext cx="4812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Уровень охвата фермерских хозяйств за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2014 год (штук, %)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1502882"/>
              </p:ext>
            </p:extLst>
          </p:nvPr>
        </p:nvGraphicFramePr>
        <p:xfrm>
          <a:off x="522514" y="2000250"/>
          <a:ext cx="6305006" cy="4370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207590" y="3704915"/>
            <a:ext cx="1553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(28291 </a:t>
            </a:r>
            <a:r>
              <a:rPr lang="ru-RU" sz="1600" b="1" dirty="0" smtClean="0">
                <a:solidFill>
                  <a:schemeClr val="bg1"/>
                </a:solidFill>
              </a:rPr>
              <a:t>ш.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60618" y="3874192"/>
            <a:ext cx="1553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(</a:t>
            </a:r>
            <a:r>
              <a:rPr lang="ru-RU" sz="1600" b="1" dirty="0" smtClean="0">
                <a:solidFill>
                  <a:schemeClr val="bg1"/>
                </a:solidFill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</a:rPr>
              <a:t>1726 </a:t>
            </a:r>
            <a:r>
              <a:rPr lang="ru-RU" sz="1600" b="1" dirty="0" smtClean="0">
                <a:solidFill>
                  <a:schemeClr val="bg1"/>
                </a:solidFill>
              </a:rPr>
              <a:t>ш.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Picture 2" descr="header_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47" y="261483"/>
            <a:ext cx="4000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39000" y="1080225"/>
            <a:ext cx="4711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Количество фермерских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хозяйств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в 2010 – 2014 годах (штук)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704453211"/>
              </p:ext>
            </p:extLst>
          </p:nvPr>
        </p:nvGraphicFramePr>
        <p:xfrm>
          <a:off x="7238999" y="2269068"/>
          <a:ext cx="4711247" cy="3903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2085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1220</Words>
  <Application>Microsoft Office PowerPoint</Application>
  <PresentationFormat>Широкоэкранный</PresentationFormat>
  <Paragraphs>172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Davron Zokirov</dc:creator>
  <cp:lastModifiedBy>Davron Zokirov</cp:lastModifiedBy>
  <cp:revision>99</cp:revision>
  <dcterms:created xsi:type="dcterms:W3CDTF">2015-05-25T04:24:47Z</dcterms:created>
  <dcterms:modified xsi:type="dcterms:W3CDTF">2015-06-04T03:57:39Z</dcterms:modified>
</cp:coreProperties>
</file>