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4"/>
  </p:notesMasterIdLst>
  <p:sldIdLst>
    <p:sldId id="256" r:id="rId2"/>
    <p:sldId id="280" r:id="rId3"/>
    <p:sldId id="259" r:id="rId4"/>
    <p:sldId id="274" r:id="rId5"/>
    <p:sldId id="287" r:id="rId6"/>
    <p:sldId id="286" r:id="rId7"/>
    <p:sldId id="263" r:id="rId8"/>
    <p:sldId id="264" r:id="rId9"/>
    <p:sldId id="282" r:id="rId10"/>
    <p:sldId id="283" r:id="rId11"/>
    <p:sldId id="284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9900"/>
    <a:srgbClr val="3366FF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74" autoAdjust="0"/>
    <p:restoredTop sz="84729" autoAdjust="0"/>
  </p:normalViewPr>
  <p:slideViewPr>
    <p:cSldViewPr>
      <p:cViewPr varScale="1">
        <p:scale>
          <a:sx n="97" d="100"/>
          <a:sy n="97" d="100"/>
        </p:scale>
        <p:origin x="-11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j-lt"/>
              </a:defRPr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Динамика сбора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премий по перестрахованию в Узбекистане (</a:t>
            </a:r>
            <a:r>
              <a:rPr lang="ru-RU" sz="2000" baseline="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млрд.сумов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2012г.</c:v>
                </c:pt>
                <c:pt idx="1">
                  <c:v>2013г.</c:v>
                </c:pt>
                <c:pt idx="2">
                  <c:v>2014г.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9.7200000000000024</c:v>
                </c:pt>
                <c:pt idx="1">
                  <c:v>8.33</c:v>
                </c:pt>
                <c:pt idx="2">
                  <c:v>28.25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957120"/>
        <c:axId val="203595776"/>
      </c:barChart>
      <c:catAx>
        <c:axId val="19995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ru-RU"/>
          </a:p>
        </c:txPr>
        <c:crossAx val="203595776"/>
        <c:crosses val="autoZero"/>
        <c:auto val="1"/>
        <c:lblAlgn val="ctr"/>
        <c:lblOffset val="100"/>
        <c:noMultiLvlLbl val="0"/>
      </c:catAx>
      <c:valAx>
        <c:axId val="20359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957120"/>
        <c:crosses val="autoZero"/>
        <c:crossBetween val="between"/>
      </c:valAx>
      <c:spPr>
        <a:noFill/>
        <a:ln w="24575">
          <a:noFill/>
        </a:ln>
      </c:spPr>
    </c:plotArea>
    <c:plotVisOnly val="1"/>
    <c:dispBlanksAs val="gap"/>
    <c:showDLblsOverMax val="0"/>
  </c:chart>
  <c:txPr>
    <a:bodyPr/>
    <a:lstStyle/>
    <a:p>
      <a:pPr>
        <a:defRPr sz="174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ru-RU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Динамика объема страховых премий и страховых выплат (</a:t>
            </a:r>
            <a:r>
              <a:rPr lang="ru-RU" sz="2000" b="1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млрд.сум</a:t>
            </a:r>
            <a:r>
              <a:rPr lang="ru-RU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c:rich>
      </c:tx>
      <c:layout>
        <c:manualLayout>
          <c:xMode val="edge"/>
          <c:yMode val="edge"/>
          <c:x val="0.12369592689802666"/>
          <c:y val="2.9504968197978002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526198114124713E-2"/>
          <c:y val="0.25333424491295836"/>
          <c:w val="0.89213973604224062"/>
          <c:h val="0.5066683159775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PowerPoint]Лист1'!$B$42</c:f>
              <c:strCache>
                <c:ptCount val="1"/>
                <c:pt idx="0">
                  <c:v>Страховые премии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PowerPoint]Лист1'!$C$41:$G$41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'[Диаграмма в Microsoft PowerPoint]Лист1'!$C$42:$G$42</c:f>
              <c:numCache>
                <c:formatCode>General</c:formatCode>
                <c:ptCount val="5"/>
                <c:pt idx="0">
                  <c:v>171.4</c:v>
                </c:pt>
                <c:pt idx="1">
                  <c:v>212.1</c:v>
                </c:pt>
                <c:pt idx="2">
                  <c:v>285.89999999999986</c:v>
                </c:pt>
                <c:pt idx="3">
                  <c:v>338.5</c:v>
                </c:pt>
                <c:pt idx="4">
                  <c:v>439.1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PowerPoint]Лист1'!$B$43</c:f>
              <c:strCache>
                <c:ptCount val="1"/>
                <c:pt idx="0">
                  <c:v>Страховые выплаты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PowerPoint]Лист1'!$C$41:$G$41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'[Диаграмма в Microsoft PowerPoint]Лист1'!$C$43:$G$43</c:f>
              <c:numCache>
                <c:formatCode>General</c:formatCode>
                <c:ptCount val="5"/>
                <c:pt idx="0">
                  <c:v>27</c:v>
                </c:pt>
                <c:pt idx="1">
                  <c:v>44.5</c:v>
                </c:pt>
                <c:pt idx="2">
                  <c:v>46</c:v>
                </c:pt>
                <c:pt idx="3">
                  <c:v>66.900000000000006</c:v>
                </c:pt>
                <c:pt idx="4">
                  <c:v>74.599999999999994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866240"/>
        <c:axId val="199867776"/>
      </c:barChart>
      <c:catAx>
        <c:axId val="1998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986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9867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9866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1206600546046928"/>
          <c:y val="0.88597473654161851"/>
          <c:w val="0.60444444444444478"/>
          <c:h val="6.530133804577271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0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56" b="1" i="0" u="none" strike="noStrike" baseline="0">
                <a:solidFill>
                  <a:srgbClr val="333399"/>
                </a:solidFill>
                <a:latin typeface="Calibri"/>
                <a:ea typeface="Calibri"/>
                <a:cs typeface="Calibri"/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Динамика объема страховых премий, переданных и полученных по перестрахованию (млрд.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сумов)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670313280998519"/>
          <c:y val="0"/>
        </c:manualLayout>
      </c:layout>
      <c:overlay val="0"/>
      <c:spPr>
        <a:noFill/>
        <a:ln w="3367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7123287671232879E-2"/>
          <c:y val="0.19696969696969696"/>
          <c:w val="0.9640410958904112"/>
          <c:h val="0.5113636363636363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Премии, полученные по перестрахованию </c:v>
                </c:pt>
              </c:strCache>
            </c:strRef>
          </c:tx>
          <c:spPr>
            <a:ln w="1684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7894002308792391E-2"/>
                  <c:y val="-6.5752060062259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3679">
                <a:noFill/>
              </a:ln>
            </c:spPr>
            <c:txPr>
              <a:bodyPr/>
              <a:lstStyle/>
              <a:p>
                <a:pPr>
                  <a:defRPr sz="1400">
                    <a:latin typeface="+mj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5.5</c:v>
                </c:pt>
                <c:pt idx="1">
                  <c:v>13.8</c:v>
                </c:pt>
                <c:pt idx="2">
                  <c:v>9.7000000000000011</c:v>
                </c:pt>
                <c:pt idx="3">
                  <c:v>8.3000000000000007</c:v>
                </c:pt>
                <c:pt idx="4">
                  <c:v>28.25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Премии, переданные в перестрахование</c:v>
                </c:pt>
              </c:strCache>
            </c:strRef>
          </c:tx>
          <c:spPr>
            <a:ln w="1684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1"/>
              <c:layout>
                <c:manualLayout>
                  <c:x val="5.1360313629530913E-3"/>
                  <c:y val="2.6308664437542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120104543176975E-3"/>
                  <c:y val="3.1570397325051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578519866252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41.2</c:v>
                </c:pt>
                <c:pt idx="1">
                  <c:v>59.7</c:v>
                </c:pt>
                <c:pt idx="2">
                  <c:v>63.4</c:v>
                </c:pt>
                <c:pt idx="3">
                  <c:v>68.400000000000006</c:v>
                </c:pt>
                <c:pt idx="4">
                  <c:v>83.36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125056"/>
        <c:axId val="200487296"/>
      </c:lineChart>
      <c:catAx>
        <c:axId val="20012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2099"/>
        </c:spPr>
        <c:txPr>
          <a:bodyPr/>
          <a:lstStyle/>
          <a:p>
            <a:pPr>
              <a:defRPr sz="1459"/>
            </a:pPr>
            <a:endParaRPr lang="ru-RU"/>
          </a:p>
        </c:txPr>
        <c:crossAx val="200487296"/>
        <c:crosses val="autoZero"/>
        <c:auto val="1"/>
        <c:lblAlgn val="ctr"/>
        <c:lblOffset val="100"/>
        <c:noMultiLvlLbl val="0"/>
      </c:catAx>
      <c:valAx>
        <c:axId val="2004872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0012505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1.5410968365796382E-2"/>
          <c:y val="0.85606050722949589"/>
          <c:w val="0.97431500779989177"/>
          <c:h val="0.12121221533698825"/>
        </c:manualLayout>
      </c:layout>
      <c:overlay val="0"/>
      <c:txPr>
        <a:bodyPr/>
        <a:lstStyle/>
        <a:p>
          <a:pPr>
            <a:defRPr sz="1399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полученных премий по перестрахованию в совокупных премиях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3.2000000000000015E-2</c:v>
                </c:pt>
                <c:pt idx="1">
                  <c:v>6.0000000000000019E-2</c:v>
                </c:pt>
                <c:pt idx="2">
                  <c:v>3.3000000000000002E-2</c:v>
                </c:pt>
                <c:pt idx="3">
                  <c:v>2.5000000000000001E-2</c:v>
                </c:pt>
                <c:pt idx="4">
                  <c:v>6.450000000000003E-2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переденных премий на перестрахование в совокупных премиях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0.24000000000000005</c:v>
                </c:pt>
                <c:pt idx="1">
                  <c:v>0.25800000000000001</c:v>
                </c:pt>
                <c:pt idx="2">
                  <c:v>0.221</c:v>
                </c:pt>
                <c:pt idx="3">
                  <c:v>0.20200000000000001</c:v>
                </c:pt>
                <c:pt idx="4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130048"/>
        <c:axId val="208131584"/>
      </c:lineChart>
      <c:catAx>
        <c:axId val="2081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131584"/>
        <c:crossesAt val="0"/>
        <c:auto val="1"/>
        <c:lblAlgn val="ctr"/>
        <c:lblOffset val="100"/>
        <c:noMultiLvlLbl val="0"/>
      </c:catAx>
      <c:valAx>
        <c:axId val="208131584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208130048"/>
        <c:crosses val="autoZero"/>
        <c:crossBetween val="between"/>
      </c:valAx>
      <c:spPr>
        <a:noFill/>
        <a:ln w="25403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6.2650432584815799E-2"/>
          <c:y val="0.82840288207217361"/>
          <c:w val="0.84074851754641811"/>
          <c:h val="0.1346621627866140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Соотношение долей перестраховочных премий в разрезе зарубежного и местного рынков (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.)</a:t>
            </a:r>
          </a:p>
        </c:rich>
      </c:tx>
      <c:layout>
        <c:manualLayout>
          <c:xMode val="edge"/>
          <c:yMode val="edge"/>
          <c:x val="0.10944206096474611"/>
          <c:y val="1.9292548351295773E-2"/>
        </c:manualLayout>
      </c:layout>
      <c:overlay val="0"/>
      <c:spPr>
        <a:noFill/>
        <a:ln w="4026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675784667541563"/>
          <c:y val="7.5268753796165808E-2"/>
          <c:w val="0.79184549356223199"/>
          <c:h val="0.8030856667730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Лист1!$A$53</c:f>
              <c:strCache>
                <c:ptCount val="1"/>
                <c:pt idx="0">
                  <c:v>Местный рынок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013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 w="40266">
                <a:noFill/>
              </a:ln>
            </c:spPr>
            <c:txPr>
              <a:bodyPr/>
              <a:lstStyle/>
              <a:p>
                <a:pPr>
                  <a:defRPr sz="15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Лист1!$B$52:$C$52</c:f>
              <c:strCache>
                <c:ptCount val="2"/>
                <c:pt idx="0">
                  <c:v>Передано</c:v>
                </c:pt>
                <c:pt idx="1">
                  <c:v>Принято</c:v>
                </c:pt>
              </c:strCache>
            </c:strRef>
          </c:cat>
          <c:val>
            <c:numRef>
              <c:f>Лист1!$B$53:$C$53</c:f>
              <c:numCache>
                <c:formatCode>General</c:formatCode>
                <c:ptCount val="2"/>
                <c:pt idx="0">
                  <c:v>35.800000000000004</c:v>
                </c:pt>
                <c:pt idx="1">
                  <c:v>99.5</c:v>
                </c:pt>
              </c:numCache>
            </c:numRef>
          </c:val>
        </c:ser>
        <c:ser>
          <c:idx val="1"/>
          <c:order val="1"/>
          <c:tx>
            <c:strRef>
              <c:f>Лист1!$A$54</c:f>
              <c:strCache>
                <c:ptCount val="1"/>
                <c:pt idx="0">
                  <c:v>Зарубежный рынок</c:v>
                </c:pt>
              </c:strCache>
            </c:strRef>
          </c:tx>
          <c:spPr>
            <a:ln w="20133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013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2.6041666666666685E-2"/>
                  <c:y val="-3.477098326696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266">
                <a:noFill/>
              </a:ln>
            </c:spPr>
            <c:txPr>
              <a:bodyPr/>
              <a:lstStyle/>
              <a:p>
                <a:pPr>
                  <a:defRPr sz="150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Лист1!$B$52:$C$52</c:f>
              <c:strCache>
                <c:ptCount val="2"/>
                <c:pt idx="0">
                  <c:v>Передано</c:v>
                </c:pt>
                <c:pt idx="1">
                  <c:v>Принято</c:v>
                </c:pt>
              </c:strCache>
            </c:strRef>
          </c:cat>
          <c:val>
            <c:numRef>
              <c:f>Лист1!$B$54:$C$54</c:f>
              <c:numCache>
                <c:formatCode>General</c:formatCode>
                <c:ptCount val="2"/>
                <c:pt idx="0">
                  <c:v>64.2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4"/>
        <c:axId val="203562368"/>
        <c:axId val="204217344"/>
      </c:barChart>
      <c:catAx>
        <c:axId val="20356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50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0421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217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3562368"/>
        <c:crosses val="autoZero"/>
        <c:crossBetween val="between"/>
      </c:valAx>
      <c:spPr>
        <a:noFill/>
        <a:ln w="40281">
          <a:noFill/>
        </a:ln>
      </c:spPr>
    </c:plotArea>
    <c:legend>
      <c:legendPos val="b"/>
      <c:layout>
        <c:manualLayout>
          <c:xMode val="edge"/>
          <c:yMode val="edge"/>
          <c:x val="1.8985536964129489E-2"/>
          <c:y val="0.27488647979689212"/>
          <c:w val="0.5237833552055996"/>
          <c:h val="6.8267829825354315E-2"/>
        </c:manualLayout>
      </c:layout>
      <c:overlay val="0"/>
      <c:spPr>
        <a:solidFill>
          <a:srgbClr val="FFFFFF"/>
        </a:solidFill>
        <a:ln w="5033">
          <a:solidFill>
            <a:srgbClr val="000000"/>
          </a:solidFill>
          <a:prstDash val="solid"/>
        </a:ln>
      </c:spPr>
      <c:txPr>
        <a:bodyPr/>
        <a:lstStyle/>
        <a:p>
          <a:pPr>
            <a:defRPr sz="13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5033">
      <a:solidFill>
        <a:srgbClr val="000000"/>
      </a:solidFill>
      <a:prstDash val="solid"/>
    </a:ln>
  </c:spPr>
  <c:txPr>
    <a:bodyPr/>
    <a:lstStyle/>
    <a:p>
      <a:pPr>
        <a:defRPr sz="150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DA4EE-7468-4F97-B48E-873C63AB919E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1C24A-FC35-4050-90FE-7A9FE16627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39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06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3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10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3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1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2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2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778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43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C24A-FC35-4050-90FE-7A9FE166274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3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C701-BC3C-4C05-B7C1-C69409B328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CDEF-CE89-4A72-8BD1-B999E73A3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4576F-260B-408B-BA74-BE9E352B15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7C7F-0AB4-49E0-BEBB-BC19DF68F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29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006F7-F02F-42D8-95F0-F69CE0124E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6B991-75DD-4AFF-9BC4-A03F7AA61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829B2-6EE5-430A-9467-816A57DDF4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7D174-AC25-4D4F-B4A4-B8D4584930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74FDF-9628-4F6B-AC43-9BC32C1360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51A1-4E62-4AC1-9E2B-7D09B0A9AB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E01F9-C2BB-4E64-A4CB-02912F8C3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F8D4E-4E8C-4D16-AB0F-004D0CB80D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DF59A0-08F4-4806-8C25-6848FBBAB6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7257" y="2564904"/>
            <a:ext cx="8964612" cy="1371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ОБЗОР ПЕРЕСТРАХОВОЧНОГО РЫНКА УЗБЕКИСТАНА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852988"/>
            <a:ext cx="7705725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Касимов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Талат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Тошпулатович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Генеральное директор  ООО «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ASKO-VOSTOK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Ташкентский Международный Инвестиционно-Финансовый Форум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Узбекистан, Ташкент. 2015г.</a:t>
            </a:r>
          </a:p>
        </p:txBody>
      </p:sp>
      <p:pic>
        <p:nvPicPr>
          <p:cNvPr id="6149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531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80010809"/>
              </p:ext>
            </p:extLst>
          </p:nvPr>
        </p:nvGraphicFramePr>
        <p:xfrm>
          <a:off x="457200" y="1981200"/>
          <a:ext cx="8229600" cy="3894138"/>
        </p:xfrm>
        <a:graphic>
          <a:graphicData uri="http://schemas.openxmlformats.org/drawingml/2006/table">
            <a:tbl>
              <a:tblPr/>
              <a:tblGrid>
                <a:gridCol w="3343275"/>
                <a:gridCol w="4886325"/>
              </a:tblGrid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Не ниже рейтинга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Рейтинговое агентство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Ваа3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Moody’s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Investors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Services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(США)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ВВ+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Standard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Poor’s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Corporation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(США)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ВВ–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Fitch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(Великобритания)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Best Company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(США)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А++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Эксперт-РА (Российская Федерация)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9" name="Прямоугольник 1"/>
          <p:cNvSpPr>
            <a:spLocks noChangeArrowheads="1"/>
          </p:cNvSpPr>
          <p:nvPr/>
        </p:nvSpPr>
        <p:spPr bwMode="auto">
          <a:xfrm>
            <a:off x="468313" y="1170732"/>
            <a:ext cx="8135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Какие рейтинги должны быть у иностранных перестраховщиков</a:t>
            </a:r>
            <a:r>
              <a:rPr lang="en-US" sz="20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?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dirty="0">
                <a:latin typeface="Calibri" pitchFamily="34" charset="0"/>
                <a:cs typeface="Calibri" pitchFamily="34" charset="0"/>
              </a:rPr>
            </a:b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35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71421345"/>
              </p:ext>
            </p:extLst>
          </p:nvPr>
        </p:nvGraphicFramePr>
        <p:xfrm>
          <a:off x="457200" y="1981200"/>
          <a:ext cx="8229600" cy="4025900"/>
        </p:xfrm>
        <a:graphic>
          <a:graphicData uri="http://schemas.openxmlformats.org/drawingml/2006/table">
            <a:tbl>
              <a:tblPr/>
              <a:tblGrid>
                <a:gridCol w="4762500"/>
                <a:gridCol w="3467100"/>
              </a:tblGrid>
              <a:tr h="8718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Отрасль страхования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Размер уставного капитала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44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Общее страхование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1,5 млн. евро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03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Страхование жизни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2,0 млн. евро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44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Обязательное страхование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3,0 млн. евро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12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Перестраховочная деятельность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6,0 млн. евро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0" name="Прямоугольник 2"/>
          <p:cNvSpPr>
            <a:spLocks noChangeArrowheads="1"/>
          </p:cNvSpPr>
          <p:nvPr/>
        </p:nvSpPr>
        <p:spPr bwMode="auto">
          <a:xfrm>
            <a:off x="539750" y="1170732"/>
            <a:ext cx="8064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Минимальный размер уставного капитала страховщиков к 2015 году должен составлять сумму, эквивалентную</a:t>
            </a:r>
          </a:p>
        </p:txBody>
      </p:sp>
      <p:pic>
        <p:nvPicPr>
          <p:cNvPr id="4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800" b="1" dirty="0" smtClean="0"/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СПАСИБО 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 ВНИМАНИЕ!</a:t>
            </a:r>
          </a:p>
        </p:txBody>
      </p:sp>
      <p:pic>
        <p:nvPicPr>
          <p:cNvPr id="3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033145"/>
              </p:ext>
            </p:extLst>
          </p:nvPr>
        </p:nvGraphicFramePr>
        <p:xfrm>
          <a:off x="539552" y="1412776"/>
          <a:ext cx="8126413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304319"/>
              </p:ext>
            </p:extLst>
          </p:nvPr>
        </p:nvGraphicFramePr>
        <p:xfrm>
          <a:off x="467544" y="1412776"/>
          <a:ext cx="8229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805132"/>
              </p:ext>
            </p:extLst>
          </p:nvPr>
        </p:nvGraphicFramePr>
        <p:xfrm>
          <a:off x="862806" y="1170732"/>
          <a:ext cx="7418388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229600" cy="7921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74669"/>
              </p:ext>
            </p:extLst>
          </p:nvPr>
        </p:nvGraphicFramePr>
        <p:xfrm>
          <a:off x="351141" y="1844824"/>
          <a:ext cx="8544669" cy="4760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807126" y="1170732"/>
            <a:ext cx="763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Динамика долей переданных и полученных по перестрахованию премий в совокупных премиях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679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5517232"/>
            <a:ext cx="8229600" cy="864096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ts val="2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году страховщики активно использовали зарубежные  ёмкости перестрахования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передано - 83,365. 35,8%-29,837. 64,2%-53,529.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принято – 28,255. 99,5%- 28,136. 0,5%-0,118 (млрд.)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064620"/>
              </p:ext>
            </p:extLst>
          </p:nvPr>
        </p:nvGraphicFramePr>
        <p:xfrm>
          <a:off x="971600" y="1268760"/>
          <a:ext cx="7315200" cy="395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992" y="1052736"/>
            <a:ext cx="8964488" cy="108108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Лидеры на рынке перестрахования Узбекистана по входящему перестрахованию за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годы (прямые страховщики)</a:t>
            </a:r>
          </a:p>
        </p:txBody>
      </p:sp>
      <p:graphicFrame>
        <p:nvGraphicFramePr>
          <p:cNvPr id="119157" name="Group 13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97095"/>
              </p:ext>
            </p:extLst>
          </p:nvPr>
        </p:nvGraphicFramePr>
        <p:xfrm>
          <a:off x="288081" y="1988840"/>
          <a:ext cx="8713788" cy="4423826"/>
        </p:xfrm>
        <a:graphic>
          <a:graphicData uri="http://schemas.openxmlformats.org/drawingml/2006/table">
            <a:tbl>
              <a:tblPr/>
              <a:tblGrid>
                <a:gridCol w="298450"/>
                <a:gridCol w="998389"/>
                <a:gridCol w="720080"/>
                <a:gridCol w="935831"/>
                <a:gridCol w="720353"/>
                <a:gridCol w="935410"/>
                <a:gridCol w="720774"/>
                <a:gridCol w="936576"/>
                <a:gridCol w="719608"/>
                <a:gridCol w="1080120"/>
                <a:gridCol w="648197"/>
              </a:tblGrid>
              <a:tr h="541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0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Uzbekinvest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95,0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«Uzbekinvest»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95,2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Transinsurance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51.8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Uzbekinvest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63,3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Узагросугурта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41,9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Kapital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Sug’urta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«Alfa Invest»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27,5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«Uzbekinvest»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43,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Узагросугурта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33,0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Кафолат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34,0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1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Unipolis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Kapital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Sug’urta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1,5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Kapital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Sug’urta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3.22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Kapital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Sug’urta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3,51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Uzbekinvest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23,8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2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«Alfa Invest»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1.3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"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Инго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Узбекистан"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Kapital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Sug’urta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0,2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44"/>
          <p:cNvSpPr>
            <a:spLocks noGrp="1" noChangeArrowheads="1"/>
          </p:cNvSpPr>
          <p:nvPr>
            <p:ph type="title"/>
          </p:nvPr>
        </p:nvSpPr>
        <p:spPr>
          <a:xfrm>
            <a:off x="256148" y="836712"/>
            <a:ext cx="8856984" cy="124301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Лидеры на рынке перестрахования Узбекистана по исходящему перестрахованию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 20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годы</a:t>
            </a:r>
          </a:p>
        </p:txBody>
      </p:sp>
      <p:graphicFrame>
        <p:nvGraphicFramePr>
          <p:cNvPr id="120122" name="Group 13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9570305"/>
              </p:ext>
            </p:extLst>
          </p:nvPr>
        </p:nvGraphicFramePr>
        <p:xfrm>
          <a:off x="145207" y="1844824"/>
          <a:ext cx="8856662" cy="4754227"/>
        </p:xfrm>
        <a:graphic>
          <a:graphicData uri="http://schemas.openxmlformats.org/drawingml/2006/table">
            <a:tbl>
              <a:tblPr/>
              <a:tblGrid>
                <a:gridCol w="288925"/>
                <a:gridCol w="1008062"/>
                <a:gridCol w="647700"/>
                <a:gridCol w="1079500"/>
                <a:gridCol w="647700"/>
                <a:gridCol w="1008063"/>
                <a:gridCol w="649287"/>
                <a:gridCol w="1079500"/>
                <a:gridCol w="647700"/>
                <a:gridCol w="1008063"/>
                <a:gridCol w="792162"/>
              </a:tblGrid>
              <a:tr h="335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Доля (%)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20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UVT-Insurance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UVT-Insurance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Asia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Inshu-rance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Asia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Inshu-rance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28,5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UVT-Insurance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8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Uzbek-invest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Asia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Inshu-rance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Uzbek-invest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UVT-Insurance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19,8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«Alfa Invest»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3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INGO Uzbekis-tan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Uzbek-invest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UVT-Insurance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«Alfa Invest»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Uzbek-invest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2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Transinsurance Plus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INGO Uzbekis-tan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Trans-insurance Plus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Uzbek-invest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Узагросугурта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3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Kapital Sug’urta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Transin-surance Plus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Kafolat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Sug`urta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O`z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6,9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"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Кафолат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"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57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764704"/>
            <a:ext cx="6840538" cy="15017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Нормативные документы, касающиеся перестраховочной деятельности: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679825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Гражданский кодекс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РУз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Закон о страховой деятельности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Положение о платежеспособности страховщиков и перестраховщиков 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Постановление Президента Республики Узбекистан «О приоритетных направлениях дальнейшего реформирования и повышения устойчивости финансово-банковской системы республики в 2011-2015 годах и достижения высоких международных рейтинговых показателей» №1438 от 26.11.2010г. 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Положение о единых стандартах и требованиях предоставления перестраховочных услуг.</a:t>
            </a:r>
          </a:p>
        </p:txBody>
      </p:sp>
      <p:pic>
        <p:nvPicPr>
          <p:cNvPr id="4" name="Picture 5" descr="\\aserver\_Exchange\AVIC\corporate style Avi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3133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Пиксел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2026</TotalTime>
  <Words>503</Words>
  <Application>Microsoft Office PowerPoint</Application>
  <PresentationFormat>Экран (4:3)</PresentationFormat>
  <Paragraphs>194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ОБЗОР ПЕРЕСТРАХОВОЧНОГО РЫНКА УЗБЕКИСТАНА</vt:lpstr>
      <vt:lpstr>Презентация PowerPoint</vt:lpstr>
      <vt:lpstr>Презентация PowerPoint</vt:lpstr>
      <vt:lpstr>Презентация PowerPoint</vt:lpstr>
      <vt:lpstr>       </vt:lpstr>
      <vt:lpstr>В 2014 году страховщики активно использовали зарубежные  ёмкости перестрахования  передано - 83,365. 35,8%-29,837. 64,2%-53,529. принято – 28,255. 99,5%- 28,136. 0,5%-0,118 (млрд.) </vt:lpstr>
      <vt:lpstr>Лидеры на рынке перестрахования Узбекистана по входящему перестрахованию за  2010-2014 годы (прямые страховщики)</vt:lpstr>
      <vt:lpstr>Лидеры на рынке перестрахования Узбекистана по исходящему перестрахованию  за 2010-2014 годы</vt:lpstr>
      <vt:lpstr>Нормативные документы, касающиеся перестраховочной деятельности: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ПЕРЕСТРАХОВОЧНЫЙ РЫНОК УЗБЕКИСТАНА</dc:title>
  <dc:creator>www.PHILka.RU</dc:creator>
  <cp:lastModifiedBy>User</cp:lastModifiedBy>
  <cp:revision>81</cp:revision>
  <cp:lastPrinted>2015-06-02T06:51:52Z</cp:lastPrinted>
  <dcterms:created xsi:type="dcterms:W3CDTF">2012-04-02T11:39:21Z</dcterms:created>
  <dcterms:modified xsi:type="dcterms:W3CDTF">2015-06-04T15:17:06Z</dcterms:modified>
</cp:coreProperties>
</file>