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78" r:id="rId9"/>
    <p:sldId id="282" r:id="rId10"/>
    <p:sldId id="283" r:id="rId11"/>
    <p:sldId id="280" r:id="rId12"/>
    <p:sldId id="281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25198"/>
    <a:srgbClr val="422C16"/>
    <a:srgbClr val="0C788E"/>
    <a:srgbClr val="1C1C1C"/>
    <a:srgbClr val="660066"/>
    <a:srgbClr val="000058"/>
    <a:srgbClr val="2E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4431" autoAdjust="0"/>
  </p:normalViewPr>
  <p:slideViewPr>
    <p:cSldViewPr>
      <p:cViewPr>
        <p:scale>
          <a:sx n="111" d="100"/>
          <a:sy n="111" d="100"/>
        </p:scale>
        <p:origin x="-522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&#1056;&#1072;&#1073;&#1086;&#1095;&#1080;&#1081;%20&#1089;&#1090;&#1086;&#1083;\&#1057;&#1074;&#1086;&#1076;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'Лист3 (4)'!$A$58</c:f>
              <c:strCache>
                <c:ptCount val="1"/>
                <c:pt idx="0">
                  <c:v>Страховые премии по рынку в целом (млрд. сум)</c:v>
                </c:pt>
              </c:strCache>
            </c:strRef>
          </c:tx>
          <c:invertIfNegative val="0"/>
          <c:cat>
            <c:numRef>
              <c:f>'Лист3 (4)'!$B$57:$F$57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'Лист3 (4)'!$B$58:$F$58</c:f>
              <c:numCache>
                <c:formatCode>#,##0.0</c:formatCode>
                <c:ptCount val="5"/>
                <c:pt idx="0">
                  <c:v>175.5</c:v>
                </c:pt>
                <c:pt idx="1">
                  <c:v>221.8</c:v>
                </c:pt>
                <c:pt idx="2">
                  <c:v>274.60000000000002</c:v>
                </c:pt>
                <c:pt idx="3">
                  <c:v>338.5</c:v>
                </c:pt>
                <c:pt idx="4">
                  <c:v>439.1</c:v>
                </c:pt>
              </c:numCache>
            </c:numRef>
          </c:val>
        </c:ser>
        <c:ser>
          <c:idx val="1"/>
          <c:order val="1"/>
          <c:tx>
            <c:strRef>
              <c:f>'Лист3 (4)'!$A$59</c:f>
              <c:strCache>
                <c:ptCount val="1"/>
                <c:pt idx="0">
                  <c:v>Страховые премии посредством банков (млрд. сум)</c:v>
                </c:pt>
              </c:strCache>
            </c:strRef>
          </c:tx>
          <c:invertIfNegative val="0"/>
          <c:cat>
            <c:numRef>
              <c:f>'Лист3 (4)'!$B$57:$F$57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'Лист3 (4)'!$B$59:$F$59</c:f>
              <c:numCache>
                <c:formatCode>#,##0.0</c:formatCode>
                <c:ptCount val="5"/>
                <c:pt idx="0">
                  <c:v>27.9</c:v>
                </c:pt>
                <c:pt idx="1">
                  <c:v>36.700000000000003</c:v>
                </c:pt>
                <c:pt idx="2">
                  <c:v>51.9</c:v>
                </c:pt>
                <c:pt idx="3">
                  <c:v>86.1</c:v>
                </c:pt>
                <c:pt idx="4">
                  <c:v>119.7</c:v>
                </c:pt>
              </c:numCache>
            </c:numRef>
          </c:val>
        </c:ser>
        <c:ser>
          <c:idx val="2"/>
          <c:order val="2"/>
          <c:tx>
            <c:strRef>
              <c:f>'Лист3 (4)'!$A$60</c:f>
              <c:strCache>
                <c:ptCount val="1"/>
                <c:pt idx="0">
                  <c:v>Доля в общем объеме %</c:v>
                </c:pt>
              </c:strCache>
            </c:strRef>
          </c:tx>
          <c:spPr>
            <a:solidFill>
              <a:schemeClr val="accent1">
                <a:alpha val="90000"/>
              </a:schemeClr>
            </a:solidFill>
          </c:spPr>
          <c:invertIfNegative val="0"/>
          <c:cat>
            <c:numRef>
              <c:f>'Лист3 (4)'!$B$57:$F$57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'Лист3 (4)'!$B$60:$F$60</c:f>
              <c:numCache>
                <c:formatCode>#,##0.0</c:formatCode>
                <c:ptCount val="5"/>
                <c:pt idx="0">
                  <c:v>15.9</c:v>
                </c:pt>
                <c:pt idx="1">
                  <c:v>16.600000000000001</c:v>
                </c:pt>
                <c:pt idx="2">
                  <c:v>18.899999999999999</c:v>
                </c:pt>
                <c:pt idx="3">
                  <c:v>25.4</c:v>
                </c:pt>
                <c:pt idx="4">
                  <c:v>27.3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2904064"/>
        <c:axId val="92905856"/>
        <c:axId val="0"/>
      </c:bar3DChart>
      <c:catAx>
        <c:axId val="92904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905856"/>
        <c:crosses val="autoZero"/>
        <c:auto val="1"/>
        <c:lblAlgn val="ctr"/>
        <c:lblOffset val="100"/>
        <c:noMultiLvlLbl val="0"/>
      </c:catAx>
      <c:valAx>
        <c:axId val="9290585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9290406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>
                <a:solidFill>
                  <a:srgbClr val="000099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solidFill>
                  <a:srgbClr val="000099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>
                <a:solidFill>
                  <a:srgbClr val="000099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67771216097987752"/>
          <c:y val="0.10101098926350041"/>
          <c:w val="0.31302857976086323"/>
          <c:h val="0.76430540859481189"/>
        </c:manualLayout>
      </c:layout>
      <c:overlay val="0"/>
      <c:spPr>
        <a:effectLst>
          <a:outerShdw blurRad="215900" dist="127000" dir="2340000" algn="ctr" rotWithShape="0">
            <a:schemeClr val="tx1">
              <a:alpha val="70000"/>
            </a:schemeClr>
          </a:outerShdw>
        </a:effectLst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978DB-911B-47D8-8C48-7C15ED862303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6A040-752D-4800-9708-24F2150C9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059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6A040-752D-4800-9708-24F2150C9D7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325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25622-D3C2-409B-BFD1-6F19CFE265A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89FFA-F26E-4D07-B798-5649F4CD3CD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86E92-3DE9-47EC-8F9F-485B0F9DAA8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8E162-66F4-4A8F-A650-4C01E311695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E0B40-2BD9-489D-8E81-4BA11BCFC41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EEBD6-6B84-4009-9839-87ACCD86DBB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31E84-2A21-4B18-92F2-F57106682EF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14F5E-CD15-4AA2-8CA5-A031336E8A2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D0BAF-0B16-4C2D-8B90-BC57F30EA0F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1D42A-C728-420D-8BDA-877928C9585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C1E54-00DF-4452-83F5-61E22D04C21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BE35E2-8FF3-4C73-9D13-A9476ECCFC31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5580112" y="4509120"/>
            <a:ext cx="3168352" cy="1151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hangingPunct="0"/>
            <a:r>
              <a:rPr lang="uz-Cyrl-UZ" b="1" dirty="0" smtClean="0">
                <a:solidFill>
                  <a:schemeClr val="bg1"/>
                </a:solidFill>
              </a:rPr>
              <a:t>Первый </a:t>
            </a:r>
            <a:r>
              <a:rPr lang="uz-Cyrl-UZ" b="1" dirty="0">
                <a:solidFill>
                  <a:schemeClr val="bg1"/>
                </a:solidFill>
              </a:rPr>
              <a:t>заместитель</a:t>
            </a:r>
            <a:endParaRPr lang="ru-RU" b="1" dirty="0">
              <a:solidFill>
                <a:schemeClr val="bg1"/>
              </a:solidFill>
            </a:endParaRPr>
          </a:p>
          <a:p>
            <a:pPr hangingPunct="0"/>
            <a:r>
              <a:rPr lang="uz-Cyrl-UZ" b="1" dirty="0">
                <a:solidFill>
                  <a:schemeClr val="bg1"/>
                </a:solidFill>
              </a:rPr>
              <a:t>Генерального директора </a:t>
            </a:r>
            <a:endParaRPr lang="en-US" b="1" dirty="0" smtClean="0">
              <a:solidFill>
                <a:schemeClr val="bg1"/>
              </a:solidFill>
            </a:endParaRPr>
          </a:p>
          <a:p>
            <a:pPr hangingPunct="0"/>
            <a:r>
              <a:rPr lang="uz-Cyrl-UZ" b="1" dirty="0" smtClean="0">
                <a:solidFill>
                  <a:schemeClr val="bg1"/>
                </a:solidFill>
              </a:rPr>
              <a:t>О</a:t>
            </a:r>
            <a:r>
              <a:rPr lang="ru-RU" b="1" dirty="0" smtClean="0">
                <a:solidFill>
                  <a:schemeClr val="bg1"/>
                </a:solidFill>
              </a:rPr>
              <a:t>табек</a:t>
            </a:r>
            <a:r>
              <a:rPr lang="uz-Cyrl-UZ" b="1" dirty="0" smtClean="0">
                <a:solidFill>
                  <a:schemeClr val="bg1"/>
                </a:solidFill>
              </a:rPr>
              <a:t> Назаров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48284" y="1844824"/>
            <a:ext cx="51482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Банкострахование и пути его развития в Узбекистане</a:t>
            </a:r>
            <a:endParaRPr lang="es-ES" sz="3600" b="1" dirty="0">
              <a:solidFill>
                <a:srgbClr val="000099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871"/>
            <a:ext cx="1619672" cy="7048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640960" cy="674703"/>
          </a:xfrm>
        </p:spPr>
        <p:txBody>
          <a:bodyPr/>
          <a:lstStyle/>
          <a:p>
            <a:r>
              <a:rPr lang="uz-Cyrl-UZ" sz="2800" b="1" kern="1200" dirty="0" smtClean="0">
                <a:solidFill>
                  <a:srgbClr val="000099"/>
                </a:solidFill>
              </a:rPr>
              <a:t>Доля банкострахования зарубежом</a:t>
            </a:r>
            <a:endParaRPr lang="ru-RU" sz="2800" b="1" kern="1200" dirty="0">
              <a:solidFill>
                <a:srgbClr val="000099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871"/>
            <a:ext cx="1619672" cy="70483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1628800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0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2800" b="1" kern="1200" dirty="0" smtClean="0">
              <a:solidFill>
                <a:srgbClr val="000099"/>
              </a:solidFill>
              <a:latin typeface="+mj-lt"/>
              <a:ea typeface="+mj-ea"/>
              <a:cs typeface="+mj-cs"/>
            </a:endParaRPr>
          </a:p>
          <a:p>
            <a:pPr marL="0" indent="0" algn="just">
              <a:buNone/>
            </a:pPr>
            <a:r>
              <a:rPr lang="ru-RU" sz="2800" kern="120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По </a:t>
            </a:r>
            <a:r>
              <a:rPr lang="ru-RU" sz="2800" kern="12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сравнению с другими каналами </a:t>
            </a:r>
            <a:r>
              <a:rPr lang="ru-RU" sz="2800" kern="120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продаж доля банкострахования составила в </a:t>
            </a:r>
            <a:r>
              <a:rPr lang="ru-RU" sz="2800" kern="12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Португалии – 88%, </a:t>
            </a:r>
            <a:r>
              <a:rPr lang="ru-RU" sz="2800" kern="120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Испании </a:t>
            </a:r>
            <a:r>
              <a:rPr lang="ru-RU" sz="2800" kern="12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– 72%, </a:t>
            </a:r>
            <a:r>
              <a:rPr lang="ru-RU" sz="2800" kern="120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Тайване </a:t>
            </a:r>
            <a:r>
              <a:rPr lang="ru-RU" sz="2800" kern="12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– 65%, </a:t>
            </a:r>
            <a:r>
              <a:rPr lang="ru-RU" sz="2800" kern="120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Франции </a:t>
            </a:r>
            <a:r>
              <a:rPr lang="ru-RU" sz="2800" kern="12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– 64%, </a:t>
            </a:r>
            <a:r>
              <a:rPr lang="ru-RU" sz="2800" kern="120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Италии </a:t>
            </a:r>
            <a:r>
              <a:rPr lang="ru-RU" sz="2800" kern="12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– 59%, Малайзии – 52%, Бельгии – 48%, Австралии – 43%, Южной Корее – 38%, Китае – 35%, Германии – 24%, Сингапуре и Турции – 23%.</a:t>
            </a:r>
            <a:endParaRPr lang="ru-RU" sz="2800" kern="1200" dirty="0">
              <a:solidFill>
                <a:srgbClr val="000099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2493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59288"/>
            <a:ext cx="8640960" cy="864095"/>
          </a:xfrm>
        </p:spPr>
        <p:txBody>
          <a:bodyPr/>
          <a:lstStyle/>
          <a:p>
            <a:r>
              <a:rPr lang="ru-RU" sz="2800" b="1" kern="1200" dirty="0">
                <a:solidFill>
                  <a:srgbClr val="000099"/>
                </a:solidFill>
              </a:rPr>
              <a:t>Программа </a:t>
            </a:r>
            <a:r>
              <a:rPr lang="ru-RU" sz="2800" b="1" kern="1200" dirty="0" smtClean="0">
                <a:solidFill>
                  <a:srgbClr val="000099"/>
                </a:solidFill>
              </a:rPr>
              <a:t/>
            </a:r>
            <a:br>
              <a:rPr lang="ru-RU" sz="2800" b="1" kern="1200" dirty="0" smtClean="0">
                <a:solidFill>
                  <a:srgbClr val="000099"/>
                </a:solidFill>
              </a:rPr>
            </a:br>
            <a:r>
              <a:rPr lang="ru-RU" sz="2800" b="1" kern="1200" dirty="0" smtClean="0">
                <a:solidFill>
                  <a:srgbClr val="000099"/>
                </a:solidFill>
              </a:rPr>
              <a:t>развития </a:t>
            </a:r>
            <a:r>
              <a:rPr lang="ru-RU" sz="2800" b="1" kern="1200" dirty="0">
                <a:solidFill>
                  <a:srgbClr val="000099"/>
                </a:solidFill>
              </a:rPr>
              <a:t>отрасли на 2016-2019 годы</a:t>
            </a:r>
            <a:endParaRPr lang="ru-RU" sz="2800" b="1" kern="1200" dirty="0">
              <a:solidFill>
                <a:srgbClr val="000099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871"/>
            <a:ext cx="1619672" cy="70483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1628800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1. Дальнейшее совершенствование законодательства регулирующего как страховую, так и банковскую деятельности (кодексы, законы, решения правительства, положений и т.д.);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2. Развитие института страхового посредничества;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3. Совершенствование правил банковского страхования, регулирование тарифной политики на отечественном страховом рынке с учетом специфики этого вида страхования</a:t>
            </a:r>
            <a:r>
              <a:rPr lang="ru-RU" sz="2000" b="1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b="1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Отмечается </a:t>
            </a:r>
            <a:r>
              <a:rPr lang="ru-RU" sz="2000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необходимость организации эффективного взаимодействия отечественных страховых компаний с ведущими зарубежными страховщиками и перестраховщиками при осуществлении банковского </a:t>
            </a:r>
            <a:r>
              <a:rPr lang="ru-RU" sz="2000" b="1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страхования, </a:t>
            </a:r>
            <a:r>
              <a:rPr lang="ru-RU" sz="2000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а также популяризации видов банковского страхования среди потенциальных страхователей.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ru-RU" sz="2000" b="1" dirty="0">
              <a:solidFill>
                <a:srgbClr val="000099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0417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871"/>
            <a:ext cx="1619672" cy="70483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46392" y="3075057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0099"/>
                </a:solidFill>
              </a:rPr>
              <a:t>Спасибо за </a:t>
            </a:r>
            <a:r>
              <a:rPr lang="ru-RU" sz="2800" b="1" dirty="0" smtClean="0">
                <a:solidFill>
                  <a:srgbClr val="000099"/>
                </a:solidFill>
              </a:rPr>
              <a:t>внимание !</a:t>
            </a:r>
            <a:endParaRPr lang="ru-RU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20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620687"/>
            <a:ext cx="7437512" cy="504057"/>
          </a:xfrm>
        </p:spPr>
        <p:txBody>
          <a:bodyPr/>
          <a:lstStyle/>
          <a:p>
            <a:pPr algn="l"/>
            <a:r>
              <a:rPr lang="ru-RU" sz="2800" b="1" kern="1200" dirty="0">
                <a:solidFill>
                  <a:srgbClr val="000099"/>
                </a:solidFill>
              </a:rPr>
              <a:t>Концепция банковского страхования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844824"/>
            <a:ext cx="8280920" cy="4248472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b="1" kern="120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Концепция заключается в </a:t>
            </a:r>
            <a:r>
              <a:rPr lang="ru-RU" sz="2600" b="1" kern="120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интеграция </a:t>
            </a:r>
            <a:r>
              <a:rPr lang="ru-RU" sz="2600" b="1" kern="12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банков и страховых компаний с целью координации продаж, совмещения страховых и банковских продуктов, каналов их распространения или выхода на одну и ту же клиентскую базу, а также доступа к внутренним финансовым ресурсам </a:t>
            </a:r>
            <a:r>
              <a:rPr lang="ru-RU" sz="2600" b="1" kern="120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партнёра.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871"/>
            <a:ext cx="1619672" cy="7048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476672"/>
            <a:ext cx="9433048" cy="792087"/>
          </a:xfrm>
        </p:spPr>
        <p:txBody>
          <a:bodyPr/>
          <a:lstStyle/>
          <a:p>
            <a:r>
              <a:rPr lang="ru-RU" sz="2400" b="1" kern="1200" dirty="0">
                <a:solidFill>
                  <a:srgbClr val="000099"/>
                </a:solidFill>
              </a:rPr>
              <a:t>Мотивы участия </a:t>
            </a:r>
            <a:r>
              <a:rPr lang="ru-RU" sz="2400" b="1" kern="1200" dirty="0" smtClean="0">
                <a:solidFill>
                  <a:srgbClr val="000099"/>
                </a:solidFill>
              </a:rPr>
              <a:t>страховщиков</a:t>
            </a:r>
            <a:br>
              <a:rPr lang="ru-RU" sz="2400" b="1" kern="1200" dirty="0" smtClean="0">
                <a:solidFill>
                  <a:srgbClr val="000099"/>
                </a:solidFill>
              </a:rPr>
            </a:br>
            <a:r>
              <a:rPr lang="ru-RU" sz="2400" b="1" kern="1200" dirty="0" smtClean="0">
                <a:solidFill>
                  <a:srgbClr val="000099"/>
                </a:solidFill>
              </a:rPr>
              <a:t>в банковском </a:t>
            </a:r>
            <a:r>
              <a:rPr lang="ru-RU" sz="2400" b="1" kern="1200" dirty="0">
                <a:solidFill>
                  <a:srgbClr val="000099"/>
                </a:solidFill>
              </a:rPr>
              <a:t>страховании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556792"/>
            <a:ext cx="8568952" cy="4608512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b="1" kern="12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Увеличение числа клиентов и выход на новые рынки;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b="1" kern="12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Инвестиции для расширения собственного бизнеса;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b="1" kern="12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Быстрый охват рынка без построения собственной агентской сети;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b="1" kern="12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Возможности продаж комбинированных страховых продуктов;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b="1" kern="12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Снижение аквизиционных издержек;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b="1" kern="12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Повышение эффективности инвестиций за счет дохода по страхованию;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b="1" kern="12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Повышение эффективности по сравнению с агентскими продажами;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b="1" kern="12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Возможность селекции клиентской базы.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871"/>
            <a:ext cx="1619672" cy="70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40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08912" cy="720079"/>
          </a:xfrm>
        </p:spPr>
        <p:txBody>
          <a:bodyPr/>
          <a:lstStyle/>
          <a:p>
            <a:r>
              <a:rPr lang="ru-RU" sz="2400" b="1" kern="1200" dirty="0">
                <a:solidFill>
                  <a:srgbClr val="000099"/>
                </a:solidFill>
              </a:rPr>
              <a:t>Мотивы участия </a:t>
            </a:r>
            <a:r>
              <a:rPr lang="ru-RU" sz="2400" b="1" kern="1200" dirty="0" smtClean="0">
                <a:solidFill>
                  <a:srgbClr val="000099"/>
                </a:solidFill>
              </a:rPr>
              <a:t>банков</a:t>
            </a:r>
            <a:br>
              <a:rPr lang="ru-RU" sz="2400" b="1" kern="1200" dirty="0" smtClean="0">
                <a:solidFill>
                  <a:srgbClr val="000099"/>
                </a:solidFill>
              </a:rPr>
            </a:br>
            <a:r>
              <a:rPr lang="ru-RU" sz="2400" b="1" kern="1200" dirty="0" smtClean="0">
                <a:solidFill>
                  <a:srgbClr val="000099"/>
                </a:solidFill>
              </a:rPr>
              <a:t>в </a:t>
            </a:r>
            <a:r>
              <a:rPr lang="ru-RU" sz="2400" b="1" kern="1200" dirty="0">
                <a:solidFill>
                  <a:srgbClr val="000099"/>
                </a:solidFill>
              </a:rPr>
              <a:t>банковском страховании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568952" cy="432048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b="1" kern="1200" dirty="0">
                <a:solidFill>
                  <a:srgbClr val="000099"/>
                </a:solidFill>
              </a:rPr>
              <a:t>Получение дополнительных комиссионных в условиях снижения процентной ставки;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b="1" kern="1200" dirty="0">
                <a:solidFill>
                  <a:srgbClr val="000099"/>
                </a:solidFill>
              </a:rPr>
              <a:t>Удержание постоянных клиентов за счет расширения ассортимента предлагаемых услуг;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b="1" kern="1200" dirty="0">
                <a:solidFill>
                  <a:srgbClr val="000099"/>
                </a:solidFill>
              </a:rPr>
              <a:t>Наращивание кредитных ресурсов за счет привлечения средств страховых резервов страховщиков;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b="1" kern="1200" dirty="0">
                <a:solidFill>
                  <a:srgbClr val="000099"/>
                </a:solidFill>
              </a:rPr>
              <a:t>Использование таких активов страховщиков, как точки продаж и клиентская база;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b="1" kern="1200" dirty="0">
                <a:solidFill>
                  <a:srgbClr val="000099"/>
                </a:solidFill>
              </a:rPr>
              <a:t>Диверсификация деятельности и расширение;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b="1" kern="1200" dirty="0">
                <a:solidFill>
                  <a:srgbClr val="000099"/>
                </a:solidFill>
              </a:rPr>
              <a:t>Продуктивного ряда с использованием возможностей.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871"/>
            <a:ext cx="1619672" cy="70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44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620688"/>
            <a:ext cx="8712968" cy="648071"/>
          </a:xfrm>
        </p:spPr>
        <p:txBody>
          <a:bodyPr/>
          <a:lstStyle/>
          <a:p>
            <a:r>
              <a:rPr lang="ru-RU" sz="2600" b="1" kern="1200" dirty="0">
                <a:solidFill>
                  <a:srgbClr val="000099"/>
                </a:solidFill>
              </a:rPr>
              <a:t>Стратегия продаж страховых и банковских услуг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784976" cy="4608512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ru-RU" sz="2200" b="1" kern="120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1. Односторонняя </a:t>
            </a:r>
            <a:r>
              <a:rPr lang="ru-RU" sz="2200" b="1" kern="12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стратегия</a:t>
            </a:r>
            <a:r>
              <a:rPr lang="ru-RU" sz="2200" kern="12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 продаж предполагает только продажи банком страховых услуг или только продажи страховой компанией банковских услуг.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200" b="1" kern="120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2.</a:t>
            </a:r>
            <a:r>
              <a:rPr lang="ru-RU" sz="2200" kern="120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 Когда </a:t>
            </a:r>
            <a:r>
              <a:rPr lang="ru-RU" sz="2200" kern="12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же происходит взаимный процесс продажи услуг друг друга, такая стратегия называется </a:t>
            </a:r>
            <a:r>
              <a:rPr lang="ru-RU" sz="2200" b="1" kern="12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двусторонней</a:t>
            </a:r>
            <a:r>
              <a:rPr lang="ru-RU" sz="2200" kern="12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200" b="1" kern="120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3.</a:t>
            </a:r>
            <a:r>
              <a:rPr lang="ru-RU" sz="2200" kern="120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 Стратегия </a:t>
            </a:r>
            <a:r>
              <a:rPr lang="ru-RU" sz="2200" kern="12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продаж с посредником предполагает наличие посреднической структуры между банком и страховой компанией. </a:t>
            </a:r>
            <a:r>
              <a:rPr lang="ru-RU" sz="2200" kern="12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Такая структура может быть создана либо банком, либо страховой компанией, либо совместно. Кроме того, это может быть </a:t>
            </a:r>
            <a:r>
              <a:rPr lang="ru-RU" sz="2200" kern="1200" dirty="0" err="1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аутсорсинговая</a:t>
            </a:r>
            <a:r>
              <a:rPr lang="ru-RU" sz="2200" kern="12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 компания по продаже финансовых услуг. На развитых рынках такие компании достаточно развиты и называются финансовыми консультантами.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2600" b="1" kern="1200" dirty="0">
              <a:solidFill>
                <a:srgbClr val="000099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871"/>
            <a:ext cx="1619672" cy="70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47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620688"/>
            <a:ext cx="8712968" cy="648071"/>
          </a:xfrm>
        </p:spPr>
        <p:txBody>
          <a:bodyPr/>
          <a:lstStyle/>
          <a:p>
            <a:r>
              <a:rPr lang="ru-RU" sz="2400" b="1" kern="1200" dirty="0">
                <a:solidFill>
                  <a:srgbClr val="000099"/>
                </a:solidFill>
              </a:rPr>
              <a:t>Формы взаимодействия </a:t>
            </a:r>
            <a:r>
              <a:rPr lang="ru-RU" sz="2400" b="1" kern="1200" dirty="0" smtClean="0">
                <a:solidFill>
                  <a:srgbClr val="000099"/>
                </a:solidFill>
              </a:rPr>
              <a:t>банка </a:t>
            </a:r>
            <a:r>
              <a:rPr lang="ru-RU" sz="2400" b="1" kern="1200" dirty="0">
                <a:solidFill>
                  <a:srgbClr val="000099"/>
                </a:solidFill>
              </a:rPr>
              <a:t>и страховой компании</a:t>
            </a:r>
            <a:r>
              <a:rPr lang="en-US" sz="2400" b="1" kern="1200" dirty="0">
                <a:solidFill>
                  <a:srgbClr val="000099"/>
                </a:solidFill>
              </a:rPr>
              <a:t> </a:t>
            </a:r>
            <a:endParaRPr lang="ru-RU" sz="2600" b="1" kern="1200" dirty="0">
              <a:solidFill>
                <a:srgbClr val="000099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988840"/>
            <a:ext cx="7776864" cy="4176464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ru-RU" sz="2400" b="1" kern="1200" dirty="0">
                <a:solidFill>
                  <a:srgbClr val="000099"/>
                </a:solidFill>
              </a:rPr>
              <a:t>•   агентские соглашения;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ru-RU" sz="2400" b="1" kern="1200" dirty="0">
                <a:solidFill>
                  <a:srgbClr val="000099"/>
                </a:solidFill>
              </a:rPr>
              <a:t>•   кооперация;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ru-RU" sz="2400" b="1" kern="1200" dirty="0">
                <a:solidFill>
                  <a:srgbClr val="000099"/>
                </a:solidFill>
              </a:rPr>
              <a:t>•   финансовый супермаркет</a:t>
            </a:r>
            <a:r>
              <a:rPr lang="ru-RU" sz="2400" b="1" kern="12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871"/>
            <a:ext cx="1619672" cy="70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49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04664"/>
            <a:ext cx="8712968" cy="864095"/>
          </a:xfrm>
        </p:spPr>
        <p:txBody>
          <a:bodyPr/>
          <a:lstStyle/>
          <a:p>
            <a:r>
              <a:rPr lang="ru-RU" sz="2400" b="1" kern="1200" dirty="0">
                <a:solidFill>
                  <a:srgbClr val="000099"/>
                </a:solidFill>
              </a:rPr>
              <a:t>Трехступенчатая система правового </a:t>
            </a:r>
            <a:r>
              <a:rPr lang="ru-RU" sz="2400" b="1" kern="1200" dirty="0" smtClean="0">
                <a:solidFill>
                  <a:srgbClr val="000099"/>
                </a:solidFill>
              </a:rPr>
              <a:t/>
            </a:r>
            <a:br>
              <a:rPr lang="ru-RU" sz="2400" b="1" kern="1200" dirty="0" smtClean="0">
                <a:solidFill>
                  <a:srgbClr val="000099"/>
                </a:solidFill>
              </a:rPr>
            </a:br>
            <a:r>
              <a:rPr lang="ru-RU" sz="2400" b="1" kern="1200" dirty="0" smtClean="0">
                <a:solidFill>
                  <a:srgbClr val="000099"/>
                </a:solidFill>
              </a:rPr>
              <a:t>регулирования </a:t>
            </a:r>
            <a:r>
              <a:rPr lang="ru-RU" sz="2400" b="1" kern="1200" dirty="0">
                <a:solidFill>
                  <a:srgbClr val="000099"/>
                </a:solidFill>
              </a:rPr>
              <a:t>страхового дела</a:t>
            </a:r>
            <a:r>
              <a:rPr lang="en-US" sz="2400" b="1" kern="1200" dirty="0">
                <a:solidFill>
                  <a:srgbClr val="000099"/>
                </a:solidFill>
              </a:rPr>
              <a:t> </a:t>
            </a:r>
            <a:endParaRPr lang="ru-RU" sz="2600" b="1" kern="1200" dirty="0">
              <a:solidFill>
                <a:srgbClr val="000099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871"/>
            <a:ext cx="1619672" cy="704835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539552" y="1808820"/>
            <a:ext cx="8064896" cy="4040564"/>
            <a:chOff x="539552" y="1808820"/>
            <a:chExt cx="8064896" cy="4040564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539552" y="1808820"/>
              <a:ext cx="2520280" cy="1368152"/>
            </a:xfrm>
            <a:prstGeom prst="roundRect">
              <a:avLst/>
            </a:prstGeom>
            <a:ln>
              <a:solidFill>
                <a:srgbClr val="00009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rgbClr val="000099"/>
                  </a:solidFill>
                </a:rPr>
                <a:t>1 ступень</a:t>
              </a:r>
              <a:r>
                <a:rPr lang="ru-RU" sz="1600" b="1" dirty="0" smtClean="0">
                  <a:solidFill>
                    <a:srgbClr val="000099"/>
                  </a:solidFill>
                </a:rPr>
                <a:t>:</a:t>
              </a:r>
              <a:endParaRPr lang="ru-RU" sz="1600" b="1" dirty="0">
                <a:solidFill>
                  <a:srgbClr val="000099"/>
                </a:solidFill>
              </a:endParaRPr>
            </a:p>
            <a:p>
              <a:pPr algn="ctr"/>
              <a:r>
                <a:rPr lang="ru-RU" sz="1600" b="1" dirty="0">
                  <a:solidFill>
                    <a:srgbClr val="000099"/>
                  </a:solidFill>
                </a:rPr>
                <a:t>Общее гражданское законодательство 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491880" y="2156684"/>
              <a:ext cx="2160240" cy="8640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rgbClr val="000099"/>
                  </a:solidFill>
                </a:rPr>
                <a:t>2 ступень:</a:t>
              </a:r>
            </a:p>
            <a:p>
              <a:pPr algn="ctr"/>
              <a:r>
                <a:rPr lang="ru-RU" sz="1400" b="1" dirty="0">
                  <a:solidFill>
                    <a:srgbClr val="000099"/>
                  </a:solidFill>
                </a:rPr>
                <a:t>Специальное страховое законодательство</a:t>
              </a: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539552" y="3789040"/>
              <a:ext cx="2520280" cy="201622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rgbClr val="000099"/>
                  </a:solidFill>
                </a:rPr>
                <a:t>Обе части Гражданского Кодекса</a:t>
              </a:r>
            </a:p>
            <a:p>
              <a:pPr algn="ctr"/>
              <a:r>
                <a:rPr lang="ru-RU" sz="1400" b="1" dirty="0">
                  <a:solidFill>
                    <a:srgbClr val="000099"/>
                  </a:solidFill>
                </a:rPr>
                <a:t>Республики Узбекистан и ряд законов Республики Узбекистан,</a:t>
              </a:r>
            </a:p>
            <a:p>
              <a:pPr algn="ctr"/>
              <a:r>
                <a:rPr lang="ru-RU" sz="1400" b="1" dirty="0">
                  <a:solidFill>
                    <a:srgbClr val="000099"/>
                  </a:solidFill>
                </a:rPr>
                <a:t>которые имеют статус общегражданского права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3311860" y="3800032"/>
              <a:ext cx="2520280" cy="201622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rgbClr val="000099"/>
                  </a:solidFill>
                </a:rPr>
                <a:t>Законы Республики Узбекистан, регулирующие </a:t>
              </a:r>
            </a:p>
            <a:p>
              <a:pPr algn="ctr"/>
              <a:r>
                <a:rPr lang="ru-RU" sz="1400" b="1" dirty="0">
                  <a:solidFill>
                    <a:srgbClr val="000099"/>
                  </a:solidFill>
                </a:rPr>
                <a:t>страховые отношения и страховую деятельность</a:t>
              </a: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6084168" y="3833160"/>
              <a:ext cx="2520280" cy="201622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rgbClr val="000099"/>
                  </a:solidFill>
                </a:rPr>
                <a:t>Постановления, инструкции, правила, распоряжения, рекомендации </a:t>
              </a:r>
            </a:p>
            <a:p>
              <a:pPr algn="ctr"/>
              <a:r>
                <a:rPr lang="ru-RU" sz="1400" b="1" dirty="0">
                  <a:solidFill>
                    <a:srgbClr val="000099"/>
                  </a:solidFill>
                </a:rPr>
                <a:t>министерств и ведомств республики</a:t>
              </a:r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799692" y="1847800"/>
              <a:ext cx="6804756" cy="1985360"/>
              <a:chOff x="1799692" y="1847800"/>
              <a:chExt cx="6804756" cy="1985360"/>
            </a:xfrm>
          </p:grpSpPr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6084168" y="1847800"/>
                <a:ext cx="2520280" cy="136815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00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b="1" dirty="0">
                    <a:solidFill>
                      <a:srgbClr val="000099"/>
                    </a:solidFill>
                  </a:rPr>
                  <a:t>3 ступень:</a:t>
                </a:r>
              </a:p>
              <a:p>
                <a:pPr algn="ctr"/>
                <a:r>
                  <a:rPr lang="ru-RU" sz="1400" b="1" dirty="0">
                    <a:solidFill>
                      <a:srgbClr val="000099"/>
                    </a:solidFill>
                  </a:rPr>
                  <a:t>Подзаконные акты и нормативные документы министерств и ведомств</a:t>
                </a:r>
              </a:p>
            </p:txBody>
          </p:sp>
          <p:cxnSp>
            <p:nvCxnSpPr>
              <p:cNvPr id="13" name="Прямая со стрелкой 12"/>
              <p:cNvCxnSpPr/>
              <p:nvPr/>
            </p:nvCxnSpPr>
            <p:spPr>
              <a:xfrm>
                <a:off x="3059832" y="1988840"/>
                <a:ext cx="3024336" cy="0"/>
              </a:xfrm>
              <a:prstGeom prst="straightConnector1">
                <a:avLst/>
              </a:prstGeom>
              <a:ln w="28575">
                <a:solidFill>
                  <a:srgbClr val="000099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 стрелкой 13"/>
              <p:cNvCxnSpPr/>
              <p:nvPr/>
            </p:nvCxnSpPr>
            <p:spPr>
              <a:xfrm>
                <a:off x="3059832" y="2420888"/>
                <a:ext cx="432048" cy="7722"/>
              </a:xfrm>
              <a:prstGeom prst="straightConnector1">
                <a:avLst/>
              </a:prstGeom>
              <a:ln w="28575">
                <a:solidFill>
                  <a:srgbClr val="000099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 стрелкой 14"/>
              <p:cNvCxnSpPr/>
              <p:nvPr/>
            </p:nvCxnSpPr>
            <p:spPr>
              <a:xfrm>
                <a:off x="5652120" y="2348880"/>
                <a:ext cx="432048" cy="7722"/>
              </a:xfrm>
              <a:prstGeom prst="straightConnector1">
                <a:avLst/>
              </a:prstGeom>
              <a:ln w="28575">
                <a:solidFill>
                  <a:srgbClr val="000099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 стрелкой 15"/>
              <p:cNvCxnSpPr>
                <a:stCxn id="6" idx="2"/>
                <a:endCxn id="8" idx="0"/>
              </p:cNvCxnSpPr>
              <p:nvPr/>
            </p:nvCxnSpPr>
            <p:spPr>
              <a:xfrm>
                <a:off x="1799692" y="3176972"/>
                <a:ext cx="0" cy="612068"/>
              </a:xfrm>
              <a:prstGeom prst="straightConnector1">
                <a:avLst/>
              </a:prstGeom>
              <a:ln w="28575">
                <a:solidFill>
                  <a:srgbClr val="000099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 стрелкой 16"/>
              <p:cNvCxnSpPr>
                <a:stCxn id="7" idx="2"/>
              </p:cNvCxnSpPr>
              <p:nvPr/>
            </p:nvCxnSpPr>
            <p:spPr>
              <a:xfrm>
                <a:off x="4572000" y="3020780"/>
                <a:ext cx="13564" cy="779252"/>
              </a:xfrm>
              <a:prstGeom prst="straightConnector1">
                <a:avLst/>
              </a:prstGeom>
              <a:ln w="28575">
                <a:solidFill>
                  <a:srgbClr val="000099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 стрелкой 17"/>
              <p:cNvCxnSpPr/>
              <p:nvPr/>
            </p:nvCxnSpPr>
            <p:spPr>
              <a:xfrm>
                <a:off x="7327392" y="3221092"/>
                <a:ext cx="0" cy="612068"/>
              </a:xfrm>
              <a:prstGeom prst="straightConnector1">
                <a:avLst/>
              </a:prstGeom>
              <a:ln w="28575">
                <a:solidFill>
                  <a:srgbClr val="000099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51451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640960" cy="674703"/>
          </a:xfrm>
        </p:spPr>
        <p:txBody>
          <a:bodyPr/>
          <a:lstStyle/>
          <a:p>
            <a:r>
              <a:rPr lang="uz-Cyrl-UZ" sz="2800" b="1" kern="1200" dirty="0">
                <a:solidFill>
                  <a:srgbClr val="000099"/>
                </a:solidFill>
              </a:rPr>
              <a:t>Страховые премии за период 2010-2014 года</a:t>
            </a:r>
            <a:endParaRPr lang="ru-RU" sz="2800" b="1" kern="1200" dirty="0">
              <a:solidFill>
                <a:srgbClr val="000099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871"/>
            <a:ext cx="1619672" cy="70483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1628800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0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585562"/>
              </p:ext>
            </p:extLst>
          </p:nvPr>
        </p:nvGraphicFramePr>
        <p:xfrm>
          <a:off x="457200" y="1600200"/>
          <a:ext cx="850728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8180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640960" cy="674703"/>
          </a:xfrm>
        </p:spPr>
        <p:txBody>
          <a:bodyPr/>
          <a:lstStyle/>
          <a:p>
            <a:r>
              <a:rPr lang="uz-Cyrl-UZ" sz="2800" b="1" kern="1200" dirty="0" smtClean="0">
                <a:solidFill>
                  <a:srgbClr val="000099"/>
                </a:solidFill>
              </a:rPr>
              <a:t>Закон Республики Узбекистан</a:t>
            </a:r>
            <a:br>
              <a:rPr lang="uz-Cyrl-UZ" sz="2800" b="1" kern="1200" dirty="0" smtClean="0">
                <a:solidFill>
                  <a:srgbClr val="000099"/>
                </a:solidFill>
              </a:rPr>
            </a:br>
            <a:r>
              <a:rPr lang="uz-Cyrl-UZ" sz="2800" b="1" kern="1200" dirty="0" smtClean="0">
                <a:solidFill>
                  <a:srgbClr val="000099"/>
                </a:solidFill>
              </a:rPr>
              <a:t>“О банках и банковской деятельности”</a:t>
            </a:r>
            <a:endParaRPr lang="ru-RU" sz="2800" b="1" kern="1200" dirty="0">
              <a:solidFill>
                <a:srgbClr val="000099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871"/>
            <a:ext cx="1619672" cy="70483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1628800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0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2800" b="1" kern="1200" dirty="0" smtClean="0">
              <a:solidFill>
                <a:srgbClr val="000099"/>
              </a:solidFill>
              <a:latin typeface="+mj-lt"/>
              <a:ea typeface="+mj-ea"/>
              <a:cs typeface="+mj-cs"/>
            </a:endParaRPr>
          </a:p>
          <a:p>
            <a:pPr marL="0" indent="0" algn="just">
              <a:buNone/>
            </a:pPr>
            <a:r>
              <a:rPr lang="ru-RU" sz="2800" kern="12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С</a:t>
            </a:r>
            <a:r>
              <a:rPr lang="ru-RU" sz="2800" kern="120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татья </a:t>
            </a:r>
            <a:r>
              <a:rPr lang="ru-RU" sz="2800" kern="12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4. Банки </a:t>
            </a:r>
            <a:r>
              <a:rPr lang="ru-RU" sz="2800" kern="12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не вправе непосредственно заниматься производственной, торговой и страховой деятельностью, за исключением </a:t>
            </a:r>
            <a:r>
              <a:rPr lang="ru-RU" sz="2800" kern="120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случаев, предусмотренных </a:t>
            </a:r>
            <a:r>
              <a:rPr lang="ru-RU" sz="2800" kern="12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законодательством.</a:t>
            </a:r>
          </a:p>
        </p:txBody>
      </p:sp>
    </p:spTree>
    <p:extLst>
      <p:ext uri="{BB962C8B-B14F-4D97-AF65-F5344CB8AC3E}">
        <p14:creationId xmlns:p14="http://schemas.microsoft.com/office/powerpoint/2010/main" val="390836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8015</TotalTime>
  <Words>537</Words>
  <Application>Microsoft Office PowerPoint</Application>
  <PresentationFormat>Экран (4:3)</PresentationFormat>
  <Paragraphs>58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Diseño predeterminado</vt:lpstr>
      <vt:lpstr>Презентация PowerPoint</vt:lpstr>
      <vt:lpstr>Концепция банковского страхования </vt:lpstr>
      <vt:lpstr>Мотивы участия страховщиков в банковском страховании</vt:lpstr>
      <vt:lpstr>Мотивы участия банков в банковском страховании</vt:lpstr>
      <vt:lpstr>Стратегия продаж страховых и банковских услуг</vt:lpstr>
      <vt:lpstr>Формы взаимодействия банка и страховой компании </vt:lpstr>
      <vt:lpstr>Трехступенчатая система правового  регулирования страхового дела </vt:lpstr>
      <vt:lpstr>Страховые премии за период 2010-2014 года</vt:lpstr>
      <vt:lpstr>Закон Республики Узбекистан “О банках и банковской деятельности”</vt:lpstr>
      <vt:lpstr>Доля банкострахования зарубежом</vt:lpstr>
      <vt:lpstr>Программа  развития отрасли на 2016-2019 годы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730</cp:revision>
  <dcterms:created xsi:type="dcterms:W3CDTF">2010-05-23T14:28:12Z</dcterms:created>
  <dcterms:modified xsi:type="dcterms:W3CDTF">2015-06-03T13:27:41Z</dcterms:modified>
</cp:coreProperties>
</file>