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64" r:id="rId4"/>
    <p:sldId id="265" r:id="rId5"/>
    <p:sldId id="273" r:id="rId6"/>
    <p:sldId id="274" r:id="rId7"/>
    <p:sldId id="267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7" autoAdjust="0"/>
    <p:restoredTop sz="94660"/>
  </p:normalViewPr>
  <p:slideViewPr>
    <p:cSldViewPr snapToObjects="1">
      <p:cViewPr>
        <p:scale>
          <a:sx n="75" d="100"/>
          <a:sy n="75" d="100"/>
        </p:scale>
        <p:origin x="-1278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404049310177528"/>
          <c:y val="0.1008400076469830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2966527835599163E-2"/>
          <c:y val="0.26134948890831172"/>
          <c:w val="0.57420409984929166"/>
          <c:h val="0.514443860130246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2007г.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ОСГО</c:v>
                </c:pt>
                <c:pt idx="1">
                  <c:v>Остальные виды страхования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3.0000000000000047E-2</c:v>
                </c:pt>
                <c:pt idx="1">
                  <c:v>0.97000000000000008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ОСГО</c:v>
                </c:pt>
                <c:pt idx="1">
                  <c:v>Остальные виды страхования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0.18990000000000032</c:v>
                </c:pt>
                <c:pt idx="1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046909569526731"/>
          <c:y val="0.30520216762243868"/>
          <c:w val="0.32959080170648303"/>
          <c:h val="0.34241485529315629"/>
        </c:manualLayout>
      </c:layout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404049310177539"/>
          <c:y val="0.10084000764698302"/>
        </c:manualLayout>
      </c:layout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966527835599176E-2"/>
          <c:y val="0.26134948890831172"/>
          <c:w val="0.57420409984929166"/>
          <c:h val="0.51444386013024657"/>
        </c:manualLayout>
      </c:layout>
      <c:pieChart>
        <c:varyColors val="1"/>
        <c:ser>
          <c:idx val="2"/>
          <c:order val="2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15,6%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0.18000000000000022</c:v>
                </c:pt>
                <c:pt idx="1">
                  <c:v>0.84400000000000064</c:v>
                </c:pt>
              </c:numCache>
            </c:numRef>
          </c:val>
        </c:ser>
        <c:ser>
          <c:idx val="3"/>
          <c:order val="3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er>
          <c:idx val="4"/>
          <c:order val="4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0.18000000000000022</c:v>
                </c:pt>
                <c:pt idx="1">
                  <c:v>0.84400000000000064</c:v>
                </c:pt>
              </c:numCache>
            </c:numRef>
          </c:val>
        </c:ser>
        <c:ser>
          <c:idx val="5"/>
          <c:order val="5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er>
          <c:idx val="6"/>
          <c:order val="6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0.18000000000000022</c:v>
                </c:pt>
                <c:pt idx="1">
                  <c:v>0.84400000000000064</c:v>
                </c:pt>
              </c:numCache>
            </c:numRef>
          </c:val>
        </c:ser>
        <c:ser>
          <c:idx val="7"/>
          <c:order val="7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er>
          <c:idx val="8"/>
          <c:order val="8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0.18000000000000022</c:v>
                </c:pt>
                <c:pt idx="1">
                  <c:v>0.84400000000000064</c:v>
                </c:pt>
              </c:numCache>
            </c:numRef>
          </c:val>
        </c:ser>
        <c:ser>
          <c:idx val="9"/>
          <c:order val="9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explosion val="25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0.18000000000000022</c:v>
                </c:pt>
                <c:pt idx="1">
                  <c:v>0.84400000000000064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4"/>
                <c:pt idx="0">
                  <c:v>ОСГО</c:v>
                </c:pt>
                <c:pt idx="1">
                  <c:v>Остальные виды страхования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3670789514824089"/>
          <c:y val="0.30520216762243885"/>
          <c:w val="0.3616606112166969"/>
          <c:h val="0.38325541028584253"/>
        </c:manualLayout>
      </c:layout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b="1" i="0" u="none" strike="noStrike" baseline="0" dirty="0" smtClean="0">
                <a:solidFill>
                  <a:srgbClr val="002060"/>
                </a:solidFill>
              </a:rPr>
              <a:t>Доля страховщиков имеющие обусловленные подразделений в регионах</a:t>
            </a:r>
            <a:endParaRPr lang="ru-RU" sz="280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7059042241511892E-2"/>
          <c:y val="0.1396170764282644"/>
          <c:w val="0.55258651472040676"/>
          <c:h val="0.741116031507370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Соотношение  Страховых компаний с развлетленной региональной сетю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Страховщики, которые имеют подразделений</c:v>
                </c:pt>
                <c:pt idx="1">
                  <c:v>Страховщики, которые не имеют подразделений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0.63000000000000089</c:v>
                </c:pt>
                <c:pt idx="1">
                  <c:v>0.37000000000000038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000" b="1" baseline="0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56850978127027552"/>
          <c:y val="0.41137160483051538"/>
          <c:w val="0.41899023714834582"/>
          <c:h val="0.422450071884630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41E-2"/>
                  <c:y val="-0.14375000000000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40299550184146E-2"/>
                  <c:y val="-0.29541076253610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88282262337749E-2"/>
                  <c:y val="-0.39084070632406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48</c:v>
                </c:pt>
                <c:pt idx="2">
                  <c:v>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993216"/>
        <c:axId val="89994752"/>
        <c:axId val="0"/>
      </c:bar3DChart>
      <c:catAx>
        <c:axId val="8999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002060"/>
                </a:solidFill>
              </a:defRPr>
            </a:pPr>
            <a:endParaRPr lang="ru-RU"/>
          </a:p>
        </c:txPr>
        <c:crossAx val="89994752"/>
        <c:crosses val="autoZero"/>
        <c:auto val="1"/>
        <c:lblAlgn val="ctr"/>
        <c:lblOffset val="100"/>
        <c:noMultiLvlLbl val="0"/>
      </c:catAx>
      <c:valAx>
        <c:axId val="89994752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rgbClr val="002060"/>
                </a:solidFill>
              </a:defRPr>
            </a:pPr>
            <a:endParaRPr lang="ru-RU"/>
          </a:p>
        </c:txPr>
        <c:crossAx val="89993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aseline="0">
                <a:solidFill>
                  <a:srgbClr val="002060"/>
                </a:solidFill>
              </a:defRPr>
            </a:pPr>
            <a:r>
              <a:rPr lang="ru-RU" sz="2800" baseline="0" dirty="0" smtClean="0">
                <a:solidFill>
                  <a:srgbClr val="002060"/>
                </a:solidFill>
              </a:rPr>
              <a:t>Доля подразделений в </a:t>
            </a:r>
            <a:r>
              <a:rPr lang="ru-RU" sz="2800" b="1" i="0" u="none" strike="noStrike" baseline="0" dirty="0" smtClean="0"/>
              <a:t>страховых премий</a:t>
            </a:r>
            <a:r>
              <a:rPr lang="en-US" sz="2800" b="1" i="0" u="none" strike="noStrike" baseline="0" dirty="0" smtClean="0"/>
              <a:t> </a:t>
            </a:r>
            <a:endParaRPr lang="ru-RU" sz="2800" b="1" i="0" u="none" strike="noStrike" baseline="0" dirty="0" smtClean="0"/>
          </a:p>
          <a:p>
            <a:pPr>
              <a:defRPr sz="2800" baseline="0">
                <a:solidFill>
                  <a:srgbClr val="002060"/>
                </a:solidFill>
              </a:defRPr>
            </a:pPr>
            <a:r>
              <a:rPr lang="ru-RU" sz="2800" b="1" i="0" u="none" strike="noStrike" baseline="0" dirty="0" smtClean="0"/>
              <a:t>АО СК «</a:t>
            </a:r>
            <a:r>
              <a:rPr lang="en-US" sz="2800" b="1" i="0" u="none" strike="noStrike" baseline="0" dirty="0" smtClean="0"/>
              <a:t>ALSKOM</a:t>
            </a:r>
            <a:r>
              <a:rPr lang="ru-RU" sz="2800" b="1" i="0" u="none" strike="noStrike" baseline="0" dirty="0" smtClean="0"/>
              <a:t>» </a:t>
            </a:r>
            <a:endParaRPr lang="ru-RU" sz="2800" baseline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г. Ташкент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55587741317583E-3"/>
                  <c:y val="-4.2849857332345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544353209597065E-3"/>
                  <c:y val="-4.55626614043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834461961112875E-3"/>
                  <c:y val="-4.72995672679314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0.87000000000000077</c:v>
                </c:pt>
                <c:pt idx="1">
                  <c:v>0.55000000000000004</c:v>
                </c:pt>
                <c:pt idx="2">
                  <c:v>0.43000000000000038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0%</c:formatCode>
                <c:ptCount val="3"/>
                <c:pt idx="0">
                  <c:v>0.13</c:v>
                </c:pt>
                <c:pt idx="1">
                  <c:v>0.45</c:v>
                </c:pt>
                <c:pt idx="2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976064"/>
        <c:axId val="91977600"/>
        <c:axId val="0"/>
      </c:bar3DChart>
      <c:catAx>
        <c:axId val="9197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aseline="0">
                <a:solidFill>
                  <a:srgbClr val="002060"/>
                </a:solidFill>
              </a:defRPr>
            </a:pPr>
            <a:endParaRPr lang="ru-RU"/>
          </a:p>
        </c:txPr>
        <c:crossAx val="91977600"/>
        <c:crosses val="autoZero"/>
        <c:auto val="1"/>
        <c:lblAlgn val="ctr"/>
        <c:lblOffset val="100"/>
        <c:noMultiLvlLbl val="0"/>
      </c:catAx>
      <c:valAx>
        <c:axId val="919776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rgbClr val="002060"/>
                </a:solidFill>
              </a:defRPr>
            </a:pPr>
            <a:endParaRPr lang="ru-RU"/>
          </a:p>
        </c:txPr>
        <c:crossAx val="91976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93755514180383"/>
          <c:y val="0.46138723202050841"/>
          <c:w val="0.24743146748665903"/>
          <c:h val="0.20062416625870219"/>
        </c:manualLayout>
      </c:layout>
      <c:overlay val="0"/>
      <c:txPr>
        <a:bodyPr/>
        <a:lstStyle/>
        <a:p>
          <a:pPr>
            <a:defRPr sz="2400" baseline="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>
                <a:solidFill>
                  <a:srgbClr val="002060"/>
                </a:solidFill>
              </a:rPr>
              <a:t>Количество</a:t>
            </a:r>
            <a:r>
              <a:rPr lang="ru-RU" sz="2800" baseline="0" dirty="0" smtClean="0">
                <a:solidFill>
                  <a:srgbClr val="002060"/>
                </a:solidFill>
              </a:rPr>
              <a:t> подразделений Страховых Компаний</a:t>
            </a:r>
            <a:endParaRPr lang="ru-RU" sz="28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6519296517079929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41E-2"/>
                  <c:y val="-0.14375000000000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40299550184146E-2"/>
                  <c:y val="-0.29541076253610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88282262337742E-2"/>
                  <c:y val="-0.39084070632406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300</c:v>
                </c:pt>
                <c:pt idx="1">
                  <c:v>900</c:v>
                </c:pt>
                <c:pt idx="2">
                  <c:v>1300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036480"/>
        <c:axId val="92038272"/>
        <c:axId val="0"/>
      </c:bar3DChart>
      <c:catAx>
        <c:axId val="9203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002060"/>
                </a:solidFill>
              </a:defRPr>
            </a:pPr>
            <a:endParaRPr lang="ru-RU"/>
          </a:p>
        </c:txPr>
        <c:crossAx val="92038272"/>
        <c:crosses val="autoZero"/>
        <c:auto val="1"/>
        <c:lblAlgn val="ctr"/>
        <c:lblOffset val="100"/>
        <c:noMultiLvlLbl val="0"/>
      </c:catAx>
      <c:valAx>
        <c:axId val="9203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rgbClr val="002060"/>
                </a:solidFill>
              </a:defRPr>
            </a:pPr>
            <a:endParaRPr lang="ru-RU"/>
          </a:p>
        </c:txPr>
        <c:crossAx val="92036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b="1" i="0" u="none" strike="noStrike" baseline="0" dirty="0" err="1" smtClean="0">
                <a:solidFill>
                  <a:srgbClr val="002060"/>
                </a:solidFill>
              </a:rPr>
              <a:t>Bitta</a:t>
            </a:r>
            <a:r>
              <a:rPr lang="en-US" sz="2800" b="1" i="0" u="none" strike="noStrike" baseline="0" dirty="0" smtClean="0">
                <a:solidFill>
                  <a:srgbClr val="002060"/>
                </a:solidFill>
              </a:rPr>
              <a:t> </a:t>
            </a:r>
            <a:r>
              <a:rPr lang="en-US" sz="2800" b="1" i="0" u="none" strike="noStrike" baseline="0" dirty="0" err="1" smtClean="0">
                <a:solidFill>
                  <a:srgbClr val="002060"/>
                </a:solidFill>
              </a:rPr>
              <a:t>Sk</a:t>
            </a:r>
            <a:r>
              <a:rPr lang="en-US" sz="2800" b="1" i="0" u="none" strike="noStrike" baseline="0" dirty="0" smtClean="0">
                <a:solidFill>
                  <a:srgbClr val="002060"/>
                </a:solidFill>
              </a:rPr>
              <a:t> </a:t>
            </a:r>
            <a:r>
              <a:rPr lang="en-US" sz="2800" b="1" i="0" u="none" strike="noStrike" baseline="0" dirty="0" err="1" smtClean="0">
                <a:solidFill>
                  <a:srgbClr val="002060"/>
                </a:solidFill>
              </a:rPr>
              <a:t>hududiy</a:t>
            </a:r>
            <a:r>
              <a:rPr lang="en-US" sz="2800" b="1" i="0" u="none" strike="noStrike" baseline="0" dirty="0" smtClean="0">
                <a:solidFill>
                  <a:srgbClr val="002060"/>
                </a:solidFill>
              </a:rPr>
              <a:t> </a:t>
            </a:r>
            <a:r>
              <a:rPr lang="en-US" sz="2800" b="1" i="0" u="none" strike="noStrike" baseline="0" dirty="0" err="1" smtClean="0">
                <a:solidFill>
                  <a:srgbClr val="002060"/>
                </a:solidFill>
              </a:rPr>
              <a:t>bo’linmalarining</a:t>
            </a:r>
            <a:r>
              <a:rPr lang="en-US" sz="2800" b="1" i="0" u="none" strike="noStrike" baseline="0" dirty="0" smtClean="0">
                <a:solidFill>
                  <a:srgbClr val="002060"/>
                </a:solidFill>
              </a:rPr>
              <a:t> </a:t>
            </a:r>
            <a:r>
              <a:rPr lang="en-US" sz="2800" b="1" i="0" u="none" strike="noStrike" baseline="0" dirty="0" err="1" smtClean="0">
                <a:solidFill>
                  <a:srgbClr val="002060"/>
                </a:solidFill>
              </a:rPr>
              <a:t>o’rtacha</a:t>
            </a:r>
            <a:r>
              <a:rPr lang="en-US" sz="2800" b="1" i="0" u="none" strike="noStrike" baseline="0" dirty="0" smtClean="0">
                <a:solidFill>
                  <a:srgbClr val="002060"/>
                </a:solidFill>
              </a:rPr>
              <a:t> </a:t>
            </a:r>
            <a:r>
              <a:rPr lang="en-US" sz="2800" b="1" i="0" u="none" strike="noStrike" baseline="0" dirty="0" err="1" smtClean="0">
                <a:solidFill>
                  <a:srgbClr val="002060"/>
                </a:solidFill>
              </a:rPr>
              <a:t>soni</a:t>
            </a:r>
            <a:endParaRPr lang="ru-RU" sz="28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6519296517079929"/>
          <c:y val="0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41E-2"/>
                  <c:y val="-0.14375000000000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40299550184146E-2"/>
                  <c:y val="-0.29541076253610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88282262337749E-2"/>
                  <c:y val="-0.39084070632406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26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141312"/>
        <c:axId val="160142848"/>
      </c:barChart>
      <c:catAx>
        <c:axId val="16014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002060"/>
                </a:solidFill>
              </a:defRPr>
            </a:pPr>
            <a:endParaRPr lang="ru-RU"/>
          </a:p>
        </c:txPr>
        <c:crossAx val="160142848"/>
        <c:crosses val="autoZero"/>
        <c:auto val="1"/>
        <c:lblAlgn val="ctr"/>
        <c:lblOffset val="100"/>
        <c:noMultiLvlLbl val="0"/>
      </c:catAx>
      <c:valAx>
        <c:axId val="16014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rgbClr val="002060"/>
                </a:solidFill>
              </a:defRPr>
            </a:pPr>
            <a:endParaRPr lang="ru-RU"/>
          </a:p>
        </c:txPr>
        <c:crossAx val="160141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aseline="0">
                <a:solidFill>
                  <a:srgbClr val="002060"/>
                </a:solidFill>
              </a:defRPr>
            </a:pPr>
            <a:endParaRPr lang="en-US" sz="2800" b="1" i="0" u="none" strike="noStrike" baseline="0" dirty="0" smtClean="0">
              <a:solidFill>
                <a:srgbClr val="002060"/>
              </a:solidFill>
            </a:endParaRPr>
          </a:p>
          <a:p>
            <a:pPr>
              <a:defRPr sz="2800" baseline="0">
                <a:solidFill>
                  <a:srgbClr val="002060"/>
                </a:solidFill>
              </a:defRPr>
            </a:pPr>
            <a:r>
              <a:rPr lang="ru-RU" sz="2800" b="1" i="0" u="none" strike="noStrike" baseline="0" dirty="0" smtClean="0"/>
              <a:t> </a:t>
            </a:r>
            <a:r>
              <a:rPr lang="en-US" sz="2800" b="1" i="0" u="none" strike="noStrike" baseline="0" dirty="0" err="1" smtClean="0"/>
              <a:t>Umumiy</a:t>
            </a:r>
            <a:r>
              <a:rPr lang="en-US" sz="2800" b="1" i="0" u="none" strike="noStrike" baseline="0" dirty="0" smtClean="0"/>
              <a:t> </a:t>
            </a:r>
            <a:r>
              <a:rPr lang="en-US" sz="2800" b="1" i="0" u="none" strike="noStrike" baseline="0" dirty="0" err="1" smtClean="0"/>
              <a:t>sug’urta</a:t>
            </a:r>
            <a:r>
              <a:rPr lang="en-US" sz="2800" b="1" i="0" u="none" strike="noStrike" baseline="0" dirty="0" smtClean="0"/>
              <a:t> </a:t>
            </a:r>
            <a:r>
              <a:rPr lang="en-US" sz="2800" b="1" i="0" u="none" strike="noStrike" baseline="0" dirty="0" err="1" smtClean="0"/>
              <a:t>mukofotlarida</a:t>
            </a:r>
            <a:r>
              <a:rPr lang="en-US" sz="2800" b="1" i="0" u="none" strike="noStrike" baseline="0" dirty="0" smtClean="0"/>
              <a:t> </a:t>
            </a:r>
            <a:r>
              <a:rPr lang="en-US" sz="2800" b="1" i="0" u="none" strike="noStrike" baseline="0" dirty="0" err="1" smtClean="0"/>
              <a:t>hududlarning</a:t>
            </a:r>
            <a:r>
              <a:rPr lang="en-US" sz="2800" b="1" i="0" u="none" strike="noStrike" baseline="0" dirty="0" smtClean="0"/>
              <a:t>  </a:t>
            </a:r>
            <a:r>
              <a:rPr lang="en-US" sz="2800" b="1" i="0" u="none" strike="noStrike" baseline="0" dirty="0" err="1" smtClean="0"/>
              <a:t>ulushi</a:t>
            </a:r>
            <a:endParaRPr lang="ru-RU" sz="2800" baseline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г. Ташкент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55587741317583E-3"/>
                  <c:y val="-4.2849857332345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544353209597065E-3"/>
                  <c:y val="-4.55626614043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834461961112875E-3"/>
                  <c:y val="-4.7299567267931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0.55000000000000004</c:v>
                </c:pt>
                <c:pt idx="2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0%</c:formatCode>
                <c:ptCount val="3"/>
                <c:pt idx="0">
                  <c:v>0.2</c:v>
                </c:pt>
                <c:pt idx="1">
                  <c:v>0.45</c:v>
                </c:pt>
                <c:pt idx="2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634368"/>
        <c:axId val="158635904"/>
        <c:axId val="0"/>
      </c:bar3DChart>
      <c:catAx>
        <c:axId val="15863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aseline="0">
                <a:solidFill>
                  <a:srgbClr val="002060"/>
                </a:solidFill>
              </a:defRPr>
            </a:pPr>
            <a:endParaRPr lang="ru-RU"/>
          </a:p>
        </c:txPr>
        <c:crossAx val="158635904"/>
        <c:crosses val="autoZero"/>
        <c:auto val="1"/>
        <c:lblAlgn val="ctr"/>
        <c:lblOffset val="100"/>
        <c:noMultiLvlLbl val="0"/>
      </c:catAx>
      <c:valAx>
        <c:axId val="15863590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rgbClr val="002060"/>
                </a:solidFill>
              </a:defRPr>
            </a:pPr>
            <a:endParaRPr lang="ru-RU"/>
          </a:p>
        </c:txPr>
        <c:crossAx val="15863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93755514180383"/>
          <c:y val="0.46138723202050841"/>
          <c:w val="0.24743146748665903"/>
          <c:h val="0.20062416625870219"/>
        </c:manualLayout>
      </c:layout>
      <c:overlay val="0"/>
      <c:txPr>
        <a:bodyPr/>
        <a:lstStyle/>
        <a:p>
          <a:pPr>
            <a:defRPr sz="2800" baseline="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baseline="0" dirty="0" smtClean="0">
                <a:solidFill>
                  <a:srgbClr val="002060"/>
                </a:solidFill>
              </a:rPr>
              <a:t>Доля страховых премий 2014 года </a:t>
            </a:r>
            <a:r>
              <a:rPr lang="ru-RU" sz="2800" b="1" i="0" u="none" strike="noStrike" baseline="0" dirty="0" smtClean="0">
                <a:solidFill>
                  <a:srgbClr val="002060"/>
                </a:solidFill>
              </a:rPr>
              <a:t>в разрезе регионов</a:t>
            </a:r>
            <a:r>
              <a:rPr lang="ru-RU" sz="2800" b="1" i="0" u="none" strike="noStrike" baseline="0" dirty="0" smtClean="0"/>
              <a:t> </a:t>
            </a:r>
            <a:r>
              <a:rPr lang="ru-RU" sz="2800" b="1" i="0" baseline="0" dirty="0" smtClean="0"/>
              <a:t>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800" dirty="0"/>
          </a:p>
        </c:rich>
      </c:tx>
      <c:layout>
        <c:manualLayout>
          <c:xMode val="edge"/>
          <c:yMode val="edge"/>
          <c:x val="1.7977792220683121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024764466627602E-2"/>
          <c:y val="0.16679019669929898"/>
          <c:w val="0.58939416691211388"/>
          <c:h val="0.8155738767758309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3"/>
            <c:bubble3D val="0"/>
            <c:explosion val="38"/>
          </c:dPt>
          <c:dLbls>
            <c:dLbl>
              <c:idx val="0"/>
              <c:layout>
                <c:manualLayout>
                  <c:x val="-4.8260018107361885E-2"/>
                  <c:y val="7.64084744910749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1496478828431013E-2"/>
                  <c:y val="3.38975480862663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1570634329161115E-2"/>
                  <c:y val="1.1946448049991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7409538965649977E-2"/>
                  <c:y val="1.785988140476541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1317799934706139E-2"/>
                  <c:y val="1.35512712601055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9203620824530558E-2"/>
                  <c:y val="1.18766522475369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4.2563290736531922E-2"/>
                  <c:y val="-1.37438500453192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7130270044023637E-2"/>
                  <c:y val="-8.62874620165159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6.4363966766304223E-2"/>
                  <c:y val="-4.91549745357378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3.2209401251596784E-2"/>
                  <c:y val="-5.79983908545730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8.9905735748666768E-2"/>
                  <c:y val="3.55023712963801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Республика Каракалпакстан </c:v>
                </c:pt>
                <c:pt idx="1">
                  <c:v>Андижанская область </c:v>
                </c:pt>
                <c:pt idx="2">
                  <c:v>Бухарская область </c:v>
                </c:pt>
                <c:pt idx="3">
                  <c:v>Джизакская область </c:v>
                </c:pt>
                <c:pt idx="4">
                  <c:v>Кашкадарьинская область </c:v>
                </c:pt>
                <c:pt idx="5">
                  <c:v>Навоийская область </c:v>
                </c:pt>
                <c:pt idx="6">
                  <c:v>Наманганская область </c:v>
                </c:pt>
                <c:pt idx="7">
                  <c:v>Самаркандская область</c:v>
                </c:pt>
                <c:pt idx="8">
                  <c:v>Сурхандарьинская область </c:v>
                </c:pt>
                <c:pt idx="9">
                  <c:v>Сырдарьинская область </c:v>
                </c:pt>
                <c:pt idx="10">
                  <c:v>Ташкентская область</c:v>
                </c:pt>
                <c:pt idx="11">
                  <c:v>Ферганская область </c:v>
                </c:pt>
                <c:pt idx="12">
                  <c:v>Хорезмская область </c:v>
                </c:pt>
                <c:pt idx="13">
                  <c:v>г.Ташкент </c:v>
                </c:pt>
              </c:strCache>
            </c:strRef>
          </c:cat>
          <c:val>
            <c:numRef>
              <c:f>Лист1!$B$2:$B$15</c:f>
              <c:numCache>
                <c:formatCode>0.0%</c:formatCode>
                <c:ptCount val="14"/>
                <c:pt idx="0">
                  <c:v>2.4048476860474125E-2</c:v>
                </c:pt>
                <c:pt idx="1">
                  <c:v>4.3441208310172737E-2</c:v>
                </c:pt>
                <c:pt idx="2">
                  <c:v>3.9414738480905355E-2</c:v>
                </c:pt>
                <c:pt idx="3">
                  <c:v>1.7138887204802371E-2</c:v>
                </c:pt>
                <c:pt idx="4">
                  <c:v>4.2015597287682012E-2</c:v>
                </c:pt>
                <c:pt idx="5">
                  <c:v>1.9117537484743093E-2</c:v>
                </c:pt>
                <c:pt idx="6">
                  <c:v>3.3751184655935823E-2</c:v>
                </c:pt>
                <c:pt idx="7">
                  <c:v>4.4015272207574188E-2</c:v>
                </c:pt>
                <c:pt idx="8">
                  <c:v>2.5895518411976182E-2</c:v>
                </c:pt>
                <c:pt idx="9">
                  <c:v>1.6031781125749402E-2</c:v>
                </c:pt>
                <c:pt idx="10">
                  <c:v>7.3036219443491687E-2</c:v>
                </c:pt>
                <c:pt idx="11">
                  <c:v>5.6462457571187535E-2</c:v>
                </c:pt>
                <c:pt idx="12">
                  <c:v>2.9020353016147683E-2</c:v>
                </c:pt>
                <c:pt idx="13">
                  <c:v>0.53661076793915796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350894111729318"/>
          <c:y val="0.12604865791956638"/>
          <c:w val="0.35649105888270677"/>
          <c:h val="0.82274203375363464"/>
        </c:manualLayout>
      </c:layout>
      <c:overlay val="0"/>
      <c:txPr>
        <a:bodyPr/>
        <a:lstStyle/>
        <a:p>
          <a:pPr>
            <a:lnSpc>
              <a:spcPct val="100000"/>
            </a:lnSpc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6C2B5-33A7-45C1-929F-718DD929E148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101D7-DE43-4225-8454-4831634EA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2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AE9-7E7B-4D38-80D1-2719A15FC68E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B4EA-AC27-44B7-88D4-96990B6A4CAD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F186-0FC9-4ED4-9A94-4B56DE81DB3F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F771-841E-48BF-A578-F94253F4503A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C063-DD60-428A-A24E-B64B6656EBBE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E728-5058-41ED-B07C-EAB0E8D9951B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4F0D-B75C-47D1-B288-D67DB7CA5F19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3DCC-6753-4D11-BA4F-EC3910CCA69E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AFCE-3F45-4705-9EDF-1E84319E2AFC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7C8-38EC-40DF-873D-6795BB78E1A5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C0B-238E-488E-B694-5284418C8256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3A8EA-47E8-4193-9BE9-F45152834607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CB6EA-5E4D-4022-B1D4-342B12893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10027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Тема: Развитие страховых услуг в отдаленных и сельских местностях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43804" cy="1752600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 smtClean="0">
                <a:solidFill>
                  <a:srgbClr val="0070C0"/>
                </a:solidFill>
              </a:rPr>
              <a:t>Докладчик: Юлдашев А.К.</a:t>
            </a:r>
          </a:p>
          <a:p>
            <a:pPr algn="r"/>
            <a:r>
              <a:rPr lang="ru-RU" sz="2400" b="1" i="1" dirty="0" smtClean="0">
                <a:solidFill>
                  <a:srgbClr val="0070C0"/>
                </a:solidFill>
              </a:rPr>
              <a:t>Заместитель Генерального директора </a:t>
            </a:r>
          </a:p>
          <a:p>
            <a:pPr algn="r"/>
            <a:r>
              <a:rPr lang="ru-RU" sz="2400" b="1" i="1" dirty="0" smtClean="0">
                <a:solidFill>
                  <a:srgbClr val="0070C0"/>
                </a:solidFill>
              </a:rPr>
              <a:t>АО СК «</a:t>
            </a:r>
            <a:r>
              <a:rPr lang="en-US" sz="2400" b="1" i="1" dirty="0" smtClean="0">
                <a:solidFill>
                  <a:srgbClr val="0070C0"/>
                </a:solidFill>
              </a:rPr>
              <a:t>ALSKOM</a:t>
            </a:r>
            <a:r>
              <a:rPr lang="ru-RU" sz="2400" b="1" i="1" dirty="0" smtClean="0">
                <a:solidFill>
                  <a:srgbClr val="0070C0"/>
                </a:solidFill>
              </a:rPr>
              <a:t>»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512354"/>
            <a:ext cx="61293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VIII Ташкентский Международный Форум по страхованию и перестрахованию</a:t>
            </a:r>
            <a:endParaRPr lang="ru-RU" sz="2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85720" y="214290"/>
          <a:ext cx="8643998" cy="624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10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263365"/>
          <a:ext cx="8501089" cy="5217338"/>
        </p:xfrm>
        <a:graphic>
          <a:graphicData uri="http://schemas.openxmlformats.org/drawingml/2006/table">
            <a:tbl>
              <a:tblPr/>
              <a:tblGrid>
                <a:gridCol w="651877"/>
                <a:gridCol w="2839642"/>
                <a:gridCol w="1366246"/>
                <a:gridCol w="1973467"/>
                <a:gridCol w="1669857"/>
              </a:tblGrid>
              <a:tr h="1011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№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Наимнование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региона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Страховая премия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Страховая премия на одного человека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Доля страховых премий в ВРП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Республика Каракалпакстан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258%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242%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96%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Андижанская область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253%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230%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101%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Бухарская область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264%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243%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115%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4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Джизакская область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479%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436%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193%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5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Кашкадарьинская область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275%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248%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124%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6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Наваинская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область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256%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242%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106%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7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Наманганская область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301%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272%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136%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8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Самаркандская область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297%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269%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114%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9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Сурхандарьинская область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281%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253%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103%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10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Сырдарьинская область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329%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308%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125%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11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Ташкентская область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298%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282%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104%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12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Ферганская область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298%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270%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118%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13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Хорезмская область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369%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342%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149%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14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г.Ташкент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224%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213%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99%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Итого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251%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230%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108%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61610"/>
            <a:ext cx="86439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Динамика роста основных показателей спроса и предложения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рынка страховых услуг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(в 2014г. в % к 2010г.)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11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571612"/>
          <a:ext cx="8043890" cy="4722541"/>
        </p:xfrm>
        <a:graphic>
          <a:graphicData uri="http://schemas.openxmlformats.org/drawingml/2006/table">
            <a:tbl>
              <a:tblPr/>
              <a:tblGrid>
                <a:gridCol w="702864"/>
                <a:gridCol w="4425204"/>
                <a:gridCol w="1457911"/>
                <a:gridCol w="1457911"/>
              </a:tblGrid>
              <a:tr h="451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4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2010г.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2014г.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97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Показатели спроса: 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Страховые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премий, </a:t>
                      </a:r>
                      <a:r>
                        <a:rPr lang="ru-RU" sz="22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млн.сум</a:t>
                      </a:r>
                      <a:endParaRPr lang="ru-RU" sz="22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175 469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439 134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страховых премий в ВРП,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0,28%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0,30%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Размер страховой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премии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 душу населения,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2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сум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Показатели предложения: </a:t>
                      </a:r>
                      <a:endParaRPr lang="ru-RU" sz="24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2200" dirty="0" err="1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терр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подразделений</a:t>
                      </a:r>
                      <a:endParaRPr lang="ru-RU" sz="22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Объём собранной страховых премий, приходящейся в среднем на 1 СК, </a:t>
                      </a:r>
                      <a:r>
                        <a:rPr lang="ru-RU" sz="22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млн.сум</a:t>
                      </a:r>
                      <a:endParaRPr lang="ru-RU" sz="22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Основные показатели Спроса и Предложения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12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2725734"/>
          </a:xfrm>
        </p:spPr>
        <p:txBody>
          <a:bodyPr>
            <a:normAutofit/>
          </a:bodyPr>
          <a:lstStyle/>
          <a:p>
            <a:r>
              <a:rPr lang="ru-RU" sz="5400" b="1" smtClean="0">
                <a:solidFill>
                  <a:srgbClr val="002060"/>
                </a:solidFill>
              </a:rPr>
              <a:t>Благодарю </a:t>
            </a:r>
            <a:r>
              <a:rPr lang="ru-RU" sz="5400" b="1" dirty="0" smtClean="0">
                <a:solidFill>
                  <a:srgbClr val="002060"/>
                </a:solidFill>
              </a:rPr>
              <a:t>за внимание!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13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857916"/>
          </a:xfrm>
        </p:spPr>
        <p:txBody>
          <a:bodyPr>
            <a:noAutofit/>
          </a:bodyPr>
          <a:lstStyle/>
          <a:p>
            <a:r>
              <a:rPr lang="ru-RU" sz="2900" dirty="0" smtClean="0">
                <a:solidFill>
                  <a:srgbClr val="002060"/>
                </a:solidFill>
              </a:rPr>
              <a:t>Указ Президента Республики Узбекистан №325     от 17.04.2006 г. «О мероприятиях по усилению развития сферы обслуживания и сервиса в Республике Узбекистан»</a:t>
            </a:r>
          </a:p>
          <a:p>
            <a:pPr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	«Программа развития сферы обслуживания и сервиса Республики Узбекистан в 2006-2010 годах»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Указ Президента Республики Узбекистан №618     от 10.04.2007г. «О реформе и мероприятиях по развитию рынка страховых услуг»</a:t>
            </a:r>
          </a:p>
          <a:p>
            <a:pPr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	«Программа реформирования и развития страхового рынка Республики Узбекистан в      2007-2010 годах»</a:t>
            </a:r>
          </a:p>
          <a:p>
            <a:endParaRPr lang="ru-RU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2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500166" y="214290"/>
            <a:ext cx="6572296" cy="7143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Доля обязательного страхования  (ОСГО)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2"/>
          </p:nvPr>
        </p:nvGraphicFramePr>
        <p:xfrm>
          <a:off x="214282" y="1214422"/>
          <a:ext cx="46434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3"/>
          <p:cNvGraphicFramePr>
            <a:graphicFrameLocks noGrp="1"/>
          </p:cNvGraphicFramePr>
          <p:nvPr>
            <p:ph sz="quarter" idx="4"/>
          </p:nvPr>
        </p:nvGraphicFramePr>
        <p:xfrm>
          <a:off x="4572000" y="1214422"/>
          <a:ext cx="4356131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3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85720" y="285728"/>
          <a:ext cx="857256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4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14282" y="1000108"/>
          <a:ext cx="878687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Количество подразделений АО СК «</a:t>
            </a:r>
            <a:r>
              <a:rPr lang="en-US" sz="2800" b="1" dirty="0" smtClean="0">
                <a:solidFill>
                  <a:srgbClr val="002060"/>
                </a:solidFill>
              </a:rPr>
              <a:t>ALSKOM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5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285728"/>
          <a:ext cx="835824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6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57158" y="285728"/>
          <a:ext cx="8429684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7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02651787"/>
              </p:ext>
            </p:extLst>
          </p:nvPr>
        </p:nvGraphicFramePr>
        <p:xfrm>
          <a:off x="285720" y="428604"/>
          <a:ext cx="850112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8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41699145"/>
              </p:ext>
            </p:extLst>
          </p:nvPr>
        </p:nvGraphicFramePr>
        <p:xfrm>
          <a:off x="428596" y="214290"/>
          <a:ext cx="835824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6EA-5E4D-4022-B1D4-342B12893841}" type="slidenum">
              <a:rPr lang="ru-RU" sz="2000" smtClean="0">
                <a:solidFill>
                  <a:schemeClr val="accent6"/>
                </a:solidFill>
              </a:rPr>
              <a:pPr/>
              <a:t>9</a:t>
            </a:fld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425</Words>
  <Application>Microsoft Office PowerPoint</Application>
  <PresentationFormat>Экран (4:3)</PresentationFormat>
  <Paragraphs>175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Тема: Развитие страховых услуг в отдаленных и сельских местностях</vt:lpstr>
      <vt:lpstr> </vt:lpstr>
      <vt:lpstr>Презентация PowerPoint</vt:lpstr>
      <vt:lpstr>Презентация PowerPoint</vt:lpstr>
      <vt:lpstr>Количество подразделений АО СК «ALSKOM»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показатели Спроса и Предложения</vt:lpstr>
      <vt:lpstr>Благодарю за внимание!</vt:lpstr>
    </vt:vector>
  </TitlesOfParts>
  <Company>СК АО "ALSKOM"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u.hasanov</dc:creator>
  <cp:lastModifiedBy>User</cp:lastModifiedBy>
  <cp:revision>149</cp:revision>
  <dcterms:created xsi:type="dcterms:W3CDTF">2015-05-26T12:28:31Z</dcterms:created>
  <dcterms:modified xsi:type="dcterms:W3CDTF">2015-06-04T12:33:30Z</dcterms:modified>
</cp:coreProperties>
</file>