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notesMasterIdLst>
    <p:notesMasterId r:id="rId10"/>
  </p:notesMasterIdLst>
  <p:handoutMasterIdLst>
    <p:handoutMasterId r:id="rId11"/>
  </p:handoutMasterIdLst>
  <p:sldIdLst>
    <p:sldId id="282" r:id="rId2"/>
    <p:sldId id="257" r:id="rId3"/>
    <p:sldId id="290" r:id="rId4"/>
    <p:sldId id="268" r:id="rId5"/>
    <p:sldId id="352" r:id="rId6"/>
    <p:sldId id="269" r:id="rId7"/>
    <p:sldId id="353" r:id="rId8"/>
    <p:sldId id="298" r:id="rId9"/>
  </p:sldIdLst>
  <p:sldSz cx="9144000" cy="6858000" type="screen4x3"/>
  <p:notesSz cx="681355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99FFCC"/>
    <a:srgbClr val="FF6600"/>
    <a:srgbClr val="009900"/>
    <a:srgbClr val="33CC33"/>
    <a:srgbClr val="0000FF"/>
    <a:srgbClr val="CC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49" autoAdjust="0"/>
    <p:restoredTop sz="89282" autoAdjust="0"/>
  </p:normalViewPr>
  <p:slideViewPr>
    <p:cSldViewPr>
      <p:cViewPr varScale="1">
        <p:scale>
          <a:sx n="75" d="100"/>
          <a:sy n="75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435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5F4B53A-7091-448B-AA54-3EB212393425}" type="datetimeFigureOut">
              <a:rPr lang="ru-RU"/>
              <a:pPr/>
              <a:t>26.11.2015</a:t>
            </a:fld>
            <a:endParaRPr lang="ru-RU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92E2848-7BBF-4884-81CB-45C5F51E42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6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435" y="0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356" y="4724203"/>
            <a:ext cx="5450840" cy="4475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DBA88E89-4135-4F5D-8E4B-A71C035BB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950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1C83F-01CB-4AD2-BAE0-07BCCE881F09}" type="slidenum">
              <a:rPr lang="ru-RU"/>
              <a:pPr/>
              <a:t>1</a:t>
            </a:fld>
            <a:endParaRPr lang="ru-RU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Уважаемый председатель</a:t>
            </a:r>
          </a:p>
          <a:p>
            <a:r>
              <a:rPr lang="ru-RU" dirty="0" smtClean="0"/>
              <a:t>Уважаемые гости и участники конференции</a:t>
            </a:r>
          </a:p>
          <a:p>
            <a:r>
              <a:rPr lang="ru-RU" dirty="0" smtClean="0"/>
              <a:t>Дамы и господа,</a:t>
            </a:r>
          </a:p>
          <a:p>
            <a:r>
              <a:rPr lang="ru-RU" dirty="0" smtClean="0"/>
              <a:t>Позвольте представить обзор факторов устойчивости банковской системы Узбекистана и ее роли в поддержке развития реального сектора экономики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47B6F5-88BA-4FAC-84CA-476F33D5E44F}" type="slidenum">
              <a:rPr lang="ru-RU"/>
              <a:pPr/>
              <a:t>2</a:t>
            </a:fld>
            <a:endParaRPr lang="ru-RU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smtClean="0"/>
              <a:t>Наверное, есть смысл начать с изложения фактов и некоторых данных по банковской системе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 txBox="1">
            <a:spLocks noGrp="1" noChangeArrowheads="1"/>
          </p:cNvSpPr>
          <p:nvPr/>
        </p:nvSpPr>
        <p:spPr bwMode="auto">
          <a:xfrm>
            <a:off x="3859435" y="9446678"/>
            <a:ext cx="2952538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5" rIns="91430" bIns="45715" anchor="b"/>
          <a:lstStyle/>
          <a:p>
            <a:pPr algn="r"/>
            <a:fld id="{58D0727E-5A7E-4D2C-9ADB-7279BCBB5703}" type="slidenum">
              <a:rPr lang="ru-RU" sz="1200">
                <a:latin typeface="Arial" charset="0"/>
              </a:rPr>
              <a:pPr algn="r"/>
              <a:t>8</a:t>
            </a:fld>
            <a:endParaRPr lang="ru-RU" sz="1200" dirty="0">
              <a:latin typeface="Arial" charset="0"/>
            </a:endParaRPr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E7C40-53FE-4C61-B186-E04237C49D68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0A93-E72E-41E3-B0EB-8AF046C71B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318AC-1FD5-4139-9CE5-5F9686C4A47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3966F-620E-499C-BF90-28D5962BC9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44EA-DD3E-4425-B8FB-58CA3330D1E4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83695-034C-439D-A443-F90B01CAA4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D0DA-0E7F-4DB4-B56B-B021403420EB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53E7-13A5-4DCA-96DC-7C84DE33422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C3E6-8733-4151-96FD-1702DF552B0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E1763-ECAE-4048-96C2-B1745ED30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F66AF-FA2F-45C5-BF4E-A9E31A8412A3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340C9-13EA-43D3-892B-8BD6A7C38C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7299-9571-4338-9A06-BA62B8767911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1E67D-9732-4AEE-A4E6-9E8BA1EE6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1E884-8F88-4B5C-AE30-07787E5A70F8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8B990-FFE1-4041-BB87-3524AC2655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2E89C-B6C2-494C-88D6-FE15600E6B80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CDB2F-C22A-4FB5-AE40-C726D18A9CE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490E9-2E03-47D8-9AE6-5B73EB28C9B8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9AD34-E73E-4E47-ABBC-726C7ED483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342C9-92B8-4139-8145-ECE3E1ABE31A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1BCB-4627-4A1F-8BA8-85DEF7C559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3ECB6-EFAB-48CE-8C71-3EE168636A4A}" type="datetimeFigureOut">
              <a:rPr lang="ru-RU" smtClean="0"/>
              <a:pPr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C6EE-1DE5-4D14-B956-5E7F256A1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7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-428652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500188" y="3500438"/>
            <a:ext cx="7643812" cy="1741487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</a:rPr>
              <a:t> Совершенствование банковского надзора в Республике Узбекистан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3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8" name="Picture 2" descr="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5F84262-14BC-40F2-B26C-957AF9014EEA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2</a:t>
            </a:fld>
            <a:endParaRPr lang="ru-RU" sz="14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7172" name="Rectangle 14"/>
          <p:cNvSpPr>
            <a:spLocks noChangeArrowheads="1"/>
          </p:cNvSpPr>
          <p:nvPr/>
        </p:nvSpPr>
        <p:spPr bwMode="auto">
          <a:xfrm>
            <a:off x="142844" y="1484313"/>
            <a:ext cx="6578631" cy="501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Arial" charset="0"/>
              <a:buNone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Центральный банк Республики Узбекистан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  <a:buFont typeface="Arial" charset="0"/>
              <a:buNone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коммерческих банков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государственных</a:t>
            </a: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акционерно-коммерческих</a:t>
            </a:r>
            <a:endParaRPr lang="en-US" sz="20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банков с участием иностранного капитала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частных банков</a:t>
            </a: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  <a:buClr>
                <a:schemeClr val="bg2"/>
              </a:buClr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Небанковские финансовые учреждения</a:t>
            </a: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Микрофинансовых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учреждений</a:t>
            </a: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742950" lvl="1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endParaRPr lang="ru-RU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43350" lvl="8" indent="-285750">
              <a:lnSpc>
                <a:spcPct val="50000"/>
              </a:lnSpc>
              <a:spcBef>
                <a:spcPct val="50000"/>
              </a:spcBef>
              <a:buClr>
                <a:schemeClr val="bg2"/>
              </a:buClr>
              <a:buFont typeface="Wingdings" pitchFamily="2" charset="2"/>
              <a:buChar char="§"/>
            </a:pP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3" name="Picture 15" descr="cb_z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26250" y="1419225"/>
            <a:ext cx="2057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6" descr="bg_1"/>
          <p:cNvPicPr>
            <a:picLocks noChangeAspect="1" noChangeArrowheads="1"/>
          </p:cNvPicPr>
          <p:nvPr/>
        </p:nvPicPr>
        <p:blipFill>
          <a:blip r:embed="rId5" cstate="print"/>
          <a:srcRect l="66644" r="8487"/>
          <a:stretch>
            <a:fillRect/>
          </a:stretch>
        </p:blipFill>
        <p:spPr bwMode="auto">
          <a:xfrm>
            <a:off x="6804025" y="4149725"/>
            <a:ext cx="2087563" cy="239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5" name="Line 18"/>
          <p:cNvSpPr>
            <a:spLocks noChangeShapeType="1"/>
          </p:cNvSpPr>
          <p:nvPr/>
        </p:nvSpPr>
        <p:spPr bwMode="auto">
          <a:xfrm flipV="1">
            <a:off x="6804025" y="1412875"/>
            <a:ext cx="1588" cy="508158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Text Box 19"/>
          <p:cNvSpPr txBox="1">
            <a:spLocks noChangeArrowheads="1"/>
          </p:cNvSpPr>
          <p:nvPr/>
        </p:nvSpPr>
        <p:spPr bwMode="auto">
          <a:xfrm>
            <a:off x="857224" y="333375"/>
            <a:ext cx="814393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imes New Roman" pitchFamily="18" charset="0"/>
                <a:cs typeface="Times New Roman" pitchFamily="18" charset="0"/>
              </a:rPr>
              <a:t>Банковская система Республики Узбекистан</a:t>
            </a:r>
            <a:endParaRPr lang="ru-RU" sz="2600" b="1" dirty="0">
              <a:solidFill>
                <a:srgbClr val="FEE00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6" name="Picture 2" descr="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214290"/>
            <a:ext cx="8229600" cy="657221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en-US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III. </a:t>
            </a:r>
            <a:r>
              <a:rPr lang="ru-RU" sz="24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Стратегия дальнейшего реформирования и            укрепления банковской системы на 2011-2015гг.</a:t>
            </a:r>
            <a:endParaRPr lang="ru-RU" sz="24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14282" y="1142984"/>
            <a:ext cx="8715436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127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Утверждена Постановлением Президента Республики Узбекистан от      26 ноября 2010 года №ПП-1438.</a:t>
            </a:r>
          </a:p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Ключевыми элементами данной Программы являются: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дальнейшее укрепление устойчивости банковско-финансовой системы в соответствии с международными стандартами, путем внедрения новых рекомендаций Базельского комитета;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повышение прозрачности деятельности банков с учетом требований международного стандарта финансовой отчетности;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дальнейшее расширение ресурсной базы, повышение уровня капитализации коммерческих банков и институциональное развитие банковской системы;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достижение высоких международных рейтинговых показателей;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внедрение современных систем оценки и анализа деятельности банков;</a:t>
            </a:r>
          </a:p>
          <a:p>
            <a:pPr marL="2667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усиление инвестиционной активности банков;</a:t>
            </a: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bg2"/>
              </a:buClr>
              <a:buSzPct val="75000"/>
            </a:pPr>
            <a:endParaRPr lang="en-US" sz="2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2200" dirty="0" smtClean="0">
              <a:solidFill>
                <a:srgbClr val="000066"/>
              </a:solidFill>
            </a:endParaRPr>
          </a:p>
          <a:p>
            <a:endParaRPr lang="ru-RU" dirty="0" smtClean="0">
              <a:solidFill>
                <a:srgbClr val="000066"/>
              </a:solidFill>
            </a:endParaRPr>
          </a:p>
          <a:p>
            <a:r>
              <a:rPr lang="ru-RU" dirty="0" smtClean="0">
                <a:solidFill>
                  <a:srgbClr val="000066"/>
                </a:solidFill>
              </a:rPr>
              <a:t> </a:t>
            </a: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dirty="0" smtClean="0">
              <a:solidFill>
                <a:srgbClr val="000066"/>
              </a:solidFill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b="1" dirty="0" smtClean="0">
              <a:solidFill>
                <a:srgbClr val="CC0000"/>
              </a:solidFill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</a:pPr>
            <a:endParaRPr lang="en-US" sz="1400" b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C8478267-6A72-4005-8FF3-9D7D647DFD5E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4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0243" name="Picture 2" descr="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57158" y="333375"/>
            <a:ext cx="855189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FFF00"/>
                </a:solidFill>
                <a:latin typeface="Trebuchet MS" pitchFamily="34" charset="0"/>
                <a:cs typeface="Arial" charset="0"/>
              </a:rPr>
              <a:t>Эффективная система банковского надзора</a:t>
            </a:r>
            <a:endParaRPr lang="ru-RU" sz="2600" b="1" dirty="0">
              <a:solidFill>
                <a:srgbClr val="FFFF00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00034" y="1071546"/>
            <a:ext cx="839155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1998 году, исходя из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рекомендаций Базельского комитета и международных стандартов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разработан комплекс положений и правил, регулирующих деятельность банков, который постоянно совершенствуется.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Начиная с 1998 года,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прохождение ежегодных аудиторских проверок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ведущих международных аудиторских компаний, является обязательным для всех банков.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Центральным банком применяются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эффективные механизмы дистанционного надзора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инспекционных проверок.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Внедрены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жесткие требования к открытию новых банков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 других финансовых учреждений.</a:t>
            </a:r>
          </a:p>
          <a:p>
            <a:pPr marL="449263" indent="-360363" algn="just">
              <a:spcBef>
                <a:spcPts val="1800"/>
              </a:spcBef>
              <a:buSzPct val="120000"/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При регулировании банковской системы предпочтение отдается качеству банков, а не их количеству.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0" y="0"/>
            <a:ext cx="91440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indent="450850" algn="just"/>
            <a:r>
              <a:rPr lang="ru-RU" sz="2400" b="1" i="1" dirty="0" smtClean="0"/>
              <a:t>      	Дистанционный надзор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indent="-177800" algn="just">
              <a:spcBef>
                <a:spcPts val="600"/>
              </a:spcBef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целях дистанционного анализа Центральный банк использует: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 ежемесячные отчеты по надзору;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 инспекционные отчеты (по системе CAMEL);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 отчеты внутренних и внешних аудиторов;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 рейтинги независимых рейтинговых агентств (отечественных и международных);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266700" lvl="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 информацию Национального института кредитной информации (история заёмщиков, качество кредитного портфеля и другая информация по клиентам).</a:t>
            </a:r>
            <a:endParaRPr lang="en-US" sz="24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</p:spPr>
        <p:txBody>
          <a:bodyPr/>
          <a:lstStyle/>
          <a:p>
            <a:pPr>
              <a:defRPr/>
            </a:pPr>
            <a:fld id="{1FDB5049-322E-4621-89ED-DA3AE4F2D248}" type="slidenum">
              <a:rPr lang="ru-RU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>
                <a:defRPr/>
              </a:pPr>
              <a:t>6</a:t>
            </a:fld>
            <a:endParaRPr lang="ru-RU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1267" name="Picture 2" descr="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857225" y="333375"/>
            <a:ext cx="8051826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Устойчивость и стабильность </a:t>
            </a:r>
          </a:p>
          <a:p>
            <a:pPr algn="ctr"/>
            <a:r>
              <a:rPr lang="ru-RU" sz="2600" b="1" dirty="0" smtClean="0">
                <a:solidFill>
                  <a:srgbClr val="FEE002"/>
                </a:solidFill>
                <a:latin typeface="Trebuchet MS" pitchFamily="34" charset="0"/>
                <a:cs typeface="Arial" charset="0"/>
              </a:rPr>
              <a:t>банковской системы</a:t>
            </a:r>
            <a:endParaRPr lang="ru-RU" sz="2600" b="1" dirty="0">
              <a:solidFill>
                <a:srgbClr val="FEE002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28596" y="1142985"/>
            <a:ext cx="8501122" cy="582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>
              <a:spcAft>
                <a:spcPts val="600"/>
              </a:spcAft>
              <a:buSzPct val="120000"/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Высокие показатели финансовой устойчивости: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коэффициент адекватности капитала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 2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7% (при стандартной норме ЦБ на уровне 10%, и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Базельского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комитета – 8%);</a:t>
            </a: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показатель ликвидности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64,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5%, что  превышает более, чем в 2 раза международные требования (30%).</a:t>
            </a:r>
          </a:p>
          <a:p>
            <a:pPr marL="449263" indent="-182563" algn="just">
              <a:lnSpc>
                <a:spcPct val="80000"/>
              </a:lnSpc>
              <a:spcBef>
                <a:spcPts val="900"/>
              </a:spcBef>
              <a:buFontTx/>
              <a:buChar char="-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низкий уровень проблемных кредитов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(0,8% от общей суммы выданных кредитов).</a:t>
            </a:r>
          </a:p>
          <a:p>
            <a:pPr marL="88900" algn="just">
              <a:spcBef>
                <a:spcPts val="12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Национальный институт кредитной информации,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(в 2004г.) используется для обеспечения эффективности банковского надзора и определения потенциальных рисков в банковской системе.</a:t>
            </a:r>
          </a:p>
          <a:p>
            <a:pPr marL="80963" indent="-4763" algn="just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Кредитное бюро «Кредитно-информационный аналитический центр»,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(в 2012 г.) является базой данных по кредитной информации, работающей в режиме реального времени.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963" indent="-4763" algn="just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20000"/>
              <a:buFont typeface="Arial" pitchFamily="34" charset="0"/>
              <a:buChar char="•"/>
            </a:pPr>
            <a:r>
              <a:rPr lang="uz-Cyrl-UZ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ГУП</a:t>
            </a:r>
            <a:r>
              <a:rPr lang="uz-Cyrl-UZ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«Залоговый реестр»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(с 01.07.2014 г)- </a:t>
            </a:r>
            <a:r>
              <a:rPr lang="uz-Cyrl-UZ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залогов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uz-Cyrl-UZ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сделки регистрируются в едином залоговом реестре в общедоступном информационном ресурсе в </a:t>
            </a:r>
            <a:r>
              <a:rPr lang="ru-RU" sz="20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режиме.</a:t>
            </a:r>
            <a:endParaRPr lang="en-US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963" indent="-4763" algn="just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20000"/>
            </a:pPr>
            <a:endParaRPr lang="ru-RU" sz="2000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1" y="0"/>
            <a:ext cx="885828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tabLst/>
            </a:pPr>
            <a:r>
              <a:rPr lang="ru-RU" sz="14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Новые положения: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 требованиях к достаточности капитала коммерческих банков» 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 порядке классификации качества активов, формирования и использования резервов, 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создаваемых коммерческими банками на покрытие возможных потерь по ним»,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«Об операциях между банками и связанными с ними лицами», 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«О максимальном размере риска на одного заемщика или группу взаимосвязанных заемщиков»,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“О требованиях по управлению ликвидностью коммерческих банков” </a:t>
            </a:r>
          </a:p>
          <a:p>
            <a:pPr marL="266700" marR="0" indent="-177800" algn="just" defTabSz="914400" eaLnBrk="1" latinLnBrk="0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Arial" pitchFamily="34" charset="0"/>
              <a:buChar char="•"/>
              <a:tabLst/>
            </a:pPr>
            <a:r>
              <a:rPr lang="ru-RU" sz="24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«О корпоративном управлении в коммерческих банках».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 descr="Graphi2c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9987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285875"/>
            <a:ext cx="7488238" cy="3384550"/>
          </a:xfrm>
        </p:spPr>
        <p:txBody>
          <a:bodyPr/>
          <a:lstStyle/>
          <a:p>
            <a:pPr algn="r"/>
            <a:r>
              <a:rPr lang="ru-RU" sz="3200" b="1" dirty="0" smtClean="0">
                <a:solidFill>
                  <a:schemeClr val="bg1"/>
                </a:solidFill>
                <a:latin typeface="Tahoma" pitchFamily="34" charset="0"/>
              </a:rPr>
              <a:t>СПАСИБО ЗА ВНИМАНИЕ</a:t>
            </a:r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</a:rPr>
              <a:t>!</a:t>
            </a:r>
            <a:endParaRPr lang="ru-RU" sz="32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</TotalTime>
  <Words>420</Words>
  <Application>Microsoft Office PowerPoint</Application>
  <PresentationFormat>Экран (4:3)</PresentationFormat>
  <Paragraphs>75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Совершенствование банковского надзора в Республике Узбекистан </vt:lpstr>
      <vt:lpstr>Презентация PowerPoint</vt:lpstr>
      <vt:lpstr>III. Стратегия дальнейшего реформирования и            укрепления банковской системы на 2011-2015гг.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UFRD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Факторы устойчивости банковской системы Узбекистана  и ее роль в развитии реального сектора экономики </dc:title>
  <dc:creator>A</dc:creator>
  <cp:lastModifiedBy>User</cp:lastModifiedBy>
  <cp:revision>594</cp:revision>
  <dcterms:created xsi:type="dcterms:W3CDTF">2009-05-18T07:46:59Z</dcterms:created>
  <dcterms:modified xsi:type="dcterms:W3CDTF">2015-11-26T08:41:37Z</dcterms:modified>
</cp:coreProperties>
</file>