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69" r:id="rId6"/>
    <p:sldId id="274" r:id="rId7"/>
    <p:sldId id="275" r:id="rId8"/>
    <p:sldId id="278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68" r:id="rId23"/>
    <p:sldId id="272" r:id="rId24"/>
    <p:sldId id="270" r:id="rId25"/>
    <p:sldId id="273" r:id="rId26"/>
    <p:sldId id="291" r:id="rId27"/>
    <p:sldId id="26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III кв. 2010</c:v>
                </c:pt>
                <c:pt idx="1">
                  <c:v>III кв. 2011</c:v>
                </c:pt>
                <c:pt idx="2">
                  <c:v>III кв. 2012</c:v>
                </c:pt>
                <c:pt idx="3">
                  <c:v>III кв. 2013</c:v>
                </c:pt>
                <c:pt idx="4">
                  <c:v>III кв. 2014</c:v>
                </c:pt>
                <c:pt idx="5">
                  <c:v>III кв. 2015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4.2</c:v>
                </c:pt>
                <c:pt idx="3">
                  <c:v>5.4</c:v>
                </c:pt>
                <c:pt idx="4">
                  <c:v>6.7</c:v>
                </c:pt>
                <c:pt idx="5">
                  <c:v>7.9</c:v>
                </c:pt>
              </c:numCache>
            </c:numRef>
          </c:val>
        </c:ser>
        <c:gapWidth val="77"/>
        <c:overlap val="5"/>
        <c:axId val="54567296"/>
        <c:axId val="54568832"/>
      </c:barChart>
      <c:catAx>
        <c:axId val="54567296"/>
        <c:scaling>
          <c:orientation val="minMax"/>
        </c:scaling>
        <c:axPos val="b"/>
        <c:numFmt formatCode="dd/mm/yyyy" sourceLinked="1"/>
        <c:maj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54568832"/>
        <c:crosses val="autoZero"/>
        <c:auto val="1"/>
        <c:lblAlgn val="ctr"/>
        <c:lblOffset val="100"/>
      </c:catAx>
      <c:valAx>
        <c:axId val="545688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Трлн. сум</a:t>
                </a:r>
              </a:p>
            </c:rich>
          </c:tx>
          <c:layout/>
        </c:title>
        <c:numFmt formatCode="#,##0.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456729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43248"/>
            <a:ext cx="7772400" cy="1928826"/>
          </a:xfrm>
        </p:spPr>
        <p:txBody>
          <a:bodyPr>
            <a:normAutofit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Направления развития проектного финансирования на государственном и корпоративном уровне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429264"/>
            <a:ext cx="7500990" cy="107157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отдела по работе с международными финансовыми институтами</a:t>
            </a:r>
            <a:r>
              <a:rPr lang="uz-Latn-UZ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Шохпур Гультураев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\\22.1.1.10\obmen\703 до 31.07.2015\Шохпур\ЛОГО\NADPIS PSB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643734" cy="10770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8072494" cy="1785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Узбекский Промышленно Строительный Банк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000108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сегодняшний день банком профинансированы следующие крупные проекты на основе проектного финансирования: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1714488"/>
          <a:ext cx="8072494" cy="4768802"/>
        </p:xfrm>
        <a:graphic>
          <a:graphicData uri="http://schemas.openxmlformats.org/drawingml/2006/table">
            <a:tbl>
              <a:tblPr/>
              <a:tblGrid>
                <a:gridCol w="357190"/>
                <a:gridCol w="5634413"/>
                <a:gridCol w="2080891"/>
              </a:tblGrid>
              <a:tr h="6626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Наименование проекта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Стоимость проекта.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долл. США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Устюртского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газо-химического комплекса    </a:t>
                      </a: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4 050,0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Ново-Ангренской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Тепловой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Электро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Станции в месте с модернизацией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Ангренского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угольного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разреза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210,0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Разработка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Кандымского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газового месторождения вместе с строительством газоперерабатывающего завода</a:t>
                      </a: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3 500,0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синтетического топлива по технологии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GTL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базе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Шуртанского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газохимического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комплекса</a:t>
                      </a: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4 000,0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Дехканабадского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завода калийных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удобрений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480,0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газового трубопровода Узбекистан-Китай третья линия</a:t>
                      </a: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2 051,0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производства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/б пряжи на базе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«Элит 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Старс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Текстиль»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завода по производству кабельной продукции на базе СП ООО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Hayat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Power Cable Systems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завода по производству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комбикормов на базе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 «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Fergav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Agro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Korm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Устюртский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газохимический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комплекс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142984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осуществления данного проекта была создана компания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 ООО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Uz-Kor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акционерами которого является: </a:t>
            </a:r>
          </a:p>
          <a:p>
            <a:pPr lvl="0" indent="358775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НХК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Узбекнефтегаз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indent="358775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Kor-Uz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Ltd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lvl="0" indent="358775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финансировании данного проекта участвуют: ФРР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АБР, Банк Развития Кореи, Финансовая Корпорация Кореи, Банк Развития Китая, ING (Нидерланды),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KfW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Bayern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LB,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Siemens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(Германия),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Credit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Suisse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(Швейцария), EKN,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Nordea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SEC (Швеция), а также ЭКА участвующих стран предоставившие страховое покрытие для участвующих в проекте банков. </a:t>
            </a:r>
          </a:p>
          <a:p>
            <a:pPr lvl="0" algn="just">
              <a:spcBef>
                <a:spcPct val="20000"/>
              </a:spcBef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Проектом предусмотрена переработка 4,5 млрд. куб. м. природного газа с производством следующие продукции: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Полиэтилен - 387,0 тыс. тонн;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Полипропилен - 83,0 тыс. тонн;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Товарный газ - 3,8 млрд. куб. м;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Пиролизный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дистиллят - 102 тыс. тонн;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Пиролизное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масло - 8 тыс. тонн.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582594"/>
          </a:xfrm>
        </p:spPr>
        <p:txBody>
          <a:bodyPr>
            <a:normAutofit/>
          </a:bodyPr>
          <a:lstStyle/>
          <a:p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Устюртский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газохимический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комплекс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охпур\ХМИ\TIBF\Фото\12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20" y="798494"/>
            <a:ext cx="8571119" cy="55023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Производство синтетического топлива по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технологие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GTL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на базе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Шуртанского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газохимического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комплекса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357298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осуществления данного проекта была создана компания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bekistan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GTL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акционерами которого является: </a:t>
            </a:r>
          </a:p>
          <a:p>
            <a:pPr lvl="0" indent="358775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НХК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Узбекнефтегаз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indent="358775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Petronas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International Corporation Ltd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Малайзия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8775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Sasol Synfuels International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(Южно Африканская Республика).</a:t>
            </a: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Финансирование данного проекта осуществляется за счет собственных средств акционеров.</a:t>
            </a:r>
          </a:p>
          <a:p>
            <a:pPr lvl="0" algn="just">
              <a:spcBef>
                <a:spcPct val="2000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Производственная мощность проекта: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Дизельное топливо - 863,4 тыс. тонн;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Авиационный керосин - 304,0 тыс. тонн;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Топливо - 393,5 тыс. тон;</a:t>
            </a:r>
          </a:p>
          <a:p>
            <a:pPr lvl="0" indent="3587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Газовый конденсат – 11,2 тыс. тонн.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Строительство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Дехканабадского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завода калийных удобрений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1285860"/>
            <a:ext cx="8229600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осуществления данного проекта была создана компания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Дехканабадский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Завод Калийных Удобрений».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финансировании данного проекта участвуют: ФРР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ЭКСИМ Банк Китая.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Производственная мощность проекта 600 тыс. тон калийных удобрений в год.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582594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Строительство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Дехканабадского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завода калийных удобрений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0" name="Picture 2" descr="D:\Шохпур\Фото для музей\расм ДЗКУ\ДЗКУ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34" y="987408"/>
            <a:ext cx="8072494" cy="53858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pPr font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Строительство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Кунградского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содового завода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428736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осуществления данного проекта был создана компания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</a:rPr>
              <a:t>Кунградский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 содовый завод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Узкимёсаноат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финансировании данного проекта участвуют: Фонд Реконструкции и Развития Республики Узбекистан, ЭКСИМ Банк Китая.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Производственная мощность проекта составляет 600 тыс. тон калийных удобрений в год.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/>
          </a:bodyPr>
          <a:lstStyle/>
          <a:p>
            <a:pPr fontAlgn="ctr"/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Кунградский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содовый завод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22" name="Picture 2" descr="D:\Шохпур\ХМИ\TIBF\Фото\КСЗ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71" y="797369"/>
            <a:ext cx="8286808" cy="57329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pPr font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Строительство предприятия по производству пряжи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428736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осуществления данного проекта был создана компания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ООО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Элит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</a:rPr>
              <a:t>Старс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 Текстиль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проект был полностью профинансирован за счет средств               АКБ «Узпромстройбанк».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Производственная мощность проекта составляет 5 тыс. тон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/б пряжи в год.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</p:spPr>
        <p:txBody>
          <a:bodyPr>
            <a:normAutofit/>
          </a:bodyPr>
          <a:lstStyle/>
          <a:p>
            <a:pPr font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Предприятие по производству пряжи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746" name="Picture 2" descr="D:\Шохпур\ХМИ\TIBF\Фото\4,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184" y="951819"/>
            <a:ext cx="8143932" cy="54703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7620" y="4906048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12"/>
            <a:ext cx="8229600" cy="785810"/>
          </a:xfrm>
        </p:spPr>
        <p:txBody>
          <a:bodyPr>
            <a:normAutofit/>
          </a:bodyPr>
          <a:lstStyle/>
          <a:p>
            <a:r>
              <a:rPr lang="uz-Latn-UZ" sz="3000" dirty="0" smtClean="0">
                <a:latin typeface="Times New Roman" pitchFamily="18" charset="0"/>
                <a:cs typeface="Times New Roman" pitchFamily="18" charset="0"/>
              </a:rPr>
              <a:t>Проектное Финансирование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8116806" cy="3286148"/>
          </a:xfrm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Международная Ассоциация Проектного Финансирования (МАПФ):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Проектное финансирование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финансирование долгосрочных инфраструктурных и промышленных проектов, а также проектов по оказанию общественных услуг, при котором задолженность и капитал, использованный для финансирования проекта покрывается за счет денежных потоков генерируемых самим проектом.</a:t>
            </a:r>
            <a:r>
              <a:rPr lang="uz-Latn-U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uz-Latn-U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0390"/>
            <a:ext cx="8229600" cy="582594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Строительство предприятия по производству силовых кабелей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571612"/>
            <a:ext cx="8229600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осуществления данного проекта был создана компания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ООО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Hayat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Power Cable Systems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территории СИЭЗ «Навои». 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был профинансирован за счет средств: АКБ «Узпромстройбанк», АО «АГМК», СП АО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Узкабель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Gulf Cable Trading Company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Китай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Производственная мощность проекта составляет 10 тыс. км силовых кабелей в год.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</p:spPr>
        <p:txBody>
          <a:bodyPr>
            <a:normAutofit/>
          </a:bodyPr>
          <a:lstStyle/>
          <a:p>
            <a:pPr font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Предприятие по производству силовых кабелей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 descr="D:\Шохпур\Proektlar\Hayat Power Cable Systems\Фото\IMG_2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8143932" cy="5429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Осуществление Проектного Финансирования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Узпромстройбанком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типу валюты: в национальной так и в иностранной;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осуществления проектного финансирования предоставляются следующие стандартные банковские инструменты и услуги: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>
              <a:tabLst>
                <a:tab pos="4508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Инвестиционное кредитование;</a:t>
            </a:r>
          </a:p>
          <a:p>
            <a:pPr marL="0" indent="450850">
              <a:tabLst>
                <a:tab pos="4508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Синдицированное кредитование;</a:t>
            </a:r>
          </a:p>
          <a:p>
            <a:pPr marL="0" indent="450850">
              <a:tabLst>
                <a:tab pos="4508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Кредит на пополнение оборотных средств;</a:t>
            </a:r>
          </a:p>
          <a:p>
            <a:pPr marL="0" indent="450850">
              <a:tabLst>
                <a:tab pos="4508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Межбанковское финансирование импортных поставок;</a:t>
            </a:r>
          </a:p>
          <a:p>
            <a:pPr marL="0" indent="450850">
              <a:tabLst>
                <a:tab pos="4508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Лизинг;</a:t>
            </a:r>
          </a:p>
          <a:p>
            <a:pPr marL="0" indent="450850">
              <a:tabLst>
                <a:tab pos="4508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Торговое финансирование.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охпур\ХМИ\TIBF\Map of coope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06" y="1206512"/>
            <a:ext cx="8995591" cy="44656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52"/>
            <a:ext cx="8229600" cy="939784"/>
          </a:xfrm>
        </p:spPr>
        <p:txBody>
          <a:bodyPr>
            <a:normAutofit/>
          </a:bodyPr>
          <a:lstStyle/>
          <a:p>
            <a:pPr marL="0" indent="450850">
              <a:tabLst>
                <a:tab pos="450850" algn="l"/>
              </a:tabLst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Карта покрытия сотрудничества с зарубежными МФИ по кредитным линиям;</a:t>
            </a: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39784"/>
          </a:xfrm>
        </p:spPr>
        <p:txBody>
          <a:bodyPr>
            <a:normAutofit/>
          </a:bodyPr>
          <a:lstStyle/>
          <a:p>
            <a:pPr marL="0" indent="450850">
              <a:tabLst>
                <a:tab pos="450850" algn="l"/>
              </a:tabLst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Межбанковское финансирование импортных поставок;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" y="1357298"/>
            <a:ext cx="8615394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Имеющиеся кредитные линии: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финансирование проектов в сельскохозяйственной сфере;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финансирование проектов в сфере повышения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предприятий;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ЭКСИМ Банк Китая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Финансирование проектов предприятий базовых 			          отраслей экономики;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Банк Развития Китая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финансирование поставок из Китая;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ЭКСИМ Банк Республики Корея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финансирование поставок из Кореи;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Коммерцбанк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финансирование поставок из стран ОЭСР;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КфВ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финансирование проектов предприятий малого бизнеса;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Ландесбанк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Баден-Вюртемберг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финансирование поставок из стран ЕС;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39784"/>
          </a:xfrm>
        </p:spPr>
        <p:txBody>
          <a:bodyPr>
            <a:normAutofit/>
          </a:bodyPr>
          <a:lstStyle/>
          <a:p>
            <a:pPr marL="0" indent="450850">
              <a:tabLst>
                <a:tab pos="450850" algn="l"/>
              </a:tabLst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Межбанковское финансирование импортных поставок;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Перспективные кредитные линии: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Райффайзенбанк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без ограничения по странам при наличии 			    сотрудничества с ЭКА соответствующей страны;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КфВ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ИПЕКС Банк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финансирование поставок из стран ЕС (крупные 		    проекты);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39784"/>
          </a:xfrm>
        </p:spPr>
        <p:txBody>
          <a:bodyPr>
            <a:normAutofit/>
          </a:bodyPr>
          <a:lstStyle/>
          <a:p>
            <a:pPr marL="0" indent="450850">
              <a:tabLst>
                <a:tab pos="450850" algn="l"/>
              </a:tabLst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Препятствия и пути их решения при осуществлении Проектного Финансирования в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РУз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553534"/>
          <a:ext cx="800105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Препятствия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решения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Недостаток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«длинных денег»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иностранного финансирования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обеспечения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Секюритизация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Escrow </a:t>
                      </a:r>
                      <a:r>
                        <a:rPr lang="uz-Cyrl-U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счета,</a:t>
                      </a:r>
                    </a:p>
                    <a:p>
                      <a:r>
                        <a:rPr lang="uz-Cyrl-U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уступка требования по будущим сделкам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Неразвитость механизма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концессии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Усовершенствование юридической основы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846" y="1428736"/>
            <a:ext cx="8545434" cy="521298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uz-Latn-U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z-Latn-U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428736"/>
            <a:ext cx="8429684" cy="36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z-Latn-U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z-Latn-U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1928802"/>
            <a:ext cx="8429684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uz-Latn-UZ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uz-Latn-UZ" sz="3600" b="1" dirty="0" smtClean="0"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Вопросы</a:t>
            </a:r>
            <a:r>
              <a:rPr lang="uz-Latn-U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комментарии</a:t>
            </a:r>
            <a:r>
              <a:rPr lang="uz-Latn-UZ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endParaRPr lang="uz-Latn-U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Шохпур Гультураев - Начальник отдела по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работе с международными финансовыми институтами.</a:t>
            </a:r>
          </a:p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Тел.: +99871-120-45-31</a:t>
            </a:r>
          </a:p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E-mail: sh.gulturaev@uzpsb.uz</a:t>
            </a: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z-Latn-U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z-Latn-U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 descr="\\22.1.1.10\obmen\703 до 31.07.2015\Шохпур\ЛОГО\NADPIS PSB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559676" cy="12255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4920" y="4845923"/>
            <a:ext cx="1956926" cy="1800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82" y="5106799"/>
            <a:ext cx="2571736" cy="1285884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7620" y="4906048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12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Основные особенности </a:t>
            </a:r>
            <a:r>
              <a:rPr lang="uz-Latn-UZ" sz="3000" dirty="0" smtClean="0">
                <a:latin typeface="Times New Roman" pitchFamily="18" charset="0"/>
                <a:cs typeface="Times New Roman" pitchFamily="18" charset="0"/>
              </a:rPr>
              <a:t>Проектно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uz-Latn-UZ" sz="3000" dirty="0" smtClean="0">
                <a:latin typeface="Times New Roman" pitchFamily="18" charset="0"/>
                <a:cs typeface="Times New Roman" pitchFamily="18" charset="0"/>
              </a:rPr>
              <a:t> Финансировани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116806" cy="292895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отдельной компания для осуществления проекта;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источником погашения задолженностей является денежный поток генерируемый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проектом; 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Финансирование осуществляется без или с ограниченным правом регресса по отношению инициаторов проекта;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остается «вне баланса» для инициаторов проекта.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7620" y="4906048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36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Основные участники П</a:t>
            </a:r>
            <a:r>
              <a:rPr lang="uz-Latn-UZ" sz="3000" dirty="0" smtClean="0">
                <a:latin typeface="Times New Roman" pitchFamily="18" charset="0"/>
                <a:cs typeface="Times New Roman" pitchFamily="18" charset="0"/>
              </a:rPr>
              <a:t>роектно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uz-Latn-UZ" sz="3000" dirty="0" smtClean="0">
                <a:latin typeface="Times New Roman" pitchFamily="18" charset="0"/>
                <a:cs typeface="Times New Roman" pitchFamily="18" charset="0"/>
              </a:rPr>
              <a:t> Финансировани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429000"/>
            <a:ext cx="142876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Проектная компания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11" idx="1"/>
          </p:cNvCxnSpPr>
          <p:nvPr/>
        </p:nvCxnSpPr>
        <p:spPr>
          <a:xfrm rot="10800000" flipV="1">
            <a:off x="5345118" y="2464587"/>
            <a:ext cx="1428760" cy="11787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773878" y="2000240"/>
            <a:ext cx="1857388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Государственные органы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1928802"/>
            <a:ext cx="142876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Кредиторы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>
          <a:xfrm>
            <a:off x="2571736" y="2393149"/>
            <a:ext cx="1357322" cy="11787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29058" y="1000108"/>
            <a:ext cx="142876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Акционеры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18" idx="2"/>
            <a:endCxn id="6" idx="0"/>
          </p:cNvCxnSpPr>
          <p:nvPr/>
        </p:nvCxnSpPr>
        <p:spPr>
          <a:xfrm rot="5400000">
            <a:off x="3893339" y="2678901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1472" y="3390900"/>
            <a:ext cx="142876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6" idx="3"/>
            <a:endCxn id="6" idx="1"/>
          </p:cNvCxnSpPr>
          <p:nvPr/>
        </p:nvCxnSpPr>
        <p:spPr>
          <a:xfrm>
            <a:off x="2000232" y="3855247"/>
            <a:ext cx="1928826" cy="23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57422" y="5500702"/>
            <a:ext cx="142876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Подрядчик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29" idx="0"/>
            <a:endCxn id="6" idx="2"/>
          </p:cNvCxnSpPr>
          <p:nvPr/>
        </p:nvCxnSpPr>
        <p:spPr>
          <a:xfrm rot="5400000" flipH="1" flipV="1">
            <a:off x="3250397" y="4107661"/>
            <a:ext cx="1214446" cy="1571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143504" y="5500702"/>
            <a:ext cx="142876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Поставщик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53306" y="3395662"/>
            <a:ext cx="142876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Покупатель продукции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6" idx="3"/>
            <a:endCxn id="34" idx="1"/>
          </p:cNvCxnSpPr>
          <p:nvPr/>
        </p:nvCxnSpPr>
        <p:spPr>
          <a:xfrm>
            <a:off x="5357818" y="3857628"/>
            <a:ext cx="1895488" cy="23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2"/>
            <a:endCxn id="33" idx="0"/>
          </p:cNvCxnSpPr>
          <p:nvPr/>
        </p:nvCxnSpPr>
        <p:spPr>
          <a:xfrm rot="16200000" flipH="1">
            <a:off x="4643438" y="4286256"/>
            <a:ext cx="1214446" cy="12144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Объем выданных инвестиционных кредитов со стороны банков Республики Узбекистан.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285860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8952"/>
            <a:ext cx="8229600" cy="58259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Инвестиционная политика Республики Узбекистан.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основе благоприятного инвестиционного климата Республики Узбекистан лежат два фундаментальных фактора: 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Политическая стабильность; </a:t>
            </a:r>
          </a:p>
          <a:p>
            <a:pPr marL="0" indent="358775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587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Продуманная, взвешенная макроэкономическая политика. </a:t>
            </a:r>
          </a:p>
          <a:p>
            <a:pPr marL="0" indent="358775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Инвестиционная политика Республики Узбекистан.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создания благоприятного инвестиционного климата в Республике Узбекистан осуществлены следующие меры: 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законодательной и нормативной базы: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Закон «Об иностранных инвестициях»;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Закон «Об инвестиционной деятельности»;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Закон «О гарантиях и мерах защиты прав иностранных инвесторов»</a:t>
            </a:r>
          </a:p>
          <a:p>
            <a:pPr marL="0" indent="35877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Предоставление налоговых и таможенных преференций.</a:t>
            </a:r>
          </a:p>
          <a:p>
            <a:pPr marL="0" indent="35877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свободных экономических зон.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Инвестиционная программа Республики Узбекистан.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142984"/>
            <a:ext cx="8229600" cy="477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Основным инструментом инвестиционной политики является Инвестиционная программа Республики Узбекистан.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Инвестиционной программы: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Геология, топливно-энергетический, химический, нефтехимический и металлургический сектор (78,0%); 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Машиностроение,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электротехническая и авиационная промышленность (4,0%);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Коммунальная сфера,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транспорт, стройиндустрия (9,0%);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Сельское и водное хозяйство (5,0%);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Телекоммуникация (1%);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Культура,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образование, здравоохранение и социальная зашита (3,0%);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620" y="4857760"/>
            <a:ext cx="1956926" cy="1800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82" y="5263238"/>
            <a:ext cx="2571736" cy="128588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Узбекский Промышленно Строительный Банк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142984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Основными акционерами банка являются: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Финансов;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Фонд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Реконструкции и Развития Республики Узбекистан;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НХК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Узбекнефтегаз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»;</a:t>
            </a: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Узбекэнерго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indent="3587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Узкимёсаноат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indent="358775" algn="just">
              <a:spcBef>
                <a:spcPct val="2000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Кредитный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портфель банка по состоянию на 1 ноября 2015г. составил 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6,7 трлн.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 которых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5,6 трлн.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это инвестиционные кредиты. Остаток кредитов выданных трем базовым отраслям экономики составил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5,0 трлн.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Проекты предприятий базовых отраслей рефинансированы за счет средств ФРР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сумму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3,7 трлн.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за счет средств МФИ на сумму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1,3 трлн.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spcBef>
                <a:spcPct val="20000"/>
              </a:spcBef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1029</Words>
  <PresentationFormat>Экран (4:3)</PresentationFormat>
  <Paragraphs>214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Направления развития проектного финансирования на государственном и корпоративном уровне</vt:lpstr>
      <vt:lpstr>Проектное Финансирование</vt:lpstr>
      <vt:lpstr>Основные особенности Проектного Финансирования</vt:lpstr>
      <vt:lpstr>Основные участники Проектного Финансирования</vt:lpstr>
      <vt:lpstr>Объем выданных инвестиционных кредитов со стороны банков Республики Узбекистан.</vt:lpstr>
      <vt:lpstr>Инвестиционная политика Республики Узбекистан.</vt:lpstr>
      <vt:lpstr>Инвестиционная политика Республики Узбекистан.</vt:lpstr>
      <vt:lpstr>Инвестиционная программа Республики Узбекистан.</vt:lpstr>
      <vt:lpstr>Узбекский Промышленно Строительный Банк</vt:lpstr>
      <vt:lpstr>Узбекский Промышленно Строительный Банк</vt:lpstr>
      <vt:lpstr>Устюртский газохимический комплекс</vt:lpstr>
      <vt:lpstr>Устюртский газохимический комплекс</vt:lpstr>
      <vt:lpstr>Производство синтетического топлива по технологие GTL на базе Шуртанского газохимического комплекса</vt:lpstr>
      <vt:lpstr>Строительство Дехканабадского завода калийных удобрений</vt:lpstr>
      <vt:lpstr>Строительство Дехканабадского завода калийных удобрений</vt:lpstr>
      <vt:lpstr>Строительство Кунградского содового завода</vt:lpstr>
      <vt:lpstr>Кунградский содовый завод</vt:lpstr>
      <vt:lpstr>Строительство предприятия по производству пряжи</vt:lpstr>
      <vt:lpstr>Предприятие по производству пряжи</vt:lpstr>
      <vt:lpstr>Строительство предприятия по производству силовых кабелей</vt:lpstr>
      <vt:lpstr>Предприятие по производству силовых кабелей</vt:lpstr>
      <vt:lpstr>Осуществление Проектного Финансирования Узпромстройбанком </vt:lpstr>
      <vt:lpstr>Карта покрытия сотрудничества с зарубежными МФИ по кредитным линиям;</vt:lpstr>
      <vt:lpstr>Межбанковское финансирование импортных поставок;</vt:lpstr>
      <vt:lpstr>Межбанковское финансирование импортных поставок;</vt:lpstr>
      <vt:lpstr>Препятствия и пути их решения при осуществлении Проектного Финансирования в РУз.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Shohpur N. Gulturayev</dc:creator>
  <cp:lastModifiedBy>User</cp:lastModifiedBy>
  <cp:revision>216</cp:revision>
  <dcterms:created xsi:type="dcterms:W3CDTF">2015-07-23T09:42:01Z</dcterms:created>
  <dcterms:modified xsi:type="dcterms:W3CDTF">2015-11-26T03:10:42Z</dcterms:modified>
</cp:coreProperties>
</file>