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33"/>
  </p:notesMasterIdLst>
  <p:sldIdLst>
    <p:sldId id="256" r:id="rId2"/>
    <p:sldId id="408" r:id="rId3"/>
    <p:sldId id="463" r:id="rId4"/>
    <p:sldId id="456" r:id="rId5"/>
    <p:sldId id="432" r:id="rId6"/>
    <p:sldId id="433" r:id="rId7"/>
    <p:sldId id="434" r:id="rId8"/>
    <p:sldId id="457" r:id="rId9"/>
    <p:sldId id="412" r:id="rId10"/>
    <p:sldId id="410" r:id="rId11"/>
    <p:sldId id="414" r:id="rId12"/>
    <p:sldId id="416" r:id="rId13"/>
    <p:sldId id="435" r:id="rId14"/>
    <p:sldId id="436" r:id="rId15"/>
    <p:sldId id="445" r:id="rId16"/>
    <p:sldId id="444" r:id="rId17"/>
    <p:sldId id="421" r:id="rId18"/>
    <p:sldId id="459" r:id="rId19"/>
    <p:sldId id="460" r:id="rId20"/>
    <p:sldId id="461" r:id="rId21"/>
    <p:sldId id="443" r:id="rId22"/>
    <p:sldId id="437" r:id="rId23"/>
    <p:sldId id="462" r:id="rId24"/>
    <p:sldId id="464" r:id="rId25"/>
    <p:sldId id="446" r:id="rId26"/>
    <p:sldId id="452" r:id="rId27"/>
    <p:sldId id="448" r:id="rId28"/>
    <p:sldId id="450" r:id="rId29"/>
    <p:sldId id="454" r:id="rId30"/>
    <p:sldId id="465" r:id="rId31"/>
    <p:sldId id="438" r:id="rId32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833" autoAdjust="0"/>
    <p:restoredTop sz="94660"/>
  </p:normalViewPr>
  <p:slideViewPr>
    <p:cSldViewPr>
      <p:cViewPr varScale="1">
        <p:scale>
          <a:sx n="65" d="100"/>
          <a:sy n="65" d="100"/>
        </p:scale>
        <p:origin x="-134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0"/>
          <c:dPt>
            <c:idx val="0"/>
            <c:spPr>
              <a:solidFill>
                <a:srgbClr val="0070C0"/>
              </a:solidFill>
            </c:spPr>
          </c:dPt>
          <c:dPt>
            <c:idx val="1"/>
            <c:explosion val="0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-5.1844735442288913E-3"/>
                  <c:y val="5.3202310628330432E-2"/>
                </c:manualLayout>
              </c:layout>
              <c:showPercent val="1"/>
            </c:dLbl>
            <c:dLbl>
              <c:idx val="1"/>
              <c:layout>
                <c:manualLayout>
                  <c:x val="-2.2121746596116088E-2"/>
                  <c:y val="-0.11741004033621469"/>
                </c:manualLayout>
              </c:layout>
              <c:showPercent val="1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Лизинговые компании</c:v>
                </c:pt>
                <c:pt idx="1">
                  <c:v>Коммерческие банки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1431</c:v>
                </c:pt>
                <c:pt idx="1">
                  <c:v>919.6</c:v>
                </c:pt>
              </c:numCache>
            </c:numRef>
          </c:val>
        </c:ser>
        <c:dLbls>
          <c:showPercent val="1"/>
        </c:dLbls>
      </c:pie3DChart>
    </c:plotArea>
    <c:plotVisOnly val="1"/>
  </c:chart>
  <c:txPr>
    <a:bodyPr/>
    <a:lstStyle/>
    <a:p>
      <a:pPr>
        <a:defRPr sz="16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5.3143125458316703E-2"/>
          <c:y val="0.13084838839009158"/>
          <c:w val="0.91086768651801164"/>
          <c:h val="0.869151611609910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rgbClr val="0070C0"/>
              </a:solidFill>
            </c:spPr>
          </c:dPt>
          <c:dPt>
            <c:idx val="1"/>
            <c:explosion val="9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3.3920654052612423E-2"/>
                  <c:y val="4.5547346240862242E-2"/>
                </c:manualLayout>
              </c:layout>
              <c:showPercent val="1"/>
            </c:dLbl>
            <c:dLbl>
              <c:idx val="1"/>
              <c:layout>
                <c:manualLayout>
                  <c:x val="-5.7683438417707823E-2"/>
                  <c:y val="-7.4244045939782108E-2"/>
                </c:manualLayout>
              </c:layout>
              <c:showPercent val="1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Государственные банки</c:v>
                </c:pt>
                <c:pt idx="1">
                  <c:v>Частные коммерческие банки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648.9</c:v>
                </c:pt>
                <c:pt idx="1">
                  <c:v>270.7</c:v>
                </c:pt>
              </c:numCache>
            </c:numRef>
          </c:val>
        </c:ser>
        <c:dLbls>
          <c:showPercent val="1"/>
        </c:dLbls>
      </c:pie3DChart>
    </c:plotArea>
    <c:plotVisOnly val="1"/>
  </c:chart>
  <c:txPr>
    <a:bodyPr/>
    <a:lstStyle/>
    <a:p>
      <a:pPr>
        <a:defRPr sz="16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"/>
          <c:w val="1"/>
          <c:h val="0.9980761513839145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0"/>
          <c:dPt>
            <c:idx val="0"/>
            <c:spPr>
              <a:solidFill>
                <a:srgbClr val="0070C0"/>
              </a:solidFill>
            </c:spPr>
          </c:dPt>
          <c:dPt>
            <c:idx val="1"/>
            <c:explosion val="29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-3.637333907012006E-2"/>
                  <c:y val="-0.33425936494331482"/>
                </c:manualLayout>
              </c:layout>
              <c:showPercent val="1"/>
            </c:dLbl>
            <c:dLbl>
              <c:idx val="1"/>
              <c:layout>
                <c:manualLayout>
                  <c:x val="6.8325963428967726E-2"/>
                  <c:y val="5.5808120507580175E-2"/>
                </c:manualLayout>
              </c:layout>
              <c:showPercent val="1"/>
            </c:dLbl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Лизинговые операции</c:v>
                </c:pt>
                <c:pt idx="1">
                  <c:v>Долгосрочные кредиты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910.4</c:v>
                </c:pt>
                <c:pt idx="1">
                  <c:v>31624.799999999996</c:v>
                </c:pt>
              </c:numCache>
            </c:numRef>
          </c:val>
        </c:ser>
        <c:dLbls>
          <c:showPercent val="1"/>
        </c:dLbls>
      </c:pie3DChart>
    </c:plotArea>
    <c:plotVisOnly val="1"/>
  </c:chart>
  <c:txPr>
    <a:bodyPr/>
    <a:lstStyle/>
    <a:p>
      <a:pPr>
        <a:defRPr sz="16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3.7548692695371241E-2"/>
          <c:y val="5.2065947807709914E-2"/>
          <c:w val="0.94685687454168543"/>
          <c:h val="0.947934052192290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rgbClr val="0070C0"/>
              </a:solidFill>
            </c:spPr>
          </c:dPt>
          <c:dPt>
            <c:idx val="1"/>
            <c:explosion val="9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-2.4951338002331062E-2"/>
                  <c:y val="-0.11772948534895997"/>
                </c:manualLayout>
              </c:layout>
              <c:showPercent val="1"/>
            </c:dLbl>
            <c:dLbl>
              <c:idx val="1"/>
              <c:layout>
                <c:manualLayout>
                  <c:x val="1.4981992526240235E-2"/>
                  <c:y val="0.22296194680080045"/>
                </c:manualLayout>
              </c:layout>
              <c:showPercent val="1"/>
            </c:dLbl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Коммерческие банки</c:v>
                </c:pt>
                <c:pt idx="1">
                  <c:v>Другие предприятия 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93.5</c:v>
                </c:pt>
                <c:pt idx="1">
                  <c:v>111.5</c:v>
                </c:pt>
              </c:numCache>
            </c:numRef>
          </c:val>
        </c:ser>
        <c:dLbls>
          <c:showPercent val="1"/>
        </c:dLbls>
      </c:pie3DChart>
    </c:plotArea>
    <c:plotVisOnly val="1"/>
  </c:chart>
  <c:txPr>
    <a:bodyPr/>
    <a:lstStyle/>
    <a:p>
      <a:pPr>
        <a:defRPr sz="16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B5E11-E370-454B-AE73-711220EDEE3C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229E6D-A242-4E46-8B28-494B174F96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jpeg"/><Relationship Id="rId4" Type="http://schemas.openxmlformats.org/officeDocument/2006/relationships/oleObject" Target="../embeddings/_____Microsoft_Office_Excel_97-20033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jpeg"/><Relationship Id="rId5" Type="http://schemas.openxmlformats.org/officeDocument/2006/relationships/oleObject" Target="../embeddings/_____Microsoft_Office_Excel_97-20035.xls"/><Relationship Id="rId4" Type="http://schemas.openxmlformats.org/officeDocument/2006/relationships/oleObject" Target="../embeddings/_____Microsoft_Office_Excel_97-20034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jpeg"/><Relationship Id="rId4" Type="http://schemas.openxmlformats.org/officeDocument/2006/relationships/oleObject" Target="../embeddings/_____Microsoft_Office_Excel_97-20032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5"/>
          <p:cNvSpPr>
            <a:spLocks noChangeArrowheads="1"/>
          </p:cNvSpPr>
          <p:nvPr/>
        </p:nvSpPr>
        <p:spPr bwMode="auto">
          <a:xfrm>
            <a:off x="714348" y="4359670"/>
            <a:ext cx="785818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Генеральный директор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«Ассоциации Лизингодателей Узбекистана»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Мустафаев З.Б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214346" y="2928946"/>
            <a:ext cx="8715372" cy="164306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ТЕМА: «Роль коммерческих банков в развитии лизинговых услуг в Узбекистане» </a:t>
            </a:r>
            <a:endParaRPr lang="es-E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4993" name="Picture 1" descr="C:\Documents and Settings\User\Рабочий стол\forum\head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2186" y="428604"/>
            <a:ext cx="7608904" cy="21253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Рисунок 3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19966" y="5286388"/>
            <a:ext cx="152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2"/>
          <p:cNvSpPr>
            <a:spLocks noGrp="1"/>
          </p:cNvSpPr>
          <p:nvPr>
            <p:ph type="title"/>
          </p:nvPr>
        </p:nvSpPr>
        <p:spPr>
          <a:xfrm>
            <a:off x="857285" y="439745"/>
            <a:ext cx="8215309" cy="631801"/>
          </a:xfrm>
        </p:spPr>
        <p:txBody>
          <a:bodyPr>
            <a:noAutofit/>
          </a:bodyPr>
          <a:lstStyle/>
          <a:p>
            <a:pPr eaLnBrk="0" hangingPunct="0">
              <a:defRPr/>
            </a:pPr>
            <a:r>
              <a:rPr lang="uz-Cyrl-UZ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z-Cyrl-UZ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</a:t>
            </a: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роста</a:t>
            </a: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портфеля</a:t>
            </a: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b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лизинговых</a:t>
            </a: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сделок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2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76"/>
            <a:ext cx="936731" cy="642918"/>
          </a:xfrm>
          <a:prstGeom prst="rect">
            <a:avLst/>
          </a:prstGeom>
          <a:noFill/>
        </p:spPr>
      </p:pic>
      <p:pic>
        <p:nvPicPr>
          <p:cNvPr id="13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85794"/>
            <a:ext cx="936731" cy="642918"/>
          </a:xfrm>
          <a:prstGeom prst="rect">
            <a:avLst/>
          </a:prstGeom>
          <a:noFill/>
        </p:spPr>
      </p:pic>
      <p:pic>
        <p:nvPicPr>
          <p:cNvPr id="14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760"/>
            <a:ext cx="936731" cy="642918"/>
          </a:xfrm>
          <a:prstGeom prst="rect">
            <a:avLst/>
          </a:prstGeom>
          <a:noFill/>
        </p:spPr>
      </p:pic>
      <p:pic>
        <p:nvPicPr>
          <p:cNvPr id="15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71702"/>
            <a:ext cx="936731" cy="642918"/>
          </a:xfrm>
          <a:prstGeom prst="rect">
            <a:avLst/>
          </a:prstGeom>
          <a:noFill/>
        </p:spPr>
      </p:pic>
      <p:pic>
        <p:nvPicPr>
          <p:cNvPr id="16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14644"/>
            <a:ext cx="936731" cy="642918"/>
          </a:xfrm>
          <a:prstGeom prst="rect">
            <a:avLst/>
          </a:prstGeom>
          <a:noFill/>
        </p:spPr>
      </p:pic>
      <p:pic>
        <p:nvPicPr>
          <p:cNvPr id="17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7586"/>
            <a:ext cx="936731" cy="642918"/>
          </a:xfrm>
          <a:prstGeom prst="rect">
            <a:avLst/>
          </a:prstGeom>
          <a:noFill/>
        </p:spPr>
      </p:pic>
      <p:pic>
        <p:nvPicPr>
          <p:cNvPr id="18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00528"/>
            <a:ext cx="936731" cy="642918"/>
          </a:xfrm>
          <a:prstGeom prst="rect">
            <a:avLst/>
          </a:prstGeom>
          <a:noFill/>
        </p:spPr>
      </p:pic>
      <p:pic>
        <p:nvPicPr>
          <p:cNvPr id="19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43470"/>
            <a:ext cx="936731" cy="642918"/>
          </a:xfrm>
          <a:prstGeom prst="rect">
            <a:avLst/>
          </a:prstGeom>
          <a:noFill/>
        </p:spPr>
      </p:pic>
      <p:pic>
        <p:nvPicPr>
          <p:cNvPr id="20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86388"/>
            <a:ext cx="936731" cy="642918"/>
          </a:xfrm>
          <a:prstGeom prst="rect">
            <a:avLst/>
          </a:prstGeom>
          <a:noFill/>
        </p:spPr>
      </p:pic>
      <p:pic>
        <p:nvPicPr>
          <p:cNvPr id="23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29354"/>
            <a:ext cx="936731" cy="642918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7286644" y="3714752"/>
            <a:ext cx="571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 smtClean="0">
                <a:solidFill>
                  <a:schemeClr val="bg1"/>
                </a:solidFill>
                <a:latin typeface="Times" pitchFamily="18" charset="0"/>
              </a:rPr>
              <a:t>371,1</a:t>
            </a:r>
            <a:endParaRPr lang="ru-RU" sz="1200" b="1" u="sng" dirty="0">
              <a:solidFill>
                <a:schemeClr val="bg1"/>
              </a:solidFill>
            </a:endParaRPr>
          </a:p>
        </p:txBody>
      </p:sp>
      <p:graphicFrame>
        <p:nvGraphicFramePr>
          <p:cNvPr id="102403" name="Содержимое 3"/>
          <p:cNvGraphicFramePr>
            <a:graphicFrameLocks noGrp="1"/>
          </p:cNvGraphicFramePr>
          <p:nvPr/>
        </p:nvGraphicFramePr>
        <p:xfrm>
          <a:off x="558800" y="2246327"/>
          <a:ext cx="8247063" cy="3182937"/>
        </p:xfrm>
        <a:graphic>
          <a:graphicData uri="http://schemas.openxmlformats.org/presentationml/2006/ole">
            <p:oleObj spid="_x0000_s102403" name="Worksheet" r:id="rId4" imgW="8753475" imgH="3390900" progId="Excel.Sheet.8">
              <p:embed/>
            </p:oleObj>
          </a:graphicData>
        </a:graphic>
      </p:graphicFrame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7143750" y="1500188"/>
            <a:ext cx="1524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600" b="1" dirty="0">
                <a:latin typeface="Times New Roman" pitchFamily="18" charset="0"/>
              </a:rPr>
              <a:t>в </a:t>
            </a:r>
            <a:r>
              <a:rPr lang="ru-RU" sz="1600" b="1" dirty="0" err="1">
                <a:latin typeface="Times New Roman" pitchFamily="18" charset="0"/>
              </a:rPr>
              <a:t>млрд.сум</a:t>
            </a:r>
            <a:endParaRPr lang="ru-RU" sz="1600" b="1" dirty="0">
              <a:latin typeface="Times New Roman" pitchFamily="18" charset="0"/>
            </a:endParaRPr>
          </a:p>
        </p:txBody>
      </p:sp>
      <p:pic>
        <p:nvPicPr>
          <p:cNvPr id="21" name="Picture 2" descr="C:\Documents and Settings\User\Рабочий стол\forum\head_bi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72396" y="6334510"/>
            <a:ext cx="1571636" cy="4949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2"/>
          <p:cNvSpPr>
            <a:spLocks noGrp="1"/>
          </p:cNvSpPr>
          <p:nvPr>
            <p:ph type="title"/>
          </p:nvPr>
        </p:nvSpPr>
        <p:spPr>
          <a:xfrm>
            <a:off x="857285" y="500042"/>
            <a:ext cx="8215309" cy="63180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Распределение лизинговых сделок </a:t>
            </a:r>
            <a:b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видам основных средств</a:t>
            </a:r>
            <a:endParaRPr lang="ru-RU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76"/>
            <a:ext cx="936731" cy="642918"/>
          </a:xfrm>
          <a:prstGeom prst="rect">
            <a:avLst/>
          </a:prstGeom>
          <a:noFill/>
        </p:spPr>
      </p:pic>
      <p:pic>
        <p:nvPicPr>
          <p:cNvPr id="13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85794"/>
            <a:ext cx="936731" cy="642918"/>
          </a:xfrm>
          <a:prstGeom prst="rect">
            <a:avLst/>
          </a:prstGeom>
          <a:noFill/>
        </p:spPr>
      </p:pic>
      <p:pic>
        <p:nvPicPr>
          <p:cNvPr id="14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760"/>
            <a:ext cx="936731" cy="642918"/>
          </a:xfrm>
          <a:prstGeom prst="rect">
            <a:avLst/>
          </a:prstGeom>
          <a:noFill/>
        </p:spPr>
      </p:pic>
      <p:pic>
        <p:nvPicPr>
          <p:cNvPr id="15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71702"/>
            <a:ext cx="936731" cy="642918"/>
          </a:xfrm>
          <a:prstGeom prst="rect">
            <a:avLst/>
          </a:prstGeom>
          <a:noFill/>
        </p:spPr>
      </p:pic>
      <p:pic>
        <p:nvPicPr>
          <p:cNvPr id="16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14644"/>
            <a:ext cx="936731" cy="642918"/>
          </a:xfrm>
          <a:prstGeom prst="rect">
            <a:avLst/>
          </a:prstGeom>
          <a:noFill/>
        </p:spPr>
      </p:pic>
      <p:pic>
        <p:nvPicPr>
          <p:cNvPr id="17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7586"/>
            <a:ext cx="936731" cy="642918"/>
          </a:xfrm>
          <a:prstGeom prst="rect">
            <a:avLst/>
          </a:prstGeom>
          <a:noFill/>
        </p:spPr>
      </p:pic>
      <p:pic>
        <p:nvPicPr>
          <p:cNvPr id="18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00528"/>
            <a:ext cx="936731" cy="642918"/>
          </a:xfrm>
          <a:prstGeom prst="rect">
            <a:avLst/>
          </a:prstGeom>
          <a:noFill/>
        </p:spPr>
      </p:pic>
      <p:pic>
        <p:nvPicPr>
          <p:cNvPr id="19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43470"/>
            <a:ext cx="936731" cy="642918"/>
          </a:xfrm>
          <a:prstGeom prst="rect">
            <a:avLst/>
          </a:prstGeom>
          <a:noFill/>
        </p:spPr>
      </p:pic>
      <p:pic>
        <p:nvPicPr>
          <p:cNvPr id="20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86388"/>
            <a:ext cx="936731" cy="642918"/>
          </a:xfrm>
          <a:prstGeom prst="rect">
            <a:avLst/>
          </a:prstGeom>
          <a:noFill/>
        </p:spPr>
      </p:pic>
      <p:pic>
        <p:nvPicPr>
          <p:cNvPr id="23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29354"/>
            <a:ext cx="936731" cy="642918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7286644" y="3714752"/>
            <a:ext cx="571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 smtClean="0">
                <a:solidFill>
                  <a:schemeClr val="bg1"/>
                </a:solidFill>
                <a:latin typeface="Times" pitchFamily="18" charset="0"/>
              </a:rPr>
              <a:t>371,1</a:t>
            </a:r>
            <a:endParaRPr lang="ru-RU" sz="1200" b="1" u="sng" dirty="0">
              <a:solidFill>
                <a:schemeClr val="bg1"/>
              </a:solidFill>
            </a:endParaRPr>
          </a:p>
        </p:txBody>
      </p:sp>
      <p:graphicFrame>
        <p:nvGraphicFramePr>
          <p:cNvPr id="126982" name="Содержимое 7"/>
          <p:cNvGraphicFramePr>
            <a:graphicFrameLocks noGrp="1"/>
          </p:cNvGraphicFramePr>
          <p:nvPr/>
        </p:nvGraphicFramePr>
        <p:xfrm>
          <a:off x="785786" y="2357430"/>
          <a:ext cx="4143404" cy="2428892"/>
        </p:xfrm>
        <a:graphic>
          <a:graphicData uri="http://schemas.openxmlformats.org/presentationml/2006/ole">
            <p:oleObj spid="_x0000_s126982" name="Worksheet" r:id="rId4" imgW="6991350" imgH="3810000" progId="Excel.Sheet.8">
              <p:embed/>
            </p:oleObj>
          </a:graphicData>
        </a:graphic>
      </p:graphicFrame>
      <p:graphicFrame>
        <p:nvGraphicFramePr>
          <p:cNvPr id="126983" name="Object 7"/>
          <p:cNvGraphicFramePr>
            <a:graphicFrameLocks noGrp="1"/>
          </p:cNvGraphicFramePr>
          <p:nvPr/>
        </p:nvGraphicFramePr>
        <p:xfrm>
          <a:off x="3714744" y="2143116"/>
          <a:ext cx="6500849" cy="2749558"/>
        </p:xfrm>
        <a:graphic>
          <a:graphicData uri="http://schemas.openxmlformats.org/presentationml/2006/ole">
            <p:oleObj spid="_x0000_s126983" name="Worksheet" r:id="rId5" imgW="7600950" imgH="2933700" progId="Excel.Sheet.8">
              <p:embed/>
            </p:oleObj>
          </a:graphicData>
        </a:graphic>
      </p:graphicFrame>
      <p:sp>
        <p:nvSpPr>
          <p:cNvPr id="34" name="Заголовок 1"/>
          <p:cNvSpPr txBox="1">
            <a:spLocks/>
          </p:cNvSpPr>
          <p:nvPr/>
        </p:nvSpPr>
        <p:spPr>
          <a:xfrm>
            <a:off x="2143108" y="1785926"/>
            <a:ext cx="1285884" cy="571504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000" b="1" u="sng" dirty="0" smtClean="0">
                <a:solidFill>
                  <a:srgbClr val="66006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2000</a:t>
            </a:r>
            <a:endParaRPr lang="ru-RU" sz="3200" b="1" u="sng" dirty="0">
              <a:solidFill>
                <a:srgbClr val="66006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5" name="Заголовок 1"/>
          <p:cNvSpPr txBox="1">
            <a:spLocks/>
          </p:cNvSpPr>
          <p:nvPr/>
        </p:nvSpPr>
        <p:spPr>
          <a:xfrm>
            <a:off x="6286512" y="1785926"/>
            <a:ext cx="1285884" cy="571504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000" b="1" u="sng" dirty="0" smtClean="0">
                <a:solidFill>
                  <a:srgbClr val="66006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½ </a:t>
            </a:r>
            <a:r>
              <a:rPr lang="ru-RU" sz="2000" b="1" u="sng" dirty="0" smtClean="0">
                <a:solidFill>
                  <a:srgbClr val="66006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201</a:t>
            </a:r>
            <a:r>
              <a:rPr lang="en-US" sz="2000" b="1" u="sng" dirty="0" smtClean="0">
                <a:solidFill>
                  <a:srgbClr val="66006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5</a:t>
            </a:r>
            <a:endParaRPr lang="ru-RU" sz="3200" b="1" u="sng" dirty="0">
              <a:solidFill>
                <a:srgbClr val="66006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6" name="Таблица 35"/>
          <p:cNvGraphicFramePr>
            <a:graphicFrameLocks noGrp="1"/>
          </p:cNvGraphicFramePr>
          <p:nvPr/>
        </p:nvGraphicFramePr>
        <p:xfrm>
          <a:off x="3071813" y="4929198"/>
          <a:ext cx="3352813" cy="1614963"/>
        </p:xfrm>
        <a:graphic>
          <a:graphicData uri="http://schemas.openxmlformats.org/drawingml/2006/table">
            <a:tbl>
              <a:tblPr/>
              <a:tblGrid>
                <a:gridCol w="3352813"/>
              </a:tblGrid>
              <a:tr h="59626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Технологическое оборудование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956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Сельскохозяйственная техника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956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Автотранспорт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956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Недвижимость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7" name="Прямоугольник 36"/>
          <p:cNvSpPr/>
          <p:nvPr/>
        </p:nvSpPr>
        <p:spPr>
          <a:xfrm>
            <a:off x="6072188" y="5272102"/>
            <a:ext cx="381000" cy="228600"/>
          </a:xfrm>
          <a:prstGeom prst="rect">
            <a:avLst/>
          </a:prstGeom>
          <a:solidFill>
            <a:srgbClr val="66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072188" y="5629292"/>
            <a:ext cx="381000" cy="228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4714875" y="5986482"/>
            <a:ext cx="381000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4714875" y="6286520"/>
            <a:ext cx="381000" cy="228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4" name="Picture 2" descr="C:\Documents and Settings\User\Рабочий стол\forum\head_bi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72396" y="6334510"/>
            <a:ext cx="1571636" cy="4949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2"/>
          <p:cNvSpPr>
            <a:spLocks noGrp="1"/>
          </p:cNvSpPr>
          <p:nvPr>
            <p:ph type="title"/>
          </p:nvPr>
        </p:nvSpPr>
        <p:spPr>
          <a:xfrm>
            <a:off x="857285" y="357166"/>
            <a:ext cx="8215309" cy="63180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Рынок лизингодателей в Узбекистане</a:t>
            </a:r>
            <a:endParaRPr lang="ru-RU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6"/>
            <a:ext cx="936731" cy="642918"/>
          </a:xfrm>
          <a:prstGeom prst="rect">
            <a:avLst/>
          </a:prstGeom>
          <a:noFill/>
        </p:spPr>
      </p:pic>
      <p:pic>
        <p:nvPicPr>
          <p:cNvPr id="13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5794"/>
            <a:ext cx="936731" cy="642918"/>
          </a:xfrm>
          <a:prstGeom prst="rect">
            <a:avLst/>
          </a:prstGeom>
          <a:noFill/>
        </p:spPr>
      </p:pic>
      <p:pic>
        <p:nvPicPr>
          <p:cNvPr id="14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60"/>
            <a:ext cx="936731" cy="642918"/>
          </a:xfrm>
          <a:prstGeom prst="rect">
            <a:avLst/>
          </a:prstGeom>
          <a:noFill/>
        </p:spPr>
      </p:pic>
      <p:pic>
        <p:nvPicPr>
          <p:cNvPr id="15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71702"/>
            <a:ext cx="936731" cy="642918"/>
          </a:xfrm>
          <a:prstGeom prst="rect">
            <a:avLst/>
          </a:prstGeom>
          <a:noFill/>
        </p:spPr>
      </p:pic>
      <p:pic>
        <p:nvPicPr>
          <p:cNvPr id="16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14644"/>
            <a:ext cx="936731" cy="642918"/>
          </a:xfrm>
          <a:prstGeom prst="rect">
            <a:avLst/>
          </a:prstGeom>
          <a:noFill/>
        </p:spPr>
      </p:pic>
      <p:pic>
        <p:nvPicPr>
          <p:cNvPr id="17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7586"/>
            <a:ext cx="936731" cy="642918"/>
          </a:xfrm>
          <a:prstGeom prst="rect">
            <a:avLst/>
          </a:prstGeom>
          <a:noFill/>
        </p:spPr>
      </p:pic>
      <p:pic>
        <p:nvPicPr>
          <p:cNvPr id="18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00528"/>
            <a:ext cx="936731" cy="642918"/>
          </a:xfrm>
          <a:prstGeom prst="rect">
            <a:avLst/>
          </a:prstGeom>
          <a:noFill/>
        </p:spPr>
      </p:pic>
      <p:pic>
        <p:nvPicPr>
          <p:cNvPr id="19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43470"/>
            <a:ext cx="936731" cy="642918"/>
          </a:xfrm>
          <a:prstGeom prst="rect">
            <a:avLst/>
          </a:prstGeom>
          <a:noFill/>
        </p:spPr>
      </p:pic>
      <p:pic>
        <p:nvPicPr>
          <p:cNvPr id="20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86388"/>
            <a:ext cx="936731" cy="642918"/>
          </a:xfrm>
          <a:prstGeom prst="rect">
            <a:avLst/>
          </a:prstGeom>
          <a:noFill/>
        </p:spPr>
      </p:pic>
      <p:pic>
        <p:nvPicPr>
          <p:cNvPr id="23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29354"/>
            <a:ext cx="936731" cy="642918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7286644" y="3714752"/>
            <a:ext cx="571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 smtClean="0">
                <a:solidFill>
                  <a:schemeClr val="bg1"/>
                </a:solidFill>
                <a:latin typeface="Times" pitchFamily="18" charset="0"/>
              </a:rPr>
              <a:t>371,1</a:t>
            </a:r>
            <a:endParaRPr lang="ru-RU" sz="1200" b="1" u="sng" dirty="0">
              <a:solidFill>
                <a:schemeClr val="bg1"/>
              </a:solidFill>
            </a:endParaRPr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/>
        </p:nvGraphicFramePr>
        <p:xfrm>
          <a:off x="924349" y="1980596"/>
          <a:ext cx="8005369" cy="1519842"/>
        </p:xfrm>
        <a:graphic>
          <a:graphicData uri="http://schemas.openxmlformats.org/drawingml/2006/table">
            <a:tbl>
              <a:tblPr/>
              <a:tblGrid>
                <a:gridCol w="1647387"/>
                <a:gridCol w="714380"/>
                <a:gridCol w="714380"/>
                <a:gridCol w="714380"/>
                <a:gridCol w="642942"/>
                <a:gridCol w="642942"/>
                <a:gridCol w="642942"/>
                <a:gridCol w="714380"/>
                <a:gridCol w="714380"/>
                <a:gridCol w="857256"/>
              </a:tblGrid>
              <a:tr h="8711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110" marR="87110" marT="43555" marB="4355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2007</a:t>
                      </a:r>
                    </a:p>
                  </a:txBody>
                  <a:tcPr marL="87110" marR="87110" marT="43555" marB="4355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2008</a:t>
                      </a:r>
                    </a:p>
                  </a:txBody>
                  <a:tcPr marL="87110" marR="87110" marT="43555" marB="4355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2009</a:t>
                      </a:r>
                    </a:p>
                  </a:txBody>
                  <a:tcPr marL="87110" marR="87110" marT="43555" marB="4355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2010</a:t>
                      </a:r>
                    </a:p>
                  </a:txBody>
                  <a:tcPr marL="87110" marR="87110" marT="43555" marB="4355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110" marR="87110" marT="43555" marB="4355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z-Cyrl-U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uz-Cyrl-U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110" marR="87110" marT="43555" marB="4355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110" marR="87110" marT="43555" marB="4355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110" marR="87110" marT="43555" marB="4355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110" marR="87110" marT="43555" marB="4355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6097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Лизингодателей</a:t>
                      </a:r>
                    </a:p>
                  </a:txBody>
                  <a:tcPr marL="87110" marR="87110" marT="43555" marB="4355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</a:p>
                  </a:txBody>
                  <a:tcPr marL="87110" marR="87110" marT="43555" marB="4355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</a:p>
                  </a:txBody>
                  <a:tcPr marL="87110" marR="87110" marT="43555" marB="4355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</a:p>
                  </a:txBody>
                  <a:tcPr marL="87110" marR="87110" marT="43555" marB="4355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</a:p>
                  </a:txBody>
                  <a:tcPr marL="87110" marR="87110" marT="43555" marB="4355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110" marR="87110" marT="43555" marB="4355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</a:p>
                  </a:txBody>
                  <a:tcPr marL="87110" marR="87110" marT="43555" marB="4355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110" marR="87110" marT="43555" marB="4355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110" marR="87110" marT="43555" marB="4355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110" marR="87110" marT="43555" marB="4355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Group 91"/>
          <p:cNvGraphicFramePr>
            <a:graphicFrameLocks noGrp="1"/>
          </p:cNvGraphicFramePr>
          <p:nvPr/>
        </p:nvGraphicFramePr>
        <p:xfrm>
          <a:off x="2552720" y="4000504"/>
          <a:ext cx="4876800" cy="1169991"/>
        </p:xfrm>
        <a:graphic>
          <a:graphicData uri="http://schemas.openxmlformats.org/drawingml/2006/table">
            <a:tbl>
              <a:tblPr/>
              <a:tblGrid>
                <a:gridCol w="2895600"/>
                <a:gridCol w="1981200"/>
              </a:tblGrid>
              <a:tr h="4286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Банки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Лизинговые компании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1" name="Picture 2" descr="C:\Documents and Settings\User\Рабочий стол\forum\head_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96" y="6334510"/>
            <a:ext cx="1571636" cy="4949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2"/>
          <p:cNvSpPr>
            <a:spLocks noGrp="1"/>
          </p:cNvSpPr>
          <p:nvPr>
            <p:ph type="title"/>
          </p:nvPr>
        </p:nvSpPr>
        <p:spPr>
          <a:xfrm>
            <a:off x="857285" y="500042"/>
            <a:ext cx="8215309" cy="63180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Роль коммерческих банков в развитии лизингового рынка Узбекистана</a:t>
            </a:r>
            <a:endParaRPr lang="ru-RU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6"/>
            <a:ext cx="936731" cy="642918"/>
          </a:xfrm>
          <a:prstGeom prst="rect">
            <a:avLst/>
          </a:prstGeom>
          <a:noFill/>
        </p:spPr>
      </p:pic>
      <p:pic>
        <p:nvPicPr>
          <p:cNvPr id="13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5794"/>
            <a:ext cx="936731" cy="642918"/>
          </a:xfrm>
          <a:prstGeom prst="rect">
            <a:avLst/>
          </a:prstGeom>
          <a:noFill/>
        </p:spPr>
      </p:pic>
      <p:pic>
        <p:nvPicPr>
          <p:cNvPr id="14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60"/>
            <a:ext cx="936731" cy="642918"/>
          </a:xfrm>
          <a:prstGeom prst="rect">
            <a:avLst/>
          </a:prstGeom>
          <a:noFill/>
        </p:spPr>
      </p:pic>
      <p:pic>
        <p:nvPicPr>
          <p:cNvPr id="15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71702"/>
            <a:ext cx="936731" cy="642918"/>
          </a:xfrm>
          <a:prstGeom prst="rect">
            <a:avLst/>
          </a:prstGeom>
          <a:noFill/>
        </p:spPr>
      </p:pic>
      <p:pic>
        <p:nvPicPr>
          <p:cNvPr id="16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14644"/>
            <a:ext cx="936731" cy="642918"/>
          </a:xfrm>
          <a:prstGeom prst="rect">
            <a:avLst/>
          </a:prstGeom>
          <a:noFill/>
        </p:spPr>
      </p:pic>
      <p:pic>
        <p:nvPicPr>
          <p:cNvPr id="17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7586"/>
            <a:ext cx="936731" cy="642918"/>
          </a:xfrm>
          <a:prstGeom prst="rect">
            <a:avLst/>
          </a:prstGeom>
          <a:noFill/>
        </p:spPr>
      </p:pic>
      <p:pic>
        <p:nvPicPr>
          <p:cNvPr id="18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00528"/>
            <a:ext cx="936731" cy="642918"/>
          </a:xfrm>
          <a:prstGeom prst="rect">
            <a:avLst/>
          </a:prstGeom>
          <a:noFill/>
        </p:spPr>
      </p:pic>
      <p:pic>
        <p:nvPicPr>
          <p:cNvPr id="19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43470"/>
            <a:ext cx="936731" cy="642918"/>
          </a:xfrm>
          <a:prstGeom prst="rect">
            <a:avLst/>
          </a:prstGeom>
          <a:noFill/>
        </p:spPr>
      </p:pic>
      <p:pic>
        <p:nvPicPr>
          <p:cNvPr id="20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86388"/>
            <a:ext cx="936731" cy="642918"/>
          </a:xfrm>
          <a:prstGeom prst="rect">
            <a:avLst/>
          </a:prstGeom>
          <a:noFill/>
        </p:spPr>
      </p:pic>
      <p:pic>
        <p:nvPicPr>
          <p:cNvPr id="23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29354"/>
            <a:ext cx="936731" cy="642918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7286644" y="3714752"/>
            <a:ext cx="571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 smtClean="0">
                <a:solidFill>
                  <a:schemeClr val="bg1"/>
                </a:solidFill>
                <a:latin typeface="Times" pitchFamily="18" charset="0"/>
              </a:rPr>
              <a:t>371,1</a:t>
            </a:r>
            <a:endParaRPr lang="ru-RU" sz="1200" b="1" u="sng" dirty="0">
              <a:solidFill>
                <a:schemeClr val="bg1"/>
              </a:solidFill>
            </a:endParaRPr>
          </a:p>
        </p:txBody>
      </p:sp>
      <p:sp>
        <p:nvSpPr>
          <p:cNvPr id="2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285852" y="2214554"/>
            <a:ext cx="7572428" cy="3143272"/>
          </a:xfrm>
        </p:spPr>
        <p:txBody>
          <a:bodyPr>
            <a:normAutofit/>
          </a:bodyPr>
          <a:lstStyle/>
          <a:p>
            <a:pPr marL="457200" indent="-45720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Участие коммерческих банков в лизинговых сделках в качестве лизингодателей;</a:t>
            </a:r>
          </a:p>
          <a:p>
            <a:pPr marL="457200" indent="-45720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Создание совместных и дочерних лизинговых компаний;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Финансирование лизинговых компаний.</a:t>
            </a:r>
          </a:p>
        </p:txBody>
      </p:sp>
      <p:pic>
        <p:nvPicPr>
          <p:cNvPr id="24" name="Picture 2" descr="C:\Documents and Settings\User\Рабочий стол\forum\head_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96" y="6334510"/>
            <a:ext cx="1571636" cy="4949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2"/>
          <p:cNvSpPr>
            <a:spLocks noGrp="1"/>
          </p:cNvSpPr>
          <p:nvPr>
            <p:ph type="title"/>
          </p:nvPr>
        </p:nvSpPr>
        <p:spPr>
          <a:xfrm>
            <a:off x="857285" y="725497"/>
            <a:ext cx="8215309" cy="63180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Распределение лизингового рынка </a:t>
            </a:r>
            <a:b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между коммерческими банками и лизинговыми компаниями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6"/>
            <a:ext cx="936731" cy="642918"/>
          </a:xfrm>
          <a:prstGeom prst="rect">
            <a:avLst/>
          </a:prstGeom>
          <a:noFill/>
        </p:spPr>
      </p:pic>
      <p:pic>
        <p:nvPicPr>
          <p:cNvPr id="13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5794"/>
            <a:ext cx="936731" cy="642918"/>
          </a:xfrm>
          <a:prstGeom prst="rect">
            <a:avLst/>
          </a:prstGeom>
          <a:noFill/>
        </p:spPr>
      </p:pic>
      <p:pic>
        <p:nvPicPr>
          <p:cNvPr id="14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60"/>
            <a:ext cx="936731" cy="642918"/>
          </a:xfrm>
          <a:prstGeom prst="rect">
            <a:avLst/>
          </a:prstGeom>
          <a:noFill/>
        </p:spPr>
      </p:pic>
      <p:pic>
        <p:nvPicPr>
          <p:cNvPr id="15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71702"/>
            <a:ext cx="936731" cy="642918"/>
          </a:xfrm>
          <a:prstGeom prst="rect">
            <a:avLst/>
          </a:prstGeom>
          <a:noFill/>
        </p:spPr>
      </p:pic>
      <p:pic>
        <p:nvPicPr>
          <p:cNvPr id="16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14644"/>
            <a:ext cx="936731" cy="642918"/>
          </a:xfrm>
          <a:prstGeom prst="rect">
            <a:avLst/>
          </a:prstGeom>
          <a:noFill/>
        </p:spPr>
      </p:pic>
      <p:pic>
        <p:nvPicPr>
          <p:cNvPr id="17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7586"/>
            <a:ext cx="936731" cy="642918"/>
          </a:xfrm>
          <a:prstGeom prst="rect">
            <a:avLst/>
          </a:prstGeom>
          <a:noFill/>
        </p:spPr>
      </p:pic>
      <p:pic>
        <p:nvPicPr>
          <p:cNvPr id="18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00528"/>
            <a:ext cx="936731" cy="642918"/>
          </a:xfrm>
          <a:prstGeom prst="rect">
            <a:avLst/>
          </a:prstGeom>
          <a:noFill/>
        </p:spPr>
      </p:pic>
      <p:pic>
        <p:nvPicPr>
          <p:cNvPr id="19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43470"/>
            <a:ext cx="936731" cy="642918"/>
          </a:xfrm>
          <a:prstGeom prst="rect">
            <a:avLst/>
          </a:prstGeom>
          <a:noFill/>
        </p:spPr>
      </p:pic>
      <p:pic>
        <p:nvPicPr>
          <p:cNvPr id="20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86388"/>
            <a:ext cx="936731" cy="642918"/>
          </a:xfrm>
          <a:prstGeom prst="rect">
            <a:avLst/>
          </a:prstGeom>
          <a:noFill/>
        </p:spPr>
      </p:pic>
      <p:pic>
        <p:nvPicPr>
          <p:cNvPr id="23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29354"/>
            <a:ext cx="936731" cy="642918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7286644" y="3714752"/>
            <a:ext cx="571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 smtClean="0">
                <a:solidFill>
                  <a:schemeClr val="bg1"/>
                </a:solidFill>
                <a:latin typeface="Times" pitchFamily="18" charset="0"/>
              </a:rPr>
              <a:t>371,1</a:t>
            </a:r>
            <a:endParaRPr lang="ru-RU" sz="1200" b="1" u="sng" dirty="0">
              <a:solidFill>
                <a:schemeClr val="bg1"/>
              </a:solidFill>
            </a:endParaRPr>
          </a:p>
        </p:txBody>
      </p:sp>
      <p:graphicFrame>
        <p:nvGraphicFramePr>
          <p:cNvPr id="25" name="Диаграмма 24"/>
          <p:cNvGraphicFramePr/>
          <p:nvPr/>
        </p:nvGraphicFramePr>
        <p:xfrm>
          <a:off x="1928794" y="1714488"/>
          <a:ext cx="5929354" cy="407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143504" y="3221180"/>
            <a:ext cx="1785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Лизинговые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компании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82504" y="2863990"/>
            <a:ext cx="258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Коммерческие 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банки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071538" y="5429264"/>
            <a:ext cx="4071934" cy="1285884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Лизинговой портфель:  2,3 </a:t>
            </a:r>
            <a:r>
              <a:rPr lang="ru-RU" sz="1600" b="1" u="sng" dirty="0" err="1" smtClean="0">
                <a:latin typeface="Times New Roman" pitchFamily="18" charset="0"/>
                <a:cs typeface="Times New Roman" pitchFamily="18" charset="0"/>
              </a:rPr>
              <a:t>трлн.сум</a:t>
            </a:r>
            <a:endParaRPr lang="ru-RU" sz="1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None/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Лизинговые компании: 1,4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трлн.сум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None/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Коммерческие банки: 919,6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млрд.сум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v"/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" descr="C:\Documents and Settings\User\Рабочий стол\forum\head_bi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2396" y="6334510"/>
            <a:ext cx="1571636" cy="4949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2"/>
          <p:cNvSpPr>
            <a:spLocks noGrp="1"/>
          </p:cNvSpPr>
          <p:nvPr>
            <p:ph type="title"/>
          </p:nvPr>
        </p:nvSpPr>
        <p:spPr>
          <a:xfrm>
            <a:off x="857285" y="428604"/>
            <a:ext cx="8215309" cy="63180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Лизинговой портфель коммерческих банков по форме собственности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6"/>
            <a:ext cx="936731" cy="642918"/>
          </a:xfrm>
          <a:prstGeom prst="rect">
            <a:avLst/>
          </a:prstGeom>
          <a:noFill/>
        </p:spPr>
      </p:pic>
      <p:pic>
        <p:nvPicPr>
          <p:cNvPr id="13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5794"/>
            <a:ext cx="936731" cy="642918"/>
          </a:xfrm>
          <a:prstGeom prst="rect">
            <a:avLst/>
          </a:prstGeom>
          <a:noFill/>
        </p:spPr>
      </p:pic>
      <p:pic>
        <p:nvPicPr>
          <p:cNvPr id="14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60"/>
            <a:ext cx="936731" cy="642918"/>
          </a:xfrm>
          <a:prstGeom prst="rect">
            <a:avLst/>
          </a:prstGeom>
          <a:noFill/>
        </p:spPr>
      </p:pic>
      <p:pic>
        <p:nvPicPr>
          <p:cNvPr id="15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71702"/>
            <a:ext cx="936731" cy="642918"/>
          </a:xfrm>
          <a:prstGeom prst="rect">
            <a:avLst/>
          </a:prstGeom>
          <a:noFill/>
        </p:spPr>
      </p:pic>
      <p:pic>
        <p:nvPicPr>
          <p:cNvPr id="16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14644"/>
            <a:ext cx="936731" cy="642918"/>
          </a:xfrm>
          <a:prstGeom prst="rect">
            <a:avLst/>
          </a:prstGeom>
          <a:noFill/>
        </p:spPr>
      </p:pic>
      <p:pic>
        <p:nvPicPr>
          <p:cNvPr id="17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7586"/>
            <a:ext cx="936731" cy="642918"/>
          </a:xfrm>
          <a:prstGeom prst="rect">
            <a:avLst/>
          </a:prstGeom>
          <a:noFill/>
        </p:spPr>
      </p:pic>
      <p:pic>
        <p:nvPicPr>
          <p:cNvPr id="18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00528"/>
            <a:ext cx="936731" cy="642918"/>
          </a:xfrm>
          <a:prstGeom prst="rect">
            <a:avLst/>
          </a:prstGeom>
          <a:noFill/>
        </p:spPr>
      </p:pic>
      <p:pic>
        <p:nvPicPr>
          <p:cNvPr id="19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43470"/>
            <a:ext cx="936731" cy="642918"/>
          </a:xfrm>
          <a:prstGeom prst="rect">
            <a:avLst/>
          </a:prstGeom>
          <a:noFill/>
        </p:spPr>
      </p:pic>
      <p:pic>
        <p:nvPicPr>
          <p:cNvPr id="20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86388"/>
            <a:ext cx="936731" cy="642918"/>
          </a:xfrm>
          <a:prstGeom prst="rect">
            <a:avLst/>
          </a:prstGeom>
          <a:noFill/>
        </p:spPr>
      </p:pic>
      <p:pic>
        <p:nvPicPr>
          <p:cNvPr id="23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29354"/>
            <a:ext cx="936731" cy="642918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7286644" y="3714752"/>
            <a:ext cx="571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 smtClean="0">
                <a:solidFill>
                  <a:schemeClr val="bg1"/>
                </a:solidFill>
                <a:latin typeface="Times" pitchFamily="18" charset="0"/>
              </a:rPr>
              <a:t>371,1</a:t>
            </a:r>
            <a:endParaRPr lang="ru-RU" sz="1200" b="1" u="sng" dirty="0">
              <a:solidFill>
                <a:schemeClr val="bg1"/>
              </a:solidFill>
            </a:endParaRPr>
          </a:p>
        </p:txBody>
      </p:sp>
      <p:graphicFrame>
        <p:nvGraphicFramePr>
          <p:cNvPr id="33" name="Диаграмма 32"/>
          <p:cNvGraphicFramePr/>
          <p:nvPr/>
        </p:nvGraphicFramePr>
        <p:xfrm>
          <a:off x="2214546" y="1714488"/>
          <a:ext cx="5429288" cy="378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3286116" y="2643182"/>
            <a:ext cx="2071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Частные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банки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357686" y="3500438"/>
            <a:ext cx="2571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Государственные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банки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"/>
          <p:cNvSpPr txBox="1">
            <a:spLocks noChangeArrowheads="1"/>
          </p:cNvSpPr>
          <p:nvPr/>
        </p:nvSpPr>
        <p:spPr>
          <a:xfrm>
            <a:off x="1071570" y="5429264"/>
            <a:ext cx="6286512" cy="9286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Лизинговой портфель коммерческих банков: 919,6 </a:t>
            </a:r>
            <a:r>
              <a:rPr lang="ru-RU" sz="1600" b="1" u="sng" dirty="0" err="1" smtClean="0">
                <a:latin typeface="Times New Roman" pitchFamily="18" charset="0"/>
                <a:cs typeface="Times New Roman" pitchFamily="18" charset="0"/>
              </a:rPr>
              <a:t>млрд.сум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16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Государственные банки: 648,9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млрд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сум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Частные банки: 270,7 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млрд.сум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6" name="Picture 2" descr="C:\Documents and Settings\User\Рабочий стол\forum\head_bi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2396" y="6334510"/>
            <a:ext cx="1571636" cy="4949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2"/>
          <p:cNvSpPr>
            <a:spLocks noGrp="1"/>
          </p:cNvSpPr>
          <p:nvPr>
            <p:ph type="title"/>
          </p:nvPr>
        </p:nvSpPr>
        <p:spPr>
          <a:xfrm>
            <a:off x="1000100" y="654059"/>
            <a:ext cx="7572428" cy="63180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Соотношение долгосрочных кредитов </a:t>
            </a:r>
            <a:b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 лизинговым операциям у </a:t>
            </a:r>
            <a:b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коммерческих банков 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6"/>
            <a:ext cx="936731" cy="642918"/>
          </a:xfrm>
          <a:prstGeom prst="rect">
            <a:avLst/>
          </a:prstGeom>
          <a:noFill/>
        </p:spPr>
      </p:pic>
      <p:pic>
        <p:nvPicPr>
          <p:cNvPr id="13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5794"/>
            <a:ext cx="936731" cy="642918"/>
          </a:xfrm>
          <a:prstGeom prst="rect">
            <a:avLst/>
          </a:prstGeom>
          <a:noFill/>
        </p:spPr>
      </p:pic>
      <p:pic>
        <p:nvPicPr>
          <p:cNvPr id="14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60"/>
            <a:ext cx="936731" cy="642918"/>
          </a:xfrm>
          <a:prstGeom prst="rect">
            <a:avLst/>
          </a:prstGeom>
          <a:noFill/>
        </p:spPr>
      </p:pic>
      <p:pic>
        <p:nvPicPr>
          <p:cNvPr id="15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71702"/>
            <a:ext cx="936731" cy="642918"/>
          </a:xfrm>
          <a:prstGeom prst="rect">
            <a:avLst/>
          </a:prstGeom>
          <a:noFill/>
        </p:spPr>
      </p:pic>
      <p:pic>
        <p:nvPicPr>
          <p:cNvPr id="16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14644"/>
            <a:ext cx="936731" cy="642918"/>
          </a:xfrm>
          <a:prstGeom prst="rect">
            <a:avLst/>
          </a:prstGeom>
          <a:noFill/>
        </p:spPr>
      </p:pic>
      <p:pic>
        <p:nvPicPr>
          <p:cNvPr id="17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7586"/>
            <a:ext cx="936731" cy="642918"/>
          </a:xfrm>
          <a:prstGeom prst="rect">
            <a:avLst/>
          </a:prstGeom>
          <a:noFill/>
        </p:spPr>
      </p:pic>
      <p:pic>
        <p:nvPicPr>
          <p:cNvPr id="18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00528"/>
            <a:ext cx="936731" cy="642918"/>
          </a:xfrm>
          <a:prstGeom prst="rect">
            <a:avLst/>
          </a:prstGeom>
          <a:noFill/>
        </p:spPr>
      </p:pic>
      <p:pic>
        <p:nvPicPr>
          <p:cNvPr id="19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43470"/>
            <a:ext cx="936731" cy="642918"/>
          </a:xfrm>
          <a:prstGeom prst="rect">
            <a:avLst/>
          </a:prstGeom>
          <a:noFill/>
        </p:spPr>
      </p:pic>
      <p:pic>
        <p:nvPicPr>
          <p:cNvPr id="20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86388"/>
            <a:ext cx="936731" cy="642918"/>
          </a:xfrm>
          <a:prstGeom prst="rect">
            <a:avLst/>
          </a:prstGeom>
          <a:noFill/>
        </p:spPr>
      </p:pic>
      <p:pic>
        <p:nvPicPr>
          <p:cNvPr id="23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29354"/>
            <a:ext cx="936731" cy="642918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7286644" y="3714752"/>
            <a:ext cx="571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 smtClean="0">
                <a:solidFill>
                  <a:schemeClr val="bg1"/>
                </a:solidFill>
                <a:latin typeface="Times" pitchFamily="18" charset="0"/>
              </a:rPr>
              <a:t>371,1</a:t>
            </a:r>
            <a:endParaRPr lang="ru-RU" sz="1200" b="1" u="sng" dirty="0">
              <a:solidFill>
                <a:schemeClr val="bg1"/>
              </a:solidFill>
            </a:endParaRPr>
          </a:p>
        </p:txBody>
      </p:sp>
      <p:graphicFrame>
        <p:nvGraphicFramePr>
          <p:cNvPr id="27" name="Диаграмма 26"/>
          <p:cNvGraphicFramePr/>
          <p:nvPr/>
        </p:nvGraphicFramePr>
        <p:xfrm>
          <a:off x="857224" y="2000240"/>
          <a:ext cx="4357718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2214546" y="3344291"/>
            <a:ext cx="157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Долгосрочные кредиты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857488" y="1986969"/>
            <a:ext cx="207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Лизинговые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операции</a:t>
            </a:r>
          </a:p>
        </p:txBody>
      </p:sp>
      <p:sp>
        <p:nvSpPr>
          <p:cNvPr id="3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929190" y="2714620"/>
            <a:ext cx="4071934" cy="1928826"/>
          </a:xfrm>
        </p:spPr>
        <p:txBody>
          <a:bodyPr>
            <a:noAutofit/>
          </a:bodyPr>
          <a:lstStyle/>
          <a:p>
            <a:pPr marL="274320" indent="-274320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v"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Действующим законодательством предусмотрено, что сумма лизинговых услуг оказываемые коммерческими банками не должна превышать </a:t>
            </a: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25%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от капитала первого уровня банка.  </a:t>
            </a:r>
          </a:p>
          <a:p>
            <a:pPr marL="274320" indent="-27432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74320" indent="-27432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v"/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928662" y="5357826"/>
            <a:ext cx="7143800" cy="857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Кредитный портфель коммерческих банков:</a:t>
            </a:r>
            <a:r>
              <a:rPr kumimoji="0" lang="ru-RU" sz="1400" b="1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39,6 </a:t>
            </a:r>
            <a:r>
              <a:rPr kumimoji="0" lang="ru-RU" sz="1400" b="1" i="0" u="sng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трлн.сум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Долгосрочные кредиты: 31,6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трлн.сум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Лизинговые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операции: 919,6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млрд.сум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Источник:</a:t>
            </a:r>
            <a:r>
              <a:rPr kumimoji="0" lang="ru-RU" sz="1400" b="1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Центральный Банк Республики Узбекистан.</a:t>
            </a:r>
            <a:endParaRPr kumimoji="0" lang="ru-RU" sz="1400" b="1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1" name="Picture 2" descr="C:\Documents and Settings\User\Рабочий стол\forum\head_bi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2396" y="6334510"/>
            <a:ext cx="1571636" cy="4949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7" name="Picture 3" descr="C:\Documents and Settings\User\Рабочий стол\asaka_bank_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571876"/>
            <a:ext cx="2000264" cy="1237664"/>
          </a:xfrm>
          <a:prstGeom prst="rect">
            <a:avLst/>
          </a:prstGeom>
          <a:noFill/>
        </p:spPr>
      </p:pic>
      <p:pic>
        <p:nvPicPr>
          <p:cNvPr id="12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76"/>
            <a:ext cx="936731" cy="642918"/>
          </a:xfrm>
          <a:prstGeom prst="rect">
            <a:avLst/>
          </a:prstGeom>
          <a:noFill/>
        </p:spPr>
      </p:pic>
      <p:pic>
        <p:nvPicPr>
          <p:cNvPr id="13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85794"/>
            <a:ext cx="936731" cy="642918"/>
          </a:xfrm>
          <a:prstGeom prst="rect">
            <a:avLst/>
          </a:prstGeom>
          <a:noFill/>
        </p:spPr>
      </p:pic>
      <p:pic>
        <p:nvPicPr>
          <p:cNvPr id="14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760"/>
            <a:ext cx="936731" cy="642918"/>
          </a:xfrm>
          <a:prstGeom prst="rect">
            <a:avLst/>
          </a:prstGeom>
          <a:noFill/>
        </p:spPr>
      </p:pic>
      <p:pic>
        <p:nvPicPr>
          <p:cNvPr id="15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71702"/>
            <a:ext cx="936731" cy="642918"/>
          </a:xfrm>
          <a:prstGeom prst="rect">
            <a:avLst/>
          </a:prstGeom>
          <a:noFill/>
        </p:spPr>
      </p:pic>
      <p:pic>
        <p:nvPicPr>
          <p:cNvPr id="16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14644"/>
            <a:ext cx="936731" cy="642918"/>
          </a:xfrm>
          <a:prstGeom prst="rect">
            <a:avLst/>
          </a:prstGeom>
          <a:noFill/>
        </p:spPr>
      </p:pic>
      <p:pic>
        <p:nvPicPr>
          <p:cNvPr id="17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7586"/>
            <a:ext cx="936731" cy="642918"/>
          </a:xfrm>
          <a:prstGeom prst="rect">
            <a:avLst/>
          </a:prstGeom>
          <a:noFill/>
        </p:spPr>
      </p:pic>
      <p:pic>
        <p:nvPicPr>
          <p:cNvPr id="18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00528"/>
            <a:ext cx="936731" cy="642918"/>
          </a:xfrm>
          <a:prstGeom prst="rect">
            <a:avLst/>
          </a:prstGeom>
          <a:noFill/>
        </p:spPr>
      </p:pic>
      <p:pic>
        <p:nvPicPr>
          <p:cNvPr id="19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43470"/>
            <a:ext cx="936731" cy="642918"/>
          </a:xfrm>
          <a:prstGeom prst="rect">
            <a:avLst/>
          </a:prstGeom>
          <a:noFill/>
        </p:spPr>
      </p:pic>
      <p:pic>
        <p:nvPicPr>
          <p:cNvPr id="20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86388"/>
            <a:ext cx="936731" cy="642918"/>
          </a:xfrm>
          <a:prstGeom prst="rect">
            <a:avLst/>
          </a:prstGeom>
          <a:noFill/>
        </p:spPr>
      </p:pic>
      <p:pic>
        <p:nvPicPr>
          <p:cNvPr id="23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29354"/>
            <a:ext cx="936731" cy="642918"/>
          </a:xfrm>
          <a:prstGeom prst="rect">
            <a:avLst/>
          </a:prstGeom>
          <a:noFill/>
        </p:spPr>
      </p:pic>
      <p:pic>
        <p:nvPicPr>
          <p:cNvPr id="24" name="Picture 2" descr="C:\Documents and Settings\User\Рабочий стол\forum\head_bi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2396" y="6334510"/>
            <a:ext cx="1571636" cy="494935"/>
          </a:xfrm>
          <a:prstGeom prst="rect">
            <a:avLst/>
          </a:prstGeom>
          <a:noFill/>
        </p:spPr>
      </p:pic>
      <p:pic>
        <p:nvPicPr>
          <p:cNvPr id="149506" name="Picture 2" descr="C:\Documents and Settings\User\Рабочий стол\logo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28" y="1357298"/>
            <a:ext cx="1270000" cy="1778000"/>
          </a:xfrm>
          <a:prstGeom prst="rect">
            <a:avLst/>
          </a:prstGeom>
          <a:noFill/>
        </p:spPr>
      </p:pic>
      <p:sp>
        <p:nvSpPr>
          <p:cNvPr id="36" name="TextBox 35"/>
          <p:cNvSpPr txBox="1"/>
          <p:nvPr/>
        </p:nvSpPr>
        <p:spPr>
          <a:xfrm>
            <a:off x="3714744" y="1737358"/>
            <a:ext cx="53578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 АО 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Uzbek Leasing International A.O.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(35%)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СЛК АО «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UzMed-Lizing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(20%)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АО «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Qurilishmashlizing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(7,9%)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АО ЛК «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Qurilish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Lizing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(5,3%)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3714744" y="3357562"/>
            <a:ext cx="5357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ЛК ООО «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O’zavtosanoat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-Leasing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(80,4%)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ООО ЛК «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Asaka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-Trans-Leasing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(70%)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СЛК АО «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UzMed-Lizing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(20%)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АО ЛК «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Qurilish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Lizing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(15,6%)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АО «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Qurilishmashlizing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(7,9%)</a:t>
            </a:r>
          </a:p>
          <a:p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3714744" y="5143512"/>
            <a:ext cx="5357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ООО «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Hamkor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Lizing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(85%)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ООО «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Hamkormazlizing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(83,9%)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OOO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Hamkor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Invest Leasing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(80%)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ООО 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Partner Business Leasing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(74%)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9508" name="Picture 4" descr="C:\Documents and Settings\User\Рабочий стол\de5dca4329423cb3a7053d0f761d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9652" y="4812037"/>
            <a:ext cx="2262150" cy="1760235"/>
          </a:xfrm>
          <a:prstGeom prst="rect">
            <a:avLst/>
          </a:prstGeom>
          <a:noFill/>
        </p:spPr>
      </p:pic>
      <p:sp>
        <p:nvSpPr>
          <p:cNvPr id="40" name="Заголовок 2"/>
          <p:cNvSpPr>
            <a:spLocks noGrp="1"/>
          </p:cNvSpPr>
          <p:nvPr>
            <p:ph type="title"/>
          </p:nvPr>
        </p:nvSpPr>
        <p:spPr>
          <a:xfrm>
            <a:off x="214282" y="428604"/>
            <a:ext cx="9144064" cy="63180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Совместные лизинговые компании, </a:t>
            </a:r>
            <a:b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учрежденные при участии банков </a:t>
            </a:r>
            <a:endParaRPr lang="ru-RU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6"/>
            <a:ext cx="936731" cy="642918"/>
          </a:xfrm>
          <a:prstGeom prst="rect">
            <a:avLst/>
          </a:prstGeom>
          <a:noFill/>
        </p:spPr>
      </p:pic>
      <p:pic>
        <p:nvPicPr>
          <p:cNvPr id="13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5794"/>
            <a:ext cx="936731" cy="642918"/>
          </a:xfrm>
          <a:prstGeom prst="rect">
            <a:avLst/>
          </a:prstGeom>
          <a:noFill/>
        </p:spPr>
      </p:pic>
      <p:pic>
        <p:nvPicPr>
          <p:cNvPr id="14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60"/>
            <a:ext cx="936731" cy="642918"/>
          </a:xfrm>
          <a:prstGeom prst="rect">
            <a:avLst/>
          </a:prstGeom>
          <a:noFill/>
        </p:spPr>
      </p:pic>
      <p:pic>
        <p:nvPicPr>
          <p:cNvPr id="15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71702"/>
            <a:ext cx="936731" cy="642918"/>
          </a:xfrm>
          <a:prstGeom prst="rect">
            <a:avLst/>
          </a:prstGeom>
          <a:noFill/>
        </p:spPr>
      </p:pic>
      <p:pic>
        <p:nvPicPr>
          <p:cNvPr id="16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14644"/>
            <a:ext cx="936731" cy="642918"/>
          </a:xfrm>
          <a:prstGeom prst="rect">
            <a:avLst/>
          </a:prstGeom>
          <a:noFill/>
        </p:spPr>
      </p:pic>
      <p:pic>
        <p:nvPicPr>
          <p:cNvPr id="17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7586"/>
            <a:ext cx="936731" cy="642918"/>
          </a:xfrm>
          <a:prstGeom prst="rect">
            <a:avLst/>
          </a:prstGeom>
          <a:noFill/>
        </p:spPr>
      </p:pic>
      <p:pic>
        <p:nvPicPr>
          <p:cNvPr id="18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00528"/>
            <a:ext cx="936731" cy="642918"/>
          </a:xfrm>
          <a:prstGeom prst="rect">
            <a:avLst/>
          </a:prstGeom>
          <a:noFill/>
        </p:spPr>
      </p:pic>
      <p:pic>
        <p:nvPicPr>
          <p:cNvPr id="19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43470"/>
            <a:ext cx="936731" cy="642918"/>
          </a:xfrm>
          <a:prstGeom prst="rect">
            <a:avLst/>
          </a:prstGeom>
          <a:noFill/>
        </p:spPr>
      </p:pic>
      <p:pic>
        <p:nvPicPr>
          <p:cNvPr id="20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86388"/>
            <a:ext cx="936731" cy="642918"/>
          </a:xfrm>
          <a:prstGeom prst="rect">
            <a:avLst/>
          </a:prstGeom>
          <a:noFill/>
        </p:spPr>
      </p:pic>
      <p:pic>
        <p:nvPicPr>
          <p:cNvPr id="23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29354"/>
            <a:ext cx="936731" cy="642918"/>
          </a:xfrm>
          <a:prstGeom prst="rect">
            <a:avLst/>
          </a:prstGeom>
          <a:noFill/>
        </p:spPr>
      </p:pic>
      <p:pic>
        <p:nvPicPr>
          <p:cNvPr id="24" name="Picture 2" descr="C:\Documents and Settings\User\Рабочий стол\forum\head_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96" y="6334510"/>
            <a:ext cx="1571636" cy="494935"/>
          </a:xfrm>
          <a:prstGeom prst="rect">
            <a:avLst/>
          </a:prstGeom>
          <a:noFill/>
        </p:spPr>
      </p:pic>
      <p:sp>
        <p:nvSpPr>
          <p:cNvPr id="36" name="TextBox 35"/>
          <p:cNvSpPr txBox="1"/>
          <p:nvPr/>
        </p:nvSpPr>
        <p:spPr>
          <a:xfrm>
            <a:off x="3786182" y="1942919"/>
            <a:ext cx="5357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ЗАО «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Paxta-Lizing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%)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СЛК АО «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UzMed-Lizing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%)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АО ЛК «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Qurilish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Lizing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(5,3%)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3714744" y="3871745"/>
            <a:ext cx="5357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АО ЛК «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Qurilish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Lizing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46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%)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СЛК АО «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UzMed-Lizing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%)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АО «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Qurilishmashlizing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(7,9%)</a:t>
            </a:r>
          </a:p>
          <a:p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3714744" y="5286388"/>
            <a:ext cx="5357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АО 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Alliance-Leasing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21,5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%)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ЛК ООО «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Feron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Leasing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,9%)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0530" name="Picture 2" descr="C:\Documents and Settings\User\Рабочий стол\1359444016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1474457"/>
            <a:ext cx="2286016" cy="1525915"/>
          </a:xfrm>
          <a:prstGeom prst="rect">
            <a:avLst/>
          </a:prstGeom>
          <a:noFill/>
        </p:spPr>
      </p:pic>
      <p:pic>
        <p:nvPicPr>
          <p:cNvPr id="150533" name="Picture 5" descr="C:\Documents and Settings\User\Рабочий стол\logo (1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96054" y="3429000"/>
            <a:ext cx="5333334" cy="800000"/>
          </a:xfrm>
          <a:prstGeom prst="rect">
            <a:avLst/>
          </a:prstGeom>
          <a:noFill/>
        </p:spPr>
      </p:pic>
      <p:pic>
        <p:nvPicPr>
          <p:cNvPr id="150534" name="Picture 6" descr="C:\Documents and Settings\User\Рабочий стол\universalban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8662" y="4572008"/>
            <a:ext cx="2453621" cy="1822690"/>
          </a:xfrm>
          <a:prstGeom prst="rect">
            <a:avLst/>
          </a:prstGeom>
          <a:noFill/>
        </p:spPr>
      </p:pic>
      <p:sp>
        <p:nvSpPr>
          <p:cNvPr id="26" name="Заголовок 2"/>
          <p:cNvSpPr>
            <a:spLocks noGrp="1"/>
          </p:cNvSpPr>
          <p:nvPr>
            <p:ph type="title"/>
          </p:nvPr>
        </p:nvSpPr>
        <p:spPr>
          <a:xfrm>
            <a:off x="214282" y="428604"/>
            <a:ext cx="9144064" cy="63180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Совместные лизинговые компании, </a:t>
            </a:r>
            <a:b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учрежденные при участии банков </a:t>
            </a:r>
            <a:endParaRPr lang="ru-RU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6"/>
            <a:ext cx="936731" cy="642918"/>
          </a:xfrm>
          <a:prstGeom prst="rect">
            <a:avLst/>
          </a:prstGeom>
          <a:noFill/>
        </p:spPr>
      </p:pic>
      <p:pic>
        <p:nvPicPr>
          <p:cNvPr id="13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5794"/>
            <a:ext cx="936731" cy="642918"/>
          </a:xfrm>
          <a:prstGeom prst="rect">
            <a:avLst/>
          </a:prstGeom>
          <a:noFill/>
        </p:spPr>
      </p:pic>
      <p:pic>
        <p:nvPicPr>
          <p:cNvPr id="14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60"/>
            <a:ext cx="936731" cy="642918"/>
          </a:xfrm>
          <a:prstGeom prst="rect">
            <a:avLst/>
          </a:prstGeom>
          <a:noFill/>
        </p:spPr>
      </p:pic>
      <p:pic>
        <p:nvPicPr>
          <p:cNvPr id="15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71702"/>
            <a:ext cx="936731" cy="642918"/>
          </a:xfrm>
          <a:prstGeom prst="rect">
            <a:avLst/>
          </a:prstGeom>
          <a:noFill/>
        </p:spPr>
      </p:pic>
      <p:pic>
        <p:nvPicPr>
          <p:cNvPr id="16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14644"/>
            <a:ext cx="936731" cy="642918"/>
          </a:xfrm>
          <a:prstGeom prst="rect">
            <a:avLst/>
          </a:prstGeom>
          <a:noFill/>
        </p:spPr>
      </p:pic>
      <p:pic>
        <p:nvPicPr>
          <p:cNvPr id="17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7586"/>
            <a:ext cx="936731" cy="642918"/>
          </a:xfrm>
          <a:prstGeom prst="rect">
            <a:avLst/>
          </a:prstGeom>
          <a:noFill/>
        </p:spPr>
      </p:pic>
      <p:pic>
        <p:nvPicPr>
          <p:cNvPr id="18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00528"/>
            <a:ext cx="936731" cy="642918"/>
          </a:xfrm>
          <a:prstGeom prst="rect">
            <a:avLst/>
          </a:prstGeom>
          <a:noFill/>
        </p:spPr>
      </p:pic>
      <p:pic>
        <p:nvPicPr>
          <p:cNvPr id="19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43470"/>
            <a:ext cx="936731" cy="642918"/>
          </a:xfrm>
          <a:prstGeom prst="rect">
            <a:avLst/>
          </a:prstGeom>
          <a:noFill/>
        </p:spPr>
      </p:pic>
      <p:pic>
        <p:nvPicPr>
          <p:cNvPr id="20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86388"/>
            <a:ext cx="936731" cy="642918"/>
          </a:xfrm>
          <a:prstGeom prst="rect">
            <a:avLst/>
          </a:prstGeom>
          <a:noFill/>
        </p:spPr>
      </p:pic>
      <p:pic>
        <p:nvPicPr>
          <p:cNvPr id="23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29354"/>
            <a:ext cx="936731" cy="642918"/>
          </a:xfrm>
          <a:prstGeom prst="rect">
            <a:avLst/>
          </a:prstGeom>
          <a:noFill/>
        </p:spPr>
      </p:pic>
      <p:pic>
        <p:nvPicPr>
          <p:cNvPr id="24" name="Picture 2" descr="C:\Documents and Settings\User\Рабочий стол\forum\head_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96" y="6334510"/>
            <a:ext cx="1571636" cy="494935"/>
          </a:xfrm>
          <a:prstGeom prst="rect">
            <a:avLst/>
          </a:prstGeom>
          <a:noFill/>
        </p:spPr>
      </p:pic>
      <p:sp>
        <p:nvSpPr>
          <p:cNvPr id="36" name="TextBox 35"/>
          <p:cNvSpPr txBox="1"/>
          <p:nvPr/>
        </p:nvSpPr>
        <p:spPr>
          <a:xfrm>
            <a:off x="3786182" y="1862728"/>
            <a:ext cx="5357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ЛК ООО «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Feron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Leasing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67,2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%)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АО 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Alliance-Leasing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8,8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%)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3786182" y="3648678"/>
            <a:ext cx="5357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СЛК АО «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UzMed-Lizing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%)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АО ЛК «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Qurilish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Lizing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(5,6%)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3786182" y="5500702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ООО «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Nano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Leasing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32,6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%)</a:t>
            </a:r>
          </a:p>
        </p:txBody>
      </p:sp>
      <p:pic>
        <p:nvPicPr>
          <p:cNvPr id="151555" name="Picture 3" descr="C:\Documents and Settings\User\Рабочий стол\turon_ban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1514729"/>
            <a:ext cx="2643206" cy="1485643"/>
          </a:xfrm>
          <a:prstGeom prst="rect">
            <a:avLst/>
          </a:prstGeom>
          <a:noFill/>
        </p:spPr>
      </p:pic>
      <p:pic>
        <p:nvPicPr>
          <p:cNvPr id="151556" name="Picture 4" descr="C:\Documents and Settings\User\Рабочий стол\logo (2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3286124"/>
            <a:ext cx="2643206" cy="1500198"/>
          </a:xfrm>
          <a:prstGeom prst="rect">
            <a:avLst/>
          </a:prstGeom>
          <a:noFill/>
        </p:spPr>
      </p:pic>
      <p:pic>
        <p:nvPicPr>
          <p:cNvPr id="151557" name="Picture 5" descr="C:\Documents and Settings\User\Рабочий стол\aloqa_5_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8662" y="5072074"/>
            <a:ext cx="2643206" cy="1500198"/>
          </a:xfrm>
          <a:prstGeom prst="rect">
            <a:avLst/>
          </a:prstGeom>
          <a:noFill/>
        </p:spPr>
      </p:pic>
      <p:sp>
        <p:nvSpPr>
          <p:cNvPr id="26" name="Заголовок 2"/>
          <p:cNvSpPr txBox="1">
            <a:spLocks/>
          </p:cNvSpPr>
          <p:nvPr/>
        </p:nvSpPr>
        <p:spPr>
          <a:xfrm>
            <a:off x="214282" y="428604"/>
            <a:ext cx="9144064" cy="6318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Совместные лизинговые компании, </a:t>
            </a:r>
            <a:b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учрежденные при участии банков 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2"/>
          <p:cNvSpPr>
            <a:spLocks noGrp="1"/>
          </p:cNvSpPr>
          <p:nvPr>
            <p:ph type="title"/>
          </p:nvPr>
        </p:nvSpPr>
        <p:spPr>
          <a:xfrm>
            <a:off x="857285" y="285728"/>
            <a:ext cx="8215309" cy="631801"/>
          </a:xfrm>
        </p:spPr>
        <p:txBody>
          <a:bodyPr>
            <a:noAutofit/>
          </a:bodyPr>
          <a:lstStyle/>
          <a:p>
            <a:pPr eaLnBrk="0" hangingPunct="0">
              <a:defRPr/>
            </a:pPr>
            <a:r>
              <a:rPr lang="uz-Cyrl-UZ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z-Cyrl-UZ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ПРОГРАММА</a:t>
            </a:r>
            <a:endParaRPr lang="ru-RU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2"/>
          <p:cNvSpPr>
            <a:spLocks noGrp="1" noRot="1" noChangeArrowheads="1"/>
          </p:cNvSpPr>
          <p:nvPr>
            <p:ph idx="1"/>
          </p:nvPr>
        </p:nvSpPr>
        <p:spPr>
          <a:xfrm>
            <a:off x="1000100" y="2139953"/>
            <a:ext cx="7934325" cy="2360617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Тенденция развития лизинговых операций в мире и в Узбекистане;</a:t>
            </a:r>
          </a:p>
          <a:p>
            <a:pPr>
              <a:buFont typeface="Wingdings" pitchFamily="2" charset="2"/>
              <a:buChar char="v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Роль коммерческих банков в развитии лизинговых услуг в Узбекистане.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6"/>
            <a:ext cx="936731" cy="642918"/>
          </a:xfrm>
          <a:prstGeom prst="rect">
            <a:avLst/>
          </a:prstGeom>
          <a:noFill/>
        </p:spPr>
      </p:pic>
      <p:pic>
        <p:nvPicPr>
          <p:cNvPr id="17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5794"/>
            <a:ext cx="936731" cy="642918"/>
          </a:xfrm>
          <a:prstGeom prst="rect">
            <a:avLst/>
          </a:prstGeom>
          <a:noFill/>
        </p:spPr>
      </p:pic>
      <p:pic>
        <p:nvPicPr>
          <p:cNvPr id="18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60"/>
            <a:ext cx="936731" cy="642918"/>
          </a:xfrm>
          <a:prstGeom prst="rect">
            <a:avLst/>
          </a:prstGeom>
          <a:noFill/>
        </p:spPr>
      </p:pic>
      <p:pic>
        <p:nvPicPr>
          <p:cNvPr id="19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71702"/>
            <a:ext cx="936731" cy="642918"/>
          </a:xfrm>
          <a:prstGeom prst="rect">
            <a:avLst/>
          </a:prstGeom>
          <a:noFill/>
        </p:spPr>
      </p:pic>
      <p:pic>
        <p:nvPicPr>
          <p:cNvPr id="20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14644"/>
            <a:ext cx="936731" cy="642918"/>
          </a:xfrm>
          <a:prstGeom prst="rect">
            <a:avLst/>
          </a:prstGeom>
          <a:noFill/>
        </p:spPr>
      </p:pic>
      <p:pic>
        <p:nvPicPr>
          <p:cNvPr id="23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7586"/>
            <a:ext cx="936731" cy="642918"/>
          </a:xfrm>
          <a:prstGeom prst="rect">
            <a:avLst/>
          </a:prstGeom>
          <a:noFill/>
        </p:spPr>
      </p:pic>
      <p:pic>
        <p:nvPicPr>
          <p:cNvPr id="30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00528"/>
            <a:ext cx="936731" cy="642918"/>
          </a:xfrm>
          <a:prstGeom prst="rect">
            <a:avLst/>
          </a:prstGeom>
          <a:noFill/>
        </p:spPr>
      </p:pic>
      <p:pic>
        <p:nvPicPr>
          <p:cNvPr id="31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43470"/>
            <a:ext cx="936731" cy="642918"/>
          </a:xfrm>
          <a:prstGeom prst="rect">
            <a:avLst/>
          </a:prstGeom>
          <a:noFill/>
        </p:spPr>
      </p:pic>
      <p:pic>
        <p:nvPicPr>
          <p:cNvPr id="32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86388"/>
            <a:ext cx="936731" cy="642918"/>
          </a:xfrm>
          <a:prstGeom prst="rect">
            <a:avLst/>
          </a:prstGeom>
          <a:noFill/>
        </p:spPr>
      </p:pic>
      <p:pic>
        <p:nvPicPr>
          <p:cNvPr id="33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29354"/>
            <a:ext cx="936731" cy="642918"/>
          </a:xfrm>
          <a:prstGeom prst="rect">
            <a:avLst/>
          </a:prstGeom>
          <a:noFill/>
        </p:spPr>
      </p:pic>
      <p:pic>
        <p:nvPicPr>
          <p:cNvPr id="15" name="Picture 2" descr="C:\Documents and Settings\User\Рабочий стол\forum\head_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96" y="6334510"/>
            <a:ext cx="1571636" cy="4949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81" name="Picture 5" descr="C:\Documents and Settings\User\Рабочий стол\logo_baru_mayban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351" y="4429132"/>
            <a:ext cx="3720459" cy="1285884"/>
          </a:xfrm>
          <a:prstGeom prst="rect">
            <a:avLst/>
          </a:prstGeom>
          <a:noFill/>
        </p:spPr>
      </p:pic>
      <p:sp>
        <p:nvSpPr>
          <p:cNvPr id="11" name="Заголовок 2"/>
          <p:cNvSpPr>
            <a:spLocks noGrp="1"/>
          </p:cNvSpPr>
          <p:nvPr>
            <p:ph type="title"/>
          </p:nvPr>
        </p:nvSpPr>
        <p:spPr>
          <a:xfrm>
            <a:off x="214282" y="428604"/>
            <a:ext cx="9144064" cy="63180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Совместные лизинговые компании, </a:t>
            </a:r>
            <a:b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учрежденные при участии банков </a:t>
            </a:r>
            <a:endParaRPr lang="ru-RU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76"/>
            <a:ext cx="936731" cy="642918"/>
          </a:xfrm>
          <a:prstGeom prst="rect">
            <a:avLst/>
          </a:prstGeom>
          <a:noFill/>
        </p:spPr>
      </p:pic>
      <p:pic>
        <p:nvPicPr>
          <p:cNvPr id="13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85794"/>
            <a:ext cx="936731" cy="642918"/>
          </a:xfrm>
          <a:prstGeom prst="rect">
            <a:avLst/>
          </a:prstGeom>
          <a:noFill/>
        </p:spPr>
      </p:pic>
      <p:pic>
        <p:nvPicPr>
          <p:cNvPr id="14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760"/>
            <a:ext cx="936731" cy="642918"/>
          </a:xfrm>
          <a:prstGeom prst="rect">
            <a:avLst/>
          </a:prstGeom>
          <a:noFill/>
        </p:spPr>
      </p:pic>
      <p:pic>
        <p:nvPicPr>
          <p:cNvPr id="15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71702"/>
            <a:ext cx="936731" cy="642918"/>
          </a:xfrm>
          <a:prstGeom prst="rect">
            <a:avLst/>
          </a:prstGeom>
          <a:noFill/>
        </p:spPr>
      </p:pic>
      <p:pic>
        <p:nvPicPr>
          <p:cNvPr id="16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14644"/>
            <a:ext cx="936731" cy="642918"/>
          </a:xfrm>
          <a:prstGeom prst="rect">
            <a:avLst/>
          </a:prstGeom>
          <a:noFill/>
        </p:spPr>
      </p:pic>
      <p:pic>
        <p:nvPicPr>
          <p:cNvPr id="17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7586"/>
            <a:ext cx="936731" cy="642918"/>
          </a:xfrm>
          <a:prstGeom prst="rect">
            <a:avLst/>
          </a:prstGeom>
          <a:noFill/>
        </p:spPr>
      </p:pic>
      <p:pic>
        <p:nvPicPr>
          <p:cNvPr id="18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00528"/>
            <a:ext cx="936731" cy="642918"/>
          </a:xfrm>
          <a:prstGeom prst="rect">
            <a:avLst/>
          </a:prstGeom>
          <a:noFill/>
        </p:spPr>
      </p:pic>
      <p:pic>
        <p:nvPicPr>
          <p:cNvPr id="19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43470"/>
            <a:ext cx="936731" cy="642918"/>
          </a:xfrm>
          <a:prstGeom prst="rect">
            <a:avLst/>
          </a:prstGeom>
          <a:noFill/>
        </p:spPr>
      </p:pic>
      <p:pic>
        <p:nvPicPr>
          <p:cNvPr id="20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86388"/>
            <a:ext cx="936731" cy="642918"/>
          </a:xfrm>
          <a:prstGeom prst="rect">
            <a:avLst/>
          </a:prstGeom>
          <a:noFill/>
        </p:spPr>
      </p:pic>
      <p:pic>
        <p:nvPicPr>
          <p:cNvPr id="23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29354"/>
            <a:ext cx="936731" cy="642918"/>
          </a:xfrm>
          <a:prstGeom prst="rect">
            <a:avLst/>
          </a:prstGeom>
          <a:noFill/>
        </p:spPr>
      </p:pic>
      <p:pic>
        <p:nvPicPr>
          <p:cNvPr id="24" name="Picture 2" descr="C:\Documents and Settings\User\Рабочий стол\forum\head_bi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2396" y="6334510"/>
            <a:ext cx="1571636" cy="494935"/>
          </a:xfrm>
          <a:prstGeom prst="rect">
            <a:avLst/>
          </a:prstGeom>
          <a:noFill/>
        </p:spPr>
      </p:pic>
      <p:sp>
        <p:nvSpPr>
          <p:cNvPr id="36" name="TextBox 35"/>
          <p:cNvSpPr txBox="1"/>
          <p:nvPr/>
        </p:nvSpPr>
        <p:spPr>
          <a:xfrm>
            <a:off x="3786182" y="2854107"/>
            <a:ext cx="5357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АО УЛК 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Baraka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52,5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%)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3786182" y="4782933"/>
            <a:ext cx="5357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 АО 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Uzbek Leasing International A.O.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(35%)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52579" name="Picture 3" descr="C:\Documents and Settings\User\Рабочий стол\1378193175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35793" y="1957369"/>
            <a:ext cx="2850389" cy="19002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2"/>
          <p:cNvSpPr>
            <a:spLocks noGrp="1"/>
          </p:cNvSpPr>
          <p:nvPr>
            <p:ph type="title"/>
          </p:nvPr>
        </p:nvSpPr>
        <p:spPr>
          <a:xfrm>
            <a:off x="857285" y="796935"/>
            <a:ext cx="8215309" cy="63180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Дочерние лизинговые компании, учрежденные при банках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6"/>
            <a:ext cx="936731" cy="642918"/>
          </a:xfrm>
          <a:prstGeom prst="rect">
            <a:avLst/>
          </a:prstGeom>
          <a:noFill/>
        </p:spPr>
      </p:pic>
      <p:pic>
        <p:nvPicPr>
          <p:cNvPr id="13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5794"/>
            <a:ext cx="936731" cy="642918"/>
          </a:xfrm>
          <a:prstGeom prst="rect">
            <a:avLst/>
          </a:prstGeom>
          <a:noFill/>
        </p:spPr>
      </p:pic>
      <p:pic>
        <p:nvPicPr>
          <p:cNvPr id="14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60"/>
            <a:ext cx="936731" cy="642918"/>
          </a:xfrm>
          <a:prstGeom prst="rect">
            <a:avLst/>
          </a:prstGeom>
          <a:noFill/>
        </p:spPr>
      </p:pic>
      <p:pic>
        <p:nvPicPr>
          <p:cNvPr id="15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71702"/>
            <a:ext cx="936731" cy="642918"/>
          </a:xfrm>
          <a:prstGeom prst="rect">
            <a:avLst/>
          </a:prstGeom>
          <a:noFill/>
        </p:spPr>
      </p:pic>
      <p:pic>
        <p:nvPicPr>
          <p:cNvPr id="16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14644"/>
            <a:ext cx="936731" cy="642918"/>
          </a:xfrm>
          <a:prstGeom prst="rect">
            <a:avLst/>
          </a:prstGeom>
          <a:noFill/>
        </p:spPr>
      </p:pic>
      <p:pic>
        <p:nvPicPr>
          <p:cNvPr id="17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7586"/>
            <a:ext cx="936731" cy="642918"/>
          </a:xfrm>
          <a:prstGeom prst="rect">
            <a:avLst/>
          </a:prstGeom>
          <a:noFill/>
        </p:spPr>
      </p:pic>
      <p:pic>
        <p:nvPicPr>
          <p:cNvPr id="18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00528"/>
            <a:ext cx="936731" cy="642918"/>
          </a:xfrm>
          <a:prstGeom prst="rect">
            <a:avLst/>
          </a:prstGeom>
          <a:noFill/>
        </p:spPr>
      </p:pic>
      <p:pic>
        <p:nvPicPr>
          <p:cNvPr id="19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43470"/>
            <a:ext cx="936731" cy="642918"/>
          </a:xfrm>
          <a:prstGeom prst="rect">
            <a:avLst/>
          </a:prstGeom>
          <a:noFill/>
        </p:spPr>
      </p:pic>
      <p:pic>
        <p:nvPicPr>
          <p:cNvPr id="20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86388"/>
            <a:ext cx="936731" cy="642918"/>
          </a:xfrm>
          <a:prstGeom prst="rect">
            <a:avLst/>
          </a:prstGeom>
          <a:noFill/>
        </p:spPr>
      </p:pic>
      <p:pic>
        <p:nvPicPr>
          <p:cNvPr id="23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29354"/>
            <a:ext cx="936731" cy="642918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7286644" y="3714752"/>
            <a:ext cx="571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 smtClean="0">
                <a:solidFill>
                  <a:schemeClr val="bg1"/>
                </a:solidFill>
                <a:latin typeface="Times" pitchFamily="18" charset="0"/>
              </a:rPr>
              <a:t>371,1</a:t>
            </a:r>
            <a:endParaRPr lang="ru-RU" sz="1200" b="1" u="sng" dirty="0">
              <a:solidFill>
                <a:schemeClr val="bg1"/>
              </a:solidFill>
            </a:endParaRPr>
          </a:p>
        </p:txBody>
      </p:sp>
      <p:graphicFrame>
        <p:nvGraphicFramePr>
          <p:cNvPr id="21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71506" y="1849336"/>
          <a:ext cx="7715337" cy="286554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28660"/>
                <a:gridCol w="4109792"/>
                <a:gridCol w="2319630"/>
                <a:gridCol w="857255"/>
              </a:tblGrid>
              <a:tr h="57923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B7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7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B7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1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лизинговой компании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B7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7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B7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1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Банк учредитель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B7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7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B7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1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</a:t>
                      </a:r>
                    </a:p>
                    <a:p>
                      <a:pPr algn="ctr"/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(%)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B7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7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B7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198"/>
                    </a:solidFill>
                  </a:tcPr>
                </a:tc>
              </a:tr>
              <a:tr h="411894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B7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7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B7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7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ООО «</a:t>
                      </a:r>
                      <a:r>
                        <a:rPr lang="en-US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Delta Leasing</a:t>
                      </a: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B7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7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B7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7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АКБ «</a:t>
                      </a:r>
                      <a:r>
                        <a:rPr lang="ru-RU" sz="16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Капиталбанк</a:t>
                      </a: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B7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7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B7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7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B7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7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B7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7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894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B7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7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B7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7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OOO</a:t>
                      </a: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en-US" sz="16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InFinLeasing</a:t>
                      </a: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B7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7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B7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7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АКБ</a:t>
                      </a:r>
                      <a:r>
                        <a:rPr lang="ru-RU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ru-RU" sz="16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ИнФинБанк</a:t>
                      </a:r>
                      <a:r>
                        <a:rPr lang="ru-RU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B7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7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B7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7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B7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7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B7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7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894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B7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7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B7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7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ООО «</a:t>
                      </a:r>
                      <a:r>
                        <a:rPr lang="en-US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Orient</a:t>
                      </a:r>
                      <a:r>
                        <a:rPr lang="en-US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Finance Business</a:t>
                      </a: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B7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7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B7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7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z-Cyrl-UZ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АКБ</a:t>
                      </a:r>
                      <a:r>
                        <a:rPr lang="ru-RU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ru-RU" sz="16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Ориент</a:t>
                      </a:r>
                      <a:r>
                        <a:rPr lang="ru-RU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Финанс</a:t>
                      </a:r>
                      <a:r>
                        <a:rPr lang="ru-RU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B7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7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B7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7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en-US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B7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7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B7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7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894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B7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7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B7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7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OOO</a:t>
                      </a:r>
                      <a:r>
                        <a:rPr lang="en-US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en-US" sz="16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Trast</a:t>
                      </a:r>
                      <a:r>
                        <a:rPr lang="en-US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Leasing</a:t>
                      </a:r>
                      <a:r>
                        <a:rPr lang="ru-RU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B7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7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B7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7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ЧАКБ «Траст Банк»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B7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7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B7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7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B7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7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B7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7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666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B7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7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B7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7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ИП ООО «</a:t>
                      </a:r>
                      <a:r>
                        <a:rPr lang="en-US" sz="16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Taiba</a:t>
                      </a:r>
                      <a:r>
                        <a:rPr lang="en-US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Leasing</a:t>
                      </a: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B7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7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B7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7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«ИКРЧС»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B7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7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B7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7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en-US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B7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7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B7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7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000100" y="5357826"/>
            <a:ext cx="75009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Итого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лизинговых компаний, учрежденных при банках: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Совместные лизинговые компании - 15;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Дочерние лизинговые компании - 5.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" descr="C:\Documents and Settings\User\Рабочий стол\forum\head_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96" y="6334510"/>
            <a:ext cx="1571636" cy="4949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2"/>
          <p:cNvSpPr>
            <a:spLocks noGrp="1"/>
          </p:cNvSpPr>
          <p:nvPr>
            <p:ph type="title"/>
          </p:nvPr>
        </p:nvSpPr>
        <p:spPr>
          <a:xfrm>
            <a:off x="785786" y="796935"/>
            <a:ext cx="8501122" cy="63180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Участие </a:t>
            </a: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коммерческих банков в </a:t>
            </a: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капитале </a:t>
            </a: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лизинговых компаний Узбекистана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6"/>
            <a:ext cx="936731" cy="642918"/>
          </a:xfrm>
          <a:prstGeom prst="rect">
            <a:avLst/>
          </a:prstGeom>
          <a:noFill/>
        </p:spPr>
      </p:pic>
      <p:pic>
        <p:nvPicPr>
          <p:cNvPr id="13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5794"/>
            <a:ext cx="936731" cy="642918"/>
          </a:xfrm>
          <a:prstGeom prst="rect">
            <a:avLst/>
          </a:prstGeom>
          <a:noFill/>
        </p:spPr>
      </p:pic>
      <p:pic>
        <p:nvPicPr>
          <p:cNvPr id="14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60"/>
            <a:ext cx="936731" cy="642918"/>
          </a:xfrm>
          <a:prstGeom prst="rect">
            <a:avLst/>
          </a:prstGeom>
          <a:noFill/>
        </p:spPr>
      </p:pic>
      <p:pic>
        <p:nvPicPr>
          <p:cNvPr id="15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71702"/>
            <a:ext cx="936731" cy="642918"/>
          </a:xfrm>
          <a:prstGeom prst="rect">
            <a:avLst/>
          </a:prstGeom>
          <a:noFill/>
        </p:spPr>
      </p:pic>
      <p:pic>
        <p:nvPicPr>
          <p:cNvPr id="16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14644"/>
            <a:ext cx="936731" cy="642918"/>
          </a:xfrm>
          <a:prstGeom prst="rect">
            <a:avLst/>
          </a:prstGeom>
          <a:noFill/>
        </p:spPr>
      </p:pic>
      <p:pic>
        <p:nvPicPr>
          <p:cNvPr id="17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7586"/>
            <a:ext cx="936731" cy="642918"/>
          </a:xfrm>
          <a:prstGeom prst="rect">
            <a:avLst/>
          </a:prstGeom>
          <a:noFill/>
        </p:spPr>
      </p:pic>
      <p:pic>
        <p:nvPicPr>
          <p:cNvPr id="18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00528"/>
            <a:ext cx="936731" cy="642918"/>
          </a:xfrm>
          <a:prstGeom prst="rect">
            <a:avLst/>
          </a:prstGeom>
          <a:noFill/>
        </p:spPr>
      </p:pic>
      <p:pic>
        <p:nvPicPr>
          <p:cNvPr id="19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43470"/>
            <a:ext cx="936731" cy="642918"/>
          </a:xfrm>
          <a:prstGeom prst="rect">
            <a:avLst/>
          </a:prstGeom>
          <a:noFill/>
        </p:spPr>
      </p:pic>
      <p:pic>
        <p:nvPicPr>
          <p:cNvPr id="20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86388"/>
            <a:ext cx="936731" cy="642918"/>
          </a:xfrm>
          <a:prstGeom prst="rect">
            <a:avLst/>
          </a:prstGeom>
          <a:noFill/>
        </p:spPr>
      </p:pic>
      <p:pic>
        <p:nvPicPr>
          <p:cNvPr id="23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29354"/>
            <a:ext cx="936731" cy="642918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7286644" y="3714752"/>
            <a:ext cx="571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 smtClean="0">
                <a:solidFill>
                  <a:schemeClr val="bg1"/>
                </a:solidFill>
                <a:latin typeface="Times" pitchFamily="18" charset="0"/>
              </a:rPr>
              <a:t>371,1</a:t>
            </a:r>
            <a:endParaRPr lang="ru-RU" sz="1200" b="1" u="sng" dirty="0">
              <a:solidFill>
                <a:schemeClr val="bg1"/>
              </a:solidFill>
            </a:endParaRPr>
          </a:p>
        </p:txBody>
      </p:sp>
      <p:graphicFrame>
        <p:nvGraphicFramePr>
          <p:cNvPr id="25" name="Диаграмма 24"/>
          <p:cNvGraphicFramePr/>
          <p:nvPr/>
        </p:nvGraphicFramePr>
        <p:xfrm>
          <a:off x="2571736" y="1857364"/>
          <a:ext cx="4786346" cy="321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3214678" y="3058539"/>
            <a:ext cx="207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Другие 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предприятия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43504" y="2701349"/>
            <a:ext cx="207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Коммерческие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банки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" descr="C:\Documents and Settings\User\Рабочий стол\forum\head_bi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2396" y="6334510"/>
            <a:ext cx="1571636" cy="494935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785786" y="5000636"/>
            <a:ext cx="86439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Уставный капитал лизинговых компаний – 205,0 млрд.сумм.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Доля коммерческих банков в уставном капитале лизинговых компаний – 93,5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млрд.сум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Доля других предприятий в уставном капитале лизинговых компаний – 111,5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млрд.сум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2"/>
          <p:cNvSpPr>
            <a:spLocks noGrp="1"/>
          </p:cNvSpPr>
          <p:nvPr>
            <p:ph type="title"/>
          </p:nvPr>
        </p:nvSpPr>
        <p:spPr>
          <a:xfrm>
            <a:off x="857285" y="571480"/>
            <a:ext cx="8215309" cy="63180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ТОП 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лизингодателей Узбекистана 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6"/>
            <a:ext cx="936731" cy="642918"/>
          </a:xfrm>
          <a:prstGeom prst="rect">
            <a:avLst/>
          </a:prstGeom>
          <a:noFill/>
        </p:spPr>
      </p:pic>
      <p:pic>
        <p:nvPicPr>
          <p:cNvPr id="13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5794"/>
            <a:ext cx="936731" cy="642918"/>
          </a:xfrm>
          <a:prstGeom prst="rect">
            <a:avLst/>
          </a:prstGeom>
          <a:noFill/>
        </p:spPr>
      </p:pic>
      <p:pic>
        <p:nvPicPr>
          <p:cNvPr id="14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60"/>
            <a:ext cx="936731" cy="642918"/>
          </a:xfrm>
          <a:prstGeom prst="rect">
            <a:avLst/>
          </a:prstGeom>
          <a:noFill/>
        </p:spPr>
      </p:pic>
      <p:pic>
        <p:nvPicPr>
          <p:cNvPr id="15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71702"/>
            <a:ext cx="936731" cy="642918"/>
          </a:xfrm>
          <a:prstGeom prst="rect">
            <a:avLst/>
          </a:prstGeom>
          <a:noFill/>
        </p:spPr>
      </p:pic>
      <p:pic>
        <p:nvPicPr>
          <p:cNvPr id="16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14644"/>
            <a:ext cx="936731" cy="642918"/>
          </a:xfrm>
          <a:prstGeom prst="rect">
            <a:avLst/>
          </a:prstGeom>
          <a:noFill/>
        </p:spPr>
      </p:pic>
      <p:pic>
        <p:nvPicPr>
          <p:cNvPr id="17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7586"/>
            <a:ext cx="936731" cy="642918"/>
          </a:xfrm>
          <a:prstGeom prst="rect">
            <a:avLst/>
          </a:prstGeom>
          <a:noFill/>
        </p:spPr>
      </p:pic>
      <p:pic>
        <p:nvPicPr>
          <p:cNvPr id="18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00528"/>
            <a:ext cx="936731" cy="642918"/>
          </a:xfrm>
          <a:prstGeom prst="rect">
            <a:avLst/>
          </a:prstGeom>
          <a:noFill/>
        </p:spPr>
      </p:pic>
      <p:pic>
        <p:nvPicPr>
          <p:cNvPr id="19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43470"/>
            <a:ext cx="936731" cy="642918"/>
          </a:xfrm>
          <a:prstGeom prst="rect">
            <a:avLst/>
          </a:prstGeom>
          <a:noFill/>
        </p:spPr>
      </p:pic>
      <p:pic>
        <p:nvPicPr>
          <p:cNvPr id="20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86388"/>
            <a:ext cx="936731" cy="642918"/>
          </a:xfrm>
          <a:prstGeom prst="rect">
            <a:avLst/>
          </a:prstGeom>
          <a:noFill/>
        </p:spPr>
      </p:pic>
      <p:pic>
        <p:nvPicPr>
          <p:cNvPr id="23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29354"/>
            <a:ext cx="936731" cy="642918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7286644" y="3714752"/>
            <a:ext cx="571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 smtClean="0">
                <a:solidFill>
                  <a:schemeClr val="bg1"/>
                </a:solidFill>
                <a:latin typeface="Times" pitchFamily="18" charset="0"/>
              </a:rPr>
              <a:t>371,1</a:t>
            </a:r>
            <a:endParaRPr lang="ru-RU" sz="1200" b="1" u="sng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14678" y="3058539"/>
            <a:ext cx="207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Другие 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предприятия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43504" y="2701349"/>
            <a:ext cx="207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Коммерческие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банки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" descr="C:\Documents and Settings\User\Рабочий стол\forum\head_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96" y="6334510"/>
            <a:ext cx="1571636" cy="494935"/>
          </a:xfrm>
          <a:prstGeom prst="rect">
            <a:avLst/>
          </a:prstGeom>
          <a:noFill/>
        </p:spPr>
      </p:pic>
      <p:graphicFrame>
        <p:nvGraphicFramePr>
          <p:cNvPr id="28" name="Содержимое 8"/>
          <p:cNvGraphicFramePr>
            <a:graphicFrameLocks/>
          </p:cNvGraphicFramePr>
          <p:nvPr/>
        </p:nvGraphicFramePr>
        <p:xfrm>
          <a:off x="5072066" y="1928802"/>
          <a:ext cx="3964566" cy="4073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420"/>
                <a:gridCol w="1965455"/>
                <a:gridCol w="1524691"/>
              </a:tblGrid>
              <a:tr h="106490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Лизинговые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компании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Cyrl-U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  <a:r>
                        <a:rPr lang="uz-Cyrl-U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лизинговых операций</a:t>
                      </a:r>
                    </a:p>
                    <a:p>
                      <a:pPr algn="ctr"/>
                      <a:r>
                        <a:rPr lang="uz-Cyrl-U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(в млн. сум)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 anchor="ctr">
                    <a:solidFill>
                      <a:srgbClr val="0070C0"/>
                    </a:solidFill>
                  </a:tcPr>
                </a:tc>
              </a:tr>
              <a:tr h="59162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+mn-cs"/>
                        </a:rPr>
                        <a:t>O'zselxozmash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+mn-cs"/>
                        </a:rPr>
                        <a:t>Leasing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+mn-cs"/>
                        </a:rPr>
                        <a:t>133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+mn-cs"/>
                        </a:rPr>
                        <a:t>179,20</a:t>
                      </a:r>
                      <a:endParaRPr lang="ru-RU" sz="1600" b="0" i="0" u="none" strike="noStrike" kern="1200" dirty="0" smtClean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59162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+mn-cs"/>
                        </a:rPr>
                        <a:t>O'zmeliomash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+mn-cs"/>
                        </a:rPr>
                        <a:t> Leasing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+mn-cs"/>
                        </a:rPr>
                        <a:t>41 137,10</a:t>
                      </a:r>
                      <a:endParaRPr lang="ru-RU" sz="1600" b="0" i="0" u="none" strike="noStrike" kern="1200" dirty="0" smtClean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59162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+mn-cs"/>
                        </a:rPr>
                        <a:t>Uzbek </a:t>
                      </a:r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+mn-cs"/>
                        </a:rPr>
                        <a:t>Leasing </a:t>
                      </a:r>
                      <a:r>
                        <a:rPr lang="en-US" sz="1600" b="0" i="0" u="none" strike="noStrike" kern="1200" dirty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+mn-cs"/>
                        </a:rPr>
                        <a:t>International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+mn-cs"/>
                        </a:rPr>
                        <a:t>35 033,30</a:t>
                      </a:r>
                      <a:endParaRPr lang="ru-RU" sz="1600" b="0" i="0" u="none" strike="noStrike" kern="1200" dirty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61105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+mn-cs"/>
                        </a:rPr>
                        <a:t>O'zavtosanoat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+mn-cs"/>
                        </a:rPr>
                        <a:t> Leasing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+mn-cs"/>
                        </a:rPr>
                        <a:t>26 375,00</a:t>
                      </a:r>
                      <a:endParaRPr lang="ru-RU" sz="1600" b="0" i="0" u="none" strike="noStrike" kern="1200" dirty="0" smtClean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62114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+mn-cs"/>
                        </a:rPr>
                        <a:t>Qurilishmashlizing</a:t>
                      </a:r>
                      <a:endParaRPr lang="en-US" sz="1600" b="0" i="0" u="none" strike="noStrike" kern="1200" dirty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+mn-cs"/>
                        </a:rPr>
                        <a:t>14 886,80</a:t>
                      </a:r>
                      <a:endParaRPr lang="ru-RU" sz="1600" b="0" i="0" u="none" strike="noStrike" kern="1200" dirty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9" name="Заголовок 1"/>
          <p:cNvSpPr txBox="1">
            <a:spLocks/>
          </p:cNvSpPr>
          <p:nvPr/>
        </p:nvSpPr>
        <p:spPr>
          <a:xfrm>
            <a:off x="4286248" y="1071546"/>
            <a:ext cx="1285884" cy="571504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½ 201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5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г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lang="ru-RU" sz="2400" b="1" dirty="0">
              <a:solidFill>
                <a:srgbClr val="00206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0" name="Содержимое 8"/>
          <p:cNvGraphicFramePr>
            <a:graphicFrameLocks/>
          </p:cNvGraphicFramePr>
          <p:nvPr/>
        </p:nvGraphicFramePr>
        <p:xfrm>
          <a:off x="928662" y="1928802"/>
          <a:ext cx="3857651" cy="40778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428"/>
                <a:gridCol w="1912452"/>
                <a:gridCol w="1516771"/>
              </a:tblGrid>
              <a:tr h="106089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Банки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Cyrl-U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  <a:r>
                        <a:rPr lang="uz-Cyrl-U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лизинговых операций</a:t>
                      </a:r>
                    </a:p>
                    <a:p>
                      <a:pPr algn="ctr"/>
                      <a:r>
                        <a:rPr lang="uz-Cyrl-U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(в млн. сум)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 anchor="ctr">
                    <a:solidFill>
                      <a:srgbClr val="0070C0"/>
                    </a:solidFill>
                  </a:tcPr>
                </a:tc>
              </a:tr>
              <a:tr h="58939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+mn-cs"/>
                        </a:rPr>
                        <a:t>Asaka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+mn-cs"/>
                        </a:rPr>
                        <a:t> Bank</a:t>
                      </a:r>
                      <a:endParaRPr lang="en-US" sz="1600" b="0" i="0" u="none" strike="noStrike" kern="1200" dirty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+mn-cs"/>
                        </a:rPr>
                        <a:t>21 108,74</a:t>
                      </a:r>
                      <a:endParaRPr lang="ru-RU" sz="1600" b="0" i="0" u="none" strike="noStrike" kern="1200" dirty="0" smtClean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59973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+mn-cs"/>
                        </a:rPr>
                        <a:t>KDB</a:t>
                      </a:r>
                      <a:endParaRPr lang="en-US" sz="1600" b="0" i="0" u="none" strike="noStrike" kern="1200" dirty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+mn-cs"/>
                        </a:rPr>
                        <a:t>14 396,90</a:t>
                      </a:r>
                      <a:endParaRPr lang="ru-RU" sz="1600" b="0" i="0" u="none" strike="noStrike" kern="1200" dirty="0" smtClean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64316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+mn-cs"/>
                        </a:rPr>
                        <a:t>Trast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+mn-cs"/>
                        </a:rPr>
                        <a:t> Bank</a:t>
                      </a:r>
                      <a:endParaRPr lang="en-US" sz="1600" b="0" i="0" u="none" strike="noStrike" kern="1200" dirty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+mn-cs"/>
                        </a:rPr>
                        <a:t>10 325,90</a:t>
                      </a:r>
                      <a:endParaRPr lang="ru-RU" sz="1600" b="0" i="0" u="none" strike="noStrike" kern="1200" dirty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58939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+mn-cs"/>
                        </a:rPr>
                        <a:t>Qishloq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+mn-cs"/>
                        </a:rPr>
                        <a:t>Qurilish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+mn-cs"/>
                        </a:rPr>
                        <a:t> Bank</a:t>
                      </a:r>
                      <a:endParaRPr lang="en-US" sz="1600" b="0" i="0" u="none" strike="noStrike" kern="1200" dirty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+mn-cs"/>
                        </a:rPr>
                        <a:t>8 172,20</a:t>
                      </a:r>
                      <a:endParaRPr lang="ru-RU" sz="1600" b="0" i="0" u="none" strike="noStrike" kern="1200" dirty="0" smtClean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58939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+mn-cs"/>
                        </a:rPr>
                        <a:t>UzPsb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+mn-cs"/>
                        </a:rPr>
                        <a:t> Bank</a:t>
                      </a:r>
                      <a:endParaRPr lang="en-US" sz="1600" b="0" i="0" u="none" strike="noStrike" kern="1200" dirty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+mn-cs"/>
                        </a:rPr>
                        <a:t>7 122,50</a:t>
                      </a:r>
                      <a:endParaRPr lang="ru-RU" sz="1600" b="0" i="0" u="none" strike="noStrike" kern="1200" dirty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2"/>
          <p:cNvSpPr>
            <a:spLocks noGrp="1"/>
          </p:cNvSpPr>
          <p:nvPr>
            <p:ph type="title"/>
          </p:nvPr>
        </p:nvSpPr>
        <p:spPr>
          <a:xfrm>
            <a:off x="857285" y="571480"/>
            <a:ext cx="8215309" cy="63180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Финансирование лизинговых компаний коммерческими банками</a:t>
            </a:r>
            <a:endParaRPr lang="ru-RU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6"/>
            <a:ext cx="936731" cy="642918"/>
          </a:xfrm>
          <a:prstGeom prst="rect">
            <a:avLst/>
          </a:prstGeom>
          <a:noFill/>
        </p:spPr>
      </p:pic>
      <p:pic>
        <p:nvPicPr>
          <p:cNvPr id="13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5794"/>
            <a:ext cx="936731" cy="642918"/>
          </a:xfrm>
          <a:prstGeom prst="rect">
            <a:avLst/>
          </a:prstGeom>
          <a:noFill/>
        </p:spPr>
      </p:pic>
      <p:pic>
        <p:nvPicPr>
          <p:cNvPr id="14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60"/>
            <a:ext cx="936731" cy="642918"/>
          </a:xfrm>
          <a:prstGeom prst="rect">
            <a:avLst/>
          </a:prstGeom>
          <a:noFill/>
        </p:spPr>
      </p:pic>
      <p:pic>
        <p:nvPicPr>
          <p:cNvPr id="15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71702"/>
            <a:ext cx="936731" cy="642918"/>
          </a:xfrm>
          <a:prstGeom prst="rect">
            <a:avLst/>
          </a:prstGeom>
          <a:noFill/>
        </p:spPr>
      </p:pic>
      <p:pic>
        <p:nvPicPr>
          <p:cNvPr id="16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14644"/>
            <a:ext cx="936731" cy="642918"/>
          </a:xfrm>
          <a:prstGeom prst="rect">
            <a:avLst/>
          </a:prstGeom>
          <a:noFill/>
        </p:spPr>
      </p:pic>
      <p:pic>
        <p:nvPicPr>
          <p:cNvPr id="17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7586"/>
            <a:ext cx="936731" cy="642918"/>
          </a:xfrm>
          <a:prstGeom prst="rect">
            <a:avLst/>
          </a:prstGeom>
          <a:noFill/>
        </p:spPr>
      </p:pic>
      <p:pic>
        <p:nvPicPr>
          <p:cNvPr id="18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00528"/>
            <a:ext cx="936731" cy="642918"/>
          </a:xfrm>
          <a:prstGeom prst="rect">
            <a:avLst/>
          </a:prstGeom>
          <a:noFill/>
        </p:spPr>
      </p:pic>
      <p:pic>
        <p:nvPicPr>
          <p:cNvPr id="19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43470"/>
            <a:ext cx="936731" cy="642918"/>
          </a:xfrm>
          <a:prstGeom prst="rect">
            <a:avLst/>
          </a:prstGeom>
          <a:noFill/>
        </p:spPr>
      </p:pic>
      <p:pic>
        <p:nvPicPr>
          <p:cNvPr id="20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86388"/>
            <a:ext cx="936731" cy="642918"/>
          </a:xfrm>
          <a:prstGeom prst="rect">
            <a:avLst/>
          </a:prstGeom>
          <a:noFill/>
        </p:spPr>
      </p:pic>
      <p:pic>
        <p:nvPicPr>
          <p:cNvPr id="23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29354"/>
            <a:ext cx="936731" cy="642918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7286644" y="3714752"/>
            <a:ext cx="571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 smtClean="0">
                <a:solidFill>
                  <a:schemeClr val="bg1"/>
                </a:solidFill>
                <a:latin typeface="Times" pitchFamily="18" charset="0"/>
              </a:rPr>
              <a:t>371,1</a:t>
            </a:r>
            <a:endParaRPr lang="ru-RU" sz="1200" b="1" u="sng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71538" y="2046265"/>
            <a:ext cx="3571900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Коммерческий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Банк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" descr="C:\Documents and Settings\User\Рабочий стол\forum\head_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96" y="6334510"/>
            <a:ext cx="1571636" cy="494935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5214941" y="2046265"/>
            <a:ext cx="3571901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Лизинговая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компания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57356" y="3357562"/>
            <a:ext cx="664373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Предоставление револьверных кредитных линий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Проектное финансирование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Передача объекта лизинга с дальнейшей возможностью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сублизинга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Рефинансирование, предоставление иностранных кредитный линий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Торговое финансирование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Предоставлений банковских гарантий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556" y="131745"/>
            <a:ext cx="8229600" cy="8683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«Uzbek Leasing International A.O.»</a:t>
            </a:r>
            <a:endParaRPr lang="ru-RU" sz="3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309" name="TextBox 5"/>
          <p:cNvSpPr txBox="1">
            <a:spLocks noChangeArrowheads="1"/>
          </p:cNvSpPr>
          <p:nvPr/>
        </p:nvSpPr>
        <p:spPr bwMode="auto">
          <a:xfrm>
            <a:off x="928662" y="1071546"/>
            <a:ext cx="764383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Дата создания: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1996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uz-Cyrl-UZ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Количество реализованных проектов: более 800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Общая сумма реализованных проектов: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368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млрд.сум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6"/>
            <a:ext cx="936731" cy="642918"/>
          </a:xfrm>
          <a:prstGeom prst="rect">
            <a:avLst/>
          </a:prstGeom>
          <a:noFill/>
        </p:spPr>
      </p:pic>
      <p:pic>
        <p:nvPicPr>
          <p:cNvPr id="11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5794"/>
            <a:ext cx="936731" cy="642918"/>
          </a:xfrm>
          <a:prstGeom prst="rect">
            <a:avLst/>
          </a:prstGeom>
          <a:noFill/>
        </p:spPr>
      </p:pic>
      <p:pic>
        <p:nvPicPr>
          <p:cNvPr id="12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60"/>
            <a:ext cx="936731" cy="642918"/>
          </a:xfrm>
          <a:prstGeom prst="rect">
            <a:avLst/>
          </a:prstGeom>
          <a:noFill/>
        </p:spPr>
      </p:pic>
      <p:pic>
        <p:nvPicPr>
          <p:cNvPr id="13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71702"/>
            <a:ext cx="936731" cy="642918"/>
          </a:xfrm>
          <a:prstGeom prst="rect">
            <a:avLst/>
          </a:prstGeom>
          <a:noFill/>
        </p:spPr>
      </p:pic>
      <p:pic>
        <p:nvPicPr>
          <p:cNvPr id="14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14644"/>
            <a:ext cx="936731" cy="642918"/>
          </a:xfrm>
          <a:prstGeom prst="rect">
            <a:avLst/>
          </a:prstGeom>
          <a:noFill/>
        </p:spPr>
      </p:pic>
      <p:pic>
        <p:nvPicPr>
          <p:cNvPr id="15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7586"/>
            <a:ext cx="936731" cy="642918"/>
          </a:xfrm>
          <a:prstGeom prst="rect">
            <a:avLst/>
          </a:prstGeom>
          <a:noFill/>
        </p:spPr>
      </p:pic>
      <p:pic>
        <p:nvPicPr>
          <p:cNvPr id="16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00528"/>
            <a:ext cx="936731" cy="642918"/>
          </a:xfrm>
          <a:prstGeom prst="rect">
            <a:avLst/>
          </a:prstGeom>
          <a:noFill/>
        </p:spPr>
      </p:pic>
      <p:pic>
        <p:nvPicPr>
          <p:cNvPr id="17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43470"/>
            <a:ext cx="936731" cy="642918"/>
          </a:xfrm>
          <a:prstGeom prst="rect">
            <a:avLst/>
          </a:prstGeom>
          <a:noFill/>
        </p:spPr>
      </p:pic>
      <p:pic>
        <p:nvPicPr>
          <p:cNvPr id="18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86388"/>
            <a:ext cx="936731" cy="642918"/>
          </a:xfrm>
          <a:prstGeom prst="rect">
            <a:avLst/>
          </a:prstGeom>
          <a:noFill/>
        </p:spPr>
      </p:pic>
      <p:pic>
        <p:nvPicPr>
          <p:cNvPr id="19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29354"/>
            <a:ext cx="936731" cy="642918"/>
          </a:xfrm>
          <a:prstGeom prst="rect">
            <a:avLst/>
          </a:prstGeom>
          <a:noFill/>
        </p:spPr>
      </p:pic>
      <p:pic>
        <p:nvPicPr>
          <p:cNvPr id="20" name="Picture 2" descr="C:\Documents and Settings\User\Рабочий стол\forum\head_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96" y="6334510"/>
            <a:ext cx="1571636" cy="494935"/>
          </a:xfrm>
          <a:prstGeom prst="rect">
            <a:avLst/>
          </a:prstGeom>
          <a:noFill/>
        </p:spPr>
      </p:pic>
      <p:pic>
        <p:nvPicPr>
          <p:cNvPr id="21" name="Picture 2" descr="C:\Documents and Settings\User\Рабочий стол\VandeWiele1.jpg"/>
          <p:cNvPicPr>
            <a:picLocks noChangeAspect="1" noChangeArrowheads="1"/>
          </p:cNvPicPr>
          <p:nvPr/>
        </p:nvPicPr>
        <p:blipFill>
          <a:blip r:embed="rId4" cstate="print"/>
          <a:srcRect l="3335" t="3092" r="2501" b="3092"/>
          <a:stretch>
            <a:fillRect/>
          </a:stretch>
        </p:blipFill>
        <p:spPr bwMode="auto">
          <a:xfrm>
            <a:off x="2071670" y="2643182"/>
            <a:ext cx="2428892" cy="17848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Picture 3" descr="C:\Documents and Settings\User\Рабочий стол\canto1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2643182"/>
            <a:ext cx="2428892" cy="1785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Picture 2" descr="C:\Documents and Settings\User\Рабочий стол\facc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6" y="4572008"/>
            <a:ext cx="2428892" cy="1785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Picture 6" descr="C:\Documents and Settings\User\Рабочий стол\cng-statio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71670" y="4572008"/>
            <a:ext cx="2428892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556" y="131745"/>
            <a:ext cx="8229600" cy="8683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«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O’zavtosanoatlizing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»</a:t>
            </a:r>
            <a:endParaRPr lang="ru-RU" sz="3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309" name="TextBox 5"/>
          <p:cNvSpPr txBox="1">
            <a:spLocks noChangeArrowheads="1"/>
          </p:cNvSpPr>
          <p:nvPr/>
        </p:nvSpPr>
        <p:spPr bwMode="auto">
          <a:xfrm>
            <a:off x="928662" y="1248305"/>
            <a:ext cx="764383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Дата создания:  2007 г.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uz-Cyrl-UZ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Количество реализованных проектов: 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100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Общая сумма реализованных проектов: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530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млрд.сум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6"/>
            <a:ext cx="936731" cy="642918"/>
          </a:xfrm>
          <a:prstGeom prst="rect">
            <a:avLst/>
          </a:prstGeom>
          <a:noFill/>
        </p:spPr>
      </p:pic>
      <p:pic>
        <p:nvPicPr>
          <p:cNvPr id="11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5794"/>
            <a:ext cx="936731" cy="642918"/>
          </a:xfrm>
          <a:prstGeom prst="rect">
            <a:avLst/>
          </a:prstGeom>
          <a:noFill/>
        </p:spPr>
      </p:pic>
      <p:pic>
        <p:nvPicPr>
          <p:cNvPr id="12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60"/>
            <a:ext cx="936731" cy="642918"/>
          </a:xfrm>
          <a:prstGeom prst="rect">
            <a:avLst/>
          </a:prstGeom>
          <a:noFill/>
        </p:spPr>
      </p:pic>
      <p:pic>
        <p:nvPicPr>
          <p:cNvPr id="13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71702"/>
            <a:ext cx="936731" cy="642918"/>
          </a:xfrm>
          <a:prstGeom prst="rect">
            <a:avLst/>
          </a:prstGeom>
          <a:noFill/>
        </p:spPr>
      </p:pic>
      <p:pic>
        <p:nvPicPr>
          <p:cNvPr id="14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14644"/>
            <a:ext cx="936731" cy="642918"/>
          </a:xfrm>
          <a:prstGeom prst="rect">
            <a:avLst/>
          </a:prstGeom>
          <a:noFill/>
        </p:spPr>
      </p:pic>
      <p:pic>
        <p:nvPicPr>
          <p:cNvPr id="15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7586"/>
            <a:ext cx="936731" cy="642918"/>
          </a:xfrm>
          <a:prstGeom prst="rect">
            <a:avLst/>
          </a:prstGeom>
          <a:noFill/>
        </p:spPr>
      </p:pic>
      <p:pic>
        <p:nvPicPr>
          <p:cNvPr id="16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00528"/>
            <a:ext cx="936731" cy="642918"/>
          </a:xfrm>
          <a:prstGeom prst="rect">
            <a:avLst/>
          </a:prstGeom>
          <a:noFill/>
        </p:spPr>
      </p:pic>
      <p:pic>
        <p:nvPicPr>
          <p:cNvPr id="17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43470"/>
            <a:ext cx="936731" cy="642918"/>
          </a:xfrm>
          <a:prstGeom prst="rect">
            <a:avLst/>
          </a:prstGeom>
          <a:noFill/>
        </p:spPr>
      </p:pic>
      <p:pic>
        <p:nvPicPr>
          <p:cNvPr id="18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86388"/>
            <a:ext cx="936731" cy="642918"/>
          </a:xfrm>
          <a:prstGeom prst="rect">
            <a:avLst/>
          </a:prstGeom>
          <a:noFill/>
        </p:spPr>
      </p:pic>
      <p:pic>
        <p:nvPicPr>
          <p:cNvPr id="19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29354"/>
            <a:ext cx="936731" cy="642918"/>
          </a:xfrm>
          <a:prstGeom prst="rect">
            <a:avLst/>
          </a:prstGeom>
          <a:noFill/>
        </p:spPr>
      </p:pic>
      <p:pic>
        <p:nvPicPr>
          <p:cNvPr id="20" name="Picture 2" descr="C:\Documents and Settings\User\Рабочий стол\forum\head_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96" y="6334510"/>
            <a:ext cx="1571636" cy="494935"/>
          </a:xfrm>
          <a:prstGeom prst="rect">
            <a:avLst/>
          </a:prstGeom>
          <a:noFill/>
        </p:spPr>
      </p:pic>
      <p:pic>
        <p:nvPicPr>
          <p:cNvPr id="21" name="Picture 2" descr="C:\Documents and Settings\Администратор\Рабочий стол\скачанные файлы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9161" y="3429000"/>
            <a:ext cx="4752971" cy="2376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 descr="C:\Documents and Settings\Администратор\Рабочий стол\скачанные файлы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26913" y="3643314"/>
            <a:ext cx="3202739" cy="216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0118" y="142852"/>
            <a:ext cx="8229600" cy="8683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«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Qurilish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Lizing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»</a:t>
            </a:r>
            <a:endParaRPr lang="ru-RU" sz="3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3573" name="TextBox 5"/>
          <p:cNvSpPr txBox="1">
            <a:spLocks noChangeArrowheads="1"/>
          </p:cNvSpPr>
          <p:nvPr/>
        </p:nvSpPr>
        <p:spPr bwMode="auto">
          <a:xfrm>
            <a:off x="928662" y="1297718"/>
            <a:ext cx="764383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Дата создания: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z-Cyrl-UZ" sz="2000" dirty="0" smtClean="0">
                <a:latin typeface="Times New Roman" pitchFamily="18" charset="0"/>
                <a:cs typeface="Times New Roman" pitchFamily="18" charset="0"/>
              </a:rPr>
              <a:t>2003 г.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uz-Cyrl-UZ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Количество реализованных проектов: 500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Общая сумма реализованных проектов 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111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млрд.сум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6"/>
            <a:ext cx="936731" cy="642918"/>
          </a:xfrm>
          <a:prstGeom prst="rect">
            <a:avLst/>
          </a:prstGeom>
          <a:noFill/>
        </p:spPr>
      </p:pic>
      <p:pic>
        <p:nvPicPr>
          <p:cNvPr id="11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5794"/>
            <a:ext cx="936731" cy="642918"/>
          </a:xfrm>
          <a:prstGeom prst="rect">
            <a:avLst/>
          </a:prstGeom>
          <a:noFill/>
        </p:spPr>
      </p:pic>
      <p:pic>
        <p:nvPicPr>
          <p:cNvPr id="12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60"/>
            <a:ext cx="936731" cy="642918"/>
          </a:xfrm>
          <a:prstGeom prst="rect">
            <a:avLst/>
          </a:prstGeom>
          <a:noFill/>
        </p:spPr>
      </p:pic>
      <p:pic>
        <p:nvPicPr>
          <p:cNvPr id="13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71702"/>
            <a:ext cx="936731" cy="642918"/>
          </a:xfrm>
          <a:prstGeom prst="rect">
            <a:avLst/>
          </a:prstGeom>
          <a:noFill/>
        </p:spPr>
      </p:pic>
      <p:pic>
        <p:nvPicPr>
          <p:cNvPr id="14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14644"/>
            <a:ext cx="936731" cy="642918"/>
          </a:xfrm>
          <a:prstGeom prst="rect">
            <a:avLst/>
          </a:prstGeom>
          <a:noFill/>
        </p:spPr>
      </p:pic>
      <p:pic>
        <p:nvPicPr>
          <p:cNvPr id="15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7586"/>
            <a:ext cx="936731" cy="642918"/>
          </a:xfrm>
          <a:prstGeom prst="rect">
            <a:avLst/>
          </a:prstGeom>
          <a:noFill/>
        </p:spPr>
      </p:pic>
      <p:pic>
        <p:nvPicPr>
          <p:cNvPr id="16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00528"/>
            <a:ext cx="936731" cy="642918"/>
          </a:xfrm>
          <a:prstGeom prst="rect">
            <a:avLst/>
          </a:prstGeom>
          <a:noFill/>
        </p:spPr>
      </p:pic>
      <p:pic>
        <p:nvPicPr>
          <p:cNvPr id="17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43470"/>
            <a:ext cx="936731" cy="642918"/>
          </a:xfrm>
          <a:prstGeom prst="rect">
            <a:avLst/>
          </a:prstGeom>
          <a:noFill/>
        </p:spPr>
      </p:pic>
      <p:pic>
        <p:nvPicPr>
          <p:cNvPr id="18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86388"/>
            <a:ext cx="936731" cy="642918"/>
          </a:xfrm>
          <a:prstGeom prst="rect">
            <a:avLst/>
          </a:prstGeom>
          <a:noFill/>
        </p:spPr>
      </p:pic>
      <p:pic>
        <p:nvPicPr>
          <p:cNvPr id="19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29354"/>
            <a:ext cx="936731" cy="642918"/>
          </a:xfrm>
          <a:prstGeom prst="rect">
            <a:avLst/>
          </a:prstGeom>
          <a:noFill/>
        </p:spPr>
      </p:pic>
      <p:pic>
        <p:nvPicPr>
          <p:cNvPr id="20" name="Picture 2" descr="C:\Documents and Settings\User\Рабочий стол\forum\head_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96" y="6334510"/>
            <a:ext cx="1571636" cy="494935"/>
          </a:xfrm>
          <a:prstGeom prst="rect">
            <a:avLst/>
          </a:prstGeom>
          <a:noFill/>
        </p:spPr>
      </p:pic>
      <p:pic>
        <p:nvPicPr>
          <p:cNvPr id="21" name="Picture 2" descr="C:\Documents and Settings\Администратор\Рабочий стол\images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3643314"/>
            <a:ext cx="3571900" cy="1724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" descr="C:\Documents and Settings\User\Рабочий стол\JCB_Backhoe_Load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3143248"/>
            <a:ext cx="3786213" cy="25239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2994" y="131746"/>
            <a:ext cx="8229600" cy="8683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«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Asaka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-Trans-Leasing»</a:t>
            </a:r>
            <a:endParaRPr lang="ru-RU" sz="3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3573" name="TextBox 5"/>
          <p:cNvSpPr txBox="1">
            <a:spLocks noChangeArrowheads="1"/>
          </p:cNvSpPr>
          <p:nvPr/>
        </p:nvSpPr>
        <p:spPr bwMode="auto">
          <a:xfrm>
            <a:off x="928662" y="1000108"/>
            <a:ext cx="764383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Дата создания: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2006</a:t>
            </a:r>
            <a:r>
              <a:rPr lang="uz-Cyrl-UZ" sz="2000" dirty="0" smtClean="0">
                <a:latin typeface="Times New Roman" pitchFamily="18" charset="0"/>
                <a:cs typeface="Times New Roman" pitchFamily="18" charset="0"/>
              </a:rPr>
              <a:t> г.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uz-Cyrl-UZ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Количество реализованных проектов: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239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Общая сумма реализованных проектов 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63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млрд.сум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6"/>
            <a:ext cx="936731" cy="642918"/>
          </a:xfrm>
          <a:prstGeom prst="rect">
            <a:avLst/>
          </a:prstGeom>
          <a:noFill/>
        </p:spPr>
      </p:pic>
      <p:pic>
        <p:nvPicPr>
          <p:cNvPr id="11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5794"/>
            <a:ext cx="936731" cy="642918"/>
          </a:xfrm>
          <a:prstGeom prst="rect">
            <a:avLst/>
          </a:prstGeom>
          <a:noFill/>
        </p:spPr>
      </p:pic>
      <p:pic>
        <p:nvPicPr>
          <p:cNvPr id="12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60"/>
            <a:ext cx="936731" cy="642918"/>
          </a:xfrm>
          <a:prstGeom prst="rect">
            <a:avLst/>
          </a:prstGeom>
          <a:noFill/>
        </p:spPr>
      </p:pic>
      <p:pic>
        <p:nvPicPr>
          <p:cNvPr id="13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71702"/>
            <a:ext cx="936731" cy="642918"/>
          </a:xfrm>
          <a:prstGeom prst="rect">
            <a:avLst/>
          </a:prstGeom>
          <a:noFill/>
        </p:spPr>
      </p:pic>
      <p:pic>
        <p:nvPicPr>
          <p:cNvPr id="14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14644"/>
            <a:ext cx="936731" cy="642918"/>
          </a:xfrm>
          <a:prstGeom prst="rect">
            <a:avLst/>
          </a:prstGeom>
          <a:noFill/>
        </p:spPr>
      </p:pic>
      <p:pic>
        <p:nvPicPr>
          <p:cNvPr id="15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7586"/>
            <a:ext cx="936731" cy="642918"/>
          </a:xfrm>
          <a:prstGeom prst="rect">
            <a:avLst/>
          </a:prstGeom>
          <a:noFill/>
        </p:spPr>
      </p:pic>
      <p:pic>
        <p:nvPicPr>
          <p:cNvPr id="16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00528"/>
            <a:ext cx="936731" cy="642918"/>
          </a:xfrm>
          <a:prstGeom prst="rect">
            <a:avLst/>
          </a:prstGeom>
          <a:noFill/>
        </p:spPr>
      </p:pic>
      <p:pic>
        <p:nvPicPr>
          <p:cNvPr id="17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43470"/>
            <a:ext cx="936731" cy="642918"/>
          </a:xfrm>
          <a:prstGeom prst="rect">
            <a:avLst/>
          </a:prstGeom>
          <a:noFill/>
        </p:spPr>
      </p:pic>
      <p:pic>
        <p:nvPicPr>
          <p:cNvPr id="18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86388"/>
            <a:ext cx="936731" cy="642918"/>
          </a:xfrm>
          <a:prstGeom prst="rect">
            <a:avLst/>
          </a:prstGeom>
          <a:noFill/>
        </p:spPr>
      </p:pic>
      <p:pic>
        <p:nvPicPr>
          <p:cNvPr id="19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29354"/>
            <a:ext cx="936731" cy="642918"/>
          </a:xfrm>
          <a:prstGeom prst="rect">
            <a:avLst/>
          </a:prstGeom>
          <a:noFill/>
        </p:spPr>
      </p:pic>
      <p:pic>
        <p:nvPicPr>
          <p:cNvPr id="20" name="Picture 2" descr="C:\Documents and Settings\User\Рабочий стол\forum\head_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96" y="6334510"/>
            <a:ext cx="1571636" cy="494935"/>
          </a:xfrm>
          <a:prstGeom prst="rect">
            <a:avLst/>
          </a:prstGeom>
          <a:noFill/>
        </p:spPr>
      </p:pic>
      <p:pic>
        <p:nvPicPr>
          <p:cNvPr id="23" name="Picture 3" descr="C:\Documents and Settings\User\Рабочий стол\Hyundai 220LC9A4 excavat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2786058"/>
            <a:ext cx="2622410" cy="2973753"/>
          </a:xfrm>
          <a:prstGeom prst="rect">
            <a:avLst/>
          </a:prstGeom>
          <a:noFill/>
        </p:spPr>
      </p:pic>
      <p:pic>
        <p:nvPicPr>
          <p:cNvPr id="150530" name="Picture 2" descr="C:\Documents and Settings\User\Рабочий стол\lacett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3214686"/>
            <a:ext cx="3500462" cy="23365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31746"/>
            <a:ext cx="8229600" cy="8683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«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InFinLEASING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»</a:t>
            </a:r>
            <a:endParaRPr lang="ru-RU" sz="3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3573" name="TextBox 5"/>
          <p:cNvSpPr txBox="1">
            <a:spLocks noChangeArrowheads="1"/>
          </p:cNvSpPr>
          <p:nvPr/>
        </p:nvSpPr>
        <p:spPr bwMode="auto">
          <a:xfrm>
            <a:off x="928662" y="1297718"/>
            <a:ext cx="764383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Дата создания: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2008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uz-Cyrl-UZ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Количество реализованных проектов: 360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Общая сумма реализованных проектов :  68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млрд.сум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6"/>
            <a:ext cx="936731" cy="642918"/>
          </a:xfrm>
          <a:prstGeom prst="rect">
            <a:avLst/>
          </a:prstGeom>
          <a:noFill/>
        </p:spPr>
      </p:pic>
      <p:pic>
        <p:nvPicPr>
          <p:cNvPr id="11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5794"/>
            <a:ext cx="936731" cy="642918"/>
          </a:xfrm>
          <a:prstGeom prst="rect">
            <a:avLst/>
          </a:prstGeom>
          <a:noFill/>
        </p:spPr>
      </p:pic>
      <p:pic>
        <p:nvPicPr>
          <p:cNvPr id="12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60"/>
            <a:ext cx="936731" cy="642918"/>
          </a:xfrm>
          <a:prstGeom prst="rect">
            <a:avLst/>
          </a:prstGeom>
          <a:noFill/>
        </p:spPr>
      </p:pic>
      <p:pic>
        <p:nvPicPr>
          <p:cNvPr id="13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71702"/>
            <a:ext cx="936731" cy="642918"/>
          </a:xfrm>
          <a:prstGeom prst="rect">
            <a:avLst/>
          </a:prstGeom>
          <a:noFill/>
        </p:spPr>
      </p:pic>
      <p:pic>
        <p:nvPicPr>
          <p:cNvPr id="14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14644"/>
            <a:ext cx="936731" cy="642918"/>
          </a:xfrm>
          <a:prstGeom prst="rect">
            <a:avLst/>
          </a:prstGeom>
          <a:noFill/>
        </p:spPr>
      </p:pic>
      <p:pic>
        <p:nvPicPr>
          <p:cNvPr id="15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7586"/>
            <a:ext cx="936731" cy="642918"/>
          </a:xfrm>
          <a:prstGeom prst="rect">
            <a:avLst/>
          </a:prstGeom>
          <a:noFill/>
        </p:spPr>
      </p:pic>
      <p:pic>
        <p:nvPicPr>
          <p:cNvPr id="16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00528"/>
            <a:ext cx="936731" cy="642918"/>
          </a:xfrm>
          <a:prstGeom prst="rect">
            <a:avLst/>
          </a:prstGeom>
          <a:noFill/>
        </p:spPr>
      </p:pic>
      <p:pic>
        <p:nvPicPr>
          <p:cNvPr id="17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43470"/>
            <a:ext cx="936731" cy="642918"/>
          </a:xfrm>
          <a:prstGeom prst="rect">
            <a:avLst/>
          </a:prstGeom>
          <a:noFill/>
        </p:spPr>
      </p:pic>
      <p:pic>
        <p:nvPicPr>
          <p:cNvPr id="18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86388"/>
            <a:ext cx="936731" cy="642918"/>
          </a:xfrm>
          <a:prstGeom prst="rect">
            <a:avLst/>
          </a:prstGeom>
          <a:noFill/>
        </p:spPr>
      </p:pic>
      <p:pic>
        <p:nvPicPr>
          <p:cNvPr id="19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29354"/>
            <a:ext cx="936731" cy="642918"/>
          </a:xfrm>
          <a:prstGeom prst="rect">
            <a:avLst/>
          </a:prstGeom>
          <a:noFill/>
        </p:spPr>
      </p:pic>
      <p:pic>
        <p:nvPicPr>
          <p:cNvPr id="20" name="Picture 2" descr="C:\Documents and Settings\User\Рабочий стол\forum\head_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96" y="6334510"/>
            <a:ext cx="1571636" cy="494935"/>
          </a:xfrm>
          <a:prstGeom prst="rect">
            <a:avLst/>
          </a:prstGeom>
          <a:noFill/>
        </p:spPr>
      </p:pic>
      <p:pic>
        <p:nvPicPr>
          <p:cNvPr id="21" name="Picture 3" descr="\\192.168.1.77\projects\РЕАЛИЗОВАННЫЕ ПРОЕКТЫ\OOO OMAD BIZNES ZARAFSHON\фото\DSCN13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2513" y="3429000"/>
            <a:ext cx="3511453" cy="2143140"/>
          </a:xfrm>
          <a:prstGeom prst="rect">
            <a:avLst/>
          </a:prstGeom>
          <a:noFill/>
        </p:spPr>
      </p:pic>
      <p:pic>
        <p:nvPicPr>
          <p:cNvPr id="151554" name="Picture 2" descr="C:\Documents and Settings\User\Рабочий стол\Chevrolet_Cobal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290" y="3429000"/>
            <a:ext cx="3429024" cy="21452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7286644" y="3714752"/>
            <a:ext cx="571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 smtClean="0">
                <a:solidFill>
                  <a:schemeClr val="bg1"/>
                </a:solidFill>
                <a:latin typeface="Times" pitchFamily="18" charset="0"/>
              </a:rPr>
              <a:t>371,1</a:t>
            </a:r>
            <a:endParaRPr lang="ru-RU" sz="1200" b="1" u="sng" dirty="0">
              <a:solidFill>
                <a:schemeClr val="bg1"/>
              </a:solidFill>
            </a:endParaRPr>
          </a:p>
        </p:txBody>
      </p:sp>
      <p:sp>
        <p:nvSpPr>
          <p:cNvPr id="38" name="Rectangle 18"/>
          <p:cNvSpPr>
            <a:spLocks noChangeArrowheads="1"/>
          </p:cNvSpPr>
          <p:nvPr/>
        </p:nvSpPr>
        <p:spPr bwMode="auto">
          <a:xfrm>
            <a:off x="0" y="142852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Мировой лизинг:</a:t>
            </a:r>
          </a:p>
          <a:p>
            <a:pPr algn="ctr" eaLnBrk="0" hangingPunct="0">
              <a:defRPr/>
            </a:pP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объем </a:t>
            </a:r>
            <a:r>
              <a: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новых лизинговых </a:t>
            </a: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сделок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 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  <a:ea typeface="+mj-ea"/>
                <a:cs typeface="Times New Roman" pitchFamily="18" charset="0"/>
              </a:rPr>
              <a:t>201</a:t>
            </a:r>
            <a:r>
              <a: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4</a:t>
            </a:r>
            <a:r>
              <a:rPr lang="uz-Cyrl-UZ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г.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9" name="Picture 2" descr="world-map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9144000" cy="53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" name="TextBox 39"/>
          <p:cNvSpPr txBox="1"/>
          <p:nvPr/>
        </p:nvSpPr>
        <p:spPr>
          <a:xfrm>
            <a:off x="-71470" y="5002612"/>
            <a:ext cx="3143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ЕВРОПА*: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Великобритания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(59,1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млрд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 €)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Германия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(50,2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млрд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 €)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Франция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(30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млрд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 €)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Италия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(15,9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млрд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 €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Чехия (1,7 млрд.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€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 Box 17"/>
          <p:cNvSpPr txBox="1">
            <a:spLocks noChangeArrowheads="1"/>
          </p:cNvSpPr>
          <p:nvPr/>
        </p:nvSpPr>
        <p:spPr bwMode="auto">
          <a:xfrm>
            <a:off x="1428728" y="2643158"/>
            <a:ext cx="714380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r>
              <a:rPr lang="ru-RU" sz="2000" b="1" dirty="0" smtClean="0"/>
              <a:t>США</a:t>
            </a:r>
            <a:endParaRPr lang="en-US" sz="2000" b="1" dirty="0">
              <a:latin typeface="Times" pitchFamily="18" charset="0"/>
            </a:endParaRPr>
          </a:p>
        </p:txBody>
      </p:sp>
      <p:sp>
        <p:nvSpPr>
          <p:cNvPr id="42" name="Text Box 31"/>
          <p:cNvSpPr txBox="1">
            <a:spLocks noChangeArrowheads="1"/>
          </p:cNvSpPr>
          <p:nvPr/>
        </p:nvSpPr>
        <p:spPr bwMode="auto">
          <a:xfrm>
            <a:off x="857224" y="3000372"/>
            <a:ext cx="19288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 smtClean="0">
                <a:latin typeface="Times New Roman" pitchFamily="18" charset="0"/>
                <a:ea typeface="MS PGothic"/>
                <a:cs typeface="Times New Roman" pitchFamily="18" charset="0"/>
              </a:rPr>
              <a:t>$</a:t>
            </a:r>
            <a:r>
              <a:rPr lang="ru-RU" b="1" dirty="0" smtClean="0">
                <a:latin typeface="Times New Roman" pitchFamily="18" charset="0"/>
                <a:ea typeface="MS PGothic"/>
                <a:cs typeface="Times New Roman" pitchFamily="18" charset="0"/>
              </a:rPr>
              <a:t>317,8 </a:t>
            </a:r>
            <a:r>
              <a:rPr lang="ru-RU" b="1" dirty="0" err="1" smtClean="0">
                <a:latin typeface="Times New Roman" pitchFamily="18" charset="0"/>
                <a:ea typeface="MS PGothic"/>
                <a:cs typeface="Times New Roman" pitchFamily="18" charset="0"/>
              </a:rPr>
              <a:t>млрд</a:t>
            </a:r>
            <a:r>
              <a:rPr lang="en-US" b="1" dirty="0" smtClean="0">
                <a:latin typeface="Times New Roman" pitchFamily="18" charset="0"/>
                <a:ea typeface="MS PGothic"/>
                <a:cs typeface="Times New Roman" pitchFamily="18" charset="0"/>
              </a:rPr>
              <a:t>.</a:t>
            </a:r>
            <a:endParaRPr lang="en-US" b="1" dirty="0">
              <a:latin typeface="Times New Roman" pitchFamily="18" charset="0"/>
              <a:ea typeface="MS PGothic"/>
              <a:cs typeface="Times New Roman" pitchFamily="18" charset="0"/>
            </a:endParaRP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3571868" y="2786058"/>
            <a:ext cx="19288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 smtClean="0">
                <a:latin typeface="Times New Roman" pitchFamily="18" charset="0"/>
                <a:ea typeface="MS PGothic"/>
                <a:cs typeface="Times New Roman" pitchFamily="18" charset="0"/>
              </a:rPr>
              <a:t>$</a:t>
            </a:r>
            <a:r>
              <a:rPr lang="ru-RU" b="1" dirty="0" smtClean="0">
                <a:latin typeface="Times New Roman" pitchFamily="18" charset="0"/>
                <a:ea typeface="MS PGothic"/>
                <a:cs typeface="Times New Roman" pitchFamily="18" charset="0"/>
              </a:rPr>
              <a:t>2</a:t>
            </a:r>
            <a:r>
              <a:rPr lang="en-US" b="1" dirty="0" smtClean="0">
                <a:latin typeface="Times New Roman" pitchFamily="18" charset="0"/>
                <a:ea typeface="MS PGothic"/>
                <a:cs typeface="Times New Roman" pitchFamily="18" charset="0"/>
              </a:rPr>
              <a:t>91</a:t>
            </a:r>
            <a:r>
              <a:rPr lang="ru-RU" b="1" dirty="0" smtClean="0">
                <a:latin typeface="Times New Roman" pitchFamily="18" charset="0"/>
                <a:ea typeface="MS PGothic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ea typeface="MS PGothic"/>
                <a:cs typeface="Times New Roman" pitchFamily="18" charset="0"/>
              </a:rPr>
              <a:t>млрд</a:t>
            </a:r>
            <a:r>
              <a:rPr lang="en-US" b="1" dirty="0" smtClean="0">
                <a:latin typeface="Times New Roman" pitchFamily="18" charset="0"/>
                <a:ea typeface="MS PGothic"/>
                <a:cs typeface="Times New Roman" pitchFamily="18" charset="0"/>
              </a:rPr>
              <a:t>.</a:t>
            </a:r>
            <a:endParaRPr lang="en-US" b="1" dirty="0">
              <a:latin typeface="Times New Roman" pitchFamily="18" charset="0"/>
              <a:ea typeface="MS PGothic"/>
              <a:cs typeface="Times New Roman" pitchFamily="18" charset="0"/>
            </a:endParaRPr>
          </a:p>
        </p:txBody>
      </p:sp>
      <p:sp>
        <p:nvSpPr>
          <p:cNvPr id="44" name="Text Box 24"/>
          <p:cNvSpPr txBox="1">
            <a:spLocks noChangeArrowheads="1"/>
          </p:cNvSpPr>
          <p:nvPr/>
        </p:nvSpPr>
        <p:spPr bwMode="auto">
          <a:xfrm>
            <a:off x="4005965" y="2500306"/>
            <a:ext cx="1208977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>
            <a:spAutoFit/>
          </a:bodyPr>
          <a:lstStyle/>
          <a:p>
            <a:r>
              <a:rPr lang="ru-RU" sz="2000" b="1" dirty="0" smtClean="0"/>
              <a:t>ЕВРОПА*</a:t>
            </a:r>
            <a:endParaRPr lang="en-US" sz="2000" b="1" dirty="0" smtClean="0"/>
          </a:p>
        </p:txBody>
      </p:sp>
      <p:sp>
        <p:nvSpPr>
          <p:cNvPr id="45" name="Text Box 24"/>
          <p:cNvSpPr txBox="1">
            <a:spLocks noChangeArrowheads="1"/>
          </p:cNvSpPr>
          <p:nvPr/>
        </p:nvSpPr>
        <p:spPr bwMode="auto">
          <a:xfrm>
            <a:off x="6215074" y="2000240"/>
            <a:ext cx="1078749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>
            <a:spAutoFit/>
          </a:bodyPr>
          <a:lstStyle/>
          <a:p>
            <a:r>
              <a:rPr lang="ru-RU" sz="2000" b="1" dirty="0" smtClean="0"/>
              <a:t>РОССИЯ</a:t>
            </a:r>
            <a:endParaRPr lang="en-US" sz="2000" b="1" dirty="0" smtClean="0"/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5786446" y="2285992"/>
            <a:ext cx="19288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 smtClean="0">
                <a:latin typeface="Times New Roman" pitchFamily="18" charset="0"/>
                <a:ea typeface="MS PGothic"/>
                <a:cs typeface="Times New Roman" pitchFamily="18" charset="0"/>
              </a:rPr>
              <a:t>$</a:t>
            </a:r>
            <a:r>
              <a:rPr lang="ru-RU" b="1" dirty="0" smtClean="0">
                <a:latin typeface="Times New Roman" pitchFamily="18" charset="0"/>
                <a:ea typeface="MS PGothic"/>
                <a:cs typeface="Times New Roman" pitchFamily="18" charset="0"/>
              </a:rPr>
              <a:t>17,6 </a:t>
            </a:r>
            <a:r>
              <a:rPr lang="ru-RU" b="1" dirty="0" err="1" smtClean="0">
                <a:latin typeface="Times New Roman" pitchFamily="18" charset="0"/>
                <a:ea typeface="MS PGothic"/>
                <a:cs typeface="Times New Roman" pitchFamily="18" charset="0"/>
              </a:rPr>
              <a:t>млрд</a:t>
            </a:r>
            <a:r>
              <a:rPr lang="en-US" b="1" dirty="0" smtClean="0">
                <a:latin typeface="Times New Roman" pitchFamily="18" charset="0"/>
                <a:ea typeface="MS PGothic"/>
                <a:cs typeface="Times New Roman" pitchFamily="18" charset="0"/>
              </a:rPr>
              <a:t>.</a:t>
            </a:r>
            <a:endParaRPr lang="en-US" b="1" dirty="0">
              <a:latin typeface="Times New Roman" pitchFamily="18" charset="0"/>
              <a:ea typeface="MS PGothic"/>
              <a:cs typeface="Times New Roman" pitchFamily="18" charset="0"/>
            </a:endParaRPr>
          </a:p>
        </p:txBody>
      </p:sp>
      <p:sp>
        <p:nvSpPr>
          <p:cNvPr id="50" name="Text Box 31"/>
          <p:cNvSpPr txBox="1">
            <a:spLocks noChangeArrowheads="1"/>
          </p:cNvSpPr>
          <p:nvPr/>
        </p:nvSpPr>
        <p:spPr bwMode="auto">
          <a:xfrm>
            <a:off x="5715008" y="3559734"/>
            <a:ext cx="19288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 smtClean="0">
                <a:latin typeface="Times New Roman" pitchFamily="18" charset="0"/>
                <a:ea typeface="MS PGothic"/>
                <a:cs typeface="Times New Roman" pitchFamily="18" charset="0"/>
              </a:rPr>
              <a:t>$</a:t>
            </a:r>
            <a:r>
              <a:rPr lang="ru-RU" b="1" dirty="0" smtClean="0">
                <a:latin typeface="Times New Roman" pitchFamily="18" charset="0"/>
                <a:ea typeface="MS PGothic"/>
                <a:cs typeface="Times New Roman" pitchFamily="18" charset="0"/>
              </a:rPr>
              <a:t>500 </a:t>
            </a:r>
            <a:r>
              <a:rPr lang="ru-RU" b="1" dirty="0" err="1" smtClean="0">
                <a:latin typeface="Times New Roman" pitchFamily="18" charset="0"/>
                <a:ea typeface="MS PGothic"/>
                <a:cs typeface="Times New Roman" pitchFamily="18" charset="0"/>
              </a:rPr>
              <a:t>млрд</a:t>
            </a:r>
            <a:r>
              <a:rPr lang="en-US" b="1" dirty="0" smtClean="0">
                <a:latin typeface="Times New Roman" pitchFamily="18" charset="0"/>
                <a:ea typeface="MS PGothic"/>
                <a:cs typeface="Times New Roman" pitchFamily="18" charset="0"/>
              </a:rPr>
              <a:t>. </a:t>
            </a:r>
            <a:endParaRPr lang="en-US" b="1" dirty="0">
              <a:latin typeface="Times New Roman" pitchFamily="18" charset="0"/>
              <a:ea typeface="MS PGothic"/>
              <a:cs typeface="Times New Roman" pitchFamily="18" charset="0"/>
            </a:endParaRPr>
          </a:p>
        </p:txBody>
      </p:sp>
      <p:sp>
        <p:nvSpPr>
          <p:cNvPr id="51" name="Text Box 24"/>
          <p:cNvSpPr txBox="1">
            <a:spLocks noChangeArrowheads="1"/>
          </p:cNvSpPr>
          <p:nvPr/>
        </p:nvSpPr>
        <p:spPr bwMode="auto">
          <a:xfrm>
            <a:off x="6286512" y="3286124"/>
            <a:ext cx="927105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>
            <a:spAutoFit/>
          </a:bodyPr>
          <a:lstStyle/>
          <a:p>
            <a:r>
              <a:rPr lang="ru-RU" sz="2000" b="1" dirty="0" smtClean="0"/>
              <a:t>КИТАЙ</a:t>
            </a:r>
            <a:endParaRPr lang="en-US" sz="2000" b="1" dirty="0" smtClean="0"/>
          </a:p>
        </p:txBody>
      </p:sp>
      <p:sp>
        <p:nvSpPr>
          <p:cNvPr id="52" name="Text Box 24"/>
          <p:cNvSpPr txBox="1">
            <a:spLocks noChangeArrowheads="1"/>
          </p:cNvSpPr>
          <p:nvPr/>
        </p:nvSpPr>
        <p:spPr bwMode="auto">
          <a:xfrm>
            <a:off x="7643834" y="2928934"/>
            <a:ext cx="1143254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>
            <a:spAutoFit/>
          </a:bodyPr>
          <a:lstStyle/>
          <a:p>
            <a:r>
              <a:rPr lang="ru-RU" sz="2000" b="1" dirty="0" smtClean="0"/>
              <a:t>ЯПОНИЯ</a:t>
            </a:r>
            <a:endParaRPr lang="en-US" sz="2000" b="1" dirty="0" smtClean="0"/>
          </a:p>
        </p:txBody>
      </p:sp>
      <p:sp>
        <p:nvSpPr>
          <p:cNvPr id="53" name="Text Box 31"/>
          <p:cNvSpPr txBox="1">
            <a:spLocks noChangeArrowheads="1"/>
          </p:cNvSpPr>
          <p:nvPr/>
        </p:nvSpPr>
        <p:spPr bwMode="auto">
          <a:xfrm>
            <a:off x="7215174" y="3214686"/>
            <a:ext cx="19288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 smtClean="0">
                <a:latin typeface="Times New Roman" pitchFamily="18" charset="0"/>
                <a:ea typeface="MS PGothic"/>
                <a:cs typeface="Times New Roman" pitchFamily="18" charset="0"/>
              </a:rPr>
              <a:t>$</a:t>
            </a:r>
            <a:r>
              <a:rPr lang="ru-RU" b="1" dirty="0" smtClean="0">
                <a:latin typeface="Times New Roman" pitchFamily="18" charset="0"/>
                <a:ea typeface="MS PGothic"/>
                <a:cs typeface="Times New Roman" pitchFamily="18" charset="0"/>
              </a:rPr>
              <a:t>42 </a:t>
            </a:r>
            <a:r>
              <a:rPr lang="ru-RU" b="1" dirty="0" err="1" smtClean="0">
                <a:latin typeface="Times New Roman" pitchFamily="18" charset="0"/>
                <a:ea typeface="MS PGothic"/>
                <a:cs typeface="Times New Roman" pitchFamily="18" charset="0"/>
              </a:rPr>
              <a:t>млрд</a:t>
            </a:r>
            <a:r>
              <a:rPr lang="en-US" b="1" dirty="0" smtClean="0">
                <a:latin typeface="Times New Roman" pitchFamily="18" charset="0"/>
                <a:ea typeface="MS PGothic"/>
                <a:cs typeface="Times New Roman" pitchFamily="18" charset="0"/>
              </a:rPr>
              <a:t>.</a:t>
            </a:r>
            <a:endParaRPr lang="en-US" b="1" dirty="0">
              <a:latin typeface="Times New Roman" pitchFamily="18" charset="0"/>
              <a:ea typeface="MS PGothic"/>
              <a:cs typeface="Times New Roman" pitchFamily="18" charset="0"/>
            </a:endParaRPr>
          </a:p>
        </p:txBody>
      </p:sp>
      <p:sp>
        <p:nvSpPr>
          <p:cNvPr id="54" name="Text Box 13"/>
          <p:cNvSpPr txBox="1">
            <a:spLocks noChangeArrowheads="1"/>
          </p:cNvSpPr>
          <p:nvPr/>
        </p:nvSpPr>
        <p:spPr bwMode="auto">
          <a:xfrm>
            <a:off x="5072066" y="6477000"/>
            <a:ext cx="415209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100" b="1" dirty="0">
                <a:solidFill>
                  <a:srgbClr val="003D61"/>
                </a:solidFill>
                <a:ea typeface="MS PGothic"/>
                <a:cs typeface="MS PGothic"/>
              </a:rPr>
              <a:t>На основе данных </a:t>
            </a:r>
            <a:r>
              <a:rPr lang="en-US" sz="1100" b="1" dirty="0">
                <a:solidFill>
                  <a:srgbClr val="003D61"/>
                </a:solidFill>
                <a:ea typeface="MS PGothic"/>
                <a:cs typeface="MS PGothic"/>
              </a:rPr>
              <a:t>White Clarke </a:t>
            </a:r>
            <a:r>
              <a:rPr lang="en-US" sz="1100" b="1" dirty="0" smtClean="0">
                <a:solidFill>
                  <a:srgbClr val="003D61"/>
                </a:solidFill>
                <a:ea typeface="MS PGothic"/>
                <a:cs typeface="MS PGothic"/>
              </a:rPr>
              <a:t>Group </a:t>
            </a:r>
            <a:r>
              <a:rPr lang="ru-RU" sz="1100" b="1" dirty="0" smtClean="0">
                <a:solidFill>
                  <a:srgbClr val="003D61"/>
                </a:solidFill>
                <a:ea typeface="MS PGothic"/>
                <a:cs typeface="MS PGothic"/>
              </a:rPr>
              <a:t>и Лизинговых Ассоциаций</a:t>
            </a:r>
            <a:endParaRPr lang="en-US" sz="1100" b="1" dirty="0">
              <a:solidFill>
                <a:srgbClr val="003D61"/>
              </a:solidFill>
              <a:ea typeface="MS PGothic"/>
              <a:cs typeface="MS PGothic"/>
            </a:endParaRPr>
          </a:p>
        </p:txBody>
      </p:sp>
      <p:sp>
        <p:nvSpPr>
          <p:cNvPr id="27" name="AutoShape 30"/>
          <p:cNvSpPr>
            <a:spLocks noChangeArrowheads="1"/>
          </p:cNvSpPr>
          <p:nvPr/>
        </p:nvSpPr>
        <p:spPr bwMode="auto">
          <a:xfrm>
            <a:off x="1387459" y="2071680"/>
            <a:ext cx="827087" cy="215900"/>
          </a:xfrm>
          <a:prstGeom prst="triangle">
            <a:avLst>
              <a:gd name="adj" fmla="val 50000"/>
            </a:avLst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125000"/>
              </a:lnSpc>
            </a:pPr>
            <a:endParaRPr lang="ru-RU" sz="1600" b="1">
              <a:solidFill>
                <a:srgbClr val="5F5F5F"/>
              </a:solidFill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1349359" y="2285992"/>
            <a:ext cx="936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b="1" dirty="0" smtClean="0">
                <a:solidFill>
                  <a:srgbClr val="C00000"/>
                </a:solidFill>
                <a:ea typeface="MS PGothic"/>
                <a:cs typeface="MS PGothic"/>
              </a:rPr>
              <a:t>21</a:t>
            </a:r>
            <a:r>
              <a:rPr lang="en-US" b="1" dirty="0" smtClean="0">
                <a:solidFill>
                  <a:srgbClr val="C00000"/>
                </a:solidFill>
                <a:ea typeface="MS PGothic"/>
                <a:cs typeface="MS PGothic"/>
              </a:rPr>
              <a:t>%</a:t>
            </a:r>
            <a:endParaRPr lang="en-US" b="1" dirty="0">
              <a:solidFill>
                <a:srgbClr val="C00000"/>
              </a:solidFill>
              <a:ea typeface="MS PGothic"/>
              <a:cs typeface="MS PGothic"/>
            </a:endParaRPr>
          </a:p>
        </p:txBody>
      </p:sp>
      <p:sp>
        <p:nvSpPr>
          <p:cNvPr id="29" name="AutoShape 30"/>
          <p:cNvSpPr>
            <a:spLocks noChangeArrowheads="1"/>
          </p:cNvSpPr>
          <p:nvPr/>
        </p:nvSpPr>
        <p:spPr bwMode="auto">
          <a:xfrm>
            <a:off x="4181472" y="2000242"/>
            <a:ext cx="827087" cy="215900"/>
          </a:xfrm>
          <a:prstGeom prst="triangle">
            <a:avLst>
              <a:gd name="adj" fmla="val 50000"/>
            </a:avLst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125000"/>
              </a:lnSpc>
            </a:pPr>
            <a:endParaRPr lang="ru-RU" sz="1600" b="1">
              <a:solidFill>
                <a:srgbClr val="5F5F5F"/>
              </a:solidFill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4143372" y="2214554"/>
            <a:ext cx="936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b="1" dirty="0" smtClean="0">
                <a:solidFill>
                  <a:srgbClr val="C00000"/>
                </a:solidFill>
                <a:ea typeface="MS PGothic"/>
                <a:cs typeface="MS PGothic"/>
              </a:rPr>
              <a:t>14</a:t>
            </a:r>
            <a:r>
              <a:rPr lang="en-US" b="1" dirty="0" smtClean="0">
                <a:solidFill>
                  <a:srgbClr val="C00000"/>
                </a:solidFill>
                <a:ea typeface="MS PGothic"/>
                <a:cs typeface="MS PGothic"/>
              </a:rPr>
              <a:t>%</a:t>
            </a:r>
            <a:endParaRPr lang="en-US" b="1" dirty="0">
              <a:solidFill>
                <a:srgbClr val="C00000"/>
              </a:solidFill>
              <a:ea typeface="MS PGothic"/>
              <a:cs typeface="MS PGothic"/>
            </a:endParaRPr>
          </a:p>
        </p:txBody>
      </p:sp>
      <p:sp>
        <p:nvSpPr>
          <p:cNvPr id="32" name="AutoShape 30"/>
          <p:cNvSpPr>
            <a:spLocks noChangeArrowheads="1"/>
          </p:cNvSpPr>
          <p:nvPr/>
        </p:nvSpPr>
        <p:spPr bwMode="auto">
          <a:xfrm>
            <a:off x="6324612" y="2786060"/>
            <a:ext cx="827087" cy="215900"/>
          </a:xfrm>
          <a:prstGeom prst="triangle">
            <a:avLst>
              <a:gd name="adj" fmla="val 50000"/>
            </a:avLst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125000"/>
              </a:lnSpc>
            </a:pPr>
            <a:endParaRPr lang="ru-RU" sz="1600" b="1">
              <a:solidFill>
                <a:srgbClr val="5F5F5F"/>
              </a:solidFill>
            </a:endParaRP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6286512" y="3000372"/>
            <a:ext cx="936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b="1" dirty="0" smtClean="0">
                <a:solidFill>
                  <a:srgbClr val="C00000"/>
                </a:solidFill>
                <a:ea typeface="MS PGothic"/>
                <a:cs typeface="MS PGothic"/>
              </a:rPr>
              <a:t>42</a:t>
            </a:r>
            <a:r>
              <a:rPr lang="en-US" b="1" dirty="0" smtClean="0">
                <a:solidFill>
                  <a:srgbClr val="C00000"/>
                </a:solidFill>
                <a:ea typeface="MS PGothic"/>
                <a:cs typeface="MS PGothic"/>
              </a:rPr>
              <a:t>%</a:t>
            </a:r>
            <a:endParaRPr lang="en-US" b="1" dirty="0">
              <a:solidFill>
                <a:srgbClr val="C00000"/>
              </a:solidFill>
              <a:ea typeface="MS PGothic"/>
              <a:cs typeface="MS PGothic"/>
            </a:endParaRPr>
          </a:p>
        </p:txBody>
      </p:sp>
      <p:sp>
        <p:nvSpPr>
          <p:cNvPr id="36" name="AutoShape 29"/>
          <p:cNvSpPr>
            <a:spLocks noChangeArrowheads="1"/>
          </p:cNvSpPr>
          <p:nvPr/>
        </p:nvSpPr>
        <p:spPr bwMode="auto">
          <a:xfrm rot="10800000">
            <a:off x="7643831" y="3857625"/>
            <a:ext cx="827087" cy="215900"/>
          </a:xfrm>
          <a:prstGeom prst="triangle">
            <a:avLst>
              <a:gd name="adj" fmla="val 50000"/>
            </a:avLst>
          </a:prstGeom>
          <a:solidFill>
            <a:srgbClr val="00B050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algn="ctr" eaLnBrk="0" hangingPunct="0">
              <a:lnSpc>
                <a:spcPct val="125000"/>
              </a:lnSpc>
            </a:pPr>
            <a:endParaRPr lang="ru-RU" sz="1600" b="1">
              <a:solidFill>
                <a:srgbClr val="5F5F5F"/>
              </a:solidFill>
            </a:endParaRPr>
          </a:p>
        </p:txBody>
      </p:sp>
      <p:sp>
        <p:nvSpPr>
          <p:cNvPr id="37" name="Text Box 24"/>
          <p:cNvSpPr txBox="1">
            <a:spLocks noChangeArrowheads="1"/>
          </p:cNvSpPr>
          <p:nvPr/>
        </p:nvSpPr>
        <p:spPr bwMode="auto">
          <a:xfrm>
            <a:off x="7215206" y="3500438"/>
            <a:ext cx="17287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>
                <a:solidFill>
                  <a:srgbClr val="00B050"/>
                </a:solidFill>
                <a:ea typeface="MS PGothic"/>
                <a:cs typeface="MS PGothic"/>
              </a:rPr>
              <a:t>-</a:t>
            </a:r>
            <a:r>
              <a:rPr lang="ru-RU" b="1" dirty="0">
                <a:solidFill>
                  <a:srgbClr val="00B050"/>
                </a:solidFill>
                <a:ea typeface="MS PGothic"/>
                <a:cs typeface="MS PGothic"/>
              </a:rPr>
              <a:t>1</a:t>
            </a:r>
            <a:r>
              <a:rPr lang="en-US" b="1" dirty="0">
                <a:solidFill>
                  <a:srgbClr val="00B050"/>
                </a:solidFill>
                <a:ea typeface="MS PGothic"/>
                <a:cs typeface="MS PGothic"/>
              </a:rPr>
              <a:t>%</a:t>
            </a:r>
          </a:p>
        </p:txBody>
      </p:sp>
      <p:sp>
        <p:nvSpPr>
          <p:cNvPr id="49" name="AutoShape 29"/>
          <p:cNvSpPr>
            <a:spLocks noChangeArrowheads="1"/>
          </p:cNvSpPr>
          <p:nvPr/>
        </p:nvSpPr>
        <p:spPr bwMode="auto">
          <a:xfrm rot="10800000">
            <a:off x="6215074" y="1857364"/>
            <a:ext cx="827087" cy="215900"/>
          </a:xfrm>
          <a:prstGeom prst="triangle">
            <a:avLst>
              <a:gd name="adj" fmla="val 50000"/>
            </a:avLst>
          </a:prstGeom>
          <a:solidFill>
            <a:srgbClr val="00B050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algn="ctr" eaLnBrk="0" hangingPunct="0">
              <a:lnSpc>
                <a:spcPct val="125000"/>
              </a:lnSpc>
            </a:pPr>
            <a:endParaRPr lang="ru-RU" sz="1600" b="1">
              <a:solidFill>
                <a:srgbClr val="5F5F5F"/>
              </a:solidFill>
            </a:endParaRPr>
          </a:p>
        </p:txBody>
      </p:sp>
      <p:sp>
        <p:nvSpPr>
          <p:cNvPr id="55" name="Text Box 24"/>
          <p:cNvSpPr txBox="1">
            <a:spLocks noChangeArrowheads="1"/>
          </p:cNvSpPr>
          <p:nvPr/>
        </p:nvSpPr>
        <p:spPr bwMode="auto">
          <a:xfrm>
            <a:off x="5786449" y="1500177"/>
            <a:ext cx="17287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>
                <a:solidFill>
                  <a:srgbClr val="00B050"/>
                </a:solidFill>
                <a:ea typeface="MS PGothic"/>
                <a:cs typeface="MS PGothic"/>
              </a:rPr>
              <a:t>-</a:t>
            </a:r>
            <a:r>
              <a:rPr lang="ru-RU" b="1" dirty="0" smtClean="0">
                <a:solidFill>
                  <a:srgbClr val="00B050"/>
                </a:solidFill>
                <a:ea typeface="MS PGothic"/>
                <a:cs typeface="MS PGothic"/>
              </a:rPr>
              <a:t>13</a:t>
            </a:r>
            <a:r>
              <a:rPr lang="en-US" b="1" dirty="0" smtClean="0">
                <a:solidFill>
                  <a:srgbClr val="00B050"/>
                </a:solidFill>
                <a:ea typeface="MS PGothic"/>
                <a:cs typeface="MS PGothic"/>
              </a:rPr>
              <a:t>%</a:t>
            </a:r>
            <a:endParaRPr lang="en-US" b="1" dirty="0">
              <a:solidFill>
                <a:srgbClr val="00B050"/>
              </a:solidFill>
              <a:ea typeface="MS PGothic"/>
              <a:cs typeface="MS P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417498"/>
            <a:ext cx="8229600" cy="8683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Предложения коммерческим банком по увеличению объема лизинговых услуг</a:t>
            </a:r>
          </a:p>
        </p:txBody>
      </p:sp>
      <p:sp>
        <p:nvSpPr>
          <p:cNvPr id="23573" name="TextBox 5"/>
          <p:cNvSpPr txBox="1">
            <a:spLocks noChangeArrowheads="1"/>
          </p:cNvSpPr>
          <p:nvPr/>
        </p:nvSpPr>
        <p:spPr bwMode="auto">
          <a:xfrm>
            <a:off x="1071538" y="2214554"/>
            <a:ext cx="7643838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Увеличение финансирования лизинговых компаний;</a:t>
            </a:r>
          </a:p>
          <a:p>
            <a:pPr>
              <a:buFont typeface="Wingdings" pitchFamily="2" charset="2"/>
              <a:buChar char="v"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Долевое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частие в создание новых лизинговых компаний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(ROE=15%)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v"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Участие в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софинасирования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лизинговых проектов;</a:t>
            </a:r>
          </a:p>
          <a:p>
            <a:pPr>
              <a:buFont typeface="Wingdings" pitchFamily="2" charset="2"/>
              <a:buChar char="v"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Предоставления доступа к иностранным кредитным линиям для лизинговых компаний.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6"/>
            <a:ext cx="936731" cy="642918"/>
          </a:xfrm>
          <a:prstGeom prst="rect">
            <a:avLst/>
          </a:prstGeom>
          <a:noFill/>
        </p:spPr>
      </p:pic>
      <p:pic>
        <p:nvPicPr>
          <p:cNvPr id="11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5794"/>
            <a:ext cx="936731" cy="642918"/>
          </a:xfrm>
          <a:prstGeom prst="rect">
            <a:avLst/>
          </a:prstGeom>
          <a:noFill/>
        </p:spPr>
      </p:pic>
      <p:pic>
        <p:nvPicPr>
          <p:cNvPr id="12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60"/>
            <a:ext cx="936731" cy="642918"/>
          </a:xfrm>
          <a:prstGeom prst="rect">
            <a:avLst/>
          </a:prstGeom>
          <a:noFill/>
        </p:spPr>
      </p:pic>
      <p:pic>
        <p:nvPicPr>
          <p:cNvPr id="13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71702"/>
            <a:ext cx="936731" cy="642918"/>
          </a:xfrm>
          <a:prstGeom prst="rect">
            <a:avLst/>
          </a:prstGeom>
          <a:noFill/>
        </p:spPr>
      </p:pic>
      <p:pic>
        <p:nvPicPr>
          <p:cNvPr id="14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14644"/>
            <a:ext cx="936731" cy="642918"/>
          </a:xfrm>
          <a:prstGeom prst="rect">
            <a:avLst/>
          </a:prstGeom>
          <a:noFill/>
        </p:spPr>
      </p:pic>
      <p:pic>
        <p:nvPicPr>
          <p:cNvPr id="15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7586"/>
            <a:ext cx="936731" cy="642918"/>
          </a:xfrm>
          <a:prstGeom prst="rect">
            <a:avLst/>
          </a:prstGeom>
          <a:noFill/>
        </p:spPr>
      </p:pic>
      <p:pic>
        <p:nvPicPr>
          <p:cNvPr id="16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00528"/>
            <a:ext cx="936731" cy="642918"/>
          </a:xfrm>
          <a:prstGeom prst="rect">
            <a:avLst/>
          </a:prstGeom>
          <a:noFill/>
        </p:spPr>
      </p:pic>
      <p:pic>
        <p:nvPicPr>
          <p:cNvPr id="17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43470"/>
            <a:ext cx="936731" cy="642918"/>
          </a:xfrm>
          <a:prstGeom prst="rect">
            <a:avLst/>
          </a:prstGeom>
          <a:noFill/>
        </p:spPr>
      </p:pic>
      <p:pic>
        <p:nvPicPr>
          <p:cNvPr id="18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86388"/>
            <a:ext cx="936731" cy="642918"/>
          </a:xfrm>
          <a:prstGeom prst="rect">
            <a:avLst/>
          </a:prstGeom>
          <a:noFill/>
        </p:spPr>
      </p:pic>
      <p:pic>
        <p:nvPicPr>
          <p:cNvPr id="19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29354"/>
            <a:ext cx="936731" cy="642918"/>
          </a:xfrm>
          <a:prstGeom prst="rect">
            <a:avLst/>
          </a:prstGeom>
          <a:noFill/>
        </p:spPr>
      </p:pic>
      <p:pic>
        <p:nvPicPr>
          <p:cNvPr id="20" name="Picture 2" descr="C:\Documents and Settings\User\Рабочий стол\forum\head_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96" y="6334510"/>
            <a:ext cx="1571636" cy="4949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2"/>
          <p:cNvSpPr>
            <a:spLocks noGrp="1"/>
          </p:cNvSpPr>
          <p:nvPr>
            <p:ph type="title"/>
          </p:nvPr>
        </p:nvSpPr>
        <p:spPr>
          <a:xfrm>
            <a:off x="857285" y="3286124"/>
            <a:ext cx="8215309" cy="63180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6"/>
            <a:ext cx="936731" cy="642918"/>
          </a:xfrm>
          <a:prstGeom prst="rect">
            <a:avLst/>
          </a:prstGeom>
          <a:noFill/>
        </p:spPr>
      </p:pic>
      <p:pic>
        <p:nvPicPr>
          <p:cNvPr id="13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5794"/>
            <a:ext cx="936731" cy="642918"/>
          </a:xfrm>
          <a:prstGeom prst="rect">
            <a:avLst/>
          </a:prstGeom>
          <a:noFill/>
        </p:spPr>
      </p:pic>
      <p:pic>
        <p:nvPicPr>
          <p:cNvPr id="14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60"/>
            <a:ext cx="936731" cy="642918"/>
          </a:xfrm>
          <a:prstGeom prst="rect">
            <a:avLst/>
          </a:prstGeom>
          <a:noFill/>
        </p:spPr>
      </p:pic>
      <p:pic>
        <p:nvPicPr>
          <p:cNvPr id="15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71702"/>
            <a:ext cx="936731" cy="642918"/>
          </a:xfrm>
          <a:prstGeom prst="rect">
            <a:avLst/>
          </a:prstGeom>
          <a:noFill/>
        </p:spPr>
      </p:pic>
      <p:pic>
        <p:nvPicPr>
          <p:cNvPr id="16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14644"/>
            <a:ext cx="936731" cy="642918"/>
          </a:xfrm>
          <a:prstGeom prst="rect">
            <a:avLst/>
          </a:prstGeom>
          <a:noFill/>
        </p:spPr>
      </p:pic>
      <p:pic>
        <p:nvPicPr>
          <p:cNvPr id="17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7586"/>
            <a:ext cx="936731" cy="642918"/>
          </a:xfrm>
          <a:prstGeom prst="rect">
            <a:avLst/>
          </a:prstGeom>
          <a:noFill/>
        </p:spPr>
      </p:pic>
      <p:pic>
        <p:nvPicPr>
          <p:cNvPr id="18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00528"/>
            <a:ext cx="936731" cy="642918"/>
          </a:xfrm>
          <a:prstGeom prst="rect">
            <a:avLst/>
          </a:prstGeom>
          <a:noFill/>
        </p:spPr>
      </p:pic>
      <p:pic>
        <p:nvPicPr>
          <p:cNvPr id="19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43470"/>
            <a:ext cx="936731" cy="642918"/>
          </a:xfrm>
          <a:prstGeom prst="rect">
            <a:avLst/>
          </a:prstGeom>
          <a:noFill/>
        </p:spPr>
      </p:pic>
      <p:pic>
        <p:nvPicPr>
          <p:cNvPr id="20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86388"/>
            <a:ext cx="936731" cy="642918"/>
          </a:xfrm>
          <a:prstGeom prst="rect">
            <a:avLst/>
          </a:prstGeom>
          <a:noFill/>
        </p:spPr>
      </p:pic>
      <p:pic>
        <p:nvPicPr>
          <p:cNvPr id="23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29354"/>
            <a:ext cx="936731" cy="642918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7286644" y="3714752"/>
            <a:ext cx="571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 smtClean="0">
                <a:solidFill>
                  <a:schemeClr val="bg1"/>
                </a:solidFill>
                <a:latin typeface="Times" pitchFamily="18" charset="0"/>
              </a:rPr>
              <a:t>371,1</a:t>
            </a:r>
            <a:endParaRPr lang="ru-RU" sz="1200" b="1" u="sng" dirty="0">
              <a:solidFill>
                <a:schemeClr val="bg1"/>
              </a:solidFill>
            </a:endParaRPr>
          </a:p>
        </p:txBody>
      </p:sp>
      <p:pic>
        <p:nvPicPr>
          <p:cNvPr id="22" name="Picture 2" descr="C:\Documents and Settings\User\Рабочий стол\forum\head_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05429" y="1314439"/>
            <a:ext cx="1950872" cy="614363"/>
          </a:xfrm>
          <a:prstGeom prst="rect">
            <a:avLst/>
          </a:prstGeom>
          <a:noFill/>
        </p:spPr>
      </p:pic>
      <p:pic>
        <p:nvPicPr>
          <p:cNvPr id="21" name="Рисунок 3" descr="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928670"/>
            <a:ext cx="152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8002" name="Диаграмма 3"/>
          <p:cNvGraphicFramePr>
            <a:graphicFrameLocks/>
          </p:cNvGraphicFramePr>
          <p:nvPr/>
        </p:nvGraphicFramePr>
        <p:xfrm>
          <a:off x="609600" y="1397000"/>
          <a:ext cx="7924800" cy="4775200"/>
        </p:xfrm>
        <a:graphic>
          <a:graphicData uri="http://schemas.openxmlformats.org/presentationml/2006/ole">
            <p:oleObj spid="_x0000_s128002" r:id="rId3" imgW="7925487" imgH="4779678" progId="Excel.Sheet.8">
              <p:embed/>
            </p:oleObj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609600" y="6324600"/>
            <a:ext cx="8229600" cy="3048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Согласно обзору </a:t>
            </a:r>
            <a:r>
              <a:rPr lang="en-US" sz="1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Leaseurope</a:t>
            </a:r>
            <a:r>
              <a:rPr lang="ru-RU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 итогам 2014 г. Узбекистан входит в 50 самых развитых рынков лизинга в мире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629400" y="1219200"/>
            <a:ext cx="1981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600" b="1" dirty="0">
                <a:latin typeface="Times New Roman" pitchFamily="18" charset="0"/>
              </a:rPr>
              <a:t>в млн. долл. США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762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Лизинг в странах СНГ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2"/>
          <p:cNvSpPr>
            <a:spLocks noGrp="1"/>
          </p:cNvSpPr>
          <p:nvPr>
            <p:ph type="title"/>
          </p:nvPr>
        </p:nvSpPr>
        <p:spPr>
          <a:xfrm>
            <a:off x="857285" y="511183"/>
            <a:ext cx="8215309" cy="631801"/>
          </a:xfrm>
        </p:spPr>
        <p:txBody>
          <a:bodyPr>
            <a:noAutofit/>
          </a:bodyPr>
          <a:lstStyle/>
          <a:p>
            <a:pPr eaLnBrk="0" hangingPunct="0">
              <a:defRPr/>
            </a:pP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Этапы становления рынка лизинга в </a:t>
            </a:r>
            <a:b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Узбекистане 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I </a:t>
            </a: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1991-1999</a:t>
            </a: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гг.</a:t>
            </a:r>
            <a:endParaRPr lang="ru-RU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6"/>
            <a:ext cx="936731" cy="642918"/>
          </a:xfrm>
          <a:prstGeom prst="rect">
            <a:avLst/>
          </a:prstGeom>
          <a:noFill/>
        </p:spPr>
      </p:pic>
      <p:pic>
        <p:nvPicPr>
          <p:cNvPr id="17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5794"/>
            <a:ext cx="936731" cy="642918"/>
          </a:xfrm>
          <a:prstGeom prst="rect">
            <a:avLst/>
          </a:prstGeom>
          <a:noFill/>
        </p:spPr>
      </p:pic>
      <p:pic>
        <p:nvPicPr>
          <p:cNvPr id="18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60"/>
            <a:ext cx="936731" cy="642918"/>
          </a:xfrm>
          <a:prstGeom prst="rect">
            <a:avLst/>
          </a:prstGeom>
          <a:noFill/>
        </p:spPr>
      </p:pic>
      <p:pic>
        <p:nvPicPr>
          <p:cNvPr id="19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71702"/>
            <a:ext cx="936731" cy="642918"/>
          </a:xfrm>
          <a:prstGeom prst="rect">
            <a:avLst/>
          </a:prstGeom>
          <a:noFill/>
        </p:spPr>
      </p:pic>
      <p:pic>
        <p:nvPicPr>
          <p:cNvPr id="20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14644"/>
            <a:ext cx="936731" cy="642918"/>
          </a:xfrm>
          <a:prstGeom prst="rect">
            <a:avLst/>
          </a:prstGeom>
          <a:noFill/>
        </p:spPr>
      </p:pic>
      <p:pic>
        <p:nvPicPr>
          <p:cNvPr id="23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7586"/>
            <a:ext cx="936731" cy="642918"/>
          </a:xfrm>
          <a:prstGeom prst="rect">
            <a:avLst/>
          </a:prstGeom>
          <a:noFill/>
        </p:spPr>
      </p:pic>
      <p:pic>
        <p:nvPicPr>
          <p:cNvPr id="30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00528"/>
            <a:ext cx="936731" cy="642918"/>
          </a:xfrm>
          <a:prstGeom prst="rect">
            <a:avLst/>
          </a:prstGeom>
          <a:noFill/>
        </p:spPr>
      </p:pic>
      <p:pic>
        <p:nvPicPr>
          <p:cNvPr id="31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43470"/>
            <a:ext cx="936731" cy="642918"/>
          </a:xfrm>
          <a:prstGeom prst="rect">
            <a:avLst/>
          </a:prstGeom>
          <a:noFill/>
        </p:spPr>
      </p:pic>
      <p:pic>
        <p:nvPicPr>
          <p:cNvPr id="32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86388"/>
            <a:ext cx="936731" cy="642918"/>
          </a:xfrm>
          <a:prstGeom prst="rect">
            <a:avLst/>
          </a:prstGeom>
          <a:noFill/>
        </p:spPr>
      </p:pic>
      <p:pic>
        <p:nvPicPr>
          <p:cNvPr id="33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29354"/>
            <a:ext cx="936731" cy="642918"/>
          </a:xfrm>
          <a:prstGeom prst="rect">
            <a:avLst/>
          </a:prstGeom>
          <a:noFill/>
        </p:spPr>
      </p:pic>
      <p:sp>
        <p:nvSpPr>
          <p:cNvPr id="2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071538" y="2714620"/>
            <a:ext cx="7515220" cy="3643338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Банки как финансируют лизинговые проекты, так и учреждают лизинговые компании;</a:t>
            </a:r>
          </a:p>
          <a:p>
            <a:pPr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Основными игроками на рынке лизинга являются лизинговые компании;</a:t>
            </a:r>
          </a:p>
          <a:p>
            <a:pPr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Применение механизмов лизинга как инструмента реализации продукции крупных  промышленных компаний через собственные лизинговые компании (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каптивные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Наличие отдельных налоговых льгот созданным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каптивным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лизинговым компаниям (5-7 лет).</a:t>
            </a:r>
          </a:p>
          <a:p>
            <a:pPr marL="274320" indent="-27432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v"/>
              <a:defRPr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C:\Documents and Settings\User\Рабочий стол\forum\head_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96" y="6334510"/>
            <a:ext cx="1571636" cy="494935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1571604" y="1714488"/>
            <a:ext cx="67151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None/>
            </a:pPr>
            <a: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  <a:t>Внедрение международных механизмов и</a:t>
            </a:r>
            <a:r>
              <a:rPr lang="en-US" sz="2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71500" indent="-571500" algn="ctr">
              <a:buNone/>
            </a:pPr>
            <a: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  <a:t>формирование законодательных основ лизинга</a:t>
            </a:r>
            <a:endParaRPr lang="en-US" sz="22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2"/>
          <p:cNvSpPr>
            <a:spLocks noGrp="1"/>
          </p:cNvSpPr>
          <p:nvPr>
            <p:ph type="title"/>
          </p:nvPr>
        </p:nvSpPr>
        <p:spPr>
          <a:xfrm>
            <a:off x="857285" y="511183"/>
            <a:ext cx="8215309" cy="631801"/>
          </a:xfrm>
        </p:spPr>
        <p:txBody>
          <a:bodyPr>
            <a:noAutofit/>
          </a:bodyPr>
          <a:lstStyle/>
          <a:p>
            <a:pPr eaLnBrk="0" hangingPunct="0">
              <a:defRPr/>
            </a:pP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Этапы становления рынка лизинга в </a:t>
            </a:r>
            <a:b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Узбекистане 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II </a:t>
            </a: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ЭТАП, 1999-2005гг.</a:t>
            </a:r>
            <a:endParaRPr lang="ru-RU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6"/>
            <a:ext cx="936731" cy="642918"/>
          </a:xfrm>
          <a:prstGeom prst="rect">
            <a:avLst/>
          </a:prstGeom>
          <a:noFill/>
        </p:spPr>
      </p:pic>
      <p:pic>
        <p:nvPicPr>
          <p:cNvPr id="17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5794"/>
            <a:ext cx="936731" cy="642918"/>
          </a:xfrm>
          <a:prstGeom prst="rect">
            <a:avLst/>
          </a:prstGeom>
          <a:noFill/>
        </p:spPr>
      </p:pic>
      <p:pic>
        <p:nvPicPr>
          <p:cNvPr id="18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60"/>
            <a:ext cx="936731" cy="642918"/>
          </a:xfrm>
          <a:prstGeom prst="rect">
            <a:avLst/>
          </a:prstGeom>
          <a:noFill/>
        </p:spPr>
      </p:pic>
      <p:pic>
        <p:nvPicPr>
          <p:cNvPr id="19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71702"/>
            <a:ext cx="936731" cy="642918"/>
          </a:xfrm>
          <a:prstGeom prst="rect">
            <a:avLst/>
          </a:prstGeom>
          <a:noFill/>
        </p:spPr>
      </p:pic>
      <p:pic>
        <p:nvPicPr>
          <p:cNvPr id="20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14644"/>
            <a:ext cx="936731" cy="642918"/>
          </a:xfrm>
          <a:prstGeom prst="rect">
            <a:avLst/>
          </a:prstGeom>
          <a:noFill/>
        </p:spPr>
      </p:pic>
      <p:pic>
        <p:nvPicPr>
          <p:cNvPr id="23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7586"/>
            <a:ext cx="936731" cy="642918"/>
          </a:xfrm>
          <a:prstGeom prst="rect">
            <a:avLst/>
          </a:prstGeom>
          <a:noFill/>
        </p:spPr>
      </p:pic>
      <p:pic>
        <p:nvPicPr>
          <p:cNvPr id="30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00528"/>
            <a:ext cx="936731" cy="642918"/>
          </a:xfrm>
          <a:prstGeom prst="rect">
            <a:avLst/>
          </a:prstGeom>
          <a:noFill/>
        </p:spPr>
      </p:pic>
      <p:pic>
        <p:nvPicPr>
          <p:cNvPr id="31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43470"/>
            <a:ext cx="936731" cy="642918"/>
          </a:xfrm>
          <a:prstGeom prst="rect">
            <a:avLst/>
          </a:prstGeom>
          <a:noFill/>
        </p:spPr>
      </p:pic>
      <p:pic>
        <p:nvPicPr>
          <p:cNvPr id="32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86388"/>
            <a:ext cx="936731" cy="642918"/>
          </a:xfrm>
          <a:prstGeom prst="rect">
            <a:avLst/>
          </a:prstGeom>
          <a:noFill/>
        </p:spPr>
      </p:pic>
      <p:pic>
        <p:nvPicPr>
          <p:cNvPr id="33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29354"/>
            <a:ext cx="936731" cy="642918"/>
          </a:xfrm>
          <a:prstGeom prst="rect">
            <a:avLst/>
          </a:prstGeom>
          <a:noFill/>
        </p:spPr>
      </p:pic>
      <p:sp>
        <p:nvSpPr>
          <p:cNvPr id="2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071538" y="2786058"/>
            <a:ext cx="7515220" cy="3286148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Формирование понятийного аппарата лизинга у предприятий республики;</a:t>
            </a:r>
          </a:p>
          <a:p>
            <a:pPr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Тенденция снижения доминирования  сельхозтехники и увеличение доли технологического оборудования и автотранспорта;</a:t>
            </a:r>
          </a:p>
          <a:p>
            <a:pPr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Увеличение объёмов лизинговых операций банков из-за созданных налоговых льгот;</a:t>
            </a:r>
          </a:p>
          <a:p>
            <a:pPr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Появление на рынке лизинга новых игроков – небанковских финансовых институтов;</a:t>
            </a:r>
          </a:p>
        </p:txBody>
      </p:sp>
      <p:pic>
        <p:nvPicPr>
          <p:cNvPr id="15" name="Picture 2" descr="C:\Documents and Settings\User\Рабочий стол\forum\head_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96" y="6334510"/>
            <a:ext cx="1571636" cy="494935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1571604" y="1714488"/>
            <a:ext cx="67151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None/>
            </a:pPr>
            <a: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  <a:t>Совершенствование правовой базы в </a:t>
            </a:r>
          </a:p>
          <a:p>
            <a:pPr marL="571500" indent="-571500" algn="ctr">
              <a:buNone/>
            </a:pPr>
            <a: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  <a:t>области лизинга и становление рынка лизинга</a:t>
            </a:r>
            <a:endParaRPr lang="en-US" sz="22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2"/>
          <p:cNvSpPr>
            <a:spLocks noGrp="1"/>
          </p:cNvSpPr>
          <p:nvPr>
            <p:ph type="title"/>
          </p:nvPr>
        </p:nvSpPr>
        <p:spPr>
          <a:xfrm>
            <a:off x="857285" y="511183"/>
            <a:ext cx="8215309" cy="631801"/>
          </a:xfrm>
        </p:spPr>
        <p:txBody>
          <a:bodyPr>
            <a:noAutofit/>
          </a:bodyPr>
          <a:lstStyle/>
          <a:p>
            <a:pPr eaLnBrk="0" hangingPunct="0">
              <a:defRPr/>
            </a:pP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Этапы становления рынка лизинга в </a:t>
            </a:r>
            <a:b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Узбекистане 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III </a:t>
            </a: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ЭТАП, 2005-2010гг.</a:t>
            </a:r>
            <a:endParaRPr lang="ru-RU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6"/>
            <a:ext cx="936731" cy="642918"/>
          </a:xfrm>
          <a:prstGeom prst="rect">
            <a:avLst/>
          </a:prstGeom>
          <a:noFill/>
        </p:spPr>
      </p:pic>
      <p:pic>
        <p:nvPicPr>
          <p:cNvPr id="17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5794"/>
            <a:ext cx="936731" cy="642918"/>
          </a:xfrm>
          <a:prstGeom prst="rect">
            <a:avLst/>
          </a:prstGeom>
          <a:noFill/>
        </p:spPr>
      </p:pic>
      <p:pic>
        <p:nvPicPr>
          <p:cNvPr id="18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60"/>
            <a:ext cx="936731" cy="642918"/>
          </a:xfrm>
          <a:prstGeom prst="rect">
            <a:avLst/>
          </a:prstGeom>
          <a:noFill/>
        </p:spPr>
      </p:pic>
      <p:pic>
        <p:nvPicPr>
          <p:cNvPr id="19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71702"/>
            <a:ext cx="936731" cy="642918"/>
          </a:xfrm>
          <a:prstGeom prst="rect">
            <a:avLst/>
          </a:prstGeom>
          <a:noFill/>
        </p:spPr>
      </p:pic>
      <p:pic>
        <p:nvPicPr>
          <p:cNvPr id="20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14644"/>
            <a:ext cx="936731" cy="642918"/>
          </a:xfrm>
          <a:prstGeom prst="rect">
            <a:avLst/>
          </a:prstGeom>
          <a:noFill/>
        </p:spPr>
      </p:pic>
      <p:pic>
        <p:nvPicPr>
          <p:cNvPr id="23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7586"/>
            <a:ext cx="936731" cy="642918"/>
          </a:xfrm>
          <a:prstGeom prst="rect">
            <a:avLst/>
          </a:prstGeom>
          <a:noFill/>
        </p:spPr>
      </p:pic>
      <p:pic>
        <p:nvPicPr>
          <p:cNvPr id="30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00528"/>
            <a:ext cx="936731" cy="642918"/>
          </a:xfrm>
          <a:prstGeom prst="rect">
            <a:avLst/>
          </a:prstGeom>
          <a:noFill/>
        </p:spPr>
      </p:pic>
      <p:pic>
        <p:nvPicPr>
          <p:cNvPr id="31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43470"/>
            <a:ext cx="936731" cy="642918"/>
          </a:xfrm>
          <a:prstGeom prst="rect">
            <a:avLst/>
          </a:prstGeom>
          <a:noFill/>
        </p:spPr>
      </p:pic>
      <p:pic>
        <p:nvPicPr>
          <p:cNvPr id="32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86388"/>
            <a:ext cx="936731" cy="642918"/>
          </a:xfrm>
          <a:prstGeom prst="rect">
            <a:avLst/>
          </a:prstGeom>
          <a:noFill/>
        </p:spPr>
      </p:pic>
      <p:pic>
        <p:nvPicPr>
          <p:cNvPr id="33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29354"/>
            <a:ext cx="936731" cy="642918"/>
          </a:xfrm>
          <a:prstGeom prst="rect">
            <a:avLst/>
          </a:prstGeom>
          <a:noFill/>
        </p:spPr>
      </p:pic>
      <p:sp>
        <p:nvSpPr>
          <p:cNvPr id="2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071538" y="2714620"/>
            <a:ext cx="7572428" cy="364333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Лизинг является реальной альтернативой банковскому кредиту;</a:t>
            </a:r>
          </a:p>
          <a:p>
            <a:pPr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Увеличение частных инвестиций в рынок лизинга путем создание частных лизинговых компаний;</a:t>
            </a:r>
          </a:p>
          <a:p>
            <a:pPr>
              <a:lnSpc>
                <a:spcPts val="3300"/>
              </a:lnSpc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Стабильный рост объемов лизингового рынка;</a:t>
            </a:r>
          </a:p>
          <a:p>
            <a:pPr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Лидерство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каптивных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узкоспециализированных лизинговых компаний с государственным участием;</a:t>
            </a:r>
          </a:p>
          <a:p>
            <a:pPr>
              <a:lnSpc>
                <a:spcPts val="3200"/>
              </a:lnSpc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Тенденция увеличения лизинга автотранспорта,  недвижимости и спецтехники.</a:t>
            </a:r>
          </a:p>
          <a:p>
            <a:pPr marL="274320" indent="-27432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v"/>
              <a:defRPr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C:\Documents and Settings\User\Рабочий стол\forum\head_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96" y="6334510"/>
            <a:ext cx="1571636" cy="494935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1571604" y="1714488"/>
            <a:ext cx="67151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None/>
            </a:pPr>
            <a: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  <a:t>Популяризация лизинга и формирование </a:t>
            </a:r>
          </a:p>
          <a:p>
            <a:pPr marL="571500" indent="-571500" algn="ctr">
              <a:buNone/>
            </a:pPr>
            <a: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  <a:t>конкурентной среды на рынке лизинга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2"/>
          <p:cNvSpPr>
            <a:spLocks noGrp="1"/>
          </p:cNvSpPr>
          <p:nvPr>
            <p:ph type="title"/>
          </p:nvPr>
        </p:nvSpPr>
        <p:spPr>
          <a:xfrm>
            <a:off x="857285" y="285728"/>
            <a:ext cx="8215309" cy="631801"/>
          </a:xfrm>
        </p:spPr>
        <p:txBody>
          <a:bodyPr>
            <a:noAutofit/>
          </a:bodyPr>
          <a:lstStyle/>
          <a:p>
            <a:pPr eaLnBrk="0" hangingPunct="0">
              <a:defRPr/>
            </a:pP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Преимущества лизинга в Узбекистане</a:t>
            </a:r>
            <a:endParaRPr lang="ru-RU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6"/>
            <a:ext cx="936731" cy="642918"/>
          </a:xfrm>
          <a:prstGeom prst="rect">
            <a:avLst/>
          </a:prstGeom>
          <a:noFill/>
        </p:spPr>
      </p:pic>
      <p:pic>
        <p:nvPicPr>
          <p:cNvPr id="17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5794"/>
            <a:ext cx="936731" cy="642918"/>
          </a:xfrm>
          <a:prstGeom prst="rect">
            <a:avLst/>
          </a:prstGeom>
          <a:noFill/>
        </p:spPr>
      </p:pic>
      <p:pic>
        <p:nvPicPr>
          <p:cNvPr id="18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60"/>
            <a:ext cx="936731" cy="642918"/>
          </a:xfrm>
          <a:prstGeom prst="rect">
            <a:avLst/>
          </a:prstGeom>
          <a:noFill/>
        </p:spPr>
      </p:pic>
      <p:pic>
        <p:nvPicPr>
          <p:cNvPr id="19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71702"/>
            <a:ext cx="936731" cy="642918"/>
          </a:xfrm>
          <a:prstGeom prst="rect">
            <a:avLst/>
          </a:prstGeom>
          <a:noFill/>
        </p:spPr>
      </p:pic>
      <p:pic>
        <p:nvPicPr>
          <p:cNvPr id="20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14644"/>
            <a:ext cx="936731" cy="642918"/>
          </a:xfrm>
          <a:prstGeom prst="rect">
            <a:avLst/>
          </a:prstGeom>
          <a:noFill/>
        </p:spPr>
      </p:pic>
      <p:pic>
        <p:nvPicPr>
          <p:cNvPr id="23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7586"/>
            <a:ext cx="936731" cy="642918"/>
          </a:xfrm>
          <a:prstGeom prst="rect">
            <a:avLst/>
          </a:prstGeom>
          <a:noFill/>
        </p:spPr>
      </p:pic>
      <p:pic>
        <p:nvPicPr>
          <p:cNvPr id="30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00528"/>
            <a:ext cx="936731" cy="642918"/>
          </a:xfrm>
          <a:prstGeom prst="rect">
            <a:avLst/>
          </a:prstGeom>
          <a:noFill/>
        </p:spPr>
      </p:pic>
      <p:pic>
        <p:nvPicPr>
          <p:cNvPr id="31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43470"/>
            <a:ext cx="936731" cy="642918"/>
          </a:xfrm>
          <a:prstGeom prst="rect">
            <a:avLst/>
          </a:prstGeom>
          <a:noFill/>
        </p:spPr>
      </p:pic>
      <p:pic>
        <p:nvPicPr>
          <p:cNvPr id="32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86388"/>
            <a:ext cx="936731" cy="642918"/>
          </a:xfrm>
          <a:prstGeom prst="rect">
            <a:avLst/>
          </a:prstGeom>
          <a:noFill/>
        </p:spPr>
      </p:pic>
      <p:pic>
        <p:nvPicPr>
          <p:cNvPr id="33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29354"/>
            <a:ext cx="936731" cy="642918"/>
          </a:xfrm>
          <a:prstGeom prst="rect">
            <a:avLst/>
          </a:prstGeom>
          <a:noFill/>
        </p:spPr>
      </p:pic>
      <p:sp>
        <p:nvSpPr>
          <p:cNvPr id="2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285852" y="1643050"/>
            <a:ext cx="7300906" cy="435771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Оборудование, ввозимое для передачи в лизинг освобождается от НДС и таможенных платежей;</a:t>
            </a:r>
          </a:p>
          <a:p>
            <a:pPr marL="274320" indent="-27432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None/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Лизинговые платежи освобождены от НДС;</a:t>
            </a:r>
          </a:p>
          <a:p>
            <a:pPr marL="274320" indent="-27432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v"/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Уменьшение налогооблагаемой базы лизингополучателя на сумму процентов по лизингу;</a:t>
            </a:r>
          </a:p>
          <a:p>
            <a:pPr marL="274320" indent="-27432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v"/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Освобождение лизинговых услуг от налога на доход до 2017 года.</a:t>
            </a:r>
          </a:p>
        </p:txBody>
      </p:sp>
      <p:pic>
        <p:nvPicPr>
          <p:cNvPr id="15" name="Picture 2" descr="C:\Documents and Settings\User\Рабочий стол\forum\head_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96" y="6334510"/>
            <a:ext cx="1571636" cy="4949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2"/>
          <p:cNvSpPr>
            <a:spLocks noGrp="1"/>
          </p:cNvSpPr>
          <p:nvPr>
            <p:ph type="title"/>
          </p:nvPr>
        </p:nvSpPr>
        <p:spPr>
          <a:xfrm>
            <a:off x="857285" y="439745"/>
            <a:ext cx="8215309" cy="63180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uz-Cyrl-UZ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z-Cyrl-UZ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роста объема новых </a:t>
            </a:r>
            <a:b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лизинговых сделок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2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76"/>
            <a:ext cx="936731" cy="642918"/>
          </a:xfrm>
          <a:prstGeom prst="rect">
            <a:avLst/>
          </a:prstGeom>
          <a:noFill/>
        </p:spPr>
      </p:pic>
      <p:pic>
        <p:nvPicPr>
          <p:cNvPr id="13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85794"/>
            <a:ext cx="936731" cy="642918"/>
          </a:xfrm>
          <a:prstGeom prst="rect">
            <a:avLst/>
          </a:prstGeom>
          <a:noFill/>
        </p:spPr>
      </p:pic>
      <p:pic>
        <p:nvPicPr>
          <p:cNvPr id="14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760"/>
            <a:ext cx="936731" cy="642918"/>
          </a:xfrm>
          <a:prstGeom prst="rect">
            <a:avLst/>
          </a:prstGeom>
          <a:noFill/>
        </p:spPr>
      </p:pic>
      <p:pic>
        <p:nvPicPr>
          <p:cNvPr id="15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71702"/>
            <a:ext cx="936731" cy="642918"/>
          </a:xfrm>
          <a:prstGeom prst="rect">
            <a:avLst/>
          </a:prstGeom>
          <a:noFill/>
        </p:spPr>
      </p:pic>
      <p:pic>
        <p:nvPicPr>
          <p:cNvPr id="16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14644"/>
            <a:ext cx="936731" cy="642918"/>
          </a:xfrm>
          <a:prstGeom prst="rect">
            <a:avLst/>
          </a:prstGeom>
          <a:noFill/>
        </p:spPr>
      </p:pic>
      <p:pic>
        <p:nvPicPr>
          <p:cNvPr id="17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7586"/>
            <a:ext cx="936731" cy="642918"/>
          </a:xfrm>
          <a:prstGeom prst="rect">
            <a:avLst/>
          </a:prstGeom>
          <a:noFill/>
        </p:spPr>
      </p:pic>
      <p:pic>
        <p:nvPicPr>
          <p:cNvPr id="18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00528"/>
            <a:ext cx="936731" cy="642918"/>
          </a:xfrm>
          <a:prstGeom prst="rect">
            <a:avLst/>
          </a:prstGeom>
          <a:noFill/>
        </p:spPr>
      </p:pic>
      <p:pic>
        <p:nvPicPr>
          <p:cNvPr id="19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43470"/>
            <a:ext cx="936731" cy="642918"/>
          </a:xfrm>
          <a:prstGeom prst="rect">
            <a:avLst/>
          </a:prstGeom>
          <a:noFill/>
        </p:spPr>
      </p:pic>
      <p:pic>
        <p:nvPicPr>
          <p:cNvPr id="20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86388"/>
            <a:ext cx="936731" cy="642918"/>
          </a:xfrm>
          <a:prstGeom prst="rect">
            <a:avLst/>
          </a:prstGeom>
          <a:noFill/>
        </p:spPr>
      </p:pic>
      <p:pic>
        <p:nvPicPr>
          <p:cNvPr id="23" name="Picture 1" descr="C:\Documents and Settings\Администратор\Рабочий стол\complicated-asian-orna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29354"/>
            <a:ext cx="936731" cy="642918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7143768" y="3786190"/>
            <a:ext cx="571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u="sng" dirty="0" smtClean="0">
                <a:solidFill>
                  <a:schemeClr val="bg1"/>
                </a:solidFill>
                <a:latin typeface="Times" pitchFamily="18" charset="0"/>
              </a:rPr>
              <a:t>445,8</a:t>
            </a:r>
            <a:endParaRPr lang="ru-RU" sz="1200" b="1" u="sng" dirty="0">
              <a:solidFill>
                <a:schemeClr val="bg1"/>
              </a:solidFill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7429500" y="1643063"/>
            <a:ext cx="1524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600" b="1" dirty="0">
                <a:latin typeface="Times New Roman" pitchFamily="18" charset="0"/>
              </a:rPr>
              <a:t>в </a:t>
            </a:r>
            <a:r>
              <a:rPr lang="ru-RU" sz="1600" b="1" dirty="0" err="1">
                <a:latin typeface="Times New Roman" pitchFamily="18" charset="0"/>
              </a:rPr>
              <a:t>млрд.сум</a:t>
            </a:r>
            <a:endParaRPr lang="ru-RU" sz="1600" b="1" dirty="0">
              <a:latin typeface="Times New Roman" pitchFamily="18" charset="0"/>
            </a:endParaRPr>
          </a:p>
        </p:txBody>
      </p:sp>
      <p:graphicFrame>
        <p:nvGraphicFramePr>
          <p:cNvPr id="104451" name="Содержимое 3"/>
          <p:cNvGraphicFramePr>
            <a:graphicFrameLocks noGrp="1"/>
          </p:cNvGraphicFramePr>
          <p:nvPr/>
        </p:nvGraphicFramePr>
        <p:xfrm>
          <a:off x="569917" y="2357430"/>
          <a:ext cx="8359801" cy="3233744"/>
        </p:xfrm>
        <a:graphic>
          <a:graphicData uri="http://schemas.openxmlformats.org/presentationml/2006/ole">
            <p:oleObj spid="_x0000_s104451" name="Worksheet" r:id="rId4" imgW="8905875" imgH="3495675" progId="Excel.Sheet.8">
              <p:embed/>
            </p:oleObj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7072330" y="3857628"/>
            <a:ext cx="571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 smtClean="0">
                <a:latin typeface="Times" pitchFamily="18" charset="0"/>
              </a:rPr>
              <a:t>371,1</a:t>
            </a:r>
            <a:endParaRPr lang="ru-RU" sz="1200" b="1" u="sng" dirty="0"/>
          </a:p>
        </p:txBody>
      </p:sp>
      <p:sp>
        <p:nvSpPr>
          <p:cNvPr id="25" name="TextBox 24"/>
          <p:cNvSpPr txBox="1"/>
          <p:nvPr/>
        </p:nvSpPr>
        <p:spPr>
          <a:xfrm>
            <a:off x="785786" y="5643578"/>
            <a:ext cx="8786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 итогам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первого полугодия 2015 года объем новых лизинговых сделок вырос 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 13,9% по сравнению первым полугодием 2014 года.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" descr="C:\Documents and Settings\User\Рабочий стол\forum\head_bi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72396" y="6334510"/>
            <a:ext cx="1571636" cy="4949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7021</TotalTime>
  <Words>1365</Words>
  <PresentationFormat>Экран (4:3)</PresentationFormat>
  <Paragraphs>334</Paragraphs>
  <Slides>31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34" baseType="lpstr">
      <vt:lpstr>Тема Office</vt:lpstr>
      <vt:lpstr>Лист Microsoft Office Excel 97-2003</vt:lpstr>
      <vt:lpstr>Worksheet</vt:lpstr>
      <vt:lpstr>ТЕМА: «Роль коммерческих банков в развитии лизинговых услуг в Узбекистане» </vt:lpstr>
      <vt:lpstr>  ПРОГРАММА</vt:lpstr>
      <vt:lpstr>Слайд 3</vt:lpstr>
      <vt:lpstr>Лизинг в странах СНГ</vt:lpstr>
      <vt:lpstr>  Этапы становления рынка лизинга в    Узбекистане – I ЭТАП, 1991-1999гг.</vt:lpstr>
      <vt:lpstr>  Этапы становления рынка лизинга в    Узбекистане – II ЭТАП, 1999-2005гг.</vt:lpstr>
      <vt:lpstr>  Этапы становления рынка лизинга в    Узбекистане – III ЭТАП, 2005-2010гг.</vt:lpstr>
      <vt:lpstr>Преимущества лизинга в Узбекистане</vt:lpstr>
      <vt:lpstr>  Динамика роста объема новых  лизинговых сделок </vt:lpstr>
      <vt:lpstr>  Динамика роста портфеля  лизинговых сделок </vt:lpstr>
      <vt:lpstr>Распределение лизинговых сделок   по видам основных средств</vt:lpstr>
      <vt:lpstr>Рынок лизингодателей в Узбекистане</vt:lpstr>
      <vt:lpstr>Роль коммерческих банков в развитии лизингового рынка Узбекистана</vt:lpstr>
      <vt:lpstr>Распределение лизингового рынка  между коммерческими банками и лизинговыми компаниями</vt:lpstr>
      <vt:lpstr>Лизинговой портфель коммерческих банков по форме собственности</vt:lpstr>
      <vt:lpstr>Соотношение долгосрочных кредитов  к лизинговым операциям у  коммерческих банков </vt:lpstr>
      <vt:lpstr> Совместные лизинговые компании,  учрежденные при участии банков </vt:lpstr>
      <vt:lpstr> Совместные лизинговые компании,  учрежденные при участии банков </vt:lpstr>
      <vt:lpstr>Слайд 19</vt:lpstr>
      <vt:lpstr> Совместные лизинговые компании,  учрежденные при участии банков </vt:lpstr>
      <vt:lpstr> Дочерние лизинговые компании, учрежденные при банках </vt:lpstr>
      <vt:lpstr>Участие коммерческих банков в капитале лизинговых компаний Узбекистана </vt:lpstr>
      <vt:lpstr> ТОП  5 лизингодателей Узбекистана  </vt:lpstr>
      <vt:lpstr> Финансирование лизинговых компаний коммерческими банками</vt:lpstr>
      <vt:lpstr>«Uzbek Leasing International A.O.»</vt:lpstr>
      <vt:lpstr>«O’zavtosanoatlizing»</vt:lpstr>
      <vt:lpstr>«Qurilish Lizing»</vt:lpstr>
      <vt:lpstr>«Asaka-Trans-Leasing»</vt:lpstr>
      <vt:lpstr>«InFinLEASING»</vt:lpstr>
      <vt:lpstr>Предложения коммерческим банком по увеличению объема лизинговых услуг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Лизинговый сектор Узбекистана: итоги І - го полугодия 2015 года </dc:title>
  <cp:lastModifiedBy>User</cp:lastModifiedBy>
  <cp:revision>601</cp:revision>
  <dcterms:modified xsi:type="dcterms:W3CDTF">2015-11-25T14:52:44Z</dcterms:modified>
</cp:coreProperties>
</file>