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12332689316613202"/>
          <c:y val="3.6150007549018773E-2"/>
          <c:w val="0.67379884806065904"/>
          <c:h val="0.851525756397437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Leasing volume</c:v>
                </c:pt>
              </c:strCache>
            </c:strRef>
          </c:tx>
          <c:dLbls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_-* #,##0.0\ _T_L_-;\-* #,##0.0\ _T_L_-;_-* "-"??\ _T_L_-;_-@_-</c:formatCode>
                <c:ptCount val="6"/>
                <c:pt idx="0">
                  <c:v>8.3000000000000007</c:v>
                </c:pt>
                <c:pt idx="1">
                  <c:v>5.3</c:v>
                </c:pt>
                <c:pt idx="2">
                  <c:v>2.2000000000000002</c:v>
                </c:pt>
                <c:pt idx="3">
                  <c:v>3.2</c:v>
                </c:pt>
                <c:pt idx="4">
                  <c:v>4.9000000000000004</c:v>
                </c:pt>
                <c:pt idx="5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Asset size</c:v>
                </c:pt>
              </c:strCache>
            </c:strRef>
          </c:tx>
          <c:dLbls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_-* #,##0.0\ _T_L_-;\-* #,##0.0\ _T_L_-;_-* "-"??\ _T_L_-;_-@_-</c:formatCode>
                <c:ptCount val="6"/>
                <c:pt idx="0">
                  <c:v>11.810344827586206</c:v>
                </c:pt>
                <c:pt idx="1">
                  <c:v>11.269736842105262</c:v>
                </c:pt>
                <c:pt idx="2">
                  <c:v>9.8657718120805367</c:v>
                </c:pt>
                <c:pt idx="3">
                  <c:v>10.25974025974026</c:v>
                </c:pt>
                <c:pt idx="4">
                  <c:v>9.8412698412698418</c:v>
                </c:pt>
                <c:pt idx="5">
                  <c:v>11.348314606741573</c:v>
                </c:pt>
              </c:numCache>
            </c:numRef>
          </c:val>
        </c:ser>
        <c:axId val="50160000"/>
        <c:axId val="50161536"/>
      </c:barChart>
      <c:catAx>
        <c:axId val="50160000"/>
        <c:scaling>
          <c:orientation val="minMax"/>
        </c:scaling>
        <c:axPos val="b"/>
        <c:numFmt formatCode="General" sourceLinked="1"/>
        <c:tickLblPos val="nextTo"/>
        <c:crossAx val="50161536"/>
        <c:crosses val="autoZero"/>
        <c:auto val="1"/>
        <c:lblAlgn val="ctr"/>
        <c:lblOffset val="100"/>
      </c:catAx>
      <c:valAx>
        <c:axId val="50161536"/>
        <c:scaling>
          <c:orientation val="minMax"/>
        </c:scaling>
        <c:axPos val="l"/>
        <c:majorGridlines/>
        <c:numFmt formatCode="_-* #,##0.0\ _T_L_-;\-* #,##0.0\ _T_L_-;_-* &quot;-&quot;??\ _T_L_-;_-@_-" sourceLinked="1"/>
        <c:tickLblPos val="nextTo"/>
        <c:crossAx val="50160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42942-06D1-4ED0-A9D1-95791E02D2B0}" type="datetimeFigureOut">
              <a:rPr lang="en-US" smtClean="0"/>
              <a:t>4/14/2013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BEAC2-6882-4C9E-9504-0E87BB73D82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BEAC2-6882-4C9E-9504-0E87BB73D820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EE83A-414D-42AF-AF50-0DB9E53C40EB}" type="datetimeFigureOut">
              <a:rPr lang="tr-TR" smtClean="0"/>
              <a:t>14.04.2013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ADBE-C661-46D8-B532-3E9732E23AF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7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Development of Leasing in Turkey</a:t>
            </a:r>
            <a:endParaRPr lang="tr-T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08912" cy="504056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Started at 1985  with the special Leasing Law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Only financial leasing was allowed and licensed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Advantages: VAT subsidies for lessor reflected to lessee and tax depreciation for lessor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 2003 tax depreciation disappeared.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 2007  VAT subsidies was disappeared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 2011 VAT subsidies reestablished for machinery investments and construction machines.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2013 operational leasing ,sale and lease back and sublease was allowed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Leasing Volume(Bio usd)</a:t>
            </a:r>
            <a:endParaRPr lang="tr-T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Development of Leasing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1988 the penetration rate of leasing was  %0,8 increased to %8 in 2007 and decreased to %4 when VAT subsidies was disappeared.</a:t>
            </a:r>
          </a:p>
          <a:p>
            <a:r>
              <a:rPr lang="en-US" sz="2800" dirty="0" smtClean="0"/>
              <a:t>Leasing become much more expensive than credit financing because of %18 VAT was applied to lease purchases and lease rentals.</a:t>
            </a:r>
          </a:p>
          <a:p>
            <a:r>
              <a:rPr lang="en-US" sz="2800" dirty="0" smtClean="0"/>
              <a:t>The market is dominated by bank owned leasing companies(%95) and 28 leasing companies are active in the market.</a:t>
            </a:r>
          </a:p>
          <a:p>
            <a:pPr>
              <a:buNone/>
            </a:pP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Development of Leasing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600" cy="540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Assets leased in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%</a:t>
                      </a:r>
                      <a:r>
                        <a:rPr lang="tr-TR" sz="2400" baseline="0" dirty="0" smtClean="0"/>
                        <a:t> S</a:t>
                      </a:r>
                      <a:r>
                        <a:rPr lang="tr-TR" sz="2400" dirty="0" smtClean="0"/>
                        <a:t>hare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Road</a:t>
                      </a:r>
                      <a:r>
                        <a:rPr lang="tr-TR" sz="2400" baseline="0" dirty="0" smtClean="0"/>
                        <a:t> transport vehciles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Aircrafts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907301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Machinery , indutrial machines and other equipments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Construction machines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Computers and business machines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Realestate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Medical equipments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Risk Managment in Leasing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Credit risk</a:t>
            </a:r>
          </a:p>
          <a:p>
            <a:pPr>
              <a:buNone/>
            </a:pPr>
            <a:r>
              <a:rPr lang="en-US" dirty="0" smtClean="0"/>
              <a:t>     company evaluation</a:t>
            </a:r>
          </a:p>
          <a:p>
            <a:pPr>
              <a:buNone/>
            </a:pPr>
            <a:r>
              <a:rPr lang="en-US" dirty="0" smtClean="0"/>
              <a:t>     asset value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en-US" dirty="0" smtClean="0"/>
              <a:t>Operational risk</a:t>
            </a:r>
          </a:p>
          <a:p>
            <a:pPr>
              <a:buNone/>
            </a:pPr>
            <a:r>
              <a:rPr lang="en-US" dirty="0" smtClean="0"/>
              <a:t>      legal process</a:t>
            </a:r>
          </a:p>
          <a:p>
            <a:pPr>
              <a:buNone/>
            </a:pPr>
            <a:r>
              <a:rPr lang="en-US" dirty="0" smtClean="0"/>
              <a:t>      purchase process</a:t>
            </a:r>
          </a:p>
          <a:p>
            <a:pPr>
              <a:buNone/>
            </a:pPr>
            <a:r>
              <a:rPr lang="en-US" dirty="0" smtClean="0"/>
              <a:t>      service process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Financial risk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fx</a:t>
            </a:r>
            <a:r>
              <a:rPr lang="en-US" dirty="0" smtClean="0"/>
              <a:t> risk</a:t>
            </a:r>
          </a:p>
          <a:p>
            <a:pPr>
              <a:buNone/>
            </a:pPr>
            <a:r>
              <a:rPr lang="en-US" dirty="0" smtClean="0"/>
              <a:t>       interest rate risk</a:t>
            </a:r>
          </a:p>
          <a:p>
            <a:pPr>
              <a:buNone/>
            </a:pPr>
            <a:r>
              <a:rPr lang="en-US" dirty="0" smtClean="0"/>
              <a:t>       price risk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Risk Managment in Leasing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Credit risk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tr-TR" dirty="0" smtClean="0"/>
              <a:t> </a:t>
            </a:r>
            <a:r>
              <a:rPr lang="en-US" dirty="0" smtClean="0"/>
              <a:t> financial analysis</a:t>
            </a:r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monitoring and controlling credit risk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credit b</a:t>
            </a:r>
            <a:r>
              <a:rPr lang="tr-TR" dirty="0" smtClean="0"/>
              <a:t>u</a:t>
            </a:r>
            <a:r>
              <a:rPr lang="en-US" dirty="0" smtClean="0"/>
              <a:t>raue</a:t>
            </a:r>
            <a:r>
              <a:rPr lang="en-US" dirty="0" smtClean="0"/>
              <a:t> data and market information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tr-TR" dirty="0" smtClean="0"/>
              <a:t>down payments and </a:t>
            </a:r>
            <a:r>
              <a:rPr lang="en-US" dirty="0" smtClean="0"/>
              <a:t>first and second hand market value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tr-TR" dirty="0" smtClean="0"/>
              <a:t>of </a:t>
            </a:r>
            <a:r>
              <a:rPr lang="en-US" dirty="0" smtClean="0"/>
              <a:t>l</a:t>
            </a:r>
            <a:r>
              <a:rPr lang="tr-TR" dirty="0" smtClean="0"/>
              <a:t>ea</a:t>
            </a:r>
            <a:r>
              <a:rPr lang="en-US" dirty="0" err="1" smtClean="0"/>
              <a:t>sed</a:t>
            </a:r>
            <a:r>
              <a:rPr lang="en-US" dirty="0" smtClean="0"/>
              <a:t> asset</a:t>
            </a:r>
            <a:r>
              <a:rPr lang="tr-TR" dirty="0" smtClean="0"/>
              <a:t>s.</a:t>
            </a:r>
            <a:endParaRPr lang="en-US" dirty="0" smtClean="0"/>
          </a:p>
          <a:p>
            <a:r>
              <a:rPr lang="en-US" dirty="0" smtClean="0"/>
              <a:t>Operational risk</a:t>
            </a:r>
          </a:p>
          <a:p>
            <a:pPr>
              <a:buNone/>
            </a:pPr>
            <a:r>
              <a:rPr lang="en-US" dirty="0" smtClean="0"/>
              <a:t>    contract management and legal procedures</a:t>
            </a:r>
            <a:r>
              <a:rPr lang="tr-TR" dirty="0" smtClean="0"/>
              <a:t> and repossesion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purchase process  of import and domestic purchases</a:t>
            </a:r>
          </a:p>
          <a:p>
            <a:pPr>
              <a:buNone/>
            </a:pPr>
            <a:r>
              <a:rPr lang="en-US" dirty="0" smtClean="0"/>
              <a:t>    special fleet and equipment </a:t>
            </a:r>
            <a:r>
              <a:rPr lang="en-US" dirty="0" smtClean="0"/>
              <a:t>manag</a:t>
            </a:r>
            <a:r>
              <a:rPr lang="tr-TR" dirty="0" smtClean="0"/>
              <a:t>e</a:t>
            </a:r>
            <a:r>
              <a:rPr lang="en-US" dirty="0" smtClean="0"/>
              <a:t>ment</a:t>
            </a:r>
            <a:r>
              <a:rPr lang="en-US" dirty="0" smtClean="0"/>
              <a:t> companies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Risk Managment in Leasing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natural hedge of </a:t>
            </a:r>
            <a:r>
              <a:rPr lang="en-US" dirty="0" smtClean="0"/>
              <a:t>fx</a:t>
            </a:r>
            <a:r>
              <a:rPr lang="en-US" dirty="0" smtClean="0"/>
              <a:t> risk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tr-TR" dirty="0"/>
              <a:t> </a:t>
            </a:r>
            <a:r>
              <a:rPr lang="en-US" dirty="0" smtClean="0"/>
              <a:t>forward  contracts</a:t>
            </a:r>
          </a:p>
          <a:p>
            <a:pPr>
              <a:buNone/>
            </a:pPr>
            <a:r>
              <a:rPr lang="en-US" dirty="0" smtClean="0"/>
              <a:t>     natural hedge of interest rate risk</a:t>
            </a:r>
          </a:p>
          <a:p>
            <a:pPr>
              <a:buNone/>
            </a:pPr>
            <a:r>
              <a:rPr lang="en-US" dirty="0" smtClean="0"/>
              <a:t>     swap contracts for interest rate risk</a:t>
            </a:r>
          </a:p>
          <a:p>
            <a:pPr>
              <a:buNone/>
            </a:pPr>
            <a:r>
              <a:rPr lang="tr-TR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325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Development of Leasing in Turkey</vt:lpstr>
      <vt:lpstr>Leasing Volume(Bio usd)</vt:lpstr>
      <vt:lpstr>Development of Leasing</vt:lpstr>
      <vt:lpstr>Development of Leasing </vt:lpstr>
      <vt:lpstr>Risk Managment in Leasing   </vt:lpstr>
      <vt:lpstr>Risk Managment in Leasing </vt:lpstr>
      <vt:lpstr>Risk Managment in Leasing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DURSUN</dc:creator>
  <cp:lastModifiedBy>DURSUN</cp:lastModifiedBy>
  <cp:revision>31</cp:revision>
  <dcterms:created xsi:type="dcterms:W3CDTF">2013-04-14T06:18:02Z</dcterms:created>
  <dcterms:modified xsi:type="dcterms:W3CDTF">2013-04-14T15:57:10Z</dcterms:modified>
</cp:coreProperties>
</file>