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9"/>
  </p:notesMasterIdLst>
  <p:handoutMasterIdLst>
    <p:handoutMasterId r:id="rId10"/>
  </p:handoutMasterIdLst>
  <p:sldIdLst>
    <p:sldId id="426" r:id="rId2"/>
    <p:sldId id="487" r:id="rId3"/>
    <p:sldId id="490" r:id="rId4"/>
    <p:sldId id="477" r:id="rId5"/>
    <p:sldId id="481" r:id="rId6"/>
    <p:sldId id="430" r:id="rId7"/>
    <p:sldId id="440" r:id="rId8"/>
  </p:sldIdLst>
  <p:sldSz cx="9144000" cy="6858000" type="screen4x3"/>
  <p:notesSz cx="6834188" cy="99790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F4D04E"/>
    <a:srgbClr val="FDA82B"/>
    <a:srgbClr val="FFAE0D"/>
    <a:srgbClr val="15FF15"/>
    <a:srgbClr val="52DCFC"/>
    <a:srgbClr val="FFFF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689" autoAdjust="0"/>
    <p:restoredTop sz="93760" autoAdjust="0"/>
  </p:normalViewPr>
  <p:slideViewPr>
    <p:cSldViewPr>
      <p:cViewPr varScale="1">
        <p:scale>
          <a:sx n="93" d="100"/>
          <a:sy n="93" d="100"/>
        </p:scale>
        <p:origin x="-7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68"/>
    </p:cViewPr>
  </p:sorterViewPr>
  <p:notesViewPr>
    <p:cSldViewPr>
      <p:cViewPr varScale="1">
        <p:scale>
          <a:sx n="59" d="100"/>
          <a:sy n="59" d="100"/>
        </p:scale>
        <p:origin x="-1038" y="-84"/>
      </p:cViewPr>
      <p:guideLst>
        <p:guide orient="horz" pos="3144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l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l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78BF0CB3-83CB-4F5D-950E-A4767BA69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l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5513" y="749300"/>
            <a:ext cx="4986337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40275"/>
            <a:ext cx="5468938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l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DB38C433-B630-4DDB-8C2E-EE58B5D37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D058-7C04-4269-B988-71763C333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2417-4BF5-4383-B480-934CD1289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6FFB-C9D0-4D96-A2D1-964AD9DD7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58BD0-C999-4FF1-91BD-A2CF5889B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ADB88-7EE4-4948-A899-02FD9444E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1204D-AB8D-431F-B668-B5FD75AF6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4AD2E-7480-456A-8FAF-DD12A3D2C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BE0A2-56DF-4024-B1CD-895ED21F1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DDD4-2BD7-4721-96F1-57C63649E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16408-6F25-467E-9CCA-1E48AED95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B391D-0366-4BCD-9407-82EF67409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09EBA-D395-48EA-92A9-01F5DD89F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4D01994-DEEA-4010-9588-1CC910A3B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2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0" y="-71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6532" name="Rectangle 4"/>
          <p:cNvSpPr>
            <a:spLocks noRot="1" noChangeArrowheads="1"/>
          </p:cNvSpPr>
          <p:nvPr/>
        </p:nvSpPr>
        <p:spPr bwMode="auto">
          <a:xfrm>
            <a:off x="285750" y="1214438"/>
            <a:ext cx="885825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4000" dirty="0">
              <a:solidFill>
                <a:schemeClr val="accent4">
                  <a:lumMod val="10000"/>
                </a:schemeClr>
              </a:solidFill>
              <a:cs typeface="Tahoma" pitchFamily="34" charset="0"/>
            </a:endParaRPr>
          </a:p>
          <a:p>
            <a:pPr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Развитие </a:t>
            </a:r>
          </a:p>
          <a:p>
            <a:pPr>
              <a:defRPr/>
            </a:pPr>
            <a:r>
              <a:rPr lang="ru-RU" sz="4000" dirty="0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«</a:t>
            </a:r>
            <a:r>
              <a:rPr lang="ru-RU" sz="4000" dirty="0" err="1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Почта-страхования</a:t>
            </a:r>
            <a:r>
              <a:rPr lang="ru-RU" sz="4000" dirty="0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» в Узбекистане</a:t>
            </a:r>
          </a:p>
          <a:p>
            <a:pPr>
              <a:defRPr/>
            </a:pPr>
            <a:endParaRPr lang="ru-RU" sz="4000" dirty="0">
              <a:solidFill>
                <a:schemeClr val="accent4">
                  <a:lumMod val="10000"/>
                </a:schemeClr>
              </a:solidFill>
              <a:cs typeface="Tahoma" pitchFamily="34" charset="0"/>
            </a:endParaRPr>
          </a:p>
          <a:p>
            <a:pPr>
              <a:defRPr/>
            </a:pPr>
            <a:r>
              <a:rPr lang="ru-RU" sz="3200" dirty="0" err="1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Иминов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 Т.К.-проф., </a:t>
            </a:r>
            <a:r>
              <a:rPr lang="ru-RU" sz="3200" dirty="0" err="1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ген.дир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. СК «</a:t>
            </a:r>
            <a:r>
              <a:rPr lang="ru-RU" sz="3200" dirty="0" err="1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Алском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  <a:cs typeface="Tahoma" pitchFamily="34" charset="0"/>
              </a:rPr>
              <a:t>», </a:t>
            </a:r>
          </a:p>
        </p:txBody>
      </p:sp>
      <p:sp>
        <p:nvSpPr>
          <p:cNvPr id="406535" name="Rectangle 7"/>
          <p:cNvSpPr>
            <a:spLocks noChangeArrowheads="1"/>
          </p:cNvSpPr>
          <p:nvPr/>
        </p:nvSpPr>
        <p:spPr bwMode="auto">
          <a:xfrm>
            <a:off x="357188" y="1000125"/>
            <a:ext cx="82089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7" name="Picture 9" descr="F:\ФАРРУХ\Мои рисунки\NewLogos\Лого ALSKOM last\New logo AL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4813"/>
            <a:ext cx="23034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0" y="-71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6532" name="Rectangle 4"/>
          <p:cNvSpPr>
            <a:spLocks noRot="1" noChangeArrowheads="1"/>
          </p:cNvSpPr>
          <p:nvPr/>
        </p:nvSpPr>
        <p:spPr bwMode="auto">
          <a:xfrm>
            <a:off x="285750" y="1143000"/>
            <a:ext cx="8518525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5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6535" name="Rectangle 7"/>
          <p:cNvSpPr>
            <a:spLocks noChangeArrowheads="1"/>
          </p:cNvSpPr>
          <p:nvPr/>
        </p:nvSpPr>
        <p:spPr bwMode="auto">
          <a:xfrm>
            <a:off x="468313" y="981075"/>
            <a:ext cx="82089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1" name="Picture 9" descr="F:\ФАРРУХ\Мои рисунки\NewLogos\Лого ALSKOM last\New logo AL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4813"/>
            <a:ext cx="23034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38" y="2357438"/>
          <a:ext cx="6715172" cy="314327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00066"/>
                <a:gridCol w="4429156"/>
                <a:gridCol w="1785950"/>
              </a:tblGrid>
              <a:tr h="785818">
                <a:tc>
                  <a:txBody>
                    <a:bodyPr/>
                    <a:lstStyle/>
                    <a:p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Виды услуг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Доля в %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1.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Доставка пенсий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51</a:t>
                      </a:r>
                      <a:r>
                        <a:rPr lang="ru-RU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,</a:t>
                      </a:r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2.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Почтовые услуги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</a:t>
                      </a:r>
                      <a:r>
                        <a:rPr lang="ru-RU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3,</a:t>
                      </a:r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3.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Дополнительные виды услуг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</a:t>
                      </a:r>
                      <a:r>
                        <a:rPr lang="ru-RU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5,</a:t>
                      </a:r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</a:t>
                      </a:r>
                      <a:endParaRPr lang="ru-RU" sz="2500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7250" y="1285875"/>
            <a:ext cx="7215188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5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Структура </a:t>
            </a:r>
            <a:r>
              <a:rPr lang="ru-RU" sz="25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 </a:t>
            </a:r>
          </a:p>
          <a:p>
            <a:pPr>
              <a:defRPr/>
            </a:pPr>
            <a:r>
              <a:rPr lang="ru-RU" sz="25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25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Узбекистон</a:t>
            </a:r>
            <a:r>
              <a:rPr lang="ru-RU" sz="25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почтаси</a:t>
            </a:r>
            <a:r>
              <a:rPr lang="ru-RU" sz="25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500" dirty="0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0" y="-71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6532" name="Rectangle 4"/>
          <p:cNvSpPr>
            <a:spLocks noRot="1" noChangeArrowheads="1"/>
          </p:cNvSpPr>
          <p:nvPr/>
        </p:nvSpPr>
        <p:spPr bwMode="auto">
          <a:xfrm>
            <a:off x="285750" y="1268413"/>
            <a:ext cx="85185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Факторы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ведущие к деструктуризации почтовой службы Узбекистана</a:t>
            </a:r>
          </a:p>
          <a:p>
            <a:pPr>
              <a:defRPr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сокращение объемов традиционных почтовых услуг;</a:t>
            </a: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переход на электронные формы начисления и распределения пенсионных пособий, внедрение программы «Пенсия»;</a:t>
            </a: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резкое падение объемов дохода компании и в результате нежелательное изменение его структуры.</a:t>
            </a:r>
          </a:p>
          <a:p>
            <a:pPr algn="just"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ru-RU" sz="25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6535" name="Rectangle 7"/>
          <p:cNvSpPr>
            <a:spLocks noChangeArrowheads="1"/>
          </p:cNvSpPr>
          <p:nvPr/>
        </p:nvSpPr>
        <p:spPr bwMode="auto">
          <a:xfrm>
            <a:off x="142875" y="1214438"/>
            <a:ext cx="87153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5" name="Picture 9" descr="F:\ФАРРУХ\Мои рисунки\NewLogos\Лого ALSKOM last\New logo AL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4813"/>
            <a:ext cx="23034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0" y="-71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8995" name="Rectangle 3"/>
          <p:cNvSpPr>
            <a:spLocks noRot="1" noChangeArrowheads="1"/>
          </p:cNvSpPr>
          <p:nvPr/>
        </p:nvSpPr>
        <p:spPr bwMode="auto">
          <a:xfrm>
            <a:off x="285750" y="1214438"/>
            <a:ext cx="8518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20000"/>
              <a:buFont typeface="Wingdings" pitchFamily="2" charset="2"/>
              <a:buNone/>
              <a:defRPr/>
            </a:pPr>
            <a:endParaRPr lang="uz-Cyrl-UZ" b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8997" name="Rectangle 5"/>
          <p:cNvSpPr>
            <a:spLocks noChangeArrowheads="1"/>
          </p:cNvSpPr>
          <p:nvPr/>
        </p:nvSpPr>
        <p:spPr bwMode="auto">
          <a:xfrm>
            <a:off x="468313" y="115888"/>
            <a:ext cx="82089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uz-Cyrl-UZ" sz="28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endParaRPr lang="en-US" sz="1000" b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b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357313"/>
            <a:ext cx="8429625" cy="4278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Преимущества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почтовой службы Узбекистана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Уникальные, общепризнанные свойства почтовой сети республики.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Развитая инфраструктура почтовой службы по всей территории республики. </a:t>
            </a: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Наличие 15тыс. сотрудников почти, которые равномерно распределены по всей территории Узбекистана и способны переориентироваться на оказание страховых услуг.</a:t>
            </a: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2000" b="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50" name="Picture 9" descr="F:\ФАРРУХ\Мои рисунки\NewLogos\Лого ALSKOM last\New logo AL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4813"/>
            <a:ext cx="23034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468313" y="765175"/>
            <a:ext cx="82089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20000"/>
              <a:buFont typeface="Wingdings" pitchFamily="2" charset="2"/>
              <a:buNone/>
              <a:defRPr/>
            </a:pPr>
            <a:r>
              <a:rPr lang="uz-Cyrl-UZ" sz="28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endParaRPr lang="ru-RU" sz="3000" b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1196975"/>
            <a:ext cx="8786812" cy="554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Условия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обеспечивающие максимум результатов при оказании страховых услуг почтой</a:t>
            </a:r>
          </a:p>
          <a:p>
            <a:pPr algn="just"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казываемые почтой страховые услуги должны перейти от категории “дополнительных” к “основным видам” услуг. </a:t>
            </a: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ОАО “Узбекистон почтаси” должно получить статус страховщика.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обеспечить занятость высвобождаемых сотрудников почтовой связи в результате развития ИКТ;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uz-Cyrl-UZ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3" name="Picture 9" descr="F:\ФАРРУХ\Мои рисунки\NewLogos\Лого ALSKOM last\New logo AL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4813"/>
            <a:ext cx="23034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468313" y="765175"/>
            <a:ext cx="82089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20000"/>
              <a:buFont typeface="Wingdings" pitchFamily="2" charset="2"/>
              <a:buNone/>
              <a:defRPr/>
            </a:pPr>
            <a:r>
              <a:rPr lang="uz-Cyrl-UZ" sz="28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endParaRPr lang="ru-RU" sz="3000" b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75"/>
            <a:ext cx="8858250" cy="59705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почтовой службы за счет освоения страховых услуг позволит:</a:t>
            </a:r>
          </a:p>
          <a:p>
            <a:pPr>
              <a:defRPr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расширить и диверсифицировать сферы оказания услуг в республике;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освоить сегмент страхового рынка особенно в ее отдаленных населенных пунктах;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обеспечить занятость высвобождаемых сотрудников почтовой связи в результате развития ИКТ;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7" name="Picture 9" descr="F:\ФАРРУХ\Мои рисунки\NewLogos\Лого ALSKOM last\New logo AL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4813"/>
            <a:ext cx="23034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2725"/>
            <a:ext cx="8305800" cy="5375275"/>
          </a:xfrm>
        </p:spPr>
        <p:txBody>
          <a:bodyPr/>
          <a:lstStyle/>
          <a:p>
            <a:pPr algn="just"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создать условия для сохранения и расширения объемов доходов почтовой отрасли;</a:t>
            </a:r>
          </a:p>
          <a:p>
            <a:pPr algn="just"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увеличить объемы и качество оказываемых населению страховых услуг.</a:t>
            </a:r>
            <a:endParaRPr lang="ru-RU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265113" algn="ctr" eaLnBrk="1" hangingPunct="1">
              <a:buFontTx/>
              <a:buNone/>
              <a:defRPr/>
            </a:pPr>
            <a:endParaRPr lang="ru-RU" sz="2500" b="1" dirty="0" smtClean="0"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265113" algn="just" eaLnBrk="1" hangingPunct="1">
              <a:buFontTx/>
              <a:buNone/>
              <a:defRPr/>
            </a:pPr>
            <a:endParaRPr lang="ru-RU" sz="225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9219" name="Picture 9" descr="F:\ФАРРУХ\Мои рисунки\NewLogos\Лого ALSKOM last\New logo AL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4813"/>
            <a:ext cx="23034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</TotalTime>
  <Words>226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Tahoma</vt:lpstr>
      <vt:lpstr>Arial</vt:lpstr>
      <vt:lpstr>Wingdings</vt:lpstr>
      <vt:lpstr>Times New Roman</vt:lpstr>
      <vt:lpstr>Океан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Yuriy</dc:creator>
  <cp:lastModifiedBy>user</cp:lastModifiedBy>
  <cp:revision>335</cp:revision>
  <dcterms:created xsi:type="dcterms:W3CDTF">2005-05-24T09:57:49Z</dcterms:created>
  <dcterms:modified xsi:type="dcterms:W3CDTF">2013-04-24T14:48:25Z</dcterms:modified>
</cp:coreProperties>
</file>