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82" r:id="rId3"/>
    <p:sldId id="278" r:id="rId4"/>
    <p:sldId id="283" r:id="rId5"/>
    <p:sldId id="279" r:id="rId6"/>
    <p:sldId id="280" r:id="rId7"/>
    <p:sldId id="272" r:id="rId8"/>
    <p:sldId id="257" r:id="rId9"/>
    <p:sldId id="258" r:id="rId10"/>
    <p:sldId id="273" r:id="rId11"/>
    <p:sldId id="259" r:id="rId12"/>
    <p:sldId id="261" r:id="rId13"/>
    <p:sldId id="262" r:id="rId14"/>
    <p:sldId id="274" r:id="rId15"/>
    <p:sldId id="275" r:id="rId16"/>
    <p:sldId id="263" r:id="rId17"/>
    <p:sldId id="276" r:id="rId18"/>
    <p:sldId id="268" r:id="rId19"/>
    <p:sldId id="277" r:id="rId20"/>
    <p:sldId id="269" r:id="rId21"/>
    <p:sldId id="260" r:id="rId22"/>
    <p:sldId id="284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3DB02-A339-4F42-9914-170639799F9E}" type="datetimeFigureOut">
              <a:rPr lang="uk-UA" smtClean="0"/>
              <a:pPr/>
              <a:t>25.04.2013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470DC-5E54-4F68-B4B1-9AF7E73565D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470DC-5E54-4F68-B4B1-9AF7E73565DE}" type="slidenum">
              <a:rPr lang="uk-UA" smtClean="0"/>
              <a:pPr/>
              <a:t>20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089B1-A770-43C5-B828-F62432EE2D60}" type="datetime1">
              <a:rPr lang="uk-UA" smtClean="0"/>
              <a:t>25.04.2013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E24E-96E1-46DA-A8B2-03414CD5583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A85C-FF18-4748-B35A-056D77F5C1F3}" type="datetime1">
              <a:rPr lang="uk-UA" smtClean="0"/>
              <a:t>25.04.2013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E24E-96E1-46DA-A8B2-03414CD5583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1D13-E741-4149-A7C8-CCDF1A2FB610}" type="datetime1">
              <a:rPr lang="uk-UA" smtClean="0"/>
              <a:t>25.04.2013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E24E-96E1-46DA-A8B2-03414CD5583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2CE1E-2E0E-4E14-A321-A827B9C56128}" type="datetime1">
              <a:rPr lang="uk-UA" smtClean="0"/>
              <a:t>25.04.2013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DAFF4-9C0D-40A1-8883-D59AE14CE60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C7AC5-10CF-4BE5-ADD8-A00651993D04}" type="datetime1">
              <a:rPr lang="uk-UA" smtClean="0"/>
              <a:t>25.04.2013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E24E-96E1-46DA-A8B2-03414CD5583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9E6D-8A03-4103-89B1-CB79A7BA74F3}" type="datetime1">
              <a:rPr lang="uk-UA" smtClean="0"/>
              <a:t>25.04.2013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E24E-96E1-46DA-A8B2-03414CD5583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4441-90F2-4C21-BADC-5B0AA37143F3}" type="datetime1">
              <a:rPr lang="uk-UA" smtClean="0"/>
              <a:t>25.04.2013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E24E-96E1-46DA-A8B2-03414CD5583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4671D-5484-48E2-AA3C-AAFB9B4799DF}" type="datetime1">
              <a:rPr lang="uk-UA" smtClean="0"/>
              <a:t>25.04.2013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E24E-96E1-46DA-A8B2-03414CD5583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2DB0-F454-4429-BEBA-0978ACFE180E}" type="datetime1">
              <a:rPr lang="uk-UA" smtClean="0"/>
              <a:t>25.04.2013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E24E-96E1-46DA-A8B2-03414CD5583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FECD-C79A-4F02-8759-BCC1A3144DE5}" type="datetime1">
              <a:rPr lang="uk-UA" smtClean="0"/>
              <a:t>25.04.2013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E24E-96E1-46DA-A8B2-03414CD5583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405C4-191A-47C8-9BA0-B23B7AE8563A}" type="datetime1">
              <a:rPr lang="uk-UA" smtClean="0"/>
              <a:t>25.04.2013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E24E-96E1-46DA-A8B2-03414CD5583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DFFD-2530-42E8-97A5-02211FA40383}" type="datetime1">
              <a:rPr lang="uk-UA" smtClean="0"/>
              <a:t>25.04.2013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E24E-96E1-46DA-A8B2-03414CD5583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>
                <a:alpha val="36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E5EC7-EDEB-4022-AD4E-58B6DC9B95FD}" type="datetime1">
              <a:rPr lang="uk-UA" smtClean="0"/>
              <a:t>25.04.2013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6E24E-96E1-46DA-A8B2-03414CD5583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285860"/>
            <a:ext cx="8501122" cy="364333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Страховой портфель</a:t>
            </a:r>
            <a:r>
              <a:rPr lang="ru-RU" b="1" dirty="0" smtClean="0">
                <a:solidFill>
                  <a:schemeClr val="tx2"/>
                </a:solidFill>
              </a:rPr>
              <a:t>: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особенности формирования </a:t>
            </a:r>
            <a:r>
              <a:rPr lang="ru-RU" b="1" dirty="0">
                <a:solidFill>
                  <a:schemeClr val="tx2"/>
                </a:solidFill>
              </a:rPr>
              <a:t>в условиях </a:t>
            </a:r>
            <a:r>
              <a:rPr lang="ru-RU" b="1" dirty="0" err="1" smtClean="0">
                <a:solidFill>
                  <a:schemeClr val="tx2"/>
                </a:solidFill>
              </a:rPr>
              <a:t>пост-советского</a:t>
            </a:r>
            <a:r>
              <a:rPr lang="ru-RU" b="1" dirty="0" smtClean="0">
                <a:solidFill>
                  <a:schemeClr val="tx2"/>
                </a:solidFill>
              </a:rPr>
              <a:t> рынка </a:t>
            </a: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14282" y="3643314"/>
            <a:ext cx="8701126" cy="2500330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sz="2800" b="1" dirty="0" smtClean="0">
              <a:solidFill>
                <a:schemeClr val="tx2"/>
              </a:solidFill>
            </a:endParaRPr>
          </a:p>
          <a:p>
            <a:pPr algn="r"/>
            <a:r>
              <a:rPr lang="ru-RU" sz="2800" b="1" dirty="0" smtClean="0">
                <a:solidFill>
                  <a:schemeClr val="tx2"/>
                </a:solidFill>
              </a:rPr>
              <a:t>Виталий Нечипоренко,</a:t>
            </a:r>
          </a:p>
          <a:p>
            <a:pPr algn="r"/>
            <a:r>
              <a:rPr lang="ru-RU" sz="2400" dirty="0" err="1">
                <a:solidFill>
                  <a:schemeClr val="tx2"/>
                </a:solidFill>
              </a:rPr>
              <a:t>к</a:t>
            </a:r>
            <a:r>
              <a:rPr lang="ru-RU" sz="2400" dirty="0" err="1" smtClean="0">
                <a:solidFill>
                  <a:schemeClr val="tx2"/>
                </a:solidFill>
              </a:rPr>
              <a:t>.э.н</a:t>
            </a:r>
            <a:r>
              <a:rPr lang="ru-RU" sz="2400" dirty="0" smtClean="0">
                <a:solidFill>
                  <a:schemeClr val="tx2"/>
                </a:solidFill>
              </a:rPr>
              <a:t>., </a:t>
            </a:r>
            <a:r>
              <a:rPr lang="ru-RU" sz="2400" dirty="0" err="1" smtClean="0">
                <a:solidFill>
                  <a:schemeClr val="tx2"/>
                </a:solidFill>
              </a:rPr>
              <a:t>коуч-консультант</a:t>
            </a:r>
            <a:r>
              <a:rPr lang="ru-RU" sz="2400" dirty="0" smtClean="0">
                <a:solidFill>
                  <a:schemeClr val="tx2"/>
                </a:solidFill>
              </a:rPr>
              <a:t> в организациях,</a:t>
            </a:r>
          </a:p>
          <a:p>
            <a:pPr algn="r"/>
            <a:r>
              <a:rPr lang="ru-RU" sz="2400" dirty="0" smtClean="0">
                <a:solidFill>
                  <a:schemeClr val="tx2"/>
                </a:solidFill>
              </a:rPr>
              <a:t>директор ЦБС «Перспектива»</a:t>
            </a:r>
          </a:p>
          <a:p>
            <a:pPr algn="r"/>
            <a:endParaRPr lang="ru-RU" sz="2400" dirty="0" smtClean="0">
              <a:solidFill>
                <a:schemeClr val="tx2"/>
              </a:solidFill>
            </a:endParaRPr>
          </a:p>
          <a:p>
            <a:pPr algn="r"/>
            <a:endParaRPr lang="ru-RU" sz="2400" dirty="0">
              <a:solidFill>
                <a:schemeClr val="tx2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 г.Киев, Украина</a:t>
            </a:r>
          </a:p>
          <a:p>
            <a:endParaRPr lang="ru-RU" sz="2800" dirty="0">
              <a:solidFill>
                <a:schemeClr val="tx2"/>
              </a:solidFill>
            </a:endParaRPr>
          </a:p>
          <a:p>
            <a:endParaRPr lang="ru-RU" sz="2800" dirty="0" smtClean="0">
              <a:solidFill>
                <a:schemeClr val="tx2"/>
              </a:solidFill>
            </a:endParaRPr>
          </a:p>
          <a:p>
            <a:endParaRPr lang="ru-RU" sz="2800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 descr="cbs_perspektiva_logo_rus_rgb_72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"/>
            <a:ext cx="1928794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786874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Исходя из того, что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Менеджмент – это управление с целью получения прибыли,</a:t>
            </a:r>
            <a:endParaRPr lang="uk-UA" sz="2800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158" y="1571612"/>
            <a:ext cx="8501122" cy="4525963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uk-UA" dirty="0" err="1" smtClean="0">
                <a:solidFill>
                  <a:schemeClr val="tx2"/>
                </a:solidFill>
              </a:rPr>
              <a:t>Примем</a:t>
            </a:r>
            <a:r>
              <a:rPr lang="uk-UA" dirty="0" smtClean="0">
                <a:solidFill>
                  <a:schemeClr val="tx2"/>
                </a:solidFill>
              </a:rPr>
              <a:t>, </a:t>
            </a:r>
            <a:r>
              <a:rPr lang="uk-UA" dirty="0" err="1" smtClean="0">
                <a:solidFill>
                  <a:schemeClr val="tx2"/>
                </a:solidFill>
              </a:rPr>
              <a:t>что</a:t>
            </a:r>
            <a:r>
              <a:rPr lang="uk-UA" dirty="0" smtClean="0">
                <a:solidFill>
                  <a:schemeClr val="tx2"/>
                </a:solidFill>
              </a:rPr>
              <a:t>:</a:t>
            </a:r>
            <a:endParaRPr lang="uk-UA" dirty="0">
              <a:solidFill>
                <a:schemeClr val="tx2"/>
              </a:solidFill>
            </a:endParaRPr>
          </a:p>
          <a:p>
            <a:pPr algn="ctr" fontAlgn="base">
              <a:buNone/>
            </a:pPr>
            <a:r>
              <a:rPr lang="uk-UA" b="1" dirty="0" err="1" smtClean="0">
                <a:solidFill>
                  <a:schemeClr val="tx2"/>
                </a:solidFill>
              </a:rPr>
              <a:t>Прибыль</a:t>
            </a:r>
            <a:r>
              <a:rPr lang="uk-UA" b="1" dirty="0" smtClean="0">
                <a:solidFill>
                  <a:schemeClr val="tx2"/>
                </a:solidFill>
              </a:rPr>
              <a:t> </a:t>
            </a:r>
            <a:r>
              <a:rPr lang="uk-UA" b="1" dirty="0" err="1" smtClean="0">
                <a:solidFill>
                  <a:schemeClr val="tx2"/>
                </a:solidFill>
              </a:rPr>
              <a:t>страховой</a:t>
            </a:r>
            <a:r>
              <a:rPr lang="uk-UA" b="1" dirty="0" smtClean="0">
                <a:solidFill>
                  <a:schemeClr val="tx2"/>
                </a:solidFill>
              </a:rPr>
              <a:t> </a:t>
            </a:r>
            <a:r>
              <a:rPr lang="uk-UA" b="1" dirty="0" err="1" smtClean="0">
                <a:solidFill>
                  <a:schemeClr val="tx2"/>
                </a:solidFill>
              </a:rPr>
              <a:t>компании</a:t>
            </a:r>
            <a:r>
              <a:rPr lang="uk-UA" b="1" dirty="0" smtClean="0">
                <a:solidFill>
                  <a:schemeClr val="tx2"/>
                </a:solidFill>
              </a:rPr>
              <a:t> = </a:t>
            </a:r>
          </a:p>
          <a:p>
            <a:pPr algn="ctr" fontAlgn="base">
              <a:buNone/>
            </a:pPr>
            <a:r>
              <a:rPr lang="uk-UA" b="1" dirty="0" err="1" smtClean="0">
                <a:solidFill>
                  <a:schemeClr val="tx2"/>
                </a:solidFill>
              </a:rPr>
              <a:t>Доходы</a:t>
            </a:r>
            <a:r>
              <a:rPr lang="uk-UA" b="1" dirty="0" smtClean="0">
                <a:solidFill>
                  <a:schemeClr val="tx2"/>
                </a:solidFill>
              </a:rPr>
              <a:t> </a:t>
            </a:r>
            <a:r>
              <a:rPr lang="uk-UA" b="1" dirty="0">
                <a:solidFill>
                  <a:schemeClr val="tx2"/>
                </a:solidFill>
              </a:rPr>
              <a:t>– </a:t>
            </a:r>
            <a:r>
              <a:rPr lang="uk-UA" b="1" dirty="0" err="1" smtClean="0">
                <a:solidFill>
                  <a:schemeClr val="tx2"/>
                </a:solidFill>
              </a:rPr>
              <a:t>Страховые</a:t>
            </a:r>
            <a:r>
              <a:rPr lang="uk-UA" b="1" dirty="0" smtClean="0">
                <a:solidFill>
                  <a:schemeClr val="tx2"/>
                </a:solidFill>
              </a:rPr>
              <a:t> </a:t>
            </a:r>
            <a:r>
              <a:rPr lang="uk-UA" b="1" dirty="0" err="1" smtClean="0">
                <a:solidFill>
                  <a:schemeClr val="tx2"/>
                </a:solidFill>
              </a:rPr>
              <a:t>выплаты</a:t>
            </a:r>
            <a:r>
              <a:rPr lang="uk-UA" b="1" dirty="0" smtClean="0">
                <a:solidFill>
                  <a:schemeClr val="tx2"/>
                </a:solidFill>
              </a:rPr>
              <a:t> </a:t>
            </a:r>
            <a:r>
              <a:rPr lang="uk-UA" b="1" dirty="0">
                <a:solidFill>
                  <a:schemeClr val="tx2"/>
                </a:solidFill>
              </a:rPr>
              <a:t>– </a:t>
            </a:r>
            <a:r>
              <a:rPr lang="uk-UA" b="1" dirty="0" smtClean="0">
                <a:solidFill>
                  <a:schemeClr val="tx2"/>
                </a:solidFill>
              </a:rPr>
              <a:t>РВД, </a:t>
            </a:r>
            <a:r>
              <a:rPr lang="uk-UA" dirty="0" err="1" smtClean="0">
                <a:solidFill>
                  <a:schemeClr val="tx2"/>
                </a:solidFill>
              </a:rPr>
              <a:t>где</a:t>
            </a:r>
            <a:endParaRPr lang="uk-UA" dirty="0">
              <a:solidFill>
                <a:schemeClr val="tx2"/>
              </a:solidFill>
            </a:endParaRPr>
          </a:p>
          <a:p>
            <a:pPr algn="just" fontAlgn="base">
              <a:buNone/>
            </a:pPr>
            <a:r>
              <a:rPr lang="ru-RU" b="1" dirty="0" smtClean="0">
                <a:solidFill>
                  <a:schemeClr val="tx2"/>
                </a:solidFill>
              </a:rPr>
              <a:t>РВД</a:t>
            </a:r>
            <a:r>
              <a:rPr lang="ru-RU" dirty="0" smtClean="0">
                <a:solidFill>
                  <a:schemeClr val="tx2"/>
                </a:solidFill>
              </a:rPr>
              <a:t> – расходы на ведение дела, т.е. все расходы, кроме страховых выплат. Для анализа и дальнейшей оптимизации расходов на практике мы </a:t>
            </a:r>
            <a:r>
              <a:rPr lang="ru-RU" dirty="0" smtClean="0">
                <a:solidFill>
                  <a:schemeClr val="tx2"/>
                </a:solidFill>
              </a:rPr>
              <a:t>берем в исследование </a:t>
            </a:r>
            <a:r>
              <a:rPr lang="ru-RU" dirty="0" smtClean="0">
                <a:solidFill>
                  <a:schemeClr val="tx2"/>
                </a:solidFill>
              </a:rPr>
              <a:t>около 130 видов статей (от зарплаты с начислениями, аренды до самых мелких).</a:t>
            </a:r>
          </a:p>
          <a:p>
            <a:pPr algn="just" fontAlgn="base">
              <a:buNone/>
            </a:pPr>
            <a:r>
              <a:rPr lang="ru-RU" dirty="0" smtClean="0">
                <a:solidFill>
                  <a:schemeClr val="tx2"/>
                </a:solidFill>
              </a:rPr>
              <a:t>При этом оказывается, что в среднем </a:t>
            </a:r>
            <a:r>
              <a:rPr lang="ru-RU" b="1" dirty="0" smtClean="0">
                <a:solidFill>
                  <a:schemeClr val="tx2"/>
                </a:solidFill>
              </a:rPr>
              <a:t>РВД</a:t>
            </a:r>
            <a:r>
              <a:rPr lang="ru-RU" dirty="0" smtClean="0">
                <a:solidFill>
                  <a:schemeClr val="tx2"/>
                </a:solidFill>
              </a:rPr>
              <a:t> в наших страховых компаниях составляет </a:t>
            </a:r>
            <a:r>
              <a:rPr lang="ru-RU" b="1" dirty="0" smtClean="0">
                <a:solidFill>
                  <a:schemeClr val="tx2"/>
                </a:solidFill>
              </a:rPr>
              <a:t>от 35% до 60 </a:t>
            </a:r>
            <a:r>
              <a:rPr lang="ru-RU" b="1" dirty="0" smtClean="0">
                <a:solidFill>
                  <a:schemeClr val="tx2"/>
                </a:solidFill>
              </a:rPr>
              <a:t>%. в ведущих компаниях Запада РВД – меньше 19-22%.</a:t>
            </a:r>
            <a:endParaRPr lang="ru-RU" b="1" dirty="0" smtClean="0">
              <a:solidFill>
                <a:schemeClr val="tx2"/>
              </a:solidFill>
            </a:endParaRPr>
          </a:p>
          <a:p>
            <a:pPr algn="just" fontAlgn="base">
              <a:buNone/>
            </a:pPr>
            <a:r>
              <a:rPr lang="ru-RU" dirty="0" smtClean="0">
                <a:solidFill>
                  <a:schemeClr val="tx2"/>
                </a:solidFill>
              </a:rPr>
              <a:t>Возникает </a:t>
            </a:r>
            <a:r>
              <a:rPr lang="ru-RU" dirty="0" smtClean="0">
                <a:solidFill>
                  <a:schemeClr val="tx2"/>
                </a:solidFill>
              </a:rPr>
              <a:t>вопрос: о какой конкурентоспособности наших тарифов можно говорить, если </a:t>
            </a:r>
            <a:r>
              <a:rPr lang="ru-RU" b="1" dirty="0" smtClean="0">
                <a:solidFill>
                  <a:schemeClr val="tx2"/>
                </a:solidFill>
              </a:rPr>
              <a:t>РВД у нас в 2-3 раза выше</a:t>
            </a:r>
            <a:r>
              <a:rPr lang="ru-RU" dirty="0" smtClean="0">
                <a:solidFill>
                  <a:schemeClr val="tx2"/>
                </a:solidFill>
              </a:rPr>
              <a:t>?</a:t>
            </a:r>
          </a:p>
          <a:p>
            <a:pPr algn="just" fontAlgn="base">
              <a:buNone/>
            </a:pPr>
            <a:r>
              <a:rPr lang="ru-RU" dirty="0" smtClean="0">
                <a:solidFill>
                  <a:schemeClr val="tx2"/>
                </a:solidFill>
              </a:rPr>
              <a:t>И нужно понимать, что </a:t>
            </a:r>
            <a:r>
              <a:rPr lang="ru-RU" b="1" dirty="0" smtClean="0">
                <a:solidFill>
                  <a:schemeClr val="tx2"/>
                </a:solidFill>
              </a:rPr>
              <a:t>речь идет о суммах от 16-ти до 40 % от объема доходов.</a:t>
            </a:r>
            <a:endParaRPr lang="uk-UA" b="1" dirty="0" smtClean="0">
              <a:solidFill>
                <a:schemeClr val="tx2"/>
              </a:solidFill>
            </a:endParaRPr>
          </a:p>
          <a:p>
            <a:pPr fontAlgn="base">
              <a:buNone/>
            </a:pPr>
            <a:endParaRPr lang="uk-UA" dirty="0" smtClean="0">
              <a:solidFill>
                <a:schemeClr val="tx2"/>
              </a:solidFill>
            </a:endParaRPr>
          </a:p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E24E-96E1-46DA-A8B2-03414CD5583F}" type="slidenum">
              <a:rPr lang="uk-UA" smtClean="0"/>
              <a:pPr/>
              <a:t>10</a:t>
            </a:fld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Ihor\Desktop\ВИ\3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715436" cy="52149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кутник 3"/>
          <p:cNvSpPr/>
          <p:nvPr/>
        </p:nvSpPr>
        <p:spPr>
          <a:xfrm>
            <a:off x="357158" y="5643578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Сравнительный анализ рентабельности страховых продуктов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при среднем уровне РВД в 47,5%</a:t>
            </a:r>
            <a:endParaRPr lang="uk-UA" sz="2000" b="1" dirty="0" smtClean="0">
              <a:solidFill>
                <a:schemeClr val="tx2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E24E-96E1-46DA-A8B2-03414CD5583F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Ihor\Desktop\ВИ\4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1"/>
            <a:ext cx="8572560" cy="47149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кутник 4"/>
          <p:cNvSpPr/>
          <p:nvPr/>
        </p:nvSpPr>
        <p:spPr>
          <a:xfrm>
            <a:off x="214282" y="5072074"/>
            <a:ext cx="8572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Сравнительный анализ рентабельности страховых продуктов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при уровне РВД в 60%</a:t>
            </a:r>
          </a:p>
          <a:p>
            <a:pPr algn="just"/>
            <a:r>
              <a:rPr lang="ru-RU" sz="2000" b="1" dirty="0" smtClean="0">
                <a:solidFill>
                  <a:schemeClr val="tx2"/>
                </a:solidFill>
              </a:rPr>
              <a:t>Примечание: убыточны 4 страховых продукта, доля которых в валовом сборе по рынку составляет почти 66 % (?!)</a:t>
            </a:r>
          </a:p>
          <a:p>
            <a:pPr algn="ctr"/>
            <a:endParaRPr lang="uk-UA" sz="2000" b="1" dirty="0" smtClean="0">
              <a:solidFill>
                <a:schemeClr val="tx2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E24E-96E1-46DA-A8B2-03414CD5583F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458200" cy="5024437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Вспомним, что прибыльность – это, кроме желания, необходимое условие выживания и развития бизнеса.</a:t>
            </a:r>
            <a:endParaRPr lang="uk-UA" dirty="0" smtClean="0">
              <a:solidFill>
                <a:schemeClr val="tx2"/>
              </a:solidFill>
            </a:endParaRPr>
          </a:p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И теперь, если сопоставить объем реализации страховых продуктов с их рентабельностью, получаем такую интересную картину</a:t>
            </a:r>
            <a:r>
              <a:rPr lang="ru-RU" b="1" dirty="0" smtClean="0">
                <a:solidFill>
                  <a:schemeClr val="tx2"/>
                </a:solidFill>
              </a:rPr>
              <a:t>:</a:t>
            </a:r>
          </a:p>
          <a:p>
            <a:pPr lvl="1" algn="just"/>
            <a:r>
              <a:rPr lang="ru-RU" b="1" dirty="0" smtClean="0">
                <a:solidFill>
                  <a:srgbClr val="C00000"/>
                </a:solidFill>
              </a:rPr>
              <a:t>Чем больше мы продаем убыточных видов страхования, тем больше убытка мы приносим компании.</a:t>
            </a:r>
            <a:endParaRPr lang="uk-UA" dirty="0" smtClean="0">
              <a:solidFill>
                <a:srgbClr val="C00000"/>
              </a:solidFill>
            </a:endParaRPr>
          </a:p>
          <a:p>
            <a:pPr algn="ctr">
              <a:buFontTx/>
              <a:buNone/>
            </a:pPr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E24E-96E1-46DA-A8B2-03414CD5583F}" type="slidenum">
              <a:rPr lang="uk-UA" smtClean="0"/>
              <a:pPr/>
              <a:t>13</a:t>
            </a:fld>
            <a:endParaRPr lang="uk-U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Ihor\Desktop\ВИ\5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8429684" cy="5572164"/>
          </a:xfrm>
          <a:prstGeom prst="rect">
            <a:avLst/>
          </a:prstGeom>
          <a:noFill/>
          <a:ln>
            <a:noFill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85720" y="6072206"/>
            <a:ext cx="85011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Зависимость совокупной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прибыли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от объемов сбора страховых премий при уровне РВД 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60 %.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E24E-96E1-46DA-A8B2-03414CD5583F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Наступил новый этап в развитии наших (</a:t>
            </a:r>
            <a:r>
              <a:rPr lang="ru-RU" sz="3600" b="1" dirty="0" err="1" smtClean="0">
                <a:solidFill>
                  <a:schemeClr val="tx2"/>
                </a:solidFill>
              </a:rPr>
              <a:t>пост-советских</a:t>
            </a:r>
            <a:r>
              <a:rPr lang="ru-RU" sz="3600" b="1" dirty="0" smtClean="0">
                <a:solidFill>
                  <a:schemeClr val="tx2"/>
                </a:solidFill>
              </a:rPr>
              <a:t>) страховых рынков:</a:t>
            </a:r>
            <a:endParaRPr lang="uk-UA" sz="3600" b="1" dirty="0">
              <a:solidFill>
                <a:schemeClr val="tx2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2"/>
                </a:solidFill>
              </a:rPr>
              <a:t>Это переход от стадии </a:t>
            </a:r>
            <a:r>
              <a:rPr lang="ru-RU" b="1" dirty="0" smtClean="0">
                <a:solidFill>
                  <a:schemeClr val="tx2"/>
                </a:solidFill>
              </a:rPr>
              <a:t>«Продажи </a:t>
            </a:r>
            <a:r>
              <a:rPr lang="ru-RU" b="1" dirty="0">
                <a:solidFill>
                  <a:schemeClr val="tx2"/>
                </a:solidFill>
              </a:rPr>
              <a:t>любой ценой</a:t>
            </a:r>
            <a:r>
              <a:rPr lang="ru-RU" b="1" dirty="0" smtClean="0">
                <a:solidFill>
                  <a:schemeClr val="tx2"/>
                </a:solidFill>
              </a:rPr>
              <a:t>!»</a:t>
            </a:r>
            <a:r>
              <a:rPr lang="ru-RU" dirty="0" smtClean="0">
                <a:solidFill>
                  <a:schemeClr val="tx2"/>
                </a:solidFill>
              </a:rPr>
              <a:t> к стадии </a:t>
            </a:r>
            <a:r>
              <a:rPr lang="ru-RU" b="1" dirty="0" smtClean="0">
                <a:solidFill>
                  <a:schemeClr val="tx2"/>
                </a:solidFill>
              </a:rPr>
              <a:t>«Каждый вид страхования - прибыльный»</a:t>
            </a:r>
            <a:r>
              <a:rPr lang="ru-RU" dirty="0" smtClean="0">
                <a:solidFill>
                  <a:schemeClr val="tx2"/>
                </a:solidFill>
              </a:rPr>
              <a:t>!</a:t>
            </a:r>
            <a:endParaRPr lang="uk-UA" dirty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tx2"/>
                </a:solidFill>
              </a:rPr>
              <a:t>А в </a:t>
            </a:r>
            <a:r>
              <a:rPr lang="ru-RU" dirty="0" err="1" smtClean="0">
                <a:solidFill>
                  <a:schemeClr val="tx2"/>
                </a:solidFill>
              </a:rPr>
              <a:t>оргструктуре</a:t>
            </a:r>
            <a:r>
              <a:rPr lang="ru-RU" dirty="0" smtClean="0">
                <a:solidFill>
                  <a:schemeClr val="tx2"/>
                </a:solidFill>
              </a:rPr>
              <a:t> страховых компаний термин «Центры продаж» заменяется на термин «Центры прибыли» (речь о филиалах, представительствах, и, конечно же, каждом страховом продукте).</a:t>
            </a:r>
          </a:p>
          <a:p>
            <a:pPr algn="just">
              <a:buNone/>
            </a:pPr>
            <a:endParaRPr lang="ru-RU" dirty="0" smtClean="0"/>
          </a:p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E24E-96E1-46DA-A8B2-03414CD5583F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2852"/>
            <a:ext cx="8713787" cy="5616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dirty="0" smtClean="0"/>
              <a:t>	</a:t>
            </a:r>
          </a:p>
          <a:p>
            <a:pPr eaLnBrk="1" hangingPunct="1">
              <a:buFontTx/>
              <a:buNone/>
            </a:pPr>
            <a:endParaRPr lang="ru-RU" sz="2000" b="1" dirty="0" smtClean="0"/>
          </a:p>
          <a:p>
            <a:pPr algn="ctr" eaLnBrk="1" hangingPunct="1">
              <a:buFontTx/>
              <a:buNone/>
            </a:pPr>
            <a:endParaRPr lang="ru-RU" sz="3600" b="1" dirty="0" smtClean="0"/>
          </a:p>
          <a:p>
            <a:pPr algn="ctr" eaLnBrk="1" hangingPunct="1">
              <a:buFontTx/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Квадрат целей компании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E24E-96E1-46DA-A8B2-03414CD5583F}" type="slidenum">
              <a:rPr lang="uk-UA" smtClean="0"/>
              <a:pPr/>
              <a:t>16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8476" name="Group 92"/>
          <p:cNvGraphicFramePr>
            <a:graphicFrameLocks noGrp="1"/>
          </p:cNvGraphicFramePr>
          <p:nvPr/>
        </p:nvGraphicFramePr>
        <p:xfrm>
          <a:off x="1296988" y="157163"/>
          <a:ext cx="7918482" cy="5879149"/>
        </p:xfrm>
        <a:graphic>
          <a:graphicData uri="http://schemas.openxmlformats.org/drawingml/2006/table">
            <a:tbl>
              <a:tblPr/>
              <a:tblGrid>
                <a:gridCol w="1303337"/>
                <a:gridCol w="606425"/>
                <a:gridCol w="433388"/>
                <a:gridCol w="1036637"/>
                <a:gridCol w="771525"/>
                <a:gridCol w="666750"/>
                <a:gridCol w="727075"/>
                <a:gridCol w="2373345"/>
              </a:tblGrid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Клиенты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Х1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Х2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Х...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Хn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Каналы продаж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N3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%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100% прибыли СК =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= Доходы – Выплаты – Расходы на ведение дела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Zn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1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…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0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N2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%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Z2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0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N1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%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Z1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Y1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Y2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…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</a:rPr>
                        <a:t>Yn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Продукты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77" name="Line 2"/>
          <p:cNvSpPr>
            <a:spLocks noChangeShapeType="1"/>
          </p:cNvSpPr>
          <p:nvPr/>
        </p:nvSpPr>
        <p:spPr bwMode="auto">
          <a:xfrm>
            <a:off x="2359025" y="9604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56378" name="AutoShape 62"/>
          <p:cNvSpPr>
            <a:spLocks noChangeArrowheads="1"/>
          </p:cNvSpPr>
          <p:nvPr/>
        </p:nvSpPr>
        <p:spPr bwMode="auto">
          <a:xfrm>
            <a:off x="1435100" y="323056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79" name="AutoShape 63"/>
          <p:cNvSpPr>
            <a:spLocks noChangeArrowheads="1"/>
          </p:cNvSpPr>
          <p:nvPr/>
        </p:nvSpPr>
        <p:spPr bwMode="auto">
          <a:xfrm>
            <a:off x="4357686" y="285728"/>
            <a:ext cx="485775" cy="928694"/>
          </a:xfrm>
          <a:prstGeom prst="downArrow">
            <a:avLst>
              <a:gd name="adj1" fmla="val 50000"/>
              <a:gd name="adj2" fmla="val 45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56380" name="AutoShape 64"/>
          <p:cNvCxnSpPr>
            <a:cxnSpLocks noChangeShapeType="1"/>
          </p:cNvCxnSpPr>
          <p:nvPr/>
        </p:nvCxnSpPr>
        <p:spPr bwMode="auto">
          <a:xfrm>
            <a:off x="6116638" y="3105150"/>
            <a:ext cx="0" cy="1697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81" name="AutoShape 65"/>
          <p:cNvSpPr>
            <a:spLocks noChangeArrowheads="1"/>
          </p:cNvSpPr>
          <p:nvPr/>
        </p:nvSpPr>
        <p:spPr bwMode="auto">
          <a:xfrm>
            <a:off x="5148263" y="5373688"/>
            <a:ext cx="485775" cy="976312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82" name="AutoShape 66"/>
          <p:cNvSpPr>
            <a:spLocks noChangeArrowheads="1"/>
          </p:cNvSpPr>
          <p:nvPr/>
        </p:nvSpPr>
        <p:spPr bwMode="auto">
          <a:xfrm>
            <a:off x="7196138" y="3014663"/>
            <a:ext cx="976312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83" name="Text Box 93"/>
          <p:cNvSpPr txBox="1">
            <a:spLocks noChangeArrowheads="1"/>
          </p:cNvSpPr>
          <p:nvPr/>
        </p:nvSpPr>
        <p:spPr bwMode="auto">
          <a:xfrm>
            <a:off x="539750" y="3716338"/>
            <a:ext cx="210661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buFontTx/>
              <a:buNone/>
            </a:pPr>
            <a:r>
              <a:rPr lang="ru-RU" sz="1600" b="1"/>
              <a:t>Филиалы, продавцы</a:t>
            </a:r>
            <a:endParaRPr lang="ru-RU" sz="900"/>
          </a:p>
        </p:txBody>
      </p:sp>
      <p:sp>
        <p:nvSpPr>
          <p:cNvPr id="12" name="Місце для номера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E24E-96E1-46DA-A8B2-03414CD5583F}" type="slidenum">
              <a:rPr lang="uk-UA" smtClean="0"/>
              <a:pPr/>
              <a:t>17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642910" y="500042"/>
            <a:ext cx="80645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chemeClr val="tx2"/>
                </a:solidFill>
                <a:latin typeface="Arial" charset="0"/>
                <a:cs typeface="Arial" charset="0"/>
              </a:rPr>
              <a:t>Декомпозиция ответственности по квадрату целей компании:</a:t>
            </a:r>
          </a:p>
          <a:p>
            <a:pPr algn="just" eaLnBrk="0" hangingPunct="0">
              <a:spcBef>
                <a:spcPct val="0"/>
              </a:spcBef>
            </a:pPr>
            <a:r>
              <a:rPr lang="ru-RU" sz="200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Arial" charset="0"/>
                <a:cs typeface="Arial" charset="0"/>
              </a:rPr>
              <a:t>Каждое направление выполнения цели распределено по субъектам ответственности;</a:t>
            </a:r>
          </a:p>
          <a:p>
            <a:pPr algn="just" eaLnBrk="0" hangingPunct="0">
              <a:spcBef>
                <a:spcPct val="0"/>
              </a:spcBef>
            </a:pPr>
            <a:r>
              <a:rPr lang="ru-RU" sz="2400" dirty="0">
                <a:solidFill>
                  <a:schemeClr val="tx2"/>
                </a:solidFill>
                <a:latin typeface="Arial" charset="0"/>
                <a:cs typeface="Arial" charset="0"/>
              </a:rPr>
              <a:t> По каждому показателю определена персональная ответственность;</a:t>
            </a:r>
          </a:p>
          <a:p>
            <a:pPr algn="just" eaLnBrk="0" hangingPunct="0">
              <a:spcBef>
                <a:spcPct val="0"/>
              </a:spcBef>
            </a:pP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b="1" dirty="0">
                <a:solidFill>
                  <a:srgbClr val="CC0000"/>
                </a:solidFill>
                <a:latin typeface="Arial" charset="0"/>
                <a:cs typeface="Arial" charset="0"/>
              </a:rPr>
              <a:t>Приоритет перемещается от «выполнения 100 % плана компанией» к «выполнению 100 % плана каждым из субъектов ответственности»;</a:t>
            </a:r>
          </a:p>
          <a:p>
            <a:pPr algn="just" eaLnBrk="0" hangingPunct="0">
              <a:spcBef>
                <a:spcPct val="0"/>
              </a:spcBef>
            </a:pPr>
            <a:r>
              <a:rPr lang="ru-RU" sz="2400" dirty="0">
                <a:latin typeface="Arial" charset="0"/>
                <a:cs typeface="Arial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Arial" charset="0"/>
                <a:cs typeface="Arial" charset="0"/>
              </a:rPr>
              <a:t>Каждый из персонально ответственных сотрудников имеет в распоряжении функционально закрепленную за ним группу ответственных исполнителей («функциональную вертикаль», или «сектор»).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E24E-96E1-46DA-A8B2-03414CD5583F}" type="slidenum">
              <a:rPr lang="uk-UA" smtClean="0"/>
              <a:pPr/>
              <a:t>18</a:t>
            </a:fld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4" name="Rectangle 7"/>
          <p:cNvSpPr>
            <a:spLocks noChangeArrowheads="1"/>
          </p:cNvSpPr>
          <p:nvPr/>
        </p:nvSpPr>
        <p:spPr bwMode="auto">
          <a:xfrm>
            <a:off x="571472" y="357166"/>
            <a:ext cx="7775575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C0000"/>
                </a:solidFill>
                <a:cs typeface="Arial" charset="0"/>
              </a:rPr>
              <a:t>Продукт-менеджер* –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cs typeface="Arial" charset="0"/>
              </a:rPr>
              <a:t>Это ведущий специалист страховой компании, на которого возложена функциональная ответственность (обязанности, властные полномочия, мотивация) за руководство полным циклом работ по реализации страхового продукта (группы продуктов): разработку условий страхования (правил, типовых договоров и др.), </a:t>
            </a:r>
            <a:r>
              <a:rPr lang="ru-RU" sz="2400" dirty="0" err="1" smtClean="0">
                <a:solidFill>
                  <a:srgbClr val="002060"/>
                </a:solidFill>
                <a:cs typeface="Arial" charset="0"/>
              </a:rPr>
              <a:t>андеррайтинг</a:t>
            </a:r>
            <a:r>
              <a:rPr lang="ru-RU" sz="2400" dirty="0" smtClean="0">
                <a:solidFill>
                  <a:srgbClr val="002060"/>
                </a:solidFill>
                <a:cs typeface="Arial" charset="0"/>
              </a:rPr>
              <a:t>, организацию процесса продаж и процедуры урегулирования, сопутствующее обеспечение (заказчик/пользователь продуктов маркетинга, рекламы, ИТ, финансового анализа и т.п.), </a:t>
            </a:r>
            <a:r>
              <a:rPr lang="ru-RU" sz="2400" b="1" dirty="0" smtClean="0">
                <a:solidFill>
                  <a:srgbClr val="002060"/>
                </a:solidFill>
                <a:cs typeface="Arial" charset="0"/>
              </a:rPr>
              <a:t> главное, - за обеспечение планово-рентабельной деятельности страховой компании по этому виду страхования</a:t>
            </a:r>
            <a:r>
              <a:rPr lang="ru-RU" sz="2400" dirty="0" smtClean="0">
                <a:solidFill>
                  <a:srgbClr val="002060"/>
                </a:solidFill>
                <a:cs typeface="Arial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cs typeface="Arial" charset="0"/>
              </a:rPr>
              <a:t>      </a:t>
            </a:r>
            <a:r>
              <a:rPr lang="ru-RU" i="1" dirty="0" smtClean="0">
                <a:solidFill>
                  <a:srgbClr val="002060"/>
                </a:solidFill>
                <a:cs typeface="Arial" charset="0"/>
              </a:rPr>
              <a:t>В.Нечипоренко. Управленческий учет страховщика. Некоторые выводы из уроков кризиса.  Страховое дело. Москва, №№ 10-11, 2011 г.</a:t>
            </a:r>
          </a:p>
          <a:p>
            <a:pPr algn="just"/>
            <a:endParaRPr lang="ru-RU" sz="24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642910" y="535782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C0000"/>
                </a:solidFill>
                <a:cs typeface="Arial" charset="0"/>
              </a:rPr>
              <a:t>*</a:t>
            </a:r>
            <a:endParaRPr lang="uk-UA" sz="280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DAFF4-9C0D-40A1-8883-D59AE14CE60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 некоторым чертам страхового рынка Украины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	По состоянию на 1.01.2013 года*: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В Украине функционируют 414 страховых компаний, активы которых составляют 7,2 млрд.долларов США, а также 62 страховых брокера.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Работающих в отрасли – около 49 тыс. человек;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В 2012 г. заключено 178 млн. договоров страхования, что составляет около  3,9 договора на одного жителя Украины.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002060"/>
                </a:solidFill>
              </a:rPr>
              <a:t>* Данные Национальной комиссии </a:t>
            </a:r>
            <a:r>
              <a:rPr lang="ru-RU" sz="1600" dirty="0" err="1" smtClean="0">
                <a:solidFill>
                  <a:srgbClr val="002060"/>
                </a:solidFill>
              </a:rPr>
              <a:t>финуслуг</a:t>
            </a:r>
            <a:r>
              <a:rPr lang="ru-RU" sz="1600" dirty="0" smtClean="0">
                <a:solidFill>
                  <a:srgbClr val="002060"/>
                </a:solidFill>
              </a:rPr>
              <a:t> Украины</a:t>
            </a:r>
          </a:p>
          <a:p>
            <a:endParaRPr lang="ru-RU" sz="2400" dirty="0" smtClean="0"/>
          </a:p>
          <a:p>
            <a:endParaRPr lang="uk-UA" sz="2400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E24E-96E1-46DA-A8B2-03414CD5583F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Прямоугольник 2"/>
          <p:cNvSpPr>
            <a:spLocks noChangeArrowheads="1"/>
          </p:cNvSpPr>
          <p:nvPr/>
        </p:nvSpPr>
        <p:spPr bwMode="auto">
          <a:xfrm>
            <a:off x="357158" y="214290"/>
            <a:ext cx="8572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uk-UA" b="1" dirty="0"/>
              <a:t>Схема </a:t>
            </a:r>
            <a:r>
              <a:rPr lang="uk-UA" b="1" dirty="0" err="1"/>
              <a:t>главных</a:t>
            </a:r>
            <a:r>
              <a:rPr lang="uk-UA" b="1" dirty="0"/>
              <a:t> ф</a:t>
            </a:r>
            <a:r>
              <a:rPr lang="ru-RU" b="1" dirty="0"/>
              <a:t>и</a:t>
            </a:r>
            <a:r>
              <a:rPr lang="uk-UA" b="1" dirty="0" err="1"/>
              <a:t>нансов</a:t>
            </a:r>
            <a:r>
              <a:rPr lang="ru-RU" b="1" dirty="0" err="1"/>
              <a:t>ы</a:t>
            </a:r>
            <a:r>
              <a:rPr lang="uk-UA" b="1" dirty="0"/>
              <a:t>х </a:t>
            </a:r>
            <a:r>
              <a:rPr lang="uk-UA" b="1" dirty="0" err="1"/>
              <a:t>поток</a:t>
            </a:r>
            <a:r>
              <a:rPr lang="ru-RU" b="1" dirty="0"/>
              <a:t>о</a:t>
            </a:r>
            <a:r>
              <a:rPr lang="uk-UA" b="1" dirty="0"/>
              <a:t>в </a:t>
            </a:r>
            <a:r>
              <a:rPr lang="uk-UA" b="1" dirty="0" err="1" smtClean="0"/>
              <a:t>страховой</a:t>
            </a:r>
            <a:r>
              <a:rPr lang="uk-UA" b="1" dirty="0" smtClean="0"/>
              <a:t> </a:t>
            </a:r>
            <a:r>
              <a:rPr lang="uk-UA" b="1" dirty="0" err="1" smtClean="0"/>
              <a:t>компан</a:t>
            </a:r>
            <a:r>
              <a:rPr lang="ru-RU" b="1" dirty="0" err="1"/>
              <a:t>ии</a:t>
            </a:r>
            <a:endParaRPr lang="ru-RU" b="1" dirty="0"/>
          </a:p>
        </p:txBody>
      </p:sp>
      <p:pic>
        <p:nvPicPr>
          <p:cNvPr id="55300" name="Рисунок 4" descr="C:\Users\forum\AppData\Local\Temp\notes6030C8\~40613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871543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E24E-96E1-46DA-A8B2-03414CD5583F}" type="slidenum">
              <a:rPr lang="uk-UA" smtClean="0"/>
              <a:pPr/>
              <a:t>20</a:t>
            </a:fld>
            <a:endParaRPr 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14282" y="928670"/>
            <a:ext cx="84296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вы делаете то, что нужно, и не делаете того, что не следует делать – вы никогда не проиграете.</a:t>
            </a:r>
            <a:endParaRPr kumimoji="0" lang="uk-UA" sz="32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Коносуке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Мацусита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/>
                </a:solidFill>
              </a:rPr>
              <a:t>основатель </a:t>
            </a:r>
            <a:r>
              <a:rPr lang="uk-UA" sz="2400" dirty="0" err="1" smtClean="0">
                <a:solidFill>
                  <a:schemeClr val="tx2"/>
                </a:solidFill>
              </a:rPr>
              <a:t>Matsushita</a:t>
            </a:r>
            <a:r>
              <a:rPr lang="uk-UA" sz="2400" dirty="0" smtClean="0">
                <a:solidFill>
                  <a:schemeClr val="tx2"/>
                </a:solidFill>
              </a:rPr>
              <a:t> </a:t>
            </a:r>
            <a:r>
              <a:rPr lang="uk-UA" sz="2400" dirty="0" err="1" smtClean="0">
                <a:solidFill>
                  <a:schemeClr val="tx2"/>
                </a:solidFill>
              </a:rPr>
              <a:t>Electric</a:t>
            </a:r>
            <a:endParaRPr lang="uk-UA" sz="2400" dirty="0" smtClean="0">
              <a:solidFill>
                <a:schemeClr val="tx2"/>
              </a:solidFill>
            </a:endParaRPr>
          </a:p>
          <a:p>
            <a:pPr lvl="0" indent="449263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/>
                </a:solidFill>
              </a:rPr>
              <a:t> (бренды </a:t>
            </a:r>
            <a:r>
              <a:rPr lang="uk-UA" sz="2400" dirty="0" err="1" smtClean="0">
                <a:solidFill>
                  <a:schemeClr val="tx2"/>
                </a:solidFill>
              </a:rPr>
              <a:t>Panasonic</a:t>
            </a:r>
            <a:r>
              <a:rPr lang="uk-UA" sz="2400" dirty="0" smtClean="0">
                <a:solidFill>
                  <a:schemeClr val="tx2"/>
                </a:solidFill>
              </a:rPr>
              <a:t>, </a:t>
            </a:r>
            <a:r>
              <a:rPr lang="uk-UA" sz="2400" dirty="0" err="1" smtClean="0">
                <a:solidFill>
                  <a:schemeClr val="tx2"/>
                </a:solidFill>
              </a:rPr>
              <a:t>National</a:t>
            </a:r>
            <a:r>
              <a:rPr lang="uk-UA" sz="2400" dirty="0" smtClean="0">
                <a:solidFill>
                  <a:schemeClr val="tx2"/>
                </a:solidFill>
              </a:rPr>
              <a:t> и </a:t>
            </a:r>
            <a:r>
              <a:rPr lang="uk-UA" sz="2400" dirty="0" err="1" smtClean="0">
                <a:solidFill>
                  <a:schemeClr val="tx2"/>
                </a:solidFill>
              </a:rPr>
              <a:t>Technics</a:t>
            </a:r>
            <a:r>
              <a:rPr lang="ru-RU" sz="2400" dirty="0" smtClean="0">
                <a:solidFill>
                  <a:schemeClr val="tx2"/>
                </a:solidFill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E24E-96E1-46DA-A8B2-03414CD5583F}" type="slidenum">
              <a:rPr lang="uk-UA" smtClean="0"/>
              <a:pPr/>
              <a:t>21</a:t>
            </a:fld>
            <a:endParaRPr lang="uk-U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Благодарю за внимание, коллеги,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и успехов в нашем интересном труде!</a:t>
            </a:r>
            <a:endParaRPr lang="uk-UA" b="1" i="1" dirty="0">
              <a:solidFill>
                <a:schemeClr val="tx2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E24E-96E1-46DA-A8B2-03414CD5583F}" type="slidenum">
              <a:rPr lang="uk-UA" smtClean="0"/>
              <a:pPr/>
              <a:t>22</a:t>
            </a:fld>
            <a:endParaRPr 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4282" y="357166"/>
            <a:ext cx="8643998" cy="5240343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		</a:t>
            </a:r>
            <a:r>
              <a:rPr lang="ru-RU" sz="3000" b="1" dirty="0" smtClean="0">
                <a:solidFill>
                  <a:srgbClr val="002060"/>
                </a:solidFill>
              </a:rPr>
              <a:t>Валовой сбор чистых страховых премий к ВВП составляет</a:t>
            </a:r>
            <a:r>
              <a:rPr lang="ru-RU" sz="3000" dirty="0" smtClean="0">
                <a:solidFill>
                  <a:srgbClr val="002060"/>
                </a:solidFill>
              </a:rPr>
              <a:t>*:</a:t>
            </a:r>
          </a:p>
          <a:p>
            <a:pPr lvl="1" algn="just"/>
            <a:r>
              <a:rPr lang="ru-RU" sz="3000" dirty="0" smtClean="0">
                <a:solidFill>
                  <a:srgbClr val="002060"/>
                </a:solidFill>
              </a:rPr>
              <a:t>В Украине – 1,4%. При этом, если не брать в расчет страхование с целью минимизации налогообложения, и страхование под нажимом </a:t>
            </a:r>
            <a:r>
              <a:rPr lang="ru-RU" sz="3000" dirty="0" err="1" smtClean="0">
                <a:solidFill>
                  <a:srgbClr val="002060"/>
                </a:solidFill>
              </a:rPr>
              <a:t>админресурса</a:t>
            </a:r>
            <a:r>
              <a:rPr lang="ru-RU" sz="3000" dirty="0" smtClean="0">
                <a:solidFill>
                  <a:srgbClr val="002060"/>
                </a:solidFill>
              </a:rPr>
              <a:t> - показатель будет еще ниже.</a:t>
            </a:r>
          </a:p>
          <a:p>
            <a:pPr lvl="1" algn="just"/>
            <a:r>
              <a:rPr lang="ru-RU" sz="3000" dirty="0" smtClean="0">
                <a:solidFill>
                  <a:srgbClr val="002060"/>
                </a:solidFill>
              </a:rPr>
              <a:t>В странах Центральной и Восточной Европы – 2,6%;</a:t>
            </a:r>
          </a:p>
          <a:p>
            <a:pPr lvl="1" algn="just"/>
            <a:r>
              <a:rPr lang="ru-RU" sz="3000" dirty="0" smtClean="0">
                <a:solidFill>
                  <a:srgbClr val="002060"/>
                </a:solidFill>
              </a:rPr>
              <a:t> В странах с высокоразвитыми страховыми рынками – 8,6%;</a:t>
            </a:r>
          </a:p>
          <a:p>
            <a:pPr lvl="1" algn="just"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*- Данные </a:t>
            </a:r>
            <a:r>
              <a:rPr lang="en-US" sz="3000" dirty="0" err="1" smtClean="0">
                <a:solidFill>
                  <a:srgbClr val="002060"/>
                </a:solidFill>
              </a:rPr>
              <a:t>SwissRe</a:t>
            </a:r>
            <a:r>
              <a:rPr lang="ru-RU" sz="3000" dirty="0" smtClean="0">
                <a:solidFill>
                  <a:srgbClr val="002060"/>
                </a:solidFill>
              </a:rPr>
              <a:t>, Национальной комиссии </a:t>
            </a:r>
            <a:r>
              <a:rPr lang="ru-RU" sz="3000" dirty="0" err="1" smtClean="0">
                <a:solidFill>
                  <a:srgbClr val="002060"/>
                </a:solidFill>
              </a:rPr>
              <a:t>финуслуг</a:t>
            </a:r>
            <a:r>
              <a:rPr lang="ru-RU" sz="3000" dirty="0" smtClean="0">
                <a:solidFill>
                  <a:srgbClr val="002060"/>
                </a:solidFill>
              </a:rPr>
              <a:t> Украины.</a:t>
            </a:r>
          </a:p>
          <a:p>
            <a:pPr lvl="1" algn="just">
              <a:buNone/>
            </a:pPr>
            <a:endParaRPr lang="ru-RU" sz="3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	</a:t>
            </a:r>
            <a:r>
              <a:rPr lang="ru-RU" sz="3000" dirty="0" smtClean="0">
                <a:solidFill>
                  <a:srgbClr val="002060"/>
                </a:solidFill>
              </a:rPr>
              <a:t>О</a:t>
            </a:r>
            <a:r>
              <a:rPr lang="ru-RU" sz="3000" b="1" dirty="0" smtClean="0">
                <a:solidFill>
                  <a:srgbClr val="002060"/>
                </a:solidFill>
              </a:rPr>
              <a:t>хват </a:t>
            </a:r>
            <a:r>
              <a:rPr lang="ru-RU" sz="3000" b="1" dirty="0" smtClean="0">
                <a:solidFill>
                  <a:srgbClr val="002060"/>
                </a:solidFill>
              </a:rPr>
              <a:t>страхового поля составляет по:</a:t>
            </a:r>
          </a:p>
          <a:p>
            <a:pPr lvl="1">
              <a:buFontTx/>
              <a:buChar char="-"/>
            </a:pPr>
            <a:r>
              <a:rPr lang="ru-RU" sz="3000" dirty="0" err="1" smtClean="0">
                <a:solidFill>
                  <a:srgbClr val="002060"/>
                </a:solidFill>
              </a:rPr>
              <a:t>Автокаско</a:t>
            </a:r>
            <a:r>
              <a:rPr lang="ru-RU" sz="3000" dirty="0" smtClean="0">
                <a:solidFill>
                  <a:srgbClr val="002060"/>
                </a:solidFill>
              </a:rPr>
              <a:t> – 4% зарегистрированных транспортных средств; </a:t>
            </a:r>
          </a:p>
          <a:p>
            <a:pPr lvl="1">
              <a:buFontTx/>
              <a:buChar char="-"/>
            </a:pPr>
            <a:r>
              <a:rPr lang="ru-RU" sz="3000" dirty="0" smtClean="0">
                <a:solidFill>
                  <a:srgbClr val="002060"/>
                </a:solidFill>
              </a:rPr>
              <a:t>ДМС – 3 %  населения; </a:t>
            </a:r>
          </a:p>
          <a:p>
            <a:pPr lvl="1">
              <a:buFontTx/>
              <a:buChar char="-"/>
            </a:pPr>
            <a:r>
              <a:rPr lang="ru-RU" sz="3000" dirty="0" smtClean="0">
                <a:solidFill>
                  <a:srgbClr val="002060"/>
                </a:solidFill>
              </a:rPr>
              <a:t>Страхование жизни и имущества граждан – по 2% граждан и домовладений.</a:t>
            </a:r>
          </a:p>
          <a:p>
            <a:endParaRPr lang="ru-RU" sz="2400" dirty="0" smtClean="0"/>
          </a:p>
          <a:p>
            <a:endParaRPr lang="uk-UA" sz="2400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E24E-96E1-46DA-A8B2-03414CD5583F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Как к этому относиться?</a:t>
            </a:r>
            <a:endParaRPr lang="uk-UA" sz="3600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4282" y="1000108"/>
            <a:ext cx="8686832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800" dirty="0" smtClean="0">
                <a:solidFill>
                  <a:srgbClr val="002060"/>
                </a:solidFill>
              </a:rPr>
              <a:t>Прежде всего </a:t>
            </a:r>
            <a:r>
              <a:rPr lang="ru-RU" sz="2800" b="1" dirty="0" smtClean="0">
                <a:solidFill>
                  <a:srgbClr val="002060"/>
                </a:solidFill>
              </a:rPr>
              <a:t>как к мощному пока неиспользованному ресурсу</a:t>
            </a:r>
            <a:r>
              <a:rPr lang="ru-RU" sz="2800" dirty="0" smtClean="0">
                <a:solidFill>
                  <a:srgbClr val="002060"/>
                </a:solidFill>
              </a:rPr>
              <a:t> в виде «необработанного» страхового поля. Это понимают и наши зарубежные коллеги.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		Из 414 страховых компаний – 112 уже полностью или частично принадлежат иностранным компаниям, которые инвестировали в Украину около 620 млн. долларов.</a:t>
            </a:r>
          </a:p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		Цифра для рынка может и небольшая, но это окно в развитой страховой рынок, новые технологии, </a:t>
            </a:r>
            <a:r>
              <a:rPr lang="ru-RU" sz="2800" dirty="0" err="1" smtClean="0">
                <a:solidFill>
                  <a:srgbClr val="002060"/>
                </a:solidFill>
              </a:rPr>
              <a:t>транспарентность</a:t>
            </a:r>
            <a:r>
              <a:rPr lang="ru-RU" sz="2800" dirty="0" smtClean="0">
                <a:solidFill>
                  <a:srgbClr val="002060"/>
                </a:solidFill>
              </a:rPr>
              <a:t>  и интеграция.</a:t>
            </a:r>
            <a:endParaRPr lang="uk-UA" sz="2800" dirty="0">
              <a:solidFill>
                <a:srgbClr val="002060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E24E-96E1-46DA-A8B2-03414CD5583F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Что сдерживает развитие нашего рынка?</a:t>
            </a:r>
            <a:r>
              <a:rPr lang="uk-UA" sz="2800" b="1" i="1" dirty="0" smtClean="0">
                <a:solidFill>
                  <a:srgbClr val="002060"/>
                </a:solidFill>
              </a:rPr>
              <a:t/>
            </a:r>
            <a:br>
              <a:rPr lang="uk-UA" sz="2800" b="1" i="1" dirty="0" smtClean="0">
                <a:solidFill>
                  <a:srgbClr val="002060"/>
                </a:solidFill>
              </a:rPr>
            </a:br>
            <a:endParaRPr lang="uk-UA" sz="2800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Низкое качество активов;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Демпинговый характер конкуренции;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Слабые характеристики продуктов и сервиса;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Неадекватность современным требованиям моделей управления и технологий;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Высокий уровень тарифов и отказов в выплатах по причинам казуистики.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E24E-96E1-46DA-A8B2-03414CD5583F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85720" y="500042"/>
            <a:ext cx="8401080" cy="562612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Особо следует отметить две проблемы: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Высокий уровень расходов на ведение дела</a:t>
            </a:r>
            <a:r>
              <a:rPr lang="ru-RU" dirty="0" smtClean="0">
                <a:solidFill>
                  <a:srgbClr val="002060"/>
                </a:solidFill>
              </a:rPr>
              <a:t>, вследствие чего страховые продукты становятся неконкурентоспособными в сравнении с лучшими мировыми аналогами;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Перекосы страхового портфеля</a:t>
            </a:r>
            <a:r>
              <a:rPr lang="ru-RU" dirty="0" smtClean="0">
                <a:solidFill>
                  <a:srgbClr val="002060"/>
                </a:solidFill>
              </a:rPr>
              <a:t> в сторону массовых </a:t>
            </a:r>
            <a:r>
              <a:rPr lang="ru-RU" dirty="0" err="1" smtClean="0">
                <a:solidFill>
                  <a:srgbClr val="002060"/>
                </a:solidFill>
              </a:rPr>
              <a:t>высокоубыточных</a:t>
            </a:r>
            <a:r>
              <a:rPr lang="ru-RU" dirty="0" smtClean="0">
                <a:solidFill>
                  <a:srgbClr val="002060"/>
                </a:solidFill>
              </a:rPr>
              <a:t> продуктов и высокая </a:t>
            </a:r>
            <a:r>
              <a:rPr lang="ru-RU" dirty="0" err="1" smtClean="0">
                <a:solidFill>
                  <a:srgbClr val="002060"/>
                </a:solidFill>
              </a:rPr>
              <a:t>кептивная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зависимость.</a:t>
            </a:r>
            <a:endParaRPr lang="ru-RU" dirty="0" smtClean="0">
              <a:solidFill>
                <a:srgbClr val="002060"/>
              </a:solidFill>
            </a:endParaRPr>
          </a:p>
          <a:p>
            <a:pPr marL="514350" indent="-51435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		Есть основания считать, что подобные факторы присущи не только украинскому рынку. 	</a:t>
            </a:r>
          </a:p>
          <a:p>
            <a:pPr marL="514350" indent="-51435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		Что делать? 	Хочу предложить уважаемому собранию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три управленческих метода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основанных </a:t>
            </a:r>
            <a:r>
              <a:rPr lang="ru-RU" dirty="0" smtClean="0">
                <a:solidFill>
                  <a:srgbClr val="002060"/>
                </a:solidFill>
              </a:rPr>
              <a:t>на результатах проведенного исследования.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E24E-96E1-46DA-A8B2-03414CD5583F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Результаты нашего исследования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158" y="928670"/>
            <a:ext cx="8429684" cy="5572164"/>
          </a:xfrm>
        </p:spPr>
        <p:txBody>
          <a:bodyPr>
            <a:normAutofit fontScale="77500" lnSpcReduction="20000"/>
          </a:bodyPr>
          <a:lstStyle/>
          <a:p>
            <a:pPr algn="just" fontAlgn="base"/>
            <a:r>
              <a:rPr lang="ru-RU" sz="3400" dirty="0" smtClean="0">
                <a:solidFill>
                  <a:srgbClr val="002060"/>
                </a:solidFill>
              </a:rPr>
              <a:t>Изначально мы взяли к рассмотрению украинский страховой рынок как одну страховую компанию (</a:t>
            </a:r>
            <a:r>
              <a:rPr lang="ru-RU" sz="3400" i="1" dirty="0" smtClean="0">
                <a:solidFill>
                  <a:srgbClr val="002060"/>
                </a:solidFill>
              </a:rPr>
              <a:t>по аналогии это исследование, при желании, можно провести и в отдельно взятой страховой компании</a:t>
            </a:r>
            <a:r>
              <a:rPr lang="ru-RU" sz="3400" dirty="0" smtClean="0">
                <a:solidFill>
                  <a:srgbClr val="002060"/>
                </a:solidFill>
              </a:rPr>
              <a:t>).</a:t>
            </a:r>
            <a:endParaRPr lang="uk-UA" sz="3400" dirty="0" smtClean="0">
              <a:solidFill>
                <a:srgbClr val="002060"/>
              </a:solidFill>
            </a:endParaRPr>
          </a:p>
          <a:p>
            <a:pPr algn="just"/>
            <a:r>
              <a:rPr lang="ru-RU" sz="3400" dirty="0" smtClean="0">
                <a:solidFill>
                  <a:srgbClr val="002060"/>
                </a:solidFill>
              </a:rPr>
              <a:t>Итак</a:t>
            </a:r>
            <a:r>
              <a:rPr lang="ru-RU" sz="3400" dirty="0" smtClean="0">
                <a:solidFill>
                  <a:srgbClr val="002060"/>
                </a:solidFill>
              </a:rPr>
              <a:t>, сегодня на нашем рынке номинально  внедренных – 66 видов страхования (добровольных и обязательных), из них реально действующих (по которым получены премии) – 47.</a:t>
            </a:r>
          </a:p>
          <a:p>
            <a:pPr algn="just"/>
            <a:r>
              <a:rPr lang="ru-RU" sz="3400" dirty="0" smtClean="0">
                <a:solidFill>
                  <a:srgbClr val="002060"/>
                </a:solidFill>
              </a:rPr>
              <a:t>Из них, соответствуя расширенному закону распределения В.Парето, 20%, или 9 видов - приносят 80 % сбора премий (7 183,4 млн. </a:t>
            </a:r>
            <a:r>
              <a:rPr lang="ru-RU" sz="3400" dirty="0" err="1" smtClean="0">
                <a:solidFill>
                  <a:srgbClr val="002060"/>
                </a:solidFill>
              </a:rPr>
              <a:t>грн</a:t>
            </a:r>
            <a:r>
              <a:rPr lang="ru-RU" sz="3400" dirty="0" smtClean="0">
                <a:solidFill>
                  <a:srgbClr val="002060"/>
                </a:solidFill>
              </a:rPr>
              <a:t>. *), а 60 %, или 28 видов – соответственно 99 % (8 888,12 млн. </a:t>
            </a:r>
            <a:r>
              <a:rPr lang="ru-RU" sz="3400" dirty="0" err="1" smtClean="0">
                <a:solidFill>
                  <a:srgbClr val="002060"/>
                </a:solidFill>
              </a:rPr>
              <a:t>грн</a:t>
            </a:r>
            <a:r>
              <a:rPr lang="ru-RU" sz="3400" dirty="0" smtClean="0">
                <a:solidFill>
                  <a:srgbClr val="002060"/>
                </a:solidFill>
              </a:rPr>
              <a:t>.)</a:t>
            </a:r>
          </a:p>
          <a:p>
            <a:pPr lvl="1" algn="just"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Графики по показателях «чистые страховые премии» и «страховые выплаты» выглядят так:</a:t>
            </a:r>
            <a:endParaRPr lang="uk-UA" sz="34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uk-UA" sz="3400" dirty="0">
                <a:solidFill>
                  <a:srgbClr val="002060"/>
                </a:solidFill>
              </a:rPr>
              <a:t>	</a:t>
            </a:r>
            <a:endParaRPr lang="uk-UA" sz="34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2600" dirty="0" smtClean="0">
                <a:solidFill>
                  <a:srgbClr val="002060"/>
                </a:solidFill>
              </a:rPr>
              <a:t>* Данные </a:t>
            </a:r>
            <a:r>
              <a:rPr lang="ru-RU" sz="2600" dirty="0" err="1" smtClean="0">
                <a:solidFill>
                  <a:srgbClr val="002060"/>
                </a:solidFill>
              </a:rPr>
              <a:t>Нацкомфинуслуг</a:t>
            </a:r>
            <a:r>
              <a:rPr lang="ru-RU" sz="2600" dirty="0" smtClean="0">
                <a:solidFill>
                  <a:srgbClr val="002060"/>
                </a:solidFill>
              </a:rPr>
              <a:t> Украины за 6 мес. 2012 г.</a:t>
            </a:r>
            <a:endParaRPr lang="uk-UA" sz="2600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E24E-96E1-46DA-A8B2-03414CD5583F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Ihor\Desktop\ВИ\1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8643998" cy="5286412"/>
          </a:xfrm>
          <a:prstGeom prst="rect">
            <a:avLst/>
          </a:prstGeom>
          <a:noFill/>
          <a:ln>
            <a:noFill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5643578"/>
            <a:ext cx="86439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Распределение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валового сбора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чистых страховых премий по видам страхования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E24E-96E1-46DA-A8B2-03414CD5583F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Ihor\Desktop\ВИ\2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572560" cy="52864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кутник 3"/>
          <p:cNvSpPr/>
          <p:nvPr/>
        </p:nvSpPr>
        <p:spPr>
          <a:xfrm>
            <a:off x="428596" y="5929330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Распределение валовых страховых выплат по видам страхования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E24E-96E1-46DA-A8B2-03414CD5583F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856</Words>
  <Application>Microsoft Office PowerPoint</Application>
  <PresentationFormat>Екран (4:3)</PresentationFormat>
  <Paragraphs>138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3" baseType="lpstr">
      <vt:lpstr>Тема Office</vt:lpstr>
      <vt:lpstr>Страховой портфель: особенности формирования в условиях пост-советского рынка   </vt:lpstr>
      <vt:lpstr>К некоторым чертам страхового рынка Украины</vt:lpstr>
      <vt:lpstr>Слайд 3</vt:lpstr>
      <vt:lpstr>Как к этому относиться?</vt:lpstr>
      <vt:lpstr>Что сдерживает развитие нашего рынка? </vt:lpstr>
      <vt:lpstr>Слайд 6</vt:lpstr>
      <vt:lpstr>Результаты нашего исследования</vt:lpstr>
      <vt:lpstr>Слайд 8</vt:lpstr>
      <vt:lpstr>Слайд 9</vt:lpstr>
      <vt:lpstr>Исходя из того, что Менеджмент – это управление с целью получения прибыли,</vt:lpstr>
      <vt:lpstr>Слайд 11</vt:lpstr>
      <vt:lpstr>Слайд 12</vt:lpstr>
      <vt:lpstr>Слайд 13</vt:lpstr>
      <vt:lpstr>Слайд 14</vt:lpstr>
      <vt:lpstr>Наступил новый этап в развитии наших (пост-советских) страховых рынков: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Страховой портфель: особенности формирования в условиях  пост-советских рынков</dc:title>
  <dc:creator>NoutN2</dc:creator>
  <cp:lastModifiedBy>NoutN2</cp:lastModifiedBy>
  <cp:revision>39</cp:revision>
  <dcterms:created xsi:type="dcterms:W3CDTF">2013-04-17T19:13:19Z</dcterms:created>
  <dcterms:modified xsi:type="dcterms:W3CDTF">2013-04-25T03:05:40Z</dcterms:modified>
</cp:coreProperties>
</file>