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5"/>
  </p:notesMasterIdLst>
  <p:handoutMasterIdLst>
    <p:handoutMasterId r:id="rId16"/>
  </p:handoutMasterIdLst>
  <p:sldIdLst>
    <p:sldId id="289" r:id="rId2"/>
    <p:sldId id="291" r:id="rId3"/>
    <p:sldId id="303" r:id="rId4"/>
    <p:sldId id="296" r:id="rId5"/>
    <p:sldId id="293" r:id="rId6"/>
    <p:sldId id="297" r:id="rId7"/>
    <p:sldId id="295" r:id="rId8"/>
    <p:sldId id="299" r:id="rId9"/>
    <p:sldId id="300" r:id="rId10"/>
    <p:sldId id="304" r:id="rId11"/>
    <p:sldId id="305" r:id="rId12"/>
    <p:sldId id="306" r:id="rId13"/>
    <p:sldId id="302" r:id="rId14"/>
  </p:sldIdLst>
  <p:sldSz cx="9144000" cy="6858000" type="screen4x3"/>
  <p:notesSz cx="9867900" cy="6756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CC"/>
    <a:srgbClr val="0066FF"/>
    <a:srgbClr val="CC3300"/>
    <a:srgbClr val="003399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8" autoAdjust="0"/>
  </p:normalViewPr>
  <p:slideViewPr>
    <p:cSldViewPr>
      <p:cViewPr varScale="1">
        <p:scale>
          <a:sx n="90" d="100"/>
          <a:sy n="90" d="100"/>
        </p:scale>
        <p:origin x="-10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60;&#1086;&#1088;&#1091;&#1084;%2013\&#1057;&#1090;&#1088;&#1072;&#1093;&#1086;&#1074;&#1099;&#1077;%20&#1072;&#1075;&#1077;&#1085;&#1090;&#1099;%202009-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60;&#1086;&#1088;&#1091;&#1084;%2013\&#1057;&#1090;&#1088;&#1072;&#1093;&#1086;&#1074;&#1099;&#1077;%20&#1072;&#1075;&#1077;&#1085;&#1090;&#1099;%202009-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60;&#1086;&#1088;&#1091;&#1084;%2013\&#1057;&#1090;&#1088;&#1072;&#1093;&#1086;&#1074;&#1099;&#1077;%20&#1072;&#1075;&#1077;&#1085;&#1090;&#1099;%202009-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60;&#1086;&#1088;&#1091;&#1084;%2013\&#1057;&#1090;&#1088;&#1072;&#1093;&#1086;&#1074;&#1099;&#1077;%20&#1072;&#1075;&#1077;&#1085;&#1090;&#1099;%202009-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'2012'!$I$23:$I$27</c:f>
              <c:strCache>
                <c:ptCount val="5"/>
                <c:pt idx="0">
                  <c:v>Япония</c:v>
                </c:pt>
                <c:pt idx="1">
                  <c:v>Германия</c:v>
                </c:pt>
                <c:pt idx="2">
                  <c:v>Россия</c:v>
                </c:pt>
                <c:pt idx="3">
                  <c:v>Казахстан</c:v>
                </c:pt>
                <c:pt idx="4">
                  <c:v>Узбекистан</c:v>
                </c:pt>
              </c:strCache>
            </c:strRef>
          </c:cat>
          <c:val>
            <c:numRef>
              <c:f>'2012'!$J$23:$J$27</c:f>
              <c:numCache>
                <c:formatCode>General</c:formatCode>
                <c:ptCount val="5"/>
                <c:pt idx="0">
                  <c:v>48</c:v>
                </c:pt>
                <c:pt idx="1">
                  <c:v>49</c:v>
                </c:pt>
                <c:pt idx="2">
                  <c:v>13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</c:ser>
        <c:dLbls>
          <c:showVal val="1"/>
        </c:dLbls>
        <c:overlap val="-25"/>
        <c:axId val="56455936"/>
        <c:axId val="56458240"/>
      </c:barChart>
      <c:catAx>
        <c:axId val="56455936"/>
        <c:scaling>
          <c:orientation val="minMax"/>
        </c:scaling>
        <c:axPos val="b"/>
        <c:majorTickMark val="none"/>
        <c:tickLblPos val="nextTo"/>
        <c:crossAx val="56458240"/>
        <c:crosses val="autoZero"/>
        <c:auto val="1"/>
        <c:lblAlgn val="ctr"/>
        <c:lblOffset val="100"/>
      </c:catAx>
      <c:valAx>
        <c:axId val="56458240"/>
        <c:scaling>
          <c:orientation val="minMax"/>
        </c:scaling>
        <c:delete val="1"/>
        <c:axPos val="l"/>
        <c:numFmt formatCode="General" sourceLinked="1"/>
        <c:tickLblPos val="nextTo"/>
        <c:crossAx val="5645593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'2012'!$I$6:$I$7</c:f>
              <c:strCache>
                <c:ptCount val="2"/>
                <c:pt idx="0">
                  <c:v>Компании с ОСГО, ОСГОР</c:v>
                </c:pt>
                <c:pt idx="1">
                  <c:v>Прочии</c:v>
                </c:pt>
              </c:strCache>
            </c:strRef>
          </c:cat>
          <c:val>
            <c:numRef>
              <c:f>'2012'!$J$6:$J$7</c:f>
              <c:numCache>
                <c:formatCode>_-* #,##0_р_._-;\-* #,##0_р_._-;_-* "-"_р_._-;_-@_-</c:formatCode>
                <c:ptCount val="2"/>
                <c:pt idx="0">
                  <c:v>5971</c:v>
                </c:pt>
                <c:pt idx="1">
                  <c:v>1125</c:v>
                </c:pt>
              </c:numCache>
            </c:numRef>
          </c:val>
        </c:ser>
        <c:ser>
          <c:idx val="1"/>
          <c:order val="1"/>
          <c:explosion val="25"/>
          <c:dLbls>
            <c:showPercent val="1"/>
          </c:dLbls>
          <c:cat>
            <c:strRef>
              <c:f>'2012'!$I$6:$I$7</c:f>
              <c:strCache>
                <c:ptCount val="2"/>
                <c:pt idx="0">
                  <c:v>Компании с ОСГО, ОСГОР</c:v>
                </c:pt>
                <c:pt idx="1">
                  <c:v>Прочии</c:v>
                </c:pt>
              </c:strCache>
            </c:strRef>
          </c:cat>
          <c:val>
            <c:numRef>
              <c:f>'2012'!$K$6:$K$7</c:f>
              <c:numCache>
                <c:formatCode>0%</c:formatCode>
                <c:ptCount val="2"/>
                <c:pt idx="0">
                  <c:v>0.84145997745208578</c:v>
                </c:pt>
                <c:pt idx="1">
                  <c:v>0.15854002254791438</c:v>
                </c:pt>
              </c:numCache>
            </c:numRef>
          </c:val>
        </c:ser>
        <c:ser>
          <c:idx val="2"/>
          <c:order val="2"/>
          <c:tx>
            <c:strRef>
              <c:f>'2012'!$K$6</c:f>
              <c:strCache>
                <c:ptCount val="1"/>
                <c:pt idx="0">
                  <c:v>84%</c:v>
                </c:pt>
              </c:strCache>
            </c:strRef>
          </c:tx>
          <c:explosion val="25"/>
          <c:dLbls>
            <c:showPercent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'2012'!$I$30:$I$31</c:f>
              <c:strCache>
                <c:ptCount val="2"/>
                <c:pt idx="0">
                  <c:v>ГАСК "Узагросугурта"</c:v>
                </c:pt>
                <c:pt idx="1">
                  <c:v>Остальные 8</c:v>
                </c:pt>
              </c:strCache>
            </c:strRef>
          </c:cat>
          <c:val>
            <c:numRef>
              <c:f>'2012'!$K$30:$K$31</c:f>
              <c:numCache>
                <c:formatCode>0%</c:formatCode>
                <c:ptCount val="2"/>
                <c:pt idx="0">
                  <c:v>0.43811756824652487</c:v>
                </c:pt>
                <c:pt idx="1">
                  <c:v>0.56188243175347519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 rtl="0"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800"/>
            </a:pPr>
            <a:endParaRPr lang="ru-RU"/>
          </a:p>
        </c:txPr>
      </c:legendEntry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0.18054396325459321"/>
          <c:y val="0.1944177545064967"/>
          <c:w val="0.67629068241469892"/>
          <c:h val="0.59911308962276999"/>
        </c:manualLayout>
      </c:layout>
      <c:barChart>
        <c:barDir val="col"/>
        <c:grouping val="clustered"/>
        <c:ser>
          <c:idx val="0"/>
          <c:order val="0"/>
          <c:cat>
            <c:strRef>
              <c:f>'2012'!$I$12:$I$14</c:f>
              <c:strCache>
                <c:ptCount val="3"/>
                <c:pt idx="0">
                  <c:v>Компании с ОСГО, ОСГОР</c:v>
                </c:pt>
                <c:pt idx="1">
                  <c:v>Прочии</c:v>
                </c:pt>
                <c:pt idx="2">
                  <c:v>В среднем по рынку</c:v>
                </c:pt>
              </c:strCache>
            </c:strRef>
          </c:cat>
          <c:val>
            <c:numRef>
              <c:f>'2012'!$J$12:$J$14</c:f>
              <c:numCache>
                <c:formatCode>_-* #,##0_р_._-;\-* #,##0_р_._-;_-* "-"_р_._-;_-@_-</c:formatCode>
                <c:ptCount val="3"/>
                <c:pt idx="0">
                  <c:v>351164.32041181822</c:v>
                </c:pt>
                <c:pt idx="1">
                  <c:v>782259.96454496728</c:v>
                </c:pt>
                <c:pt idx="2">
                  <c:v>373834.10796149069</c:v>
                </c:pt>
              </c:numCache>
            </c:numRef>
          </c:val>
        </c:ser>
        <c:axId val="57751424"/>
        <c:axId val="57752960"/>
      </c:barChart>
      <c:catAx>
        <c:axId val="57751424"/>
        <c:scaling>
          <c:orientation val="minMax"/>
        </c:scaling>
        <c:axPos val="b"/>
        <c:majorTickMark val="none"/>
        <c:tickLblPos val="nextTo"/>
        <c:crossAx val="57752960"/>
        <c:crosses val="autoZero"/>
        <c:auto val="1"/>
        <c:lblAlgn val="ctr"/>
        <c:lblOffset val="100"/>
      </c:catAx>
      <c:valAx>
        <c:axId val="57752960"/>
        <c:scaling>
          <c:orientation val="minMax"/>
        </c:scaling>
        <c:axPos val="l"/>
        <c:majorGridlines/>
        <c:numFmt formatCode="_-* #,##0_р_._-;\-* #,##0_р_._-;_-* &quot;-&quot;_р_._-;_-@_-" sourceLinked="1"/>
        <c:majorTickMark val="none"/>
        <c:tickLblPos val="nextTo"/>
        <c:crossAx val="5775142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8263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41826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E3C51F9-75E3-45CB-B2C5-E92FA450D4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6438" y="508000"/>
            <a:ext cx="3376612" cy="2532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08338"/>
            <a:ext cx="7893050" cy="30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8263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418263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2323CAD-713A-4339-9802-2BA82DBEB1F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A7E2-D815-4450-AFD3-FB49FF9BE30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A7AE7D-8650-488E-A6DC-4A2D97BEA3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631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7203E-935B-4584-A243-E6FF8194C0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4FBC7-5AA9-4C15-A80D-C466F5E2EB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6207DD5-D5A2-49BC-A43F-5E1DCB3CDF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763F6-42C7-40A1-A488-82F4A1B389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2FEA3-59A2-4322-A53B-E51990EE28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D6691-3831-4503-A88F-13E5E74834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CD22A-6C9F-4121-898A-B67A82020E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F2348-DE64-4832-A709-9963B9D51C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965DD-459D-4868-9E54-0CA57E87B5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3A523-69C6-4DD3-BE51-A37CBC6BF1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3D5DF-9F6F-4A9E-99D2-5147D7E5EB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21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621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93995-413C-4F19-804B-2B201276F5D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616075" y="1412875"/>
            <a:ext cx="5394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>
                <a:solidFill>
                  <a:srgbClr val="CC3300"/>
                </a:solidFill>
              </a:rPr>
              <a:t>СТРАХОВАЯ КОМПАНИЯ</a:t>
            </a:r>
            <a:r>
              <a:rPr lang="ru-RU" sz="2000"/>
              <a:t>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>
                <a:solidFill>
                  <a:srgbClr val="CC3300"/>
                </a:solidFill>
              </a:rPr>
              <a:t>«</a:t>
            </a:r>
            <a:r>
              <a:rPr lang="en-US" sz="2000" b="1">
                <a:solidFill>
                  <a:srgbClr val="CC3300"/>
                </a:solidFill>
              </a:rPr>
              <a:t>SILK ROAD INSURANCE</a:t>
            </a:r>
            <a:r>
              <a:rPr lang="ru-RU" sz="2000" b="1">
                <a:solidFill>
                  <a:srgbClr val="CC3300"/>
                </a:solidFill>
              </a:rPr>
              <a:t>»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755650" y="3429000"/>
            <a:ext cx="78486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2800" b="1" dirty="0" smtClean="0">
                <a:solidFill>
                  <a:srgbClr val="CC3300"/>
                </a:solidFill>
              </a:rPr>
              <a:t>Проблемы развития страхового посредничества Республики Узбекистан</a:t>
            </a:r>
            <a:endParaRPr lang="en-US" sz="2800" b="1" dirty="0" smtClean="0">
              <a:solidFill>
                <a:srgbClr val="CC3300"/>
              </a:solidFill>
            </a:endParaRPr>
          </a:p>
          <a:p>
            <a:endParaRPr lang="ru-RU" sz="2800" b="1" dirty="0" smtClean="0">
              <a:solidFill>
                <a:srgbClr val="CC3300"/>
              </a:solidFill>
            </a:endParaRPr>
          </a:p>
          <a:p>
            <a:r>
              <a:rPr lang="ru-RU" sz="2800" dirty="0" smtClean="0">
                <a:latin typeface="Arial Narrow" pitchFamily="34" charset="0"/>
              </a:rPr>
              <a:t>Генеральный директор ОАО «</a:t>
            </a:r>
            <a:r>
              <a:rPr lang="en-US" sz="2800" dirty="0" smtClean="0">
                <a:latin typeface="Arial Narrow" pitchFamily="34" charset="0"/>
              </a:rPr>
              <a:t>Silk Road Insurance</a:t>
            </a:r>
            <a:r>
              <a:rPr lang="ru-RU" sz="2800" dirty="0" smtClean="0">
                <a:latin typeface="Arial Narrow" pitchFamily="34" charset="0"/>
              </a:rPr>
              <a:t>»</a:t>
            </a:r>
            <a:endParaRPr lang="en-US" sz="2800" dirty="0" smtClean="0">
              <a:latin typeface="Arial Narrow" pitchFamily="34" charset="0"/>
            </a:endParaRPr>
          </a:p>
          <a:p>
            <a:r>
              <a:rPr lang="ru-RU" sz="2800" dirty="0" smtClean="0">
                <a:latin typeface="Arial Narrow" pitchFamily="34" charset="0"/>
              </a:rPr>
              <a:t>Тимур Саидов</a:t>
            </a:r>
          </a:p>
          <a:p>
            <a:endParaRPr lang="ru-RU" sz="2800" b="1" dirty="0" smtClean="0">
              <a:solidFill>
                <a:srgbClr val="CC3300"/>
              </a:solidFill>
            </a:endParaRPr>
          </a:p>
          <a:p>
            <a:endParaRPr lang="ru-RU" sz="2800" b="1" dirty="0" smtClean="0">
              <a:solidFill>
                <a:srgbClr val="CC3300"/>
              </a:solidFill>
            </a:endParaRPr>
          </a:p>
          <a:p>
            <a:endParaRPr lang="ru-RU" sz="2800" b="1" dirty="0" smtClean="0">
              <a:solidFill>
                <a:srgbClr val="CC3300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800" b="1" dirty="0">
              <a:solidFill>
                <a:srgbClr val="CC3300"/>
              </a:solidFill>
            </a:endParaRPr>
          </a:p>
        </p:txBody>
      </p:sp>
      <p:pic>
        <p:nvPicPr>
          <p:cNvPr id="102412" name="Picture 1" descr="Эмблема1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684213" y="1484313"/>
            <a:ext cx="647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dirty="0" smtClean="0"/>
              <a:t>ПОЛОЖЕНИЕ </a:t>
            </a:r>
          </a:p>
          <a:p>
            <a:pPr algn="ctr">
              <a:buNone/>
            </a:pPr>
            <a:r>
              <a:rPr lang="ru-RU" sz="2000" b="1" dirty="0" smtClean="0"/>
              <a:t>о профессиональных участниках страхового рынка</a:t>
            </a:r>
          </a:p>
          <a:p>
            <a:pPr algn="r">
              <a:buNone/>
            </a:pPr>
            <a:r>
              <a:rPr lang="ru-RU" sz="1100" b="1" dirty="0" smtClean="0"/>
              <a:t>(от 10.04.2007 г. N ПП-618)</a:t>
            </a:r>
          </a:p>
          <a:p>
            <a:pPr algn="ctr">
              <a:buNone/>
            </a:pPr>
            <a:r>
              <a:rPr lang="en-US" sz="2000" b="1" dirty="0" smtClean="0"/>
              <a:t>I. </a:t>
            </a:r>
            <a:r>
              <a:rPr lang="ru-RU" sz="2000" b="1" dirty="0" smtClean="0"/>
              <a:t>ОБЩИЕ ПОЛОЖЕНИЯ</a:t>
            </a:r>
          </a:p>
          <a:p>
            <a:pPr algn="ctr">
              <a:buNone/>
            </a:pPr>
            <a:r>
              <a:rPr lang="ru-RU" sz="2000" b="1" dirty="0" smtClean="0"/>
              <a:t>…</a:t>
            </a:r>
          </a:p>
          <a:p>
            <a:pPr>
              <a:buNone/>
            </a:pPr>
            <a:r>
              <a:rPr lang="ru-RU" sz="2000" dirty="0" smtClean="0"/>
              <a:t>3. …а государственная регистрация других профессиональных участников страхового рынка - Инспекциями по регистрации субъектов предпринимательства при </a:t>
            </a:r>
            <a:r>
              <a:rPr lang="ru-RU" sz="2000" dirty="0" err="1" smtClean="0"/>
              <a:t>хокимиятах</a:t>
            </a:r>
            <a:r>
              <a:rPr lang="ru-RU" sz="2000" dirty="0" smtClean="0"/>
              <a:t> районов и городов в порядке, установленном законодательством.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4675" y="214290"/>
            <a:ext cx="80010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СТАВКИ фиксированного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налога с физических лиц,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занимающихся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предпринимательской деятельностью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без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образования   юридического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лица(индивидуальных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предпринимателей)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25.12.2012 г. N ПП-1887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4675" y="214290"/>
            <a:ext cx="8001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214686"/>
          <a:ext cx="7715304" cy="244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2857520"/>
                <a:gridCol w="1500198"/>
                <a:gridCol w="1643074"/>
                <a:gridCol w="1357322"/>
              </a:tblGrid>
              <a:tr h="13573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5250"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деятельности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Ставка фиксированного налога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кратных размерах к минимальной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зарплате) в месяц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74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г. Ташкент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Нукус и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города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Областного подчинения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Прочие населенные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пункты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На базе Юридического лица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На базе Индивидуального предпринимателя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4675" y="214290"/>
            <a:ext cx="80010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Агентство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71472" y="2857496"/>
            <a:ext cx="7772400" cy="517525"/>
          </a:xfrm>
        </p:spPr>
        <p:txBody>
          <a:bodyPr/>
          <a:lstStyle/>
          <a:p>
            <a:r>
              <a:rPr lang="ru-RU" sz="3200" b="1" dirty="0">
                <a:solidFill>
                  <a:srgbClr val="CC3300"/>
                </a:solidFill>
              </a:rPr>
              <a:t>Спасибо за внимание!</a:t>
            </a:r>
          </a:p>
        </p:txBody>
      </p:sp>
      <p:pic>
        <p:nvPicPr>
          <p:cNvPr id="79893" name="Picture 1" descr="Эмблем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50482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1347788" y="115888"/>
            <a:ext cx="698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1600" b="1">
                <a:solidFill>
                  <a:srgbClr val="CC3300"/>
                </a:solidFill>
              </a:rPr>
              <a:t>СТРАХОВАЯ КОМПАНИЯ</a:t>
            </a:r>
            <a:r>
              <a:rPr lang="ru-RU" sz="1600"/>
              <a:t>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1600" b="1">
                <a:solidFill>
                  <a:srgbClr val="CC3300"/>
                </a:solidFill>
              </a:rPr>
              <a:t>«</a:t>
            </a:r>
            <a:r>
              <a:rPr lang="en-US" sz="1600" b="1">
                <a:solidFill>
                  <a:srgbClr val="CC3300"/>
                </a:solidFill>
              </a:rPr>
              <a:t>SILK ROAD INSURANCE</a:t>
            </a:r>
            <a:r>
              <a:rPr lang="ru-RU" sz="1600" b="1">
                <a:solidFill>
                  <a:srgbClr val="CC3300"/>
                </a:solidFill>
              </a:rPr>
              <a:t>»</a:t>
            </a:r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1357290" y="1357298"/>
            <a:ext cx="70516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ru-RU" sz="2800" b="1" dirty="0">
                <a:solidFill>
                  <a:srgbClr val="CC3300"/>
                </a:solidFill>
              </a:rPr>
              <a:t>Пусть все что Вам дорого будет надежно защищено!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857364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Кол-во Страховых агентов 			– 7 000</a:t>
            </a:r>
            <a:br>
              <a:rPr lang="ru-RU" sz="3200" b="1" dirty="0" smtClean="0">
                <a:latin typeface="Arial Narrow" pitchFamily="34" charset="0"/>
              </a:rPr>
            </a:br>
            <a:endParaRPr lang="ru-RU" sz="3200" b="1" dirty="0" smtClean="0">
              <a:latin typeface="Arial Narrow" pitchFamily="34" charset="0"/>
            </a:endParaRPr>
          </a:p>
          <a:p>
            <a:r>
              <a:rPr lang="ru-RU" sz="3200" b="1" dirty="0" smtClean="0">
                <a:latin typeface="Arial Narrow" pitchFamily="34" charset="0"/>
              </a:rPr>
              <a:t>Кол-во сотрудников Страховщиков 	– 3 </a:t>
            </a:r>
            <a:r>
              <a:rPr lang="ru-RU" sz="3200" b="1" dirty="0" smtClean="0">
                <a:latin typeface="Arial Narrow" pitchFamily="34" charset="0"/>
              </a:rPr>
              <a:t>600</a:t>
            </a:r>
            <a:endParaRPr lang="en-US" sz="3200" b="1" dirty="0" smtClean="0">
              <a:latin typeface="Arial Narrow" pitchFamily="34" charset="0"/>
            </a:endParaRPr>
          </a:p>
          <a:p>
            <a:endParaRPr lang="en-US" sz="3200" b="1" dirty="0" smtClean="0">
              <a:latin typeface="Arial Narrow" pitchFamily="34" charset="0"/>
            </a:endParaRPr>
          </a:p>
          <a:p>
            <a:r>
              <a:rPr lang="ru-RU" sz="3200" b="1" dirty="0" smtClean="0">
                <a:latin typeface="Arial Narrow" pitchFamily="34" charset="0"/>
              </a:rPr>
              <a:t>Кол-во Страховых брокеров 		- 3</a:t>
            </a:r>
          </a:p>
          <a:p>
            <a:endParaRPr lang="ru-RU" sz="3200" b="1" dirty="0" smtClean="0">
              <a:latin typeface="Arial Narrow" pitchFamily="34" charset="0"/>
            </a:endParaRPr>
          </a:p>
          <a:p>
            <a:endParaRPr lang="ru-RU" sz="3200" b="1" dirty="0" smtClean="0">
              <a:latin typeface="Arial Narrow" pitchFamily="34" charset="0"/>
            </a:endParaRPr>
          </a:p>
          <a:p>
            <a:r>
              <a:rPr lang="ru-RU" sz="1600" dirty="0" smtClean="0">
                <a:latin typeface="Arial Narrow" pitchFamily="34" charset="0"/>
              </a:rPr>
              <a:t>Данные 2012 года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Соотношение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Arial Narrow" pitchFamily="34" charset="0"/>
              </a:rPr>
              <a:t>На 1 Сотрудника  страховой компании 	- менее 2 							агентов</a:t>
            </a:r>
          </a:p>
          <a:p>
            <a:endParaRPr lang="ru-RU" sz="2800" b="1" dirty="0" smtClean="0">
              <a:latin typeface="Arial Narrow" pitchFamily="34" charset="0"/>
            </a:endParaRPr>
          </a:p>
          <a:p>
            <a:r>
              <a:rPr lang="ru-RU" sz="2800" b="1" dirty="0" smtClean="0">
                <a:latin typeface="Arial Narrow" pitchFamily="34" charset="0"/>
              </a:rPr>
              <a:t>На 10 000 населения Узбекистана 		- более 2 							агентов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Кол-во агентов на 10 000 человек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Распределение агентов по сегментам рынка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2054678"/>
          <a:ext cx="7143800" cy="4017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Распределение агентов среди страховых компаний с обязательной лицензией</a:t>
            </a: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57224" y="1857364"/>
          <a:ext cx="714380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214290"/>
            <a:ext cx="80010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Среднее вознаграждение</a:t>
            </a:r>
            <a:br>
              <a:rPr lang="ru-RU" sz="3200" dirty="0" smtClean="0"/>
            </a:br>
            <a:r>
              <a:rPr lang="ru-RU" sz="3200" dirty="0" smtClean="0"/>
              <a:t> (</a:t>
            </a:r>
            <a:r>
              <a:rPr lang="ru-RU" sz="3200" dirty="0" err="1" smtClean="0"/>
              <a:t>сум</a:t>
            </a:r>
            <a:r>
              <a:rPr lang="ru-RU" sz="3200" dirty="0" smtClean="0"/>
              <a:t> в месяц)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Вывод </a:t>
            </a:r>
            <a:r>
              <a:rPr lang="ru-RU" sz="3400" dirty="0" smtClean="0"/>
              <a:t>№1 все агенты </a:t>
            </a:r>
            <a:r>
              <a:rPr lang="ru-RU" sz="3400" dirty="0" smtClean="0"/>
              <a:t>работают </a:t>
            </a:r>
            <a:r>
              <a:rPr lang="ru-RU" sz="3400" dirty="0" smtClean="0"/>
              <a:t>одинаково плохо еле покрывая собственные расходы</a:t>
            </a:r>
            <a:r>
              <a:rPr lang="ru-RU" sz="3400" dirty="0" smtClean="0"/>
              <a:t>.</a:t>
            </a:r>
          </a:p>
          <a:p>
            <a:pPr>
              <a:buNone/>
            </a:pPr>
            <a:endParaRPr lang="ru-RU" sz="3100" dirty="0" smtClean="0"/>
          </a:p>
          <a:p>
            <a:r>
              <a:rPr lang="ru-RU" sz="3100" dirty="0" smtClean="0"/>
              <a:t>Вывод </a:t>
            </a:r>
            <a:r>
              <a:rPr lang="ru-RU" sz="3100" dirty="0" smtClean="0"/>
              <a:t>№2 Львиная доля этих 7000 агентов не работает вообще. </a:t>
            </a:r>
            <a:endParaRPr lang="ru-RU" sz="3100" dirty="0" smtClean="0"/>
          </a:p>
          <a:p>
            <a:endParaRPr lang="ru-RU" sz="31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Уровень </a:t>
            </a:r>
            <a:r>
              <a:rPr lang="ru-RU" sz="2800" dirty="0" smtClean="0"/>
              <a:t>1 – Агент Ученик</a:t>
            </a:r>
            <a:endParaRPr lang="ru-RU" sz="2800" dirty="0" smtClean="0"/>
          </a:p>
          <a:p>
            <a:r>
              <a:rPr lang="ru-RU" sz="2800" dirty="0" smtClean="0"/>
              <a:t>Уровень 2 - Агент Новичок </a:t>
            </a:r>
            <a:endParaRPr lang="ru-RU" sz="2800" dirty="0" smtClean="0"/>
          </a:p>
          <a:p>
            <a:r>
              <a:rPr lang="ru-RU" sz="2800" dirty="0" smtClean="0"/>
              <a:t>Уровень 3 </a:t>
            </a:r>
            <a:r>
              <a:rPr lang="ru-RU" sz="2800" dirty="0" smtClean="0"/>
              <a:t>- Агент Предприниматель </a:t>
            </a:r>
            <a:endParaRPr lang="ru-RU" sz="2800" dirty="0" smtClean="0"/>
          </a:p>
          <a:p>
            <a:r>
              <a:rPr lang="ru-RU" sz="2800" dirty="0" smtClean="0"/>
              <a:t>Уровень 4 </a:t>
            </a:r>
            <a:r>
              <a:rPr lang="ru-RU" sz="2800" dirty="0" smtClean="0"/>
              <a:t>– Агентство  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4675" y="214290"/>
            <a:ext cx="80010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Развитие Агента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1440</TotalTime>
  <Words>236</Words>
  <Application>Microsoft Office PowerPoint</Application>
  <PresentationFormat>Экран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Profile</vt:lpstr>
      <vt:lpstr>Слайд 1</vt:lpstr>
      <vt:lpstr>Слайд 2</vt:lpstr>
      <vt:lpstr>Соотношение</vt:lpstr>
      <vt:lpstr>Кол-во агентов на 10 000 человек </vt:lpstr>
      <vt:lpstr>Распределение агентов по сегментам рынка</vt:lpstr>
      <vt:lpstr>Распределение агентов среди страховых компаний с обязательной лицензией</vt:lpstr>
      <vt:lpstr>  Среднее вознаграждение  (сум в месяц) </vt:lpstr>
      <vt:lpstr>Слайд 8</vt:lpstr>
      <vt:lpstr>  Развитие Агента </vt:lpstr>
      <vt:lpstr>  </vt:lpstr>
      <vt:lpstr>  </vt:lpstr>
      <vt:lpstr>   Агентство  </vt:lpstr>
      <vt:lpstr>Спасибо за внимание!</vt:lpstr>
    </vt:vector>
  </TitlesOfParts>
  <Company>AG SYSTEM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Медицинское страхование</dc:title>
  <dc:creator>COMPUTER</dc:creator>
  <cp:lastModifiedBy>user</cp:lastModifiedBy>
  <cp:revision>191</cp:revision>
  <dcterms:created xsi:type="dcterms:W3CDTF">2007-01-24T17:51:48Z</dcterms:created>
  <dcterms:modified xsi:type="dcterms:W3CDTF">2013-04-25T07:37:35Z</dcterms:modified>
</cp:coreProperties>
</file>