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4"/>
  </p:sldMasterIdLst>
  <p:notesMasterIdLst>
    <p:notesMasterId r:id="rId23"/>
  </p:notesMasterIdLst>
  <p:sldIdLst>
    <p:sldId id="256" r:id="rId5"/>
    <p:sldId id="257" r:id="rId6"/>
    <p:sldId id="259" r:id="rId7"/>
    <p:sldId id="260" r:id="rId8"/>
    <p:sldId id="264" r:id="rId9"/>
    <p:sldId id="261" r:id="rId10"/>
    <p:sldId id="263" r:id="rId11"/>
    <p:sldId id="265" r:id="rId12"/>
    <p:sldId id="266" r:id="rId13"/>
    <p:sldId id="274" r:id="rId14"/>
    <p:sldId id="272" r:id="rId15"/>
    <p:sldId id="273" r:id="rId16"/>
    <p:sldId id="267" r:id="rId17"/>
    <p:sldId id="268" r:id="rId18"/>
    <p:sldId id="269" r:id="rId19"/>
    <p:sldId id="270" r:id="rId20"/>
    <p:sldId id="271" r:id="rId21"/>
    <p:sldId id="275" r:id="rId2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DA00"/>
    <a:srgbClr val="66FF33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1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VAREGROUP\savare\USERS\p\abarsukov\My%20Documents\presentation%20statistic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VAREGROUP\savare\USERS\p\abarsukov\My%20Documents\presentation%20statistic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VAREGROUP\savare\USERS\p\abarsukov\My%20Documents\presentation%20statistic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VAREGROUP\savare\USERS\p\abarsukov\My%20Documents\presentation%20statistic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VAREGROUP\savare\USERS\p\abarsukov\My%20Documents\presentation%20statistic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VAREGROUP\savare\USERS\p\abarsukov\My%20Documents\presentation%20statistic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VAREGROUP\savare\USERS\p\abarsukov\My%20Documents\presentation%20statistic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2"/>
          <c:order val="0"/>
          <c:tx>
            <c:v>Life Premium</c:v>
          </c:tx>
          <c:invertIfNegative val="0"/>
          <c:cat>
            <c:numRef>
              <c:f>'market development'!$A$3:$A$11</c:f>
              <c:numCache>
                <c:formatCode>General</c:formatCod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numCache>
            </c:numRef>
          </c:cat>
          <c:val>
            <c:numRef>
              <c:f>'market development'!$C$3:$C$11</c:f>
              <c:numCache>
                <c:formatCode>_-* #" "##0_ _-;\-* #" "##0_ _-;_-* "-"_ _-;_-@_-</c:formatCode>
                <c:ptCount val="9"/>
                <c:pt idx="0">
                  <c:v>305003</c:v>
                </c:pt>
                <c:pt idx="1">
                  <c:v>429013</c:v>
                </c:pt>
                <c:pt idx="2">
                  <c:v>464834</c:v>
                </c:pt>
                <c:pt idx="3">
                  <c:v>540655</c:v>
                </c:pt>
                <c:pt idx="4">
                  <c:v>609266</c:v>
                </c:pt>
                <c:pt idx="5">
                  <c:v>642653</c:v>
                </c:pt>
                <c:pt idx="6">
                  <c:v>630089</c:v>
                </c:pt>
                <c:pt idx="7">
                  <c:v>656013</c:v>
                </c:pt>
                <c:pt idx="8">
                  <c:v>599359</c:v>
                </c:pt>
              </c:numCache>
            </c:numRef>
          </c:val>
        </c:ser>
        <c:ser>
          <c:idx val="3"/>
          <c:order val="1"/>
          <c:tx>
            <c:v>non-life Premium</c:v>
          </c:tx>
          <c:invertIfNegative val="0"/>
          <c:cat>
            <c:numRef>
              <c:f>'market development'!$A$3:$A$11</c:f>
              <c:numCache>
                <c:formatCode>General</c:formatCod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numCache>
            </c:numRef>
          </c:cat>
          <c:val>
            <c:numRef>
              <c:f>'market development'!$D$3:$D$11</c:f>
              <c:numCache>
                <c:formatCode>_-* #" "##0_ _-;\-* #" "##0_ _-;_-* "-"_ _-;_-@_-</c:formatCode>
                <c:ptCount val="9"/>
                <c:pt idx="0">
                  <c:v>970099</c:v>
                </c:pt>
                <c:pt idx="1">
                  <c:v>1027874</c:v>
                </c:pt>
                <c:pt idx="2">
                  <c:v>1084333</c:v>
                </c:pt>
                <c:pt idx="3">
                  <c:v>1184649</c:v>
                </c:pt>
                <c:pt idx="4">
                  <c:v>1284714</c:v>
                </c:pt>
                <c:pt idx="5">
                  <c:v>1376307</c:v>
                </c:pt>
                <c:pt idx="6">
                  <c:v>1442834</c:v>
                </c:pt>
                <c:pt idx="7">
                  <c:v>1438329</c:v>
                </c:pt>
                <c:pt idx="8">
                  <c:v>1454194</c:v>
                </c:pt>
              </c:numCache>
            </c:numRef>
          </c:val>
        </c:ser>
        <c:ser>
          <c:idx val="1"/>
          <c:order val="2"/>
          <c:tx>
            <c:v>Total Premium</c:v>
          </c:tx>
          <c:invertIfNegative val="0"/>
          <c:cat>
            <c:numRef>
              <c:f>'market development'!$A$3:$A$11</c:f>
              <c:numCache>
                <c:formatCode>General</c:formatCod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numCache>
            </c:numRef>
          </c:cat>
          <c:val>
            <c:numRef>
              <c:f>'market development'!$B$3:$B$11</c:f>
              <c:numCache>
                <c:formatCode>_-* #" "##0_ _-;\-* #" "##0_ _-;_-* "-"_ _-;_-@_-</c:formatCode>
                <c:ptCount val="9"/>
                <c:pt idx="0">
                  <c:v>1275102</c:v>
                </c:pt>
                <c:pt idx="1">
                  <c:v>1456887</c:v>
                </c:pt>
                <c:pt idx="2">
                  <c:v>1549167</c:v>
                </c:pt>
                <c:pt idx="3">
                  <c:v>1725304</c:v>
                </c:pt>
                <c:pt idx="4">
                  <c:v>1893980</c:v>
                </c:pt>
                <c:pt idx="5">
                  <c:v>2018960</c:v>
                </c:pt>
                <c:pt idx="6">
                  <c:v>2072923</c:v>
                </c:pt>
                <c:pt idx="7">
                  <c:v>2094342</c:v>
                </c:pt>
                <c:pt idx="8">
                  <c:v>2053553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01978880"/>
        <c:axId val="101980416"/>
      </c:barChart>
      <c:catAx>
        <c:axId val="1019788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1980416"/>
        <c:crosses val="autoZero"/>
        <c:auto val="1"/>
        <c:lblAlgn val="ctr"/>
        <c:lblOffset val="100"/>
        <c:noMultiLvlLbl val="0"/>
      </c:catAx>
      <c:valAx>
        <c:axId val="101980416"/>
        <c:scaling>
          <c:orientation val="minMax"/>
          <c:max val="2200000"/>
          <c:min val="0"/>
        </c:scaling>
        <c:delete val="0"/>
        <c:axPos val="b"/>
        <c:majorGridlines/>
        <c:numFmt formatCode="#&quot; &quot;##0" sourceLinked="0"/>
        <c:majorTickMark val="out"/>
        <c:minorTickMark val="none"/>
        <c:tickLblPos val="nextTo"/>
        <c:crossAx val="1019788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Total Premium</c:v>
          </c:tx>
          <c:invertIfNegative val="0"/>
          <c:cat>
            <c:numRef>
              <c:f>'market development'!$A$3:$A$11</c:f>
              <c:numCache>
                <c:formatCode>General</c:formatCod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numCache>
            </c:numRef>
          </c:cat>
          <c:val>
            <c:numRef>
              <c:f>'market development'!$B$3:$B$11</c:f>
              <c:numCache>
                <c:formatCode>_-* #" "##0_ _-;\-* #" "##0_ _-;_-* "-"_ _-;_-@_-</c:formatCode>
                <c:ptCount val="9"/>
                <c:pt idx="0">
                  <c:v>1275102</c:v>
                </c:pt>
                <c:pt idx="1">
                  <c:v>1456887</c:v>
                </c:pt>
                <c:pt idx="2">
                  <c:v>1549167</c:v>
                </c:pt>
                <c:pt idx="3">
                  <c:v>1725304</c:v>
                </c:pt>
                <c:pt idx="4">
                  <c:v>1893980</c:v>
                </c:pt>
                <c:pt idx="5">
                  <c:v>2018960</c:v>
                </c:pt>
                <c:pt idx="6">
                  <c:v>2072923</c:v>
                </c:pt>
                <c:pt idx="7">
                  <c:v>2094342</c:v>
                </c:pt>
                <c:pt idx="8">
                  <c:v>2053553</c:v>
                </c:pt>
              </c:numCache>
            </c:numRef>
          </c:val>
        </c:ser>
        <c:ser>
          <c:idx val="3"/>
          <c:order val="1"/>
          <c:tx>
            <c:v>Total claims</c:v>
          </c:tx>
          <c:invertIfNegative val="0"/>
          <c:cat>
            <c:numRef>
              <c:f>'market development'!$A$3:$A$11</c:f>
              <c:numCache>
                <c:formatCode>General</c:formatCod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numCache>
            </c:numRef>
          </c:cat>
          <c:val>
            <c:numRef>
              <c:f>'market development'!$E$3:$E$11</c:f>
              <c:numCache>
                <c:formatCode>_-* #" "##0_ _-;\-* #" "##0_ _-;_-* "-"_ _-;_-@_-</c:formatCode>
                <c:ptCount val="9"/>
                <c:pt idx="0">
                  <c:v>790866</c:v>
                </c:pt>
                <c:pt idx="1">
                  <c:v>931938</c:v>
                </c:pt>
                <c:pt idx="2">
                  <c:v>874895</c:v>
                </c:pt>
                <c:pt idx="3">
                  <c:v>949076</c:v>
                </c:pt>
                <c:pt idx="4">
                  <c:v>1023300</c:v>
                </c:pt>
                <c:pt idx="5">
                  <c:v>1204208</c:v>
                </c:pt>
                <c:pt idx="6">
                  <c:v>1240001</c:v>
                </c:pt>
                <c:pt idx="7">
                  <c:v>1242833</c:v>
                </c:pt>
                <c:pt idx="8">
                  <c:v>1288696</c:v>
                </c:pt>
              </c:numCache>
            </c:numRef>
          </c:val>
        </c:ser>
        <c:ser>
          <c:idx val="2"/>
          <c:order val="2"/>
          <c:tx>
            <c:v>Non-life premium</c:v>
          </c:tx>
          <c:invertIfNegative val="0"/>
          <c:cat>
            <c:numRef>
              <c:f>'market development'!$A$3:$A$11</c:f>
              <c:numCache>
                <c:formatCode>General</c:formatCod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numCache>
            </c:numRef>
          </c:cat>
          <c:val>
            <c:numRef>
              <c:f>'market development'!$D$3:$D$11</c:f>
              <c:numCache>
                <c:formatCode>_-* #" "##0_ _-;\-* #" "##0_ _-;_-* "-"_ _-;_-@_-</c:formatCode>
                <c:ptCount val="9"/>
                <c:pt idx="0">
                  <c:v>970099</c:v>
                </c:pt>
                <c:pt idx="1">
                  <c:v>1027874</c:v>
                </c:pt>
                <c:pt idx="2">
                  <c:v>1084333</c:v>
                </c:pt>
                <c:pt idx="3">
                  <c:v>1184649</c:v>
                </c:pt>
                <c:pt idx="4">
                  <c:v>1284714</c:v>
                </c:pt>
                <c:pt idx="5">
                  <c:v>1376307</c:v>
                </c:pt>
                <c:pt idx="6">
                  <c:v>1442834</c:v>
                </c:pt>
                <c:pt idx="7">
                  <c:v>1438329</c:v>
                </c:pt>
                <c:pt idx="8">
                  <c:v>1454194</c:v>
                </c:pt>
              </c:numCache>
            </c:numRef>
          </c:val>
        </c:ser>
        <c:ser>
          <c:idx val="5"/>
          <c:order val="3"/>
          <c:tx>
            <c:v>Non-life claims</c:v>
          </c:tx>
          <c:invertIfNegative val="0"/>
          <c:cat>
            <c:numRef>
              <c:f>'market development'!$A$3:$A$11</c:f>
              <c:numCache>
                <c:formatCode>General</c:formatCod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numCache>
            </c:numRef>
          </c:cat>
          <c:val>
            <c:numRef>
              <c:f>'market development'!$G$3:$G$11</c:f>
              <c:numCache>
                <c:formatCode>_-* #" "##0_ _-;\-* #" "##0_ _-;_-* "-"_ _-;_-@_-</c:formatCode>
                <c:ptCount val="9"/>
                <c:pt idx="0">
                  <c:v>676760</c:v>
                </c:pt>
                <c:pt idx="1">
                  <c:v>742935</c:v>
                </c:pt>
                <c:pt idx="2">
                  <c:v>738547</c:v>
                </c:pt>
                <c:pt idx="3">
                  <c:v>799988</c:v>
                </c:pt>
                <c:pt idx="4">
                  <c:v>861472</c:v>
                </c:pt>
                <c:pt idx="5">
                  <c:v>1026619</c:v>
                </c:pt>
                <c:pt idx="6">
                  <c:v>1053505</c:v>
                </c:pt>
                <c:pt idx="7">
                  <c:v>997209</c:v>
                </c:pt>
                <c:pt idx="8">
                  <c:v>943954</c:v>
                </c:pt>
              </c:numCache>
            </c:numRef>
          </c:val>
        </c:ser>
        <c:ser>
          <c:idx val="1"/>
          <c:order val="4"/>
          <c:tx>
            <c:v>life premium</c:v>
          </c:tx>
          <c:invertIfNegative val="0"/>
          <c:cat>
            <c:numRef>
              <c:f>'market development'!$A$3:$A$11</c:f>
              <c:numCache>
                <c:formatCode>General</c:formatCod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numCache>
            </c:numRef>
          </c:cat>
          <c:val>
            <c:numRef>
              <c:f>'market development'!$C$3:$C$11</c:f>
              <c:numCache>
                <c:formatCode>_-* #" "##0_ _-;\-* #" "##0_ _-;_-* "-"_ _-;_-@_-</c:formatCode>
                <c:ptCount val="9"/>
                <c:pt idx="0">
                  <c:v>305003</c:v>
                </c:pt>
                <c:pt idx="1">
                  <c:v>429013</c:v>
                </c:pt>
                <c:pt idx="2">
                  <c:v>464834</c:v>
                </c:pt>
                <c:pt idx="3">
                  <c:v>540655</c:v>
                </c:pt>
                <c:pt idx="4">
                  <c:v>609266</c:v>
                </c:pt>
                <c:pt idx="5">
                  <c:v>642653</c:v>
                </c:pt>
                <c:pt idx="6">
                  <c:v>630089</c:v>
                </c:pt>
                <c:pt idx="7">
                  <c:v>656013</c:v>
                </c:pt>
                <c:pt idx="8">
                  <c:v>599359</c:v>
                </c:pt>
              </c:numCache>
            </c:numRef>
          </c:val>
        </c:ser>
        <c:ser>
          <c:idx val="4"/>
          <c:order val="5"/>
          <c:tx>
            <c:v>Life claims</c:v>
          </c:tx>
          <c:invertIfNegative val="0"/>
          <c:cat>
            <c:numRef>
              <c:f>'market development'!$A$3:$A$11</c:f>
              <c:numCache>
                <c:formatCode>General</c:formatCod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numCache>
            </c:numRef>
          </c:cat>
          <c:val>
            <c:numRef>
              <c:f>'market development'!$F$3:$F$11</c:f>
              <c:numCache>
                <c:formatCode>_-* #" "##0_ _-;\-* #" "##0_ _-;_-* "-"_ _-;_-@_-</c:formatCode>
                <c:ptCount val="9"/>
                <c:pt idx="0">
                  <c:v>114106</c:v>
                </c:pt>
                <c:pt idx="1">
                  <c:v>189003</c:v>
                </c:pt>
                <c:pt idx="2">
                  <c:v>136348</c:v>
                </c:pt>
                <c:pt idx="3">
                  <c:v>149088</c:v>
                </c:pt>
                <c:pt idx="4">
                  <c:v>161828</c:v>
                </c:pt>
                <c:pt idx="5">
                  <c:v>177589</c:v>
                </c:pt>
                <c:pt idx="6">
                  <c:v>186496</c:v>
                </c:pt>
                <c:pt idx="7">
                  <c:v>245624</c:v>
                </c:pt>
                <c:pt idx="8">
                  <c:v>344742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914688"/>
        <c:axId val="100916224"/>
      </c:barChart>
      <c:catAx>
        <c:axId val="100914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0916224"/>
        <c:crosses val="autoZero"/>
        <c:auto val="1"/>
        <c:lblAlgn val="ctr"/>
        <c:lblOffset val="100"/>
        <c:noMultiLvlLbl val="0"/>
      </c:catAx>
      <c:valAx>
        <c:axId val="100916224"/>
        <c:scaling>
          <c:orientation val="minMax"/>
          <c:max val="220000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1000 EUR</a:t>
                </a:r>
                <a:endParaRPr lang="en-US" dirty="0"/>
              </a:p>
            </c:rich>
          </c:tx>
          <c:layout/>
          <c:overlay val="0"/>
        </c:title>
        <c:numFmt formatCode="_-* #&quot; &quot;##0_ _-;\-* #&quot; &quot;##0_ _-;_-* &quot;-&quot;_ _-;_-@_-" sourceLinked="1"/>
        <c:majorTickMark val="none"/>
        <c:minorTickMark val="none"/>
        <c:tickLblPos val="nextTo"/>
        <c:crossAx val="1009146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aseline="0"/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baseline="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Total Premium</c:v>
          </c:tx>
          <c:invertIfNegative val="0"/>
          <c:cat>
            <c:numRef>
              <c:f>'market development'!$A$3:$A$11</c:f>
              <c:numCache>
                <c:formatCode>General</c:formatCod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numCache>
            </c:numRef>
          </c:cat>
          <c:val>
            <c:numRef>
              <c:f>'market development'!$B$16:$B$24</c:f>
              <c:numCache>
                <c:formatCode>_-* #" "##0" "_-;\-* #" "##0" "_-;_-* "-"??" "_-;_-@_-</c:formatCode>
                <c:ptCount val="9"/>
                <c:pt idx="0">
                  <c:v>140894</c:v>
                </c:pt>
                <c:pt idx="1">
                  <c:v>148905</c:v>
                </c:pt>
                <c:pt idx="2">
                  <c:v>161361</c:v>
                </c:pt>
                <c:pt idx="3">
                  <c:v>180619</c:v>
                </c:pt>
                <c:pt idx="4">
                  <c:v>206165</c:v>
                </c:pt>
                <c:pt idx="5">
                  <c:v>241738</c:v>
                </c:pt>
                <c:pt idx="6">
                  <c:v>261109</c:v>
                </c:pt>
                <c:pt idx="7">
                  <c:v>263029</c:v>
                </c:pt>
                <c:pt idx="8">
                  <c:v>262282</c:v>
                </c:pt>
              </c:numCache>
            </c:numRef>
          </c:val>
        </c:ser>
        <c:ser>
          <c:idx val="3"/>
          <c:order val="1"/>
          <c:tx>
            <c:v>Total claims</c:v>
          </c:tx>
          <c:invertIfNegative val="0"/>
          <c:cat>
            <c:numRef>
              <c:f>'market development'!$A$3:$A$11</c:f>
              <c:numCache>
                <c:formatCode>General</c:formatCod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numCache>
            </c:numRef>
          </c:cat>
          <c:val>
            <c:numRef>
              <c:f>'market development'!$E$16:$E$24</c:f>
              <c:numCache>
                <c:formatCode>_-* #" "##0" "_-;\-* #" "##0" "_-;_-* "-"??" "_-;_-@_-</c:formatCode>
                <c:ptCount val="9"/>
                <c:pt idx="0">
                  <c:v>73459</c:v>
                </c:pt>
                <c:pt idx="1">
                  <c:v>81805</c:v>
                </c:pt>
                <c:pt idx="2">
                  <c:v>78671</c:v>
                </c:pt>
                <c:pt idx="3">
                  <c:v>101767</c:v>
                </c:pt>
                <c:pt idx="4">
                  <c:v>115181</c:v>
                </c:pt>
                <c:pt idx="5">
                  <c:v>200375</c:v>
                </c:pt>
                <c:pt idx="6">
                  <c:v>171828</c:v>
                </c:pt>
                <c:pt idx="7">
                  <c:v>139930</c:v>
                </c:pt>
                <c:pt idx="8">
                  <c:v>126258</c:v>
                </c:pt>
              </c:numCache>
            </c:numRef>
          </c:val>
        </c:ser>
        <c:ser>
          <c:idx val="2"/>
          <c:order val="2"/>
          <c:tx>
            <c:v>Non-life premium</c:v>
          </c:tx>
          <c:invertIfNegative val="0"/>
          <c:cat>
            <c:numRef>
              <c:f>'market development'!$A$3:$A$11</c:f>
              <c:numCache>
                <c:formatCode>General</c:formatCod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numCache>
            </c:numRef>
          </c:cat>
          <c:val>
            <c:numRef>
              <c:f>'market development'!$D$16:$D$24</c:f>
              <c:numCache>
                <c:formatCode>_-* #" "##0" "_-;\-* #" "##0" "_-;_-* "-"??" "_-;_-@_-</c:formatCode>
                <c:ptCount val="9"/>
                <c:pt idx="0">
                  <c:v>139887</c:v>
                </c:pt>
                <c:pt idx="1">
                  <c:v>147952</c:v>
                </c:pt>
                <c:pt idx="2">
                  <c:v>160354</c:v>
                </c:pt>
                <c:pt idx="3">
                  <c:v>179977</c:v>
                </c:pt>
                <c:pt idx="4">
                  <c:v>205461</c:v>
                </c:pt>
                <c:pt idx="5">
                  <c:v>241014</c:v>
                </c:pt>
                <c:pt idx="6">
                  <c:v>260466</c:v>
                </c:pt>
                <c:pt idx="7">
                  <c:v>262235</c:v>
                </c:pt>
                <c:pt idx="8">
                  <c:v>261421</c:v>
                </c:pt>
              </c:numCache>
            </c:numRef>
          </c:val>
        </c:ser>
        <c:ser>
          <c:idx val="5"/>
          <c:order val="3"/>
          <c:tx>
            <c:v>Non-life claims</c:v>
          </c:tx>
          <c:invertIfNegative val="0"/>
          <c:cat>
            <c:numRef>
              <c:f>'market development'!$A$3:$A$11</c:f>
              <c:numCache>
                <c:formatCode>General</c:formatCod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numCache>
            </c:numRef>
          </c:cat>
          <c:val>
            <c:numRef>
              <c:f>'market development'!$G$16:$G$24</c:f>
              <c:numCache>
                <c:formatCode>_-* #" "##0" "_-;\-* #" "##0" "_-;_-* "-"??" "_-;_-@_-</c:formatCode>
                <c:ptCount val="9"/>
                <c:pt idx="0">
                  <c:v>72892</c:v>
                </c:pt>
                <c:pt idx="1">
                  <c:v>81564</c:v>
                </c:pt>
                <c:pt idx="2">
                  <c:v>78449</c:v>
                </c:pt>
                <c:pt idx="3">
                  <c:v>101515</c:v>
                </c:pt>
                <c:pt idx="4">
                  <c:v>114879</c:v>
                </c:pt>
                <c:pt idx="5">
                  <c:v>200213</c:v>
                </c:pt>
                <c:pt idx="6">
                  <c:v>171691</c:v>
                </c:pt>
                <c:pt idx="7">
                  <c:v>139751</c:v>
                </c:pt>
                <c:pt idx="8">
                  <c:v>125893</c:v>
                </c:pt>
              </c:numCache>
            </c:numRef>
          </c:val>
        </c:ser>
        <c:ser>
          <c:idx val="1"/>
          <c:order val="4"/>
          <c:tx>
            <c:v>life premium</c:v>
          </c:tx>
          <c:invertIfNegative val="0"/>
          <c:cat>
            <c:numRef>
              <c:f>'market development'!$A$3:$A$11</c:f>
              <c:numCache>
                <c:formatCode>General</c:formatCod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numCache>
            </c:numRef>
          </c:cat>
          <c:val>
            <c:numRef>
              <c:f>'market development'!$C$16:$C$24</c:f>
              <c:numCache>
                <c:formatCode>_-* #" "##0" "_-;\-* #" "##0" "_-;_-* "-"??" "_-;_-@_-</c:formatCode>
                <c:ptCount val="9"/>
                <c:pt idx="0">
                  <c:v>1007</c:v>
                </c:pt>
                <c:pt idx="1">
                  <c:v>953</c:v>
                </c:pt>
                <c:pt idx="2">
                  <c:v>1007</c:v>
                </c:pt>
                <c:pt idx="3">
                  <c:v>642</c:v>
                </c:pt>
                <c:pt idx="4">
                  <c:v>704</c:v>
                </c:pt>
                <c:pt idx="5">
                  <c:v>724</c:v>
                </c:pt>
                <c:pt idx="6">
                  <c:v>643</c:v>
                </c:pt>
                <c:pt idx="7">
                  <c:v>794</c:v>
                </c:pt>
                <c:pt idx="8">
                  <c:v>861</c:v>
                </c:pt>
              </c:numCache>
            </c:numRef>
          </c:val>
        </c:ser>
        <c:ser>
          <c:idx val="4"/>
          <c:order val="5"/>
          <c:tx>
            <c:v>Life claims</c:v>
          </c:tx>
          <c:invertIfNegative val="0"/>
          <c:cat>
            <c:numRef>
              <c:f>'market development'!$A$3:$A$11</c:f>
              <c:numCache>
                <c:formatCode>General</c:formatCod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numCache>
            </c:numRef>
          </c:cat>
          <c:val>
            <c:numRef>
              <c:f>'market development'!$F$16:$F$24</c:f>
              <c:numCache>
                <c:formatCode>_-* #" "##0" "_-;\-* #" "##0" "_-;_-* "-"??" "_-;_-@_-</c:formatCode>
                <c:ptCount val="9"/>
                <c:pt idx="0">
                  <c:v>567</c:v>
                </c:pt>
                <c:pt idx="1">
                  <c:v>241</c:v>
                </c:pt>
                <c:pt idx="2">
                  <c:v>222</c:v>
                </c:pt>
                <c:pt idx="3">
                  <c:v>252</c:v>
                </c:pt>
                <c:pt idx="4">
                  <c:v>302</c:v>
                </c:pt>
                <c:pt idx="5">
                  <c:v>162</c:v>
                </c:pt>
                <c:pt idx="6">
                  <c:v>137</c:v>
                </c:pt>
                <c:pt idx="7">
                  <c:v>179</c:v>
                </c:pt>
                <c:pt idx="8">
                  <c:v>365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00982144"/>
        <c:axId val="100992128"/>
      </c:barChart>
      <c:catAx>
        <c:axId val="10098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0992128"/>
        <c:crosses val="autoZero"/>
        <c:auto val="1"/>
        <c:lblAlgn val="ctr"/>
        <c:lblOffset val="100"/>
        <c:noMultiLvlLbl val="0"/>
      </c:catAx>
      <c:valAx>
        <c:axId val="1009921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sl-SI"/>
                  <a:t>1000 </a:t>
                </a:r>
                <a:r>
                  <a:rPr lang="en-US"/>
                  <a:t>EUR</a:t>
                </a:r>
              </a:p>
            </c:rich>
          </c:tx>
          <c:layout/>
          <c:overlay val="0"/>
        </c:title>
        <c:numFmt formatCode="_-* #&quot; &quot;##0&quot; &quot;_-;\-* #&quot; &quot;##0&quot; &quot;_-;_-* &quot;-&quot;??&quot; &quot;_-;_-@_-" sourceLinked="1"/>
        <c:majorTickMark val="none"/>
        <c:minorTickMark val="none"/>
        <c:tickLblPos val="nextTo"/>
        <c:crossAx val="1009821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aseline="0"/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baseline="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'motor insurance'!$B$3</c:f>
              <c:strCache>
                <c:ptCount val="1"/>
                <c:pt idx="0">
                  <c:v>MTPL premiums</c:v>
                </c:pt>
              </c:strCache>
            </c:strRef>
          </c:tx>
          <c:invertIfNegative val="0"/>
          <c:cat>
            <c:numRef>
              <c:f>'motor insurance'!$A$4:$A$12</c:f>
              <c:numCache>
                <c:formatCode>General</c:formatCod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numCache>
            </c:numRef>
          </c:cat>
          <c:val>
            <c:numRef>
              <c:f>'motor insurance'!$B$4:$B$12</c:f>
              <c:numCache>
                <c:formatCode>_(" "* #,##0.00_);_(" "* \(#,##0.00\);_(" "* "-"??_);_(@_)</c:formatCode>
                <c:ptCount val="9"/>
                <c:pt idx="0">
                  <c:v>250759473</c:v>
                </c:pt>
                <c:pt idx="1">
                  <c:v>284910699</c:v>
                </c:pt>
                <c:pt idx="2">
                  <c:v>305612586</c:v>
                </c:pt>
                <c:pt idx="3">
                  <c:v>310770322</c:v>
                </c:pt>
                <c:pt idx="4">
                  <c:v>323983803</c:v>
                </c:pt>
                <c:pt idx="5">
                  <c:v>329804962</c:v>
                </c:pt>
                <c:pt idx="6">
                  <c:v>317368287</c:v>
                </c:pt>
                <c:pt idx="7">
                  <c:v>297124509</c:v>
                </c:pt>
                <c:pt idx="8">
                  <c:v>277714087</c:v>
                </c:pt>
              </c:numCache>
            </c:numRef>
          </c:val>
        </c:ser>
        <c:ser>
          <c:idx val="1"/>
          <c:order val="1"/>
          <c:tx>
            <c:strRef>
              <c:f>'motor insurance'!$C$3</c:f>
              <c:strCache>
                <c:ptCount val="1"/>
                <c:pt idx="0">
                  <c:v>MTPL claims paid</c:v>
                </c:pt>
              </c:strCache>
            </c:strRef>
          </c:tx>
          <c:invertIfNegative val="0"/>
          <c:cat>
            <c:numRef>
              <c:f>'motor insurance'!$A$4:$A$12</c:f>
              <c:numCache>
                <c:formatCode>General</c:formatCod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numCache>
            </c:numRef>
          </c:cat>
          <c:val>
            <c:numRef>
              <c:f>'motor insurance'!$C$4:$C$12</c:f>
              <c:numCache>
                <c:formatCode>_(" "* #,##0.00_);_(" "* \(#,##0.00\);_(" "* "-"??_);_(@_)</c:formatCode>
                <c:ptCount val="9"/>
                <c:pt idx="0">
                  <c:v>142259222</c:v>
                </c:pt>
                <c:pt idx="1">
                  <c:v>181226066</c:v>
                </c:pt>
                <c:pt idx="2">
                  <c:v>169984143</c:v>
                </c:pt>
                <c:pt idx="3">
                  <c:v>168043732</c:v>
                </c:pt>
                <c:pt idx="4">
                  <c:v>177464308</c:v>
                </c:pt>
                <c:pt idx="5">
                  <c:v>180060995</c:v>
                </c:pt>
                <c:pt idx="6">
                  <c:v>180216757</c:v>
                </c:pt>
                <c:pt idx="7">
                  <c:v>165390454</c:v>
                </c:pt>
                <c:pt idx="8">
                  <c:v>151673340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34240"/>
        <c:axId val="101036032"/>
      </c:barChart>
      <c:catAx>
        <c:axId val="101034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1036032"/>
        <c:crosses val="autoZero"/>
        <c:auto val="1"/>
        <c:lblAlgn val="ctr"/>
        <c:lblOffset val="100"/>
        <c:noMultiLvlLbl val="0"/>
      </c:catAx>
      <c:valAx>
        <c:axId val="101036032"/>
        <c:scaling>
          <c:orientation val="minMax"/>
        </c:scaling>
        <c:delete val="0"/>
        <c:axPos val="l"/>
        <c:majorGridlines/>
        <c:numFmt formatCode="_(&quot; &quot;* #,##0.00_);_(&quot; &quot;* \(#,##0.00\);_(&quot; &quot;* &quot;-&quot;??_);_(@_)" sourceLinked="1"/>
        <c:majorTickMark val="out"/>
        <c:minorTickMark val="none"/>
        <c:tickLblPos val="nextTo"/>
        <c:crossAx val="10103424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'motor insurance'!$D$3</c:f>
              <c:strCache>
                <c:ptCount val="1"/>
                <c:pt idx="0">
                  <c:v>casco premiums</c:v>
                </c:pt>
              </c:strCache>
            </c:strRef>
          </c:tx>
          <c:invertIfNegative val="0"/>
          <c:cat>
            <c:numRef>
              <c:f>'motor insurance'!$A$4:$A$12</c:f>
              <c:numCache>
                <c:formatCode>General</c:formatCod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numCache>
            </c:numRef>
          </c:cat>
          <c:val>
            <c:numRef>
              <c:f>'motor insurance'!$D$4:$D$12</c:f>
              <c:numCache>
                <c:formatCode>_(" "* #,##0.00_);_(" "* \(#,##0.00\);_(" "* "-"??_);_(@_)</c:formatCode>
                <c:ptCount val="9"/>
                <c:pt idx="0">
                  <c:v>113845769</c:v>
                </c:pt>
                <c:pt idx="1">
                  <c:v>128701385</c:v>
                </c:pt>
                <c:pt idx="2">
                  <c:v>149933233</c:v>
                </c:pt>
                <c:pt idx="3">
                  <c:v>166816892</c:v>
                </c:pt>
                <c:pt idx="4">
                  <c:v>180800530</c:v>
                </c:pt>
                <c:pt idx="5">
                  <c:v>204504177</c:v>
                </c:pt>
                <c:pt idx="6">
                  <c:v>226100587</c:v>
                </c:pt>
                <c:pt idx="7">
                  <c:v>254129166</c:v>
                </c:pt>
                <c:pt idx="8">
                  <c:v>254391219</c:v>
                </c:pt>
              </c:numCache>
            </c:numRef>
          </c:val>
        </c:ser>
        <c:ser>
          <c:idx val="1"/>
          <c:order val="1"/>
          <c:tx>
            <c:strRef>
              <c:f>'motor insurance'!$E$3</c:f>
              <c:strCache>
                <c:ptCount val="1"/>
                <c:pt idx="0">
                  <c:v>casco claims paid</c:v>
                </c:pt>
              </c:strCache>
            </c:strRef>
          </c:tx>
          <c:invertIfNegative val="0"/>
          <c:cat>
            <c:numRef>
              <c:f>'motor insurance'!$A$4:$A$12</c:f>
              <c:numCache>
                <c:formatCode>General</c:formatCod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numCache>
            </c:numRef>
          </c:cat>
          <c:val>
            <c:numRef>
              <c:f>'motor insurance'!$E$4:$E$12</c:f>
              <c:numCache>
                <c:formatCode>_(" "* #,##0.00_);_(" "* \(#,##0.00\);_(" "* "-"??_);_(@_)</c:formatCode>
                <c:ptCount val="9"/>
                <c:pt idx="0">
                  <c:v>91311968</c:v>
                </c:pt>
                <c:pt idx="1">
                  <c:v>106793524</c:v>
                </c:pt>
                <c:pt idx="2">
                  <c:v>107043899</c:v>
                </c:pt>
                <c:pt idx="3">
                  <c:v>125516945</c:v>
                </c:pt>
                <c:pt idx="4">
                  <c:v>137947006</c:v>
                </c:pt>
                <c:pt idx="5">
                  <c:v>178131973</c:v>
                </c:pt>
                <c:pt idx="6">
                  <c:v>200739944</c:v>
                </c:pt>
                <c:pt idx="7">
                  <c:v>195365931</c:v>
                </c:pt>
                <c:pt idx="8">
                  <c:v>167681332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52800"/>
        <c:axId val="101054336"/>
      </c:barChart>
      <c:catAx>
        <c:axId val="101052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1054336"/>
        <c:crosses val="autoZero"/>
        <c:auto val="1"/>
        <c:lblAlgn val="ctr"/>
        <c:lblOffset val="100"/>
        <c:noMultiLvlLbl val="0"/>
      </c:catAx>
      <c:valAx>
        <c:axId val="101054336"/>
        <c:scaling>
          <c:orientation val="minMax"/>
        </c:scaling>
        <c:delete val="0"/>
        <c:axPos val="l"/>
        <c:majorGridlines/>
        <c:numFmt formatCode="_(&quot; &quot;* #,##0.00_);_(&quot; &quot;* \(#,##0.00\);_(&quot; &quot;* &quot;-&quot;??_);_(@_)" sourceLinked="1"/>
        <c:majorTickMark val="out"/>
        <c:minorTickMark val="none"/>
        <c:tickLblPos val="nextTo"/>
        <c:crossAx val="10105280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Sheet4!$A$10:$A$13</c:f>
              <c:strCache>
                <c:ptCount val="4"/>
                <c:pt idx="0">
                  <c:v>flood</c:v>
                </c:pt>
                <c:pt idx="1">
                  <c:v>snow pressure</c:v>
                </c:pt>
                <c:pt idx="2">
                  <c:v>storm/hail</c:v>
                </c:pt>
                <c:pt idx="3">
                  <c:v>torrent</c:v>
                </c:pt>
              </c:strCache>
            </c:strRef>
          </c:cat>
          <c:val>
            <c:numRef>
              <c:f>Sheet4!$B$10:$B$13</c:f>
              <c:numCache>
                <c:formatCode>0%</c:formatCode>
                <c:ptCount val="4"/>
                <c:pt idx="0">
                  <c:v>0.10867949130609904</c:v>
                </c:pt>
                <c:pt idx="1">
                  <c:v>2.2083663398973205E-2</c:v>
                </c:pt>
                <c:pt idx="2">
                  <c:v>0.84238222065694313</c:v>
                </c:pt>
                <c:pt idx="3">
                  <c:v>2.6854624637984555E-2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Non-life </a:t>
            </a:r>
            <a:r>
              <a:rPr lang="en-US" dirty="0" smtClean="0"/>
              <a:t>LOB shares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'annual growt rates'!$B$5:$B$14</c:f>
              <c:strCache>
                <c:ptCount val="10"/>
                <c:pt idx="0">
                  <c:v>           Health</c:v>
                </c:pt>
                <c:pt idx="1">
                  <c:v>           Motor vehicle liability</c:v>
                </c:pt>
                <c:pt idx="2">
                  <c:v>           Land motor vehicles casco</c:v>
                </c:pt>
                <c:pt idx="3">
                  <c:v>           Other damage to property</c:v>
                </c:pt>
                <c:pt idx="4">
                  <c:v>           Accident</c:v>
                </c:pt>
                <c:pt idx="5">
                  <c:v>           Fire and allied perils</c:v>
                </c:pt>
                <c:pt idx="6">
                  <c:v>           Other liability</c:v>
                </c:pt>
                <c:pt idx="7">
                  <c:v>           Credit</c:v>
                </c:pt>
                <c:pt idx="8">
                  <c:v>           Tourist assistance</c:v>
                </c:pt>
                <c:pt idx="9">
                  <c:v>           Other</c:v>
                </c:pt>
              </c:strCache>
            </c:strRef>
          </c:cat>
          <c:val>
            <c:numRef>
              <c:f>'annual growt rates'!$I$5:$I$14</c:f>
              <c:numCache>
                <c:formatCode>0.00%</c:formatCode>
                <c:ptCount val="10"/>
                <c:pt idx="0">
                  <c:v>0.29470236932666888</c:v>
                </c:pt>
                <c:pt idx="1">
                  <c:v>0.19490895986751797</c:v>
                </c:pt>
                <c:pt idx="2">
                  <c:v>0.17502083786081135</c:v>
                </c:pt>
                <c:pt idx="3">
                  <c:v>9.8205468184781625E-2</c:v>
                </c:pt>
                <c:pt idx="4">
                  <c:v>7.1253105047576343E-2</c:v>
                </c:pt>
                <c:pt idx="5">
                  <c:v>6.7957559535762727E-2</c:v>
                </c:pt>
                <c:pt idx="6">
                  <c:v>3.6276446202557759E-2</c:v>
                </c:pt>
                <c:pt idx="7">
                  <c:v>3.0545002902170715E-2</c:v>
                </c:pt>
                <c:pt idx="8">
                  <c:v>1.2520597159448836E-2</c:v>
                </c:pt>
                <c:pt idx="9">
                  <c:v>1.8609653912703805E-2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"/>
        <c:axId val="102953728"/>
        <c:axId val="102951936"/>
      </c:barChart>
      <c:valAx>
        <c:axId val="102951936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extTo"/>
        <c:crossAx val="102953728"/>
        <c:crosses val="autoZero"/>
        <c:crossBetween val="between"/>
      </c:valAx>
      <c:catAx>
        <c:axId val="102953728"/>
        <c:scaling>
          <c:orientation val="minMax"/>
        </c:scaling>
        <c:delete val="0"/>
        <c:axPos val="l"/>
        <c:majorTickMark val="none"/>
        <c:minorTickMark val="none"/>
        <c:tickLblPos val="nextTo"/>
        <c:crossAx val="102951936"/>
        <c:crosses val="autoZero"/>
        <c:auto val="0"/>
        <c:lblAlgn val="ctr"/>
        <c:lblOffset val="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EC8FC24-8A26-4F9C-A9D6-29BEFCF4DB1D}" type="datetimeFigureOut">
              <a:rPr lang="sl-SI"/>
              <a:pPr>
                <a:defRPr/>
              </a:pPr>
              <a:t>25.4.2013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l-S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8B84012-7422-43C0-ABE3-AFF7DE67369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34443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B84012-7422-43C0-ABE3-AFF7DE673699}" type="slidenum">
              <a:rPr lang="sl-SI" smtClean="0"/>
              <a:pPr>
                <a:defRPr/>
              </a:pPr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81795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5A9A-B008-49A3-B36F-B613C3699E0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99AD-C39D-4FDA-828F-AA3150311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72976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5A9A-B008-49A3-B36F-B613C3699E0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99AD-C39D-4FDA-828F-AA3150311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7232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5A9A-B008-49A3-B36F-B613C3699E0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99AD-C39D-4FDA-828F-AA3150311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93853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vo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0A9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2708275"/>
            <a:ext cx="40767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01-1_SavaRe_PPP_FIN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slovnica, zahvala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2852936"/>
            <a:ext cx="8280920" cy="792088"/>
          </a:xfrm>
          <a:prstGeom prst="rect">
            <a:avLst/>
          </a:prstGeom>
        </p:spPr>
        <p:txBody>
          <a:bodyPr/>
          <a:lstStyle>
            <a:lvl1pPr>
              <a:defRPr sz="4800" baseline="0"/>
            </a:lvl1pPr>
          </a:lstStyle>
          <a:p>
            <a:r>
              <a:rPr lang="sl-SI" dirty="0" smtClean="0"/>
              <a:t>Vpiši naslov</a:t>
            </a:r>
            <a:endParaRPr lang="sl-S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92825"/>
            <a:ext cx="8280151" cy="360363"/>
          </a:xfrm>
          <a:prstGeom prst="rect">
            <a:avLst/>
          </a:prstGeom>
        </p:spPr>
        <p:txBody>
          <a:bodyPr/>
          <a:lstStyle>
            <a:lvl1pPr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sl-SI" dirty="0" smtClean="0"/>
              <a:t>Ime in priimek, naziv, mesec leto</a:t>
            </a:r>
            <a:endParaRPr lang="sl-SI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890963" y="1028700"/>
            <a:ext cx="2074068" cy="3019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l-SI" sz="125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Pozavarovalnica Sava, d. d</a:t>
            </a:r>
            <a:r>
              <a:rPr lang="sl-SI" sz="1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l-SI" sz="13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1268760"/>
            <a:ext cx="8280920" cy="576064"/>
          </a:xfrm>
          <a:prstGeom prst="rect">
            <a:avLst/>
          </a:prstGeom>
        </p:spPr>
        <p:txBody>
          <a:bodyPr/>
          <a:lstStyle>
            <a:lvl1pPr algn="l">
              <a:defRPr sz="4000" baseline="0"/>
            </a:lvl1pPr>
          </a:lstStyle>
          <a:p>
            <a:r>
              <a:rPr lang="sl-SI" dirty="0" smtClean="0"/>
              <a:t>Vpiši naslov</a:t>
            </a:r>
            <a:endParaRPr lang="sl-SI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2204864"/>
            <a:ext cx="8280920" cy="3889375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sl-SI" dirty="0" smtClean="0"/>
              <a:t>Vpiši besedilo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7848872" y="260648"/>
            <a:ext cx="1043608" cy="432047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9AC7149-406F-44EE-B0C6-44E9A8E427E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>
    <p:fade/>
  </p:transition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slik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220072" y="2420888"/>
            <a:ext cx="3470176" cy="3682752"/>
          </a:xfrm>
          <a:prstGeom prst="rect">
            <a:avLst/>
          </a:prstGeom>
        </p:spPr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67544" y="2420888"/>
            <a:ext cx="4392488" cy="367240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sl-SI" dirty="0" smtClean="0"/>
              <a:t>Vpiši besedilo</a:t>
            </a:r>
            <a:endParaRPr lang="en-US" dirty="0" smtClean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1268760"/>
            <a:ext cx="8208912" cy="576064"/>
          </a:xfrm>
          <a:prstGeom prst="rect">
            <a:avLst/>
          </a:prstGeom>
        </p:spPr>
        <p:txBody>
          <a:bodyPr/>
          <a:lstStyle>
            <a:lvl1pPr algn="l">
              <a:defRPr sz="4000" baseline="0"/>
            </a:lvl1pPr>
          </a:lstStyle>
          <a:p>
            <a:r>
              <a:rPr lang="sl-SI" dirty="0" smtClean="0"/>
              <a:t>Vpiši naslov</a:t>
            </a: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7848872" y="260648"/>
            <a:ext cx="1043608" cy="432047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9AC7149-406F-44EE-B0C6-44E9A8E427E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>
    <p:fade/>
  </p:transition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k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467544" y="2204864"/>
            <a:ext cx="8280920" cy="3959225"/>
          </a:xfrm>
          <a:prstGeom prst="rect">
            <a:avLst/>
          </a:prstGeom>
        </p:spPr>
        <p:txBody>
          <a:bodyPr/>
          <a:lstStyle/>
          <a:p>
            <a:pPr lvl="0"/>
            <a:endParaRPr lang="sl-SI" noProof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1268760"/>
            <a:ext cx="8280920" cy="576064"/>
          </a:xfrm>
          <a:prstGeom prst="rect">
            <a:avLst/>
          </a:prstGeom>
        </p:spPr>
        <p:txBody>
          <a:bodyPr/>
          <a:lstStyle>
            <a:lvl1pPr marL="0" indent="0" algn="l">
              <a:defRPr sz="4000" baseline="0"/>
            </a:lvl1pPr>
          </a:lstStyle>
          <a:p>
            <a:r>
              <a:rPr lang="sl-SI" dirty="0" smtClean="0"/>
              <a:t>Vpiši naslov</a:t>
            </a: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7848872" y="260648"/>
            <a:ext cx="1043608" cy="432047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9AC7149-406F-44EE-B0C6-44E9A8E427E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>
    <p:fade/>
  </p:transition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k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467544" y="2348880"/>
            <a:ext cx="8280920" cy="3673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 noProof="0" dirty="0" smtClean="0"/>
              <a:t>Slika</a:t>
            </a:r>
            <a:endParaRPr lang="sl-SI" noProof="0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1268760"/>
            <a:ext cx="8280920" cy="576064"/>
          </a:xfrm>
          <a:prstGeom prst="rect">
            <a:avLst/>
          </a:prstGeom>
        </p:spPr>
        <p:txBody>
          <a:bodyPr/>
          <a:lstStyle>
            <a:lvl1pPr algn="l">
              <a:defRPr sz="4000" baseline="0"/>
            </a:lvl1pPr>
          </a:lstStyle>
          <a:p>
            <a:r>
              <a:rPr lang="sl-SI" dirty="0" smtClean="0"/>
              <a:t>Vpiši naslov</a:t>
            </a:r>
            <a:endParaRPr lang="sl-SI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7848872" y="260648"/>
            <a:ext cx="1043608" cy="432047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9AC7149-406F-44EE-B0C6-44E9A8E427E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>
    <p:fade/>
  </p:transition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netek - avdio, vide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dia Placeholder 6"/>
          <p:cNvSpPr>
            <a:spLocks noGrp="1"/>
          </p:cNvSpPr>
          <p:nvPr>
            <p:ph type="media" sz="quarter" idx="10"/>
          </p:nvPr>
        </p:nvSpPr>
        <p:spPr>
          <a:xfrm>
            <a:off x="467544" y="2348880"/>
            <a:ext cx="8280920" cy="3816350"/>
          </a:xfrm>
          <a:prstGeom prst="rect">
            <a:avLst/>
          </a:prstGeom>
        </p:spPr>
        <p:txBody>
          <a:bodyPr/>
          <a:lstStyle/>
          <a:p>
            <a:pPr lvl="0"/>
            <a:endParaRPr lang="sl-SI" noProof="0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1268760"/>
            <a:ext cx="8280920" cy="576064"/>
          </a:xfrm>
          <a:prstGeom prst="rect">
            <a:avLst/>
          </a:prstGeom>
        </p:spPr>
        <p:txBody>
          <a:bodyPr/>
          <a:lstStyle>
            <a:lvl1pPr algn="l">
              <a:defRPr sz="4000" baseline="0"/>
            </a:lvl1pPr>
          </a:lstStyle>
          <a:p>
            <a:r>
              <a:rPr lang="sl-SI" dirty="0" smtClean="0"/>
              <a:t>Vpiši naslov</a:t>
            </a: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7848872" y="260648"/>
            <a:ext cx="1043608" cy="432047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9AC7149-406F-44EE-B0C6-44E9A8E427E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transition>
    <p:fade/>
  </p:transition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5A9A-B008-49A3-B36F-B613C3699E0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99AD-C39D-4FDA-828F-AA3150311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66372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5A9A-B008-49A3-B36F-B613C3699E0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99AD-C39D-4FDA-828F-AA3150311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65617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5A9A-B008-49A3-B36F-B613C3699E0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99AD-C39D-4FDA-828F-AA3150311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07653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5A9A-B008-49A3-B36F-B613C3699E0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99AD-C39D-4FDA-828F-AA3150311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37655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5A9A-B008-49A3-B36F-B613C3699E0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99AD-C39D-4FDA-828F-AA3150311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4180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5A9A-B008-49A3-B36F-B613C3699E0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99AD-C39D-4FDA-828F-AA3150311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38001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5A9A-B008-49A3-B36F-B613C3699E0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99AD-C39D-4FDA-828F-AA3150311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58326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5A9A-B008-49A3-B36F-B613C3699E0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99AD-C39D-4FDA-828F-AA3150311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23793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A5A9A-B008-49A3-B36F-B613C3699E08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899AD-C39D-4FDA-828F-AA3150311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7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77" r:id="rId15"/>
    <p:sldLayoutId id="2147483678" r:id="rId16"/>
    <p:sldLayoutId id="2147483679" r:id="rId17"/>
    <p:sldLayoutId id="2147483680" r:id="rId18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Flag_of_Slovenia.svg" TargetMode="External"/><Relationship Id="rId3" Type="http://schemas.openxmlformats.org/officeDocument/2006/relationships/hyperlink" Target="//upload.wikimedia.org/wikipedia/commons/8/84/EU-Slovenia.svg" TargetMode="External"/><Relationship Id="rId7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png"/><Relationship Id="rId5" Type="http://schemas.openxmlformats.org/officeDocument/2006/relationships/hyperlink" Target="http://en.wikipedia.org/wiki/File:Coat_of_Arms_of_Slovenia.svg" TargetMode="External"/><Relationship Id="rId10" Type="http://schemas.microsoft.com/office/2007/relationships/hdphoto" Target="../media/hdphoto2.wdp"/><Relationship Id="rId4" Type="http://schemas.openxmlformats.org/officeDocument/2006/relationships/image" Target="../media/image6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številke diapozitiva 4"/>
          <p:cNvSpPr>
            <a:spLocks noGrp="1"/>
          </p:cNvSpPr>
          <p:nvPr>
            <p:ph type="sldNum" sz="quarter" idx="14"/>
          </p:nvPr>
        </p:nvSpPr>
        <p:spPr>
          <a:xfrm>
            <a:off x="7848872" y="260649"/>
            <a:ext cx="1043608" cy="360040"/>
          </a:xfrm>
        </p:spPr>
        <p:txBody>
          <a:bodyPr/>
          <a:lstStyle/>
          <a:p>
            <a:pPr>
              <a:defRPr/>
            </a:pPr>
            <a:fld id="{CE42813E-BCED-4939-AA4F-6BE17BD523CD}" type="slidenum">
              <a:rPr lang="sl-SI" sz="1600">
                <a:latin typeface="Arial" pitchFamily="34" charset="0"/>
                <a:cs typeface="Arial" pitchFamily="34" charset="0"/>
              </a:rPr>
              <a:pPr>
                <a:defRPr/>
              </a:pPr>
              <a:t>10</a:t>
            </a:fld>
            <a:endParaRPr lang="sl-SI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22"/>
          <p:cNvSpPr>
            <a:spLocks noChangeArrowheads="1"/>
          </p:cNvSpPr>
          <p:nvPr/>
        </p:nvSpPr>
        <p:spPr bwMode="auto">
          <a:xfrm>
            <a:off x="5951538" y="2079625"/>
            <a:ext cx="823912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Ljubljana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2" name="Rectangle 23"/>
          <p:cNvSpPr>
            <a:spLocks noChangeArrowheads="1"/>
          </p:cNvSpPr>
          <p:nvPr/>
        </p:nvSpPr>
        <p:spPr bwMode="auto">
          <a:xfrm>
            <a:off x="6761163" y="1814513"/>
            <a:ext cx="823912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Maribor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3" name="Rectangle 24"/>
          <p:cNvSpPr>
            <a:spLocks noChangeArrowheads="1"/>
          </p:cNvSpPr>
          <p:nvPr/>
        </p:nvSpPr>
        <p:spPr bwMode="auto">
          <a:xfrm>
            <a:off x="6292850" y="2663825"/>
            <a:ext cx="825500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Novo mesto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4" name="Rectangle 21"/>
          <p:cNvSpPr>
            <a:spLocks noChangeArrowheads="1"/>
          </p:cNvSpPr>
          <p:nvPr/>
        </p:nvSpPr>
        <p:spPr bwMode="auto">
          <a:xfrm>
            <a:off x="7650163" y="5424488"/>
            <a:ext cx="823912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smtClean="0">
                <a:solidFill>
                  <a:schemeClr val="bg1"/>
                </a:solidFill>
              </a:rPr>
              <a:t>Kosovo</a:t>
            </a:r>
            <a:endParaRPr lang="sl-SI" sz="1000">
              <a:solidFill>
                <a:schemeClr val="bg1"/>
              </a:solidFill>
            </a:endParaRPr>
          </a:p>
        </p:txBody>
      </p:sp>
      <p:sp>
        <p:nvSpPr>
          <p:cNvPr id="13" name="PoljeZBesedilom 12"/>
          <p:cNvSpPr txBox="1"/>
          <p:nvPr/>
        </p:nvSpPr>
        <p:spPr>
          <a:xfrm>
            <a:off x="2123728" y="251356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l-SI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Motor insurance development</a:t>
            </a:r>
            <a:endParaRPr lang="sl-SI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1151041"/>
              </p:ext>
            </p:extLst>
          </p:nvPr>
        </p:nvGraphicFramePr>
        <p:xfrm>
          <a:off x="4644008" y="1260000"/>
          <a:ext cx="4104456" cy="2560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961287"/>
              </p:ext>
            </p:extLst>
          </p:nvPr>
        </p:nvGraphicFramePr>
        <p:xfrm>
          <a:off x="4644008" y="3820666"/>
          <a:ext cx="4104456" cy="2560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8000" y="1260000"/>
            <a:ext cx="4320024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l-SI"/>
            </a:defPPr>
            <a:lvl1pPr marL="285750" indent="-285750">
              <a:lnSpc>
                <a:spcPct val="150000"/>
              </a:lnSpc>
              <a:buFont typeface="Arial" pitchFamily="34" charset="0"/>
              <a:buChar char="•"/>
            </a:lvl1pPr>
          </a:lstStyle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biggest LOB, its share follows western patterns, not CEE ones</a:t>
            </a:r>
          </a:p>
          <a:p>
            <a:r>
              <a:rPr lang="en-US" dirty="0" smtClean="0"/>
              <a:t>Number of vehicles increased 34% in 10 years</a:t>
            </a:r>
          </a:p>
          <a:p>
            <a:r>
              <a:rPr lang="en-US" dirty="0" smtClean="0"/>
              <a:t>MTPL </a:t>
            </a:r>
            <a:r>
              <a:rPr lang="en-US" dirty="0"/>
              <a:t>premium falls 15% a year since </a:t>
            </a:r>
            <a:r>
              <a:rPr lang="en-US" dirty="0" smtClean="0"/>
              <a:t>2008 due to increased competition (due to foreign branches)</a:t>
            </a:r>
          </a:p>
          <a:p>
            <a:r>
              <a:rPr lang="en-US" dirty="0" smtClean="0"/>
              <a:t>Line is still profitable due to radical improvements in traffic safety</a:t>
            </a:r>
          </a:p>
          <a:p>
            <a:r>
              <a:rPr lang="en-US" dirty="0" smtClean="0"/>
              <a:t>Compensation levels are set to EU directive 5 initially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847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2"/>
          <p:cNvSpPr>
            <a:spLocks noChangeArrowheads="1"/>
          </p:cNvSpPr>
          <p:nvPr/>
        </p:nvSpPr>
        <p:spPr bwMode="auto">
          <a:xfrm>
            <a:off x="5951538" y="2079625"/>
            <a:ext cx="823912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Ljubljana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3" name="Rectangle 24"/>
          <p:cNvSpPr>
            <a:spLocks noChangeArrowheads="1"/>
          </p:cNvSpPr>
          <p:nvPr/>
        </p:nvSpPr>
        <p:spPr bwMode="auto">
          <a:xfrm>
            <a:off x="6292850" y="2663825"/>
            <a:ext cx="825500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Novo mesto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4" name="Rectangle 21"/>
          <p:cNvSpPr>
            <a:spLocks noChangeArrowheads="1"/>
          </p:cNvSpPr>
          <p:nvPr/>
        </p:nvSpPr>
        <p:spPr bwMode="auto">
          <a:xfrm>
            <a:off x="7650163" y="5424488"/>
            <a:ext cx="823912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smtClean="0">
                <a:solidFill>
                  <a:schemeClr val="bg1"/>
                </a:solidFill>
              </a:rPr>
              <a:t>Kosovo</a:t>
            </a:r>
            <a:endParaRPr lang="sl-SI" sz="1000">
              <a:solidFill>
                <a:schemeClr val="bg1"/>
              </a:solidFill>
            </a:endParaRPr>
          </a:p>
        </p:txBody>
      </p:sp>
      <p:sp>
        <p:nvSpPr>
          <p:cNvPr id="13" name="PoljeZBesedilom 12"/>
          <p:cNvSpPr txBox="1"/>
          <p:nvPr/>
        </p:nvSpPr>
        <p:spPr>
          <a:xfrm>
            <a:off x="2123727" y="251356"/>
            <a:ext cx="6350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l-SI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History Cat losses for Sava Re Group</a:t>
            </a:r>
            <a:endParaRPr lang="sl-SI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022707"/>
              </p:ext>
            </p:extLst>
          </p:nvPr>
        </p:nvGraphicFramePr>
        <p:xfrm>
          <a:off x="684000" y="1260000"/>
          <a:ext cx="7209151" cy="3514725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340607"/>
                <a:gridCol w="1200559"/>
                <a:gridCol w="1202818"/>
                <a:gridCol w="1245454"/>
                <a:gridCol w="2219713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U/W YEAR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Date of Loss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Cause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Net Retained Loss </a:t>
                      </a:r>
                      <a:r>
                        <a:rPr lang="en-US" sz="1400" u="none" strike="noStrike" dirty="0" err="1">
                          <a:effectLst/>
                        </a:rPr>
                        <a:t>fgu</a:t>
                      </a:r>
                      <a:r>
                        <a:rPr lang="en-US" sz="1400" u="none" strike="noStrike" dirty="0">
                          <a:effectLst/>
                        </a:rPr>
                        <a:t> in EUR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</a:rPr>
                        <a:t>Cedants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2012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5.-6.11.2012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flood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3 916 500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Maribor, </a:t>
                      </a:r>
                      <a:r>
                        <a:rPr lang="en-US" sz="1200" u="none" strike="noStrike" dirty="0" err="1">
                          <a:effectLst/>
                        </a:rPr>
                        <a:t>Tilia</a:t>
                      </a:r>
                      <a:r>
                        <a:rPr lang="en-US" sz="1200" u="none" strike="noStrike" dirty="0">
                          <a:effectLst/>
                        </a:rPr>
                        <a:t>, Sava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2010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17.-20.9.2010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flood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4 932 490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Maribor, Tilia, Sava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2009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3.-4.8.2009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storm/hail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1 657 885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Maribor, </a:t>
                      </a:r>
                      <a:r>
                        <a:rPr lang="en-US" sz="1200" u="none" strike="noStrike" dirty="0" err="1">
                          <a:effectLst/>
                        </a:rPr>
                        <a:t>Tilia</a:t>
                      </a:r>
                      <a:r>
                        <a:rPr lang="en-US" sz="1200" u="none" strike="noStrike" dirty="0">
                          <a:effectLst/>
                        </a:rPr>
                        <a:t>, Sava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2009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16.-17.6.2009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storm/hail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4 257 224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Maribor, </a:t>
                      </a:r>
                      <a:r>
                        <a:rPr lang="en-US" sz="1200" u="none" strike="noStrike" dirty="0" err="1">
                          <a:effectLst/>
                        </a:rPr>
                        <a:t>Tilia</a:t>
                      </a:r>
                      <a:r>
                        <a:rPr lang="en-US" sz="1200" u="none" strike="noStrike" dirty="0">
                          <a:effectLst/>
                        </a:rPr>
                        <a:t>, Sava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2009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25.-27.5.2009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storm/hail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4 425 962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Maribor, Tilia, Sava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2009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27.01.2009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snow pressure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</a:rPr>
                        <a:t>1 947 558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Maribor, Sava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15.08.2008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storm/hail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39 491 875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Maribor, </a:t>
                      </a:r>
                      <a:r>
                        <a:rPr lang="en-US" sz="1200" u="none" strike="noStrike" dirty="0" err="1">
                          <a:effectLst/>
                        </a:rPr>
                        <a:t>Tilia</a:t>
                      </a:r>
                      <a:r>
                        <a:rPr lang="en-US" sz="1200" u="none" strike="noStrike" dirty="0">
                          <a:effectLst/>
                        </a:rPr>
                        <a:t>, Sava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08.08.2008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storm/hail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3 150 583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Maribor, Tilia, Sava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13.-14.7.2008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storm/hail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9 500 713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Maribor, </a:t>
                      </a:r>
                      <a:r>
                        <a:rPr lang="en-US" sz="1200" u="none" strike="noStrike" dirty="0" err="1">
                          <a:effectLst/>
                        </a:rPr>
                        <a:t>Tilia</a:t>
                      </a:r>
                      <a:r>
                        <a:rPr lang="en-US" sz="1200" u="none" strike="noStrike" dirty="0">
                          <a:effectLst/>
                        </a:rPr>
                        <a:t>, Sava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18.09.2007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torrent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2 368 309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Maribor, </a:t>
                      </a:r>
                      <a:r>
                        <a:rPr lang="en-US" sz="1200" u="none" strike="noStrike" dirty="0" err="1">
                          <a:effectLst/>
                        </a:rPr>
                        <a:t>Tilia</a:t>
                      </a:r>
                      <a:r>
                        <a:rPr lang="en-US" sz="1200" u="none" strike="noStrike" dirty="0">
                          <a:effectLst/>
                        </a:rPr>
                        <a:t>, Sava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2006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28.-30.6.2006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storm/hail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4 100 633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</a:rPr>
                        <a:t>Maribor,Tilia,Sava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20.-21.8.2005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flood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735 454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</a:rPr>
                        <a:t>Tilia</a:t>
                      </a:r>
                      <a:r>
                        <a:rPr lang="en-US" sz="1200" u="none" strike="noStrike" dirty="0">
                          <a:effectLst/>
                        </a:rPr>
                        <a:t>, Sava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22.07.2005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storm/hail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1 035 883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</a:rPr>
                        <a:t>Tilia,Sava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09.08.2004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storm/hail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1 599 624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</a:rPr>
                        <a:t>Maribor,Sava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10.-12.6.2004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storm/hail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2 573 404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</a:rPr>
                        <a:t>Maribor,Tilia,Sava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30.-31.5.2001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storm/hail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2 495 900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</a:rPr>
                        <a:t>Maribor,Tilia,Sava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4860032" y="2792365"/>
            <a:ext cx="899517" cy="288032"/>
          </a:xfrm>
          <a:prstGeom prst="ellipse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1560" y="5364505"/>
            <a:ext cx="8006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The following figures represent losses to Sava Group (Maribor, </a:t>
            </a:r>
            <a:r>
              <a:rPr lang="en-US" sz="1400" dirty="0" err="1" smtClean="0"/>
              <a:t>Tilia</a:t>
            </a:r>
            <a:r>
              <a:rPr lang="en-US" sz="1400" dirty="0" smtClean="0"/>
              <a:t>, </a:t>
            </a:r>
            <a:r>
              <a:rPr lang="en-US" sz="1400" dirty="0" err="1" smtClean="0"/>
              <a:t>SavaRe</a:t>
            </a:r>
            <a:r>
              <a:rPr lang="en-US" sz="1400" dirty="0" smtClean="0"/>
              <a:t>).</a:t>
            </a:r>
          </a:p>
          <a:p>
            <a:r>
              <a:rPr lang="en-US" sz="1400" dirty="0"/>
              <a:t>NOTE: Losses excluding crops, event losses exceeding 1.000.000 EUR </a:t>
            </a:r>
            <a:r>
              <a:rPr lang="en-US" sz="1400" dirty="0" err="1"/>
              <a:t>f.g.u</a:t>
            </a:r>
            <a:r>
              <a:rPr lang="en-US" sz="1400" dirty="0"/>
              <a:t>.</a:t>
            </a:r>
          </a:p>
        </p:txBody>
      </p:sp>
      <p:sp>
        <p:nvSpPr>
          <p:cNvPr id="10" name="Ograda številke diapozitiva 4"/>
          <p:cNvSpPr>
            <a:spLocks noGrp="1"/>
          </p:cNvSpPr>
          <p:nvPr>
            <p:ph type="sldNum" sz="quarter" idx="14"/>
          </p:nvPr>
        </p:nvSpPr>
        <p:spPr>
          <a:xfrm>
            <a:off x="7848872" y="260649"/>
            <a:ext cx="1043608" cy="360040"/>
          </a:xfrm>
        </p:spPr>
        <p:txBody>
          <a:bodyPr/>
          <a:lstStyle/>
          <a:p>
            <a:pPr>
              <a:defRPr/>
            </a:pPr>
            <a:fld id="{CE42813E-BCED-4939-AA4F-6BE17BD523CD}" type="slidenum">
              <a:rPr lang="sl-SI" sz="1600">
                <a:latin typeface="Arial" pitchFamily="34" charset="0"/>
                <a:cs typeface="Arial" pitchFamily="34" charset="0"/>
              </a:rPr>
              <a:pPr>
                <a:defRPr/>
              </a:pPr>
              <a:t>11</a:t>
            </a:fld>
            <a:endParaRPr lang="sl-SI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9270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2"/>
          <p:cNvSpPr>
            <a:spLocks noChangeArrowheads="1"/>
          </p:cNvSpPr>
          <p:nvPr/>
        </p:nvSpPr>
        <p:spPr bwMode="auto">
          <a:xfrm>
            <a:off x="5951538" y="2079625"/>
            <a:ext cx="823912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Ljubljana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3" name="Rectangle 24"/>
          <p:cNvSpPr>
            <a:spLocks noChangeArrowheads="1"/>
          </p:cNvSpPr>
          <p:nvPr/>
        </p:nvSpPr>
        <p:spPr bwMode="auto">
          <a:xfrm>
            <a:off x="6292850" y="2663825"/>
            <a:ext cx="825500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Novo mesto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4" name="Rectangle 21"/>
          <p:cNvSpPr>
            <a:spLocks noChangeArrowheads="1"/>
          </p:cNvSpPr>
          <p:nvPr/>
        </p:nvSpPr>
        <p:spPr bwMode="auto">
          <a:xfrm>
            <a:off x="7650163" y="5424488"/>
            <a:ext cx="823912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smtClean="0">
                <a:solidFill>
                  <a:schemeClr val="bg1"/>
                </a:solidFill>
              </a:rPr>
              <a:t>Kosovo</a:t>
            </a:r>
            <a:endParaRPr lang="sl-SI" sz="1000">
              <a:solidFill>
                <a:schemeClr val="bg1"/>
              </a:solidFill>
            </a:endParaRPr>
          </a:p>
        </p:txBody>
      </p:sp>
      <p:sp>
        <p:nvSpPr>
          <p:cNvPr id="13" name="PoljeZBesedilom 12"/>
          <p:cNvSpPr txBox="1"/>
          <p:nvPr/>
        </p:nvSpPr>
        <p:spPr>
          <a:xfrm>
            <a:off x="2123727" y="251356"/>
            <a:ext cx="6350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l-SI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History Cat losses for Sava Re Group</a:t>
            </a:r>
            <a:endParaRPr lang="sl-SI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958785"/>
              </p:ext>
            </p:extLst>
          </p:nvPr>
        </p:nvGraphicFramePr>
        <p:xfrm>
          <a:off x="4706620" y="1359535"/>
          <a:ext cx="3897827" cy="2337441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084731"/>
                <a:gridCol w="1532485"/>
                <a:gridCol w="1280611"/>
              </a:tblGrid>
              <a:tr h="3314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U/W YEAR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Loss for the year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# of events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</a:tr>
              <a:tr h="2091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3 916 500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</a:tr>
              <a:tr h="2091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4 932 490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</a:tr>
              <a:tr h="2091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2009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12 288 629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</a:tr>
              <a:tr h="2091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2008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52 143 170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</a:tr>
              <a:tr h="2091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2007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2 368 309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</a:tr>
              <a:tr h="2091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2006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4 100 633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</a:tr>
              <a:tr h="2091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2005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1 771 337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</a:tr>
              <a:tr h="2091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2004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4 173 028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</a:tr>
              <a:tr h="2091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2001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2 495 900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6156176" y="2348880"/>
            <a:ext cx="1260408" cy="314945"/>
          </a:xfrm>
          <a:prstGeom prst="ellipse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4000" y="1260000"/>
            <a:ext cx="36719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2008 biggest cat loss for the group so far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Most frequent cat events are hail </a:t>
            </a:r>
            <a:r>
              <a:rPr lang="en-US" dirty="0"/>
              <a:t>and</a:t>
            </a:r>
            <a:r>
              <a:rPr lang="en-US" dirty="0" smtClean="0"/>
              <a:t> flood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Hail brings most of the losses to the group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However Slovenia is quake prone (100 years ago Ljubljana was deserted)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395491"/>
              </p:ext>
            </p:extLst>
          </p:nvPr>
        </p:nvGraphicFramePr>
        <p:xfrm>
          <a:off x="4710174" y="3717032"/>
          <a:ext cx="3990851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Ograda številke diapozitiva 4"/>
          <p:cNvSpPr>
            <a:spLocks noGrp="1"/>
          </p:cNvSpPr>
          <p:nvPr>
            <p:ph type="sldNum" sz="quarter" idx="14"/>
          </p:nvPr>
        </p:nvSpPr>
        <p:spPr>
          <a:xfrm>
            <a:off x="7848872" y="260649"/>
            <a:ext cx="1043608" cy="360040"/>
          </a:xfrm>
        </p:spPr>
        <p:txBody>
          <a:bodyPr/>
          <a:lstStyle/>
          <a:p>
            <a:pPr>
              <a:defRPr/>
            </a:pPr>
            <a:fld id="{CE42813E-BCED-4939-AA4F-6BE17BD523CD}" type="slidenum">
              <a:rPr lang="sl-SI" sz="1600">
                <a:latin typeface="Arial" pitchFamily="34" charset="0"/>
                <a:cs typeface="Arial" pitchFamily="34" charset="0"/>
              </a:rPr>
              <a:pPr>
                <a:defRPr/>
              </a:pPr>
              <a:t>12</a:t>
            </a:fld>
            <a:endParaRPr lang="sl-SI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0965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2"/>
          <p:cNvSpPr>
            <a:spLocks noChangeArrowheads="1"/>
          </p:cNvSpPr>
          <p:nvPr/>
        </p:nvSpPr>
        <p:spPr bwMode="auto">
          <a:xfrm>
            <a:off x="5951538" y="2079625"/>
            <a:ext cx="823912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Ljubljana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2" name="Rectangle 23"/>
          <p:cNvSpPr>
            <a:spLocks noChangeArrowheads="1"/>
          </p:cNvSpPr>
          <p:nvPr/>
        </p:nvSpPr>
        <p:spPr bwMode="auto">
          <a:xfrm>
            <a:off x="6761163" y="1814513"/>
            <a:ext cx="823912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Maribor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3" name="Rectangle 24"/>
          <p:cNvSpPr>
            <a:spLocks noChangeArrowheads="1"/>
          </p:cNvSpPr>
          <p:nvPr/>
        </p:nvSpPr>
        <p:spPr bwMode="auto">
          <a:xfrm>
            <a:off x="6292850" y="2663825"/>
            <a:ext cx="825500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Novo mesto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4" name="Rectangle 21"/>
          <p:cNvSpPr>
            <a:spLocks noChangeArrowheads="1"/>
          </p:cNvSpPr>
          <p:nvPr/>
        </p:nvSpPr>
        <p:spPr bwMode="auto">
          <a:xfrm>
            <a:off x="7650163" y="5424488"/>
            <a:ext cx="823912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smtClean="0">
                <a:solidFill>
                  <a:schemeClr val="bg1"/>
                </a:solidFill>
              </a:rPr>
              <a:t>Kosovo</a:t>
            </a:r>
            <a:endParaRPr lang="sl-SI" sz="1000">
              <a:solidFill>
                <a:schemeClr val="bg1"/>
              </a:solidFill>
            </a:endParaRPr>
          </a:p>
        </p:txBody>
      </p:sp>
      <p:sp>
        <p:nvSpPr>
          <p:cNvPr id="13" name="PoljeZBesedilom 12"/>
          <p:cNvSpPr txBox="1"/>
          <p:nvPr/>
        </p:nvSpPr>
        <p:spPr>
          <a:xfrm>
            <a:off x="2123728" y="251356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l-SI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Market shares</a:t>
            </a:r>
            <a:endParaRPr lang="sl-SI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993933"/>
              </p:ext>
            </p:extLst>
          </p:nvPr>
        </p:nvGraphicFramePr>
        <p:xfrm>
          <a:off x="684000" y="1260000"/>
          <a:ext cx="7754762" cy="4525524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4794123"/>
                <a:gridCol w="1038093"/>
                <a:gridCol w="957013"/>
                <a:gridCol w="965533"/>
              </a:tblGrid>
              <a:tr h="377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Companies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Total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Life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Non-life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</a:tr>
              <a:tr h="377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effectLst/>
                        </a:rPr>
                        <a:t>Triglav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33,89%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33,70%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33,97%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7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Adriatic </a:t>
                      </a:r>
                      <a:r>
                        <a:rPr lang="en-US" sz="1400" u="none" strike="noStrike" dirty="0" err="1">
                          <a:effectLst/>
                        </a:rPr>
                        <a:t>Slovenica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12,94%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2,12%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17,38%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7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Maribor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12,84%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12,64%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12,92%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7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Vzajemna</a:t>
                      </a:r>
                      <a:r>
                        <a:rPr lang="en-US" sz="1400" u="none" strike="noStrike" dirty="0">
                          <a:effectLst/>
                        </a:rPr>
                        <a:t> (</a:t>
                      </a:r>
                      <a:r>
                        <a:rPr lang="en-US" sz="1400" u="none" strike="noStrike" dirty="0" err="1">
                          <a:effectLst/>
                        </a:rPr>
                        <a:t>medex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12,15%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17,13%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7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KAD / </a:t>
                      </a:r>
                      <a:r>
                        <a:rPr lang="en-US" sz="1400" u="none" strike="noStrike" dirty="0" err="1">
                          <a:effectLst/>
                        </a:rPr>
                        <a:t>Modra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Zavarovalnica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4,93%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16,95%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7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Generali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4,21%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3,29%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4,58%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7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Triglav</a:t>
                      </a:r>
                      <a:r>
                        <a:rPr lang="en-US" sz="1400" u="none" strike="noStrike" dirty="0">
                          <a:effectLst/>
                        </a:rPr>
                        <a:t>, </a:t>
                      </a:r>
                      <a:r>
                        <a:rPr lang="en-US" sz="1400" u="none" strike="noStrike" dirty="0" err="1">
                          <a:effectLst/>
                        </a:rPr>
                        <a:t>Zdravstvena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3,91%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5,51%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7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Tilia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3,85%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1,72%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4,72%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7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KD Zivlenie / in 2013 became a part of Adriatic slovenica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3,05%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10,48%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7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Other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8,25%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19,10%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3,80%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7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Total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100,00%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100,00%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100,00%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Ograda številke diapozitiva 4"/>
          <p:cNvSpPr>
            <a:spLocks noGrp="1"/>
          </p:cNvSpPr>
          <p:nvPr>
            <p:ph type="sldNum" sz="quarter" idx="14"/>
          </p:nvPr>
        </p:nvSpPr>
        <p:spPr>
          <a:xfrm>
            <a:off x="7848872" y="260649"/>
            <a:ext cx="1043608" cy="360040"/>
          </a:xfrm>
        </p:spPr>
        <p:txBody>
          <a:bodyPr/>
          <a:lstStyle/>
          <a:p>
            <a:pPr>
              <a:defRPr/>
            </a:pPr>
            <a:fld id="{CE42813E-BCED-4939-AA4F-6BE17BD523CD}" type="slidenum">
              <a:rPr lang="sl-SI" sz="1600">
                <a:latin typeface="Arial" pitchFamily="34" charset="0"/>
                <a:cs typeface="Arial" pitchFamily="34" charset="0"/>
              </a:rPr>
              <a:pPr>
                <a:defRPr/>
              </a:pPr>
              <a:t>13</a:t>
            </a:fld>
            <a:endParaRPr lang="sl-SI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2161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2"/>
          <p:cNvSpPr>
            <a:spLocks noChangeArrowheads="1"/>
          </p:cNvSpPr>
          <p:nvPr/>
        </p:nvSpPr>
        <p:spPr bwMode="auto">
          <a:xfrm>
            <a:off x="5951538" y="2079625"/>
            <a:ext cx="823912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Ljubljana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2" name="Rectangle 23"/>
          <p:cNvSpPr>
            <a:spLocks noChangeArrowheads="1"/>
          </p:cNvSpPr>
          <p:nvPr/>
        </p:nvSpPr>
        <p:spPr bwMode="auto">
          <a:xfrm>
            <a:off x="6761163" y="1814513"/>
            <a:ext cx="823912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Maribor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3" name="Rectangle 24"/>
          <p:cNvSpPr>
            <a:spLocks noChangeArrowheads="1"/>
          </p:cNvSpPr>
          <p:nvPr/>
        </p:nvSpPr>
        <p:spPr bwMode="auto">
          <a:xfrm>
            <a:off x="6292850" y="2663825"/>
            <a:ext cx="825500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Novo mesto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4" name="Rectangle 21"/>
          <p:cNvSpPr>
            <a:spLocks noChangeArrowheads="1"/>
          </p:cNvSpPr>
          <p:nvPr/>
        </p:nvSpPr>
        <p:spPr bwMode="auto">
          <a:xfrm>
            <a:off x="7650163" y="5424488"/>
            <a:ext cx="823912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smtClean="0">
                <a:solidFill>
                  <a:schemeClr val="bg1"/>
                </a:solidFill>
              </a:rPr>
              <a:t>Kosovo</a:t>
            </a:r>
            <a:endParaRPr lang="sl-SI" sz="1000">
              <a:solidFill>
                <a:schemeClr val="bg1"/>
              </a:solidFill>
            </a:endParaRPr>
          </a:p>
        </p:txBody>
      </p:sp>
      <p:sp>
        <p:nvSpPr>
          <p:cNvPr id="13" name="PoljeZBesedilom 12"/>
          <p:cNvSpPr txBox="1"/>
          <p:nvPr/>
        </p:nvSpPr>
        <p:spPr>
          <a:xfrm>
            <a:off x="2123728" y="251356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l-SI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Premium split by lines of business</a:t>
            </a:r>
            <a:endParaRPr lang="sl-SI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418193"/>
              </p:ext>
            </p:extLst>
          </p:nvPr>
        </p:nvGraphicFramePr>
        <p:xfrm>
          <a:off x="468000" y="1260000"/>
          <a:ext cx="8424936" cy="4922408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3820610"/>
                <a:gridCol w="759224"/>
                <a:gridCol w="759224"/>
                <a:gridCol w="759224"/>
                <a:gridCol w="759224"/>
                <a:gridCol w="783715"/>
                <a:gridCol w="783715"/>
              </a:tblGrid>
              <a:tr h="47164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Gross premiums written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Gross </a:t>
                      </a:r>
                      <a:r>
                        <a:rPr lang="en-US" sz="1400" u="none" strike="noStrike" dirty="0" smtClean="0">
                          <a:effectLst/>
                        </a:rPr>
                        <a:t>claims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Loss </a:t>
                      </a:r>
                      <a:r>
                        <a:rPr lang="en-US" sz="1400" u="none" strike="noStrike" dirty="0">
                          <a:effectLst/>
                        </a:rPr>
                        <a:t>ratio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Lines of business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2011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2010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2011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2010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2011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2010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3"/>
                    </a:solidFill>
                  </a:tcPr>
                </a:tc>
              </a:tr>
              <a:tr h="260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Total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2 053 </a:t>
                      </a:r>
                      <a:r>
                        <a:rPr lang="en-US" sz="1200" u="none" strike="noStrike" dirty="0">
                          <a:effectLst/>
                        </a:rPr>
                        <a:t>443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2 094 </a:t>
                      </a:r>
                      <a:r>
                        <a:rPr lang="en-US" sz="1200" u="none" strike="noStrike" dirty="0">
                          <a:effectLst/>
                        </a:rPr>
                        <a:t>342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1288 696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1242 833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59%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- Non-life total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1 454 </a:t>
                      </a:r>
                      <a:r>
                        <a:rPr lang="en-US" sz="1200" u="none" strike="noStrike" dirty="0">
                          <a:effectLst/>
                        </a:rPr>
                        <a:t>084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1 438 </a:t>
                      </a:r>
                      <a:r>
                        <a:rPr lang="en-US" sz="1200" u="none" strike="noStrike" dirty="0">
                          <a:effectLst/>
                        </a:rPr>
                        <a:t>329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943 954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997 209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Health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428 522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409 665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375 436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365 660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88%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89%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Motor vehicle liability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283 414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302 868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155 164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169 049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56%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Land motor vehicles </a:t>
                      </a:r>
                      <a:r>
                        <a:rPr lang="en-US" sz="1200" u="none" strike="noStrike" dirty="0" err="1">
                          <a:effectLst/>
                        </a:rPr>
                        <a:t>casco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254 495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254 216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178 729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195 454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Other damage to property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142 799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136 789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72 645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83 247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Accident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103 608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107 012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37 690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39 963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36%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37%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Fire and allied perils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98 816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94 701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40 138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51 971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55%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Other liability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52 749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50 044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27 923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26 624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53%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53%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Credit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44 415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46 157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38 105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45 900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86%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99%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Tourist assistance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18 206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12 501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7 767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6 824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43%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55%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Other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27 060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24 376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10 357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12 517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38%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51%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- Life total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599 360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656 013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344 742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245 624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58%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37%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</a:t>
                      </a:r>
                      <a:r>
                        <a:rPr lang="en-US" sz="1200" u="none" strike="noStrike" dirty="0" smtClean="0">
                          <a:effectLst/>
                        </a:rPr>
                        <a:t>Unit-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link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350 049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404 727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136 345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71 254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39%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Life insurance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228 359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228 413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182 273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169 844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80%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0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Other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371 001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427 600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162 469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75 780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44%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Ograda številke diapozitiva 4"/>
          <p:cNvSpPr>
            <a:spLocks noGrp="1"/>
          </p:cNvSpPr>
          <p:nvPr>
            <p:ph type="sldNum" sz="quarter" idx="14"/>
          </p:nvPr>
        </p:nvSpPr>
        <p:spPr>
          <a:xfrm>
            <a:off x="7848872" y="260649"/>
            <a:ext cx="1043608" cy="360040"/>
          </a:xfrm>
        </p:spPr>
        <p:txBody>
          <a:bodyPr/>
          <a:lstStyle/>
          <a:p>
            <a:pPr>
              <a:defRPr/>
            </a:pPr>
            <a:fld id="{CE42813E-BCED-4939-AA4F-6BE17BD523CD}" type="slidenum">
              <a:rPr lang="sl-SI" sz="1600">
                <a:latin typeface="Arial" pitchFamily="34" charset="0"/>
                <a:cs typeface="Arial" pitchFamily="34" charset="0"/>
              </a:rPr>
              <a:pPr>
                <a:defRPr/>
              </a:pPr>
              <a:t>14</a:t>
            </a:fld>
            <a:endParaRPr lang="sl-SI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5989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2"/>
          <p:cNvSpPr>
            <a:spLocks noChangeArrowheads="1"/>
          </p:cNvSpPr>
          <p:nvPr/>
        </p:nvSpPr>
        <p:spPr bwMode="auto">
          <a:xfrm>
            <a:off x="5951538" y="2079625"/>
            <a:ext cx="823912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Ljubljana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2" name="Rectangle 23"/>
          <p:cNvSpPr>
            <a:spLocks noChangeArrowheads="1"/>
          </p:cNvSpPr>
          <p:nvPr/>
        </p:nvSpPr>
        <p:spPr bwMode="auto">
          <a:xfrm>
            <a:off x="6761163" y="1814513"/>
            <a:ext cx="823912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Maribor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3" name="Rectangle 24"/>
          <p:cNvSpPr>
            <a:spLocks noChangeArrowheads="1"/>
          </p:cNvSpPr>
          <p:nvPr/>
        </p:nvSpPr>
        <p:spPr bwMode="auto">
          <a:xfrm>
            <a:off x="6292850" y="2663825"/>
            <a:ext cx="825500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Novo mesto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4" name="Rectangle 21"/>
          <p:cNvSpPr>
            <a:spLocks noChangeArrowheads="1"/>
          </p:cNvSpPr>
          <p:nvPr/>
        </p:nvSpPr>
        <p:spPr bwMode="auto">
          <a:xfrm>
            <a:off x="7650163" y="5424488"/>
            <a:ext cx="823912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smtClean="0">
                <a:solidFill>
                  <a:schemeClr val="bg1"/>
                </a:solidFill>
              </a:rPr>
              <a:t>Kosovo</a:t>
            </a:r>
            <a:endParaRPr lang="sl-SI" sz="1000">
              <a:solidFill>
                <a:schemeClr val="bg1"/>
              </a:solidFill>
            </a:endParaRPr>
          </a:p>
        </p:txBody>
      </p:sp>
      <p:sp>
        <p:nvSpPr>
          <p:cNvPr id="13" name="PoljeZBesedilom 12"/>
          <p:cNvSpPr txBox="1"/>
          <p:nvPr/>
        </p:nvSpPr>
        <p:spPr>
          <a:xfrm>
            <a:off x="2123728" y="251356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l-SI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Premium split by lines of business</a:t>
            </a:r>
            <a:endParaRPr lang="sl-SI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4986217"/>
              </p:ext>
            </p:extLst>
          </p:nvPr>
        </p:nvGraphicFramePr>
        <p:xfrm>
          <a:off x="1185862" y="1173956"/>
          <a:ext cx="7288213" cy="4510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Ograda številke diapozitiva 4"/>
          <p:cNvSpPr>
            <a:spLocks noGrp="1"/>
          </p:cNvSpPr>
          <p:nvPr>
            <p:ph type="sldNum" sz="quarter" idx="14"/>
          </p:nvPr>
        </p:nvSpPr>
        <p:spPr>
          <a:xfrm>
            <a:off x="7848872" y="260649"/>
            <a:ext cx="1043608" cy="360040"/>
          </a:xfrm>
        </p:spPr>
        <p:txBody>
          <a:bodyPr/>
          <a:lstStyle/>
          <a:p>
            <a:pPr>
              <a:defRPr/>
            </a:pPr>
            <a:fld id="{CE42813E-BCED-4939-AA4F-6BE17BD523CD}" type="slidenum">
              <a:rPr lang="sl-SI" sz="1600">
                <a:latin typeface="Arial" pitchFamily="34" charset="0"/>
                <a:cs typeface="Arial" pitchFamily="34" charset="0"/>
              </a:rPr>
              <a:pPr>
                <a:defRPr/>
              </a:pPr>
              <a:t>15</a:t>
            </a:fld>
            <a:endParaRPr lang="sl-SI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0339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2"/>
          <p:cNvSpPr>
            <a:spLocks noChangeArrowheads="1"/>
          </p:cNvSpPr>
          <p:nvPr/>
        </p:nvSpPr>
        <p:spPr bwMode="auto">
          <a:xfrm>
            <a:off x="5951538" y="2079625"/>
            <a:ext cx="823912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Ljubljana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2" name="Rectangle 23"/>
          <p:cNvSpPr>
            <a:spLocks noChangeArrowheads="1"/>
          </p:cNvSpPr>
          <p:nvPr/>
        </p:nvSpPr>
        <p:spPr bwMode="auto">
          <a:xfrm>
            <a:off x="6761163" y="1814513"/>
            <a:ext cx="823912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Maribor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3" name="Rectangle 24"/>
          <p:cNvSpPr>
            <a:spLocks noChangeArrowheads="1"/>
          </p:cNvSpPr>
          <p:nvPr/>
        </p:nvSpPr>
        <p:spPr bwMode="auto">
          <a:xfrm>
            <a:off x="6292850" y="2663825"/>
            <a:ext cx="825500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Novo mesto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4" name="Rectangle 21"/>
          <p:cNvSpPr>
            <a:spLocks noChangeArrowheads="1"/>
          </p:cNvSpPr>
          <p:nvPr/>
        </p:nvSpPr>
        <p:spPr bwMode="auto">
          <a:xfrm>
            <a:off x="7650163" y="5424488"/>
            <a:ext cx="823912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smtClean="0">
                <a:solidFill>
                  <a:schemeClr val="bg1"/>
                </a:solidFill>
              </a:rPr>
              <a:t>Kosovo</a:t>
            </a:r>
            <a:endParaRPr lang="sl-SI" sz="1000">
              <a:solidFill>
                <a:schemeClr val="bg1"/>
              </a:solidFill>
            </a:endParaRPr>
          </a:p>
        </p:txBody>
      </p:sp>
      <p:sp>
        <p:nvSpPr>
          <p:cNvPr id="13" name="PoljeZBesedilom 12"/>
          <p:cNvSpPr txBox="1"/>
          <p:nvPr/>
        </p:nvSpPr>
        <p:spPr>
          <a:xfrm>
            <a:off x="2123728" y="251356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l-SI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Operating efficiency of (re)insurance companies in 2011</a:t>
            </a:r>
            <a:endParaRPr lang="sl-SI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363505"/>
              </p:ext>
            </p:extLst>
          </p:nvPr>
        </p:nvGraphicFramePr>
        <p:xfrm>
          <a:off x="684000" y="1260000"/>
          <a:ext cx="7992456" cy="468928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4536504"/>
                <a:gridCol w="1224136"/>
                <a:gridCol w="1079688"/>
                <a:gridCol w="1152128"/>
              </a:tblGrid>
              <a:tr h="274933">
                <a:tc rowSpan="3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Number of employees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Gross premium written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933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Total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Per employee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</a:tr>
              <a:tr h="274933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EUR 1000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EUR 1000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</a:tr>
              <a:tr h="274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Total employees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in the sector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6 207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4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Reinsurance companies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262 282 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           2 429 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4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- </a:t>
                      </a:r>
                      <a:r>
                        <a:rPr lang="en-US" sz="1400" u="none" strike="noStrike" dirty="0" err="1">
                          <a:effectLst/>
                        </a:rPr>
                        <a:t>Triglav</a:t>
                      </a:r>
                      <a:r>
                        <a:rPr lang="en-US" sz="1400" u="none" strike="noStrike" dirty="0">
                          <a:effectLst/>
                        </a:rPr>
                        <a:t> 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121 932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       3 295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4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- Sava 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140 350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           1 977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4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Insurance companies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6 099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</a:t>
                      </a:r>
                      <a:r>
                        <a:rPr lang="en-US" sz="1400" u="none" strike="noStrike" dirty="0" smtClean="0">
                          <a:effectLst/>
                        </a:rPr>
                        <a:t>2 053 </a:t>
                      </a:r>
                      <a:r>
                        <a:rPr lang="en-US" sz="1400" u="none" strike="noStrike" dirty="0">
                          <a:effectLst/>
                        </a:rPr>
                        <a:t>443 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               337 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4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- </a:t>
                      </a:r>
                      <a:r>
                        <a:rPr lang="en-US" sz="1400" u="none" strike="noStrike" dirty="0" err="1">
                          <a:effectLst/>
                        </a:rPr>
                        <a:t>Triglav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2 400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694 962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           290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4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- Adriatic </a:t>
                      </a:r>
                      <a:r>
                        <a:rPr lang="en-US" sz="1400" u="none" strike="noStrike" dirty="0" err="1">
                          <a:effectLst/>
                        </a:rPr>
                        <a:t>Slovenica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265 301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           266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4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- Maribor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263 244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               301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4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- Vzajemna (medex)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292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249 075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           853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4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- KAD / Modra Zavarovalnica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101 053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       1 907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4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- Generali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  86 235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               261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4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    - Triglav, Zdravstvena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  80 190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           1 028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4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- </a:t>
                      </a:r>
                      <a:r>
                        <a:rPr lang="en-US" sz="1400" u="none" strike="noStrike" dirty="0" err="1">
                          <a:effectLst/>
                        </a:rPr>
                        <a:t>Tilia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  78 893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               207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903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- KD </a:t>
                      </a:r>
                      <a:r>
                        <a:rPr lang="en-US" sz="1400" u="none" strike="noStrike" dirty="0" err="1">
                          <a:effectLst/>
                        </a:rPr>
                        <a:t>Zivlenie</a:t>
                      </a:r>
                      <a:r>
                        <a:rPr lang="en-US" sz="1400" u="none" strike="noStrike" dirty="0">
                          <a:effectLst/>
                        </a:rPr>
                        <a:t> / in 2013 </a:t>
                      </a:r>
                      <a:r>
                        <a:rPr lang="en-US" sz="1400" u="none" strike="noStrike" dirty="0" smtClean="0">
                          <a:effectLst/>
                        </a:rPr>
                        <a:t>merged to Adriatic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Slovenica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  62 488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                   353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Ograda številke diapozitiva 4"/>
          <p:cNvSpPr>
            <a:spLocks noGrp="1"/>
          </p:cNvSpPr>
          <p:nvPr>
            <p:ph type="sldNum" sz="quarter" idx="14"/>
          </p:nvPr>
        </p:nvSpPr>
        <p:spPr>
          <a:xfrm>
            <a:off x="7848872" y="260649"/>
            <a:ext cx="1043608" cy="360040"/>
          </a:xfrm>
        </p:spPr>
        <p:txBody>
          <a:bodyPr/>
          <a:lstStyle/>
          <a:p>
            <a:pPr>
              <a:defRPr/>
            </a:pPr>
            <a:fld id="{CE42813E-BCED-4939-AA4F-6BE17BD523CD}" type="slidenum">
              <a:rPr lang="sl-SI" sz="1600">
                <a:latin typeface="Arial" pitchFamily="34" charset="0"/>
                <a:cs typeface="Arial" pitchFamily="34" charset="0"/>
              </a:rPr>
              <a:pPr>
                <a:defRPr/>
              </a:pPr>
              <a:t>16</a:t>
            </a:fld>
            <a:endParaRPr lang="sl-SI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3354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2"/>
          <p:cNvSpPr>
            <a:spLocks noChangeArrowheads="1"/>
          </p:cNvSpPr>
          <p:nvPr/>
        </p:nvSpPr>
        <p:spPr bwMode="auto">
          <a:xfrm>
            <a:off x="5951538" y="2079625"/>
            <a:ext cx="823912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Ljubljana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3" name="Rectangle 24"/>
          <p:cNvSpPr>
            <a:spLocks noChangeArrowheads="1"/>
          </p:cNvSpPr>
          <p:nvPr/>
        </p:nvSpPr>
        <p:spPr bwMode="auto">
          <a:xfrm>
            <a:off x="6292850" y="2663825"/>
            <a:ext cx="825500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Novo mesto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4" name="Rectangle 21"/>
          <p:cNvSpPr>
            <a:spLocks noChangeArrowheads="1"/>
          </p:cNvSpPr>
          <p:nvPr/>
        </p:nvSpPr>
        <p:spPr bwMode="auto">
          <a:xfrm>
            <a:off x="7650163" y="5424488"/>
            <a:ext cx="823912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smtClean="0">
                <a:solidFill>
                  <a:schemeClr val="bg1"/>
                </a:solidFill>
              </a:rPr>
              <a:t>Kosovo</a:t>
            </a:r>
            <a:endParaRPr lang="sl-SI" sz="1000">
              <a:solidFill>
                <a:schemeClr val="bg1"/>
              </a:solidFill>
            </a:endParaRPr>
          </a:p>
        </p:txBody>
      </p:sp>
      <p:sp>
        <p:nvSpPr>
          <p:cNvPr id="13" name="PoljeZBesedilom 12"/>
          <p:cNvSpPr txBox="1"/>
          <p:nvPr/>
        </p:nvSpPr>
        <p:spPr>
          <a:xfrm>
            <a:off x="2123727" y="251356"/>
            <a:ext cx="6624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l-SI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Insurance business in Slovenia 2011 and in selected countries 2010</a:t>
            </a:r>
            <a:endParaRPr lang="sl-SI" dirty="0"/>
          </a:p>
        </p:txBody>
      </p:sp>
      <p:sp>
        <p:nvSpPr>
          <p:cNvPr id="8" name="Ograda številke diapozitiva 4"/>
          <p:cNvSpPr>
            <a:spLocks noGrp="1"/>
          </p:cNvSpPr>
          <p:nvPr>
            <p:ph type="sldNum" sz="quarter" idx="14"/>
          </p:nvPr>
        </p:nvSpPr>
        <p:spPr>
          <a:xfrm>
            <a:off x="7848872" y="260649"/>
            <a:ext cx="1043608" cy="360040"/>
          </a:xfrm>
        </p:spPr>
        <p:txBody>
          <a:bodyPr/>
          <a:lstStyle/>
          <a:p>
            <a:pPr>
              <a:defRPr/>
            </a:pPr>
            <a:fld id="{CE42813E-BCED-4939-AA4F-6BE17BD523CD}" type="slidenum">
              <a:rPr lang="sl-SI" sz="1600">
                <a:latin typeface="Arial" pitchFamily="34" charset="0"/>
                <a:cs typeface="Arial" pitchFamily="34" charset="0"/>
              </a:rPr>
              <a:pPr>
                <a:defRPr/>
              </a:pPr>
              <a:t>17</a:t>
            </a:fld>
            <a:endParaRPr lang="sl-SI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591679"/>
              </p:ext>
            </p:extLst>
          </p:nvPr>
        </p:nvGraphicFramePr>
        <p:xfrm>
          <a:off x="540000" y="1260000"/>
          <a:ext cx="8229596" cy="3439124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048432"/>
                <a:gridCol w="798238"/>
                <a:gridCol w="798238"/>
                <a:gridCol w="798238"/>
                <a:gridCol w="798238"/>
                <a:gridCol w="798238"/>
                <a:gridCol w="798238"/>
                <a:gridCol w="798238"/>
                <a:gridCol w="798238"/>
                <a:gridCol w="795260"/>
              </a:tblGrid>
              <a:tr h="17864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Country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ctr"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# of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premium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Premium/Inhabitant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Premium on GDP (%)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ctr"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Premium /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62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Insurance companies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Employees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Total</a:t>
                      </a:r>
                    </a:p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(EUR </a:t>
                      </a:r>
                      <a:r>
                        <a:rPr lang="en-US" sz="1200" u="none" strike="noStrike" dirty="0">
                          <a:effectLst/>
                        </a:rPr>
                        <a:t>m)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Share of life(%)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Total (EUR)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Life (EUR)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ctr">
                    <a:solidFill>
                      <a:schemeClr val="accent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company (EUR m)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employee (EUR)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ctr">
                    <a:solidFill>
                      <a:schemeClr val="accent3"/>
                    </a:solidFill>
                  </a:tcPr>
                </a:tc>
              </a:tr>
              <a:tr h="23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Switzerland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151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45.659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39.897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54,7%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5.071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2.775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10,0%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264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873.804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</a:tr>
              <a:tr h="23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Denmark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16.773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20.917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71,4%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3.769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2.686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8,9%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1.247.064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</a:tr>
              <a:tr h="23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Belgium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23.727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29.414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64,9%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2.694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1.750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8,3%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203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1.239.685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</a:tr>
              <a:tr h="23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Italy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242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47.185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125.954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71,5%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2.078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1.486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8,1%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2.669.365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</a:tr>
              <a:tr h="23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EU(27)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4.886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868.484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1.035.106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61,6%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2.073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1.278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8,5%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1.191.854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</a:tr>
              <a:tr h="23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Austria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26.538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16.748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45,1%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1.993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899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5,9%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631.095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</a:tr>
              <a:tr h="23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Portugal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11.234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16.342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74,5%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1.536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1.144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9,5%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199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1.455.987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</a:tr>
              <a:tr h="23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Slovenia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19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6.099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2.053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29,2%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1.000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292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5,8%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108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336.613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3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Greece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9.000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5.236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44,1%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462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2,3%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581.778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</a:tr>
              <a:tr h="23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Hungary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25.003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3.063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52,4%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3,2%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122.505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</a:tr>
              <a:tr h="23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Croatia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11.085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1.269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26,6%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287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2,8%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114.479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</a:tr>
              <a:tr h="239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Turkey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16.683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7.077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15,4%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96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1,3%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424.204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0390" marT="893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5692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Thank you for your attention.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887587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Slovenian insurance market overview</a:t>
            </a:r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Alexander Barsukov</a:t>
            </a:r>
            <a:endParaRPr lang="sl-SI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180" y="4176938"/>
            <a:ext cx="3298184" cy="2132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grada številke diapozitiva 4"/>
          <p:cNvSpPr>
            <a:spLocks noGrp="1"/>
          </p:cNvSpPr>
          <p:nvPr>
            <p:ph type="sldNum" sz="quarter" idx="14"/>
          </p:nvPr>
        </p:nvSpPr>
        <p:spPr>
          <a:xfrm>
            <a:off x="7848872" y="260649"/>
            <a:ext cx="1043608" cy="360039"/>
          </a:xfrm>
        </p:spPr>
        <p:txBody>
          <a:bodyPr/>
          <a:lstStyle/>
          <a:p>
            <a:pPr>
              <a:defRPr/>
            </a:pPr>
            <a:fld id="{CE42813E-BCED-4939-AA4F-6BE17BD523CD}" type="slidenum">
              <a:rPr lang="sl-SI" sz="1600">
                <a:latin typeface="Arial" pitchFamily="34" charset="0"/>
                <a:cs typeface="Arial" pitchFamily="34" charset="0"/>
              </a:rPr>
              <a:pPr>
                <a:defRPr/>
              </a:pPr>
              <a:t>3</a:t>
            </a:fld>
            <a:endParaRPr lang="sl-SI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22"/>
          <p:cNvSpPr>
            <a:spLocks noChangeArrowheads="1"/>
          </p:cNvSpPr>
          <p:nvPr/>
        </p:nvSpPr>
        <p:spPr bwMode="auto">
          <a:xfrm>
            <a:off x="5951538" y="2079625"/>
            <a:ext cx="823912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Ljubljana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2" name="Rectangle 23"/>
          <p:cNvSpPr>
            <a:spLocks noChangeArrowheads="1"/>
          </p:cNvSpPr>
          <p:nvPr/>
        </p:nvSpPr>
        <p:spPr bwMode="auto">
          <a:xfrm>
            <a:off x="6761163" y="1814513"/>
            <a:ext cx="823912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Maribor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3" name="Rectangle 24"/>
          <p:cNvSpPr>
            <a:spLocks noChangeArrowheads="1"/>
          </p:cNvSpPr>
          <p:nvPr/>
        </p:nvSpPr>
        <p:spPr bwMode="auto">
          <a:xfrm>
            <a:off x="6292850" y="2663825"/>
            <a:ext cx="825500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Novo mesto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4" name="Rectangle 21"/>
          <p:cNvSpPr>
            <a:spLocks noChangeArrowheads="1"/>
          </p:cNvSpPr>
          <p:nvPr/>
        </p:nvSpPr>
        <p:spPr bwMode="auto">
          <a:xfrm>
            <a:off x="7650163" y="5424488"/>
            <a:ext cx="823912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smtClean="0">
                <a:solidFill>
                  <a:schemeClr val="bg1"/>
                </a:solidFill>
              </a:rPr>
              <a:t>Kosovo</a:t>
            </a:r>
            <a:endParaRPr lang="sl-SI" sz="1000">
              <a:solidFill>
                <a:schemeClr val="bg1"/>
              </a:solidFill>
            </a:endParaRPr>
          </a:p>
        </p:txBody>
      </p:sp>
      <p:sp>
        <p:nvSpPr>
          <p:cNvPr id="13" name="PoljeZBesedilom 12"/>
          <p:cNvSpPr txBox="1"/>
          <p:nvPr/>
        </p:nvSpPr>
        <p:spPr>
          <a:xfrm>
            <a:off x="2123728" y="251356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Indicators for Slovenia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5975702"/>
            <a:ext cx="3741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Source: UMAR, Slovenia Economic Mirror, January 2013</a:t>
            </a:r>
            <a:endParaRPr lang="en-US" sz="1100" dirty="0"/>
          </a:p>
        </p:txBody>
      </p:sp>
      <p:pic>
        <p:nvPicPr>
          <p:cNvPr id="1028" name="Picture 4" descr="File:EU-Slovenia.sv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992113"/>
            <a:ext cx="3837099" cy="322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upload.wikimedia.org/wikipedia/commons/thumb/8/89/Coat_of_Arms_of_Slovenia.svg/85px-Coat_of_Arms_of_Slovenia.svg.png">
            <a:hlinkClick r:id="rId5" tooltip="Coat of arms of Slovenia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082" y="1026017"/>
            <a:ext cx="603710" cy="781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upload.wikimedia.org/wikipedia/commons/thumb/f/f0/Flag_of_Slovenia.svg/125px-Flag_of_Slovenia.svg.png">
            <a:hlinkClick r:id="rId8" tooltip="Flag of Slovenia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69" y="1212841"/>
            <a:ext cx="1179460" cy="59444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/>
          <p:cNvCxnSpPr/>
          <p:nvPr/>
        </p:nvCxnSpPr>
        <p:spPr>
          <a:xfrm flipV="1">
            <a:off x="5508104" y="3212976"/>
            <a:ext cx="1512168" cy="182724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118350" y="3212976"/>
            <a:ext cx="1198066" cy="108012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9220" name="Table 9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738507"/>
              </p:ext>
            </p:extLst>
          </p:nvPr>
        </p:nvGraphicFramePr>
        <p:xfrm>
          <a:off x="611560" y="2276872"/>
          <a:ext cx="4013201" cy="357378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793035"/>
                <a:gridCol w="610083"/>
                <a:gridCol w="610083"/>
              </a:tblGrid>
              <a:tr h="25527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General information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Capital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Ljubljana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Area (km2)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lvl="1" algn="r" fontAlgn="b"/>
                      <a:r>
                        <a:rPr lang="en-US" sz="1200" u="none" strike="noStrike" dirty="0" smtClean="0">
                          <a:effectLst/>
                          <a:latin typeface="+mj-lt"/>
                        </a:rPr>
                        <a:t>20.273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Population (million)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lvl="1" algn="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2.0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EU membership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lvl="1" algn="r" fontAlgn="b"/>
                      <a:r>
                        <a:rPr lang="en-US" sz="1200" u="none" strike="noStrike" dirty="0" smtClean="0">
                          <a:effectLst/>
                          <a:latin typeface="+mj-lt"/>
                        </a:rPr>
                        <a:t>2004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Eurozone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lvl="1" algn="r" fontAlgn="b"/>
                      <a:r>
                        <a:rPr lang="en-US" sz="1200" u="none" strike="noStrike" dirty="0" smtClean="0">
                          <a:effectLst/>
                          <a:latin typeface="+mj-lt"/>
                        </a:rPr>
                        <a:t>2007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Sovereign rating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 (negative)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270">
                <a:tc gridSpan="3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Macroeconomic indicators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2012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2011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GDP</a:t>
                      </a:r>
                      <a:r>
                        <a:rPr lang="en-US" sz="1200" u="none" strike="noStrike" dirty="0" smtClean="0">
                          <a:effectLst/>
                          <a:latin typeface="+mj-lt"/>
                        </a:rPr>
                        <a:t>, per 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capita (EUR)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17.457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17.620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GDP, real growth rate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-2,00%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0,60%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Unemployment rate (ILO definition, average)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11,90%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11,80%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CPI, anuual average growth rate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2,80%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1,80%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Public debt of GDP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48,20%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44,30%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2370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številke diapozitiva 4"/>
          <p:cNvSpPr>
            <a:spLocks noGrp="1"/>
          </p:cNvSpPr>
          <p:nvPr>
            <p:ph type="sldNum" sz="quarter" idx="14"/>
          </p:nvPr>
        </p:nvSpPr>
        <p:spPr>
          <a:xfrm>
            <a:off x="7848872" y="260649"/>
            <a:ext cx="1043608" cy="360040"/>
          </a:xfrm>
        </p:spPr>
        <p:txBody>
          <a:bodyPr/>
          <a:lstStyle/>
          <a:p>
            <a:pPr>
              <a:defRPr/>
            </a:pPr>
            <a:fld id="{CE42813E-BCED-4939-AA4F-6BE17BD523CD}" type="slidenum">
              <a:rPr lang="sl-SI" sz="1600">
                <a:latin typeface="Arial" pitchFamily="34" charset="0"/>
                <a:cs typeface="Arial" pitchFamily="34" charset="0"/>
              </a:rPr>
              <a:pPr>
                <a:defRPr/>
              </a:pPr>
              <a:t>4</a:t>
            </a:fld>
            <a:endParaRPr lang="sl-SI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22"/>
          <p:cNvSpPr>
            <a:spLocks noChangeArrowheads="1"/>
          </p:cNvSpPr>
          <p:nvPr/>
        </p:nvSpPr>
        <p:spPr bwMode="auto">
          <a:xfrm>
            <a:off x="5951538" y="2079625"/>
            <a:ext cx="823912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Ljubljana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2" name="Rectangle 23"/>
          <p:cNvSpPr>
            <a:spLocks noChangeArrowheads="1"/>
          </p:cNvSpPr>
          <p:nvPr/>
        </p:nvSpPr>
        <p:spPr bwMode="auto">
          <a:xfrm>
            <a:off x="6761163" y="1814513"/>
            <a:ext cx="823912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Maribor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3" name="Rectangle 24"/>
          <p:cNvSpPr>
            <a:spLocks noChangeArrowheads="1"/>
          </p:cNvSpPr>
          <p:nvPr/>
        </p:nvSpPr>
        <p:spPr bwMode="auto">
          <a:xfrm>
            <a:off x="6292850" y="2663825"/>
            <a:ext cx="825500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Novo mesto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4" name="Rectangle 21"/>
          <p:cNvSpPr>
            <a:spLocks noChangeArrowheads="1"/>
          </p:cNvSpPr>
          <p:nvPr/>
        </p:nvSpPr>
        <p:spPr bwMode="auto">
          <a:xfrm>
            <a:off x="7650163" y="5424488"/>
            <a:ext cx="823912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smtClean="0">
                <a:solidFill>
                  <a:schemeClr val="bg1"/>
                </a:solidFill>
              </a:rPr>
              <a:t>Kosovo</a:t>
            </a:r>
            <a:endParaRPr lang="sl-SI" sz="1000">
              <a:solidFill>
                <a:schemeClr val="bg1"/>
              </a:solidFill>
            </a:endParaRPr>
          </a:p>
        </p:txBody>
      </p:sp>
      <p:sp>
        <p:nvSpPr>
          <p:cNvPr id="13" name="PoljeZBesedilom 12"/>
          <p:cNvSpPr txBox="1"/>
          <p:nvPr/>
        </p:nvSpPr>
        <p:spPr>
          <a:xfrm>
            <a:off x="2123728" y="251356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Indicators for Slovenian Insurance market</a:t>
            </a:r>
            <a:endParaRPr lang="sl-SI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766004"/>
              </p:ext>
            </p:extLst>
          </p:nvPr>
        </p:nvGraphicFramePr>
        <p:xfrm>
          <a:off x="683568" y="1260000"/>
          <a:ext cx="7488833" cy="275270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4775897"/>
                <a:gridCol w="1356468"/>
                <a:gridCol w="1356468"/>
              </a:tblGrid>
              <a:tr h="27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Slovenian insurance market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</a:tr>
              <a:tr h="27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Gross premiums written (EUR '000)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2,092,317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2,094,778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GPW - non-life (EUR '000)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1,454,089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1,438,765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GPW - life  (EUR '000)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638,231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656,013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GPW - reinsurance  (EUR '000)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262,282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263,029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Loss ratio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61,30%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59,30%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Loss ratio (non-life)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64,90%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69,30%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Loss ratio (life)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53,10%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37,40%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Insurance penetration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5,90%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5,90%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GPW, per capita (EUR)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       1,046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       1,047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11560" y="4149080"/>
            <a:ext cx="61024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Source: </a:t>
            </a:r>
            <a:r>
              <a:rPr lang="en-US" sz="1200" dirty="0" smtClean="0"/>
              <a:t>Slovenian Insurance association, May 2012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181137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številke diapozitiva 4"/>
          <p:cNvSpPr>
            <a:spLocks noGrp="1"/>
          </p:cNvSpPr>
          <p:nvPr>
            <p:ph type="sldNum" sz="quarter" idx="14"/>
          </p:nvPr>
        </p:nvSpPr>
        <p:spPr>
          <a:xfrm>
            <a:off x="7848872" y="260649"/>
            <a:ext cx="1043608" cy="360040"/>
          </a:xfrm>
        </p:spPr>
        <p:txBody>
          <a:bodyPr/>
          <a:lstStyle/>
          <a:p>
            <a:pPr>
              <a:defRPr/>
            </a:pPr>
            <a:fld id="{CE42813E-BCED-4939-AA4F-6BE17BD523CD}" type="slidenum">
              <a:rPr lang="sl-SI" sz="1600">
                <a:latin typeface="Arial" pitchFamily="34" charset="0"/>
                <a:cs typeface="Arial" pitchFamily="34" charset="0"/>
              </a:rPr>
              <a:pPr>
                <a:defRPr/>
              </a:pPr>
              <a:t>5</a:t>
            </a:fld>
            <a:endParaRPr lang="sl-SI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22"/>
          <p:cNvSpPr>
            <a:spLocks noChangeArrowheads="1"/>
          </p:cNvSpPr>
          <p:nvPr/>
        </p:nvSpPr>
        <p:spPr bwMode="auto">
          <a:xfrm>
            <a:off x="5951538" y="2079625"/>
            <a:ext cx="823912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Ljubljana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2" name="Rectangle 23"/>
          <p:cNvSpPr>
            <a:spLocks noChangeArrowheads="1"/>
          </p:cNvSpPr>
          <p:nvPr/>
        </p:nvSpPr>
        <p:spPr bwMode="auto">
          <a:xfrm>
            <a:off x="6761163" y="1814513"/>
            <a:ext cx="823912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Maribor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3" name="Rectangle 24"/>
          <p:cNvSpPr>
            <a:spLocks noChangeArrowheads="1"/>
          </p:cNvSpPr>
          <p:nvPr/>
        </p:nvSpPr>
        <p:spPr bwMode="auto">
          <a:xfrm>
            <a:off x="6292850" y="2663825"/>
            <a:ext cx="825500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Novo mesto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4" name="Rectangle 21"/>
          <p:cNvSpPr>
            <a:spLocks noChangeArrowheads="1"/>
          </p:cNvSpPr>
          <p:nvPr/>
        </p:nvSpPr>
        <p:spPr bwMode="auto">
          <a:xfrm>
            <a:off x="7650163" y="5424488"/>
            <a:ext cx="823912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smtClean="0">
                <a:solidFill>
                  <a:schemeClr val="bg1"/>
                </a:solidFill>
              </a:rPr>
              <a:t>Kosovo</a:t>
            </a:r>
            <a:endParaRPr lang="sl-SI" sz="1000">
              <a:solidFill>
                <a:schemeClr val="bg1"/>
              </a:solidFill>
            </a:endParaRPr>
          </a:p>
        </p:txBody>
      </p:sp>
      <p:sp>
        <p:nvSpPr>
          <p:cNvPr id="13" name="PoljeZBesedilom 12"/>
          <p:cNvSpPr txBox="1"/>
          <p:nvPr/>
        </p:nvSpPr>
        <p:spPr>
          <a:xfrm>
            <a:off x="2123728" y="251356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l-SI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Key features of Slovenian Insurance market</a:t>
            </a:r>
            <a:endParaRPr lang="sl-SI" dirty="0"/>
          </a:p>
        </p:txBody>
      </p:sp>
      <p:sp>
        <p:nvSpPr>
          <p:cNvPr id="6" name="TextBox 5"/>
          <p:cNvSpPr txBox="1"/>
          <p:nvPr/>
        </p:nvSpPr>
        <p:spPr>
          <a:xfrm>
            <a:off x="467545" y="1260000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Mature market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Insured are loyal to local companies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Strong government involvement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Insurance companies are region specialized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Prone to cat events (EQ, Flood, Hail)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Strong local reinsurance (two companies)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Nuclear pool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Agents are bound to insurance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9328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številke diapozitiva 4"/>
          <p:cNvSpPr>
            <a:spLocks noGrp="1"/>
          </p:cNvSpPr>
          <p:nvPr>
            <p:ph type="sldNum" sz="quarter" idx="14"/>
          </p:nvPr>
        </p:nvSpPr>
        <p:spPr>
          <a:xfrm>
            <a:off x="7848872" y="260649"/>
            <a:ext cx="1043608" cy="360040"/>
          </a:xfrm>
        </p:spPr>
        <p:txBody>
          <a:bodyPr/>
          <a:lstStyle/>
          <a:p>
            <a:pPr>
              <a:defRPr/>
            </a:pPr>
            <a:fld id="{CE42813E-BCED-4939-AA4F-6BE17BD523CD}" type="slidenum">
              <a:rPr lang="sl-SI" sz="1600">
                <a:latin typeface="Arial" pitchFamily="34" charset="0"/>
                <a:cs typeface="Arial" pitchFamily="34" charset="0"/>
              </a:rPr>
              <a:pPr>
                <a:defRPr/>
              </a:pPr>
              <a:t>6</a:t>
            </a:fld>
            <a:endParaRPr lang="sl-SI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22"/>
          <p:cNvSpPr>
            <a:spLocks noChangeArrowheads="1"/>
          </p:cNvSpPr>
          <p:nvPr/>
        </p:nvSpPr>
        <p:spPr bwMode="auto">
          <a:xfrm>
            <a:off x="5951538" y="2079625"/>
            <a:ext cx="823912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Ljubljana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2" name="Rectangle 23"/>
          <p:cNvSpPr>
            <a:spLocks noChangeArrowheads="1"/>
          </p:cNvSpPr>
          <p:nvPr/>
        </p:nvSpPr>
        <p:spPr bwMode="auto">
          <a:xfrm>
            <a:off x="6761163" y="1814513"/>
            <a:ext cx="823912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Maribor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3" name="Rectangle 24"/>
          <p:cNvSpPr>
            <a:spLocks noChangeArrowheads="1"/>
          </p:cNvSpPr>
          <p:nvPr/>
        </p:nvSpPr>
        <p:spPr bwMode="auto">
          <a:xfrm>
            <a:off x="6292850" y="2663825"/>
            <a:ext cx="825500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Novo mesto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4" name="Rectangle 21"/>
          <p:cNvSpPr>
            <a:spLocks noChangeArrowheads="1"/>
          </p:cNvSpPr>
          <p:nvPr/>
        </p:nvSpPr>
        <p:spPr bwMode="auto">
          <a:xfrm>
            <a:off x="7650163" y="5424488"/>
            <a:ext cx="823912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smtClean="0">
                <a:solidFill>
                  <a:schemeClr val="bg1"/>
                </a:solidFill>
              </a:rPr>
              <a:t>Kosovo</a:t>
            </a:r>
            <a:endParaRPr lang="sl-SI" sz="1000">
              <a:solidFill>
                <a:schemeClr val="bg1"/>
              </a:solidFill>
            </a:endParaRPr>
          </a:p>
        </p:txBody>
      </p:sp>
      <p:sp>
        <p:nvSpPr>
          <p:cNvPr id="13" name="PoljeZBesedilom 12"/>
          <p:cNvSpPr txBox="1"/>
          <p:nvPr/>
        </p:nvSpPr>
        <p:spPr>
          <a:xfrm>
            <a:off x="2123728" y="251356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l-SI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History </a:t>
            </a:r>
            <a:r>
              <a:rPr lang="en-US" dirty="0"/>
              <a:t>of Slovenian Insurance market development</a:t>
            </a:r>
            <a:endParaRPr lang="sl-SI" dirty="0"/>
          </a:p>
        </p:txBody>
      </p:sp>
      <p:sp>
        <p:nvSpPr>
          <p:cNvPr id="6" name="TextBox 5"/>
          <p:cNvSpPr txBox="1"/>
          <p:nvPr/>
        </p:nvSpPr>
        <p:spPr>
          <a:xfrm>
            <a:off x="467543" y="1260000"/>
            <a:ext cx="8352929" cy="5017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/>
              <a:t>Period up until 1918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/>
              <a:t>1291 – 1765 Precursors of insurance companies (maritime loans, brotherhoods, guilds)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/>
              <a:t>1766 – 1920s The founding of the first insurance companies</a:t>
            </a:r>
          </a:p>
          <a:p>
            <a:pPr marL="285750" lvl="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/>
              <a:t>1918-1945 Kingdom of Serbs, Croats and Slovenes (</a:t>
            </a:r>
            <a:r>
              <a:rPr lang="en-US" dirty="0" smtClean="0"/>
              <a:t>Yugoslavia)</a:t>
            </a:r>
            <a:endParaRPr lang="en-US" dirty="0"/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/>
              <a:t>1922-1939 Four Slovenian insurance companies were found</a:t>
            </a:r>
          </a:p>
          <a:p>
            <a:pPr marL="285750" lvl="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/>
              <a:t>1945-1990 DFRY, FPRY, SFR Yugoslavia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/>
              <a:t>1946 State institute of Insurance and Reinsurance is found in Belgrade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/>
              <a:t>1961 Founding of various municipal insurance companies in Slovenia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/>
              <a:t>1967 Merging all insurance companies except Maribor into Sava Insurance Company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/>
              <a:t>1976 Founding of Sava Reinsurance community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 smtClean="0"/>
              <a:t>1977 </a:t>
            </a:r>
            <a:r>
              <a:rPr lang="en-US" sz="1400" dirty="0"/>
              <a:t>Merging of Sava IC with Maribor IC into </a:t>
            </a:r>
            <a:r>
              <a:rPr lang="en-US" sz="1400" dirty="0" err="1"/>
              <a:t>Triglav</a:t>
            </a:r>
            <a:r>
              <a:rPr lang="en-US" sz="1400" dirty="0"/>
              <a:t> IC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/>
              <a:t>Republic </a:t>
            </a:r>
            <a:r>
              <a:rPr lang="en-US" dirty="0"/>
              <a:t>of Slovenia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/>
              <a:t>1990 Transforming </a:t>
            </a:r>
            <a:r>
              <a:rPr lang="en-US" sz="1400" dirty="0" err="1"/>
              <a:t>Triglav</a:t>
            </a:r>
            <a:r>
              <a:rPr lang="en-US" sz="1400" dirty="0"/>
              <a:t> various regional offices into independent ICs 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/>
              <a:t>1990 Transformation of Sava Re into JSC 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/>
              <a:t>1992-1997 EU big insurance groups establish daughter companies in Slovenia (</a:t>
            </a:r>
            <a:r>
              <a:rPr lang="en-US" sz="1400" dirty="0" err="1"/>
              <a:t>Merkur</a:t>
            </a:r>
            <a:r>
              <a:rPr lang="en-US" sz="1400" dirty="0"/>
              <a:t>, </a:t>
            </a:r>
            <a:r>
              <a:rPr lang="en-US" sz="1400" dirty="0" err="1"/>
              <a:t>Grawe</a:t>
            </a:r>
            <a:r>
              <a:rPr lang="en-US" sz="1400" dirty="0"/>
              <a:t>, </a:t>
            </a:r>
            <a:r>
              <a:rPr lang="en-US" sz="1400" dirty="0" err="1"/>
              <a:t>Generali</a:t>
            </a:r>
            <a:r>
              <a:rPr lang="en-US" sz="1400" dirty="0"/>
              <a:t>)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/>
              <a:t>1998 Founding of </a:t>
            </a:r>
            <a:r>
              <a:rPr lang="en-US" sz="1400" dirty="0" err="1"/>
              <a:t>Triglav</a:t>
            </a:r>
            <a:r>
              <a:rPr lang="en-US" sz="1400" dirty="0"/>
              <a:t> Re</a:t>
            </a:r>
          </a:p>
          <a:p>
            <a:pPr marL="742950" lvl="1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400" dirty="0"/>
              <a:t>2004 Establishing branch offices of EU Insurance groups (VIG, Alliance and etc.)</a:t>
            </a:r>
          </a:p>
        </p:txBody>
      </p:sp>
    </p:spTree>
    <p:extLst>
      <p:ext uri="{BB962C8B-B14F-4D97-AF65-F5344CB8AC3E}">
        <p14:creationId xmlns:p14="http://schemas.microsoft.com/office/powerpoint/2010/main" val="37971225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številke diapozitiva 4"/>
          <p:cNvSpPr>
            <a:spLocks noGrp="1"/>
          </p:cNvSpPr>
          <p:nvPr>
            <p:ph type="sldNum" sz="quarter" idx="14"/>
          </p:nvPr>
        </p:nvSpPr>
        <p:spPr>
          <a:xfrm>
            <a:off x="7848872" y="260649"/>
            <a:ext cx="1043608" cy="360040"/>
          </a:xfrm>
        </p:spPr>
        <p:txBody>
          <a:bodyPr/>
          <a:lstStyle/>
          <a:p>
            <a:pPr>
              <a:defRPr/>
            </a:pPr>
            <a:fld id="{CE42813E-BCED-4939-AA4F-6BE17BD523CD}" type="slidenum">
              <a:rPr lang="sl-SI" sz="1600">
                <a:latin typeface="Arial" pitchFamily="34" charset="0"/>
                <a:cs typeface="Arial" pitchFamily="34" charset="0"/>
              </a:rPr>
              <a:pPr>
                <a:defRPr/>
              </a:pPr>
              <a:t>7</a:t>
            </a:fld>
            <a:endParaRPr lang="sl-SI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22"/>
          <p:cNvSpPr>
            <a:spLocks noChangeArrowheads="1"/>
          </p:cNvSpPr>
          <p:nvPr/>
        </p:nvSpPr>
        <p:spPr bwMode="auto">
          <a:xfrm>
            <a:off x="5951538" y="2079625"/>
            <a:ext cx="823912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Ljubljana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2" name="Rectangle 23"/>
          <p:cNvSpPr>
            <a:spLocks noChangeArrowheads="1"/>
          </p:cNvSpPr>
          <p:nvPr/>
        </p:nvSpPr>
        <p:spPr bwMode="auto">
          <a:xfrm>
            <a:off x="6761163" y="1814513"/>
            <a:ext cx="823912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Maribor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3" name="Rectangle 24"/>
          <p:cNvSpPr>
            <a:spLocks noChangeArrowheads="1"/>
          </p:cNvSpPr>
          <p:nvPr/>
        </p:nvSpPr>
        <p:spPr bwMode="auto">
          <a:xfrm>
            <a:off x="6292850" y="2663825"/>
            <a:ext cx="825500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Novo mesto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4" name="Rectangle 21"/>
          <p:cNvSpPr>
            <a:spLocks noChangeArrowheads="1"/>
          </p:cNvSpPr>
          <p:nvPr/>
        </p:nvSpPr>
        <p:spPr bwMode="auto">
          <a:xfrm>
            <a:off x="7650163" y="5424488"/>
            <a:ext cx="823912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smtClean="0">
                <a:solidFill>
                  <a:schemeClr val="bg1"/>
                </a:solidFill>
              </a:rPr>
              <a:t>Kosovo</a:t>
            </a:r>
            <a:endParaRPr lang="sl-SI" sz="1000">
              <a:solidFill>
                <a:schemeClr val="bg1"/>
              </a:solidFill>
            </a:endParaRPr>
          </a:p>
        </p:txBody>
      </p:sp>
      <p:sp>
        <p:nvSpPr>
          <p:cNvPr id="13" name="PoljeZBesedilom 12"/>
          <p:cNvSpPr txBox="1"/>
          <p:nvPr/>
        </p:nvSpPr>
        <p:spPr>
          <a:xfrm>
            <a:off x="2123728" y="251356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l-SI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Market development</a:t>
            </a:r>
            <a:endParaRPr lang="sl-SI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209923"/>
              </p:ext>
            </p:extLst>
          </p:nvPr>
        </p:nvGraphicFramePr>
        <p:xfrm>
          <a:off x="683568" y="2663824"/>
          <a:ext cx="6966595" cy="3573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182905"/>
              </p:ext>
            </p:extLst>
          </p:nvPr>
        </p:nvGraphicFramePr>
        <p:xfrm>
          <a:off x="684000" y="1795284"/>
          <a:ext cx="7899276" cy="76962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692276"/>
                <a:gridCol w="520700"/>
                <a:gridCol w="520700"/>
                <a:gridCol w="520700"/>
                <a:gridCol w="520700"/>
                <a:gridCol w="520700"/>
                <a:gridCol w="520700"/>
                <a:gridCol w="520700"/>
                <a:gridCol w="520700"/>
                <a:gridCol w="520700"/>
                <a:gridCol w="520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2002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2003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2004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2005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2006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2007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2008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2009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2011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Number of insurance companies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Number of reinsurance companies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Branches of insurance companies from EU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468000" y="1260000"/>
            <a:ext cx="3649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prstClr val="black"/>
                </a:solidFill>
              </a:rPr>
              <a:t>Development of market participants</a:t>
            </a:r>
            <a:endParaRPr lang="en-U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8059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številke diapozitiva 4"/>
          <p:cNvSpPr>
            <a:spLocks noGrp="1"/>
          </p:cNvSpPr>
          <p:nvPr>
            <p:ph type="sldNum" sz="quarter" idx="14"/>
          </p:nvPr>
        </p:nvSpPr>
        <p:spPr>
          <a:xfrm>
            <a:off x="7848872" y="260649"/>
            <a:ext cx="1043608" cy="360040"/>
          </a:xfrm>
        </p:spPr>
        <p:txBody>
          <a:bodyPr/>
          <a:lstStyle/>
          <a:p>
            <a:pPr>
              <a:defRPr/>
            </a:pPr>
            <a:fld id="{CE42813E-BCED-4939-AA4F-6BE17BD523CD}" type="slidenum">
              <a:rPr lang="sl-SI" sz="1600">
                <a:latin typeface="Arial" pitchFamily="34" charset="0"/>
                <a:cs typeface="Arial" pitchFamily="34" charset="0"/>
              </a:rPr>
              <a:pPr>
                <a:defRPr/>
              </a:pPr>
              <a:t>8</a:t>
            </a:fld>
            <a:endParaRPr lang="sl-SI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22"/>
          <p:cNvSpPr>
            <a:spLocks noChangeArrowheads="1"/>
          </p:cNvSpPr>
          <p:nvPr/>
        </p:nvSpPr>
        <p:spPr bwMode="auto">
          <a:xfrm>
            <a:off x="5951538" y="2079625"/>
            <a:ext cx="823912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Ljubljana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2" name="Rectangle 23"/>
          <p:cNvSpPr>
            <a:spLocks noChangeArrowheads="1"/>
          </p:cNvSpPr>
          <p:nvPr/>
        </p:nvSpPr>
        <p:spPr bwMode="auto">
          <a:xfrm>
            <a:off x="6761163" y="1814513"/>
            <a:ext cx="823912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Maribor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3" name="Rectangle 24"/>
          <p:cNvSpPr>
            <a:spLocks noChangeArrowheads="1"/>
          </p:cNvSpPr>
          <p:nvPr/>
        </p:nvSpPr>
        <p:spPr bwMode="auto">
          <a:xfrm>
            <a:off x="6292850" y="2663825"/>
            <a:ext cx="825500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Novo mesto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4" name="Rectangle 21"/>
          <p:cNvSpPr>
            <a:spLocks noChangeArrowheads="1"/>
          </p:cNvSpPr>
          <p:nvPr/>
        </p:nvSpPr>
        <p:spPr bwMode="auto">
          <a:xfrm>
            <a:off x="7650163" y="5424488"/>
            <a:ext cx="823912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smtClean="0">
                <a:solidFill>
                  <a:schemeClr val="bg1"/>
                </a:solidFill>
              </a:rPr>
              <a:t>Kosovo</a:t>
            </a:r>
            <a:endParaRPr lang="sl-SI" sz="1000">
              <a:solidFill>
                <a:schemeClr val="bg1"/>
              </a:solidFill>
            </a:endParaRPr>
          </a:p>
        </p:txBody>
      </p:sp>
      <p:sp>
        <p:nvSpPr>
          <p:cNvPr id="13" name="PoljeZBesedilom 12"/>
          <p:cNvSpPr txBox="1"/>
          <p:nvPr/>
        </p:nvSpPr>
        <p:spPr>
          <a:xfrm>
            <a:off x="2123728" y="251356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l-SI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Market development</a:t>
            </a:r>
            <a:endParaRPr lang="sl-SI" dirty="0"/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9042393"/>
              </p:ext>
            </p:extLst>
          </p:nvPr>
        </p:nvGraphicFramePr>
        <p:xfrm>
          <a:off x="591469" y="1629332"/>
          <a:ext cx="7796956" cy="4824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468000" y="1260000"/>
            <a:ext cx="4448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prstClr val="black"/>
                </a:solidFill>
              </a:rPr>
              <a:t>Insurance Premium and Claims development</a:t>
            </a:r>
          </a:p>
        </p:txBody>
      </p:sp>
    </p:spTree>
    <p:extLst>
      <p:ext uri="{BB962C8B-B14F-4D97-AF65-F5344CB8AC3E}">
        <p14:creationId xmlns:p14="http://schemas.microsoft.com/office/powerpoint/2010/main" val="10132108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številke diapozitiva 4"/>
          <p:cNvSpPr>
            <a:spLocks noGrp="1"/>
          </p:cNvSpPr>
          <p:nvPr>
            <p:ph type="sldNum" sz="quarter" idx="14"/>
          </p:nvPr>
        </p:nvSpPr>
        <p:spPr>
          <a:xfrm>
            <a:off x="7848872" y="260649"/>
            <a:ext cx="1043608" cy="360040"/>
          </a:xfrm>
        </p:spPr>
        <p:txBody>
          <a:bodyPr/>
          <a:lstStyle/>
          <a:p>
            <a:pPr>
              <a:defRPr/>
            </a:pPr>
            <a:fld id="{CE42813E-BCED-4939-AA4F-6BE17BD523CD}" type="slidenum">
              <a:rPr lang="sl-SI" sz="1600">
                <a:latin typeface="Arial" pitchFamily="34" charset="0"/>
                <a:cs typeface="Arial" pitchFamily="34" charset="0"/>
              </a:rPr>
              <a:pPr>
                <a:defRPr/>
              </a:pPr>
              <a:t>9</a:t>
            </a:fld>
            <a:endParaRPr lang="sl-SI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22"/>
          <p:cNvSpPr>
            <a:spLocks noChangeArrowheads="1"/>
          </p:cNvSpPr>
          <p:nvPr/>
        </p:nvSpPr>
        <p:spPr bwMode="auto">
          <a:xfrm>
            <a:off x="5951538" y="2079625"/>
            <a:ext cx="823912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Ljubljana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2" name="Rectangle 23"/>
          <p:cNvSpPr>
            <a:spLocks noChangeArrowheads="1"/>
          </p:cNvSpPr>
          <p:nvPr/>
        </p:nvSpPr>
        <p:spPr bwMode="auto">
          <a:xfrm>
            <a:off x="6761163" y="1814513"/>
            <a:ext cx="823912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Maribor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3" name="Rectangle 24"/>
          <p:cNvSpPr>
            <a:spLocks noChangeArrowheads="1"/>
          </p:cNvSpPr>
          <p:nvPr/>
        </p:nvSpPr>
        <p:spPr bwMode="auto">
          <a:xfrm>
            <a:off x="6292850" y="2663825"/>
            <a:ext cx="825500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b="1" smtClean="0">
                <a:solidFill>
                  <a:schemeClr val="bg1"/>
                </a:solidFill>
              </a:rPr>
              <a:t>Novo mesto</a:t>
            </a:r>
            <a:endParaRPr lang="sl-SI" sz="1000" b="1">
              <a:solidFill>
                <a:schemeClr val="bg1"/>
              </a:solidFill>
            </a:endParaRPr>
          </a:p>
        </p:txBody>
      </p:sp>
      <p:sp>
        <p:nvSpPr>
          <p:cNvPr id="9224" name="Rectangle 21"/>
          <p:cNvSpPr>
            <a:spLocks noChangeArrowheads="1"/>
          </p:cNvSpPr>
          <p:nvPr/>
        </p:nvSpPr>
        <p:spPr bwMode="auto">
          <a:xfrm>
            <a:off x="7650163" y="5424488"/>
            <a:ext cx="823912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588" lvl="1">
              <a:spcBef>
                <a:spcPct val="20000"/>
              </a:spcBef>
            </a:pPr>
            <a:r>
              <a:rPr lang="sl-SI" sz="1000" smtClean="0">
                <a:solidFill>
                  <a:schemeClr val="bg1"/>
                </a:solidFill>
              </a:rPr>
              <a:t>Kosovo</a:t>
            </a:r>
            <a:endParaRPr lang="sl-SI" sz="1000">
              <a:solidFill>
                <a:schemeClr val="bg1"/>
              </a:solidFill>
            </a:endParaRPr>
          </a:p>
        </p:txBody>
      </p:sp>
      <p:sp>
        <p:nvSpPr>
          <p:cNvPr id="13" name="PoljeZBesedilom 12"/>
          <p:cNvSpPr txBox="1"/>
          <p:nvPr/>
        </p:nvSpPr>
        <p:spPr>
          <a:xfrm>
            <a:off x="2123728" y="251356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l-SI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Market development</a:t>
            </a:r>
            <a:endParaRPr lang="sl-SI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0014245"/>
              </p:ext>
            </p:extLst>
          </p:nvPr>
        </p:nvGraphicFramePr>
        <p:xfrm>
          <a:off x="683568" y="1556792"/>
          <a:ext cx="763284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347069" y="1260000"/>
            <a:ext cx="4690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prstClr val="black"/>
                </a:solidFill>
              </a:rPr>
              <a:t>Reinsurance </a:t>
            </a:r>
            <a:r>
              <a:rPr lang="en-US" b="1" dirty="0">
                <a:solidFill>
                  <a:prstClr val="black"/>
                </a:solidFill>
              </a:rPr>
              <a:t>Premium and Claims development</a:t>
            </a:r>
          </a:p>
        </p:txBody>
      </p:sp>
    </p:spTree>
    <p:extLst>
      <p:ext uri="{BB962C8B-B14F-4D97-AF65-F5344CB8AC3E}">
        <p14:creationId xmlns:p14="http://schemas.microsoft.com/office/powerpoint/2010/main" val="6064655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3BE67613B53E4385F05E79DD89D24C" ma:contentTypeVersion="0" ma:contentTypeDescription="Create a new document." ma:contentTypeScope="" ma:versionID="1146d5c8fe1aa8e5506ad65972ed4bb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1D8E2FD2-05E8-43CF-88AE-80FBEBEA17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B67B499-4004-4964-9411-70414250B2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AD7D6B-D910-4471-99CD-0CD4F403D2C6}">
  <ds:schemaRefs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3665</TotalTime>
  <Words>1701</Words>
  <Application>Microsoft Office PowerPoint</Application>
  <PresentationFormat>On-screen Show (4:3)</PresentationFormat>
  <Paragraphs>721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Slovenian insurance market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your attention.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peterk</dc:creator>
  <cp:lastModifiedBy>Alexander Barsukov</cp:lastModifiedBy>
  <cp:revision>94</cp:revision>
  <dcterms:created xsi:type="dcterms:W3CDTF">2010-12-16T10:41:47Z</dcterms:created>
  <dcterms:modified xsi:type="dcterms:W3CDTF">2013-04-25T09:24:44Z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0x010100883BE67613B53E4385F05E79DD89D24C</vt:lpwstr>
  </property>
</Properties>
</file>