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71" r:id="rId3"/>
    <p:sldId id="379" r:id="rId4"/>
    <p:sldId id="377" r:id="rId5"/>
    <p:sldId id="373" r:id="rId6"/>
    <p:sldId id="356" r:id="rId7"/>
    <p:sldId id="374" r:id="rId8"/>
    <p:sldId id="375" r:id="rId9"/>
    <p:sldId id="343" r:id="rId10"/>
    <p:sldId id="360" r:id="rId11"/>
    <p:sldId id="353" r:id="rId12"/>
    <p:sldId id="350" r:id="rId13"/>
    <p:sldId id="383" r:id="rId14"/>
    <p:sldId id="385" r:id="rId15"/>
    <p:sldId id="334" r:id="rId16"/>
    <p:sldId id="392" r:id="rId17"/>
    <p:sldId id="336" r:id="rId18"/>
    <p:sldId id="363" r:id="rId19"/>
    <p:sldId id="390" r:id="rId20"/>
    <p:sldId id="366" r:id="rId21"/>
    <p:sldId id="302" r:id="rId22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72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Sparish.ASPARISH_NB\&#1052;&#1086;&#1080;%20&#1076;&#1086;&#1082;&#1091;&#1084;&#1077;&#1085;&#1090;&#1099;\&#1044;&#1083;&#1103;%20&#1087;&#1088;&#1077;&#1079;&#1077;&#1085;&#1090;&#1072;&#1094;&#1080;&#1080;%20&#1071;&#1094;&#1077;&#1082;&#1072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Sparish.ASPARISH_NB\&#1052;&#1086;&#1080;%20&#1076;&#1086;&#1082;&#1091;&#1084;&#1077;&#1085;&#1090;&#1099;\&#1044;&#1083;&#1103;%20&#1087;&#1088;&#1077;&#1079;&#1077;&#1085;&#1090;&#1072;&#1094;&#1080;&#1080;%20&#1071;&#1094;&#1077;&#1082;&#1072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Sparish.ASPARISH_NB\&#1052;&#1086;&#1080;%20&#1076;&#1086;&#1082;&#1091;&#1084;&#1077;&#1085;&#1090;&#1099;\&#1044;&#1083;&#1103;%20&#1087;&#1088;&#1077;&#1079;&#1077;&#1085;&#1090;&#1072;&#1094;&#1080;&#1080;%20&#1071;&#1094;&#1077;&#1082;&#1072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Sparish.ASPARISH_NB\&#1052;&#1086;&#1080;%20&#1076;&#1086;&#1082;&#1091;&#1084;&#1077;&#1085;&#1090;&#1099;\&#1044;&#1083;&#1103;%20&#1087;&#1088;&#1077;&#1079;&#1077;&#1085;&#1090;&#1072;&#1094;&#1080;&#1080;%20&#1071;&#1094;&#1077;&#1082;&#1072;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Sparish.ASPARISH_NB\&#1052;&#1086;&#1080;%20&#1076;&#1086;&#1082;&#1091;&#1084;&#1077;&#1085;&#1090;&#1099;\&#1044;&#1083;&#1103;%20&#1087;&#1088;&#1077;&#1079;&#1077;&#1085;&#1090;&#1072;&#1094;&#1080;&#1080;%20&#1071;&#1094;&#1077;&#1082;&#1072;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4431104"/>
        <c:axId val="74830208"/>
        <c:axId val="0"/>
      </c:bar3DChart>
      <c:catAx>
        <c:axId val="74431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74830208"/>
        <c:crosses val="autoZero"/>
        <c:auto val="1"/>
        <c:lblAlgn val="ctr"/>
        <c:lblOffset val="100"/>
        <c:noMultiLvlLbl val="0"/>
      </c:catAx>
      <c:valAx>
        <c:axId val="7483020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44311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Tahoma" pitchFamily="34" charset="0"/>
          <a:cs typeface="Tahoma" pitchFamily="34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7932032"/>
        <c:axId val="77933568"/>
        <c:axId val="0"/>
      </c:bar3DChart>
      <c:catAx>
        <c:axId val="77932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77933568"/>
        <c:crosses val="autoZero"/>
        <c:auto val="1"/>
        <c:lblAlgn val="ctr"/>
        <c:lblOffset val="100"/>
        <c:noMultiLvlLbl val="0"/>
      </c:catAx>
      <c:valAx>
        <c:axId val="7793356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79320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Tahoma" pitchFamily="34" charset="0"/>
          <a:cs typeface="Tahoma" pitchFamily="34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8094720"/>
        <c:axId val="78096256"/>
        <c:axId val="0"/>
      </c:bar3DChart>
      <c:catAx>
        <c:axId val="78094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78096256"/>
        <c:crosses val="autoZero"/>
        <c:auto val="1"/>
        <c:lblAlgn val="ctr"/>
        <c:lblOffset val="100"/>
        <c:noMultiLvlLbl val="0"/>
      </c:catAx>
      <c:valAx>
        <c:axId val="780962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80947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Tahoma" pitchFamily="34" charset="0"/>
          <a:cs typeface="Tahoma" pitchFamily="34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8109696"/>
        <c:axId val="78123776"/>
        <c:axId val="0"/>
      </c:bar3DChart>
      <c:catAx>
        <c:axId val="78109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78123776"/>
        <c:crosses val="autoZero"/>
        <c:auto val="1"/>
        <c:lblAlgn val="ctr"/>
        <c:lblOffset val="100"/>
        <c:noMultiLvlLbl val="0"/>
      </c:catAx>
      <c:valAx>
        <c:axId val="7812377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81096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Tahoma" pitchFamily="34" charset="0"/>
          <a:cs typeface="Tahoma" pitchFamily="34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8145408"/>
        <c:axId val="78146944"/>
        <c:axId val="0"/>
      </c:bar3DChart>
      <c:catAx>
        <c:axId val="78145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78146944"/>
        <c:crosses val="autoZero"/>
        <c:auto val="1"/>
        <c:lblAlgn val="ctr"/>
        <c:lblOffset val="100"/>
        <c:noMultiLvlLbl val="0"/>
      </c:catAx>
      <c:valAx>
        <c:axId val="7814694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81454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Tahoma" pitchFamily="34" charset="0"/>
          <a:cs typeface="Tahoma" pitchFamily="34" charset="0"/>
        </a:defRPr>
      </a:pPr>
      <a:endParaRPr lang="ru-RU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E05B3-F76C-451C-A9E7-9561F42173E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73F74-0C3E-434A-B6FF-106C1B04A6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766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256FC-EA5A-4257-8DC8-F0DC3080A0A7}" type="datetimeFigureOut">
              <a:rPr lang="uk-UA" smtClean="0"/>
              <a:pPr/>
              <a:t>25.04.2013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60766-B32D-4A88-B61B-62A376AE2F4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49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00682-EA77-44EE-BA5A-41107AB4C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29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FBDA9-B880-468B-9F89-03CB78E7A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54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ED9CF-88FF-49AC-8125-5410D300B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48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35175-DAAE-4117-8E95-2822BB306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72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13E3B-2AA9-4DD7-9F93-721786997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39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E1CB3-F503-464F-8A6E-4CBE0F34F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9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820CA-D578-48FA-AD52-AD7408F27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81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806A7-DEEB-4FA3-9EF0-4F96D421A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6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A11DC-EA9A-40C6-8A5A-03EDC689F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6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3C4E8-48F8-427B-BA20-585BE89B1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87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5305C-3A5F-4651-B28E-E65FA47EB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09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734FC54-01EC-4AE1-B714-949D03C76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uainsur.com/" TargetMode="External"/><Relationship Id="rId2" Type="http://schemas.openxmlformats.org/officeDocument/2006/relationships/hyperlink" Target="mailto:liga@uainsur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facebook.com/uainsur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908719"/>
            <a:ext cx="7777237" cy="2232249"/>
          </a:xfrm>
        </p:spPr>
        <p:txBody>
          <a:bodyPr/>
          <a:lstStyle/>
          <a:p>
            <a:pPr eaLnBrk="1" hangingPunct="1"/>
            <a:r>
              <a:rPr lang="uk-UA" sz="4000" b="1" dirty="0" smtClean="0">
                <a:solidFill>
                  <a:schemeClr val="accent2"/>
                </a:solidFill>
              </a:rPr>
              <a:t/>
            </a:r>
            <a:br>
              <a:rPr lang="uk-UA" sz="4000" b="1" dirty="0" smtClean="0">
                <a:solidFill>
                  <a:schemeClr val="accent2"/>
                </a:solidFill>
              </a:rPr>
            </a:br>
            <a:r>
              <a:rPr lang="ru-RU" sz="4000" b="1" dirty="0" smtClean="0">
                <a:solidFill>
                  <a:schemeClr val="accent2"/>
                </a:solidFill>
              </a:rPr>
              <a:t>Страховой рынок Украины:</a:t>
            </a:r>
            <a:br>
              <a:rPr lang="ru-RU" sz="4000" b="1" dirty="0" smtClean="0">
                <a:solidFill>
                  <a:schemeClr val="accent2"/>
                </a:solidFill>
              </a:rPr>
            </a:br>
            <a:r>
              <a:rPr lang="ru-RU" sz="4000" b="1" dirty="0" smtClean="0">
                <a:solidFill>
                  <a:schemeClr val="accent2"/>
                </a:solidFill>
              </a:rPr>
              <a:t>динамика </a:t>
            </a:r>
            <a:br>
              <a:rPr lang="ru-RU" sz="4000" b="1" dirty="0" smtClean="0">
                <a:solidFill>
                  <a:schemeClr val="accent2"/>
                </a:solidFill>
              </a:rPr>
            </a:br>
            <a:r>
              <a:rPr lang="ru-RU" sz="4000" b="1" dirty="0" smtClean="0">
                <a:solidFill>
                  <a:schemeClr val="accent2"/>
                </a:solidFill>
              </a:rPr>
              <a:t>и перспективы развития</a:t>
            </a:r>
            <a:r>
              <a:rPr lang="uk-UA" sz="4000" b="1" dirty="0" smtClean="0">
                <a:solidFill>
                  <a:schemeClr val="accent2"/>
                </a:solidFill>
              </a:rPr>
              <a:t/>
            </a:r>
            <a:br>
              <a:rPr lang="uk-UA" sz="4000" b="1" dirty="0" smtClean="0">
                <a:solidFill>
                  <a:schemeClr val="accent2"/>
                </a:solidFill>
              </a:rPr>
            </a:br>
            <a:endParaRPr lang="uk-UA" sz="4000" b="1" dirty="0" smtClean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4149080"/>
            <a:ext cx="8497069" cy="1489720"/>
          </a:xfrm>
        </p:spPr>
        <p:txBody>
          <a:bodyPr/>
          <a:lstStyle/>
          <a:p>
            <a:pPr lvl="1" algn="r" eaLnBrk="1" hangingPunct="1">
              <a:lnSpc>
                <a:spcPct val="80000"/>
              </a:lnSpc>
              <a:defRPr/>
            </a:pPr>
            <a:r>
              <a:rPr lang="uk-UA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Наталия Гудыма 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Президент Лиги страховых организаций Украины</a:t>
            </a:r>
          </a:p>
          <a:p>
            <a:pPr eaLnBrk="1" hangingPunct="1">
              <a:defRPr/>
            </a:pPr>
            <a:endParaRPr lang="ru-RU" sz="2400" dirty="0" smtClean="0"/>
          </a:p>
        </p:txBody>
      </p:sp>
      <p:pic>
        <p:nvPicPr>
          <p:cNvPr id="2053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6925"/>
            <a:ext cx="16922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6669088"/>
            <a:ext cx="7164388" cy="188912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41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251520" y="188913"/>
            <a:ext cx="619214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b="1" dirty="0" smtClean="0">
                <a:solidFill>
                  <a:srgbClr val="0070C0"/>
                </a:solidFill>
                <a:latin typeface="+mj-lt"/>
              </a:rPr>
              <a:t>Динамика и структура страховых услуг, предоставленных физическим лицам, </a:t>
            </a:r>
          </a:p>
          <a:p>
            <a:pPr eaLnBrk="1" hangingPunct="1"/>
            <a:r>
              <a:rPr lang="uk-UA" b="1" dirty="0" smtClean="0">
                <a:solidFill>
                  <a:srgbClr val="0070C0"/>
                </a:solidFill>
                <a:latin typeface="+mj-lt"/>
              </a:rPr>
              <a:t>2011-2012 </a:t>
            </a:r>
            <a:r>
              <a:rPr lang="uk-UA" b="1" dirty="0">
                <a:solidFill>
                  <a:srgbClr val="0070C0"/>
                </a:solidFill>
                <a:latin typeface="+mj-lt"/>
              </a:rPr>
              <a:t>(млн. грн.)</a:t>
            </a:r>
            <a:endParaRPr lang="uk-UA" dirty="0">
              <a:solidFill>
                <a:srgbClr val="0070C0"/>
              </a:solidFill>
              <a:latin typeface="+mj-lt"/>
            </a:endParaRPr>
          </a:p>
          <a:p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A50021"/>
              </a:solidFill>
            </a:endParaRPr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0" y="1125538"/>
            <a:ext cx="5580063" cy="1428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chemeClr val="bg2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800393109"/>
              </p:ext>
            </p:extLst>
          </p:nvPr>
        </p:nvGraphicFramePr>
        <p:xfrm>
          <a:off x="3563888" y="1916832"/>
          <a:ext cx="5472608" cy="2915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Діаграма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317625"/>
            <a:ext cx="8429625" cy="506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59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41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35496" y="533400"/>
            <a:ext cx="648072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Структура </a:t>
            </a:r>
            <a:r>
              <a:rPr lang="ru-RU" sz="2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страхователей</a:t>
            </a:r>
            <a:r>
              <a:rPr lang="uk-UA" sz="2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uk-UA" sz="20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2011-2012 (%)</a:t>
            </a:r>
            <a:endParaRPr lang="uk-UA" sz="20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A50021"/>
              </a:solidFill>
            </a:endParaRPr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0" y="1125538"/>
            <a:ext cx="5580063" cy="1428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chemeClr val="bg2"/>
              </a:solidFill>
            </a:endParaRPr>
          </a:p>
        </p:txBody>
      </p:sp>
      <p:pic>
        <p:nvPicPr>
          <p:cNvPr id="10" name="Діаграма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14"/>
          <a:stretch>
            <a:fillRect/>
          </a:stretch>
        </p:blipFill>
        <p:spPr bwMode="auto">
          <a:xfrm>
            <a:off x="405718" y="1412776"/>
            <a:ext cx="8234363" cy="4728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67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41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251520" y="188913"/>
            <a:ext cx="626469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uk-UA" b="1" dirty="0" err="1">
                <a:solidFill>
                  <a:srgbClr val="0070C0"/>
                </a:solidFill>
                <a:latin typeface="+mn-lt"/>
              </a:rPr>
              <a:t>Динамика</a:t>
            </a:r>
            <a:r>
              <a:rPr lang="uk-UA" b="1" dirty="0">
                <a:solidFill>
                  <a:srgbClr val="0070C0"/>
                </a:solidFill>
                <a:latin typeface="+mn-lt"/>
              </a:rPr>
              <a:t> и структура </a:t>
            </a:r>
            <a:r>
              <a:rPr lang="uk-UA" b="1" dirty="0" err="1">
                <a:solidFill>
                  <a:srgbClr val="0070C0"/>
                </a:solidFill>
                <a:latin typeface="+mn-lt"/>
              </a:rPr>
              <a:t>договоров</a:t>
            </a:r>
            <a:r>
              <a:rPr lang="uk-UA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uk-UA" b="1" dirty="0" err="1">
                <a:solidFill>
                  <a:srgbClr val="0070C0"/>
                </a:solidFill>
                <a:latin typeface="+mn-lt"/>
              </a:rPr>
              <a:t>страхования</a:t>
            </a:r>
            <a:r>
              <a:rPr lang="uk-UA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uk-UA" b="1" dirty="0" err="1" smtClean="0">
                <a:solidFill>
                  <a:srgbClr val="0070C0"/>
                </a:solidFill>
                <a:latin typeface="+mn-lt"/>
              </a:rPr>
              <a:t>физических</a:t>
            </a:r>
            <a:r>
              <a:rPr lang="uk-UA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uk-UA" b="1" dirty="0" err="1" smtClean="0">
                <a:solidFill>
                  <a:srgbClr val="0070C0"/>
                </a:solidFill>
                <a:latin typeface="+mn-lt"/>
              </a:rPr>
              <a:t>лиц</a:t>
            </a:r>
            <a:r>
              <a:rPr lang="uk-UA" b="1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uk-UA" b="1" dirty="0">
                <a:solidFill>
                  <a:srgbClr val="0070C0"/>
                </a:solidFill>
                <a:latin typeface="+mn-lt"/>
              </a:rPr>
              <a:t>2011-2012 (</a:t>
            </a:r>
            <a:r>
              <a:rPr lang="uk-UA" b="1" dirty="0" err="1">
                <a:solidFill>
                  <a:srgbClr val="0070C0"/>
                </a:solidFill>
                <a:latin typeface="+mn-lt"/>
              </a:rPr>
              <a:t>тыс</a:t>
            </a:r>
            <a:r>
              <a:rPr lang="uk-UA" b="1" dirty="0">
                <a:solidFill>
                  <a:srgbClr val="0070C0"/>
                </a:solidFill>
                <a:latin typeface="+mn-lt"/>
              </a:rPr>
              <a:t>. </a:t>
            </a:r>
            <a:r>
              <a:rPr lang="uk-UA" b="1" dirty="0" err="1">
                <a:solidFill>
                  <a:srgbClr val="0070C0"/>
                </a:solidFill>
                <a:latin typeface="+mn-lt"/>
              </a:rPr>
              <a:t>ед</a:t>
            </a:r>
            <a:r>
              <a:rPr lang="uk-UA" b="1" dirty="0">
                <a:solidFill>
                  <a:srgbClr val="0070C0"/>
                </a:solidFill>
                <a:latin typeface="+mn-lt"/>
              </a:rPr>
              <a:t>.)</a:t>
            </a:r>
            <a:endParaRPr lang="uk-UA" dirty="0">
              <a:solidFill>
                <a:srgbClr val="0070C0"/>
              </a:solidFill>
              <a:latin typeface="+mn-lt"/>
            </a:endParaRPr>
          </a:p>
          <a:p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A50021"/>
              </a:solidFill>
            </a:endParaRPr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0" y="1125538"/>
            <a:ext cx="5580063" cy="1428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chemeClr val="bg2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001466056"/>
              </p:ext>
            </p:extLst>
          </p:nvPr>
        </p:nvGraphicFramePr>
        <p:xfrm>
          <a:off x="3563888" y="1916832"/>
          <a:ext cx="5472608" cy="2915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Діаграма 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"/>
          <a:stretch>
            <a:fillRect/>
          </a:stretch>
        </p:blipFill>
        <p:spPr bwMode="auto">
          <a:xfrm>
            <a:off x="323529" y="1412776"/>
            <a:ext cx="8306122" cy="5016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80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41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251520" y="188913"/>
            <a:ext cx="62646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3399"/>
                </a:solidFill>
                <a:cs typeface="Tahoma" pitchFamily="34" charset="0"/>
              </a:rPr>
              <a:t>Рынок страхования жизни, 2005-201</a:t>
            </a:r>
            <a:r>
              <a:rPr lang="uk-UA" sz="2400" b="1" dirty="0">
                <a:solidFill>
                  <a:srgbClr val="003399"/>
                </a:solidFill>
                <a:cs typeface="Tahoma" pitchFamily="34" charset="0"/>
              </a:rPr>
              <a:t>5</a:t>
            </a:r>
            <a:endParaRPr lang="ru-RU" sz="2400" b="1" dirty="0">
              <a:solidFill>
                <a:srgbClr val="003399"/>
              </a:solidFill>
              <a:cs typeface="Tahoma" pitchFamily="34" charset="0"/>
            </a:endParaRPr>
          </a:p>
          <a:p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A50021"/>
              </a:solidFill>
            </a:endParaRPr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0" y="1125538"/>
            <a:ext cx="5580063" cy="1428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chemeClr val="bg2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122145445"/>
              </p:ext>
            </p:extLst>
          </p:nvPr>
        </p:nvGraphicFramePr>
        <p:xfrm>
          <a:off x="3563888" y="1916832"/>
          <a:ext cx="5472608" cy="2915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Діаграма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71625"/>
            <a:ext cx="8286750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49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41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251520" y="188913"/>
            <a:ext cx="63367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Дистрибуция страхования жизни -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cs typeface="Tahoma" pitchFamily="34" charset="0"/>
              </a:rPr>
              <a:t>2012</a:t>
            </a:r>
          </a:p>
          <a:p>
            <a:endParaRPr lang="ru-RU" sz="2400" b="1" dirty="0">
              <a:solidFill>
                <a:srgbClr val="003399"/>
              </a:solidFill>
              <a:cs typeface="Tahoma" pitchFamily="34" charset="0"/>
            </a:endParaRPr>
          </a:p>
          <a:p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A50021"/>
              </a:solidFill>
            </a:endParaRPr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0" y="1125538"/>
            <a:ext cx="5580063" cy="1428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chemeClr val="bg2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762118036"/>
              </p:ext>
            </p:extLst>
          </p:nvPr>
        </p:nvGraphicFramePr>
        <p:xfrm>
          <a:off x="3563888" y="1916832"/>
          <a:ext cx="5472608" cy="2915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95535" y="2060848"/>
            <a:ext cx="8461127" cy="273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b="1" kern="0" dirty="0" smtClean="0">
                <a:solidFill>
                  <a:srgbClr val="0070C0"/>
                </a:solidFill>
              </a:rPr>
              <a:t>Собственные сети </a:t>
            </a:r>
            <a:r>
              <a:rPr lang="ru-RU" kern="0" dirty="0" smtClean="0">
                <a:solidFill>
                  <a:srgbClr val="0070C0"/>
                </a:solidFill>
              </a:rPr>
              <a:t>– </a:t>
            </a:r>
            <a:r>
              <a:rPr lang="ru-RU" b="1" kern="0" dirty="0" smtClean="0">
                <a:solidFill>
                  <a:srgbClr val="0070C0"/>
                </a:solidFill>
              </a:rPr>
              <a:t>200 </a:t>
            </a:r>
            <a:r>
              <a:rPr lang="ru-RU" kern="0" dirty="0" smtClean="0">
                <a:solidFill>
                  <a:srgbClr val="0070C0"/>
                </a:solidFill>
              </a:rPr>
              <a:t>млн грн., в </a:t>
            </a:r>
            <a:r>
              <a:rPr lang="ru-RU" kern="0" dirty="0" err="1" smtClean="0">
                <a:solidFill>
                  <a:srgbClr val="0070C0"/>
                </a:solidFill>
              </a:rPr>
              <a:t>т.ч</a:t>
            </a:r>
            <a:r>
              <a:rPr lang="ru-RU" kern="0" dirty="0" smtClean="0">
                <a:solidFill>
                  <a:srgbClr val="0070C0"/>
                </a:solidFill>
              </a:rPr>
              <a:t>. 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kern="0" dirty="0" smtClean="0">
                <a:solidFill>
                  <a:srgbClr val="0070C0"/>
                </a:solidFill>
              </a:rPr>
              <a:t>центральные офисы – </a:t>
            </a:r>
            <a:r>
              <a:rPr lang="ru-RU" b="1" kern="0" dirty="0" smtClean="0">
                <a:solidFill>
                  <a:srgbClr val="0070C0"/>
                </a:solidFill>
              </a:rPr>
              <a:t>74</a:t>
            </a:r>
            <a:r>
              <a:rPr lang="ru-RU" kern="0" dirty="0" smtClean="0">
                <a:solidFill>
                  <a:srgbClr val="0070C0"/>
                </a:solidFill>
              </a:rPr>
              <a:t>% 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kern="0" dirty="0" smtClean="0">
                <a:solidFill>
                  <a:srgbClr val="0070C0"/>
                </a:solidFill>
              </a:rPr>
              <a:t>региональные офисы и агенты – </a:t>
            </a:r>
            <a:r>
              <a:rPr lang="ru-RU" b="1" kern="0" dirty="0" smtClean="0">
                <a:solidFill>
                  <a:srgbClr val="0070C0"/>
                </a:solidFill>
              </a:rPr>
              <a:t>26</a:t>
            </a:r>
            <a:r>
              <a:rPr lang="ru-RU" kern="0" dirty="0" smtClean="0">
                <a:solidFill>
                  <a:srgbClr val="0070C0"/>
                </a:solidFill>
              </a:rPr>
              <a:t>%.</a:t>
            </a:r>
          </a:p>
          <a:p>
            <a:pPr algn="ctr" eaLnBrk="0" hangingPunct="0">
              <a:spcBef>
                <a:spcPct val="20000"/>
              </a:spcBef>
              <a:defRPr/>
            </a:pPr>
            <a:endParaRPr lang="ru-RU" kern="0" dirty="0" smtClean="0">
              <a:solidFill>
                <a:srgbClr val="0070C0"/>
              </a:solidFill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b="1" kern="0" dirty="0" smtClean="0">
                <a:solidFill>
                  <a:srgbClr val="0070C0"/>
                </a:solidFill>
              </a:rPr>
              <a:t>Аутсорсинг </a:t>
            </a:r>
            <a:r>
              <a:rPr lang="ru-RU" kern="0" dirty="0" smtClean="0">
                <a:solidFill>
                  <a:srgbClr val="0070C0"/>
                </a:solidFill>
              </a:rPr>
              <a:t>– </a:t>
            </a:r>
            <a:r>
              <a:rPr lang="ru-RU" b="1" kern="0" dirty="0" smtClean="0">
                <a:solidFill>
                  <a:srgbClr val="0070C0"/>
                </a:solidFill>
              </a:rPr>
              <a:t>1600 </a:t>
            </a:r>
            <a:r>
              <a:rPr lang="ru-RU" kern="0" dirty="0" smtClean="0">
                <a:solidFill>
                  <a:srgbClr val="0070C0"/>
                </a:solidFill>
              </a:rPr>
              <a:t>млн. грн., в </a:t>
            </a:r>
            <a:r>
              <a:rPr lang="ru-RU" kern="0" dirty="0" err="1" smtClean="0">
                <a:solidFill>
                  <a:srgbClr val="0070C0"/>
                </a:solidFill>
              </a:rPr>
              <a:t>т.ч</a:t>
            </a:r>
            <a:r>
              <a:rPr lang="ru-RU" kern="0" dirty="0" smtClean="0">
                <a:solidFill>
                  <a:srgbClr val="0070C0"/>
                </a:solidFill>
              </a:rPr>
              <a:t>. 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kern="0" dirty="0" smtClean="0">
                <a:solidFill>
                  <a:srgbClr val="0070C0"/>
                </a:solidFill>
              </a:rPr>
              <a:t>страховые посредники – </a:t>
            </a:r>
            <a:r>
              <a:rPr lang="ru-RU" b="1" kern="0" dirty="0" smtClean="0">
                <a:solidFill>
                  <a:srgbClr val="0070C0"/>
                </a:solidFill>
              </a:rPr>
              <a:t>51</a:t>
            </a:r>
            <a:r>
              <a:rPr lang="ru-RU" kern="0" dirty="0" smtClean="0">
                <a:solidFill>
                  <a:srgbClr val="0070C0"/>
                </a:solidFill>
              </a:rPr>
              <a:t>% 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kern="0" dirty="0" smtClean="0">
                <a:solidFill>
                  <a:srgbClr val="0070C0"/>
                </a:solidFill>
              </a:rPr>
              <a:t>банки и иные кредитные учреждения – </a:t>
            </a:r>
            <a:r>
              <a:rPr lang="ru-RU" b="1" kern="0" dirty="0" smtClean="0">
                <a:solidFill>
                  <a:srgbClr val="0070C0"/>
                </a:solidFill>
              </a:rPr>
              <a:t>49</a:t>
            </a:r>
            <a:r>
              <a:rPr lang="ru-RU" kern="0" dirty="0" smtClean="0">
                <a:solidFill>
                  <a:srgbClr val="0070C0"/>
                </a:solidFill>
              </a:rPr>
              <a:t>% </a:t>
            </a:r>
          </a:p>
          <a:p>
            <a:pPr algn="ctr" eaLnBrk="0" hangingPunct="0">
              <a:spcBef>
                <a:spcPct val="20000"/>
              </a:spcBef>
              <a:defRPr/>
            </a:pPr>
            <a:endParaRPr lang="ru-RU" sz="2000" b="1" kern="0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4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41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07504" y="404665"/>
            <a:ext cx="655272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Динамика рынка рискового страхования по секторам, 2008-2012 (млрд. грн.)</a:t>
            </a:r>
            <a:endParaRPr lang="uk-UA" sz="2000" b="1" dirty="0">
              <a:solidFill>
                <a:srgbClr val="0070C0"/>
              </a:solidFill>
            </a:endParaRP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A50021"/>
              </a:solidFill>
            </a:endParaRPr>
          </a:p>
        </p:txBody>
      </p:sp>
      <p:sp>
        <p:nvSpPr>
          <p:cNvPr id="3078" name="Rectangle 15"/>
          <p:cNvSpPr>
            <a:spLocks noChangeArrowheads="1"/>
          </p:cNvSpPr>
          <p:nvPr/>
        </p:nvSpPr>
        <p:spPr bwMode="auto">
          <a:xfrm>
            <a:off x="0" y="1125538"/>
            <a:ext cx="5580063" cy="1428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chemeClr val="bg2"/>
              </a:solidFill>
            </a:endParaRPr>
          </a:p>
        </p:txBody>
      </p:sp>
      <p:pic>
        <p:nvPicPr>
          <p:cNvPr id="8" name="Діаграма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412776"/>
            <a:ext cx="8320410" cy="4873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48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41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07504" y="404665"/>
            <a:ext cx="655272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Динамика рынка </a:t>
            </a:r>
            <a:r>
              <a:rPr lang="ru-RU" sz="2000" b="1" dirty="0" smtClean="0">
                <a:solidFill>
                  <a:srgbClr val="0070C0"/>
                </a:solidFill>
              </a:rPr>
              <a:t>банковского страхования, 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2008-2013 </a:t>
            </a:r>
            <a:r>
              <a:rPr lang="ru-RU" sz="2000" b="1" dirty="0">
                <a:solidFill>
                  <a:srgbClr val="0070C0"/>
                </a:solidFill>
              </a:rPr>
              <a:t>(млрд. грн.)</a:t>
            </a:r>
            <a:endParaRPr lang="uk-UA" sz="2000" b="1" dirty="0">
              <a:solidFill>
                <a:srgbClr val="0070C0"/>
              </a:solidFill>
            </a:endParaRP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A50021"/>
              </a:solidFill>
            </a:endParaRPr>
          </a:p>
        </p:txBody>
      </p:sp>
      <p:sp>
        <p:nvSpPr>
          <p:cNvPr id="3078" name="Rectangle 15"/>
          <p:cNvSpPr>
            <a:spLocks noChangeArrowheads="1"/>
          </p:cNvSpPr>
          <p:nvPr/>
        </p:nvSpPr>
        <p:spPr bwMode="auto">
          <a:xfrm>
            <a:off x="0" y="1125538"/>
            <a:ext cx="5580063" cy="1428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chemeClr val="bg2"/>
              </a:solidFill>
            </a:endParaRPr>
          </a:p>
        </p:txBody>
      </p:sp>
      <p:pic>
        <p:nvPicPr>
          <p:cNvPr id="7" name="Діаграма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"/>
          <a:stretch>
            <a:fillRect/>
          </a:stretch>
        </p:blipFill>
        <p:spPr bwMode="auto">
          <a:xfrm>
            <a:off x="323528" y="1628799"/>
            <a:ext cx="8280722" cy="46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2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41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07504" y="404666"/>
            <a:ext cx="648072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cs typeface="Arial" charset="0"/>
              </a:rPr>
              <a:t>Динамика и структура экспорта услуг страхования и перестрахования, 2011-2012 (млн. </a:t>
            </a:r>
            <a:r>
              <a:rPr lang="ru-RU" b="1" dirty="0" err="1" smtClean="0">
                <a:solidFill>
                  <a:srgbClr val="0070C0"/>
                </a:solidFill>
                <a:cs typeface="Arial" charset="0"/>
              </a:rPr>
              <a:t>грн</a:t>
            </a:r>
            <a:r>
              <a:rPr lang="ru-RU" b="1" dirty="0" smtClean="0">
                <a:solidFill>
                  <a:srgbClr val="0070C0"/>
                </a:solidFill>
                <a:cs typeface="Arial" charset="0"/>
              </a:rPr>
              <a:t>)</a:t>
            </a: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A50021"/>
              </a:solidFill>
            </a:endParaRPr>
          </a:p>
        </p:txBody>
      </p:sp>
      <p:sp>
        <p:nvSpPr>
          <p:cNvPr id="3078" name="Rectangle 15"/>
          <p:cNvSpPr>
            <a:spLocks noChangeArrowheads="1"/>
          </p:cNvSpPr>
          <p:nvPr/>
        </p:nvSpPr>
        <p:spPr bwMode="auto">
          <a:xfrm>
            <a:off x="0" y="1125538"/>
            <a:ext cx="5580063" cy="1428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chemeClr val="bg2"/>
              </a:solidFill>
            </a:endParaRPr>
          </a:p>
        </p:txBody>
      </p:sp>
      <p:pic>
        <p:nvPicPr>
          <p:cNvPr id="8" name="Диаграмма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3"/>
          <a:stretch>
            <a:fillRect/>
          </a:stretch>
        </p:blipFill>
        <p:spPr bwMode="auto">
          <a:xfrm>
            <a:off x="323528" y="1484785"/>
            <a:ext cx="8136260" cy="475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069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41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404665"/>
            <a:ext cx="666023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+mn-lt"/>
              </a:rPr>
              <a:t>Динамика налоговых поступлений от страховых компаний</a:t>
            </a:r>
            <a:r>
              <a:rPr lang="uk-UA" b="1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uk-UA" b="1" dirty="0">
                <a:solidFill>
                  <a:srgbClr val="0070C0"/>
                </a:solidFill>
                <a:latin typeface="+mn-lt"/>
              </a:rPr>
              <a:t>2008-2012 (млн. грн.)</a:t>
            </a:r>
            <a:endParaRPr lang="uk-UA" dirty="0">
              <a:solidFill>
                <a:srgbClr val="0070C0"/>
              </a:solidFill>
              <a:latin typeface="+mn-lt"/>
            </a:endParaRPr>
          </a:p>
          <a:p>
            <a:endParaRPr lang="uk-UA" sz="2400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A50021"/>
              </a:solidFill>
            </a:endParaRPr>
          </a:p>
        </p:txBody>
      </p:sp>
      <p:sp>
        <p:nvSpPr>
          <p:cNvPr id="3078" name="Rectangle 15"/>
          <p:cNvSpPr>
            <a:spLocks noChangeArrowheads="1"/>
          </p:cNvSpPr>
          <p:nvPr/>
        </p:nvSpPr>
        <p:spPr bwMode="auto">
          <a:xfrm>
            <a:off x="0" y="1125538"/>
            <a:ext cx="5580063" cy="1428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chemeClr val="bg2"/>
              </a:solidFill>
            </a:endParaRPr>
          </a:p>
        </p:txBody>
      </p:sp>
      <p:pic>
        <p:nvPicPr>
          <p:cNvPr id="6" name="Діаграма 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02"/>
          <a:stretch>
            <a:fillRect/>
          </a:stretch>
        </p:blipFill>
        <p:spPr bwMode="auto">
          <a:xfrm>
            <a:off x="251520" y="1412776"/>
            <a:ext cx="8370193" cy="494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449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41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07504" y="404666"/>
            <a:ext cx="648072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Точки драйва,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2013-2014</a:t>
            </a:r>
            <a:endParaRPr lang="ru-RU" b="1" dirty="0" smtClean="0">
              <a:solidFill>
                <a:srgbClr val="0070C0"/>
              </a:solidFill>
              <a:cs typeface="Arial" charset="0"/>
            </a:endParaRP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A50021"/>
              </a:solidFill>
            </a:endParaRPr>
          </a:p>
        </p:txBody>
      </p:sp>
      <p:sp>
        <p:nvSpPr>
          <p:cNvPr id="3078" name="Rectangle 15"/>
          <p:cNvSpPr>
            <a:spLocks noChangeArrowheads="1"/>
          </p:cNvSpPr>
          <p:nvPr/>
        </p:nvSpPr>
        <p:spPr bwMode="auto">
          <a:xfrm>
            <a:off x="0" y="1125538"/>
            <a:ext cx="5580063" cy="1428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chemeClr val="bg2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83568" y="1600201"/>
            <a:ext cx="7704856" cy="2234458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smtClean="0">
                <a:solidFill>
                  <a:srgbClr val="000000"/>
                </a:solidFill>
                <a:latin typeface="Arial Narrow" pitchFamily="34" charset="0"/>
              </a:rPr>
              <a:t>Точки драйва 2013</a:t>
            </a:r>
          </a:p>
          <a:p>
            <a:pPr eaLnBrk="1" hangingPunct="1"/>
            <a:r>
              <a:rPr lang="ru-RU" sz="2400" smtClean="0">
                <a:solidFill>
                  <a:srgbClr val="000000"/>
                </a:solidFill>
                <a:latin typeface="Arial Narrow" pitchFamily="34" charset="0"/>
              </a:rPr>
              <a:t>ДМС</a:t>
            </a:r>
            <a:endParaRPr lang="en-US" sz="2400" smtClean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/>
            <a:r>
              <a:rPr lang="ru-RU" sz="2400" smtClean="0">
                <a:solidFill>
                  <a:srgbClr val="000000"/>
                </a:solidFill>
                <a:latin typeface="Arial Narrow" pitchFamily="34" charset="0"/>
              </a:rPr>
              <a:t>ОСАГО</a:t>
            </a:r>
          </a:p>
          <a:p>
            <a:pPr eaLnBrk="1" hangingPunct="1"/>
            <a:r>
              <a:rPr lang="ru-RU" sz="2400" smtClean="0">
                <a:solidFill>
                  <a:srgbClr val="000000"/>
                </a:solidFill>
                <a:latin typeface="Arial Narrow" pitchFamily="34" charset="0"/>
              </a:rPr>
              <a:t>Агрострахование </a:t>
            </a:r>
          </a:p>
          <a:p>
            <a:pPr eaLnBrk="1" hangingPunct="1"/>
            <a:r>
              <a:rPr lang="ru-RU" sz="2400" smtClean="0">
                <a:solidFill>
                  <a:srgbClr val="000000"/>
                </a:solidFill>
                <a:latin typeface="Arial Narrow" pitchFamily="34" charset="0"/>
              </a:rPr>
              <a:t>Страхование при потребкредитовании</a:t>
            </a:r>
            <a:endParaRPr lang="ru-RU" sz="24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83568" y="4005263"/>
            <a:ext cx="7704856" cy="23082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latin typeface="Arial Narrow" pitchFamily="34" charset="0"/>
              </a:rPr>
              <a:t>Точки драйва 2014</a:t>
            </a:r>
          </a:p>
          <a:p>
            <a:pPr algn="ctr">
              <a:defRPr/>
            </a:pP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ru-RU" sz="2400" dirty="0" err="1">
                <a:solidFill>
                  <a:srgbClr val="000000"/>
                </a:solidFill>
                <a:latin typeface="Arial Narrow" pitchFamily="34" charset="0"/>
              </a:rPr>
              <a:t>Агрострахование</a:t>
            </a:r>
            <a:r>
              <a:rPr lang="ru-RU" sz="2400" dirty="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  <a:p>
            <a:pPr algn="ctr">
              <a:defRPr/>
            </a:pPr>
            <a:r>
              <a:rPr lang="en-US" sz="2400" dirty="0">
                <a:solidFill>
                  <a:srgbClr val="000000"/>
                </a:solidFill>
                <a:latin typeface="Arial Narrow" pitchFamily="34" charset="0"/>
              </a:rPr>
              <a:t>Unit-linked</a:t>
            </a:r>
            <a:endParaRPr lang="ru-RU" sz="2400" dirty="0">
              <a:solidFill>
                <a:srgbClr val="000000"/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ru-RU" sz="2400" dirty="0">
                <a:solidFill>
                  <a:srgbClr val="000000"/>
                </a:solidFill>
                <a:latin typeface="Arial Narrow" pitchFamily="34" charset="0"/>
              </a:rPr>
              <a:t>КАСКО</a:t>
            </a:r>
            <a:endParaRPr lang="uk-UA" sz="2400" dirty="0">
              <a:solidFill>
                <a:srgbClr val="000000"/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ru-RU" sz="2400" dirty="0">
                <a:solidFill>
                  <a:srgbClr val="000000"/>
                </a:solidFill>
                <a:latin typeface="Arial Narrow" pitchFamily="34" charset="0"/>
              </a:rPr>
              <a:t>ДМС</a:t>
            </a:r>
          </a:p>
        </p:txBody>
      </p:sp>
    </p:spTree>
    <p:extLst>
      <p:ext uri="{BB962C8B-B14F-4D97-AF65-F5344CB8AC3E}">
        <p14:creationId xmlns:p14="http://schemas.microsoft.com/office/powerpoint/2010/main" val="341599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41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107504" y="188914"/>
            <a:ext cx="64087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Основные принципы работы </a:t>
            </a:r>
            <a:r>
              <a:rPr lang="ru-RU" sz="2400" b="1" dirty="0">
                <a:solidFill>
                  <a:srgbClr val="0070C0"/>
                </a:solidFill>
              </a:rPr>
              <a:t>Лиги страховых организаций </a:t>
            </a:r>
            <a:r>
              <a:rPr lang="ru-RU" sz="2400" b="1" dirty="0" smtClean="0">
                <a:solidFill>
                  <a:srgbClr val="0070C0"/>
                </a:solidFill>
              </a:rPr>
              <a:t>Украины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A50021"/>
              </a:solidFill>
            </a:endParaRPr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0" y="1125538"/>
            <a:ext cx="5580063" cy="1428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chemeClr val="bg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317625"/>
            <a:ext cx="856895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b="1" dirty="0" smtClean="0">
                <a:solidFill>
                  <a:srgbClr val="0070C0"/>
                </a:solidFill>
              </a:rPr>
              <a:t>ЛСОУ </a:t>
            </a:r>
            <a:r>
              <a:rPr lang="ru-RU" sz="2400" b="1" dirty="0">
                <a:solidFill>
                  <a:srgbClr val="0070C0"/>
                </a:solidFill>
              </a:rPr>
              <a:t>осуществляет свою деятельность на </a:t>
            </a:r>
            <a:r>
              <a:rPr lang="ru-RU" sz="2400" b="1" dirty="0" smtClean="0">
                <a:solidFill>
                  <a:srgbClr val="0070C0"/>
                </a:solidFill>
              </a:rPr>
              <a:t>принципах:</a:t>
            </a:r>
          </a:p>
          <a:p>
            <a:pPr algn="ctr">
              <a:spcAft>
                <a:spcPts val="1200"/>
              </a:spcAft>
            </a:pPr>
            <a:r>
              <a:rPr lang="ru-RU" b="1" dirty="0" smtClean="0">
                <a:solidFill>
                  <a:srgbClr val="0070C0"/>
                </a:solidFill>
              </a:rPr>
              <a:t>Законности</a:t>
            </a:r>
          </a:p>
          <a:p>
            <a:pPr algn="ctr">
              <a:spcAft>
                <a:spcPts val="1200"/>
              </a:spcAft>
            </a:pPr>
            <a:r>
              <a:rPr lang="ru-RU" b="1" dirty="0" smtClean="0">
                <a:solidFill>
                  <a:srgbClr val="0070C0"/>
                </a:solidFill>
              </a:rPr>
              <a:t>Информационной открытости и гласности</a:t>
            </a:r>
          </a:p>
          <a:p>
            <a:pPr algn="ctr">
              <a:spcAft>
                <a:spcPts val="1200"/>
              </a:spcAft>
            </a:pPr>
            <a:r>
              <a:rPr lang="ru-RU" b="1" dirty="0" smtClean="0">
                <a:solidFill>
                  <a:srgbClr val="0070C0"/>
                </a:solidFill>
              </a:rPr>
              <a:t>Самостоятельности </a:t>
            </a:r>
            <a:r>
              <a:rPr lang="ru-RU" b="1" dirty="0">
                <a:solidFill>
                  <a:srgbClr val="0070C0"/>
                </a:solidFill>
              </a:rPr>
              <a:t>и </a:t>
            </a:r>
            <a:r>
              <a:rPr lang="ru-RU" b="1" dirty="0" smtClean="0">
                <a:solidFill>
                  <a:srgbClr val="0070C0"/>
                </a:solidFill>
              </a:rPr>
              <a:t>независимости</a:t>
            </a:r>
          </a:p>
          <a:p>
            <a:pPr algn="ctr">
              <a:spcAft>
                <a:spcPts val="1200"/>
              </a:spcAft>
            </a:pPr>
            <a:r>
              <a:rPr lang="ru-RU" b="1" dirty="0" smtClean="0">
                <a:solidFill>
                  <a:srgbClr val="0070C0"/>
                </a:solidFill>
              </a:rPr>
              <a:t>Равноправия компаний, входящих в ЛСОУ</a:t>
            </a:r>
          </a:p>
          <a:p>
            <a:pPr algn="ctr">
              <a:spcAft>
                <a:spcPts val="1200"/>
              </a:spcAft>
            </a:pPr>
            <a:r>
              <a:rPr lang="ru-RU" b="1" dirty="0" smtClean="0">
                <a:solidFill>
                  <a:srgbClr val="0070C0"/>
                </a:solidFill>
              </a:rPr>
              <a:t>Доверия и взаимопомощи по отношению к  </a:t>
            </a:r>
          </a:p>
          <a:p>
            <a:pPr algn="ctr">
              <a:spcAft>
                <a:spcPts val="1200"/>
              </a:spcAft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ru-RU" b="1" dirty="0" smtClean="0">
                <a:solidFill>
                  <a:srgbClr val="0070C0"/>
                </a:solidFill>
              </a:rPr>
              <a:t>ЛСОУ - Член </a:t>
            </a:r>
            <a:r>
              <a:rPr lang="ru-RU" b="1" dirty="0">
                <a:solidFill>
                  <a:srgbClr val="0070C0"/>
                </a:solidFill>
              </a:rPr>
              <a:t>Европейской ассоциации </a:t>
            </a:r>
            <a:r>
              <a:rPr lang="ru-RU" b="1" dirty="0" smtClean="0">
                <a:solidFill>
                  <a:srgbClr val="0070C0"/>
                </a:solidFill>
              </a:rPr>
              <a:t>страховщиков</a:t>
            </a:r>
          </a:p>
          <a:p>
            <a:pPr algn="ctr">
              <a:spcAft>
                <a:spcPts val="1200"/>
              </a:spcAft>
            </a:pPr>
            <a:endParaRPr lang="ru-RU" b="1" dirty="0">
              <a:solidFill>
                <a:srgbClr val="0070C0"/>
              </a:solidFill>
            </a:endParaRPr>
          </a:p>
          <a:p>
            <a:pPr algn="ctr">
              <a:spcAft>
                <a:spcPts val="1200"/>
              </a:spcAft>
            </a:pPr>
            <a:endParaRPr lang="ru-RU" b="1" dirty="0" smtClean="0">
              <a:solidFill>
                <a:srgbClr val="0070C0"/>
              </a:solidFill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600" y="4874946"/>
            <a:ext cx="198596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558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41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404665"/>
            <a:ext cx="666023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  <a:t>Основные приоритеты развития страхового рынка Украины до 2015 года</a:t>
            </a:r>
            <a:endParaRPr lang="ru-RU" b="1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A50021"/>
              </a:solidFill>
            </a:endParaRPr>
          </a:p>
        </p:txBody>
      </p:sp>
      <p:sp>
        <p:nvSpPr>
          <p:cNvPr id="3078" name="Rectangle 15"/>
          <p:cNvSpPr>
            <a:spLocks noChangeArrowheads="1"/>
          </p:cNvSpPr>
          <p:nvPr/>
        </p:nvSpPr>
        <p:spPr bwMode="auto">
          <a:xfrm>
            <a:off x="0" y="1125538"/>
            <a:ext cx="5580063" cy="1428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chemeClr val="bg2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520838"/>
              </p:ext>
            </p:extLst>
          </p:nvPr>
        </p:nvGraphicFramePr>
        <p:xfrm>
          <a:off x="166495" y="1236473"/>
          <a:ext cx="8690168" cy="52168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09212"/>
                <a:gridCol w="6080956"/>
              </a:tblGrid>
              <a:tr h="2618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noProof="0" smtClean="0">
                          <a:latin typeface="+mn-lt"/>
                        </a:rPr>
                        <a:t>Приоритет</a:t>
                      </a:r>
                      <a:endParaRPr lang="ru-RU" sz="1600" b="1" i="0" u="none" strike="noStrike" noProof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noProof="0" dirty="0" smtClean="0">
                          <a:latin typeface="+mn-lt"/>
                        </a:rPr>
                        <a:t>Основные задачи</a:t>
                      </a:r>
                      <a:endParaRPr lang="ru-RU" sz="1600" b="1" i="0" u="none" strike="noStrike" noProof="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19" marB="0" anchor="ctr"/>
                </a:tc>
              </a:tr>
              <a:tr h="76440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Увеличение</a:t>
                      </a:r>
                      <a:r>
                        <a:rPr lang="ru-RU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продолжительности жизни граждан</a:t>
                      </a:r>
                      <a:endParaRPr lang="ru-RU" sz="16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noProof="0" smtClean="0">
                          <a:latin typeface="+mn-lt"/>
                        </a:rPr>
                        <a:t>Обеспечить</a:t>
                      </a:r>
                      <a:r>
                        <a:rPr lang="ru-RU" sz="1600" u="none" strike="noStrike" baseline="0" noProof="0" smtClean="0">
                          <a:latin typeface="+mn-lt"/>
                        </a:rPr>
                        <a:t> участие страховщиков в ОМС</a:t>
                      </a:r>
                    </a:p>
                    <a:p>
                      <a:pPr algn="l" fontAlgn="b"/>
                      <a:r>
                        <a:rPr lang="ru-RU" sz="1600" u="none" strike="noStrike" noProof="0" smtClean="0">
                          <a:latin typeface="+mn-lt"/>
                        </a:rPr>
                        <a:t>Относить платежи по ДМС на затраты предприятия</a:t>
                      </a:r>
                    </a:p>
                    <a:p>
                      <a:pPr algn="l" fontAlgn="b"/>
                      <a:endParaRPr lang="ru-RU" sz="1600" b="0" i="0" u="none" strike="noStrike" baseline="0" noProof="0" smtClean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76440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Улучшение качества жизни граждан</a:t>
                      </a:r>
                    </a:p>
                    <a:p>
                      <a:pPr algn="l" fontAlgn="b"/>
                      <a:endParaRPr lang="uk-UA" sz="1600" b="0" i="0" u="none" strike="noStrike" baseline="0" dirty="0" smtClean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noProof="0" smtClean="0">
                          <a:latin typeface="+mn-lt"/>
                        </a:rPr>
                        <a:t>Установить экономическую стоимость человеческой жизни</a:t>
                      </a:r>
                    </a:p>
                    <a:p>
                      <a:pPr algn="l" fontAlgn="b"/>
                      <a:r>
                        <a:rPr lang="ru-RU" sz="1600" u="none" strike="noStrike" baseline="0" noProof="0" smtClean="0">
                          <a:latin typeface="+mn-lt"/>
                        </a:rPr>
                        <a:t>Усилить материальную ответственность за вред, нанесенный жизни и здоровью</a:t>
                      </a:r>
                    </a:p>
                  </a:txBody>
                  <a:tcPr marL="0" marR="0" marT="0" marB="0"/>
                </a:tc>
              </a:tr>
              <a:tr h="98777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Улучшение</a:t>
                      </a:r>
                      <a:r>
                        <a:rPr lang="ru-RU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благосостояния граждан</a:t>
                      </a:r>
                      <a:endParaRPr lang="ru-RU" sz="16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noProof="0" dirty="0" smtClean="0">
                          <a:latin typeface="+mn-lt"/>
                        </a:rPr>
                        <a:t>Установить</a:t>
                      </a:r>
                      <a:r>
                        <a:rPr lang="ru-RU" sz="1600" u="none" strike="noStrike" baseline="0" noProof="0" dirty="0" smtClean="0">
                          <a:latin typeface="+mn-lt"/>
                        </a:rPr>
                        <a:t> обязательность  страхования имущества граждан от стихии </a:t>
                      </a:r>
                    </a:p>
                    <a:p>
                      <a:pPr algn="l" fontAlgn="b"/>
                      <a:r>
                        <a:rPr lang="ru-RU" sz="1600" u="none" strike="noStrike" baseline="0" noProof="0" dirty="0" smtClean="0">
                          <a:latin typeface="+mn-lt"/>
                        </a:rPr>
                        <a:t>Усилить  материальную ответственность за некачественное строительство жилья</a:t>
                      </a:r>
                    </a:p>
                  </a:txBody>
                  <a:tcPr marL="0" marR="0" marT="0" marB="0"/>
                </a:tc>
              </a:tr>
              <a:tr h="120322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Ускорение пенсионной реформы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noProof="0" dirty="0" smtClean="0">
                          <a:latin typeface="+mn-lt"/>
                        </a:rPr>
                        <a:t>Обеспечить</a:t>
                      </a:r>
                      <a:r>
                        <a:rPr lang="ru-RU" sz="1600" u="none" strike="noStrike" baseline="0" noProof="0" dirty="0" smtClean="0">
                          <a:latin typeface="+mn-lt"/>
                        </a:rPr>
                        <a:t> участие страховщиков во ІІ уровне пенсионной системы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baseline="0" noProof="0" dirty="0" smtClean="0">
                          <a:latin typeface="+mn-lt"/>
                        </a:rPr>
                        <a:t>Отменить уплату единого социального взноса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baseline="0" noProof="0" dirty="0" smtClean="0">
                          <a:latin typeface="+mn-lt"/>
                        </a:rPr>
                        <a:t>Ввести инвестиционное страхование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baseline="0" noProof="0" dirty="0" smtClean="0">
                          <a:latin typeface="+mn-lt"/>
                        </a:rPr>
                        <a:t>Ввести механизм гарантирования </a:t>
                      </a:r>
                      <a:endParaRPr lang="ru-RU" sz="1600" u="none" strike="noStrike" noProof="0" dirty="0" smtClean="0"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120322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Повышение экспортного потенциала </a:t>
                      </a:r>
                      <a:endParaRPr lang="uk-UA" sz="1600" b="0" i="0" u="none" strike="noStrike" baseline="0" dirty="0" smtClean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baseline="0" dirty="0" smtClean="0">
                          <a:latin typeface="+mn-lt"/>
                        </a:rPr>
                        <a:t>Упрощенная процедура покупки иностранной валюты</a:t>
                      </a:r>
                    </a:p>
                    <a:p>
                      <a:pPr algn="l" fontAlgn="b"/>
                      <a:r>
                        <a:rPr lang="ru-RU" sz="1600" u="none" strike="noStrike" baseline="0" dirty="0" smtClean="0">
                          <a:latin typeface="+mn-lt"/>
                        </a:rPr>
                        <a:t>Либерализация операций входящего перестрахования от нерезидентов</a:t>
                      </a:r>
                    </a:p>
                    <a:p>
                      <a:pPr algn="l" fontAlgn="b"/>
                      <a:r>
                        <a:rPr lang="ru-RU" sz="1600" u="none" strike="noStrike" baseline="0" dirty="0" smtClean="0">
                          <a:latin typeface="+mn-lt"/>
                        </a:rPr>
                        <a:t>Уменьшение налогообложения экспорта страховых (перестраховочных) услуг</a:t>
                      </a:r>
                      <a:endParaRPr lang="uk-UA" sz="1600" u="none" strike="noStrike" baseline="0" dirty="0" smtClean="0">
                        <a:latin typeface="+mn-lt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31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2051720" y="2736798"/>
            <a:ext cx="4608512" cy="3356498"/>
          </a:xfrm>
        </p:spPr>
        <p:txBody>
          <a:bodyPr/>
          <a:lstStyle/>
          <a:p>
            <a:pPr algn="ctr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uk-UA" sz="13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Лига страховых организаций Украины</a:t>
            </a:r>
            <a:b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sz="13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uk-UA" sz="13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sz="13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uk-UA" sz="13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e-mail: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/>
              </a:rPr>
              <a:t>liga@uainsur.com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http://uainsur.com/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https://www.facebook.com/uainsurcom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3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8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3011" name="Рисунок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088232" cy="1040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1628801"/>
            <a:ext cx="50943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3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Спасибо за внимание</a:t>
            </a:r>
            <a:r>
              <a:rPr lang="uk-UA" sz="33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!</a:t>
            </a:r>
            <a:br>
              <a:rPr lang="uk-UA" sz="33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uk-UA" sz="3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41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107504" y="188914"/>
            <a:ext cx="64087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Основные </a:t>
            </a:r>
            <a:r>
              <a:rPr lang="ru-RU" sz="2400" b="1" dirty="0">
                <a:solidFill>
                  <a:srgbClr val="0070C0"/>
                </a:solidFill>
              </a:rPr>
              <a:t>задачи Лиги страховых организаций </a:t>
            </a:r>
            <a:r>
              <a:rPr lang="ru-RU" sz="2400" b="1" dirty="0" smtClean="0">
                <a:solidFill>
                  <a:srgbClr val="0070C0"/>
                </a:solidFill>
              </a:rPr>
              <a:t>Украины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A50021"/>
              </a:solidFill>
            </a:endParaRPr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0" y="1125538"/>
            <a:ext cx="5580063" cy="1428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chemeClr val="bg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19" y="1412776"/>
            <a:ext cx="8424937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b="1" dirty="0" smtClean="0">
                <a:solidFill>
                  <a:srgbClr val="0070C0"/>
                </a:solidFill>
              </a:rPr>
              <a:t>Основные </a:t>
            </a:r>
            <a:r>
              <a:rPr lang="ru-RU" b="1" dirty="0">
                <a:solidFill>
                  <a:srgbClr val="0070C0"/>
                </a:solidFill>
              </a:rPr>
              <a:t>задачи Лиги страховых организаций </a:t>
            </a:r>
            <a:r>
              <a:rPr lang="ru-RU" b="1" dirty="0" smtClean="0">
                <a:solidFill>
                  <a:srgbClr val="0070C0"/>
                </a:solidFill>
              </a:rPr>
              <a:t>Украины: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содействие </a:t>
            </a:r>
            <a:r>
              <a:rPr lang="ru-RU" dirty="0"/>
              <a:t>развитию страхового </a:t>
            </a:r>
            <a:r>
              <a:rPr lang="ru-RU" dirty="0" smtClean="0"/>
              <a:t>рынка Украины;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защита </a:t>
            </a:r>
            <a:r>
              <a:rPr lang="ru-RU" dirty="0"/>
              <a:t>прав и интересов участников рынка страховых </a:t>
            </a:r>
            <a:r>
              <a:rPr lang="ru-RU" dirty="0" smtClean="0"/>
              <a:t>услуг;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формирование </a:t>
            </a:r>
            <a:r>
              <a:rPr lang="ru-RU" dirty="0"/>
              <a:t>и совершенствованию правовой базы страховой деятельности;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повышение </a:t>
            </a:r>
            <a:r>
              <a:rPr lang="ru-RU" dirty="0"/>
              <a:t>квалификации и профессионализма руководителей и специалистов участников рынка страховых </a:t>
            </a:r>
            <a:r>
              <a:rPr lang="ru-RU" dirty="0" smtClean="0"/>
              <a:t>услуг;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содействие </a:t>
            </a:r>
            <a:r>
              <a:rPr lang="ru-RU" dirty="0"/>
              <a:t>реализации антимонопольного законодательства в сфере страхования</a:t>
            </a:r>
            <a:r>
              <a:rPr lang="ru-RU" dirty="0" smtClean="0"/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утверждение </a:t>
            </a:r>
            <a:r>
              <a:rPr lang="ru-RU" dirty="0"/>
              <a:t>взаимного доверия, надежности, порядочности и делового партнерства во взаимоотношениях между участниками рынка страховых услуг и потребителями страховых услуг</a:t>
            </a:r>
            <a:r>
              <a:rPr lang="ru-RU" dirty="0" smtClean="0"/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доведение </a:t>
            </a:r>
            <a:r>
              <a:rPr lang="ru-RU" dirty="0"/>
              <a:t>до участников рынка страховых услуг и нормативных актов органов государственной власти и управления по вопросам, касающимся сферы страховой деятельности</a:t>
            </a:r>
            <a:r>
              <a:rPr lang="ru-RU" dirty="0" smtClean="0"/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разработка </a:t>
            </a:r>
            <a:r>
              <a:rPr lang="ru-RU" dirty="0"/>
              <a:t>рекомендаций по вопросам методологии страхового дела.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11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41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35496" y="533400"/>
            <a:ext cx="64807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Количество страховщиков в Украине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A50021"/>
              </a:solidFill>
            </a:endParaRPr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0" y="1125538"/>
            <a:ext cx="5580063" cy="1428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chemeClr val="bg2"/>
              </a:solidFill>
            </a:endParaRPr>
          </a:p>
        </p:txBody>
      </p:sp>
      <p:graphicFrame>
        <p:nvGraphicFramePr>
          <p:cNvPr id="10" name="Group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9992829"/>
              </p:ext>
            </p:extLst>
          </p:nvPr>
        </p:nvGraphicFramePr>
        <p:xfrm>
          <a:off x="467544" y="1412779"/>
          <a:ext cx="8208912" cy="2664724"/>
        </p:xfrm>
        <a:graphic>
          <a:graphicData uri="http://schemas.openxmlformats.org/drawingml/2006/table">
            <a:tbl>
              <a:tblPr/>
              <a:tblGrid>
                <a:gridCol w="6522533"/>
                <a:gridCol w="1686379"/>
              </a:tblGrid>
              <a:tr h="922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Всего страховщиков в Реестре по состоянию на 3</a:t>
                      </a: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.2012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414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95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в т.ч. Non-Life</a:t>
                      </a: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52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95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в </a:t>
                      </a:r>
                      <a:r>
                        <a:rPr kumimoji="0" lang="ru-RU" sz="2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т.ч</a:t>
                      </a:r>
                      <a:r>
                        <a:rPr kumimoji="0" lang="ru-RU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. </a:t>
                      </a:r>
                      <a:r>
                        <a:rPr kumimoji="0" lang="ru-RU" sz="2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Life</a:t>
                      </a:r>
                      <a:endParaRPr kumimoji="0" lang="ru-RU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Количество страховщиков с иностранными инвестициями</a:t>
                      </a: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4509120"/>
            <a:ext cx="8208912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Aft>
                <a:spcPts val="600"/>
              </a:spcAft>
            </a:pPr>
            <a:r>
              <a:rPr lang="uk-UA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состоянию</a:t>
            </a:r>
            <a:r>
              <a:rPr lang="uk-UA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en-US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uk-UA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k-UA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US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ru-RU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Активы – 55,</a:t>
            </a:r>
            <a:r>
              <a:rPr lang="uk-UA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млрд.грн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(5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млрд.€)</a:t>
            </a:r>
          </a:p>
          <a:p>
            <a:pPr eaLnBrk="1" hangingPunct="1">
              <a:spcAft>
                <a:spcPts val="1200"/>
              </a:spcAft>
            </a:pP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Уставные 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капиталы –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,2 </a:t>
            </a:r>
            <a:r>
              <a:rPr lang="ru-RU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млрд.грн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1,3 млрд.€)</a:t>
            </a:r>
          </a:p>
          <a:p>
            <a:pPr eaLnBrk="1" hangingPunct="1"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Страховые резервы – 12,0 </a:t>
            </a:r>
            <a:r>
              <a:rPr lang="ru-RU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млрд.грн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(1,1 млрд.€)</a:t>
            </a:r>
          </a:p>
        </p:txBody>
      </p:sp>
    </p:spTree>
    <p:extLst>
      <p:ext uri="{BB962C8B-B14F-4D97-AF65-F5344CB8AC3E}">
        <p14:creationId xmlns:p14="http://schemas.microsoft.com/office/powerpoint/2010/main" val="263709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41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107504" y="188914"/>
            <a:ext cx="64087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Доля иностранного капитала в УФ страховщиков в Украине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A50021"/>
              </a:solidFill>
            </a:endParaRPr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0" y="1125538"/>
            <a:ext cx="5580063" cy="1428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chemeClr val="bg2"/>
              </a:solidFill>
            </a:endParaRPr>
          </a:p>
        </p:txBody>
      </p:sp>
      <p:graphicFrame>
        <p:nvGraphicFramePr>
          <p:cNvPr id="8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923018"/>
              </p:ext>
            </p:extLst>
          </p:nvPr>
        </p:nvGraphicFramePr>
        <p:xfrm>
          <a:off x="179512" y="1484314"/>
          <a:ext cx="5256584" cy="4367419"/>
        </p:xfrm>
        <a:graphic>
          <a:graphicData uri="http://schemas.openxmlformats.org/drawingml/2006/table">
            <a:tbl>
              <a:tblPr/>
              <a:tblGrid>
                <a:gridCol w="2221321"/>
                <a:gridCol w="835696"/>
                <a:gridCol w="2199567"/>
              </a:tblGrid>
              <a:tr h="10791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Страна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Доля иностранного капитала в уставных капиталах страховых компаний по состоянию на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31.12.2012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1102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млн. €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35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Австрия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73,3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15,6%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8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Великобритания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68,1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14,5%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8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Россия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45,9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9,8%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8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Казахстан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25,9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5,5%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94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США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22,5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4,8%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8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Нидерланды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17,7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3,8%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1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Франция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13,7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2,9%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8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Германия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9,9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2,1%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1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Другие страны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191</a:t>
                      </a: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1,0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8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468,3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100,0%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436096" y="1484784"/>
            <a:ext cx="3420566" cy="413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  <a:defRPr/>
            </a:pPr>
            <a: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По состоянию на 31.12.2012 на страховом рынке Украины зарегистрировано </a:t>
            </a:r>
            <a:b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</a:br>
            <a:r>
              <a:rPr lang="ru-RU" sz="1600" dirty="0">
                <a:solidFill>
                  <a:srgbClr val="0070C0"/>
                </a:solidFill>
                <a:latin typeface="+mn-lt"/>
              </a:rPr>
              <a:t>112 страховых компаний с иностранным капиталом </a:t>
            </a:r>
            <a:br>
              <a:rPr lang="ru-RU" sz="1600" dirty="0">
                <a:solidFill>
                  <a:srgbClr val="0070C0"/>
                </a:solidFill>
                <a:latin typeface="+mn-lt"/>
              </a:rPr>
            </a:br>
            <a: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(27,1% всех зарегистрированных страховщиков (414)), </a:t>
            </a:r>
            <a:b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</a:br>
            <a: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из них 84 «рисковых» страховых компаний, </a:t>
            </a:r>
            <a:b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</a:br>
            <a: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и 28 страховщиков по страхованию жизни.</a:t>
            </a:r>
          </a:p>
          <a:p>
            <a:pPr marL="273050" indent="-27305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Долевая </a:t>
            </a:r>
            <a: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структура присутствия иностранного капитала в разрезе стран его происхождения в последние годы остается относительно неизменной.</a:t>
            </a:r>
          </a:p>
        </p:txBody>
      </p:sp>
    </p:spTree>
    <p:extLst>
      <p:ext uri="{BB962C8B-B14F-4D97-AF65-F5344CB8AC3E}">
        <p14:creationId xmlns:p14="http://schemas.microsoft.com/office/powerpoint/2010/main" val="178525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41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A50021"/>
              </a:solidFill>
            </a:endParaRPr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0" y="1125538"/>
            <a:ext cx="5580063" cy="1428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chemeClr val="bg2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" y="1600200"/>
          <a:ext cx="8286750" cy="44291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86383"/>
                <a:gridCol w="1000132"/>
                <a:gridCol w="941373"/>
                <a:gridCol w="1058862"/>
              </a:tblGrid>
              <a:tr h="6297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Показатель</a:t>
                      </a:r>
                      <a:endParaRPr kumimoji="0" lang="uk-U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endParaRPr kumimoji="0" 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kumimoji="0" 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kumimoji="0" lang="uk-U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</a:tr>
              <a:tr h="5068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Страхование в ВВП</a:t>
                      </a:r>
                      <a:endParaRPr kumimoji="0" 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1,7%</a:t>
                      </a:r>
                      <a:endParaRPr kumimoji="0" 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1,3%</a:t>
                      </a:r>
                      <a:endParaRPr kumimoji="0" 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1,4%</a:t>
                      </a:r>
                      <a:endParaRPr kumimoji="0" 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</a:tr>
              <a:tr h="5068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ОСАГО 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75% 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87%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88%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</a:tr>
              <a:tr h="5068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КАСКО 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45% 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28%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</a:tr>
              <a:tr h="5068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ДМС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2% 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</a:tr>
              <a:tr h="4932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Страхование</a:t>
                      </a:r>
                      <a:r>
                        <a:rPr kumimoji="0" lang="uk-UA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жизни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5% 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</a:tr>
              <a:tr h="52655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Страхование</a:t>
                      </a:r>
                      <a:r>
                        <a:rPr kumimoji="0" lang="uk-UA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туристов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7% 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</a:tr>
              <a:tr h="752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Страхование</a:t>
                      </a:r>
                      <a:r>
                        <a:rPr kumimoji="0" lang="uk-UA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имущества</a:t>
                      </a:r>
                      <a:r>
                        <a:rPr kumimoji="0" lang="uk-UA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домохозяйств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2% 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12700" marB="0" horzOverflow="overflow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7504" y="188912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kumimoji="1" lang="ru-RU" b="1" dirty="0" smtClean="0">
                <a:solidFill>
                  <a:srgbClr val="003399"/>
                </a:solidFill>
              </a:rPr>
              <a:t>Уровень проникновения страхования, </a:t>
            </a:r>
            <a:r>
              <a:rPr kumimoji="1" lang="uk-UA" b="1" dirty="0" smtClean="0">
                <a:solidFill>
                  <a:srgbClr val="003399"/>
                </a:solidFill>
              </a:rPr>
              <a:t>2008, 2011-2012 </a:t>
            </a:r>
            <a:endParaRPr kumimoji="1" lang="uk-UA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39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46" y="156866"/>
            <a:ext cx="241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4783" y="6492578"/>
            <a:ext cx="9144000" cy="3333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A50021"/>
              </a:solidFill>
            </a:endParaRPr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4783" y="1093491"/>
            <a:ext cx="5580063" cy="1428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chemeClr val="bg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2287" y="156865"/>
            <a:ext cx="65527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b="1" dirty="0" smtClean="0">
                <a:solidFill>
                  <a:srgbClr val="0070C0"/>
                </a:solidFill>
              </a:rPr>
              <a:t>Факторы </a:t>
            </a:r>
            <a:r>
              <a:rPr lang="ru-RU" b="1" dirty="0">
                <a:solidFill>
                  <a:srgbClr val="0070C0"/>
                </a:solidFill>
              </a:rPr>
              <a:t>спроса на страхование - 2012  </a:t>
            </a:r>
          </a:p>
          <a:p>
            <a:pPr eaLnBrk="1" hangingPunct="1"/>
            <a:endParaRPr kumimoji="1" lang="uk-UA" b="1" dirty="0">
              <a:solidFill>
                <a:srgbClr val="00339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1556792"/>
            <a:ext cx="8537918" cy="3891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ct val="5000"/>
              </a:spcBef>
              <a:defRPr/>
            </a:pPr>
            <a:r>
              <a:rPr lang="ru-RU" kern="0" dirty="0" smtClean="0">
                <a:solidFill>
                  <a:srgbClr val="0070C0"/>
                </a:solidFill>
                <a:latin typeface="+mj-lt"/>
                <a:cs typeface="Tahoma" pitchFamily="34" charset="0"/>
              </a:rPr>
              <a:t>На руках у </a:t>
            </a:r>
            <a:r>
              <a:rPr lang="ru-RU" kern="0" dirty="0" err="1" smtClean="0">
                <a:solidFill>
                  <a:srgbClr val="0070C0"/>
                </a:solidFill>
                <a:latin typeface="+mj-lt"/>
                <a:cs typeface="Tahoma" pitchFamily="34" charset="0"/>
              </a:rPr>
              <a:t>населення</a:t>
            </a:r>
            <a:r>
              <a:rPr lang="ru-RU" kern="0" dirty="0" smtClean="0">
                <a:solidFill>
                  <a:srgbClr val="0070C0"/>
                </a:solidFill>
                <a:latin typeface="+mj-lt"/>
                <a:cs typeface="Tahoma" pitchFamily="34" charset="0"/>
              </a:rPr>
              <a:t> – 60-70 млрд. дол. США</a:t>
            </a:r>
          </a:p>
          <a:p>
            <a:pPr algn="ctr" eaLnBrk="0" hangingPunct="0">
              <a:lnSpc>
                <a:spcPct val="150000"/>
              </a:lnSpc>
              <a:spcBef>
                <a:spcPct val="5000"/>
              </a:spcBef>
              <a:defRPr/>
            </a:pPr>
            <a:r>
              <a:rPr lang="ru-RU" kern="0" dirty="0" smtClean="0">
                <a:solidFill>
                  <a:srgbClr val="0070C0"/>
                </a:solidFill>
                <a:latin typeface="+mj-lt"/>
                <a:cs typeface="Tahoma" pitchFamily="34" charset="0"/>
              </a:rPr>
              <a:t>80% населения не удовлетворены медициной</a:t>
            </a:r>
          </a:p>
          <a:p>
            <a:pPr algn="ctr" eaLnBrk="0" hangingPunct="0">
              <a:lnSpc>
                <a:spcPct val="150000"/>
              </a:lnSpc>
              <a:spcBef>
                <a:spcPct val="5000"/>
              </a:spcBef>
              <a:defRPr/>
            </a:pPr>
            <a:r>
              <a:rPr lang="ru-RU" b="1" kern="0" dirty="0" smtClean="0">
                <a:solidFill>
                  <a:srgbClr val="0070C0"/>
                </a:solidFill>
                <a:latin typeface="+mj-lt"/>
                <a:cs typeface="Tahoma" pitchFamily="34" charset="0"/>
              </a:rPr>
              <a:t>Продажа:</a:t>
            </a:r>
          </a:p>
          <a:p>
            <a:pPr algn="ctr" eaLnBrk="0" hangingPunct="0">
              <a:lnSpc>
                <a:spcPct val="150000"/>
              </a:lnSpc>
              <a:spcBef>
                <a:spcPct val="5000"/>
              </a:spcBef>
              <a:defRPr/>
            </a:pPr>
            <a:r>
              <a:rPr lang="ru-RU" kern="0" dirty="0" smtClean="0">
                <a:solidFill>
                  <a:srgbClr val="0070C0"/>
                </a:solidFill>
                <a:latin typeface="+mj-lt"/>
                <a:cs typeface="Tahoma" pitchFamily="34" charset="0"/>
              </a:rPr>
              <a:t>лекарств – 31 млрд. грн. (+15%)</a:t>
            </a:r>
          </a:p>
          <a:p>
            <a:pPr algn="ctr" eaLnBrk="0" hangingPunct="0">
              <a:lnSpc>
                <a:spcPct val="150000"/>
              </a:lnSpc>
              <a:spcBef>
                <a:spcPct val="5000"/>
              </a:spcBef>
              <a:defRPr/>
            </a:pPr>
            <a:r>
              <a:rPr lang="ru-RU" kern="0" dirty="0" smtClean="0">
                <a:solidFill>
                  <a:srgbClr val="0070C0"/>
                </a:solidFill>
                <a:latin typeface="+mj-lt"/>
                <a:cs typeface="Tahoma" pitchFamily="34" charset="0"/>
              </a:rPr>
              <a:t>автомобилей – 37 млрд. грн. (+5%)</a:t>
            </a:r>
          </a:p>
          <a:p>
            <a:pPr algn="ctr" eaLnBrk="0" hangingPunct="0">
              <a:lnSpc>
                <a:spcPct val="150000"/>
              </a:lnSpc>
              <a:spcBef>
                <a:spcPct val="5000"/>
              </a:spcBef>
              <a:defRPr/>
            </a:pPr>
            <a:r>
              <a:rPr lang="ru-RU" kern="0" dirty="0" smtClean="0">
                <a:solidFill>
                  <a:srgbClr val="0070C0"/>
                </a:solidFill>
                <a:latin typeface="+mj-lt"/>
                <a:cs typeface="Tahoma" pitchFamily="34" charset="0"/>
              </a:rPr>
              <a:t>бытовой техники и электроники – 44 млрд. грн. (+3%)</a:t>
            </a:r>
          </a:p>
          <a:p>
            <a:pPr algn="ctr" eaLnBrk="0" hangingPunct="0">
              <a:lnSpc>
                <a:spcPct val="150000"/>
              </a:lnSpc>
              <a:spcBef>
                <a:spcPct val="5000"/>
              </a:spcBef>
              <a:defRPr/>
            </a:pPr>
            <a:r>
              <a:rPr lang="ru-RU" kern="0" dirty="0" smtClean="0">
                <a:solidFill>
                  <a:srgbClr val="0070C0"/>
                </a:solidFill>
                <a:latin typeface="+mj-lt"/>
                <a:cs typeface="Tahoma" pitchFamily="34" charset="0"/>
              </a:rPr>
              <a:t>Дефицит Пенсионного Фонда Украины (20 млрд. грн.)</a:t>
            </a:r>
          </a:p>
          <a:p>
            <a:pPr algn="ctr" eaLnBrk="0" hangingPunct="0">
              <a:lnSpc>
                <a:spcPct val="150000"/>
              </a:lnSpc>
              <a:spcBef>
                <a:spcPct val="5000"/>
              </a:spcBef>
              <a:defRPr/>
            </a:pPr>
            <a:r>
              <a:rPr lang="ru-RU" kern="0" dirty="0" smtClean="0">
                <a:solidFill>
                  <a:srgbClr val="0070C0"/>
                </a:solidFill>
                <a:latin typeface="+mj-lt"/>
                <a:cs typeface="Tahoma" pitchFamily="34" charset="0"/>
              </a:rPr>
              <a:t>Убытки от ДТП – 44 млрд. грн. (+13%) </a:t>
            </a:r>
          </a:p>
          <a:p>
            <a:pPr algn="ctr" eaLnBrk="0" hangingPunct="0">
              <a:lnSpc>
                <a:spcPct val="150000"/>
              </a:lnSpc>
              <a:spcBef>
                <a:spcPct val="5000"/>
              </a:spcBef>
              <a:defRPr/>
            </a:pPr>
            <a:r>
              <a:rPr lang="ru-RU" kern="0" dirty="0" smtClean="0">
                <a:solidFill>
                  <a:srgbClr val="0070C0"/>
                </a:solidFill>
                <a:latin typeface="+mj-lt"/>
                <a:cs typeface="Tahoma" pitchFamily="34" charset="0"/>
              </a:rPr>
              <a:t>Убытки от пожаров – 2,5 млрд. грн. (-1%)</a:t>
            </a:r>
            <a:endParaRPr lang="ru-RU" kern="0" dirty="0">
              <a:solidFill>
                <a:srgbClr val="0070C0"/>
              </a:solidFill>
              <a:latin typeface="+mj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99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46" y="156866"/>
            <a:ext cx="241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4783" y="6492578"/>
            <a:ext cx="9144000" cy="3333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A50021"/>
              </a:solidFill>
            </a:endParaRPr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4783" y="1093491"/>
            <a:ext cx="5580063" cy="1428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chemeClr val="bg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2287" y="156865"/>
            <a:ext cx="65527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Достижения страхового рынка - 2012  </a:t>
            </a:r>
          </a:p>
          <a:p>
            <a:pPr eaLnBrk="1" hangingPunct="1"/>
            <a:endParaRPr kumimoji="1" lang="uk-UA" b="1" dirty="0">
              <a:solidFill>
                <a:srgbClr val="00339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1412776"/>
            <a:ext cx="8537918" cy="4565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spcBef>
                <a:spcPct val="5000"/>
              </a:spcBef>
            </a:pP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Урегулировано 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2,7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млн. страховых событий (+26%) </a:t>
            </a:r>
          </a:p>
          <a:p>
            <a:pPr algn="ctr" eaLnBrk="1" hangingPunct="1">
              <a:lnSpc>
                <a:spcPct val="150000"/>
              </a:lnSpc>
              <a:spcBef>
                <a:spcPct val="5000"/>
              </a:spcBef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Выплачено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домохозяйствам – 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3,2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млрд. грн. (+9%) </a:t>
            </a:r>
          </a:p>
          <a:p>
            <a:pPr algn="ctr" eaLnBrk="1" hangingPunct="1">
              <a:lnSpc>
                <a:spcPct val="150000"/>
              </a:lnSpc>
              <a:spcBef>
                <a:spcPct val="5000"/>
              </a:spcBef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Компенсировано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убытки предприятиям – 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2,2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млрд. грн. (+5%) </a:t>
            </a:r>
          </a:p>
          <a:p>
            <a:pPr algn="ctr" eaLnBrk="1" hangingPunct="1">
              <a:lnSpc>
                <a:spcPct val="150000"/>
              </a:lnSpc>
              <a:spcBef>
                <a:spcPct val="5000"/>
              </a:spcBef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Инвестировано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экономику страны – 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30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млрд. грн. (+5%), </a:t>
            </a:r>
          </a:p>
          <a:p>
            <a:pPr algn="ctr" eaLnBrk="1" hangingPunct="1">
              <a:lnSpc>
                <a:spcPct val="150000"/>
              </a:lnSpc>
              <a:spcBef>
                <a:spcPct val="5000"/>
              </a:spcBef>
            </a:pP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т.ч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госбумаги – 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300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млн. грн. (+80%)</a:t>
            </a:r>
          </a:p>
          <a:p>
            <a:pPr algn="ctr" eaLnBrk="1" hangingPunct="1">
              <a:lnSpc>
                <a:spcPct val="150000"/>
              </a:lnSpc>
              <a:spcBef>
                <a:spcPct val="5000"/>
              </a:spcBef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Налоговые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поступления – 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771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млн. грн. (+21%)</a:t>
            </a:r>
          </a:p>
          <a:p>
            <a:pPr algn="ctr" eaLnBrk="1" hangingPunct="1">
              <a:lnSpc>
                <a:spcPct val="150000"/>
              </a:lnSpc>
              <a:spcBef>
                <a:spcPct val="5000"/>
              </a:spcBef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Экспорт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услуг страхования - 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490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млн. грн. (- 26%)</a:t>
            </a:r>
          </a:p>
          <a:p>
            <a:pPr algn="ctr" eaLnBrk="1" hangingPunct="1">
              <a:lnSpc>
                <a:spcPct val="150000"/>
              </a:lnSpc>
              <a:spcBef>
                <a:spcPct val="5000"/>
              </a:spcBef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Иностранный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капитал – 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млрд. грн. (35% рынка)</a:t>
            </a:r>
          </a:p>
          <a:p>
            <a:pPr algn="ctr" eaLnBrk="1" hangingPunct="1">
              <a:lnSpc>
                <a:spcPct val="150000"/>
              </a:lnSpc>
              <a:spcBef>
                <a:spcPct val="5000"/>
              </a:spcBef>
            </a:pPr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5000"/>
              </a:spcBef>
            </a:pP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Обесепечены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работой – 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49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тыс. чел. (+2%)</a:t>
            </a:r>
          </a:p>
          <a:p>
            <a:pPr algn="ctr" eaLnBrk="0" hangingPunct="0">
              <a:spcBef>
                <a:spcPct val="5000"/>
              </a:spcBef>
              <a:defRPr/>
            </a:pPr>
            <a:endParaRPr lang="ru-RU" sz="1200" b="1" kern="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6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41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251520" y="188913"/>
            <a:ext cx="62646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Концентрация рынка страхования</a:t>
            </a:r>
            <a:r>
              <a:rPr lang="uk-UA" sz="2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uk-UA" sz="20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2012 (%)</a:t>
            </a:r>
            <a:endParaRPr lang="uk-UA" sz="20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A50021"/>
              </a:solidFill>
            </a:endParaRPr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0" y="1125538"/>
            <a:ext cx="5580063" cy="1428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chemeClr val="bg2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919341637"/>
              </p:ext>
            </p:extLst>
          </p:nvPr>
        </p:nvGraphicFramePr>
        <p:xfrm>
          <a:off x="3563888" y="1916832"/>
          <a:ext cx="5472608" cy="2915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Діаграма 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" y="1328539"/>
            <a:ext cx="8215313" cy="50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53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2099</TotalTime>
  <Words>872</Words>
  <Application>Microsoft Office PowerPoint</Application>
  <PresentationFormat>Экран (4:3)</PresentationFormat>
  <Paragraphs>188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Оформление по умолчанию</vt:lpstr>
      <vt:lpstr> Страховой рынок Украины: динамика  и перспективы развития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Art-Press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Современное состояние, проблемы и перспективы развития социально-значимых видов страхования в Украине</dc:title>
  <dc:creator>Luda</dc:creator>
  <cp:lastModifiedBy>Denis</cp:lastModifiedBy>
  <cp:revision>160</cp:revision>
  <cp:lastPrinted>2013-04-17T14:35:03Z</cp:lastPrinted>
  <dcterms:created xsi:type="dcterms:W3CDTF">2012-11-05T13:06:22Z</dcterms:created>
  <dcterms:modified xsi:type="dcterms:W3CDTF">2013-04-25T09:23:13Z</dcterms:modified>
</cp:coreProperties>
</file>