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483" r:id="rId2"/>
    <p:sldId id="509" r:id="rId3"/>
    <p:sldId id="544" r:id="rId4"/>
    <p:sldId id="485" r:id="rId5"/>
    <p:sldId id="486" r:id="rId6"/>
    <p:sldId id="487" r:id="rId7"/>
    <p:sldId id="510" r:id="rId8"/>
    <p:sldId id="488" r:id="rId9"/>
    <p:sldId id="541" r:id="rId10"/>
    <p:sldId id="542" r:id="rId11"/>
    <p:sldId id="490" r:id="rId12"/>
    <p:sldId id="491" r:id="rId13"/>
    <p:sldId id="492" r:id="rId14"/>
    <p:sldId id="493" r:id="rId15"/>
    <p:sldId id="494" r:id="rId16"/>
    <p:sldId id="515" r:id="rId17"/>
    <p:sldId id="495" r:id="rId18"/>
    <p:sldId id="517" r:id="rId19"/>
    <p:sldId id="545" r:id="rId20"/>
    <p:sldId id="546" r:id="rId21"/>
    <p:sldId id="547" r:id="rId22"/>
    <p:sldId id="524" r:id="rId23"/>
    <p:sldId id="548" r:id="rId24"/>
    <p:sldId id="527" r:id="rId25"/>
    <p:sldId id="528" r:id="rId26"/>
    <p:sldId id="549" r:id="rId27"/>
    <p:sldId id="530" r:id="rId28"/>
    <p:sldId id="531" r:id="rId29"/>
    <p:sldId id="532" r:id="rId30"/>
    <p:sldId id="534" r:id="rId31"/>
    <p:sldId id="543" r:id="rId32"/>
    <p:sldId id="539" r:id="rId33"/>
    <p:sldId id="540" r:id="rId34"/>
    <p:sldId id="482" r:id="rId35"/>
  </p:sldIdLst>
  <p:sldSz cx="9144000" cy="6858000" type="screen4x3"/>
  <p:notesSz cx="6797675" cy="9874250"/>
  <p:defaultTextStyle>
    <a:defPPr>
      <a:defRPr lang="ru-RU"/>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CC00FF"/>
    <a:srgbClr val="000099"/>
    <a:srgbClr val="CC3300"/>
    <a:srgbClr val="006600"/>
    <a:srgbClr val="E0106E"/>
    <a:srgbClr val="CCFF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35" autoAdjust="0"/>
    <p:restoredTop sz="98151" autoAdjust="0"/>
  </p:normalViewPr>
  <p:slideViewPr>
    <p:cSldViewPr>
      <p:cViewPr varScale="1">
        <p:scale>
          <a:sx n="51" d="100"/>
          <a:sy n="51" d="100"/>
        </p:scale>
        <p:origin x="-114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pPr>
              <a:defRPr/>
            </a:pPr>
            <a:fld id="{E881A82B-78C8-4392-9C79-550E6E4AB7B7}" type="datetimeFigureOut">
              <a:rPr lang="ru-RU"/>
              <a:pPr>
                <a:defRPr/>
              </a:pPr>
              <a:t>25.04.2013</a:t>
            </a:fld>
            <a:endParaRPr lang="ru-RU"/>
          </a:p>
        </p:txBody>
      </p:sp>
      <p:sp>
        <p:nvSpPr>
          <p:cNvPr id="4" name="Нижний колонтитул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pPr>
              <a:defRPr/>
            </a:pPr>
            <a:fld id="{FB4734F0-A85F-42DE-9A0D-0D2B619C2B36}" type="slidenum">
              <a:rPr lang="ru-RU"/>
              <a:pPr>
                <a:defRPr/>
              </a:pPr>
              <a:t>‹#›</a:t>
            </a:fld>
            <a:endParaRPr lang="ru-RU"/>
          </a:p>
        </p:txBody>
      </p:sp>
    </p:spTree>
    <p:extLst>
      <p:ext uri="{BB962C8B-B14F-4D97-AF65-F5344CB8AC3E}">
        <p14:creationId xmlns:p14="http://schemas.microsoft.com/office/powerpoint/2010/main" val="2391302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pPr>
              <a:defRPr/>
            </a:pPr>
            <a:fld id="{18D7B7BE-C79D-47EB-8DC7-FE787E237F86}" type="datetimeFigureOut">
              <a:rPr lang="ru-RU"/>
              <a:pPr>
                <a:defRPr/>
              </a:pPr>
              <a:t>25.04.2013</a:t>
            </a:fld>
            <a:endParaRPr lang="ru-RU"/>
          </a:p>
        </p:txBody>
      </p:sp>
      <p:sp>
        <p:nvSpPr>
          <p:cNvPr id="4" name="Образ слайда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9450" y="4691063"/>
            <a:ext cx="5438775" cy="4443412"/>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vl1pPr>
          </a:lstStyle>
          <a:p>
            <a:pPr>
              <a:defRPr/>
            </a:pPr>
            <a:fld id="{DF840D73-A3A5-4D04-A1EB-1438E687C0C3}" type="slidenum">
              <a:rPr lang="ru-RU"/>
              <a:pPr>
                <a:defRPr/>
              </a:pPr>
              <a:t>‹#›</a:t>
            </a:fld>
            <a:endParaRPr lang="ru-RU"/>
          </a:p>
        </p:txBody>
      </p:sp>
    </p:spTree>
    <p:extLst>
      <p:ext uri="{BB962C8B-B14F-4D97-AF65-F5344CB8AC3E}">
        <p14:creationId xmlns:p14="http://schemas.microsoft.com/office/powerpoint/2010/main" val="32517230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noTextEdi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163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115DF6-30C5-4C4F-BF9A-1FF9599899B5}" type="slidenum">
              <a:rPr lang="ru-RU" smtClean="0"/>
              <a:pPr/>
              <a:t>1</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bwMode="auto">
          <a:noFill/>
          <a:ln>
            <a:solidFill>
              <a:srgbClr val="000000"/>
            </a:solidFill>
            <a:miter lim="800000"/>
            <a:headEnd/>
            <a:tailEnd/>
          </a:ln>
        </p:spPr>
      </p:sp>
      <p:sp>
        <p:nvSpPr>
          <p:cNvPr id="532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sz="1000" smtClean="0">
                <a:ea typeface="굴림" pitchFamily="34" charset="-127"/>
              </a:rPr>
              <a:t>We developed sound and up to date legal base and provide broad system of preferences and benefits for foreign investors. </a:t>
            </a:r>
          </a:p>
          <a:p>
            <a:pPr eaLnBrk="1" hangingPunct="1">
              <a:spcBef>
                <a:spcPct val="0"/>
              </a:spcBef>
            </a:pPr>
            <a:endParaRPr lang="en-US" altLang="ko-KR" sz="1000" smtClean="0">
              <a:ea typeface="굴림" pitchFamily="34" charset="-127"/>
            </a:endParaRPr>
          </a:p>
          <a:p>
            <a:pPr eaLnBrk="1" hangingPunct="1">
              <a:spcBef>
                <a:spcPct val="0"/>
              </a:spcBef>
            </a:pPr>
            <a:r>
              <a:rPr lang="en-US" altLang="ko-KR" sz="1000" smtClean="0">
                <a:ea typeface="굴림" pitchFamily="34" charset="-127"/>
              </a:rPr>
              <a:t>Legal base for foreign investor at least not worse but in most better than for local companies </a:t>
            </a:r>
          </a:p>
          <a:p>
            <a:pPr algn="ctr" eaLnBrk="1" hangingPunct="1">
              <a:spcBef>
                <a:spcPct val="0"/>
              </a:spcBef>
            </a:pPr>
            <a:endParaRPr lang="en-US" sz="1000" smtClean="0">
              <a:solidFill>
                <a:srgbClr val="00006C"/>
              </a:solidFill>
            </a:endParaRPr>
          </a:p>
          <a:p>
            <a:pPr algn="just" eaLnBrk="1" hangingPunct="1">
              <a:spcBef>
                <a:spcPct val="0"/>
              </a:spcBef>
            </a:pPr>
            <a:r>
              <a:rPr lang="en-US" sz="1000" smtClean="0">
                <a:solidFill>
                  <a:srgbClr val="00006C"/>
                </a:solidFill>
              </a:rPr>
              <a:t>Over 50 normative legal documents on regulating of investment activity adopted in Uzbekistan</a:t>
            </a:r>
            <a:endParaRPr lang="ru-RU" sz="1000" smtClean="0">
              <a:solidFill>
                <a:srgbClr val="A50021"/>
              </a:solidFill>
              <a:latin typeface="Verdana" pitchFamily="34" charset="0"/>
            </a:endParaRPr>
          </a:p>
          <a:p>
            <a:pPr eaLnBrk="1" hangingPunct="1">
              <a:spcBef>
                <a:spcPct val="0"/>
              </a:spcBef>
            </a:pPr>
            <a:endParaRPr lang="en-US" altLang="ko-KR" sz="1000" smtClean="0">
              <a:ea typeface="굴림" pitchFamily="34" charset="-127"/>
            </a:endParaRPr>
          </a:p>
          <a:p>
            <a:pPr eaLnBrk="1" hangingPunct="1">
              <a:spcBef>
                <a:spcPct val="0"/>
              </a:spcBef>
            </a:pPr>
            <a:r>
              <a:rPr lang="en-US" altLang="ko-KR" sz="1000" smtClean="0">
                <a:ea typeface="굴림" pitchFamily="34" charset="-127"/>
              </a:rPr>
              <a:t>Basic laws is:</a:t>
            </a:r>
          </a:p>
          <a:p>
            <a:pPr eaLnBrk="1" hangingPunct="1">
              <a:spcBef>
                <a:spcPct val="0"/>
              </a:spcBef>
            </a:pPr>
            <a:endParaRPr lang="en-US" altLang="ko-KR" sz="1000" smtClean="0">
              <a:ea typeface="굴림" pitchFamily="34" charset="-127"/>
            </a:endParaRPr>
          </a:p>
          <a:p>
            <a:pPr eaLnBrk="1" hangingPunct="1">
              <a:spcBef>
                <a:spcPct val="0"/>
              </a:spcBef>
            </a:pPr>
            <a:endParaRPr lang="en-US" sz="1000" smtClean="0"/>
          </a:p>
          <a:p>
            <a:pPr eaLnBrk="1" hangingPunct="1">
              <a:spcBef>
                <a:spcPct val="0"/>
              </a:spcBef>
            </a:pPr>
            <a:r>
              <a:rPr lang="en-US" sz="1000" smtClean="0"/>
              <a:t>Depending on volume of investment, industry and region as well as share of export foreign investors are exempted from paying custom duties and get incentives for taxes and other payments. For certain period of time.  VAT exemption.</a:t>
            </a:r>
            <a:endParaRPr lang="ru-RU" sz="1000" smtClean="0"/>
          </a:p>
          <a:p>
            <a:pPr eaLnBrk="1" hangingPunct="1">
              <a:spcBef>
                <a:spcPct val="0"/>
              </a:spcBef>
            </a:pPr>
            <a:endParaRPr lang="en-US" sz="1000" b="1" u="sng" smtClean="0"/>
          </a:p>
        </p:txBody>
      </p:sp>
      <p:sp>
        <p:nvSpPr>
          <p:cNvPr id="5325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C040F4-8D58-412C-BE8C-48AE44EFE273}" type="slidenum">
              <a:rPr lang="ru-RU" smtClean="0"/>
              <a:pPr/>
              <a:t>10</a:t>
            </a:fld>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noTextEdit="1"/>
          </p:cNvSpPr>
          <p:nvPr>
            <p:ph type="sldImg"/>
          </p:nvPr>
        </p:nvSpPr>
        <p:spPr bwMode="auto">
          <a:noFill/>
          <a:ln>
            <a:solidFill>
              <a:srgbClr val="000000"/>
            </a:solidFill>
            <a:miter lim="800000"/>
            <a:headEnd/>
            <a:tailEnd/>
          </a:ln>
        </p:spPr>
      </p:sp>
      <p:sp>
        <p:nvSpPr>
          <p:cNvPr id="3277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3277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C76905-4D44-4042-A7F1-99460E63AC43}" type="slidenum">
              <a:rPr lang="ru-RU" smtClean="0"/>
              <a:pPr/>
              <a:t>11</a:t>
            </a:fld>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раз слайда 1"/>
          <p:cNvSpPr>
            <a:spLocks noGrp="1" noRot="1" noChangeAspect="1" noTextEdit="1"/>
          </p:cNvSpPr>
          <p:nvPr>
            <p:ph type="sldImg"/>
          </p:nvPr>
        </p:nvSpPr>
        <p:spPr bwMode="auto">
          <a:noFill/>
          <a:ln>
            <a:solidFill>
              <a:srgbClr val="000000"/>
            </a:solidFill>
            <a:miter lim="800000"/>
            <a:headEnd/>
            <a:tailEnd/>
          </a:ln>
        </p:spPr>
      </p:sp>
      <p:sp>
        <p:nvSpPr>
          <p:cNvPr id="34818"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3481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D88254-664F-425C-894C-EBBECAADF616}" type="slidenum">
              <a:rPr lang="ru-RU" smtClean="0"/>
              <a:pPr/>
              <a:t>12</a:t>
            </a:fld>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раз слайда 1"/>
          <p:cNvSpPr>
            <a:spLocks noGrp="1" noRot="1" noChangeAspect="1" noTextEdit="1"/>
          </p:cNvSpPr>
          <p:nvPr>
            <p:ph type="sldImg"/>
          </p:nvPr>
        </p:nvSpPr>
        <p:spPr bwMode="auto">
          <a:noFill/>
          <a:ln>
            <a:solidFill>
              <a:srgbClr val="000000"/>
            </a:solidFill>
            <a:miter lim="800000"/>
            <a:headEnd/>
            <a:tailEnd/>
          </a:ln>
        </p:spPr>
      </p:sp>
      <p:sp>
        <p:nvSpPr>
          <p:cNvPr id="3789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3789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EA3CD0-3509-4FA2-8A8E-883BD2E383F2}" type="slidenum">
              <a:rPr lang="ru-RU" smtClean="0"/>
              <a:pPr/>
              <a:t>13</a:t>
            </a:fld>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Образ слайда 1"/>
          <p:cNvSpPr>
            <a:spLocks noGrp="1" noRot="1" noChangeAspect="1" noTextEdit="1"/>
          </p:cNvSpPr>
          <p:nvPr>
            <p:ph type="sldImg"/>
          </p:nvPr>
        </p:nvSpPr>
        <p:spPr bwMode="auto">
          <a:noFill/>
          <a:ln>
            <a:solidFill>
              <a:srgbClr val="000000"/>
            </a:solidFill>
            <a:miter lim="800000"/>
            <a:headEnd/>
            <a:tailEnd/>
          </a:ln>
        </p:spPr>
      </p:sp>
      <p:sp>
        <p:nvSpPr>
          <p:cNvPr id="40962"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4096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D3FBE1-FFAB-454D-BEE2-5577F81D6538}" type="slidenum">
              <a:rPr lang="ru-RU" smtClean="0"/>
              <a:pPr/>
              <a:t>14</a:t>
            </a:fld>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Образ слайда 1"/>
          <p:cNvSpPr>
            <a:spLocks noGrp="1" noRot="1" noChangeAspect="1" noTextEdit="1"/>
          </p:cNvSpPr>
          <p:nvPr>
            <p:ph type="sldImg"/>
          </p:nvPr>
        </p:nvSpPr>
        <p:spPr bwMode="auto">
          <a:noFill/>
          <a:ln>
            <a:solidFill>
              <a:srgbClr val="000000"/>
            </a:solidFill>
            <a:miter lim="800000"/>
            <a:headEnd/>
            <a:tailEnd/>
          </a:ln>
        </p:spPr>
      </p:sp>
      <p:sp>
        <p:nvSpPr>
          <p:cNvPr id="4301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430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731FA6-C515-41BE-BA7C-D82829F29E19}" type="slidenum">
              <a:rPr lang="ru-RU" smtClean="0"/>
              <a:pPr/>
              <a:t>15</a:t>
            </a:fld>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Образ слайда 1"/>
          <p:cNvSpPr>
            <a:spLocks noGrp="1" noRot="1" noChangeAspect="1" noTextEdit="1"/>
          </p:cNvSpPr>
          <p:nvPr>
            <p:ph type="sldImg"/>
          </p:nvPr>
        </p:nvSpPr>
        <p:spPr bwMode="auto">
          <a:noFill/>
          <a:ln>
            <a:solidFill>
              <a:srgbClr val="000000"/>
            </a:solidFill>
            <a:miter lim="800000"/>
            <a:headEnd/>
            <a:tailEnd/>
          </a:ln>
        </p:spPr>
      </p:sp>
      <p:sp>
        <p:nvSpPr>
          <p:cNvPr id="46082"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460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DFEC64-37C6-480F-A94A-35F7F75F2884}" type="slidenum">
              <a:rPr lang="ru-RU" smtClean="0"/>
              <a:pPr/>
              <a:t>16</a:t>
            </a:fld>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Образ слайда 1"/>
          <p:cNvSpPr>
            <a:spLocks noGrp="1" noRot="1" noChangeAspect="1" noTextEdit="1"/>
          </p:cNvSpPr>
          <p:nvPr>
            <p:ph type="sldImg"/>
          </p:nvPr>
        </p:nvSpPr>
        <p:spPr bwMode="auto">
          <a:noFill/>
          <a:ln>
            <a:solidFill>
              <a:srgbClr val="000000"/>
            </a:solidFill>
            <a:miter lim="800000"/>
            <a:headEnd/>
            <a:tailEnd/>
          </a:ln>
        </p:spPr>
      </p:sp>
      <p:sp>
        <p:nvSpPr>
          <p:cNvPr id="4813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481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D86827-4909-4A9A-BBCC-D01567253EA3}" type="slidenum">
              <a:rPr lang="ru-RU" smtClean="0"/>
              <a:pPr/>
              <a:t>17</a:t>
            </a:fld>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Образ слайда 1"/>
          <p:cNvSpPr>
            <a:spLocks noGrp="1" noRot="1" noChangeAspect="1" noTextEdit="1"/>
          </p:cNvSpPr>
          <p:nvPr>
            <p:ph type="sldImg"/>
          </p:nvPr>
        </p:nvSpPr>
        <p:spPr bwMode="auto">
          <a:noFill/>
          <a:ln>
            <a:solidFill>
              <a:srgbClr val="000000"/>
            </a:solidFill>
            <a:miter lim="800000"/>
            <a:headEnd/>
            <a:tailEnd/>
          </a:ln>
        </p:spPr>
      </p:sp>
      <p:sp>
        <p:nvSpPr>
          <p:cNvPr id="50178"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501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A35D8D-8BF9-42BE-A028-FA1E248DF1C3}" type="slidenum">
              <a:rPr lang="ru-RU" smtClean="0"/>
              <a:pPr/>
              <a:t>18</a:t>
            </a:fld>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Образ слайда 1"/>
          <p:cNvSpPr>
            <a:spLocks noGrp="1" noRot="1" noChangeAspect="1" noTextEdit="1"/>
          </p:cNvSpPr>
          <p:nvPr>
            <p:ph type="sldImg"/>
          </p:nvPr>
        </p:nvSpPr>
        <p:spPr bwMode="auto">
          <a:noFill/>
          <a:ln>
            <a:solidFill>
              <a:srgbClr val="000000"/>
            </a:solidFill>
            <a:miter lim="800000"/>
            <a:headEnd/>
            <a:tailEnd/>
          </a:ln>
        </p:spPr>
      </p:sp>
      <p:sp>
        <p:nvSpPr>
          <p:cNvPr id="5325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5325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754CAF-4F5F-475C-9716-D1C130DB1F50}" type="slidenum">
              <a:rPr lang="ru-RU" smtClean="0"/>
              <a:pPr/>
              <a:t>19</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раз слайда 1"/>
          <p:cNvSpPr>
            <a:spLocks noGrp="1" noRot="1" noChangeAspect="1" noTextEdit="1"/>
          </p:cNvSpPr>
          <p:nvPr>
            <p:ph type="sldImg"/>
          </p:nvPr>
        </p:nvSpPr>
        <p:spPr bwMode="auto">
          <a:noFill/>
          <a:ln>
            <a:solidFill>
              <a:srgbClr val="000000"/>
            </a:solidFill>
            <a:miter lim="800000"/>
            <a:headEnd/>
            <a:tailEnd/>
          </a:ln>
        </p:spPr>
      </p:sp>
      <p:sp>
        <p:nvSpPr>
          <p:cNvPr id="18434"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184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AEC08E-BA69-415C-B6CE-1908DDC966F9}" type="slidenum">
              <a:rPr lang="ru-RU" smtClean="0"/>
              <a:pPr/>
              <a:t>2</a:t>
            </a:fld>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Образ слайда 1"/>
          <p:cNvSpPr>
            <a:spLocks noGrp="1" noRot="1" noChangeAspect="1" noTextEdit="1"/>
          </p:cNvSpPr>
          <p:nvPr>
            <p:ph type="sldImg"/>
          </p:nvPr>
        </p:nvSpPr>
        <p:spPr bwMode="auto">
          <a:noFill/>
          <a:ln>
            <a:solidFill>
              <a:srgbClr val="000000"/>
            </a:solidFill>
            <a:miter lim="800000"/>
            <a:headEnd/>
            <a:tailEnd/>
          </a:ln>
        </p:spPr>
      </p:sp>
      <p:sp>
        <p:nvSpPr>
          <p:cNvPr id="55298"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552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DAA842-25EE-4DBF-9D42-B1C8A3F6B888}" type="slidenum">
              <a:rPr lang="ru-RU" smtClean="0"/>
              <a:pPr/>
              <a:t>20</a:t>
            </a:fld>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Образ слайда 1"/>
          <p:cNvSpPr>
            <a:spLocks noGrp="1" noRot="1" noChangeAspect="1" noTextEdit="1"/>
          </p:cNvSpPr>
          <p:nvPr>
            <p:ph type="sldImg"/>
          </p:nvPr>
        </p:nvSpPr>
        <p:spPr bwMode="auto">
          <a:noFill/>
          <a:ln>
            <a:solidFill>
              <a:srgbClr val="000000"/>
            </a:solidFill>
            <a:miter lim="800000"/>
            <a:headEnd/>
            <a:tailEnd/>
          </a:ln>
        </p:spPr>
      </p:sp>
      <p:sp>
        <p:nvSpPr>
          <p:cNvPr id="5734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z="1400" smtClean="0"/>
          </a:p>
        </p:txBody>
      </p:sp>
      <p:sp>
        <p:nvSpPr>
          <p:cNvPr id="5734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6A995D-47C9-4E61-8AC9-DB1FBD2DFA7E}" type="slidenum">
              <a:rPr lang="ru-RU" smtClean="0"/>
              <a:pPr/>
              <a:t>21</a:t>
            </a:fld>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Образ слайда 1"/>
          <p:cNvSpPr>
            <a:spLocks noGrp="1" noRot="1" noChangeAspect="1" noTextEdit="1"/>
          </p:cNvSpPr>
          <p:nvPr>
            <p:ph type="sldImg"/>
          </p:nvPr>
        </p:nvSpPr>
        <p:spPr bwMode="auto">
          <a:noFill/>
          <a:ln>
            <a:solidFill>
              <a:srgbClr val="000000"/>
            </a:solidFill>
            <a:miter lim="800000"/>
            <a:headEnd/>
            <a:tailEnd/>
          </a:ln>
        </p:spPr>
      </p:sp>
      <p:sp>
        <p:nvSpPr>
          <p:cNvPr id="5939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z="1400" smtClean="0"/>
          </a:p>
        </p:txBody>
      </p:sp>
      <p:sp>
        <p:nvSpPr>
          <p:cNvPr id="5939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04C3BB-798E-49E3-A288-9FD61E452C8E}" type="slidenum">
              <a:rPr lang="ru-RU" smtClean="0"/>
              <a:pPr/>
              <a:t>22</a:t>
            </a:fld>
            <a:endParaRPr 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bwMode="auto">
          <a:noFill/>
          <a:ln>
            <a:solidFill>
              <a:srgbClr val="000000"/>
            </a:solidFill>
            <a:miter lim="800000"/>
            <a:headEnd/>
            <a:tailEnd/>
          </a:ln>
        </p:spPr>
      </p:sp>
      <p:sp>
        <p:nvSpPr>
          <p:cNvPr id="665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6656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C47DCF-5258-4C9D-85B4-0A1C4811983E}" type="slidenum">
              <a:rPr lang="ru-RU" smtClean="0"/>
              <a:pPr/>
              <a:t>23</a:t>
            </a:fld>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Образ слайда 1"/>
          <p:cNvSpPr>
            <a:spLocks noGrp="1" noRot="1" noChangeAspect="1" noTextEdit="1"/>
          </p:cNvSpPr>
          <p:nvPr>
            <p:ph type="sldImg"/>
          </p:nvPr>
        </p:nvSpPr>
        <p:spPr bwMode="auto">
          <a:noFill/>
          <a:ln>
            <a:solidFill>
              <a:srgbClr val="000000"/>
            </a:solidFill>
            <a:miter lim="800000"/>
            <a:headEnd/>
            <a:tailEnd/>
          </a:ln>
        </p:spPr>
      </p:sp>
      <p:sp>
        <p:nvSpPr>
          <p:cNvPr id="6553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seen above, to create FIEZ in Uzbekistan based on the study of international experience, the work has been done, during which they provided all the possible factors that contribute for attracting foreign companies to set their productions in FIEZ and its effective development.</a:t>
            </a:r>
            <a:br>
              <a:rPr lang="en-US" smtClean="0"/>
            </a:br>
            <a:r>
              <a:rPr lang="en-US" smtClean="0"/>
              <a:t>Evidence of this is greatly increasing interest in the project of creation of FIEZ in Uzbekistan from a number of foreign companies.</a:t>
            </a:r>
            <a:br>
              <a:rPr lang="en-US" smtClean="0"/>
            </a:br>
            <a:r>
              <a:rPr lang="en-US" smtClean="0"/>
              <a:t>To 12 projects at present has already begun production of such export-oriented products such as digital tuners for television, cable and automotive components, generators, fresh and processed using modern technology of freezing fruits and vegetables, as well as polymer and polyethylene pipes and beauty products.</a:t>
            </a:r>
          </a:p>
          <a:p>
            <a:pPr eaLnBrk="1" hangingPunct="1">
              <a:spcBef>
                <a:spcPct val="0"/>
              </a:spcBef>
            </a:pPr>
            <a:r>
              <a:rPr lang="en-US" smtClean="0"/>
              <a:t>Foreign partners in these projects represent a wide range of countries such as Korea, China, USA, Germany, Singapore, UAE and Oman.</a:t>
            </a:r>
            <a:br>
              <a:rPr lang="en-US" smtClean="0"/>
            </a:br>
            <a:r>
              <a:rPr lang="en-US" smtClean="0"/>
              <a:t>At these enterprises provided employment of more than 1.5 thousand employees and an annual production of 800 million U.S. dollars with exports more than 50% of production.</a:t>
            </a:r>
            <a:endParaRPr lang="en-US" altLang="ko-KR" smtClean="0">
              <a:ea typeface="굴림"/>
              <a:cs typeface="굴림"/>
            </a:endParaRPr>
          </a:p>
          <a:p>
            <a:pPr eaLnBrk="1" hangingPunct="1">
              <a:spcBef>
                <a:spcPct val="0"/>
              </a:spcBef>
            </a:pPr>
            <a:r>
              <a:rPr lang="en-US" smtClean="0"/>
              <a:t>We are planning to launch about 21 new enterprises next year.</a:t>
            </a:r>
            <a:endParaRPr lang="uz-Cyrl-UZ" smtClean="0"/>
          </a:p>
          <a:p>
            <a:pPr eaLnBrk="1" hangingPunct="1">
              <a:spcBef>
                <a:spcPct val="0"/>
              </a:spcBef>
            </a:pPr>
            <a:endParaRPr lang="ru-RU" smtClean="0"/>
          </a:p>
        </p:txBody>
      </p:sp>
      <p:sp>
        <p:nvSpPr>
          <p:cNvPr id="6553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5ED6E8-1421-4027-9C74-F456E2A71CEE}" type="slidenum">
              <a:rPr lang="ru-RU" smtClean="0"/>
              <a:pPr/>
              <a:t>24</a:t>
            </a:fld>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Образ слайда 1"/>
          <p:cNvSpPr>
            <a:spLocks noGrp="1" noRot="1" noChangeAspect="1" noTextEdit="1"/>
          </p:cNvSpPr>
          <p:nvPr>
            <p:ph type="sldImg"/>
          </p:nvPr>
        </p:nvSpPr>
        <p:spPr bwMode="auto">
          <a:noFill/>
          <a:ln>
            <a:solidFill>
              <a:srgbClr val="000000"/>
            </a:solidFill>
            <a:miter lim="800000"/>
            <a:headEnd/>
            <a:tailEnd/>
          </a:ln>
        </p:spPr>
      </p:sp>
      <p:sp>
        <p:nvSpPr>
          <p:cNvPr id="67586"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675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2AFDF0-0E5C-40F7-B805-F4F5A6A68382}" type="slidenum">
              <a:rPr lang="ru-RU" smtClean="0"/>
              <a:pPr/>
              <a:t>25</a:t>
            </a:fld>
            <a:endParaRPr 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Образ слайда 1"/>
          <p:cNvSpPr>
            <a:spLocks noGrp="1" noRot="1" noChangeAspect="1" noTextEdit="1"/>
          </p:cNvSpPr>
          <p:nvPr>
            <p:ph type="sldImg"/>
          </p:nvPr>
        </p:nvSpPr>
        <p:spPr bwMode="auto">
          <a:noFill/>
          <a:ln>
            <a:solidFill>
              <a:srgbClr val="000000"/>
            </a:solidFill>
            <a:miter lim="800000"/>
            <a:headEnd/>
            <a:tailEnd/>
          </a:ln>
        </p:spPr>
      </p:sp>
      <p:sp>
        <p:nvSpPr>
          <p:cNvPr id="69634"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69635" name="Номер слайда 3"/>
          <p:cNvSpPr txBox="1">
            <a:spLocks noGrp="1"/>
          </p:cNvSpPr>
          <p:nvPr/>
        </p:nvSpPr>
        <p:spPr bwMode="auto">
          <a:xfrm>
            <a:off x="3849482" y="9378485"/>
            <a:ext cx="2946575" cy="494187"/>
          </a:xfrm>
          <a:prstGeom prst="rect">
            <a:avLst/>
          </a:prstGeom>
          <a:noFill/>
          <a:ln w="9525">
            <a:noFill/>
            <a:miter lim="800000"/>
            <a:headEnd/>
            <a:tailEnd/>
          </a:ln>
        </p:spPr>
        <p:txBody>
          <a:bodyPr anchor="b"/>
          <a:lstStyle/>
          <a:p>
            <a:pPr algn="r"/>
            <a:fld id="{723FB062-BBBC-4CF8-8210-05272CBB2F67}" type="slidenum">
              <a:rPr lang="ru-RU" sz="1200"/>
              <a:pPr algn="r"/>
              <a:t>26</a:t>
            </a:fld>
            <a:endParaRPr lang="ru-RU"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Образ слайда 1"/>
          <p:cNvSpPr>
            <a:spLocks noGrp="1" noRot="1" noChangeAspect="1" noTextEdit="1"/>
          </p:cNvSpPr>
          <p:nvPr>
            <p:ph type="sldImg"/>
          </p:nvPr>
        </p:nvSpPr>
        <p:spPr bwMode="auto">
          <a:noFill/>
          <a:ln>
            <a:solidFill>
              <a:srgbClr val="000000"/>
            </a:solidFill>
            <a:miter lim="800000"/>
            <a:headEnd/>
            <a:tailEnd/>
          </a:ln>
        </p:spPr>
      </p:sp>
      <p:sp>
        <p:nvSpPr>
          <p:cNvPr id="71682"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716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86BB45-A7B0-4478-90EB-C4A0AC04FFB6}" type="slidenum">
              <a:rPr lang="ru-RU" smtClean="0"/>
              <a:pPr/>
              <a:t>27</a:t>
            </a:fld>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Образ слайда 1"/>
          <p:cNvSpPr>
            <a:spLocks noGrp="1" noRot="1" noChangeAspect="1" noTextEdit="1"/>
          </p:cNvSpPr>
          <p:nvPr>
            <p:ph type="sldImg"/>
          </p:nvPr>
        </p:nvSpPr>
        <p:spPr bwMode="auto">
          <a:noFill/>
          <a:ln>
            <a:solidFill>
              <a:srgbClr val="000000"/>
            </a:solidFill>
            <a:miter lim="800000"/>
            <a:headEnd/>
            <a:tailEnd/>
          </a:ln>
        </p:spPr>
      </p:sp>
      <p:sp>
        <p:nvSpPr>
          <p:cNvPr id="7373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737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E874E7-804E-444D-9602-927DCF769EDD}" type="slidenum">
              <a:rPr lang="ru-RU" smtClean="0"/>
              <a:pPr/>
              <a:t>28</a:t>
            </a:fld>
            <a:endParaRPr 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раз слайда 1"/>
          <p:cNvSpPr>
            <a:spLocks noGrp="1" noRot="1" noChangeAspect="1" noTextEdit="1"/>
          </p:cNvSpPr>
          <p:nvPr>
            <p:ph type="sldImg"/>
          </p:nvPr>
        </p:nvSpPr>
        <p:spPr bwMode="auto">
          <a:noFill/>
          <a:ln>
            <a:solidFill>
              <a:srgbClr val="000000"/>
            </a:solidFill>
            <a:miter lim="800000"/>
            <a:headEnd/>
            <a:tailEnd/>
          </a:ln>
        </p:spPr>
      </p:sp>
      <p:sp>
        <p:nvSpPr>
          <p:cNvPr id="3379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strategy adopted to combat the crisis and to reverse its effects has allowed our country to be among the few countries in the world that have managed to ensure sustainable economic development and promote sectors of the republic economy.</a:t>
            </a:r>
            <a:endParaRPr lang="ru-RU" smtClean="0"/>
          </a:p>
          <a:p>
            <a:pPr eaLnBrk="1" hangingPunct="1">
              <a:spcBef>
                <a:spcPct val="0"/>
              </a:spcBef>
            </a:pPr>
            <a:r>
              <a:rPr lang="ru-RU" smtClean="0"/>
              <a:t>GDP growth over the past 3 years exceeds - 8.0%. </a:t>
            </a:r>
            <a:endParaRPr lang="en-US" smtClean="0"/>
          </a:p>
          <a:p>
            <a:pPr eaLnBrk="1" hangingPunct="1">
              <a:spcBef>
                <a:spcPct val="0"/>
              </a:spcBef>
            </a:pPr>
            <a:endParaRPr lang="ru-RU" smtClean="0"/>
          </a:p>
          <a:p>
            <a:r>
              <a:rPr lang="en-US" smtClean="0"/>
              <a:t>Sustained high economic growth (an average of 7-9% per year) were provided mainly by domestic factors: </a:t>
            </a:r>
            <a:endParaRPr lang="ru-RU" smtClean="0"/>
          </a:p>
          <a:p>
            <a:r>
              <a:rPr lang="en-US" smtClean="0"/>
              <a:t>- For the period of independent development of GDP at purchasing power parity has grown by 3.5 times; </a:t>
            </a:r>
            <a:endParaRPr lang="ru-RU" smtClean="0"/>
          </a:p>
          <a:p>
            <a:r>
              <a:rPr lang="en-US" smtClean="0"/>
              <a:t>- The volume of industrial production for years 1990-2010 has increased by 3 times; </a:t>
            </a:r>
            <a:endParaRPr lang="ru-RU" smtClean="0"/>
          </a:p>
          <a:p>
            <a:r>
              <a:rPr lang="en-US" smtClean="0"/>
              <a:t>- Over the past 20 years, provided the growth of agricultural output by 1.8 times; </a:t>
            </a:r>
            <a:endParaRPr lang="ru-RU" smtClean="0"/>
          </a:p>
          <a:p>
            <a:r>
              <a:rPr lang="en-US" smtClean="0"/>
              <a:t>- High investment rates (at 25% of GDP) are provided mainly by domestic sources; </a:t>
            </a:r>
            <a:endParaRPr lang="ru-RU" smtClean="0"/>
          </a:p>
          <a:p>
            <a:r>
              <a:rPr lang="en-US" smtClean="0"/>
              <a:t>- Ensured stable growth of incomes (at 22-24% per annum) and domestic demand for goods and services. </a:t>
            </a:r>
            <a:endParaRPr lang="ru-RU" smtClean="0"/>
          </a:p>
          <a:p>
            <a:pPr eaLnBrk="1" hangingPunct="1">
              <a:spcBef>
                <a:spcPct val="0"/>
              </a:spcBef>
            </a:pPr>
            <a:endParaRPr lang="en-US" sz="1000" b="1" u="sng" smtClean="0"/>
          </a:p>
        </p:txBody>
      </p:sp>
      <p:sp>
        <p:nvSpPr>
          <p:cNvPr id="3379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5EB6F4-443E-40DF-A1B5-652B1837ADA6}" type="slidenum">
              <a:rPr lang="ru-RU" smtClean="0"/>
              <a:pPr/>
              <a:t>3</a:t>
            </a:fld>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Образ слайда 1"/>
          <p:cNvSpPr>
            <a:spLocks noGrp="1" noRot="1" noChangeAspect="1" noTextEdit="1"/>
          </p:cNvSpPr>
          <p:nvPr>
            <p:ph type="sldImg"/>
          </p:nvPr>
        </p:nvSpPr>
        <p:spPr bwMode="auto">
          <a:noFill/>
          <a:ln>
            <a:solidFill>
              <a:srgbClr val="000000"/>
            </a:solidFill>
            <a:miter lim="800000"/>
            <a:headEnd/>
            <a:tailEnd/>
          </a:ln>
        </p:spPr>
      </p:sp>
      <p:sp>
        <p:nvSpPr>
          <p:cNvPr id="71682"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716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86BB45-A7B0-4478-90EB-C4A0AC04FFB6}" type="slidenum">
              <a:rPr lang="ru-RU" smtClean="0"/>
              <a:pPr/>
              <a:t>31</a:t>
            </a:fld>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Образ слайда 1"/>
          <p:cNvSpPr>
            <a:spLocks noGrp="1" noRot="1" noChangeAspect="1" noTextEdit="1"/>
          </p:cNvSpPr>
          <p:nvPr>
            <p:ph type="sldImg"/>
          </p:nvPr>
        </p:nvSpPr>
        <p:spPr bwMode="auto">
          <a:noFill/>
          <a:ln>
            <a:solidFill>
              <a:srgbClr val="000000"/>
            </a:solidFill>
            <a:miter lim="800000"/>
            <a:headEnd/>
            <a:tailEnd/>
          </a:ln>
        </p:spPr>
      </p:sp>
      <p:sp>
        <p:nvSpPr>
          <p:cNvPr id="12697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ko-KR" smtClean="0">
              <a:ea typeface="굴림"/>
              <a:cs typeface="굴림"/>
            </a:endParaRPr>
          </a:p>
        </p:txBody>
      </p:sp>
      <p:sp>
        <p:nvSpPr>
          <p:cNvPr id="1269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4875" fontAlgn="base">
              <a:spcBef>
                <a:spcPct val="0"/>
              </a:spcBef>
              <a:spcAft>
                <a:spcPct val="0"/>
              </a:spcAft>
            </a:pPr>
            <a:fld id="{3FFE8253-DB7B-4696-969F-23A4DE40629C}" type="slidenum">
              <a:rPr lang="ru-RU"/>
              <a:pPr defTabSz="904875" fontAlgn="base">
                <a:spcBef>
                  <a:spcPct val="0"/>
                </a:spcBef>
                <a:spcAft>
                  <a:spcPct val="0"/>
                </a:spcAft>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Образ слайда 1"/>
          <p:cNvSpPr>
            <a:spLocks noGrp="1" noRot="1" noChangeAspect="1" noTextEdit="1"/>
          </p:cNvSpPr>
          <p:nvPr>
            <p:ph type="sldImg"/>
          </p:nvPr>
        </p:nvSpPr>
        <p:spPr bwMode="auto">
          <a:noFill/>
          <a:ln>
            <a:solidFill>
              <a:srgbClr val="000000"/>
            </a:solidFill>
            <a:miter lim="800000"/>
            <a:headEnd/>
            <a:tailEnd/>
          </a:ln>
        </p:spPr>
      </p:sp>
      <p:sp>
        <p:nvSpPr>
          <p:cNvPr id="12902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ko-KR" smtClean="0">
              <a:ea typeface="굴림"/>
              <a:cs typeface="굴림"/>
            </a:endParaRPr>
          </a:p>
        </p:txBody>
      </p:sp>
      <p:sp>
        <p:nvSpPr>
          <p:cNvPr id="1290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4875" fontAlgn="base">
              <a:spcBef>
                <a:spcPct val="0"/>
              </a:spcBef>
              <a:spcAft>
                <a:spcPct val="0"/>
              </a:spcAft>
            </a:pPr>
            <a:fld id="{B862DE02-424B-4DB3-992D-BA5E218AE433}" type="slidenum">
              <a:rPr lang="ru-RU"/>
              <a:pPr defTabSz="904875" fontAlgn="base">
                <a:spcBef>
                  <a:spcPct val="0"/>
                </a:spcBef>
                <a:spcAft>
                  <a:spcPct val="0"/>
                </a:spcAft>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Образ слайда 1"/>
          <p:cNvSpPr>
            <a:spLocks noGrp="1" noRot="1" noChangeAspect="1" noTextEdit="1"/>
          </p:cNvSpPr>
          <p:nvPr>
            <p:ph type="sldImg"/>
          </p:nvPr>
        </p:nvSpPr>
        <p:spPr bwMode="auto">
          <a:noFill/>
          <a:ln>
            <a:solidFill>
              <a:srgbClr val="000000"/>
            </a:solidFill>
            <a:miter lim="800000"/>
            <a:headEnd/>
            <a:tailEnd/>
          </a:ln>
        </p:spPr>
      </p:sp>
      <p:sp>
        <p:nvSpPr>
          <p:cNvPr id="13005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13005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974232-E6CC-4CB1-BB02-CA1F00598DC9}" type="slidenum">
              <a:rPr lang="ru-RU" smtClean="0"/>
              <a:pPr/>
              <a:t>34</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noTextEdit="1"/>
          </p:cNvSpPr>
          <p:nvPr>
            <p:ph type="sldImg"/>
          </p:nvPr>
        </p:nvSpPr>
        <p:spPr bwMode="auto">
          <a:noFill/>
          <a:ln>
            <a:solidFill>
              <a:srgbClr val="000000"/>
            </a:solidFill>
            <a:miter lim="800000"/>
            <a:headEnd/>
            <a:tailEnd/>
          </a:ln>
        </p:spPr>
      </p:sp>
      <p:sp>
        <p:nvSpPr>
          <p:cNvPr id="20482"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204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766894-F335-4657-924E-30059191833A}" type="slidenum">
              <a:rPr lang="ru-RU" smtClean="0"/>
              <a:pPr/>
              <a:t>4</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Образ слайда 1"/>
          <p:cNvSpPr>
            <a:spLocks noGrp="1" noRot="1" noChangeAspect="1" noTextEdit="1"/>
          </p:cNvSpPr>
          <p:nvPr>
            <p:ph type="sldImg"/>
          </p:nvPr>
        </p:nvSpPr>
        <p:spPr bwMode="auto">
          <a:noFill/>
          <a:ln>
            <a:solidFill>
              <a:srgbClr val="000000"/>
            </a:solidFill>
            <a:miter lim="800000"/>
            <a:headEnd/>
            <a:tailEnd/>
          </a:ln>
        </p:spPr>
      </p:sp>
      <p:sp>
        <p:nvSpPr>
          <p:cNvPr id="2253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225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02B5A0-573D-45FD-AA7D-3357AA950801}" type="slidenum">
              <a:rPr lang="ru-RU" smtClean="0"/>
              <a:pPr/>
              <a:t>5</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раз слайда 1"/>
          <p:cNvSpPr>
            <a:spLocks noGrp="1" noRot="1" noChangeAspect="1" noTextEdit="1"/>
          </p:cNvSpPr>
          <p:nvPr>
            <p:ph type="sldImg"/>
          </p:nvPr>
        </p:nvSpPr>
        <p:spPr bwMode="auto">
          <a:noFill/>
          <a:ln>
            <a:solidFill>
              <a:srgbClr val="000000"/>
            </a:solidFill>
            <a:miter lim="800000"/>
            <a:headEnd/>
            <a:tailEnd/>
          </a:ln>
        </p:spPr>
      </p:sp>
      <p:sp>
        <p:nvSpPr>
          <p:cNvPr id="36866"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3686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D05F3C-CB58-45BB-93E9-B49AD025476E}" type="slidenum">
              <a:rPr lang="ru-RU" smtClean="0"/>
              <a:pPr/>
              <a:t>6</a:t>
            </a:fld>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noTextEdi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266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44C1A-2ED2-493C-A8AE-2A4CDF10FB3F}" type="slidenum">
              <a:rPr lang="ru-RU" smtClean="0"/>
              <a:pPr/>
              <a:t>7</a:t>
            </a:fld>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noFill/>
          <a:ln>
            <a:solidFill>
              <a:srgbClr val="000000"/>
            </a:solidFill>
            <a:miter lim="800000"/>
            <a:headEnd/>
            <a:tailEnd/>
          </a:ln>
        </p:spPr>
      </p:sp>
      <p:sp>
        <p:nvSpPr>
          <p:cNvPr id="28674"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z="1400" smtClean="0"/>
          </a:p>
        </p:txBody>
      </p:sp>
      <p:sp>
        <p:nvSpPr>
          <p:cNvPr id="286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64D8EA-E662-4683-A486-E1C869F4FE2D}" type="slidenum">
              <a:rPr lang="ru-RU" smtClean="0"/>
              <a:pPr/>
              <a:t>8</a:t>
            </a:fld>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sz="1000" smtClean="0">
                <a:ea typeface="굴림" pitchFamily="34" charset="-127"/>
              </a:rPr>
              <a:t>We developed sound and up to date legal base and provide broad system of preferences and benefits for foreign investors. </a:t>
            </a:r>
          </a:p>
          <a:p>
            <a:pPr eaLnBrk="1" hangingPunct="1">
              <a:spcBef>
                <a:spcPct val="0"/>
              </a:spcBef>
            </a:pPr>
            <a:endParaRPr lang="en-US" altLang="ko-KR" sz="1000" smtClean="0">
              <a:ea typeface="굴림" pitchFamily="34" charset="-127"/>
            </a:endParaRPr>
          </a:p>
          <a:p>
            <a:pPr eaLnBrk="1" hangingPunct="1">
              <a:spcBef>
                <a:spcPct val="0"/>
              </a:spcBef>
            </a:pPr>
            <a:r>
              <a:rPr lang="en-US" altLang="ko-KR" sz="1000" smtClean="0">
                <a:ea typeface="굴림" pitchFamily="34" charset="-127"/>
              </a:rPr>
              <a:t>Legal base for foreign investor at least not worse but in most better than for local companies </a:t>
            </a:r>
          </a:p>
          <a:p>
            <a:pPr algn="ctr" eaLnBrk="1" hangingPunct="1">
              <a:spcBef>
                <a:spcPct val="0"/>
              </a:spcBef>
            </a:pPr>
            <a:endParaRPr lang="en-US" sz="1000" smtClean="0">
              <a:solidFill>
                <a:srgbClr val="00006C"/>
              </a:solidFill>
            </a:endParaRPr>
          </a:p>
          <a:p>
            <a:pPr algn="just" eaLnBrk="1" hangingPunct="1">
              <a:spcBef>
                <a:spcPct val="0"/>
              </a:spcBef>
            </a:pPr>
            <a:r>
              <a:rPr lang="en-US" sz="1000" smtClean="0">
                <a:solidFill>
                  <a:srgbClr val="00006C"/>
                </a:solidFill>
              </a:rPr>
              <a:t>Over 50 normative legal documents on regulating of investment activity adopted in Uzbekistan</a:t>
            </a:r>
            <a:endParaRPr lang="ru-RU" sz="1000" smtClean="0">
              <a:solidFill>
                <a:srgbClr val="A50021"/>
              </a:solidFill>
              <a:latin typeface="Verdana" pitchFamily="34" charset="0"/>
            </a:endParaRPr>
          </a:p>
          <a:p>
            <a:pPr eaLnBrk="1" hangingPunct="1">
              <a:spcBef>
                <a:spcPct val="0"/>
              </a:spcBef>
            </a:pPr>
            <a:endParaRPr lang="en-US" altLang="ko-KR" sz="1000" smtClean="0">
              <a:ea typeface="굴림" pitchFamily="34" charset="-127"/>
            </a:endParaRPr>
          </a:p>
          <a:p>
            <a:pPr eaLnBrk="1" hangingPunct="1">
              <a:spcBef>
                <a:spcPct val="0"/>
              </a:spcBef>
            </a:pPr>
            <a:r>
              <a:rPr lang="en-US" altLang="ko-KR" sz="1000" smtClean="0">
                <a:ea typeface="굴림" pitchFamily="34" charset="-127"/>
              </a:rPr>
              <a:t>Basic laws is:</a:t>
            </a:r>
          </a:p>
          <a:p>
            <a:pPr eaLnBrk="1" hangingPunct="1">
              <a:spcBef>
                <a:spcPct val="0"/>
              </a:spcBef>
            </a:pPr>
            <a:endParaRPr lang="en-US" altLang="ko-KR" sz="1000" smtClean="0">
              <a:ea typeface="굴림" pitchFamily="34" charset="-127"/>
            </a:endParaRPr>
          </a:p>
          <a:p>
            <a:pPr eaLnBrk="1" hangingPunct="1">
              <a:spcBef>
                <a:spcPct val="0"/>
              </a:spcBef>
            </a:pPr>
            <a:endParaRPr lang="en-US" sz="1000" smtClean="0"/>
          </a:p>
          <a:p>
            <a:pPr eaLnBrk="1" hangingPunct="1">
              <a:spcBef>
                <a:spcPct val="0"/>
              </a:spcBef>
            </a:pPr>
            <a:r>
              <a:rPr lang="en-US" sz="1000" smtClean="0"/>
              <a:t>Depending on volume of investment, industry and region as well as share of export foreign investors are exempted from paying custom duties and get incentives for taxes and other payments. For certain period of time.  VAT exemption.</a:t>
            </a:r>
            <a:endParaRPr lang="ru-RU" sz="1000" smtClean="0"/>
          </a:p>
          <a:p>
            <a:pPr eaLnBrk="1" hangingPunct="1">
              <a:spcBef>
                <a:spcPct val="0"/>
              </a:spcBef>
            </a:pPr>
            <a:endParaRPr lang="en-US" sz="1000" b="1" u="sng" smtClean="0"/>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54C3C4-182A-4110-9907-8A58E5688B13}" type="slidenum">
              <a:rPr lang="ru-RU" smtClean="0"/>
              <a:pPr/>
              <a:t>9</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fld id="{789C6516-52FF-4482-B188-0B26E456C481}" type="datetimeFigureOut">
              <a:rPr lang="ru-RU"/>
              <a:pPr>
                <a:defRPr/>
              </a:pPr>
              <a:t>25.04.2013</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49DDBAFE-4CEB-415F-8A31-11E5B8ED2CEA}"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AB1EF19C-161B-4BFA-AD0A-8548F8184D26}" type="datetimeFigureOut">
              <a:rPr lang="ru-RU"/>
              <a:pPr>
                <a:defRPr/>
              </a:pPr>
              <a:t>25.04.2013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DE5D83B-7A8D-4319-B089-C153A0F1691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F09FF59D-B420-4AE6-9F44-DE1B1A9CC927}" type="datetimeFigureOut">
              <a:rPr lang="ru-RU"/>
              <a:pPr>
                <a:defRPr/>
              </a:pPr>
              <a:t>25.04.2013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7785C48-AF2E-4367-9997-12DF3510F9C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fld id="{95785DAC-E642-4240-9327-0CDC0744D590}" type="datetimeFigureOut">
              <a:rPr lang="ru-RU"/>
              <a:pPr>
                <a:defRPr/>
              </a:pPr>
              <a:t>25.04.2013</a:t>
            </a:fld>
            <a:endParaRPr lang="ru-RU"/>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BDD4B575-D579-4F08-B990-1D847A66783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a:lvl1pPr>
          </a:lstStyle>
          <a:p>
            <a:pPr>
              <a:defRPr/>
            </a:pPr>
            <a:fld id="{1CA1C84E-97E8-469E-A3CF-4BAB56AB4B19}" type="datetimeFigureOut">
              <a:rPr lang="ru-RU"/>
              <a:pPr>
                <a:defRPr/>
              </a:pPr>
              <a:t>25.04.2013</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F6C7FF83-90CC-4358-A5C0-2A047B56004C}"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DEF153C7-25BA-47B0-B84D-4952AA26061A}" type="datetimeFigureOut">
              <a:rPr lang="ru-RU"/>
              <a:pPr>
                <a:defRPr/>
              </a:pPr>
              <a:t>25.04.2013</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744A3A71-234E-4721-98D7-B6815E121CC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545EED88-9219-45BB-BA6A-FBC261500753}" type="datetimeFigureOut">
              <a:rPr lang="ru-RU"/>
              <a:pPr>
                <a:defRPr/>
              </a:pPr>
              <a:t>25.04.2013</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0C09C5FE-0983-4DEE-B4D6-35416D5E8FA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88C9D276-0BD7-4884-B81E-6036E82DF5CB}" type="datetimeFigureOut">
              <a:rPr lang="ru-RU"/>
              <a:pPr>
                <a:defRPr/>
              </a:pPr>
              <a:t>25.04.2013</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BA6D16B0-EB7E-4186-A9B6-296BEF34DA1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1ECD47-8B42-4D0C-AD8D-4BDC19AC4184}" type="datetimeFigureOut">
              <a:rPr lang="ru-RU"/>
              <a:pPr>
                <a:defRPr/>
              </a:pPr>
              <a:t>25.04.2013</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E18834AB-5C50-4255-9A73-D2129FCBB18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16F9D927-4036-4A5D-930E-F436FE79196B}" type="datetimeFigureOut">
              <a:rPr lang="ru-RU"/>
              <a:pPr>
                <a:defRPr/>
              </a:pPr>
              <a:t>25.04.2013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B99B3618-5889-49DB-A563-6AB3130FEF4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a:lvl1pPr>
          </a:lstStyle>
          <a:p>
            <a:pPr>
              <a:defRPr/>
            </a:pPr>
            <a:fld id="{97DFB1F5-F6F7-4BF5-9CF2-32E3457DE79B}" type="datetimeFigureOut">
              <a:rPr lang="ru-RU"/>
              <a:pPr>
                <a:defRPr/>
              </a:pPr>
              <a:t>25.04.2013</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3735383E-FE22-4593-AC27-7E75A6DA4E69}"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A9FE55D1-FF52-4AEB-87B5-72EAF378FE6E}" type="datetimeFigureOut">
              <a:rPr lang="ru-RU"/>
              <a:pPr>
                <a:defRPr/>
              </a:pPr>
              <a:t>25.04.2013</a:t>
            </a:fld>
            <a:endParaRPr lang="ru-RU"/>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05E3AB2-681F-4012-8DD1-C0500AE3E40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69" r:id="rId5"/>
    <p:sldLayoutId id="2147483668" r:id="rId6"/>
    <p:sldLayoutId id="2147483667" r:id="rId7"/>
    <p:sldLayoutId id="2147483666" r:id="rId8"/>
    <p:sldLayoutId id="2147483674" r:id="rId9"/>
    <p:sldLayoutId id="2147483665" r:id="rId10"/>
    <p:sldLayoutId id="2147483664"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78697B"/>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78697B"/>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78697B"/>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78697B"/>
        </a:buClr>
        <a:buSzPct val="130000"/>
        <a:buFont typeface="Georgia"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78697B"/>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78697B"/>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notesSlide" Target="../notesSlides/notesSlide13.xml"/><Relationship Id="rId7" Type="http://schemas.openxmlformats.org/officeDocument/2006/relationships/image" Target="../media/image19.emf"/><Relationship Id="rId12" Type="http://schemas.openxmlformats.org/officeDocument/2006/relationships/image" Target="../media/image25.jpeg"/><Relationship Id="rId2" Type="http://schemas.openxmlformats.org/officeDocument/2006/relationships/slideLayout" Target="../slideLayouts/slideLayout1.xml"/><Relationship Id="rId16" Type="http://schemas.openxmlformats.org/officeDocument/2006/relationships/image" Target="../media/image29.jpe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4.jpeg"/><Relationship Id="rId5" Type="http://schemas.openxmlformats.org/officeDocument/2006/relationships/image" Target="../media/image20.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jpeg"/><Relationship Id="rId9" Type="http://schemas.openxmlformats.org/officeDocument/2006/relationships/image" Target="../media/image22.jpeg"/><Relationship Id="rId1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4.xml"/><Relationship Id="rId7" Type="http://schemas.openxmlformats.org/officeDocument/2006/relationships/image" Target="../media/image30.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1.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_____Microsoft_Excel_97-20033.xls"/><Relationship Id="rId5" Type="http://schemas.openxmlformats.org/officeDocument/2006/relationships/oleObject" Target="../embeddings/oleObject5.bin"/><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0.jpeg"/><Relationship Id="rId26" Type="http://schemas.openxmlformats.org/officeDocument/2006/relationships/image" Target="../media/image58.png"/><Relationship Id="rId39" Type="http://schemas.openxmlformats.org/officeDocument/2006/relationships/image" Target="../media/image71.jpe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hyperlink" Target="http://ru.wikipedia.org/wiki/%D0%98%D0%B7%D0%BE%D0%B1%D1%80%D0%B0%D0%B6%D0%B5%D0%BD%D0%B8%D0%B5:GM_logo.png" TargetMode="External"/><Relationship Id="rId47" Type="http://schemas.openxmlformats.org/officeDocument/2006/relationships/image" Target="../media/image78.png"/><Relationship Id="rId50" Type="http://schemas.openxmlformats.org/officeDocument/2006/relationships/image" Target="../media/image81.png"/><Relationship Id="rId55" Type="http://schemas.openxmlformats.org/officeDocument/2006/relationships/image" Target="../media/image86.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9.jpe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7.png"/><Relationship Id="rId2" Type="http://schemas.openxmlformats.org/officeDocument/2006/relationships/notesSlide" Target="../notesSlides/notesSlide17.xml"/><Relationship Id="rId16" Type="http://schemas.openxmlformats.org/officeDocument/2006/relationships/hyperlink" Target="http://www.cnpc.com.cn/eng" TargetMode="External"/><Relationship Id="rId20" Type="http://schemas.openxmlformats.org/officeDocument/2006/relationships/image" Target="../media/image52.png"/><Relationship Id="rId29" Type="http://schemas.openxmlformats.org/officeDocument/2006/relationships/image" Target="../media/image61.png"/><Relationship Id="rId41" Type="http://schemas.openxmlformats.org/officeDocument/2006/relationships/image" Target="../media/image73.png"/><Relationship Id="rId54"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hyperlink" Target="http://www.beeline.ru/index.wbp" TargetMode="External"/><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jpeg"/><Relationship Id="rId45" Type="http://schemas.openxmlformats.org/officeDocument/2006/relationships/image" Target="../media/image76.png"/><Relationship Id="rId53" Type="http://schemas.openxmlformats.org/officeDocument/2006/relationships/image" Target="../media/image84.jpeg"/><Relationship Id="rId5" Type="http://schemas.openxmlformats.org/officeDocument/2006/relationships/image" Target="../media/image39.jpeg"/><Relationship Id="rId15" Type="http://schemas.openxmlformats.org/officeDocument/2006/relationships/image" Target="../media/image48.png"/><Relationship Id="rId23" Type="http://schemas.openxmlformats.org/officeDocument/2006/relationships/image" Target="../media/image55.jpe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0.jpeg"/><Relationship Id="rId57" Type="http://schemas.openxmlformats.org/officeDocument/2006/relationships/image" Target="../media/image88.jpeg"/><Relationship Id="rId10" Type="http://schemas.openxmlformats.org/officeDocument/2006/relationships/image" Target="../media/image44.png"/><Relationship Id="rId19" Type="http://schemas.openxmlformats.org/officeDocument/2006/relationships/image" Target="../media/image51.jpeg"/><Relationship Id="rId31" Type="http://schemas.openxmlformats.org/officeDocument/2006/relationships/image" Target="../media/image63.png"/><Relationship Id="rId44" Type="http://schemas.openxmlformats.org/officeDocument/2006/relationships/image" Target="../media/image75.png"/><Relationship Id="rId52" Type="http://schemas.openxmlformats.org/officeDocument/2006/relationships/image" Target="../media/image83.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4.jpe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4.png"/><Relationship Id="rId48" Type="http://schemas.openxmlformats.org/officeDocument/2006/relationships/image" Target="../media/image79.jpeg"/><Relationship Id="rId56" Type="http://schemas.openxmlformats.org/officeDocument/2006/relationships/image" Target="../media/image87.png"/><Relationship Id="rId8" Type="http://schemas.openxmlformats.org/officeDocument/2006/relationships/image" Target="../media/image42.png"/><Relationship Id="rId51" Type="http://schemas.openxmlformats.org/officeDocument/2006/relationships/image" Target="../media/image82.png"/><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jpeg"/><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www.airlinereviews.net/logos/korean_air.gif" TargetMode="External"/><Relationship Id="rId10" Type="http://schemas.openxmlformats.org/officeDocument/2006/relationships/image" Target="../media/image100.png"/><Relationship Id="rId4" Type="http://schemas.openxmlformats.org/officeDocument/2006/relationships/image" Target="../media/image95.jpeg"/><Relationship Id="rId9"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jpeg"/><Relationship Id="rId7"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6.gif"/></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2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jpeg"/><Relationship Id="rId7" Type="http://schemas.openxmlformats.org/officeDocument/2006/relationships/image" Target="../media/image11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94.png"/><Relationship Id="rId4" Type="http://schemas.openxmlformats.org/officeDocument/2006/relationships/image" Target="../media/image115.jpeg"/></Relationships>
</file>

<file path=ppt/slides/_rels/slide2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jpeg"/><Relationship Id="rId7"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jpeg"/><Relationship Id="rId7"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_____Microsoft_Excel_97-20031.xls"/><Relationship Id="rId5" Type="http://schemas.openxmlformats.org/officeDocument/2006/relationships/oleObject" Target="../embeddings/oleObject1.bin"/><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oleObject" Target="../embeddings/_____Microsoft_Excel_97-20032.xls"/></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3.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7.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jpeg"/><Relationship Id="rId7" Type="http://schemas.openxmlformats.org/officeDocument/2006/relationships/image" Target="../media/image2.gi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exporter.uz/" TargetMode="External"/><Relationship Id="rId5" Type="http://schemas.openxmlformats.org/officeDocument/2006/relationships/hyperlink" Target="http://www.fiez.uz/" TargetMode="External"/><Relationship Id="rId4" Type="http://schemas.openxmlformats.org/officeDocument/2006/relationships/hyperlink" Target="http://www.investuzbekistan.u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C:\Documents and Settings\wsa10\Рабочий стол\02\Рисунок1.jpg"/>
          <p:cNvPicPr>
            <a:picLocks noChangeAspect="1" noChangeArrowheads="1"/>
          </p:cNvPicPr>
          <p:nvPr/>
        </p:nvPicPr>
        <p:blipFill>
          <a:blip r:embed="rId3"/>
          <a:srcRect/>
          <a:stretch>
            <a:fillRect/>
          </a:stretch>
        </p:blipFill>
        <p:spPr bwMode="auto">
          <a:xfrm>
            <a:off x="0" y="28972"/>
            <a:ext cx="9144000" cy="6856412"/>
          </a:xfrm>
          <a:prstGeom prst="rect">
            <a:avLst/>
          </a:prstGeom>
          <a:noFill/>
          <a:ln w="9525">
            <a:noFill/>
            <a:miter lim="800000"/>
            <a:headEnd/>
            <a:tailEnd/>
          </a:ln>
        </p:spPr>
      </p:pic>
      <p:sp>
        <p:nvSpPr>
          <p:cNvPr id="3" name="Text Box 5"/>
          <p:cNvSpPr txBox="1">
            <a:spLocks noChangeArrowheads="1"/>
          </p:cNvSpPr>
          <p:nvPr/>
        </p:nvSpPr>
        <p:spPr bwMode="auto">
          <a:xfrm>
            <a:off x="280988" y="2295591"/>
            <a:ext cx="8648700" cy="2062103"/>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en-US" altLang="ko-KR" sz="3200" b="1" dirty="0" smtClean="0">
                <a:solidFill>
                  <a:srgbClr val="19194D"/>
                </a:solidFill>
                <a:effectLst>
                  <a:outerShdw blurRad="38100" dist="38100" dir="2700000" algn="tl">
                    <a:srgbClr val="C0C0C0"/>
                  </a:outerShdw>
                </a:effectLst>
                <a:latin typeface="Calibri" pitchFamily="34" charset="0"/>
                <a:ea typeface="굴림" charset="-127"/>
              </a:rPr>
              <a:t>Investment potential of </a:t>
            </a:r>
            <a:br>
              <a:rPr lang="en-US" altLang="ko-KR" sz="3200" b="1" dirty="0" smtClean="0">
                <a:solidFill>
                  <a:srgbClr val="19194D"/>
                </a:solidFill>
                <a:effectLst>
                  <a:outerShdw blurRad="38100" dist="38100" dir="2700000" algn="tl">
                    <a:srgbClr val="C0C0C0"/>
                  </a:outerShdw>
                </a:effectLst>
                <a:latin typeface="Calibri" pitchFamily="34" charset="0"/>
                <a:ea typeface="굴림" charset="-127"/>
              </a:rPr>
            </a:br>
            <a:r>
              <a:rPr lang="en-US" altLang="ko-KR" sz="3200" b="1" dirty="0" smtClean="0">
                <a:solidFill>
                  <a:srgbClr val="19194D"/>
                </a:solidFill>
                <a:effectLst>
                  <a:outerShdw blurRad="38100" dist="38100" dir="2700000" algn="tl">
                    <a:srgbClr val="C0C0C0"/>
                  </a:outerShdw>
                </a:effectLst>
                <a:latin typeface="Calibri" pitchFamily="34" charset="0"/>
                <a:ea typeface="굴림" charset="-127"/>
              </a:rPr>
              <a:t>the Republic of Uzbekistan and created </a:t>
            </a:r>
            <a:br>
              <a:rPr lang="en-US" altLang="ko-KR" sz="3200" b="1" dirty="0" smtClean="0">
                <a:solidFill>
                  <a:srgbClr val="19194D"/>
                </a:solidFill>
                <a:effectLst>
                  <a:outerShdw blurRad="38100" dist="38100" dir="2700000" algn="tl">
                    <a:srgbClr val="C0C0C0"/>
                  </a:outerShdw>
                </a:effectLst>
                <a:latin typeface="Calibri" pitchFamily="34" charset="0"/>
                <a:ea typeface="굴림" charset="-127"/>
              </a:rPr>
            </a:br>
            <a:r>
              <a:rPr lang="en-US" altLang="ko-KR" sz="3200" b="1" dirty="0" err="1" smtClean="0">
                <a:solidFill>
                  <a:srgbClr val="19194D"/>
                </a:solidFill>
                <a:effectLst>
                  <a:outerShdw blurRad="38100" dist="38100" dir="2700000" algn="tl">
                    <a:srgbClr val="C0C0C0"/>
                  </a:outerShdw>
                </a:effectLst>
                <a:latin typeface="Calibri" pitchFamily="34" charset="0"/>
                <a:ea typeface="굴림" charset="-127"/>
              </a:rPr>
              <a:t>favourable</a:t>
            </a:r>
            <a:r>
              <a:rPr lang="en-US" altLang="ko-KR" sz="3200" b="1" dirty="0" smtClean="0">
                <a:solidFill>
                  <a:srgbClr val="19194D"/>
                </a:solidFill>
                <a:effectLst>
                  <a:outerShdw blurRad="38100" dist="38100" dir="2700000" algn="tl">
                    <a:srgbClr val="C0C0C0"/>
                  </a:outerShdw>
                </a:effectLst>
                <a:latin typeface="Calibri" pitchFamily="34" charset="0"/>
                <a:ea typeface="굴림" charset="-127"/>
              </a:rPr>
              <a:t> investment conditions </a:t>
            </a:r>
            <a:br>
              <a:rPr lang="en-US" altLang="ko-KR" sz="3200" b="1" dirty="0" smtClean="0">
                <a:solidFill>
                  <a:srgbClr val="19194D"/>
                </a:solidFill>
                <a:effectLst>
                  <a:outerShdw blurRad="38100" dist="38100" dir="2700000" algn="tl">
                    <a:srgbClr val="C0C0C0"/>
                  </a:outerShdw>
                </a:effectLst>
                <a:latin typeface="Calibri" pitchFamily="34" charset="0"/>
                <a:ea typeface="굴림" charset="-127"/>
              </a:rPr>
            </a:br>
            <a:r>
              <a:rPr lang="en-US" altLang="ko-KR" sz="3200" b="1" dirty="0" smtClean="0">
                <a:solidFill>
                  <a:srgbClr val="19194D"/>
                </a:solidFill>
                <a:effectLst>
                  <a:outerShdw blurRad="38100" dist="38100" dir="2700000" algn="tl">
                    <a:srgbClr val="C0C0C0"/>
                  </a:outerShdw>
                </a:effectLst>
                <a:latin typeface="Calibri" pitchFamily="34" charset="0"/>
                <a:ea typeface="굴림" charset="-127"/>
              </a:rPr>
              <a:t>for foreign investors</a:t>
            </a:r>
            <a:endParaRPr lang="en-US" sz="3200" b="1" dirty="0">
              <a:solidFill>
                <a:srgbClr val="19194D"/>
              </a:solidFill>
              <a:effectLst>
                <a:outerShdw blurRad="38100" dist="38100" dir="2700000" algn="tl">
                  <a:srgbClr val="C0C0C0"/>
                </a:outerShdw>
              </a:effectLst>
              <a:latin typeface="Calibri" pitchFamily="34" charset="0"/>
              <a:ea typeface="굴림" charset="-127"/>
            </a:endParaRPr>
          </a:p>
        </p:txBody>
      </p:sp>
      <p:sp>
        <p:nvSpPr>
          <p:cNvPr id="6" name="Text Box 6"/>
          <p:cNvSpPr txBox="1">
            <a:spLocks noChangeArrowheads="1"/>
          </p:cNvSpPr>
          <p:nvPr/>
        </p:nvSpPr>
        <p:spPr bwMode="auto">
          <a:xfrm>
            <a:off x="1438275" y="4709368"/>
            <a:ext cx="6496050" cy="1754326"/>
          </a:xfrm>
          <a:prstGeom prst="rect">
            <a:avLst/>
          </a:prstGeom>
          <a:noFill/>
          <a:ln w="9525">
            <a:noFill/>
            <a:miter lim="800000"/>
            <a:headEnd/>
            <a:tailEnd/>
          </a:ln>
          <a:effec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2400" b="1" dirty="0" smtClean="0">
                <a:solidFill>
                  <a:srgbClr val="19194D"/>
                </a:solidFill>
                <a:effectLst>
                  <a:outerShdw blurRad="38100" dist="38100" dir="2700000" algn="tl">
                    <a:srgbClr val="C0C0C0"/>
                  </a:outerShdw>
                </a:effectLst>
                <a:ea typeface="Gulim" pitchFamily="50" charset="-127"/>
                <a:cs typeface="Arial" pitchFamily="34" charset="0"/>
              </a:rPr>
              <a:t>Mr. </a:t>
            </a:r>
            <a:r>
              <a:rPr lang="en-US" sz="2400" b="1" dirty="0" err="1" smtClean="0">
                <a:solidFill>
                  <a:srgbClr val="19194D"/>
                </a:solidFill>
                <a:effectLst>
                  <a:outerShdw blurRad="38100" dist="38100" dir="2700000" algn="tl">
                    <a:srgbClr val="C0C0C0"/>
                  </a:outerShdw>
                </a:effectLst>
                <a:ea typeface="Gulim" pitchFamily="50" charset="-127"/>
                <a:cs typeface="Arial" pitchFamily="34" charset="0"/>
              </a:rPr>
              <a:t>Shavkat</a:t>
            </a:r>
            <a:r>
              <a:rPr lang="en-US" sz="2400" b="1" dirty="0" smtClean="0">
                <a:solidFill>
                  <a:srgbClr val="19194D"/>
                </a:solidFill>
                <a:effectLst>
                  <a:outerShdw blurRad="38100" dist="38100" dir="2700000" algn="tl">
                    <a:srgbClr val="C0C0C0"/>
                  </a:outerShdw>
                </a:effectLst>
                <a:ea typeface="Gulim" pitchFamily="50" charset="-127"/>
                <a:cs typeface="Arial" pitchFamily="34" charset="0"/>
              </a:rPr>
              <a:t> </a:t>
            </a:r>
            <a:r>
              <a:rPr lang="en-US" sz="2400" b="1" dirty="0" err="1" smtClean="0">
                <a:solidFill>
                  <a:srgbClr val="19194D"/>
                </a:solidFill>
                <a:effectLst>
                  <a:outerShdw blurRad="38100" dist="38100" dir="2700000" algn="tl">
                    <a:srgbClr val="C0C0C0"/>
                  </a:outerShdw>
                </a:effectLst>
                <a:ea typeface="Gulim" pitchFamily="50" charset="-127"/>
                <a:cs typeface="Arial" pitchFamily="34" charset="0"/>
              </a:rPr>
              <a:t>Tulyaganov</a:t>
            </a:r>
            <a:endParaRPr lang="ru-RU" sz="2400" b="1" dirty="0">
              <a:solidFill>
                <a:srgbClr val="19194D"/>
              </a:solidFill>
              <a:effectLst>
                <a:outerShdw blurRad="38100" dist="38100" dir="2700000" algn="tl">
                  <a:srgbClr val="C0C0C0"/>
                </a:outerShdw>
              </a:effectLst>
              <a:ea typeface="Gulim" pitchFamily="50" charset="-127"/>
              <a:cs typeface="Arial" pitchFamily="34" charset="0"/>
            </a:endParaRPr>
          </a:p>
          <a:p>
            <a:pPr algn="ctr" eaLnBrk="1" hangingPunct="1"/>
            <a:r>
              <a:rPr lang="en-US" b="1" dirty="0">
                <a:solidFill>
                  <a:srgbClr val="19194D"/>
                </a:solidFill>
                <a:effectLst>
                  <a:outerShdw blurRad="38100" dist="38100" dir="2700000" algn="tl">
                    <a:srgbClr val="C0C0C0"/>
                  </a:outerShdw>
                </a:effectLst>
                <a:ea typeface="Gulim" pitchFamily="50" charset="-127"/>
                <a:cs typeface="Arial" pitchFamily="34" charset="0"/>
              </a:rPr>
              <a:t>Deputy </a:t>
            </a:r>
            <a:r>
              <a:rPr lang="en-US" b="1" dirty="0" smtClean="0">
                <a:solidFill>
                  <a:srgbClr val="19194D"/>
                </a:solidFill>
                <a:effectLst>
                  <a:outerShdw blurRad="38100" dist="38100" dir="2700000" algn="tl">
                    <a:srgbClr val="C0C0C0"/>
                  </a:outerShdw>
                </a:effectLst>
                <a:ea typeface="Gulim" pitchFamily="50" charset="-127"/>
                <a:cs typeface="Arial" pitchFamily="34" charset="0"/>
              </a:rPr>
              <a:t>Minister of the Ministry </a:t>
            </a:r>
            <a:r>
              <a:rPr lang="en-US" b="1" dirty="0">
                <a:solidFill>
                  <a:srgbClr val="19194D"/>
                </a:solidFill>
                <a:effectLst>
                  <a:outerShdw blurRad="38100" dist="38100" dir="2700000" algn="tl">
                    <a:srgbClr val="C0C0C0"/>
                  </a:outerShdw>
                </a:effectLst>
                <a:ea typeface="Gulim" pitchFamily="50" charset="-127"/>
                <a:cs typeface="Arial" pitchFamily="34" charset="0"/>
              </a:rPr>
              <a:t>for Foreign Economic Relations, Investment and Trade of the Republic of Uzbekistan</a:t>
            </a:r>
          </a:p>
          <a:p>
            <a:pPr algn="ctr" eaLnBrk="1" hangingPunct="1"/>
            <a:endParaRPr lang="ru-RU" sz="1600" b="1" dirty="0">
              <a:solidFill>
                <a:srgbClr val="19194D"/>
              </a:solidFill>
              <a:effectLst>
                <a:outerShdw blurRad="38100" dist="38100" dir="2700000" algn="tl">
                  <a:srgbClr val="C0C0C0"/>
                </a:outerShdw>
              </a:effectLst>
              <a:ea typeface="Gulim" pitchFamily="50" charset="-127"/>
              <a:cs typeface="Arial" pitchFamily="34" charset="0"/>
            </a:endParaRPr>
          </a:p>
          <a:p>
            <a:pPr algn="ctr" eaLnBrk="1" hangingPunct="1"/>
            <a:endParaRPr lang="ru-RU" sz="1600" b="1" dirty="0">
              <a:solidFill>
                <a:srgbClr val="19194D"/>
              </a:solidFill>
              <a:effectLst>
                <a:outerShdw blurRad="38100" dist="38100" dir="2700000" algn="tl">
                  <a:srgbClr val="C0C0C0"/>
                </a:outerShdw>
              </a:effectLst>
              <a:ea typeface="Gulim" pitchFamily="50" charset="-127"/>
              <a:cs typeface="Arial" pitchFamily="34" charset="0"/>
            </a:endParaRPr>
          </a:p>
          <a:p>
            <a:pPr algn="ctr" eaLnBrk="1" hangingPunct="1"/>
            <a:r>
              <a:rPr lang="en-US" sz="1600" b="1" dirty="0" smtClean="0">
                <a:solidFill>
                  <a:srgbClr val="19194D"/>
                </a:solidFill>
                <a:effectLst>
                  <a:outerShdw blurRad="38100" dist="38100" dir="2700000" algn="tl">
                    <a:srgbClr val="C0C0C0"/>
                  </a:outerShdw>
                </a:effectLst>
                <a:ea typeface="Gulim" pitchFamily="50" charset="-127"/>
                <a:cs typeface="Arial" pitchFamily="34" charset="0"/>
              </a:rPr>
              <a:t>April,</a:t>
            </a:r>
            <a:r>
              <a:rPr lang="ru-RU" sz="1600" b="1" dirty="0" smtClean="0">
                <a:solidFill>
                  <a:srgbClr val="19194D"/>
                </a:solidFill>
                <a:effectLst>
                  <a:outerShdw blurRad="38100" dist="38100" dir="2700000" algn="tl">
                    <a:srgbClr val="C0C0C0"/>
                  </a:outerShdw>
                </a:effectLst>
                <a:ea typeface="Gulim" pitchFamily="50" charset="-127"/>
                <a:cs typeface="Arial" pitchFamily="34" charset="0"/>
              </a:rPr>
              <a:t> </a:t>
            </a:r>
            <a:r>
              <a:rPr lang="ru-RU" sz="1600" b="1" dirty="0">
                <a:solidFill>
                  <a:srgbClr val="19194D"/>
                </a:solidFill>
                <a:effectLst>
                  <a:outerShdw blurRad="38100" dist="38100" dir="2700000" algn="tl">
                    <a:srgbClr val="C0C0C0"/>
                  </a:outerShdw>
                </a:effectLst>
                <a:ea typeface="Gulim" pitchFamily="50" charset="-127"/>
                <a:cs typeface="Arial" pitchFamily="34" charset="0"/>
              </a:rPr>
              <a:t>2013</a:t>
            </a:r>
          </a:p>
        </p:txBody>
      </p:sp>
      <p:pic>
        <p:nvPicPr>
          <p:cNvPr id="9" name="Picture 57" descr="3dflagsdotcom_uzbek_2fagl"/>
          <p:cNvPicPr>
            <a:picLocks noChangeAspect="1" noChangeArrowheads="1" noCrop="1"/>
          </p:cNvPicPr>
          <p:nvPr/>
        </p:nvPicPr>
        <p:blipFill>
          <a:blip r:embed="rId4">
            <a:lum bright="12000"/>
          </a:blip>
          <a:srcRect/>
          <a:stretch>
            <a:fillRect/>
          </a:stretch>
        </p:blipFill>
        <p:spPr bwMode="auto">
          <a:xfrm>
            <a:off x="539750" y="242853"/>
            <a:ext cx="2317738" cy="1666839"/>
          </a:xfrm>
          <a:prstGeom prst="rect">
            <a:avLst/>
          </a:prstGeom>
          <a:noFill/>
          <a:ln w="9525">
            <a:noFill/>
            <a:miter lim="800000"/>
            <a:headEnd/>
            <a:tailEnd/>
          </a:ln>
        </p:spPr>
      </p:pic>
      <p:pic>
        <p:nvPicPr>
          <p:cNvPr id="10" name="Picture 3"/>
          <p:cNvPicPr>
            <a:picLocks noChangeAspect="1" noChangeArrowheads="1"/>
          </p:cNvPicPr>
          <p:nvPr/>
        </p:nvPicPr>
        <p:blipFill>
          <a:blip r:embed="rId5"/>
          <a:srcRect/>
          <a:stretch>
            <a:fillRect/>
          </a:stretch>
        </p:blipFill>
        <p:spPr bwMode="auto">
          <a:xfrm>
            <a:off x="7072330" y="178848"/>
            <a:ext cx="1892831" cy="1892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14338" name="Прямоугольник 5"/>
          <p:cNvSpPr>
            <a:spLocks noChangeArrowheads="1"/>
          </p:cNvSpPr>
          <p:nvPr/>
        </p:nvSpPr>
        <p:spPr bwMode="auto">
          <a:xfrm>
            <a:off x="554038" y="1196975"/>
            <a:ext cx="8339137" cy="4832092"/>
          </a:xfrm>
          <a:prstGeom prst="rect">
            <a:avLst/>
          </a:prstGeom>
          <a:noFill/>
          <a:ln w="9525">
            <a:noFill/>
            <a:miter lim="800000"/>
            <a:headEnd/>
            <a:tailEnd/>
          </a:ln>
        </p:spPr>
        <p:txBody>
          <a:bodyPr>
            <a:spAutoFit/>
          </a:bodyPr>
          <a:lstStyle/>
          <a:p>
            <a:pPr algn="just"/>
            <a:r>
              <a:rPr lang="ru-RU" sz="2200" b="1" dirty="0">
                <a:solidFill>
                  <a:srgbClr val="002060"/>
                </a:solidFill>
                <a:cs typeface="Arial" pitchFamily="34" charset="0"/>
              </a:rPr>
              <a:t>        </a:t>
            </a:r>
            <a:r>
              <a:rPr lang="en-US" sz="2200" b="1" dirty="0">
                <a:solidFill>
                  <a:srgbClr val="002060"/>
                </a:solidFill>
              </a:rPr>
              <a:t>2.  </a:t>
            </a:r>
            <a:r>
              <a:rPr lang="ru-RU" sz="2200" b="1" dirty="0" err="1">
                <a:solidFill>
                  <a:srgbClr val="002060"/>
                </a:solidFill>
              </a:rPr>
              <a:t>Foreign</a:t>
            </a:r>
            <a:r>
              <a:rPr lang="ru-RU" sz="2200" b="1" dirty="0">
                <a:solidFill>
                  <a:srgbClr val="002060"/>
                </a:solidFill>
              </a:rPr>
              <a:t> </a:t>
            </a:r>
            <a:r>
              <a:rPr lang="ru-RU" sz="2200" b="1" dirty="0" err="1" smtClean="0">
                <a:solidFill>
                  <a:srgbClr val="002060"/>
                </a:solidFill>
              </a:rPr>
              <a:t>exchange</a:t>
            </a:r>
            <a:r>
              <a:rPr lang="ru-RU" sz="2200" b="1" dirty="0" smtClean="0">
                <a:solidFill>
                  <a:srgbClr val="002060"/>
                </a:solidFill>
              </a:rPr>
              <a:t> </a:t>
            </a:r>
            <a:r>
              <a:rPr lang="ru-RU" sz="2200" b="1" dirty="0" err="1" smtClean="0">
                <a:solidFill>
                  <a:srgbClr val="002060"/>
                </a:solidFill>
              </a:rPr>
              <a:t>earnings</a:t>
            </a:r>
            <a:r>
              <a:rPr lang="ru-RU" sz="2200" b="1" dirty="0" smtClean="0">
                <a:solidFill>
                  <a:srgbClr val="002060"/>
                </a:solidFill>
              </a:rPr>
              <a:t> </a:t>
            </a:r>
            <a:r>
              <a:rPr lang="ru-RU" sz="2200" b="1" dirty="0" err="1" smtClean="0">
                <a:solidFill>
                  <a:srgbClr val="002060"/>
                </a:solidFill>
              </a:rPr>
              <a:t>liable</a:t>
            </a:r>
            <a:r>
              <a:rPr lang="ru-RU" sz="2200" b="1" dirty="0" smtClean="0">
                <a:solidFill>
                  <a:srgbClr val="002060"/>
                </a:solidFill>
              </a:rPr>
              <a:t> </a:t>
            </a:r>
            <a:r>
              <a:rPr lang="ru-RU" sz="2200" b="1" dirty="0" err="1" smtClean="0">
                <a:solidFill>
                  <a:srgbClr val="002060"/>
                </a:solidFill>
              </a:rPr>
              <a:t>to</a:t>
            </a:r>
            <a:r>
              <a:rPr lang="ru-RU" sz="2200" b="1" dirty="0" smtClean="0">
                <a:solidFill>
                  <a:srgbClr val="002060"/>
                </a:solidFill>
              </a:rPr>
              <a:t> </a:t>
            </a:r>
            <a:r>
              <a:rPr lang="ru-RU" sz="2200" b="1" dirty="0" err="1" smtClean="0">
                <a:solidFill>
                  <a:srgbClr val="002060"/>
                </a:solidFill>
              </a:rPr>
              <a:t>obligatory</a:t>
            </a:r>
            <a:r>
              <a:rPr lang="ru-RU" sz="2200" b="1" dirty="0" smtClean="0">
                <a:solidFill>
                  <a:srgbClr val="002060"/>
                </a:solidFill>
              </a:rPr>
              <a:t> </a:t>
            </a:r>
            <a:r>
              <a:rPr lang="ru-RU" sz="2200" b="1" dirty="0" err="1">
                <a:solidFill>
                  <a:srgbClr val="002060"/>
                </a:solidFill>
              </a:rPr>
              <a:t>sale</a:t>
            </a:r>
            <a:r>
              <a:rPr lang="ru-RU" sz="2200" b="1" dirty="0">
                <a:solidFill>
                  <a:srgbClr val="002060"/>
                </a:solidFill>
              </a:rPr>
              <a:t> </a:t>
            </a:r>
            <a:r>
              <a:rPr lang="ru-RU" sz="2200" b="1" dirty="0" err="1">
                <a:solidFill>
                  <a:srgbClr val="002060"/>
                </a:solidFill>
              </a:rPr>
              <a:t>are</a:t>
            </a:r>
            <a:r>
              <a:rPr lang="en-US" sz="2200" b="1" dirty="0">
                <a:solidFill>
                  <a:srgbClr val="002060"/>
                </a:solidFill>
              </a:rPr>
              <a:t> </a:t>
            </a:r>
            <a:r>
              <a:rPr lang="ru-RU" sz="2200" b="1" dirty="0" err="1">
                <a:solidFill>
                  <a:srgbClr val="002060"/>
                </a:solidFill>
              </a:rPr>
              <a:t>reduced</a:t>
            </a:r>
            <a:r>
              <a:rPr lang="ru-RU" sz="2200" b="1" dirty="0">
                <a:solidFill>
                  <a:srgbClr val="002060"/>
                </a:solidFill>
              </a:rPr>
              <a:t>:</a:t>
            </a:r>
            <a:endParaRPr lang="en-US" sz="2200" b="1" dirty="0">
              <a:solidFill>
                <a:srgbClr val="002060"/>
              </a:solidFill>
            </a:endParaRPr>
          </a:p>
          <a:p>
            <a:pPr algn="just"/>
            <a:endParaRPr lang="en-US" sz="2200" b="1" dirty="0">
              <a:solidFill>
                <a:srgbClr val="002060"/>
              </a:solidFill>
            </a:endParaRPr>
          </a:p>
          <a:p>
            <a:pPr algn="just"/>
            <a:r>
              <a:rPr lang="en-US" sz="2200" b="1" dirty="0">
                <a:solidFill>
                  <a:srgbClr val="002060"/>
                </a:solidFill>
              </a:rPr>
              <a:t>	 a)</a:t>
            </a:r>
            <a:r>
              <a:rPr lang="ru-RU" sz="2200" b="1" dirty="0">
                <a:solidFill>
                  <a:srgbClr val="002060"/>
                </a:solidFill>
              </a:rPr>
              <a:t>  </a:t>
            </a:r>
            <a:r>
              <a:rPr lang="en-US" sz="2200" b="1" dirty="0" smtClean="0">
                <a:solidFill>
                  <a:srgbClr val="002060"/>
                </a:solidFill>
              </a:rPr>
              <a:t>in</a:t>
            </a:r>
            <a:r>
              <a:rPr lang="ru-RU" sz="2200" b="1" dirty="0" smtClean="0">
                <a:solidFill>
                  <a:srgbClr val="002060"/>
                </a:solidFill>
              </a:rPr>
              <a:t> </a:t>
            </a:r>
            <a:r>
              <a:rPr lang="ru-RU" sz="2200" b="1" dirty="0" err="1">
                <a:solidFill>
                  <a:srgbClr val="002060"/>
                </a:solidFill>
              </a:rPr>
              <a:t>amount</a:t>
            </a:r>
            <a:r>
              <a:rPr lang="ru-RU" sz="2200" b="1" dirty="0">
                <a:solidFill>
                  <a:srgbClr val="002060"/>
                </a:solidFill>
              </a:rPr>
              <a:t> </a:t>
            </a:r>
            <a:r>
              <a:rPr lang="ru-RU" sz="2200" b="1" dirty="0" err="1">
                <a:solidFill>
                  <a:srgbClr val="002060"/>
                </a:solidFill>
              </a:rPr>
              <a:t>of</a:t>
            </a:r>
            <a:r>
              <a:rPr lang="ru-RU" sz="2200" b="1" dirty="0">
                <a:solidFill>
                  <a:srgbClr val="002060"/>
                </a:solidFill>
              </a:rPr>
              <a:t> </a:t>
            </a:r>
            <a:r>
              <a:rPr lang="ru-RU" sz="2200" b="1" dirty="0" err="1">
                <a:solidFill>
                  <a:srgbClr val="002060"/>
                </a:solidFill>
              </a:rPr>
              <a:t>expenses</a:t>
            </a:r>
            <a:r>
              <a:rPr lang="ru-RU" sz="2200" b="1" dirty="0">
                <a:solidFill>
                  <a:srgbClr val="002060"/>
                </a:solidFill>
              </a:rPr>
              <a:t>, </a:t>
            </a:r>
            <a:r>
              <a:rPr lang="ru-RU" sz="2200" b="1" dirty="0" err="1">
                <a:solidFill>
                  <a:srgbClr val="002060"/>
                </a:solidFill>
              </a:rPr>
              <a:t>incurred</a:t>
            </a:r>
            <a:r>
              <a:rPr lang="ru-RU" sz="2200" b="1" dirty="0">
                <a:solidFill>
                  <a:srgbClr val="002060"/>
                </a:solidFill>
              </a:rPr>
              <a:t> </a:t>
            </a:r>
            <a:r>
              <a:rPr lang="ru-RU" sz="2200" b="1" dirty="0" err="1" smtClean="0">
                <a:solidFill>
                  <a:srgbClr val="002060"/>
                </a:solidFill>
              </a:rPr>
              <a:t>in</a:t>
            </a:r>
            <a:r>
              <a:rPr lang="en-US" sz="2200" b="1" dirty="0" smtClean="0">
                <a:solidFill>
                  <a:srgbClr val="002060"/>
                </a:solidFill>
              </a:rPr>
              <a:t> </a:t>
            </a:r>
            <a:r>
              <a:rPr lang="ru-RU" sz="2200" b="1" dirty="0" err="1">
                <a:solidFill>
                  <a:srgbClr val="002060"/>
                </a:solidFill>
              </a:rPr>
              <a:t>foreign</a:t>
            </a:r>
            <a:r>
              <a:rPr lang="ru-RU" sz="2200" b="1" dirty="0">
                <a:solidFill>
                  <a:srgbClr val="002060"/>
                </a:solidFill>
              </a:rPr>
              <a:t> </a:t>
            </a:r>
            <a:r>
              <a:rPr lang="ru-RU" sz="2200" b="1" dirty="0" err="1">
                <a:solidFill>
                  <a:srgbClr val="002060"/>
                </a:solidFill>
              </a:rPr>
              <a:t>exchange</a:t>
            </a:r>
            <a:r>
              <a:rPr lang="ru-RU" sz="2200" b="1" dirty="0">
                <a:solidFill>
                  <a:srgbClr val="002060"/>
                </a:solidFill>
              </a:rPr>
              <a:t> </a:t>
            </a:r>
            <a:r>
              <a:rPr lang="ru-RU" sz="2200" b="1" dirty="0" err="1">
                <a:solidFill>
                  <a:srgbClr val="002060"/>
                </a:solidFill>
              </a:rPr>
              <a:t>under</a:t>
            </a:r>
            <a:r>
              <a:rPr lang="ru-RU" sz="2200" b="1" dirty="0">
                <a:solidFill>
                  <a:srgbClr val="002060"/>
                </a:solidFill>
              </a:rPr>
              <a:t> </a:t>
            </a:r>
            <a:r>
              <a:rPr lang="ru-RU" sz="2200" b="1" dirty="0" err="1">
                <a:solidFill>
                  <a:srgbClr val="002060"/>
                </a:solidFill>
              </a:rPr>
              <a:t>the</a:t>
            </a:r>
            <a:r>
              <a:rPr lang="ru-RU" sz="2200" b="1" dirty="0">
                <a:solidFill>
                  <a:srgbClr val="002060"/>
                </a:solidFill>
              </a:rPr>
              <a:t>  </a:t>
            </a:r>
            <a:r>
              <a:rPr lang="ru-RU" sz="2200" b="1" dirty="0" err="1">
                <a:solidFill>
                  <a:srgbClr val="002060"/>
                </a:solidFill>
              </a:rPr>
              <a:t>contracts</a:t>
            </a:r>
            <a:r>
              <a:rPr lang="ru-RU" sz="2200" b="1" dirty="0">
                <a:solidFill>
                  <a:srgbClr val="002060"/>
                </a:solidFill>
              </a:rPr>
              <a:t>, </a:t>
            </a:r>
            <a:r>
              <a:rPr lang="ru-RU" sz="2200" b="1" dirty="0" err="1">
                <a:solidFill>
                  <a:srgbClr val="002060"/>
                </a:solidFill>
              </a:rPr>
              <a:t>associated</a:t>
            </a:r>
            <a:r>
              <a:rPr lang="ru-RU" sz="2200" b="1" dirty="0">
                <a:solidFill>
                  <a:srgbClr val="002060"/>
                </a:solidFill>
              </a:rPr>
              <a:t> </a:t>
            </a:r>
            <a:r>
              <a:rPr lang="ru-RU" sz="2200" b="1" dirty="0" err="1">
                <a:solidFill>
                  <a:srgbClr val="002060"/>
                </a:solidFill>
              </a:rPr>
              <a:t>with</a:t>
            </a:r>
            <a:r>
              <a:rPr lang="ru-RU" sz="2200" b="1" dirty="0">
                <a:solidFill>
                  <a:srgbClr val="002060"/>
                </a:solidFill>
              </a:rPr>
              <a:t> </a:t>
            </a:r>
            <a:r>
              <a:rPr lang="ru-RU" sz="2200" b="1" dirty="0" err="1">
                <a:solidFill>
                  <a:srgbClr val="002060"/>
                </a:solidFill>
              </a:rPr>
              <a:t>the</a:t>
            </a:r>
            <a:r>
              <a:rPr lang="ru-RU" sz="2200" b="1" dirty="0">
                <a:solidFill>
                  <a:srgbClr val="002060"/>
                </a:solidFill>
              </a:rPr>
              <a:t>  </a:t>
            </a:r>
            <a:r>
              <a:rPr lang="ru-RU" sz="2200" b="1" dirty="0" err="1">
                <a:solidFill>
                  <a:srgbClr val="002060"/>
                </a:solidFill>
              </a:rPr>
              <a:t>procedure</a:t>
            </a:r>
            <a:r>
              <a:rPr lang="ru-RU" sz="2200" b="1" dirty="0">
                <a:solidFill>
                  <a:srgbClr val="002060"/>
                </a:solidFill>
              </a:rPr>
              <a:t> </a:t>
            </a:r>
            <a:r>
              <a:rPr lang="ru-RU" sz="2200" b="1" dirty="0" err="1">
                <a:solidFill>
                  <a:srgbClr val="002060"/>
                </a:solidFill>
              </a:rPr>
              <a:t>of</a:t>
            </a:r>
            <a:r>
              <a:rPr lang="en-US" sz="2200" b="1" dirty="0">
                <a:solidFill>
                  <a:srgbClr val="002060"/>
                </a:solidFill>
              </a:rPr>
              <a:t> </a:t>
            </a:r>
            <a:r>
              <a:rPr lang="ru-RU" sz="2200" b="1" dirty="0" err="1">
                <a:solidFill>
                  <a:srgbClr val="002060"/>
                </a:solidFill>
              </a:rPr>
              <a:t>customs</a:t>
            </a:r>
            <a:r>
              <a:rPr lang="ru-RU" sz="2200" b="1" dirty="0">
                <a:solidFill>
                  <a:srgbClr val="002060"/>
                </a:solidFill>
              </a:rPr>
              <a:t> </a:t>
            </a:r>
            <a:r>
              <a:rPr lang="ru-RU" sz="2200" b="1" dirty="0" err="1">
                <a:solidFill>
                  <a:srgbClr val="002060"/>
                </a:solidFill>
              </a:rPr>
              <a:t>outside</a:t>
            </a:r>
            <a:r>
              <a:rPr lang="ru-RU" sz="2200" b="1" dirty="0">
                <a:solidFill>
                  <a:srgbClr val="002060"/>
                </a:solidFill>
              </a:rPr>
              <a:t> </a:t>
            </a:r>
            <a:r>
              <a:rPr lang="en-US" sz="2200" b="1" dirty="0">
                <a:solidFill>
                  <a:srgbClr val="002060"/>
                </a:solidFill>
              </a:rPr>
              <a:t>of </a:t>
            </a:r>
            <a:r>
              <a:rPr lang="ru-RU" sz="2200" b="1" dirty="0" err="1">
                <a:solidFill>
                  <a:srgbClr val="002060"/>
                </a:solidFill>
              </a:rPr>
              <a:t>the</a:t>
            </a:r>
            <a:r>
              <a:rPr lang="ru-RU" sz="2200" b="1" dirty="0">
                <a:solidFill>
                  <a:srgbClr val="002060"/>
                </a:solidFill>
              </a:rPr>
              <a:t>  </a:t>
            </a:r>
            <a:r>
              <a:rPr lang="ru-RU" sz="2200" b="1" dirty="0" err="1">
                <a:solidFill>
                  <a:srgbClr val="002060"/>
                </a:solidFill>
              </a:rPr>
              <a:t>Republic</a:t>
            </a:r>
            <a:r>
              <a:rPr lang="ru-RU" sz="2200" b="1" dirty="0">
                <a:solidFill>
                  <a:srgbClr val="002060"/>
                </a:solidFill>
              </a:rPr>
              <a:t> </a:t>
            </a:r>
            <a:r>
              <a:rPr lang="ru-RU" sz="2200" b="1" dirty="0" err="1">
                <a:solidFill>
                  <a:srgbClr val="002060"/>
                </a:solidFill>
              </a:rPr>
              <a:t>of</a:t>
            </a:r>
            <a:r>
              <a:rPr lang="ru-RU" sz="2200" b="1" dirty="0">
                <a:solidFill>
                  <a:srgbClr val="002060"/>
                </a:solidFill>
              </a:rPr>
              <a:t> </a:t>
            </a:r>
            <a:r>
              <a:rPr lang="ru-RU" sz="2200" b="1" dirty="0" err="1">
                <a:solidFill>
                  <a:srgbClr val="002060"/>
                </a:solidFill>
              </a:rPr>
              <a:t>Uzbekistan</a:t>
            </a:r>
            <a:r>
              <a:rPr lang="ru-RU" sz="2200" b="1" dirty="0">
                <a:solidFill>
                  <a:srgbClr val="002060"/>
                </a:solidFill>
              </a:rPr>
              <a:t>,  </a:t>
            </a:r>
            <a:r>
              <a:rPr lang="ru-RU" sz="2200" b="1" dirty="0" err="1">
                <a:solidFill>
                  <a:srgbClr val="002060"/>
                </a:solidFill>
              </a:rPr>
              <a:t>transportation</a:t>
            </a:r>
            <a:r>
              <a:rPr lang="ru-RU" sz="2200" b="1" dirty="0">
                <a:solidFill>
                  <a:srgbClr val="002060"/>
                </a:solidFill>
              </a:rPr>
              <a:t>, </a:t>
            </a:r>
            <a:r>
              <a:rPr lang="ru-RU" sz="2200" b="1" dirty="0" err="1">
                <a:solidFill>
                  <a:srgbClr val="002060"/>
                </a:solidFill>
              </a:rPr>
              <a:t>insurance</a:t>
            </a:r>
            <a:r>
              <a:rPr lang="ru-RU" sz="2200" b="1" dirty="0">
                <a:solidFill>
                  <a:srgbClr val="002060"/>
                </a:solidFill>
              </a:rPr>
              <a:t>,</a:t>
            </a:r>
            <a:r>
              <a:rPr lang="en-US" sz="2200" b="1" dirty="0">
                <a:solidFill>
                  <a:srgbClr val="002060"/>
                </a:solidFill>
              </a:rPr>
              <a:t> </a:t>
            </a:r>
            <a:r>
              <a:rPr lang="ru-RU" sz="2200" b="1" dirty="0" err="1">
                <a:solidFill>
                  <a:srgbClr val="002060"/>
                </a:solidFill>
              </a:rPr>
              <a:t>freight</a:t>
            </a:r>
            <a:r>
              <a:rPr lang="ru-RU" sz="2200" b="1" dirty="0">
                <a:solidFill>
                  <a:srgbClr val="002060"/>
                </a:solidFill>
              </a:rPr>
              <a:t>  </a:t>
            </a:r>
            <a:r>
              <a:rPr lang="ru-RU" sz="2200" b="1" dirty="0" err="1">
                <a:solidFill>
                  <a:srgbClr val="002060"/>
                </a:solidFill>
              </a:rPr>
              <a:t>forwarding</a:t>
            </a:r>
            <a:r>
              <a:rPr lang="ru-RU" sz="2200" b="1" dirty="0">
                <a:solidFill>
                  <a:srgbClr val="002060"/>
                </a:solidFill>
              </a:rPr>
              <a:t>,  </a:t>
            </a:r>
            <a:r>
              <a:rPr lang="ru-RU" sz="2200" b="1" dirty="0" err="1">
                <a:solidFill>
                  <a:srgbClr val="002060"/>
                </a:solidFill>
              </a:rPr>
              <a:t>commissions</a:t>
            </a:r>
            <a:r>
              <a:rPr lang="ru-RU" sz="2200" b="1" dirty="0">
                <a:solidFill>
                  <a:srgbClr val="002060"/>
                </a:solidFill>
              </a:rPr>
              <a:t>,  </a:t>
            </a:r>
            <a:r>
              <a:rPr lang="ru-RU" sz="2200" b="1" dirty="0" err="1">
                <a:solidFill>
                  <a:srgbClr val="002060"/>
                </a:solidFill>
              </a:rPr>
              <a:t>amount</a:t>
            </a:r>
            <a:r>
              <a:rPr lang="ru-RU" sz="2200" b="1" dirty="0">
                <a:solidFill>
                  <a:srgbClr val="002060"/>
                </a:solidFill>
              </a:rPr>
              <a:t>  </a:t>
            </a:r>
            <a:r>
              <a:rPr lang="ru-RU" sz="2200" b="1" dirty="0" err="1">
                <a:solidFill>
                  <a:srgbClr val="002060"/>
                </a:solidFill>
              </a:rPr>
              <a:t>of</a:t>
            </a:r>
            <a:r>
              <a:rPr lang="ru-RU" sz="2200" b="1" dirty="0">
                <a:solidFill>
                  <a:srgbClr val="002060"/>
                </a:solidFill>
              </a:rPr>
              <a:t>  </a:t>
            </a:r>
            <a:r>
              <a:rPr lang="ru-RU" sz="2200" b="1" dirty="0" err="1">
                <a:solidFill>
                  <a:srgbClr val="002060"/>
                </a:solidFill>
              </a:rPr>
              <a:t>payment</a:t>
            </a:r>
            <a:r>
              <a:rPr lang="ru-RU" sz="2200" b="1" dirty="0">
                <a:solidFill>
                  <a:srgbClr val="002060"/>
                </a:solidFill>
              </a:rPr>
              <a:t> </a:t>
            </a:r>
            <a:r>
              <a:rPr lang="ru-RU" sz="2200" b="1" dirty="0" err="1">
                <a:solidFill>
                  <a:srgbClr val="002060"/>
                </a:solidFill>
              </a:rPr>
              <a:t>on</a:t>
            </a:r>
            <a:r>
              <a:rPr lang="ru-RU" sz="2200" b="1" dirty="0">
                <a:solidFill>
                  <a:srgbClr val="002060"/>
                </a:solidFill>
              </a:rPr>
              <a:t> </a:t>
            </a:r>
            <a:r>
              <a:rPr lang="ru-RU" sz="2200" b="1" dirty="0" err="1">
                <a:solidFill>
                  <a:srgbClr val="002060"/>
                </a:solidFill>
              </a:rPr>
              <a:t>interests</a:t>
            </a:r>
            <a:r>
              <a:rPr lang="ru-RU" sz="2200" b="1" dirty="0">
                <a:solidFill>
                  <a:srgbClr val="002060"/>
                </a:solidFill>
              </a:rPr>
              <a:t> </a:t>
            </a:r>
            <a:r>
              <a:rPr lang="ru-RU" sz="2200" b="1" dirty="0" err="1">
                <a:solidFill>
                  <a:srgbClr val="002060"/>
                </a:solidFill>
              </a:rPr>
              <a:t>for</a:t>
            </a:r>
            <a:r>
              <a:rPr lang="en-US" sz="2200" b="1" dirty="0">
                <a:solidFill>
                  <a:srgbClr val="002060"/>
                </a:solidFill>
              </a:rPr>
              <a:t> </a:t>
            </a:r>
            <a:r>
              <a:rPr lang="ru-RU" sz="2200" b="1" dirty="0" err="1">
                <a:solidFill>
                  <a:srgbClr val="002060"/>
                </a:solidFill>
              </a:rPr>
              <a:t>credits</a:t>
            </a:r>
            <a:r>
              <a:rPr lang="en-US" sz="2200" b="1" dirty="0">
                <a:solidFill>
                  <a:srgbClr val="002060"/>
                </a:solidFill>
              </a:rPr>
              <a:t>;</a:t>
            </a:r>
          </a:p>
          <a:p>
            <a:pPr algn="just"/>
            <a:endParaRPr lang="en-US" sz="2200" b="1" dirty="0">
              <a:solidFill>
                <a:srgbClr val="002060"/>
              </a:solidFill>
            </a:endParaRPr>
          </a:p>
          <a:p>
            <a:pPr algn="just"/>
            <a:r>
              <a:rPr lang="en-US" sz="2200" b="1" dirty="0">
                <a:solidFill>
                  <a:srgbClr val="002060"/>
                </a:solidFill>
              </a:rPr>
              <a:t>	b) </a:t>
            </a:r>
            <a:r>
              <a:rPr lang="en-US" sz="2200" b="1" dirty="0" smtClean="0">
                <a:solidFill>
                  <a:srgbClr val="002060"/>
                </a:solidFill>
              </a:rPr>
              <a:t>in amount </a:t>
            </a:r>
            <a:r>
              <a:rPr lang="en-US" sz="2200" b="1" dirty="0">
                <a:solidFill>
                  <a:srgbClr val="002060"/>
                </a:solidFill>
              </a:rPr>
              <a:t>of foreign exchange costs, used </a:t>
            </a:r>
            <a:r>
              <a:rPr lang="en-US" sz="2200" b="1" dirty="0" smtClean="0">
                <a:solidFill>
                  <a:srgbClr val="002060"/>
                </a:solidFill>
              </a:rPr>
              <a:t>to purchase raw </a:t>
            </a:r>
            <a:r>
              <a:rPr lang="en-US" sz="2200" b="1" dirty="0">
                <a:solidFill>
                  <a:srgbClr val="002060"/>
                </a:solidFill>
              </a:rPr>
              <a:t>materials within the country </a:t>
            </a:r>
            <a:r>
              <a:rPr lang="en-US" sz="2200" b="1" dirty="0" smtClean="0">
                <a:solidFill>
                  <a:srgbClr val="002060"/>
                </a:solidFill>
              </a:rPr>
              <a:t>in </a:t>
            </a:r>
            <a:r>
              <a:rPr lang="en-US" sz="2200" b="1" dirty="0">
                <a:solidFill>
                  <a:srgbClr val="002060"/>
                </a:solidFill>
              </a:rPr>
              <a:t>foreign </a:t>
            </a:r>
            <a:r>
              <a:rPr lang="en-US" sz="2200" b="1" dirty="0" smtClean="0">
                <a:solidFill>
                  <a:srgbClr val="002060"/>
                </a:solidFill>
              </a:rPr>
              <a:t>currency, </a:t>
            </a:r>
            <a:r>
              <a:rPr lang="en-US" sz="2200" b="1" dirty="0">
                <a:solidFill>
                  <a:srgbClr val="002060"/>
                </a:solidFill>
              </a:rPr>
              <a:t>needed for the production of </a:t>
            </a:r>
            <a:r>
              <a:rPr lang="en-US" sz="2200" b="1" dirty="0" smtClean="0">
                <a:solidFill>
                  <a:srgbClr val="002060"/>
                </a:solidFill>
              </a:rPr>
              <a:t>export products for enterprises, which are allowed as an exception to purchase raw materials in foreign currency in the territory of the Republic of Uzbekistan </a:t>
            </a:r>
            <a:endParaRPr lang="en-US" sz="2200" b="1" dirty="0">
              <a:solidFill>
                <a:srgbClr val="002060"/>
              </a:solidFill>
              <a:cs typeface="Arial" pitchFamily="34" charset="0"/>
            </a:endParaRPr>
          </a:p>
        </p:txBody>
      </p:sp>
      <p:sp>
        <p:nvSpPr>
          <p:cNvPr id="14339" name="Прямоугольник 8"/>
          <p:cNvSpPr>
            <a:spLocks noChangeArrowheads="1"/>
          </p:cNvSpPr>
          <p:nvPr/>
        </p:nvSpPr>
        <p:spPr bwMode="auto">
          <a:xfrm>
            <a:off x="1025525" y="144463"/>
            <a:ext cx="7199313" cy="1006475"/>
          </a:xfrm>
          <a:prstGeom prst="rect">
            <a:avLst/>
          </a:prstGeom>
          <a:noFill/>
          <a:ln w="9525">
            <a:noFill/>
            <a:miter lim="800000"/>
            <a:headEnd/>
            <a:tailEnd/>
          </a:ln>
        </p:spPr>
        <p:txBody>
          <a:bodyPr wrap="none">
            <a:spAutoFit/>
          </a:bodyPr>
          <a:lstStyle/>
          <a:p>
            <a:pPr algn="ctr"/>
            <a:r>
              <a:rPr lang="en-US" sz="3000" b="1">
                <a:solidFill>
                  <a:srgbClr val="002060"/>
                </a:solidFill>
                <a:cs typeface="Arial" pitchFamily="34" charset="0"/>
              </a:rPr>
              <a:t>Decree #</a:t>
            </a:r>
            <a:r>
              <a:rPr lang="ru-RU" sz="3000" b="1">
                <a:solidFill>
                  <a:srgbClr val="002060"/>
                </a:solidFill>
                <a:cs typeface="Arial" pitchFamily="34" charset="0"/>
              </a:rPr>
              <a:t>245</a:t>
            </a:r>
            <a:r>
              <a:rPr lang="en-US" sz="3000" b="1">
                <a:solidFill>
                  <a:srgbClr val="002060"/>
                </a:solidFill>
                <a:cs typeface="Arial" pitchFamily="34" charset="0"/>
              </a:rPr>
              <a:t> "</a:t>
            </a:r>
            <a:r>
              <a:rPr lang="ru-RU" sz="3000" b="1">
                <a:solidFill>
                  <a:srgbClr val="002060"/>
                </a:solidFill>
                <a:cs typeface="Arial" pitchFamily="34" charset="0"/>
              </a:rPr>
              <a:t>On measures to develop and </a:t>
            </a:r>
            <a:endParaRPr lang="en-US" sz="3000" b="1">
              <a:solidFill>
                <a:srgbClr val="002060"/>
              </a:solidFill>
              <a:cs typeface="Arial" pitchFamily="34" charset="0"/>
            </a:endParaRPr>
          </a:p>
          <a:p>
            <a:pPr algn="ctr"/>
            <a:r>
              <a:rPr lang="ru-RU" sz="3000" b="1">
                <a:solidFill>
                  <a:srgbClr val="002060"/>
                </a:solidFill>
                <a:cs typeface="Arial" pitchFamily="34" charset="0"/>
              </a:rPr>
              <a:t>strengthen off-the-board</a:t>
            </a:r>
            <a:r>
              <a:rPr lang="en-US" sz="3000" b="1">
                <a:solidFill>
                  <a:srgbClr val="002060"/>
                </a:solidFill>
                <a:cs typeface="Arial" pitchFamily="34" charset="0"/>
              </a:rPr>
              <a:t> </a:t>
            </a:r>
            <a:r>
              <a:rPr lang="ru-RU" sz="3000" b="1">
                <a:solidFill>
                  <a:srgbClr val="002060"/>
                </a:solidFill>
                <a:cs typeface="Arial" pitchFamily="34" charset="0"/>
              </a:rPr>
              <a:t>exchange market</a:t>
            </a:r>
            <a:r>
              <a:rPr lang="en-US" sz="3000" b="1">
                <a:solidFill>
                  <a:srgbClr val="002060"/>
                </a:solidFill>
                <a:cs typeface="Arial" pitchFamily="34" charset="0"/>
              </a:rPr>
              <a:t>” </a:t>
            </a:r>
            <a:endParaRPr lang="ru-RU" sz="3000" b="1">
              <a:solidFill>
                <a:srgbClr val="002060"/>
              </a:solidFill>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pic>
        <p:nvPicPr>
          <p:cNvPr id="31746" name="Picture 3"/>
          <p:cNvPicPr>
            <a:picLocks noChangeAspect="1" noChangeArrowheads="1"/>
          </p:cNvPicPr>
          <p:nvPr/>
        </p:nvPicPr>
        <p:blipFill>
          <a:blip r:embed="rId4"/>
          <a:srcRect/>
          <a:stretch>
            <a:fillRect/>
          </a:stretch>
        </p:blipFill>
        <p:spPr bwMode="auto">
          <a:xfrm>
            <a:off x="3708400" y="3789363"/>
            <a:ext cx="2568575" cy="2881312"/>
          </a:xfrm>
          <a:prstGeom prst="rect">
            <a:avLst/>
          </a:prstGeom>
          <a:noFill/>
          <a:ln w="9525">
            <a:noFill/>
            <a:miter lim="800000"/>
            <a:headEnd/>
            <a:tailEnd/>
          </a:ln>
        </p:spPr>
      </p:pic>
      <p:pic>
        <p:nvPicPr>
          <p:cNvPr id="31747" name="Picture 4" descr="16"/>
          <p:cNvPicPr>
            <a:picLocks noChangeArrowheads="1"/>
          </p:cNvPicPr>
          <p:nvPr/>
        </p:nvPicPr>
        <p:blipFill>
          <a:blip r:embed="rId5"/>
          <a:srcRect/>
          <a:stretch>
            <a:fillRect/>
          </a:stretch>
        </p:blipFill>
        <p:spPr bwMode="auto">
          <a:xfrm>
            <a:off x="6289675" y="1628775"/>
            <a:ext cx="2314575" cy="2428875"/>
          </a:xfrm>
          <a:prstGeom prst="rect">
            <a:avLst/>
          </a:prstGeom>
          <a:noFill/>
          <a:ln w="9525">
            <a:noFill/>
            <a:miter lim="800000"/>
            <a:headEnd/>
            <a:tailEnd/>
          </a:ln>
        </p:spPr>
      </p:pic>
      <p:pic>
        <p:nvPicPr>
          <p:cNvPr id="31748" name="Picture 5" descr="Mining_l"/>
          <p:cNvPicPr>
            <a:picLocks noChangeAspect="1" noChangeArrowheads="1"/>
          </p:cNvPicPr>
          <p:nvPr/>
        </p:nvPicPr>
        <p:blipFill>
          <a:blip r:embed="rId6"/>
          <a:srcRect/>
          <a:stretch>
            <a:fillRect/>
          </a:stretch>
        </p:blipFill>
        <p:spPr bwMode="auto">
          <a:xfrm>
            <a:off x="6443663" y="3789363"/>
            <a:ext cx="2497137" cy="2924175"/>
          </a:xfrm>
          <a:prstGeom prst="rect">
            <a:avLst/>
          </a:prstGeom>
          <a:noFill/>
          <a:ln w="9525">
            <a:noFill/>
            <a:miter lim="800000"/>
            <a:headEnd/>
            <a:tailEnd/>
          </a:ln>
        </p:spPr>
      </p:pic>
      <p:sp>
        <p:nvSpPr>
          <p:cNvPr id="31749" name="Rectangle 6"/>
          <p:cNvSpPr>
            <a:spLocks noChangeArrowheads="1"/>
          </p:cNvSpPr>
          <p:nvPr/>
        </p:nvSpPr>
        <p:spPr bwMode="auto">
          <a:xfrm>
            <a:off x="250825" y="1196975"/>
            <a:ext cx="5976938" cy="503238"/>
          </a:xfrm>
          <a:prstGeom prst="rect">
            <a:avLst/>
          </a:prstGeom>
          <a:noFill/>
          <a:ln w="9525">
            <a:noFill/>
            <a:miter lim="800000"/>
            <a:headEnd/>
            <a:tailEnd/>
          </a:ln>
        </p:spPr>
        <p:txBody>
          <a:bodyPr anchor="ctr"/>
          <a:lstStyle/>
          <a:p>
            <a:r>
              <a:rPr lang="en-US" sz="2200" b="1">
                <a:solidFill>
                  <a:srgbClr val="002060"/>
                </a:solidFill>
              </a:rPr>
              <a:t>Uzbekistan possesses unique resources:</a:t>
            </a:r>
            <a:endParaRPr lang="ru-RU" sz="2200" b="1">
              <a:solidFill>
                <a:srgbClr val="002060"/>
              </a:solidFill>
            </a:endParaRPr>
          </a:p>
        </p:txBody>
      </p:sp>
      <p:grpSp>
        <p:nvGrpSpPr>
          <p:cNvPr id="31750" name="Group 7"/>
          <p:cNvGrpSpPr>
            <a:grpSpLocks/>
          </p:cNvGrpSpPr>
          <p:nvPr/>
        </p:nvGrpSpPr>
        <p:grpSpPr bwMode="auto">
          <a:xfrm>
            <a:off x="250825" y="3933825"/>
            <a:ext cx="3455988" cy="2432050"/>
            <a:chOff x="295" y="2069"/>
            <a:chExt cx="2177" cy="1532"/>
          </a:xfrm>
        </p:grpSpPr>
        <p:pic>
          <p:nvPicPr>
            <p:cNvPr id="31754" name="Picture 10" descr="06020713"/>
            <p:cNvPicPr>
              <a:picLocks noChangeAspect="1" noChangeArrowheads="1"/>
            </p:cNvPicPr>
            <p:nvPr/>
          </p:nvPicPr>
          <p:blipFill>
            <a:blip r:embed="rId7"/>
            <a:srcRect l="50000" t="2689" r="1289" b="2817"/>
            <a:stretch>
              <a:fillRect/>
            </a:stretch>
          </p:blipFill>
          <p:spPr bwMode="auto">
            <a:xfrm>
              <a:off x="295" y="2069"/>
              <a:ext cx="1604" cy="1119"/>
            </a:xfrm>
            <a:prstGeom prst="rect">
              <a:avLst/>
            </a:prstGeom>
            <a:noFill/>
            <a:ln w="9525">
              <a:noFill/>
              <a:miter lim="800000"/>
              <a:headEnd/>
              <a:tailEnd/>
            </a:ln>
          </p:spPr>
        </p:pic>
        <p:pic>
          <p:nvPicPr>
            <p:cNvPr id="31755" name="Picture 9" descr="06020713"/>
            <p:cNvPicPr>
              <a:picLocks noChangeAspect="1" noChangeArrowheads="1"/>
            </p:cNvPicPr>
            <p:nvPr/>
          </p:nvPicPr>
          <p:blipFill>
            <a:blip r:embed="rId7"/>
            <a:srcRect l="3320" t="3712" r="51289" b="1921"/>
            <a:stretch>
              <a:fillRect/>
            </a:stretch>
          </p:blipFill>
          <p:spPr bwMode="auto">
            <a:xfrm>
              <a:off x="1020" y="2568"/>
              <a:ext cx="1452" cy="1033"/>
            </a:xfrm>
            <a:prstGeom prst="rect">
              <a:avLst/>
            </a:prstGeom>
            <a:noFill/>
            <a:ln w="9525">
              <a:noFill/>
              <a:miter lim="800000"/>
              <a:headEnd/>
              <a:tailEnd/>
            </a:ln>
          </p:spPr>
        </p:pic>
      </p:grpSp>
      <p:sp>
        <p:nvSpPr>
          <p:cNvPr id="31751" name="Rectangle 10"/>
          <p:cNvSpPr>
            <a:spLocks noChangeArrowheads="1"/>
          </p:cNvSpPr>
          <p:nvPr/>
        </p:nvSpPr>
        <p:spPr bwMode="auto">
          <a:xfrm>
            <a:off x="250825" y="1700213"/>
            <a:ext cx="5472113" cy="647700"/>
          </a:xfrm>
          <a:prstGeom prst="rect">
            <a:avLst/>
          </a:prstGeom>
          <a:noFill/>
          <a:ln w="9525">
            <a:noFill/>
            <a:miter lim="800000"/>
            <a:headEnd/>
            <a:tailEnd/>
          </a:ln>
        </p:spPr>
        <p:txBody>
          <a:bodyPr anchor="ctr"/>
          <a:lstStyle/>
          <a:p>
            <a:pPr>
              <a:buSzPct val="85000"/>
              <a:buFontTx/>
              <a:buBlip>
                <a:blip r:embed="rId8"/>
              </a:buBlip>
            </a:pPr>
            <a:r>
              <a:rPr lang="en-US" sz="2200" b="1" dirty="0">
                <a:solidFill>
                  <a:srgbClr val="002060"/>
                </a:solidFill>
              </a:rPr>
              <a:t> solid raw materials, including </a:t>
            </a:r>
            <a:r>
              <a:rPr lang="en-US" sz="2200" b="1" dirty="0" smtClean="0">
                <a:solidFill>
                  <a:srgbClr val="002060"/>
                </a:solidFill>
              </a:rPr>
              <a:t>ferrous </a:t>
            </a:r>
            <a:r>
              <a:rPr lang="en-US" sz="2200" b="1" dirty="0">
                <a:solidFill>
                  <a:srgbClr val="002060"/>
                </a:solidFill>
              </a:rPr>
              <a:t>and </a:t>
            </a:r>
            <a:r>
              <a:rPr lang="en-US" sz="2200" b="1" dirty="0" smtClean="0">
                <a:solidFill>
                  <a:srgbClr val="002060"/>
                </a:solidFill>
              </a:rPr>
              <a:t>non-ferrous</a:t>
            </a:r>
            <a:endParaRPr lang="ru-RU" sz="2200" b="1" dirty="0">
              <a:solidFill>
                <a:srgbClr val="002060"/>
              </a:solidFill>
            </a:endParaRPr>
          </a:p>
        </p:txBody>
      </p:sp>
      <p:sp>
        <p:nvSpPr>
          <p:cNvPr id="31752" name="Rectangle 12"/>
          <p:cNvSpPr>
            <a:spLocks noChangeArrowheads="1"/>
          </p:cNvSpPr>
          <p:nvPr/>
        </p:nvSpPr>
        <p:spPr bwMode="auto">
          <a:xfrm>
            <a:off x="250825" y="2492375"/>
            <a:ext cx="5545138" cy="792163"/>
          </a:xfrm>
          <a:prstGeom prst="rect">
            <a:avLst/>
          </a:prstGeom>
          <a:noFill/>
          <a:ln w="9525">
            <a:noFill/>
            <a:miter lim="800000"/>
            <a:headEnd/>
            <a:tailEnd/>
          </a:ln>
        </p:spPr>
        <p:txBody>
          <a:bodyPr anchor="ctr"/>
          <a:lstStyle/>
          <a:p>
            <a:pPr>
              <a:buSzPct val="85000"/>
              <a:buFontTx/>
              <a:buBlip>
                <a:blip r:embed="rId8"/>
              </a:buBlip>
            </a:pPr>
            <a:r>
              <a:rPr lang="en-US" sz="2200" b="1">
                <a:solidFill>
                  <a:srgbClr val="002060"/>
                </a:solidFill>
              </a:rPr>
              <a:t> Over </a:t>
            </a:r>
            <a:r>
              <a:rPr lang="en-US" sz="2200" b="1">
                <a:solidFill>
                  <a:srgbClr val="FF0000"/>
                </a:solidFill>
              </a:rPr>
              <a:t>1644</a:t>
            </a:r>
            <a:r>
              <a:rPr lang="en-US" sz="2200" b="1">
                <a:solidFill>
                  <a:srgbClr val="002060"/>
                </a:solidFill>
              </a:rPr>
              <a:t> of deposits and </a:t>
            </a:r>
            <a:r>
              <a:rPr lang="en-US" sz="2200" b="1">
                <a:solidFill>
                  <a:srgbClr val="FF0000"/>
                </a:solidFill>
              </a:rPr>
              <a:t>100 </a:t>
            </a:r>
            <a:r>
              <a:rPr lang="en-US" sz="2200" b="1">
                <a:solidFill>
                  <a:srgbClr val="002060"/>
                </a:solidFill>
              </a:rPr>
              <a:t>sorts of mineral resources</a:t>
            </a:r>
            <a:endParaRPr lang="ru-RU" sz="2200" b="1">
              <a:solidFill>
                <a:srgbClr val="002060"/>
              </a:solidFill>
            </a:endParaRPr>
          </a:p>
        </p:txBody>
      </p:sp>
      <p:sp>
        <p:nvSpPr>
          <p:cNvPr id="31753" name="Прямоугольник 17"/>
          <p:cNvSpPr>
            <a:spLocks noChangeArrowheads="1"/>
          </p:cNvSpPr>
          <p:nvPr/>
        </p:nvSpPr>
        <p:spPr bwMode="auto">
          <a:xfrm>
            <a:off x="323850" y="333375"/>
            <a:ext cx="8532813" cy="646113"/>
          </a:xfrm>
          <a:prstGeom prst="rect">
            <a:avLst/>
          </a:prstGeom>
          <a:noFill/>
          <a:ln w="9525">
            <a:noFill/>
            <a:miter lim="800000"/>
            <a:headEnd/>
            <a:tailEnd/>
          </a:ln>
        </p:spPr>
        <p:txBody>
          <a:bodyPr>
            <a:spAutoFit/>
          </a:bodyPr>
          <a:lstStyle/>
          <a:p>
            <a:pPr marL="182563" algn="ctr">
              <a:buFont typeface="Georgia" pitchFamily="18" charset="0"/>
              <a:buNone/>
            </a:pPr>
            <a:r>
              <a:rPr lang="en-US" sz="3600" b="1">
                <a:solidFill>
                  <a:srgbClr val="002060"/>
                </a:solidFill>
              </a:rPr>
              <a:t>Rich raw material base</a:t>
            </a:r>
            <a:endParaRPr lang="ru-RU" sz="3600" b="1">
              <a:solidFill>
                <a:srgbClr val="00206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33794" name="Прямоугольник 23"/>
          <p:cNvSpPr>
            <a:spLocks noChangeArrowheads="1"/>
          </p:cNvSpPr>
          <p:nvPr/>
        </p:nvSpPr>
        <p:spPr bwMode="auto">
          <a:xfrm>
            <a:off x="323850" y="188913"/>
            <a:ext cx="8532813" cy="646112"/>
          </a:xfrm>
          <a:prstGeom prst="rect">
            <a:avLst/>
          </a:prstGeom>
          <a:noFill/>
          <a:ln w="9525">
            <a:noFill/>
            <a:miter lim="800000"/>
            <a:headEnd/>
            <a:tailEnd/>
          </a:ln>
        </p:spPr>
        <p:txBody>
          <a:bodyPr>
            <a:spAutoFit/>
          </a:bodyPr>
          <a:lstStyle/>
          <a:p>
            <a:pPr marL="182563" algn="ctr">
              <a:buFont typeface="Georgia" pitchFamily="18" charset="0"/>
              <a:buNone/>
            </a:pPr>
            <a:r>
              <a:rPr lang="en-US" sz="3600" b="1">
                <a:solidFill>
                  <a:srgbClr val="002060"/>
                </a:solidFill>
              </a:rPr>
              <a:t>Energy advantageous</a:t>
            </a:r>
            <a:endParaRPr lang="ru-RU" sz="3600" b="1">
              <a:solidFill>
                <a:srgbClr val="002060"/>
              </a:solidFill>
            </a:endParaRPr>
          </a:p>
        </p:txBody>
      </p:sp>
      <p:sp>
        <p:nvSpPr>
          <p:cNvPr id="4" name="Rectangle 5"/>
          <p:cNvSpPr>
            <a:spLocks noChangeArrowheads="1"/>
          </p:cNvSpPr>
          <p:nvPr/>
        </p:nvSpPr>
        <p:spPr bwMode="auto">
          <a:xfrm>
            <a:off x="6170316" y="4218090"/>
            <a:ext cx="3671887" cy="509582"/>
          </a:xfrm>
          <a:prstGeom prst="rect">
            <a:avLst/>
          </a:prstGeom>
          <a:noFill/>
          <a:ln w="9525" algn="ctr">
            <a:noFill/>
            <a:miter lim="800000"/>
            <a:headEnd/>
            <a:tailEnd/>
          </a:ln>
          <a:effectLst/>
        </p:spPr>
        <p:txBody>
          <a:bodyPr anchor="ctr"/>
          <a:lstStyle/>
          <a:p>
            <a:pPr>
              <a:buSzPct val="85000"/>
              <a:buFontTx/>
              <a:buBlip>
                <a:blip r:embed="rId4"/>
              </a:buBlip>
              <a:defRPr/>
            </a:pPr>
            <a:r>
              <a:rPr lang="en-US" i="1" dirty="0">
                <a:solidFill>
                  <a:srgbClr val="002060"/>
                </a:solidFill>
                <a:effectLst>
                  <a:outerShdw blurRad="38100" dist="38100" dir="2700000" algn="tl">
                    <a:srgbClr val="C0C0C0"/>
                  </a:outerShdw>
                </a:effectLst>
                <a:latin typeface="Tahoma" pitchFamily="34" charset="0"/>
              </a:rPr>
              <a:t> </a:t>
            </a:r>
            <a:r>
              <a:rPr lang="en-US" sz="2100" b="1" dirty="0">
                <a:ln w="1905"/>
                <a:solidFill>
                  <a:srgbClr val="002060"/>
                </a:solidFill>
                <a:effectLst>
                  <a:innerShdw blurRad="69850" dist="43180" dir="5400000">
                    <a:srgbClr val="000000">
                      <a:alpha val="65000"/>
                    </a:srgbClr>
                  </a:innerShdw>
                </a:effectLst>
              </a:rPr>
              <a:t>solar energy</a:t>
            </a:r>
            <a:endParaRPr lang="ru-RU" sz="2100" b="1" dirty="0">
              <a:ln w="1905"/>
              <a:solidFill>
                <a:srgbClr val="002060"/>
              </a:solidFill>
              <a:effectLst>
                <a:innerShdw blurRad="69850" dist="43180" dir="5400000">
                  <a:srgbClr val="000000">
                    <a:alpha val="65000"/>
                  </a:srgbClr>
                </a:innerShdw>
              </a:effectLst>
            </a:endParaRPr>
          </a:p>
        </p:txBody>
      </p:sp>
      <p:sp>
        <p:nvSpPr>
          <p:cNvPr id="5" name="Rectangle 6"/>
          <p:cNvSpPr>
            <a:spLocks noChangeArrowheads="1"/>
          </p:cNvSpPr>
          <p:nvPr/>
        </p:nvSpPr>
        <p:spPr bwMode="auto">
          <a:xfrm>
            <a:off x="6159230" y="4584796"/>
            <a:ext cx="3540129" cy="503237"/>
          </a:xfrm>
          <a:prstGeom prst="rect">
            <a:avLst/>
          </a:prstGeom>
          <a:noFill/>
          <a:ln w="9525" algn="ctr">
            <a:noFill/>
            <a:miter lim="800000"/>
            <a:headEnd/>
            <a:tailEnd/>
          </a:ln>
          <a:effectLst/>
        </p:spPr>
        <p:txBody>
          <a:bodyPr anchor="ctr"/>
          <a:lstStyle/>
          <a:p>
            <a:pPr>
              <a:buSzPct val="85000"/>
              <a:buFontTx/>
              <a:buBlip>
                <a:blip r:embed="rId4"/>
              </a:buBlip>
              <a:defRPr/>
            </a:pPr>
            <a:r>
              <a:rPr lang="en-US" i="1" dirty="0">
                <a:solidFill>
                  <a:srgbClr val="002060"/>
                </a:solidFill>
                <a:effectLst>
                  <a:outerShdw blurRad="38100" dist="38100" dir="2700000" algn="tl">
                    <a:srgbClr val="C0C0C0"/>
                  </a:outerShdw>
                </a:effectLst>
                <a:latin typeface="Tahoma" pitchFamily="34" charset="0"/>
              </a:rPr>
              <a:t> </a:t>
            </a:r>
            <a:r>
              <a:rPr lang="en-US" sz="2100" b="1" dirty="0">
                <a:ln w="1905"/>
                <a:solidFill>
                  <a:srgbClr val="002060"/>
                </a:solidFill>
                <a:effectLst>
                  <a:innerShdw blurRad="69850" dist="43180" dir="5400000">
                    <a:srgbClr val="000000">
                      <a:alpha val="65000"/>
                    </a:srgbClr>
                  </a:innerShdw>
                </a:effectLst>
              </a:rPr>
              <a:t>wind energy</a:t>
            </a:r>
            <a:endParaRPr lang="ru-RU" sz="2100" b="1" dirty="0">
              <a:ln w="1905"/>
              <a:solidFill>
                <a:srgbClr val="002060"/>
              </a:solidFill>
              <a:effectLst>
                <a:innerShdw blurRad="69850" dist="43180" dir="5400000">
                  <a:srgbClr val="000000">
                    <a:alpha val="65000"/>
                  </a:srgbClr>
                </a:innerShdw>
              </a:effectLst>
            </a:endParaRPr>
          </a:p>
        </p:txBody>
      </p:sp>
      <p:sp>
        <p:nvSpPr>
          <p:cNvPr id="6" name="Rectangle 7"/>
          <p:cNvSpPr>
            <a:spLocks noChangeArrowheads="1"/>
          </p:cNvSpPr>
          <p:nvPr/>
        </p:nvSpPr>
        <p:spPr bwMode="auto">
          <a:xfrm>
            <a:off x="6169401" y="4941986"/>
            <a:ext cx="3429024" cy="503238"/>
          </a:xfrm>
          <a:prstGeom prst="rect">
            <a:avLst/>
          </a:prstGeom>
          <a:noFill/>
          <a:ln w="9525" algn="ctr">
            <a:noFill/>
            <a:miter lim="800000"/>
            <a:headEnd/>
            <a:tailEnd/>
          </a:ln>
          <a:effectLst/>
        </p:spPr>
        <p:txBody>
          <a:bodyPr anchor="ctr"/>
          <a:lstStyle/>
          <a:p>
            <a:pPr>
              <a:buSzPct val="85000"/>
              <a:buFontTx/>
              <a:buBlip>
                <a:blip r:embed="rId4"/>
              </a:buBlip>
              <a:defRPr/>
            </a:pPr>
            <a:r>
              <a:rPr lang="en-US" i="1" dirty="0">
                <a:solidFill>
                  <a:srgbClr val="002060"/>
                </a:solidFill>
                <a:effectLst>
                  <a:outerShdw blurRad="38100" dist="38100" dir="2700000" algn="tl">
                    <a:srgbClr val="C0C0C0"/>
                  </a:outerShdw>
                </a:effectLst>
                <a:latin typeface="Tahoma" pitchFamily="34" charset="0"/>
              </a:rPr>
              <a:t> </a:t>
            </a:r>
            <a:r>
              <a:rPr lang="en-US" sz="2100" b="1" dirty="0" err="1">
                <a:ln w="1905"/>
                <a:solidFill>
                  <a:srgbClr val="002060"/>
                </a:solidFill>
                <a:effectLst>
                  <a:innerShdw blurRad="69850" dist="43180" dir="5400000">
                    <a:srgbClr val="000000">
                      <a:alpha val="65000"/>
                    </a:srgbClr>
                  </a:innerShdw>
                </a:effectLst>
              </a:rPr>
              <a:t>biofuel</a:t>
            </a:r>
            <a:endParaRPr lang="ru-RU" sz="2100" b="1" dirty="0">
              <a:ln w="1905"/>
              <a:solidFill>
                <a:srgbClr val="002060"/>
              </a:solidFill>
              <a:effectLst>
                <a:innerShdw blurRad="69850" dist="43180" dir="5400000">
                  <a:srgbClr val="000000">
                    <a:alpha val="65000"/>
                  </a:srgbClr>
                </a:innerShdw>
              </a:effectLst>
            </a:endParaRPr>
          </a:p>
        </p:txBody>
      </p:sp>
      <p:sp>
        <p:nvSpPr>
          <p:cNvPr id="7" name="AutoShape 14"/>
          <p:cNvSpPr>
            <a:spLocks noChangeArrowheads="1"/>
          </p:cNvSpPr>
          <p:nvPr/>
        </p:nvSpPr>
        <p:spPr bwMode="auto">
          <a:xfrm>
            <a:off x="5912410" y="3309070"/>
            <a:ext cx="3195688" cy="782141"/>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Alternative energy sources </a:t>
            </a:r>
          </a:p>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in Uzbekistan:</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pic>
        <p:nvPicPr>
          <p:cNvPr id="8" name="Picture 5" descr="\\wsa2\Pictures\элект\чарвак гэс\3(33).jpg"/>
          <p:cNvPicPr>
            <a:picLocks noChangeAspect="1" noChangeArrowheads="1"/>
          </p:cNvPicPr>
          <p:nvPr/>
        </p:nvPicPr>
        <p:blipFill>
          <a:blip r:embed="rId5"/>
          <a:srcRect/>
          <a:stretch>
            <a:fillRect/>
          </a:stretch>
        </p:blipFill>
        <p:spPr bwMode="auto">
          <a:xfrm>
            <a:off x="5364089" y="1226344"/>
            <a:ext cx="3652054" cy="1842616"/>
          </a:xfrm>
          <a:prstGeom prst="rect">
            <a:avLst/>
          </a:prstGeom>
          <a:ln>
            <a:noFill/>
          </a:ln>
          <a:effectLst>
            <a:softEdge rad="112500"/>
          </a:effectLst>
          <a:extLst/>
        </p:spPr>
      </p:pic>
      <p:pic>
        <p:nvPicPr>
          <p:cNvPr id="10" name="Picture 8" descr="\\wsa2\Pictures\завод\EN- 3 152.jpg"/>
          <p:cNvPicPr>
            <a:picLocks noChangeAspect="1" noChangeArrowheads="1"/>
          </p:cNvPicPr>
          <p:nvPr/>
        </p:nvPicPr>
        <p:blipFill>
          <a:blip r:embed="rId6"/>
          <a:srcRect/>
          <a:stretch>
            <a:fillRect/>
          </a:stretch>
        </p:blipFill>
        <p:spPr bwMode="auto">
          <a:xfrm>
            <a:off x="3563888" y="4223225"/>
            <a:ext cx="2592288" cy="1944578"/>
          </a:xfrm>
          <a:prstGeom prst="rect">
            <a:avLst/>
          </a:prstGeom>
          <a:ln>
            <a:noFill/>
          </a:ln>
          <a:effectLst>
            <a:softEdge rad="112500"/>
          </a:effectLst>
          <a:extLst/>
        </p:spPr>
      </p:pic>
      <p:sp>
        <p:nvSpPr>
          <p:cNvPr id="11" name="AutoShape 14"/>
          <p:cNvSpPr>
            <a:spLocks noChangeArrowheads="1"/>
          </p:cNvSpPr>
          <p:nvPr/>
        </p:nvSpPr>
        <p:spPr bwMode="auto">
          <a:xfrm>
            <a:off x="545929" y="4214818"/>
            <a:ext cx="2374701"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Average prices for:</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12" name="AutoShape 14"/>
          <p:cNvSpPr>
            <a:spLocks noChangeArrowheads="1"/>
          </p:cNvSpPr>
          <p:nvPr/>
        </p:nvSpPr>
        <p:spPr bwMode="auto">
          <a:xfrm>
            <a:off x="107504" y="5258377"/>
            <a:ext cx="3384377"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Gas - $</a:t>
            </a:r>
            <a:r>
              <a:rPr lang="en-US" sz="2000" b="1" dirty="0">
                <a:ln w="1905"/>
                <a:solidFill>
                  <a:srgbClr val="FF0000"/>
                </a:solidFill>
                <a:effectLst>
                  <a:innerShdw blurRad="69850" dist="43180" dir="5400000">
                    <a:srgbClr val="000000">
                      <a:alpha val="65000"/>
                    </a:srgbClr>
                  </a:innerShdw>
                </a:effectLst>
                <a:latin typeface="Calibri" pitchFamily="34" charset="0"/>
              </a:rPr>
              <a:t>56</a:t>
            </a:r>
            <a:r>
              <a:rPr lang="en-US" sz="2000" b="1" dirty="0">
                <a:ln w="1905"/>
                <a:solidFill>
                  <a:srgbClr val="002060"/>
                </a:solidFill>
                <a:effectLst>
                  <a:innerShdw blurRad="69850" dist="43180" dir="5400000">
                    <a:srgbClr val="000000">
                      <a:alpha val="65000"/>
                    </a:srgbClr>
                  </a:innerShdw>
                </a:effectLst>
                <a:latin typeface="Calibri" pitchFamily="34" charset="0"/>
              </a:rPr>
              <a:t> per 1000 m3 </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13" name="AutoShape 14"/>
          <p:cNvSpPr>
            <a:spLocks noChangeArrowheads="1"/>
          </p:cNvSpPr>
          <p:nvPr/>
        </p:nvSpPr>
        <p:spPr bwMode="auto">
          <a:xfrm>
            <a:off x="107504" y="4718875"/>
            <a:ext cx="3384377"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Electricity - $</a:t>
            </a:r>
            <a:r>
              <a:rPr lang="en-US" sz="2000" b="1" dirty="0">
                <a:ln w="1905"/>
                <a:solidFill>
                  <a:srgbClr val="FF0000"/>
                </a:solidFill>
                <a:effectLst>
                  <a:innerShdw blurRad="69850" dist="43180" dir="5400000">
                    <a:srgbClr val="000000">
                      <a:alpha val="65000"/>
                    </a:srgbClr>
                  </a:innerShdw>
                </a:effectLst>
                <a:latin typeface="Calibri" pitchFamily="34" charset="0"/>
              </a:rPr>
              <a:t>0.05</a:t>
            </a:r>
            <a:r>
              <a:rPr lang="en-US" sz="2000" b="1" dirty="0">
                <a:ln w="1905"/>
                <a:solidFill>
                  <a:srgbClr val="002060"/>
                </a:solidFill>
                <a:effectLst>
                  <a:innerShdw blurRad="69850" dist="43180" dir="5400000">
                    <a:srgbClr val="000000">
                      <a:alpha val="65000"/>
                    </a:srgbClr>
                  </a:innerShdw>
                </a:effectLst>
                <a:latin typeface="Calibri" pitchFamily="34" charset="0"/>
              </a:rPr>
              <a:t> per </a:t>
            </a:r>
            <a:r>
              <a:rPr lang="en-US" sz="2000" b="1" dirty="0" err="1">
                <a:ln w="1905"/>
                <a:solidFill>
                  <a:srgbClr val="002060"/>
                </a:solidFill>
                <a:effectLst>
                  <a:innerShdw blurRad="69850" dist="43180" dir="5400000">
                    <a:srgbClr val="000000">
                      <a:alpha val="65000"/>
                    </a:srgbClr>
                  </a:innerShdw>
                </a:effectLst>
                <a:latin typeface="Calibri" pitchFamily="34" charset="0"/>
              </a:rPr>
              <a:t>kWt</a:t>
            </a:r>
            <a:r>
              <a:rPr lang="en-US" sz="2000" b="1" dirty="0">
                <a:ln w="1905"/>
                <a:solidFill>
                  <a:srgbClr val="002060"/>
                </a:solidFill>
                <a:effectLst>
                  <a:innerShdw blurRad="69850" dist="43180" dir="5400000">
                    <a:srgbClr val="000000">
                      <a:alpha val="65000"/>
                    </a:srgbClr>
                  </a:innerShdw>
                </a:effectLst>
                <a:latin typeface="Calibri" pitchFamily="34" charset="0"/>
              </a:rPr>
              <a:t>/h</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14" name="AutoShape 14"/>
          <p:cNvSpPr>
            <a:spLocks noChangeArrowheads="1"/>
          </p:cNvSpPr>
          <p:nvPr/>
        </p:nvSpPr>
        <p:spPr bwMode="auto">
          <a:xfrm>
            <a:off x="107504" y="5751464"/>
            <a:ext cx="3384377"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Coal - $</a:t>
            </a:r>
            <a:r>
              <a:rPr lang="en-US" sz="2000" b="1" dirty="0">
                <a:ln w="1905"/>
                <a:solidFill>
                  <a:srgbClr val="FF0000"/>
                </a:solidFill>
                <a:effectLst>
                  <a:innerShdw blurRad="69850" dist="43180" dir="5400000">
                    <a:srgbClr val="000000">
                      <a:alpha val="65000"/>
                    </a:srgbClr>
                  </a:innerShdw>
                </a:effectLst>
                <a:latin typeface="Calibri" pitchFamily="34" charset="0"/>
              </a:rPr>
              <a:t>21</a:t>
            </a:r>
            <a:r>
              <a:rPr lang="en-US" sz="2000" b="1" dirty="0">
                <a:ln w="1905"/>
                <a:solidFill>
                  <a:srgbClr val="002060"/>
                </a:solidFill>
                <a:effectLst>
                  <a:innerShdw blurRad="69850" dist="43180" dir="5400000">
                    <a:srgbClr val="000000">
                      <a:alpha val="65000"/>
                    </a:srgbClr>
                  </a:innerShdw>
                </a:effectLst>
                <a:latin typeface="Calibri" pitchFamily="34" charset="0"/>
              </a:rPr>
              <a:t> per 1 ton</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33805" name="Прямоугольник 6"/>
          <p:cNvSpPr>
            <a:spLocks noChangeArrowheads="1"/>
          </p:cNvSpPr>
          <p:nvPr/>
        </p:nvSpPr>
        <p:spPr bwMode="auto">
          <a:xfrm>
            <a:off x="250825" y="908050"/>
            <a:ext cx="5473700" cy="3140075"/>
          </a:xfrm>
          <a:prstGeom prst="rect">
            <a:avLst/>
          </a:prstGeom>
          <a:noFill/>
          <a:ln w="9525">
            <a:noFill/>
            <a:miter lim="800000"/>
            <a:headEnd/>
            <a:tailEnd/>
          </a:ln>
        </p:spPr>
        <p:txBody>
          <a:bodyPr>
            <a:spAutoFit/>
          </a:bodyPr>
          <a:lstStyle/>
          <a:p>
            <a:r>
              <a:rPr lang="ru-RU" sz="2400" b="1" dirty="0" smtClean="0">
                <a:solidFill>
                  <a:srgbClr val="FF0000"/>
                </a:solidFill>
              </a:rPr>
              <a:t>1</a:t>
            </a:r>
            <a:r>
              <a:rPr lang="en-US" sz="2400" b="1" dirty="0" smtClean="0">
                <a:solidFill>
                  <a:srgbClr val="FF0000"/>
                </a:solidFill>
              </a:rPr>
              <a:t>3</a:t>
            </a:r>
            <a:r>
              <a:rPr lang="en-US" sz="2400" b="1" dirty="0" smtClean="0">
                <a:solidFill>
                  <a:srgbClr val="1F5FA0"/>
                </a:solidFill>
              </a:rPr>
              <a:t> </a:t>
            </a:r>
            <a:r>
              <a:rPr lang="en-US" sz="2400" b="1" dirty="0">
                <a:solidFill>
                  <a:srgbClr val="002060"/>
                </a:solidFill>
              </a:rPr>
              <a:t>thermal stations and </a:t>
            </a:r>
            <a:r>
              <a:rPr lang="ru-RU" sz="2400" b="1" dirty="0">
                <a:solidFill>
                  <a:srgbClr val="FF0000"/>
                </a:solidFill>
              </a:rPr>
              <a:t>28</a:t>
            </a:r>
            <a:r>
              <a:rPr lang="en-US" sz="2400" b="1" dirty="0">
                <a:solidFill>
                  <a:srgbClr val="1F5FA0"/>
                </a:solidFill>
              </a:rPr>
              <a:t> </a:t>
            </a:r>
            <a:r>
              <a:rPr lang="en-US" sz="2400" b="1" dirty="0">
                <a:solidFill>
                  <a:srgbClr val="002060"/>
                </a:solidFill>
              </a:rPr>
              <a:t>hydropower plants fully provide the needs of the economy.</a:t>
            </a:r>
          </a:p>
          <a:p>
            <a:endParaRPr lang="en-US" sz="1000" b="1" dirty="0">
              <a:solidFill>
                <a:srgbClr val="002060"/>
              </a:solidFill>
            </a:endParaRPr>
          </a:p>
          <a:p>
            <a:r>
              <a:rPr lang="en-US" sz="2400" b="1" dirty="0">
                <a:solidFill>
                  <a:srgbClr val="002060"/>
                </a:solidFill>
              </a:rPr>
              <a:t>Total energy capacity </a:t>
            </a:r>
            <a:r>
              <a:rPr lang="en-US" sz="2400" b="1" dirty="0" smtClean="0">
                <a:solidFill>
                  <a:srgbClr val="FF0000"/>
                </a:solidFill>
              </a:rPr>
              <a:t>12 </a:t>
            </a:r>
            <a:r>
              <a:rPr lang="ru-RU" sz="2400" b="1" dirty="0" smtClean="0">
                <a:solidFill>
                  <a:srgbClr val="FF0000"/>
                </a:solidFill>
              </a:rPr>
              <a:t>472</a:t>
            </a:r>
            <a:r>
              <a:rPr lang="en-US" sz="2400" b="1" dirty="0" smtClean="0">
                <a:solidFill>
                  <a:srgbClr val="002060"/>
                </a:solidFill>
              </a:rPr>
              <a:t> </a:t>
            </a:r>
            <a:r>
              <a:rPr lang="en-US" sz="2400" b="1" dirty="0" err="1">
                <a:solidFill>
                  <a:srgbClr val="002060"/>
                </a:solidFill>
              </a:rPr>
              <a:t>MWt</a:t>
            </a:r>
            <a:endParaRPr lang="en-US" sz="2400" b="1" dirty="0">
              <a:solidFill>
                <a:srgbClr val="002060"/>
              </a:solidFill>
            </a:endParaRPr>
          </a:p>
          <a:p>
            <a:endParaRPr lang="ru-RU" sz="1000" b="1" dirty="0">
              <a:solidFill>
                <a:srgbClr val="002060"/>
              </a:solidFill>
            </a:endParaRPr>
          </a:p>
          <a:p>
            <a:r>
              <a:rPr lang="en-US" sz="2400" b="1" dirty="0">
                <a:solidFill>
                  <a:srgbClr val="002060"/>
                </a:solidFill>
              </a:rPr>
              <a:t>Additional capacity – </a:t>
            </a:r>
            <a:r>
              <a:rPr lang="en-US" sz="2400" b="1" dirty="0" smtClean="0">
                <a:solidFill>
                  <a:srgbClr val="FF0000"/>
                </a:solidFill>
              </a:rPr>
              <a:t>1 101 </a:t>
            </a:r>
            <a:r>
              <a:rPr lang="en-US" sz="2400" b="1" dirty="0" err="1">
                <a:solidFill>
                  <a:srgbClr val="002060"/>
                </a:solidFill>
              </a:rPr>
              <a:t>MWt</a:t>
            </a:r>
            <a:r>
              <a:rPr lang="en-US" sz="2400" b="1" dirty="0">
                <a:solidFill>
                  <a:srgbClr val="002060"/>
                </a:solidFill>
              </a:rPr>
              <a:t/>
            </a:r>
            <a:br>
              <a:rPr lang="en-US" sz="2400" b="1" dirty="0">
                <a:solidFill>
                  <a:srgbClr val="002060"/>
                </a:solidFill>
              </a:rPr>
            </a:br>
            <a:r>
              <a:rPr lang="en-US" sz="2400" b="1" dirty="0">
                <a:solidFill>
                  <a:srgbClr val="002060"/>
                </a:solidFill>
              </a:rPr>
              <a:t>(2013-2016)</a:t>
            </a:r>
          </a:p>
          <a:p>
            <a:endParaRPr lang="en-US" sz="1000" b="1" dirty="0">
              <a:solidFill>
                <a:srgbClr val="002060"/>
              </a:solidFill>
            </a:endParaRPr>
          </a:p>
          <a:p>
            <a:r>
              <a:rPr lang="en-US" sz="2400" b="1" dirty="0">
                <a:solidFill>
                  <a:srgbClr val="002060"/>
                </a:solidFill>
              </a:rPr>
              <a:t>Coal reserves – </a:t>
            </a:r>
            <a:r>
              <a:rPr lang="en-US" sz="2400" b="1" dirty="0">
                <a:solidFill>
                  <a:srgbClr val="FF0000"/>
                </a:solidFill>
              </a:rPr>
              <a:t>80-100</a:t>
            </a:r>
            <a:r>
              <a:rPr lang="en-US" sz="2400" b="1" dirty="0">
                <a:solidFill>
                  <a:srgbClr val="002060"/>
                </a:solidFill>
              </a:rPr>
              <a:t> years</a:t>
            </a:r>
            <a:endParaRPr lang="ru-RU" sz="2400" b="1" dirty="0">
              <a:solidFill>
                <a:srgbClr val="002060"/>
              </a:solidFill>
            </a:endParaRPr>
          </a:p>
        </p:txBody>
      </p:sp>
      <p:sp>
        <p:nvSpPr>
          <p:cNvPr id="15" name="AutoShape 14"/>
          <p:cNvSpPr>
            <a:spLocks noChangeArrowheads="1"/>
          </p:cNvSpPr>
          <p:nvPr/>
        </p:nvSpPr>
        <p:spPr bwMode="auto">
          <a:xfrm>
            <a:off x="116053" y="6244950"/>
            <a:ext cx="3384377"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defRPr/>
            </a:pPr>
            <a:r>
              <a:rPr lang="en-US" sz="2000" b="1" dirty="0" smtClean="0">
                <a:ln w="1905"/>
                <a:solidFill>
                  <a:srgbClr val="002060"/>
                </a:solidFill>
                <a:effectLst>
                  <a:innerShdw blurRad="69850" dist="43180" dir="5400000">
                    <a:srgbClr val="000000">
                      <a:alpha val="65000"/>
                    </a:srgbClr>
                  </a:innerShdw>
                </a:effectLst>
                <a:latin typeface="Calibri" pitchFamily="34" charset="0"/>
              </a:rPr>
              <a:t>Water - $</a:t>
            </a:r>
            <a:r>
              <a:rPr lang="en-US" sz="2000" b="1" dirty="0" smtClean="0">
                <a:ln w="1905"/>
                <a:solidFill>
                  <a:srgbClr val="FF0000"/>
                </a:solidFill>
                <a:effectLst>
                  <a:innerShdw blurRad="69850" dist="43180" dir="5400000">
                    <a:srgbClr val="000000">
                      <a:alpha val="65000"/>
                    </a:srgbClr>
                  </a:innerShdw>
                </a:effectLst>
                <a:latin typeface="Calibri" pitchFamily="34" charset="0"/>
              </a:rPr>
              <a:t>0.12</a:t>
            </a:r>
            <a:r>
              <a:rPr lang="en-US" sz="2000" b="1" dirty="0" smtClean="0">
                <a:ln w="1905"/>
                <a:solidFill>
                  <a:srgbClr val="002060"/>
                </a:solidFill>
                <a:effectLst>
                  <a:innerShdw blurRad="69850" dist="43180" dir="5400000">
                    <a:srgbClr val="000000">
                      <a:alpha val="65000"/>
                    </a:srgbClr>
                  </a:innerShdw>
                </a:effectLst>
                <a:latin typeface="Calibri" pitchFamily="34" charset="0"/>
              </a:rPr>
              <a:t> </a:t>
            </a:r>
            <a:r>
              <a:rPr lang="en-US" sz="2000" b="1" dirty="0">
                <a:ln w="1905"/>
                <a:solidFill>
                  <a:srgbClr val="002060"/>
                </a:solidFill>
                <a:effectLst>
                  <a:innerShdw blurRad="69850" dist="43180" dir="5400000">
                    <a:srgbClr val="000000">
                      <a:alpha val="65000"/>
                    </a:srgbClr>
                  </a:innerShdw>
                </a:effectLst>
                <a:latin typeface="Calibri" pitchFamily="34" charset="0"/>
              </a:rPr>
              <a:t>per 1 </a:t>
            </a:r>
            <a:r>
              <a:rPr lang="en-US" sz="2000" b="1" dirty="0" smtClean="0">
                <a:ln w="1905"/>
                <a:solidFill>
                  <a:srgbClr val="002060"/>
                </a:solidFill>
                <a:effectLst>
                  <a:innerShdw blurRad="69850" dist="43180" dir="5400000">
                    <a:srgbClr val="000000">
                      <a:alpha val="65000"/>
                    </a:srgbClr>
                  </a:innerShdw>
                </a:effectLst>
                <a:latin typeface="Calibri" pitchFamily="34" charset="0"/>
              </a:rPr>
              <a:t>m3</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iterate type="lt">
                                    <p:tmPct val="0"/>
                                  </p:iterate>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14" presetClass="entr" presetSubtype="10" fill="hold" nodeType="afterEffect">
                                  <p:stCondLst>
                                    <p:cond delay="0"/>
                                  </p:stCondLst>
                                  <p:iterate type="lt">
                                    <p:tmPct val="0"/>
                                  </p:iterate>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6" name="Picture 2" descr="C:\Documents and Settings\wsa10\Рабочий стол\02\Рисунок1.jpg"/>
          <p:cNvPicPr>
            <a:picLocks noChangeAspect="1" noChangeArrowheads="1"/>
          </p:cNvPicPr>
          <p:nvPr/>
        </p:nvPicPr>
        <p:blipFill>
          <a:blip r:embed="rId4"/>
          <a:srcRect/>
          <a:stretch>
            <a:fillRect/>
          </a:stretch>
        </p:blipFill>
        <p:spPr bwMode="auto">
          <a:xfrm>
            <a:off x="0" y="1588"/>
            <a:ext cx="9144000" cy="6856412"/>
          </a:xfrm>
          <a:prstGeom prst="rect">
            <a:avLst/>
          </a:prstGeom>
          <a:noFill/>
          <a:ln w="9525">
            <a:noFill/>
            <a:miter lim="800000"/>
            <a:headEnd/>
            <a:tailEnd/>
          </a:ln>
        </p:spPr>
      </p:pic>
      <p:pic>
        <p:nvPicPr>
          <p:cNvPr id="3" name="Picture 7" descr="Zavod"/>
          <p:cNvPicPr>
            <a:picLocks noChangeAspect="1" noChangeArrowheads="1"/>
          </p:cNvPicPr>
          <p:nvPr/>
        </p:nvPicPr>
        <p:blipFill>
          <a:blip r:embed="rId5">
            <a:clrChange>
              <a:clrFrom>
                <a:srgbClr val="FDFDFD"/>
              </a:clrFrom>
              <a:clrTo>
                <a:srgbClr val="FDFDFD">
                  <a:alpha val="0"/>
                </a:srgbClr>
              </a:clrTo>
            </a:clrChange>
          </a:blip>
          <a:srcRect/>
          <a:stretch>
            <a:fillRect/>
          </a:stretch>
        </p:blipFill>
        <p:spPr bwMode="auto">
          <a:xfrm>
            <a:off x="1403350" y="1654175"/>
            <a:ext cx="1600200" cy="1214438"/>
          </a:xfrm>
          <a:prstGeom prst="rect">
            <a:avLst/>
          </a:prstGeom>
          <a:ln>
            <a:noFill/>
          </a:ln>
          <a:effectLst>
            <a:outerShdw blurRad="292100" dist="139700" dir="2700000" algn="tl" rotWithShape="0">
              <a:srgbClr val="333333">
                <a:alpha val="65000"/>
              </a:srgbClr>
            </a:outerShdw>
          </a:effectLst>
          <a:extLst/>
        </p:spPr>
      </p:pic>
      <p:sp>
        <p:nvSpPr>
          <p:cNvPr id="24598" name="Rectangle 10"/>
          <p:cNvSpPr>
            <a:spLocks noChangeArrowheads="1"/>
          </p:cNvSpPr>
          <p:nvPr/>
        </p:nvSpPr>
        <p:spPr bwMode="auto">
          <a:xfrm>
            <a:off x="857250" y="1338263"/>
            <a:ext cx="2751138" cy="290512"/>
          </a:xfrm>
          <a:prstGeom prst="rect">
            <a:avLst/>
          </a:prstGeom>
          <a:noFill/>
          <a:ln w="9525">
            <a:noFill/>
            <a:miter lim="800000"/>
            <a:headEnd/>
            <a:tailEnd/>
          </a:ln>
        </p:spPr>
        <p:txBody>
          <a:bodyPr lIns="0" rIns="0"/>
          <a:lstStyle/>
          <a:p>
            <a:pPr algn="ctr">
              <a:buClr>
                <a:schemeClr val="bg1"/>
              </a:buClr>
            </a:pPr>
            <a:r>
              <a:rPr lang="en-US" sz="1500" b="1" i="1">
                <a:solidFill>
                  <a:srgbClr val="00006C"/>
                </a:solidFill>
                <a:latin typeface="Verdana" pitchFamily="34" charset="0"/>
              </a:rPr>
              <a:t>Oil, gas &amp; petrochemical</a:t>
            </a:r>
            <a:endParaRPr lang="ru-RU" sz="1500" b="1" i="1">
              <a:solidFill>
                <a:srgbClr val="00006C"/>
              </a:solidFill>
              <a:latin typeface="Verdana" pitchFamily="34" charset="0"/>
            </a:endParaRPr>
          </a:p>
        </p:txBody>
      </p:sp>
      <p:graphicFrame>
        <p:nvGraphicFramePr>
          <p:cNvPr id="24595" name="Object 19"/>
          <p:cNvGraphicFramePr>
            <a:graphicFrameLocks noChangeAspect="1"/>
          </p:cNvGraphicFramePr>
          <p:nvPr/>
        </p:nvGraphicFramePr>
        <p:xfrm>
          <a:off x="6365875" y="1700213"/>
          <a:ext cx="1571625" cy="1144587"/>
        </p:xfrm>
        <a:graphic>
          <a:graphicData uri="http://schemas.openxmlformats.org/presentationml/2006/ole">
            <mc:AlternateContent xmlns:mc="http://schemas.openxmlformats.org/markup-compatibility/2006">
              <mc:Choice xmlns:v="urn:schemas-microsoft-com:vml" Requires="v">
                <p:oleObj spid="_x0000_s24608" name="CorelDRAW" r:id="rId6" imgW="1629360" imgH="1187640" progId="">
                  <p:embed/>
                </p:oleObj>
              </mc:Choice>
              <mc:Fallback>
                <p:oleObj name="CorelDRAW" r:id="rId6" imgW="1629360" imgH="1187640" progId="">
                  <p:embed/>
                  <p:pic>
                    <p:nvPicPr>
                      <p:cNvPr id="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5875" y="1700213"/>
                        <a:ext cx="1571625" cy="1144587"/>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12700" cap="sq">
                            <a:solidFill>
                              <a:srgbClr val="EFF343"/>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oleObj>
              </mc:Fallback>
            </mc:AlternateContent>
          </a:graphicData>
        </a:graphic>
      </p:graphicFrame>
      <p:sp>
        <p:nvSpPr>
          <p:cNvPr id="24599" name="Rectangle 10"/>
          <p:cNvSpPr>
            <a:spLocks noChangeArrowheads="1"/>
          </p:cNvSpPr>
          <p:nvPr/>
        </p:nvSpPr>
        <p:spPr bwMode="auto">
          <a:xfrm>
            <a:off x="6000750" y="1357313"/>
            <a:ext cx="2301875" cy="358775"/>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Mining &amp; metallurgy</a:t>
            </a:r>
            <a:endParaRPr lang="ru-RU" sz="1500" b="1" i="1">
              <a:solidFill>
                <a:srgbClr val="00006C"/>
              </a:solidFill>
              <a:latin typeface="Verdana" pitchFamily="34" charset="0"/>
            </a:endParaRPr>
          </a:p>
        </p:txBody>
      </p:sp>
      <p:pic>
        <p:nvPicPr>
          <p:cNvPr id="7" name="Picture 16" descr="Chemical"/>
          <p:cNvPicPr>
            <a:picLocks noChangeAspect="1" noChangeArrowheads="1"/>
          </p:cNvPicPr>
          <p:nvPr/>
        </p:nvPicPr>
        <p:blipFill>
          <a:blip r:embed="rId8">
            <a:clrChange>
              <a:clrFrom>
                <a:srgbClr val="FDFDFD"/>
              </a:clrFrom>
              <a:clrTo>
                <a:srgbClr val="FDFDFD">
                  <a:alpha val="0"/>
                </a:srgbClr>
              </a:clrTo>
            </a:clrChange>
          </a:blip>
          <a:srcRect/>
          <a:stretch>
            <a:fillRect/>
          </a:stretch>
        </p:blipFill>
        <p:spPr bwMode="auto">
          <a:xfrm>
            <a:off x="3781425" y="1654175"/>
            <a:ext cx="1782763" cy="1143000"/>
          </a:xfrm>
          <a:prstGeom prst="rect">
            <a:avLst/>
          </a:prstGeom>
          <a:ln>
            <a:noFill/>
          </a:ln>
          <a:effectLst>
            <a:outerShdw blurRad="292100" dist="139700" dir="2700000" algn="tl" rotWithShape="0">
              <a:srgbClr val="333333">
                <a:alpha val="65000"/>
              </a:srgbClr>
            </a:outerShdw>
          </a:effectLst>
          <a:extLst/>
        </p:spPr>
      </p:pic>
      <p:sp>
        <p:nvSpPr>
          <p:cNvPr id="24601" name="Rectangle 10"/>
          <p:cNvSpPr>
            <a:spLocks noChangeArrowheads="1"/>
          </p:cNvSpPr>
          <p:nvPr/>
        </p:nvSpPr>
        <p:spPr bwMode="auto">
          <a:xfrm>
            <a:off x="3929063" y="1341438"/>
            <a:ext cx="1584325" cy="358775"/>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Chemical</a:t>
            </a:r>
            <a:endParaRPr lang="ru-RU" sz="1500" b="1" i="1">
              <a:solidFill>
                <a:srgbClr val="00006C"/>
              </a:solidFill>
              <a:latin typeface="Verdana" pitchFamily="34" charset="0"/>
            </a:endParaRPr>
          </a:p>
        </p:txBody>
      </p:sp>
      <p:pic>
        <p:nvPicPr>
          <p:cNvPr id="10" name="Picture 5" descr="Mashinka"/>
          <p:cNvPicPr>
            <a:picLocks noChangeAspect="1" noChangeArrowheads="1"/>
          </p:cNvPicPr>
          <p:nvPr/>
        </p:nvPicPr>
        <p:blipFill>
          <a:blip r:embed="rId9">
            <a:clrChange>
              <a:clrFrom>
                <a:srgbClr val="FDFDFD"/>
              </a:clrFrom>
              <a:clrTo>
                <a:srgbClr val="FDFDFD">
                  <a:alpha val="0"/>
                </a:srgbClr>
              </a:clrTo>
            </a:clrChange>
          </a:blip>
          <a:srcRect/>
          <a:stretch>
            <a:fillRect/>
          </a:stretch>
        </p:blipFill>
        <p:spPr bwMode="auto">
          <a:xfrm>
            <a:off x="500063" y="3357563"/>
            <a:ext cx="1590675" cy="1208087"/>
          </a:xfrm>
          <a:prstGeom prst="rect">
            <a:avLst/>
          </a:prstGeom>
          <a:ln>
            <a:noFill/>
          </a:ln>
          <a:effectLst>
            <a:outerShdw blurRad="292100" dist="139700" dir="2700000" algn="tl" rotWithShape="0">
              <a:srgbClr val="333333">
                <a:alpha val="65000"/>
              </a:srgbClr>
            </a:outerShdw>
          </a:effectLst>
          <a:extLst/>
        </p:spPr>
      </p:pic>
      <p:sp>
        <p:nvSpPr>
          <p:cNvPr id="24603" name="Rectangle 10"/>
          <p:cNvSpPr>
            <a:spLocks noChangeArrowheads="1"/>
          </p:cNvSpPr>
          <p:nvPr/>
        </p:nvSpPr>
        <p:spPr bwMode="auto">
          <a:xfrm>
            <a:off x="434975" y="2954338"/>
            <a:ext cx="1727200" cy="358775"/>
          </a:xfrm>
          <a:prstGeom prst="rect">
            <a:avLst/>
          </a:prstGeom>
          <a:noFill/>
          <a:ln w="9525">
            <a:noFill/>
            <a:miter lim="800000"/>
            <a:headEnd/>
            <a:tailEnd/>
          </a:ln>
        </p:spPr>
        <p:txBody>
          <a:bodyPr lIns="162000"/>
          <a:lstStyle/>
          <a:p>
            <a:pPr algn="ctr">
              <a:buClr>
                <a:schemeClr val="bg1"/>
              </a:buClr>
            </a:pPr>
            <a:r>
              <a:rPr lang="en-US" sz="1500" b="1" i="1">
                <a:solidFill>
                  <a:srgbClr val="00006C"/>
                </a:solidFill>
                <a:latin typeface="Verdana" pitchFamily="34" charset="0"/>
              </a:rPr>
              <a:t>Automobile</a:t>
            </a:r>
            <a:endParaRPr lang="ru-RU" sz="1500" b="1" i="1">
              <a:solidFill>
                <a:srgbClr val="00006C"/>
              </a:solidFill>
              <a:latin typeface="Verdana" pitchFamily="34" charset="0"/>
            </a:endParaRPr>
          </a:p>
        </p:txBody>
      </p:sp>
      <p:sp>
        <p:nvSpPr>
          <p:cNvPr id="24604" name="Rectangle 10"/>
          <p:cNvSpPr>
            <a:spLocks noChangeArrowheads="1"/>
          </p:cNvSpPr>
          <p:nvPr/>
        </p:nvSpPr>
        <p:spPr bwMode="auto">
          <a:xfrm>
            <a:off x="188913" y="4770438"/>
            <a:ext cx="2663825" cy="357187"/>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Construction materials</a:t>
            </a:r>
            <a:endParaRPr lang="ru-RU" sz="1500" b="1" i="1">
              <a:solidFill>
                <a:srgbClr val="00006C"/>
              </a:solidFill>
              <a:latin typeface="Verdana" pitchFamily="34" charset="0"/>
            </a:endParaRPr>
          </a:p>
        </p:txBody>
      </p:sp>
      <p:pic>
        <p:nvPicPr>
          <p:cNvPr id="13" name="Picture 27" descr="C:\Documents and Settings\wsa10\Рабочий стол\IMG_8568.jpg"/>
          <p:cNvPicPr>
            <a:picLocks noChangeAspect="1" noChangeArrowheads="1"/>
          </p:cNvPicPr>
          <p:nvPr/>
        </p:nvPicPr>
        <p:blipFill>
          <a:blip r:embed="rId10"/>
          <a:srcRect/>
          <a:stretch>
            <a:fillRect/>
          </a:stretch>
        </p:blipFill>
        <p:spPr bwMode="auto">
          <a:xfrm>
            <a:off x="595313" y="5217691"/>
            <a:ext cx="1825625" cy="11636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Picture 6" descr="222"/>
          <p:cNvPicPr>
            <a:picLocks noChangeAspect="1" noChangeArrowheads="1"/>
          </p:cNvPicPr>
          <p:nvPr/>
        </p:nvPicPr>
        <p:blipFill>
          <a:blip r:embed="rId11">
            <a:clrChange>
              <a:clrFrom>
                <a:srgbClr val="FEFEFE"/>
              </a:clrFrom>
              <a:clrTo>
                <a:srgbClr val="FEFEFE">
                  <a:alpha val="0"/>
                </a:srgbClr>
              </a:clrTo>
            </a:clrChange>
          </a:blip>
          <a:srcRect/>
          <a:stretch>
            <a:fillRect/>
          </a:stretch>
        </p:blipFill>
        <p:spPr bwMode="auto">
          <a:xfrm>
            <a:off x="4572000" y="3427413"/>
            <a:ext cx="1571625" cy="1193800"/>
          </a:xfrm>
          <a:prstGeom prst="rect">
            <a:avLst/>
          </a:prstGeom>
          <a:ln>
            <a:noFill/>
          </a:ln>
          <a:effectLst>
            <a:outerShdw blurRad="292100" dist="139700" dir="2700000" algn="tl" rotWithShape="0">
              <a:srgbClr val="333333">
                <a:alpha val="65000"/>
              </a:srgbClr>
            </a:outerShdw>
          </a:effectLst>
          <a:extLst/>
        </p:spPr>
      </p:pic>
      <p:sp>
        <p:nvSpPr>
          <p:cNvPr id="24607" name="Rectangle 10"/>
          <p:cNvSpPr>
            <a:spLocks noChangeArrowheads="1"/>
          </p:cNvSpPr>
          <p:nvPr/>
        </p:nvSpPr>
        <p:spPr bwMode="auto">
          <a:xfrm>
            <a:off x="4452938" y="2857500"/>
            <a:ext cx="1727200" cy="504825"/>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Electrical </a:t>
            </a:r>
          </a:p>
          <a:p>
            <a:pPr algn="ctr">
              <a:buClr>
                <a:schemeClr val="bg1"/>
              </a:buClr>
            </a:pPr>
            <a:r>
              <a:rPr lang="en-US" sz="1500" b="1" i="1">
                <a:solidFill>
                  <a:srgbClr val="00006C"/>
                </a:solidFill>
                <a:latin typeface="Verdana" pitchFamily="34" charset="0"/>
              </a:rPr>
              <a:t>engineering</a:t>
            </a:r>
            <a:endParaRPr lang="ru-RU" sz="1500" b="1" i="1">
              <a:solidFill>
                <a:srgbClr val="00006C"/>
              </a:solidFill>
              <a:latin typeface="Verdana" pitchFamily="34" charset="0"/>
            </a:endParaRPr>
          </a:p>
        </p:txBody>
      </p:sp>
      <p:sp>
        <p:nvSpPr>
          <p:cNvPr id="24608" name="Rectangle 10"/>
          <p:cNvSpPr>
            <a:spLocks noChangeArrowheads="1"/>
          </p:cNvSpPr>
          <p:nvPr/>
        </p:nvSpPr>
        <p:spPr bwMode="auto">
          <a:xfrm>
            <a:off x="6875463" y="2959100"/>
            <a:ext cx="1584325" cy="358775"/>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Electronics</a:t>
            </a:r>
            <a:endParaRPr lang="ru-RU" sz="1500" b="1" i="1">
              <a:solidFill>
                <a:srgbClr val="00006C"/>
              </a:solidFill>
              <a:latin typeface="Verdana" pitchFamily="34" charset="0"/>
            </a:endParaRPr>
          </a:p>
        </p:txBody>
      </p:sp>
      <p:pic>
        <p:nvPicPr>
          <p:cNvPr id="17" name="Picture 26" descr="Electronics"/>
          <p:cNvPicPr>
            <a:picLocks noChangeAspect="1" noChangeArrowheads="1"/>
          </p:cNvPicPr>
          <p:nvPr/>
        </p:nvPicPr>
        <p:blipFill>
          <a:blip r:embed="rId12">
            <a:clrChange>
              <a:clrFrom>
                <a:srgbClr val="FDFDFD"/>
              </a:clrFrom>
              <a:clrTo>
                <a:srgbClr val="FDFDFD">
                  <a:alpha val="0"/>
                </a:srgbClr>
              </a:clrTo>
            </a:clrChange>
          </a:blip>
          <a:srcRect/>
          <a:stretch>
            <a:fillRect/>
          </a:stretch>
        </p:blipFill>
        <p:spPr bwMode="auto">
          <a:xfrm>
            <a:off x="6816725" y="3357563"/>
            <a:ext cx="1643063" cy="1189037"/>
          </a:xfrm>
          <a:prstGeom prst="rect">
            <a:avLst/>
          </a:prstGeom>
          <a:ln>
            <a:noFill/>
          </a:ln>
          <a:effectLst>
            <a:outerShdw blurRad="292100" dist="139700" dir="2700000" algn="tl" rotWithShape="0">
              <a:srgbClr val="333333">
                <a:alpha val="65000"/>
              </a:srgbClr>
            </a:outerShdw>
          </a:effectLst>
          <a:extLst/>
        </p:spPr>
      </p:pic>
      <p:pic>
        <p:nvPicPr>
          <p:cNvPr id="18" name="Picture 3" descr="Kombain"/>
          <p:cNvPicPr>
            <a:picLocks noChangeAspect="1" noChangeArrowheads="1"/>
          </p:cNvPicPr>
          <p:nvPr/>
        </p:nvPicPr>
        <p:blipFill>
          <a:blip r:embed="rId13">
            <a:clrChange>
              <a:clrFrom>
                <a:srgbClr val="FEFEFE"/>
              </a:clrFrom>
              <a:clrTo>
                <a:srgbClr val="FEFEFE">
                  <a:alpha val="0"/>
                </a:srgbClr>
              </a:clrTo>
            </a:clrChange>
          </a:blip>
          <a:srcRect/>
          <a:stretch>
            <a:fillRect/>
          </a:stretch>
        </p:blipFill>
        <p:spPr bwMode="auto">
          <a:xfrm>
            <a:off x="2420938" y="3427413"/>
            <a:ext cx="1500187" cy="1141412"/>
          </a:xfrm>
          <a:prstGeom prst="rect">
            <a:avLst/>
          </a:prstGeom>
          <a:ln>
            <a:noFill/>
          </a:ln>
          <a:effectLst>
            <a:outerShdw blurRad="292100" dist="139700" dir="2700000" algn="tl" rotWithShape="0">
              <a:srgbClr val="333333">
                <a:alpha val="65000"/>
              </a:srgbClr>
            </a:outerShdw>
          </a:effectLst>
          <a:extLst/>
        </p:spPr>
      </p:pic>
      <p:sp>
        <p:nvSpPr>
          <p:cNvPr id="24611" name="Rectangle 10"/>
          <p:cNvSpPr>
            <a:spLocks noChangeArrowheads="1"/>
          </p:cNvSpPr>
          <p:nvPr/>
        </p:nvSpPr>
        <p:spPr bwMode="auto">
          <a:xfrm>
            <a:off x="2319338" y="2924175"/>
            <a:ext cx="1727200" cy="576263"/>
          </a:xfrm>
          <a:prstGeom prst="rect">
            <a:avLst/>
          </a:prstGeom>
          <a:noFill/>
          <a:ln w="9525">
            <a:noFill/>
            <a:miter lim="800000"/>
            <a:headEnd/>
            <a:tailEnd/>
          </a:ln>
        </p:spPr>
        <p:txBody>
          <a:bodyPr lIns="162000"/>
          <a:lstStyle/>
          <a:p>
            <a:pPr algn="ctr">
              <a:buClr>
                <a:schemeClr val="bg1"/>
              </a:buClr>
            </a:pPr>
            <a:r>
              <a:rPr lang="en-US" sz="1500" b="1" i="1">
                <a:solidFill>
                  <a:srgbClr val="00006C"/>
                </a:solidFill>
                <a:latin typeface="Verdana" pitchFamily="34" charset="0"/>
              </a:rPr>
              <a:t>Agricultural </a:t>
            </a:r>
          </a:p>
          <a:p>
            <a:pPr algn="ctr">
              <a:buClr>
                <a:schemeClr val="bg1"/>
              </a:buClr>
            </a:pPr>
            <a:r>
              <a:rPr lang="en-US" sz="1500" b="1" i="1">
                <a:solidFill>
                  <a:srgbClr val="00006C"/>
                </a:solidFill>
                <a:latin typeface="Verdana" pitchFamily="34" charset="0"/>
              </a:rPr>
              <a:t>machinery</a:t>
            </a:r>
            <a:endParaRPr lang="ru-RU" sz="1500" b="1" i="1">
              <a:solidFill>
                <a:srgbClr val="00006C"/>
              </a:solidFill>
              <a:latin typeface="Verdana" pitchFamily="34" charset="0"/>
            </a:endParaRPr>
          </a:p>
        </p:txBody>
      </p:sp>
      <p:pic>
        <p:nvPicPr>
          <p:cNvPr id="20" name="Picture 13" descr="Pharma"/>
          <p:cNvPicPr>
            <a:picLocks noChangeAspect="1" noChangeArrowheads="1"/>
          </p:cNvPicPr>
          <p:nvPr/>
        </p:nvPicPr>
        <p:blipFill>
          <a:blip r:embed="rId14">
            <a:clrChange>
              <a:clrFrom>
                <a:srgbClr val="FDFDFD"/>
              </a:clrFrom>
              <a:clrTo>
                <a:srgbClr val="FDFDFD">
                  <a:alpha val="0"/>
                </a:srgbClr>
              </a:clrTo>
            </a:clrChange>
          </a:blip>
          <a:srcRect/>
          <a:stretch>
            <a:fillRect/>
          </a:stretch>
        </p:blipFill>
        <p:spPr bwMode="auto">
          <a:xfrm>
            <a:off x="5000625" y="5165725"/>
            <a:ext cx="1577975" cy="1143000"/>
          </a:xfrm>
          <a:prstGeom prst="rect">
            <a:avLst/>
          </a:prstGeom>
          <a:ln>
            <a:noFill/>
          </a:ln>
          <a:effectLst>
            <a:outerShdw blurRad="292100" dist="139700" dir="2700000" algn="tl" rotWithShape="0">
              <a:srgbClr val="333333">
                <a:alpha val="65000"/>
              </a:srgbClr>
            </a:outerShdw>
          </a:effectLst>
          <a:extLst/>
        </p:spPr>
      </p:pic>
      <p:sp>
        <p:nvSpPr>
          <p:cNvPr id="24613" name="Rectangle 10"/>
          <p:cNvSpPr>
            <a:spLocks noChangeArrowheads="1"/>
          </p:cNvSpPr>
          <p:nvPr/>
        </p:nvSpPr>
        <p:spPr bwMode="auto">
          <a:xfrm>
            <a:off x="4740275" y="4833938"/>
            <a:ext cx="2124075" cy="358775"/>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Pharmaceuticals</a:t>
            </a:r>
            <a:endParaRPr lang="ru-RU" sz="1500" b="1" i="1">
              <a:solidFill>
                <a:srgbClr val="00006C"/>
              </a:solidFill>
              <a:latin typeface="Verdana" pitchFamily="34" charset="0"/>
            </a:endParaRPr>
          </a:p>
        </p:txBody>
      </p:sp>
      <p:sp>
        <p:nvSpPr>
          <p:cNvPr id="24614" name="Rectangle 10"/>
          <p:cNvSpPr>
            <a:spLocks noChangeArrowheads="1"/>
          </p:cNvSpPr>
          <p:nvPr/>
        </p:nvSpPr>
        <p:spPr bwMode="auto">
          <a:xfrm>
            <a:off x="2657475" y="4746625"/>
            <a:ext cx="2089150" cy="358775"/>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Textiles</a:t>
            </a:r>
            <a:endParaRPr lang="ru-RU" sz="1500" b="1" i="1">
              <a:solidFill>
                <a:srgbClr val="00006C"/>
              </a:solidFill>
              <a:latin typeface="Verdana" pitchFamily="34" charset="0"/>
            </a:endParaRPr>
          </a:p>
        </p:txBody>
      </p:sp>
      <p:pic>
        <p:nvPicPr>
          <p:cNvPr id="23" name="Picture 26" descr="C:\Documents and Settings\wsa10\Рабочий стол\IMG_0317.jpg"/>
          <p:cNvPicPr>
            <a:picLocks noChangeAspect="1" noChangeArrowheads="1"/>
          </p:cNvPicPr>
          <p:nvPr/>
        </p:nvPicPr>
        <p:blipFill>
          <a:blip r:embed="rId15"/>
          <a:srcRect/>
          <a:stretch>
            <a:fillRect/>
          </a:stretch>
        </p:blipFill>
        <p:spPr bwMode="auto">
          <a:xfrm>
            <a:off x="2818346" y="5115073"/>
            <a:ext cx="2000250" cy="13382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616" name="Picture 23" descr="Food proc"/>
          <p:cNvPicPr>
            <a:picLocks noChangeAspect="1" noChangeArrowheads="1"/>
          </p:cNvPicPr>
          <p:nvPr/>
        </p:nvPicPr>
        <p:blipFill>
          <a:blip r:embed="rId16">
            <a:clrChange>
              <a:clrFrom>
                <a:srgbClr val="FDFDFD"/>
              </a:clrFrom>
              <a:clrTo>
                <a:srgbClr val="FDFDFD">
                  <a:alpha val="0"/>
                </a:srgbClr>
              </a:clrTo>
            </a:clrChange>
          </a:blip>
          <a:srcRect/>
          <a:stretch>
            <a:fillRect/>
          </a:stretch>
        </p:blipFill>
        <p:spPr bwMode="auto">
          <a:xfrm>
            <a:off x="7037388" y="5157788"/>
            <a:ext cx="1663700" cy="1201737"/>
          </a:xfrm>
          <a:prstGeom prst="rect">
            <a:avLst/>
          </a:prstGeom>
          <a:noFill/>
          <a:ln w="9525">
            <a:noFill/>
            <a:miter lim="800000"/>
            <a:headEnd/>
            <a:tailEnd/>
          </a:ln>
        </p:spPr>
      </p:pic>
      <p:sp>
        <p:nvSpPr>
          <p:cNvPr id="24617" name="Rectangle 10"/>
          <p:cNvSpPr>
            <a:spLocks noChangeArrowheads="1"/>
          </p:cNvSpPr>
          <p:nvPr/>
        </p:nvSpPr>
        <p:spPr bwMode="auto">
          <a:xfrm>
            <a:off x="6946900" y="4797425"/>
            <a:ext cx="1873250" cy="358775"/>
          </a:xfrm>
          <a:prstGeom prst="rect">
            <a:avLst/>
          </a:prstGeom>
          <a:noFill/>
          <a:ln w="9525">
            <a:noFill/>
            <a:miter lim="800000"/>
            <a:headEnd/>
            <a:tailEnd/>
          </a:ln>
        </p:spPr>
        <p:txBody>
          <a:bodyPr lIns="54000" rIns="54000"/>
          <a:lstStyle/>
          <a:p>
            <a:pPr algn="ctr">
              <a:buClr>
                <a:schemeClr val="bg1"/>
              </a:buClr>
            </a:pPr>
            <a:r>
              <a:rPr lang="en-US" sz="1500" b="1" i="1">
                <a:solidFill>
                  <a:srgbClr val="00006C"/>
                </a:solidFill>
                <a:latin typeface="Verdana" pitchFamily="34" charset="0"/>
              </a:rPr>
              <a:t>Food processing</a:t>
            </a:r>
            <a:endParaRPr lang="ru-RU" sz="1500" b="1" i="1">
              <a:solidFill>
                <a:srgbClr val="00006C"/>
              </a:solidFill>
              <a:latin typeface="Verdana" pitchFamily="34" charset="0"/>
            </a:endParaRPr>
          </a:p>
        </p:txBody>
      </p:sp>
      <p:sp>
        <p:nvSpPr>
          <p:cNvPr id="24618" name="Прямоугольник 31"/>
          <p:cNvSpPr>
            <a:spLocks noChangeArrowheads="1"/>
          </p:cNvSpPr>
          <p:nvPr/>
        </p:nvSpPr>
        <p:spPr bwMode="auto">
          <a:xfrm>
            <a:off x="323850" y="190500"/>
            <a:ext cx="8532813" cy="646113"/>
          </a:xfrm>
          <a:prstGeom prst="rect">
            <a:avLst/>
          </a:prstGeom>
          <a:noFill/>
          <a:ln w="9525">
            <a:noFill/>
            <a:miter lim="800000"/>
            <a:headEnd/>
            <a:tailEnd/>
          </a:ln>
        </p:spPr>
        <p:txBody>
          <a:bodyPr>
            <a:spAutoFit/>
          </a:bodyPr>
          <a:lstStyle/>
          <a:p>
            <a:pPr marL="182563" algn="ctr">
              <a:buFont typeface="Georgia" pitchFamily="18" charset="0"/>
              <a:buNone/>
            </a:pPr>
            <a:r>
              <a:rPr lang="en-US" sz="3600" b="1">
                <a:solidFill>
                  <a:srgbClr val="002060"/>
                </a:solidFill>
              </a:rPr>
              <a:t>Diversified industrial base</a:t>
            </a:r>
            <a:endParaRPr lang="ru-RU" sz="3600" b="1">
              <a:solidFill>
                <a:srgbClr val="00206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21" name="Picture 2" descr="C:\Documents and Settings\wsa10\Рабочий стол\02\Рисунок1.jpg"/>
          <p:cNvPicPr>
            <a:picLocks noChangeAspect="1" noChangeArrowheads="1"/>
          </p:cNvPicPr>
          <p:nvPr/>
        </p:nvPicPr>
        <p:blipFill>
          <a:blip r:embed="rId4"/>
          <a:srcRect/>
          <a:stretch>
            <a:fillRect/>
          </a:stretch>
        </p:blipFill>
        <p:spPr bwMode="auto">
          <a:xfrm>
            <a:off x="0" y="1588"/>
            <a:ext cx="9144000" cy="6856412"/>
          </a:xfrm>
          <a:prstGeom prst="rect">
            <a:avLst/>
          </a:prstGeom>
          <a:noFill/>
          <a:ln w="9525">
            <a:noFill/>
            <a:miter lim="800000"/>
            <a:headEnd/>
            <a:tailEnd/>
          </a:ln>
        </p:spPr>
      </p:pic>
      <p:sp>
        <p:nvSpPr>
          <p:cNvPr id="3" name="Text Box 3"/>
          <p:cNvSpPr txBox="1">
            <a:spLocks noChangeArrowheads="1"/>
          </p:cNvSpPr>
          <p:nvPr/>
        </p:nvSpPr>
        <p:spPr bwMode="auto">
          <a:xfrm>
            <a:off x="0" y="1268413"/>
            <a:ext cx="9144000" cy="5616575"/>
          </a:xfrm>
          <a:prstGeom prst="rect">
            <a:avLst/>
          </a:prstGeom>
          <a:solidFill>
            <a:schemeClr val="bg1"/>
          </a:solidFill>
          <a:ln w="12700" cap="sq" algn="ctr">
            <a:noFill/>
            <a:miter lim="800000"/>
            <a:headEnd/>
            <a:tailEnd/>
          </a:ln>
          <a:effectLst>
            <a:outerShdw dist="107763" dir="2700000" algn="ctr" rotWithShape="0">
              <a:schemeClr val="bg2">
                <a:alpha val="50000"/>
              </a:schemeClr>
            </a:outerShdw>
          </a:effectLst>
        </p:spPr>
        <p:txBody>
          <a:bodyPr/>
          <a:lstStyle/>
          <a:p>
            <a:pPr>
              <a:spcBef>
                <a:spcPct val="50000"/>
              </a:spcBef>
              <a:defRPr/>
            </a:pPr>
            <a:endParaRPr lang="uz-Cyrl-UZ" sz="2000">
              <a:effectLst>
                <a:outerShdw blurRad="38100" dist="38100" dir="2700000" algn="tl">
                  <a:srgbClr val="C0C0C0"/>
                </a:outerShdw>
              </a:effectLst>
              <a:latin typeface="Verdana" pitchFamily="34" charset="0"/>
            </a:endParaRPr>
          </a:p>
        </p:txBody>
      </p:sp>
      <p:pic>
        <p:nvPicPr>
          <p:cNvPr id="4" name="Picture 4" descr="gif2"/>
          <p:cNvPicPr>
            <a:picLocks noChangeAspect="1" noChangeArrowheads="1"/>
          </p:cNvPicPr>
          <p:nvPr/>
        </p:nvPicPr>
        <p:blipFill>
          <a:blip r:embed="rId5"/>
          <a:srcRect t="2065"/>
          <a:stretch>
            <a:fillRect/>
          </a:stretch>
        </p:blipFill>
        <p:spPr bwMode="auto">
          <a:xfrm>
            <a:off x="323850" y="1268413"/>
            <a:ext cx="8424863" cy="5572125"/>
          </a:xfrm>
          <a:prstGeom prst="rect">
            <a:avLst/>
          </a:prstGeom>
          <a:gradFill rotWithShape="0">
            <a:gsLst>
              <a:gs pos="0">
                <a:srgbClr val="FFC000"/>
              </a:gs>
              <a:gs pos="50000">
                <a:srgbClr val="FFE8B3"/>
              </a:gs>
              <a:gs pos="100000">
                <a:srgbClr val="FFF3DA"/>
              </a:gs>
            </a:gsLst>
            <a:lin ang="16200000" scaled="1"/>
          </a:gradFill>
          <a:ln w="9525">
            <a:noFill/>
            <a:miter lim="800000"/>
            <a:headEnd/>
            <a:tailEnd/>
          </a:ln>
        </p:spPr>
      </p:pic>
      <p:sp>
        <p:nvSpPr>
          <p:cNvPr id="5" name="Oval 5"/>
          <p:cNvSpPr>
            <a:spLocks noChangeArrowheads="1"/>
          </p:cNvSpPr>
          <p:nvPr/>
        </p:nvSpPr>
        <p:spPr bwMode="auto">
          <a:xfrm>
            <a:off x="6300788" y="2914650"/>
            <a:ext cx="2374900" cy="1765300"/>
          </a:xfrm>
          <a:prstGeom prst="ellipse">
            <a:avLst/>
          </a:prstGeom>
          <a:noFill/>
          <a:ln w="28575">
            <a:solidFill>
              <a:srgbClr val="666699"/>
            </a:solidFill>
            <a:round/>
            <a:headEnd/>
            <a:tailEnd/>
          </a:ln>
        </p:spPr>
        <p:txBody>
          <a:bodyPr wrap="none" anchor="ctr"/>
          <a:lstStyle/>
          <a:p>
            <a:endParaRPr lang="uz-Cyrl-UZ"/>
          </a:p>
        </p:txBody>
      </p:sp>
      <p:sp>
        <p:nvSpPr>
          <p:cNvPr id="6" name="Text Box 6"/>
          <p:cNvSpPr txBox="1">
            <a:spLocks noChangeArrowheads="1"/>
          </p:cNvSpPr>
          <p:nvPr/>
        </p:nvSpPr>
        <p:spPr bwMode="auto">
          <a:xfrm>
            <a:off x="6778625" y="2852738"/>
            <a:ext cx="1609725" cy="298450"/>
          </a:xfrm>
          <a:prstGeom prst="rect">
            <a:avLst/>
          </a:prstGeom>
          <a:solidFill>
            <a:schemeClr val="bg1"/>
          </a:solidFill>
          <a:ln w="9525">
            <a:noFill/>
            <a:miter lim="800000"/>
            <a:headEnd/>
            <a:tailEnd/>
          </a:ln>
        </p:spPr>
        <p:txBody>
          <a:bodyPr>
            <a:spAutoFit/>
          </a:bodyPr>
          <a:lstStyle/>
          <a:p>
            <a:pPr algn="ctr">
              <a:lnSpc>
                <a:spcPct val="80000"/>
              </a:lnSpc>
            </a:pPr>
            <a:r>
              <a:rPr kumimoji="1" lang="en-US" altLang="ja-JP" sz="1700" b="1" i="1">
                <a:solidFill>
                  <a:srgbClr val="0000CC"/>
                </a:solidFill>
                <a:latin typeface="Arial" charset="0"/>
                <a:ea typeface="MS PGothic"/>
                <a:cs typeface="Arial" charset="0"/>
              </a:rPr>
              <a:t>East Asia</a:t>
            </a:r>
          </a:p>
        </p:txBody>
      </p:sp>
      <p:sp>
        <p:nvSpPr>
          <p:cNvPr id="7" name="Oval 7"/>
          <p:cNvSpPr>
            <a:spLocks noChangeAspect="1" noChangeArrowheads="1"/>
          </p:cNvSpPr>
          <p:nvPr/>
        </p:nvSpPr>
        <p:spPr bwMode="auto">
          <a:xfrm>
            <a:off x="898525" y="2935288"/>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8" name="Oval 8"/>
          <p:cNvSpPr>
            <a:spLocks noChangeAspect="1" noChangeArrowheads="1"/>
          </p:cNvSpPr>
          <p:nvPr/>
        </p:nvSpPr>
        <p:spPr bwMode="auto">
          <a:xfrm>
            <a:off x="1042988" y="314325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10" name="Oval 9"/>
          <p:cNvSpPr>
            <a:spLocks noChangeAspect="1" noChangeArrowheads="1"/>
          </p:cNvSpPr>
          <p:nvPr/>
        </p:nvSpPr>
        <p:spPr bwMode="auto">
          <a:xfrm>
            <a:off x="1611313" y="2879725"/>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11" name="Text Box 10"/>
          <p:cNvSpPr txBox="1">
            <a:spLocks noChangeArrowheads="1"/>
          </p:cNvSpPr>
          <p:nvPr/>
        </p:nvSpPr>
        <p:spPr bwMode="auto">
          <a:xfrm>
            <a:off x="755650" y="2808288"/>
            <a:ext cx="498475"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London</a:t>
            </a:r>
          </a:p>
        </p:txBody>
      </p:sp>
      <p:sp>
        <p:nvSpPr>
          <p:cNvPr id="12" name="Text Box 11"/>
          <p:cNvSpPr txBox="1">
            <a:spLocks noChangeArrowheads="1"/>
          </p:cNvSpPr>
          <p:nvPr/>
        </p:nvSpPr>
        <p:spPr bwMode="auto">
          <a:xfrm>
            <a:off x="898525" y="3190875"/>
            <a:ext cx="360363"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Paris</a:t>
            </a:r>
          </a:p>
        </p:txBody>
      </p:sp>
      <p:sp>
        <p:nvSpPr>
          <p:cNvPr id="13" name="Text Box 12"/>
          <p:cNvSpPr txBox="1">
            <a:spLocks noChangeArrowheads="1"/>
          </p:cNvSpPr>
          <p:nvPr/>
        </p:nvSpPr>
        <p:spPr bwMode="auto">
          <a:xfrm>
            <a:off x="1187450" y="2838450"/>
            <a:ext cx="431800"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Berlin</a:t>
            </a:r>
          </a:p>
        </p:txBody>
      </p:sp>
      <p:sp>
        <p:nvSpPr>
          <p:cNvPr id="14" name="Text Box 13"/>
          <p:cNvSpPr txBox="1">
            <a:spLocks noChangeArrowheads="1"/>
          </p:cNvSpPr>
          <p:nvPr/>
        </p:nvSpPr>
        <p:spPr bwMode="auto">
          <a:xfrm>
            <a:off x="3124200" y="2376488"/>
            <a:ext cx="665163" cy="228600"/>
          </a:xfrm>
          <a:prstGeom prst="rect">
            <a:avLst/>
          </a:prstGeom>
          <a:noFill/>
          <a:ln w="9525">
            <a:noFill/>
            <a:miter lim="800000"/>
            <a:headEnd/>
            <a:tailEnd/>
          </a:ln>
        </p:spPr>
        <p:txBody>
          <a:bodyPr>
            <a:spAutoFit/>
          </a:bodyPr>
          <a:lstStyle/>
          <a:p>
            <a:pPr>
              <a:spcBef>
                <a:spcPct val="50000"/>
              </a:spcBef>
            </a:pPr>
            <a:r>
              <a:rPr kumimoji="1" lang="en-US" altLang="ja-JP" sz="900" b="1">
                <a:latin typeface="Arial" charset="0"/>
                <a:ea typeface="MS PGothic"/>
                <a:cs typeface="Arial" charset="0"/>
              </a:rPr>
              <a:t>Moscow</a:t>
            </a:r>
          </a:p>
        </p:txBody>
      </p:sp>
      <p:sp>
        <p:nvSpPr>
          <p:cNvPr id="15" name="Oval 14"/>
          <p:cNvSpPr>
            <a:spLocks noChangeAspect="1" noChangeArrowheads="1"/>
          </p:cNvSpPr>
          <p:nvPr/>
        </p:nvSpPr>
        <p:spPr bwMode="auto">
          <a:xfrm>
            <a:off x="3059113" y="2460625"/>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16" name="Text Box 15"/>
          <p:cNvSpPr txBox="1">
            <a:spLocks noChangeArrowheads="1"/>
          </p:cNvSpPr>
          <p:nvPr/>
        </p:nvSpPr>
        <p:spPr bwMode="auto">
          <a:xfrm>
            <a:off x="6935788" y="3529013"/>
            <a:ext cx="444500" cy="228600"/>
          </a:xfrm>
          <a:prstGeom prst="rect">
            <a:avLst/>
          </a:prstGeom>
          <a:noFill/>
          <a:ln w="9525">
            <a:noFill/>
            <a:miter lim="800000"/>
            <a:headEnd/>
            <a:tailEnd/>
          </a:ln>
        </p:spPr>
        <p:txBody>
          <a:bodyPr lIns="18000" rIns="18000">
            <a:spAutoFit/>
          </a:bodyPr>
          <a:lstStyle/>
          <a:p>
            <a:pPr>
              <a:spcBef>
                <a:spcPct val="50000"/>
              </a:spcBef>
            </a:pPr>
            <a:r>
              <a:rPr kumimoji="1" lang="en-US" altLang="ja-JP" sz="900" b="1">
                <a:latin typeface="Arial" charset="0"/>
                <a:ea typeface="MS PGothic"/>
                <a:cs typeface="Arial" charset="0"/>
              </a:rPr>
              <a:t>Beijing</a:t>
            </a:r>
          </a:p>
        </p:txBody>
      </p:sp>
      <p:sp>
        <p:nvSpPr>
          <p:cNvPr id="17" name="Oval 16"/>
          <p:cNvSpPr>
            <a:spLocks noChangeAspect="1" noChangeArrowheads="1"/>
          </p:cNvSpPr>
          <p:nvPr/>
        </p:nvSpPr>
        <p:spPr bwMode="auto">
          <a:xfrm>
            <a:off x="7019925" y="371475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18" name="Oval 17"/>
          <p:cNvSpPr>
            <a:spLocks noChangeAspect="1" noChangeArrowheads="1"/>
          </p:cNvSpPr>
          <p:nvPr/>
        </p:nvSpPr>
        <p:spPr bwMode="auto">
          <a:xfrm>
            <a:off x="8308975" y="396081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19" name="Text Box 18"/>
          <p:cNvSpPr txBox="1">
            <a:spLocks noChangeArrowheads="1"/>
          </p:cNvSpPr>
          <p:nvPr/>
        </p:nvSpPr>
        <p:spPr bwMode="auto">
          <a:xfrm>
            <a:off x="7948613" y="3744913"/>
            <a:ext cx="439737" cy="228600"/>
          </a:xfrm>
          <a:prstGeom prst="rect">
            <a:avLst/>
          </a:prstGeom>
          <a:noFill/>
          <a:ln w="9525">
            <a:noFill/>
            <a:miter lim="800000"/>
            <a:headEnd/>
            <a:tailEnd/>
          </a:ln>
        </p:spPr>
        <p:txBody>
          <a:bodyPr lIns="18000" rIns="18000">
            <a:spAutoFit/>
          </a:bodyPr>
          <a:lstStyle/>
          <a:p>
            <a:pPr algn="ctr">
              <a:spcBef>
                <a:spcPct val="50000"/>
              </a:spcBef>
            </a:pPr>
            <a:r>
              <a:rPr kumimoji="1" lang="en-US" altLang="ja-JP" sz="900" b="1">
                <a:latin typeface="Arial" charset="0"/>
                <a:ea typeface="MS PGothic"/>
                <a:cs typeface="Arial" charset="0"/>
              </a:rPr>
              <a:t>Tokyo</a:t>
            </a:r>
          </a:p>
        </p:txBody>
      </p:sp>
      <p:sp>
        <p:nvSpPr>
          <p:cNvPr id="20" name="Text Box 19"/>
          <p:cNvSpPr txBox="1">
            <a:spLocks noChangeArrowheads="1"/>
          </p:cNvSpPr>
          <p:nvPr/>
        </p:nvSpPr>
        <p:spPr bwMode="auto">
          <a:xfrm>
            <a:off x="7416800" y="3910013"/>
            <a:ext cx="395288" cy="228600"/>
          </a:xfrm>
          <a:prstGeom prst="rect">
            <a:avLst/>
          </a:prstGeom>
          <a:noFill/>
          <a:ln w="9525">
            <a:noFill/>
            <a:miter lim="800000"/>
            <a:headEnd/>
            <a:tailEnd/>
          </a:ln>
        </p:spPr>
        <p:txBody>
          <a:bodyPr lIns="18000" rIns="18000"/>
          <a:lstStyle/>
          <a:p>
            <a:pPr>
              <a:spcBef>
                <a:spcPct val="50000"/>
              </a:spcBef>
            </a:pPr>
            <a:r>
              <a:rPr kumimoji="1" lang="en-US" altLang="ja-JP" sz="900" b="1">
                <a:latin typeface="Arial" charset="0"/>
                <a:ea typeface="MS PGothic"/>
                <a:cs typeface="Arial" charset="0"/>
              </a:rPr>
              <a:t>Seoul</a:t>
            </a:r>
          </a:p>
        </p:txBody>
      </p:sp>
      <p:sp>
        <p:nvSpPr>
          <p:cNvPr id="21" name="Oval 20"/>
          <p:cNvSpPr>
            <a:spLocks noChangeAspect="1" noChangeArrowheads="1"/>
          </p:cNvSpPr>
          <p:nvPr/>
        </p:nvSpPr>
        <p:spPr bwMode="auto">
          <a:xfrm>
            <a:off x="7610475" y="391001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22" name="Oval 21"/>
          <p:cNvSpPr>
            <a:spLocks noChangeAspect="1" noChangeArrowheads="1"/>
          </p:cNvSpPr>
          <p:nvPr/>
        </p:nvSpPr>
        <p:spPr bwMode="auto">
          <a:xfrm>
            <a:off x="6372225" y="590550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23" name="Oval 22"/>
          <p:cNvSpPr>
            <a:spLocks noChangeAspect="1" noChangeArrowheads="1"/>
          </p:cNvSpPr>
          <p:nvPr/>
        </p:nvSpPr>
        <p:spPr bwMode="auto">
          <a:xfrm>
            <a:off x="6580188" y="637540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24" name="Oval 23"/>
          <p:cNvSpPr>
            <a:spLocks noChangeAspect="1" noChangeArrowheads="1"/>
          </p:cNvSpPr>
          <p:nvPr/>
        </p:nvSpPr>
        <p:spPr bwMode="auto">
          <a:xfrm>
            <a:off x="7300913" y="525621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25" name="Text Box 24"/>
          <p:cNvSpPr txBox="1">
            <a:spLocks noChangeArrowheads="1"/>
          </p:cNvSpPr>
          <p:nvPr/>
        </p:nvSpPr>
        <p:spPr bwMode="auto">
          <a:xfrm>
            <a:off x="6370638" y="5748338"/>
            <a:ext cx="649287" cy="228600"/>
          </a:xfrm>
          <a:prstGeom prst="rect">
            <a:avLst/>
          </a:prstGeom>
          <a:noFill/>
          <a:ln w="9525">
            <a:noFill/>
            <a:miter lim="800000"/>
            <a:headEnd/>
            <a:tailEnd/>
          </a:ln>
        </p:spPr>
        <p:txBody>
          <a:bodyPr lIns="18000" rIns="18000">
            <a:spAutoFit/>
          </a:bodyPr>
          <a:lstStyle/>
          <a:p>
            <a:pPr>
              <a:spcBef>
                <a:spcPct val="50000"/>
              </a:spcBef>
            </a:pPr>
            <a:r>
              <a:rPr kumimoji="1" lang="en-US" altLang="ja-JP" sz="900" b="1">
                <a:latin typeface="Arial" charset="0"/>
                <a:ea typeface="MS PGothic"/>
                <a:cs typeface="Arial" charset="0"/>
              </a:rPr>
              <a:t>Singapore</a:t>
            </a:r>
          </a:p>
        </p:txBody>
      </p:sp>
      <p:sp>
        <p:nvSpPr>
          <p:cNvPr id="26" name="Text Box 25"/>
          <p:cNvSpPr txBox="1">
            <a:spLocks noChangeArrowheads="1"/>
          </p:cNvSpPr>
          <p:nvPr/>
        </p:nvSpPr>
        <p:spPr bwMode="auto">
          <a:xfrm>
            <a:off x="6156325" y="6396038"/>
            <a:ext cx="503238" cy="228600"/>
          </a:xfrm>
          <a:prstGeom prst="rect">
            <a:avLst/>
          </a:prstGeom>
          <a:noFill/>
          <a:ln w="9525">
            <a:noFill/>
            <a:miter lim="800000"/>
            <a:headEnd/>
            <a:tailEnd/>
          </a:ln>
        </p:spPr>
        <p:txBody>
          <a:bodyPr lIns="18000" rIns="18000">
            <a:spAutoFit/>
          </a:bodyPr>
          <a:lstStyle/>
          <a:p>
            <a:pPr algn="ctr">
              <a:spcBef>
                <a:spcPct val="50000"/>
              </a:spcBef>
            </a:pPr>
            <a:r>
              <a:rPr kumimoji="1" lang="en-US" altLang="ja-JP" sz="900" b="1">
                <a:latin typeface="Arial" charset="0"/>
                <a:ea typeface="MS PGothic"/>
                <a:cs typeface="Arial" charset="0"/>
              </a:rPr>
              <a:t>Jakarta</a:t>
            </a:r>
          </a:p>
        </p:txBody>
      </p:sp>
      <p:sp>
        <p:nvSpPr>
          <p:cNvPr id="27" name="Text Box 26"/>
          <p:cNvSpPr txBox="1">
            <a:spLocks noChangeArrowheads="1"/>
          </p:cNvSpPr>
          <p:nvPr/>
        </p:nvSpPr>
        <p:spPr bwMode="auto">
          <a:xfrm>
            <a:off x="7380288" y="5113338"/>
            <a:ext cx="449262" cy="228600"/>
          </a:xfrm>
          <a:prstGeom prst="rect">
            <a:avLst/>
          </a:prstGeom>
          <a:noFill/>
          <a:ln w="9525">
            <a:noFill/>
            <a:miter lim="800000"/>
            <a:headEnd/>
            <a:tailEnd/>
          </a:ln>
        </p:spPr>
        <p:txBody>
          <a:bodyPr lIns="18000" rIns="18000">
            <a:spAutoFit/>
          </a:bodyPr>
          <a:lstStyle/>
          <a:p>
            <a:pPr>
              <a:spcBef>
                <a:spcPct val="50000"/>
              </a:spcBef>
            </a:pPr>
            <a:r>
              <a:rPr kumimoji="1" lang="en-US" altLang="ja-JP" sz="900" b="1">
                <a:latin typeface="Arial" charset="0"/>
                <a:ea typeface="MS PGothic"/>
                <a:cs typeface="Arial" charset="0"/>
              </a:rPr>
              <a:t>Manila</a:t>
            </a:r>
          </a:p>
        </p:txBody>
      </p:sp>
      <p:sp>
        <p:nvSpPr>
          <p:cNvPr id="28" name="Oval 27"/>
          <p:cNvSpPr>
            <a:spLocks noChangeAspect="1" noChangeArrowheads="1"/>
          </p:cNvSpPr>
          <p:nvPr/>
        </p:nvSpPr>
        <p:spPr bwMode="auto">
          <a:xfrm>
            <a:off x="6188075" y="524351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29" name="Text Box 28"/>
          <p:cNvSpPr txBox="1">
            <a:spLocks noChangeArrowheads="1"/>
          </p:cNvSpPr>
          <p:nvPr/>
        </p:nvSpPr>
        <p:spPr bwMode="auto">
          <a:xfrm>
            <a:off x="6294438" y="5172075"/>
            <a:ext cx="581025" cy="228600"/>
          </a:xfrm>
          <a:prstGeom prst="rect">
            <a:avLst/>
          </a:prstGeom>
          <a:noFill/>
          <a:ln w="9525">
            <a:noFill/>
            <a:miter lim="800000"/>
            <a:headEnd/>
            <a:tailEnd/>
          </a:ln>
        </p:spPr>
        <p:txBody>
          <a:bodyPr lIns="18000" rIns="18000">
            <a:spAutoFit/>
          </a:bodyPr>
          <a:lstStyle/>
          <a:p>
            <a:pPr>
              <a:spcBef>
                <a:spcPct val="50000"/>
              </a:spcBef>
            </a:pPr>
            <a:r>
              <a:rPr kumimoji="1" lang="en-US" altLang="ja-JP" sz="900" b="1">
                <a:latin typeface="Arial" charset="0"/>
                <a:ea typeface="MS PGothic"/>
                <a:cs typeface="Arial" charset="0"/>
              </a:rPr>
              <a:t>Bangkok</a:t>
            </a:r>
          </a:p>
        </p:txBody>
      </p:sp>
      <p:sp>
        <p:nvSpPr>
          <p:cNvPr id="30" name="Oval 29"/>
          <p:cNvSpPr>
            <a:spLocks noChangeAspect="1" noChangeArrowheads="1"/>
          </p:cNvSpPr>
          <p:nvPr/>
        </p:nvSpPr>
        <p:spPr bwMode="auto">
          <a:xfrm>
            <a:off x="7300913" y="424815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31" name="Oval 30"/>
          <p:cNvSpPr>
            <a:spLocks noChangeAspect="1" noChangeArrowheads="1"/>
          </p:cNvSpPr>
          <p:nvPr/>
        </p:nvSpPr>
        <p:spPr bwMode="auto">
          <a:xfrm>
            <a:off x="6411913" y="5386388"/>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32" name="Text Box 31"/>
          <p:cNvSpPr txBox="1">
            <a:spLocks noChangeArrowheads="1"/>
          </p:cNvSpPr>
          <p:nvPr/>
        </p:nvSpPr>
        <p:spPr bwMode="auto">
          <a:xfrm>
            <a:off x="6457950" y="5316538"/>
            <a:ext cx="792163" cy="228600"/>
          </a:xfrm>
          <a:prstGeom prst="rect">
            <a:avLst/>
          </a:prstGeom>
          <a:noFill/>
          <a:ln w="9525">
            <a:noFill/>
            <a:miter lim="800000"/>
            <a:headEnd/>
            <a:tailEnd/>
          </a:ln>
        </p:spPr>
        <p:txBody>
          <a:bodyPr lIns="18000" rIns="18000">
            <a:spAutoFit/>
          </a:bodyPr>
          <a:lstStyle/>
          <a:p>
            <a:pPr algn="ctr">
              <a:spcBef>
                <a:spcPct val="50000"/>
              </a:spcBef>
            </a:pPr>
            <a:r>
              <a:rPr kumimoji="1" lang="en-US" altLang="ja-JP" sz="900" b="1">
                <a:latin typeface="Arial" charset="0"/>
                <a:ea typeface="MS PGothic"/>
                <a:cs typeface="Arial" charset="0"/>
              </a:rPr>
              <a:t>Phnom Penh</a:t>
            </a:r>
          </a:p>
        </p:txBody>
      </p:sp>
      <p:sp>
        <p:nvSpPr>
          <p:cNvPr id="33" name="Oval 32"/>
          <p:cNvSpPr>
            <a:spLocks noChangeAspect="1" noChangeArrowheads="1"/>
          </p:cNvSpPr>
          <p:nvPr/>
        </p:nvSpPr>
        <p:spPr bwMode="auto">
          <a:xfrm>
            <a:off x="3627438" y="4606925"/>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34" name="Text Box 33"/>
          <p:cNvSpPr txBox="1">
            <a:spLocks noChangeArrowheads="1"/>
          </p:cNvSpPr>
          <p:nvPr/>
        </p:nvSpPr>
        <p:spPr bwMode="auto">
          <a:xfrm>
            <a:off x="3851275" y="4752975"/>
            <a:ext cx="431800" cy="158750"/>
          </a:xfrm>
          <a:prstGeom prst="rect">
            <a:avLst/>
          </a:prstGeom>
          <a:noFill/>
          <a:ln w="9525">
            <a:noFill/>
            <a:miter lim="800000"/>
            <a:headEnd/>
            <a:tailEnd/>
          </a:ln>
        </p:spPr>
        <p:txBody>
          <a:bodyPr lIns="18000" tIns="10800" rIns="18000" bIns="10800">
            <a:spAutoFit/>
          </a:bodyPr>
          <a:lstStyle/>
          <a:p>
            <a:pPr>
              <a:spcBef>
                <a:spcPct val="50000"/>
              </a:spcBef>
            </a:pPr>
            <a:r>
              <a:rPr kumimoji="1" lang="en-US" altLang="ja-JP" sz="900" b="1">
                <a:latin typeface="Arial" charset="0"/>
                <a:ea typeface="MS PGothic"/>
                <a:cs typeface="Arial" charset="0"/>
              </a:rPr>
              <a:t>Muscat</a:t>
            </a:r>
          </a:p>
        </p:txBody>
      </p:sp>
      <p:sp>
        <p:nvSpPr>
          <p:cNvPr id="35" name="Oval 34"/>
          <p:cNvSpPr>
            <a:spLocks noChangeAspect="1" noChangeArrowheads="1"/>
          </p:cNvSpPr>
          <p:nvPr/>
        </p:nvSpPr>
        <p:spPr bwMode="auto">
          <a:xfrm>
            <a:off x="3987800" y="4719638"/>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36" name="Oval 35"/>
          <p:cNvSpPr>
            <a:spLocks noChangeAspect="1" noChangeArrowheads="1"/>
          </p:cNvSpPr>
          <p:nvPr/>
        </p:nvSpPr>
        <p:spPr bwMode="auto">
          <a:xfrm>
            <a:off x="3806825" y="467995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37" name="Oval 36"/>
          <p:cNvSpPr>
            <a:spLocks noChangeAspect="1" noChangeArrowheads="1"/>
          </p:cNvSpPr>
          <p:nvPr/>
        </p:nvSpPr>
        <p:spPr bwMode="auto">
          <a:xfrm>
            <a:off x="2727325" y="428466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38" name="Text Box 37"/>
          <p:cNvSpPr txBox="1">
            <a:spLocks noChangeArrowheads="1"/>
          </p:cNvSpPr>
          <p:nvPr/>
        </p:nvSpPr>
        <p:spPr bwMode="auto">
          <a:xfrm>
            <a:off x="2339975" y="4392613"/>
            <a:ext cx="358775"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Cairo</a:t>
            </a:r>
          </a:p>
        </p:txBody>
      </p:sp>
      <p:sp>
        <p:nvSpPr>
          <p:cNvPr id="39" name="Text Box 38"/>
          <p:cNvSpPr txBox="1">
            <a:spLocks noChangeArrowheads="1"/>
          </p:cNvSpPr>
          <p:nvPr/>
        </p:nvSpPr>
        <p:spPr bwMode="auto">
          <a:xfrm>
            <a:off x="3489325" y="4694238"/>
            <a:ext cx="433388" cy="215900"/>
          </a:xfrm>
          <a:prstGeom prst="rect">
            <a:avLst/>
          </a:prstGeom>
          <a:noFill/>
          <a:ln w="9525">
            <a:noFill/>
            <a:miter lim="800000"/>
            <a:headEnd/>
            <a:tailEnd/>
          </a:ln>
        </p:spPr>
        <p:txBody>
          <a:bodyPr lIns="18000" tIns="10800" rIns="18000" bIns="10800"/>
          <a:lstStyle/>
          <a:p>
            <a:pPr algn="ctr">
              <a:lnSpc>
                <a:spcPct val="80000"/>
              </a:lnSpc>
            </a:pPr>
            <a:r>
              <a:rPr kumimoji="1" lang="en-US" altLang="ja-JP" sz="900" b="1">
                <a:latin typeface="Arial" charset="0"/>
                <a:ea typeface="MS PGothic"/>
                <a:cs typeface="Arial" charset="0"/>
              </a:rPr>
              <a:t>Abu Dhabi</a:t>
            </a:r>
          </a:p>
        </p:txBody>
      </p:sp>
      <p:sp>
        <p:nvSpPr>
          <p:cNvPr id="40" name="Text Box 39"/>
          <p:cNvSpPr txBox="1">
            <a:spLocks noChangeArrowheads="1"/>
          </p:cNvSpPr>
          <p:nvPr/>
        </p:nvSpPr>
        <p:spPr bwMode="auto">
          <a:xfrm>
            <a:off x="3527425" y="4464050"/>
            <a:ext cx="323850" cy="131763"/>
          </a:xfrm>
          <a:prstGeom prst="rect">
            <a:avLst/>
          </a:prstGeom>
          <a:noFill/>
          <a:ln w="9525">
            <a:noFill/>
            <a:miter lim="800000"/>
            <a:headEnd/>
            <a:tailEnd/>
          </a:ln>
        </p:spPr>
        <p:txBody>
          <a:bodyPr lIns="18000" tIns="10800" rIns="18000" bIns="10800"/>
          <a:lstStyle/>
          <a:p>
            <a:pPr>
              <a:lnSpc>
                <a:spcPct val="80000"/>
              </a:lnSpc>
            </a:pPr>
            <a:r>
              <a:rPr kumimoji="1" lang="en-US" altLang="ja-JP" sz="900" b="1">
                <a:latin typeface="Arial" charset="0"/>
                <a:ea typeface="MS PGothic"/>
                <a:cs typeface="Arial" charset="0"/>
              </a:rPr>
              <a:t>Doha</a:t>
            </a:r>
          </a:p>
        </p:txBody>
      </p:sp>
      <p:sp>
        <p:nvSpPr>
          <p:cNvPr id="41" name="Oval 40"/>
          <p:cNvSpPr>
            <a:spLocks noChangeAspect="1" noChangeArrowheads="1"/>
          </p:cNvSpPr>
          <p:nvPr/>
        </p:nvSpPr>
        <p:spPr bwMode="auto">
          <a:xfrm>
            <a:off x="2816225" y="424815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42" name="Text Box 41"/>
          <p:cNvSpPr txBox="1">
            <a:spLocks noChangeArrowheads="1"/>
          </p:cNvSpPr>
          <p:nvPr/>
        </p:nvSpPr>
        <p:spPr bwMode="auto">
          <a:xfrm>
            <a:off x="2195513" y="4176713"/>
            <a:ext cx="647700"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Jerusalem</a:t>
            </a:r>
          </a:p>
        </p:txBody>
      </p:sp>
      <p:sp>
        <p:nvSpPr>
          <p:cNvPr id="43" name="Text Box 42"/>
          <p:cNvSpPr txBox="1">
            <a:spLocks noChangeArrowheads="1"/>
          </p:cNvSpPr>
          <p:nvPr/>
        </p:nvSpPr>
        <p:spPr bwMode="auto">
          <a:xfrm>
            <a:off x="2914650" y="4017963"/>
            <a:ext cx="576263"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Baghdad</a:t>
            </a:r>
          </a:p>
        </p:txBody>
      </p:sp>
      <p:sp>
        <p:nvSpPr>
          <p:cNvPr id="44" name="Oval 43"/>
          <p:cNvSpPr>
            <a:spLocks noChangeAspect="1" noChangeArrowheads="1"/>
          </p:cNvSpPr>
          <p:nvPr/>
        </p:nvSpPr>
        <p:spPr bwMode="auto">
          <a:xfrm>
            <a:off x="3262313" y="4148138"/>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45" name="Oval 44"/>
          <p:cNvSpPr>
            <a:spLocks noChangeAspect="1" noChangeArrowheads="1"/>
          </p:cNvSpPr>
          <p:nvPr/>
        </p:nvSpPr>
        <p:spPr bwMode="auto">
          <a:xfrm>
            <a:off x="2698750" y="374491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46" name="Oval 45"/>
          <p:cNvSpPr>
            <a:spLocks noChangeAspect="1" noChangeArrowheads="1"/>
          </p:cNvSpPr>
          <p:nvPr/>
        </p:nvSpPr>
        <p:spPr bwMode="auto">
          <a:xfrm>
            <a:off x="3384550" y="467995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47" name="Text Box 46"/>
          <p:cNvSpPr txBox="1">
            <a:spLocks noChangeArrowheads="1"/>
          </p:cNvSpPr>
          <p:nvPr/>
        </p:nvSpPr>
        <p:spPr bwMode="auto">
          <a:xfrm>
            <a:off x="3059113" y="4537075"/>
            <a:ext cx="431800" cy="158750"/>
          </a:xfrm>
          <a:prstGeom prst="rect">
            <a:avLst/>
          </a:prstGeom>
          <a:noFill/>
          <a:ln w="9525">
            <a:noFill/>
            <a:miter lim="800000"/>
            <a:headEnd/>
            <a:tailEnd/>
          </a:ln>
        </p:spPr>
        <p:txBody>
          <a:bodyPr lIns="18000" tIns="10800" rIns="18000" bIns="10800">
            <a:spAutoFit/>
          </a:bodyPr>
          <a:lstStyle/>
          <a:p>
            <a:pPr>
              <a:spcBef>
                <a:spcPct val="50000"/>
              </a:spcBef>
            </a:pPr>
            <a:r>
              <a:rPr kumimoji="1" lang="en-US" altLang="ja-JP" sz="900" b="1">
                <a:latin typeface="Arial" charset="0"/>
                <a:ea typeface="MS PGothic"/>
                <a:cs typeface="Arial" charset="0"/>
              </a:rPr>
              <a:t>Riyadh</a:t>
            </a:r>
          </a:p>
        </p:txBody>
      </p:sp>
      <p:sp>
        <p:nvSpPr>
          <p:cNvPr id="48" name="Oval 47"/>
          <p:cNvSpPr>
            <a:spLocks noChangeAspect="1" noChangeArrowheads="1"/>
          </p:cNvSpPr>
          <p:nvPr/>
        </p:nvSpPr>
        <p:spPr bwMode="auto">
          <a:xfrm>
            <a:off x="2528888" y="434181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49" name="Text Box 48"/>
          <p:cNvSpPr txBox="1">
            <a:spLocks noChangeArrowheads="1"/>
          </p:cNvSpPr>
          <p:nvPr/>
        </p:nvSpPr>
        <p:spPr bwMode="auto">
          <a:xfrm>
            <a:off x="2843213" y="4248150"/>
            <a:ext cx="504825"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Amman</a:t>
            </a:r>
          </a:p>
        </p:txBody>
      </p:sp>
      <p:sp>
        <p:nvSpPr>
          <p:cNvPr id="50" name="Oval 49"/>
          <p:cNvSpPr>
            <a:spLocks noChangeAspect="1" noChangeArrowheads="1"/>
          </p:cNvSpPr>
          <p:nvPr/>
        </p:nvSpPr>
        <p:spPr bwMode="auto">
          <a:xfrm>
            <a:off x="3659188" y="4046538"/>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51" name="Text Box 50"/>
          <p:cNvSpPr txBox="1">
            <a:spLocks noChangeArrowheads="1"/>
          </p:cNvSpPr>
          <p:nvPr/>
        </p:nvSpPr>
        <p:spPr bwMode="auto">
          <a:xfrm>
            <a:off x="3348038" y="3921125"/>
            <a:ext cx="431800" cy="158750"/>
          </a:xfrm>
          <a:prstGeom prst="rect">
            <a:avLst/>
          </a:prstGeom>
          <a:noFill/>
          <a:ln w="9525">
            <a:noFill/>
            <a:miter lim="800000"/>
            <a:headEnd/>
            <a:tailEnd/>
          </a:ln>
        </p:spPr>
        <p:txBody>
          <a:bodyPr lIns="18000" tIns="10800" rIns="18000" bIns="10800">
            <a:spAutoFit/>
          </a:bodyPr>
          <a:lstStyle/>
          <a:p>
            <a:pPr>
              <a:spcBef>
                <a:spcPct val="50000"/>
              </a:spcBef>
            </a:pPr>
            <a:r>
              <a:rPr kumimoji="1" lang="en-US" altLang="ja-JP" sz="900" b="1">
                <a:latin typeface="Arial" charset="0"/>
                <a:ea typeface="MS PGothic"/>
                <a:cs typeface="Arial" charset="0"/>
              </a:rPr>
              <a:t>Tehran</a:t>
            </a:r>
          </a:p>
        </p:txBody>
      </p:sp>
      <p:sp>
        <p:nvSpPr>
          <p:cNvPr id="52" name="AutoShape 51"/>
          <p:cNvSpPr>
            <a:spLocks noChangeAspect="1" noChangeArrowheads="1"/>
          </p:cNvSpPr>
          <p:nvPr/>
        </p:nvSpPr>
        <p:spPr bwMode="auto">
          <a:xfrm>
            <a:off x="5578475" y="3482975"/>
            <a:ext cx="649288" cy="450850"/>
          </a:xfrm>
          <a:prstGeom prst="leftRightArrow">
            <a:avLst>
              <a:gd name="adj1" fmla="val 50000"/>
              <a:gd name="adj2" fmla="val 28803"/>
            </a:avLst>
          </a:prstGeom>
          <a:solidFill>
            <a:srgbClr val="99CCFF"/>
          </a:solidFill>
          <a:ln w="9525" algn="ctr">
            <a:solidFill>
              <a:srgbClr val="666699"/>
            </a:solidFill>
            <a:miter lim="800000"/>
            <a:headEnd/>
            <a:tailEnd/>
          </a:ln>
        </p:spPr>
        <p:txBody>
          <a:bodyPr wrap="none" lIns="90000" tIns="46800" rIns="90000" bIns="46800" anchor="ctr"/>
          <a:lstStyle/>
          <a:p>
            <a:pPr algn="ctr"/>
            <a:endParaRPr lang="uz-Cyrl-UZ"/>
          </a:p>
        </p:txBody>
      </p:sp>
      <p:sp>
        <p:nvSpPr>
          <p:cNvPr id="53" name="Oval 52"/>
          <p:cNvSpPr>
            <a:spLocks noChangeArrowheads="1"/>
          </p:cNvSpPr>
          <p:nvPr/>
        </p:nvSpPr>
        <p:spPr bwMode="auto">
          <a:xfrm rot="-161302">
            <a:off x="65088" y="2222500"/>
            <a:ext cx="2130425" cy="1927225"/>
          </a:xfrm>
          <a:prstGeom prst="ellipse">
            <a:avLst/>
          </a:prstGeom>
          <a:noFill/>
          <a:ln w="28575">
            <a:solidFill>
              <a:srgbClr val="666699"/>
            </a:solidFill>
            <a:round/>
            <a:headEnd/>
            <a:tailEnd/>
          </a:ln>
        </p:spPr>
        <p:txBody>
          <a:bodyPr wrap="none" anchor="ctr"/>
          <a:lstStyle/>
          <a:p>
            <a:endParaRPr lang="uz-Cyrl-UZ"/>
          </a:p>
        </p:txBody>
      </p:sp>
      <p:sp>
        <p:nvSpPr>
          <p:cNvPr id="54" name="Text Box 53"/>
          <p:cNvSpPr txBox="1">
            <a:spLocks noChangeArrowheads="1"/>
          </p:cNvSpPr>
          <p:nvPr/>
        </p:nvSpPr>
        <p:spPr bwMode="auto">
          <a:xfrm>
            <a:off x="323850" y="2160588"/>
            <a:ext cx="1427163" cy="298450"/>
          </a:xfrm>
          <a:prstGeom prst="rect">
            <a:avLst/>
          </a:prstGeom>
          <a:solidFill>
            <a:schemeClr val="bg1"/>
          </a:solidFill>
          <a:ln w="9525">
            <a:noFill/>
            <a:miter lim="800000"/>
            <a:headEnd/>
            <a:tailEnd/>
          </a:ln>
        </p:spPr>
        <p:txBody>
          <a:bodyPr>
            <a:spAutoFit/>
          </a:bodyPr>
          <a:lstStyle/>
          <a:p>
            <a:pPr algn="ctr">
              <a:lnSpc>
                <a:spcPct val="80000"/>
              </a:lnSpc>
            </a:pPr>
            <a:r>
              <a:rPr kumimoji="1" lang="en-US" altLang="ja-JP" sz="1700" b="1" i="1">
                <a:solidFill>
                  <a:srgbClr val="0000CC"/>
                </a:solidFill>
                <a:latin typeface="Arial" charset="0"/>
                <a:ea typeface="MS PGothic"/>
                <a:cs typeface="Arial" charset="0"/>
              </a:rPr>
              <a:t>Europe</a:t>
            </a:r>
          </a:p>
        </p:txBody>
      </p:sp>
      <p:sp>
        <p:nvSpPr>
          <p:cNvPr id="55" name="Oval 54"/>
          <p:cNvSpPr>
            <a:spLocks noChangeArrowheads="1"/>
          </p:cNvSpPr>
          <p:nvPr/>
        </p:nvSpPr>
        <p:spPr bwMode="auto">
          <a:xfrm>
            <a:off x="4286250" y="4089400"/>
            <a:ext cx="3786188" cy="2697163"/>
          </a:xfrm>
          <a:prstGeom prst="ellipse">
            <a:avLst/>
          </a:prstGeom>
          <a:noFill/>
          <a:ln w="28575">
            <a:solidFill>
              <a:srgbClr val="666699"/>
            </a:solidFill>
            <a:round/>
            <a:headEnd/>
            <a:tailEnd/>
          </a:ln>
        </p:spPr>
        <p:txBody>
          <a:bodyPr wrap="none" anchor="ctr"/>
          <a:lstStyle/>
          <a:p>
            <a:endParaRPr lang="uz-Cyrl-UZ"/>
          </a:p>
        </p:txBody>
      </p:sp>
      <p:sp>
        <p:nvSpPr>
          <p:cNvPr id="56" name="Text Box 55"/>
          <p:cNvSpPr txBox="1">
            <a:spLocks noChangeArrowheads="1"/>
          </p:cNvSpPr>
          <p:nvPr/>
        </p:nvSpPr>
        <p:spPr bwMode="auto">
          <a:xfrm>
            <a:off x="5508625" y="4652963"/>
            <a:ext cx="1727200" cy="434975"/>
          </a:xfrm>
          <a:prstGeom prst="rect">
            <a:avLst/>
          </a:prstGeom>
          <a:solidFill>
            <a:schemeClr val="bg1"/>
          </a:solidFill>
          <a:ln w="9525">
            <a:noFill/>
            <a:miter lim="800000"/>
            <a:headEnd/>
            <a:tailEnd/>
          </a:ln>
        </p:spPr>
        <p:txBody>
          <a:bodyPr lIns="54000" tIns="10800" rIns="54000" bIns="10800">
            <a:spAutoFit/>
          </a:bodyPr>
          <a:lstStyle/>
          <a:p>
            <a:pPr algn="ctr">
              <a:lnSpc>
                <a:spcPct val="80000"/>
              </a:lnSpc>
            </a:pPr>
            <a:r>
              <a:rPr kumimoji="1" lang="en-US" altLang="ja-JP" sz="1700" b="1" i="1">
                <a:solidFill>
                  <a:srgbClr val="0000CC"/>
                </a:solidFill>
                <a:latin typeface="Arial" charset="0"/>
                <a:ea typeface="MS PGothic"/>
                <a:cs typeface="Arial" charset="0"/>
              </a:rPr>
              <a:t>South-East and South Asia</a:t>
            </a:r>
          </a:p>
        </p:txBody>
      </p:sp>
      <p:sp>
        <p:nvSpPr>
          <p:cNvPr id="57" name="AutoShape 56"/>
          <p:cNvSpPr>
            <a:spLocks noChangeArrowheads="1"/>
          </p:cNvSpPr>
          <p:nvPr/>
        </p:nvSpPr>
        <p:spPr bwMode="auto">
          <a:xfrm rot="900000">
            <a:off x="2987675" y="3429000"/>
            <a:ext cx="588963" cy="449263"/>
          </a:xfrm>
          <a:prstGeom prst="leftRightArrow">
            <a:avLst>
              <a:gd name="adj1" fmla="val 50000"/>
              <a:gd name="adj2" fmla="val 26219"/>
            </a:avLst>
          </a:prstGeom>
          <a:solidFill>
            <a:srgbClr val="99CCFF"/>
          </a:solidFill>
          <a:ln w="9525">
            <a:solidFill>
              <a:srgbClr val="666699"/>
            </a:solidFill>
            <a:miter lim="800000"/>
            <a:headEnd/>
            <a:tailEnd/>
          </a:ln>
        </p:spPr>
        <p:txBody>
          <a:bodyPr wrap="none" lIns="90000" tIns="46800" rIns="90000" bIns="46800" anchor="ctr"/>
          <a:lstStyle/>
          <a:p>
            <a:pPr algn="ctr"/>
            <a:endParaRPr lang="uz-Cyrl-UZ"/>
          </a:p>
        </p:txBody>
      </p:sp>
      <p:graphicFrame>
        <p:nvGraphicFramePr>
          <p:cNvPr id="58" name="Object 20"/>
          <p:cNvGraphicFramePr>
            <a:graphicFrameLocks/>
          </p:cNvGraphicFramePr>
          <p:nvPr/>
        </p:nvGraphicFramePr>
        <p:xfrm>
          <a:off x="3889375" y="3392488"/>
          <a:ext cx="954088" cy="568325"/>
        </p:xfrm>
        <a:graphic>
          <a:graphicData uri="http://schemas.openxmlformats.org/presentationml/2006/ole">
            <mc:AlternateContent xmlns:mc="http://schemas.openxmlformats.org/markup-compatibility/2006">
              <mc:Choice xmlns:v="urn:schemas-microsoft-com:vml" Requires="v">
                <p:oleObj spid="_x0000_s25633" name="CorelDRAW" r:id="rId6" imgW="946800" imgH="568800" progId="">
                  <p:embed/>
                </p:oleObj>
              </mc:Choice>
              <mc:Fallback>
                <p:oleObj name="CorelDRAW" r:id="rId6" imgW="946800" imgH="568800" progId="">
                  <p:embed/>
                  <p:pic>
                    <p:nvPicPr>
                      <p:cNvPr id="0" name="Picture 3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9375" y="3392488"/>
                        <a:ext cx="954088"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 name="AutoShape 58"/>
          <p:cNvSpPr>
            <a:spLocks noChangeAspect="1" noChangeArrowheads="1"/>
          </p:cNvSpPr>
          <p:nvPr/>
        </p:nvSpPr>
        <p:spPr bwMode="auto">
          <a:xfrm rot="-1992729">
            <a:off x="3779838" y="3914775"/>
            <a:ext cx="517525" cy="450850"/>
          </a:xfrm>
          <a:prstGeom prst="leftRightArrow">
            <a:avLst>
              <a:gd name="adj1" fmla="val 50000"/>
              <a:gd name="adj2" fmla="val 22958"/>
            </a:avLst>
          </a:prstGeom>
          <a:solidFill>
            <a:srgbClr val="99CCFF"/>
          </a:solidFill>
          <a:ln w="9525" algn="ctr">
            <a:solidFill>
              <a:srgbClr val="666699"/>
            </a:solidFill>
            <a:miter lim="800000"/>
            <a:headEnd/>
            <a:tailEnd/>
          </a:ln>
        </p:spPr>
        <p:txBody>
          <a:bodyPr wrap="none" lIns="90000" tIns="46800" rIns="90000" bIns="46800" anchor="ctr"/>
          <a:lstStyle/>
          <a:p>
            <a:pPr algn="ctr"/>
            <a:endParaRPr lang="uz-Cyrl-UZ"/>
          </a:p>
        </p:txBody>
      </p:sp>
      <p:sp>
        <p:nvSpPr>
          <p:cNvPr id="60" name="AutoShape 59"/>
          <p:cNvSpPr>
            <a:spLocks noChangeAspect="1" noChangeArrowheads="1"/>
          </p:cNvSpPr>
          <p:nvPr/>
        </p:nvSpPr>
        <p:spPr bwMode="auto">
          <a:xfrm rot="-8637415">
            <a:off x="5148263" y="4221163"/>
            <a:ext cx="576262" cy="450850"/>
          </a:xfrm>
          <a:prstGeom prst="leftRightArrow">
            <a:avLst>
              <a:gd name="adj1" fmla="val 50000"/>
              <a:gd name="adj2" fmla="val 25563"/>
            </a:avLst>
          </a:prstGeom>
          <a:solidFill>
            <a:srgbClr val="99CCFF"/>
          </a:solidFill>
          <a:ln w="9525" algn="ctr">
            <a:solidFill>
              <a:srgbClr val="666699"/>
            </a:solidFill>
            <a:miter lim="800000"/>
            <a:headEnd/>
            <a:tailEnd/>
          </a:ln>
        </p:spPr>
        <p:txBody>
          <a:bodyPr rot="10800000" wrap="none" lIns="90000" tIns="46800" rIns="90000" bIns="46800" anchor="ctr"/>
          <a:lstStyle/>
          <a:p>
            <a:pPr algn="ctr"/>
            <a:endParaRPr lang="uz-Cyrl-UZ"/>
          </a:p>
        </p:txBody>
      </p:sp>
      <p:sp>
        <p:nvSpPr>
          <p:cNvPr id="61" name="Text Box 60"/>
          <p:cNvSpPr txBox="1">
            <a:spLocks noChangeArrowheads="1"/>
          </p:cNvSpPr>
          <p:nvPr/>
        </p:nvSpPr>
        <p:spPr bwMode="auto">
          <a:xfrm>
            <a:off x="2554288" y="3802063"/>
            <a:ext cx="504825"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Ankara</a:t>
            </a:r>
          </a:p>
        </p:txBody>
      </p:sp>
      <p:sp>
        <p:nvSpPr>
          <p:cNvPr id="62" name="Text Box 61"/>
          <p:cNvSpPr txBox="1">
            <a:spLocks noChangeArrowheads="1"/>
          </p:cNvSpPr>
          <p:nvPr/>
        </p:nvSpPr>
        <p:spPr bwMode="auto">
          <a:xfrm>
            <a:off x="6731000" y="4176713"/>
            <a:ext cx="576263" cy="228600"/>
          </a:xfrm>
          <a:prstGeom prst="rect">
            <a:avLst/>
          </a:prstGeom>
          <a:noFill/>
          <a:ln w="9525">
            <a:noFill/>
            <a:miter lim="800000"/>
            <a:headEnd/>
            <a:tailEnd/>
          </a:ln>
        </p:spPr>
        <p:txBody>
          <a:bodyPr lIns="0" rIns="0"/>
          <a:lstStyle/>
          <a:p>
            <a:pPr algn="ctr">
              <a:spcBef>
                <a:spcPct val="50000"/>
              </a:spcBef>
            </a:pPr>
            <a:r>
              <a:rPr kumimoji="1" lang="en-US" altLang="ja-JP" sz="900" b="1">
                <a:latin typeface="Arial" charset="0"/>
                <a:ea typeface="MS PGothic"/>
                <a:cs typeface="Arial" charset="0"/>
              </a:rPr>
              <a:t>Shanghai</a:t>
            </a:r>
          </a:p>
        </p:txBody>
      </p:sp>
      <p:grpSp>
        <p:nvGrpSpPr>
          <p:cNvPr id="63" name="Group 62"/>
          <p:cNvGrpSpPr>
            <a:grpSpLocks/>
          </p:cNvGrpSpPr>
          <p:nvPr/>
        </p:nvGrpSpPr>
        <p:grpSpPr bwMode="auto">
          <a:xfrm>
            <a:off x="4356100" y="3284538"/>
            <a:ext cx="287338" cy="360362"/>
            <a:chOff x="2835" y="1752"/>
            <a:chExt cx="408" cy="499"/>
          </a:xfrm>
        </p:grpSpPr>
        <p:pic>
          <p:nvPicPr>
            <p:cNvPr id="25707" name="Picture 63" descr="uz-flag1"/>
            <p:cNvPicPr>
              <a:picLocks noChangeAspect="1" noChangeArrowheads="1" noCrop="1"/>
            </p:cNvPicPr>
            <p:nvPr/>
          </p:nvPicPr>
          <p:blipFill>
            <a:blip r:embed="rId8">
              <a:lum bright="16000" contrast="54000"/>
            </a:blip>
            <a:srcRect/>
            <a:stretch>
              <a:fillRect/>
            </a:stretch>
          </p:blipFill>
          <p:spPr bwMode="auto">
            <a:xfrm>
              <a:off x="2835" y="1752"/>
              <a:ext cx="408" cy="286"/>
            </a:xfrm>
            <a:prstGeom prst="rect">
              <a:avLst/>
            </a:prstGeom>
            <a:noFill/>
            <a:ln w="9525">
              <a:noFill/>
              <a:miter lim="800000"/>
              <a:headEnd/>
              <a:tailEnd/>
            </a:ln>
          </p:spPr>
        </p:pic>
        <p:sp>
          <p:nvSpPr>
            <p:cNvPr id="25708" name="Line 64"/>
            <p:cNvSpPr>
              <a:spLocks noChangeShapeType="1"/>
            </p:cNvSpPr>
            <p:nvPr/>
          </p:nvSpPr>
          <p:spPr bwMode="auto">
            <a:xfrm flipV="1">
              <a:off x="2835" y="1752"/>
              <a:ext cx="0" cy="499"/>
            </a:xfrm>
            <a:prstGeom prst="line">
              <a:avLst/>
            </a:prstGeom>
            <a:noFill/>
            <a:ln w="38100">
              <a:solidFill>
                <a:srgbClr val="993300"/>
              </a:solidFill>
              <a:round/>
              <a:headEnd/>
              <a:tailEnd/>
            </a:ln>
          </p:spPr>
          <p:txBody>
            <a:bodyPr wrap="none"/>
            <a:lstStyle/>
            <a:p>
              <a:endParaRPr lang="ru-RU"/>
            </a:p>
          </p:txBody>
        </p:sp>
      </p:grpSp>
      <p:sp>
        <p:nvSpPr>
          <p:cNvPr id="66" name="AutoShape 66"/>
          <p:cNvSpPr>
            <a:spLocks noChangeArrowheads="1"/>
          </p:cNvSpPr>
          <p:nvPr/>
        </p:nvSpPr>
        <p:spPr bwMode="auto">
          <a:xfrm rot="2100000">
            <a:off x="3563938" y="2997200"/>
            <a:ext cx="446087" cy="449263"/>
          </a:xfrm>
          <a:prstGeom prst="leftRightArrow">
            <a:avLst>
              <a:gd name="adj1" fmla="val 50000"/>
              <a:gd name="adj2" fmla="val 20000"/>
            </a:avLst>
          </a:prstGeom>
          <a:solidFill>
            <a:srgbClr val="99CCFF"/>
          </a:solidFill>
          <a:ln w="9525">
            <a:solidFill>
              <a:srgbClr val="666699"/>
            </a:solidFill>
            <a:miter lim="800000"/>
            <a:headEnd/>
            <a:tailEnd/>
          </a:ln>
        </p:spPr>
        <p:txBody>
          <a:bodyPr wrap="none" lIns="90000" tIns="46800" rIns="90000" bIns="46800" anchor="ctr"/>
          <a:lstStyle/>
          <a:p>
            <a:pPr algn="ctr"/>
            <a:endParaRPr lang="uz-Cyrl-UZ"/>
          </a:p>
        </p:txBody>
      </p:sp>
      <p:sp>
        <p:nvSpPr>
          <p:cNvPr id="67" name="Text Box 67"/>
          <p:cNvSpPr txBox="1">
            <a:spLocks noChangeArrowheads="1"/>
          </p:cNvSpPr>
          <p:nvPr/>
        </p:nvSpPr>
        <p:spPr bwMode="auto">
          <a:xfrm>
            <a:off x="2538413" y="2636838"/>
            <a:ext cx="449262" cy="228600"/>
          </a:xfrm>
          <a:prstGeom prst="rect">
            <a:avLst/>
          </a:prstGeom>
          <a:noFill/>
          <a:ln w="9525">
            <a:noFill/>
            <a:miter lim="800000"/>
            <a:headEnd/>
            <a:tailEnd/>
          </a:ln>
        </p:spPr>
        <p:txBody>
          <a:bodyPr lIns="0" rIns="0">
            <a:spAutoFit/>
          </a:bodyPr>
          <a:lstStyle/>
          <a:p>
            <a:pPr>
              <a:spcBef>
                <a:spcPct val="50000"/>
              </a:spcBef>
            </a:pPr>
            <a:r>
              <a:rPr kumimoji="1" lang="en-US" altLang="ja-JP" sz="900" b="1">
                <a:latin typeface="Arial" charset="0"/>
                <a:ea typeface="MS PGothic"/>
                <a:cs typeface="Arial" charset="0"/>
              </a:rPr>
              <a:t>Minsk</a:t>
            </a:r>
          </a:p>
        </p:txBody>
      </p:sp>
      <p:sp>
        <p:nvSpPr>
          <p:cNvPr id="68" name="Oval 68"/>
          <p:cNvSpPr>
            <a:spLocks noChangeAspect="1" noChangeArrowheads="1"/>
          </p:cNvSpPr>
          <p:nvPr/>
        </p:nvSpPr>
        <p:spPr bwMode="auto">
          <a:xfrm>
            <a:off x="2405063" y="2720975"/>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69" name="Text Box 69"/>
          <p:cNvSpPr txBox="1">
            <a:spLocks noChangeArrowheads="1"/>
          </p:cNvSpPr>
          <p:nvPr/>
        </p:nvSpPr>
        <p:spPr bwMode="auto">
          <a:xfrm>
            <a:off x="2698750" y="2932113"/>
            <a:ext cx="288925" cy="228600"/>
          </a:xfrm>
          <a:prstGeom prst="rect">
            <a:avLst/>
          </a:prstGeom>
          <a:noFill/>
          <a:ln w="9525">
            <a:noFill/>
            <a:miter lim="800000"/>
            <a:headEnd/>
            <a:tailEnd/>
          </a:ln>
        </p:spPr>
        <p:txBody>
          <a:bodyPr lIns="0" rIns="0">
            <a:spAutoFit/>
          </a:bodyPr>
          <a:lstStyle/>
          <a:p>
            <a:pPr>
              <a:spcBef>
                <a:spcPct val="50000"/>
              </a:spcBef>
            </a:pPr>
            <a:r>
              <a:rPr kumimoji="1" lang="en-US" altLang="ja-JP" sz="900" b="1">
                <a:latin typeface="Arial" charset="0"/>
                <a:ea typeface="MS PGothic"/>
                <a:cs typeface="Arial" charset="0"/>
              </a:rPr>
              <a:t>Kiev</a:t>
            </a:r>
          </a:p>
        </p:txBody>
      </p:sp>
      <p:sp>
        <p:nvSpPr>
          <p:cNvPr id="70" name="Oval 70"/>
          <p:cNvSpPr>
            <a:spLocks noChangeAspect="1" noChangeArrowheads="1"/>
          </p:cNvSpPr>
          <p:nvPr/>
        </p:nvSpPr>
        <p:spPr bwMode="auto">
          <a:xfrm>
            <a:off x="2549525" y="300831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71" name="Oval 71"/>
          <p:cNvSpPr>
            <a:spLocks noChangeArrowheads="1"/>
          </p:cNvSpPr>
          <p:nvPr/>
        </p:nvSpPr>
        <p:spPr bwMode="auto">
          <a:xfrm rot="-161302">
            <a:off x="3495675" y="2573338"/>
            <a:ext cx="2087563" cy="1790700"/>
          </a:xfrm>
          <a:prstGeom prst="ellipse">
            <a:avLst/>
          </a:prstGeom>
          <a:noFill/>
          <a:ln w="28575">
            <a:solidFill>
              <a:srgbClr val="666699"/>
            </a:solidFill>
            <a:round/>
            <a:headEnd/>
            <a:tailEnd/>
          </a:ln>
        </p:spPr>
        <p:txBody>
          <a:bodyPr wrap="none" anchor="ctr"/>
          <a:lstStyle/>
          <a:p>
            <a:endParaRPr lang="uz-Cyrl-UZ"/>
          </a:p>
        </p:txBody>
      </p:sp>
      <p:sp>
        <p:nvSpPr>
          <p:cNvPr id="72" name="Oval 72"/>
          <p:cNvSpPr>
            <a:spLocks noChangeArrowheads="1"/>
          </p:cNvSpPr>
          <p:nvPr/>
        </p:nvSpPr>
        <p:spPr bwMode="auto">
          <a:xfrm rot="-161302">
            <a:off x="2124075" y="1773238"/>
            <a:ext cx="2589213" cy="1882775"/>
          </a:xfrm>
          <a:prstGeom prst="ellipse">
            <a:avLst/>
          </a:prstGeom>
          <a:noFill/>
          <a:ln w="28575">
            <a:solidFill>
              <a:srgbClr val="666699"/>
            </a:solidFill>
            <a:round/>
            <a:headEnd/>
            <a:tailEnd/>
          </a:ln>
        </p:spPr>
        <p:txBody>
          <a:bodyPr wrap="none" anchor="ctr"/>
          <a:lstStyle/>
          <a:p>
            <a:endParaRPr lang="uz-Cyrl-UZ"/>
          </a:p>
        </p:txBody>
      </p:sp>
      <p:sp>
        <p:nvSpPr>
          <p:cNvPr id="73" name="Oval 73"/>
          <p:cNvSpPr>
            <a:spLocks noChangeArrowheads="1"/>
          </p:cNvSpPr>
          <p:nvPr/>
        </p:nvSpPr>
        <p:spPr bwMode="auto">
          <a:xfrm>
            <a:off x="1908175" y="3644900"/>
            <a:ext cx="2376488" cy="1798638"/>
          </a:xfrm>
          <a:prstGeom prst="ellipse">
            <a:avLst/>
          </a:prstGeom>
          <a:noFill/>
          <a:ln w="28575">
            <a:solidFill>
              <a:srgbClr val="666699"/>
            </a:solidFill>
            <a:round/>
            <a:headEnd/>
            <a:tailEnd/>
          </a:ln>
        </p:spPr>
        <p:txBody>
          <a:bodyPr wrap="none" anchor="ctr"/>
          <a:lstStyle/>
          <a:p>
            <a:endParaRPr lang="uz-Cyrl-UZ"/>
          </a:p>
        </p:txBody>
      </p:sp>
      <p:sp>
        <p:nvSpPr>
          <p:cNvPr id="74" name="Text Box 74"/>
          <p:cNvSpPr txBox="1">
            <a:spLocks noChangeArrowheads="1"/>
          </p:cNvSpPr>
          <p:nvPr/>
        </p:nvSpPr>
        <p:spPr bwMode="auto">
          <a:xfrm>
            <a:off x="2627313" y="1700213"/>
            <a:ext cx="1079500" cy="298450"/>
          </a:xfrm>
          <a:prstGeom prst="rect">
            <a:avLst/>
          </a:prstGeom>
          <a:solidFill>
            <a:schemeClr val="bg1"/>
          </a:solidFill>
          <a:ln w="9525">
            <a:noFill/>
            <a:miter lim="800000"/>
            <a:headEnd/>
            <a:tailEnd/>
          </a:ln>
        </p:spPr>
        <p:txBody>
          <a:bodyPr>
            <a:spAutoFit/>
          </a:bodyPr>
          <a:lstStyle/>
          <a:p>
            <a:pPr algn="ctr">
              <a:lnSpc>
                <a:spcPct val="80000"/>
              </a:lnSpc>
            </a:pPr>
            <a:r>
              <a:rPr kumimoji="1" lang="en-US" altLang="ja-JP" sz="1700" b="1" i="1">
                <a:solidFill>
                  <a:srgbClr val="0000CC"/>
                </a:solidFill>
                <a:latin typeface="Arial" charset="0"/>
                <a:ea typeface="MS PGothic"/>
                <a:cs typeface="Arial" charset="0"/>
              </a:rPr>
              <a:t>CIS</a:t>
            </a:r>
          </a:p>
        </p:txBody>
      </p:sp>
      <p:sp>
        <p:nvSpPr>
          <p:cNvPr id="75" name="Text Box 75"/>
          <p:cNvSpPr txBox="1">
            <a:spLocks noChangeArrowheads="1"/>
          </p:cNvSpPr>
          <p:nvPr/>
        </p:nvSpPr>
        <p:spPr bwMode="auto">
          <a:xfrm>
            <a:off x="1763713" y="4579938"/>
            <a:ext cx="1463675" cy="504825"/>
          </a:xfrm>
          <a:prstGeom prst="rect">
            <a:avLst/>
          </a:prstGeom>
          <a:solidFill>
            <a:schemeClr val="bg1"/>
          </a:solidFill>
          <a:ln w="9525">
            <a:noFill/>
            <a:miter lim="800000"/>
            <a:headEnd/>
            <a:tailEnd/>
          </a:ln>
        </p:spPr>
        <p:txBody>
          <a:bodyPr>
            <a:spAutoFit/>
          </a:bodyPr>
          <a:lstStyle/>
          <a:p>
            <a:pPr algn="ctr">
              <a:lnSpc>
                <a:spcPct val="80000"/>
              </a:lnSpc>
            </a:pPr>
            <a:r>
              <a:rPr kumimoji="1" lang="en-US" altLang="ja-JP" sz="1700" b="1" i="1">
                <a:solidFill>
                  <a:srgbClr val="0000CC"/>
                </a:solidFill>
                <a:latin typeface="Arial" charset="0"/>
                <a:ea typeface="MS PGothic"/>
                <a:cs typeface="Arial" charset="0"/>
              </a:rPr>
              <a:t>Middle East</a:t>
            </a:r>
            <a:r>
              <a:rPr kumimoji="1" lang="ru-RU" altLang="ja-JP" sz="1700" b="1" i="1">
                <a:solidFill>
                  <a:srgbClr val="0000CC"/>
                </a:solidFill>
                <a:latin typeface="Arial" charset="0"/>
                <a:cs typeface="Arial" charset="0"/>
              </a:rPr>
              <a:t> </a:t>
            </a:r>
            <a:r>
              <a:rPr kumimoji="1" lang="en-US" altLang="ja-JP" sz="1700" b="1" i="1">
                <a:solidFill>
                  <a:srgbClr val="0000CC"/>
                </a:solidFill>
                <a:latin typeface="Arial" charset="0"/>
                <a:ea typeface="MS PGothic"/>
                <a:cs typeface="Arial" charset="0"/>
              </a:rPr>
              <a:t>&amp; Africa</a:t>
            </a:r>
          </a:p>
        </p:txBody>
      </p:sp>
      <p:sp>
        <p:nvSpPr>
          <p:cNvPr id="76" name="Text Box 76"/>
          <p:cNvSpPr txBox="1">
            <a:spLocks noChangeArrowheads="1"/>
          </p:cNvSpPr>
          <p:nvPr/>
        </p:nvSpPr>
        <p:spPr bwMode="auto">
          <a:xfrm>
            <a:off x="4067175" y="2420938"/>
            <a:ext cx="1728788" cy="298450"/>
          </a:xfrm>
          <a:prstGeom prst="rect">
            <a:avLst/>
          </a:prstGeom>
          <a:solidFill>
            <a:schemeClr val="bg1"/>
          </a:solidFill>
          <a:ln w="9525">
            <a:noFill/>
            <a:miter lim="800000"/>
            <a:headEnd/>
            <a:tailEnd/>
          </a:ln>
        </p:spPr>
        <p:txBody>
          <a:bodyPr>
            <a:spAutoFit/>
          </a:bodyPr>
          <a:lstStyle/>
          <a:p>
            <a:pPr algn="ctr">
              <a:lnSpc>
                <a:spcPct val="80000"/>
              </a:lnSpc>
            </a:pPr>
            <a:r>
              <a:rPr kumimoji="1" lang="en-US" altLang="ja-JP" sz="1700" b="1" i="1">
                <a:solidFill>
                  <a:srgbClr val="0000CC"/>
                </a:solidFill>
                <a:latin typeface="Arial" charset="0"/>
                <a:ea typeface="MS PGothic"/>
                <a:cs typeface="Arial" charset="0"/>
              </a:rPr>
              <a:t>Central Asia</a:t>
            </a:r>
          </a:p>
        </p:txBody>
      </p:sp>
      <p:sp>
        <p:nvSpPr>
          <p:cNvPr id="77" name="Text Box 77"/>
          <p:cNvSpPr txBox="1">
            <a:spLocks noChangeArrowheads="1"/>
          </p:cNvSpPr>
          <p:nvPr/>
        </p:nvSpPr>
        <p:spPr bwMode="auto">
          <a:xfrm>
            <a:off x="4852988" y="2852738"/>
            <a:ext cx="665162" cy="228600"/>
          </a:xfrm>
          <a:prstGeom prst="rect">
            <a:avLst/>
          </a:prstGeom>
          <a:noFill/>
          <a:ln w="9525">
            <a:noFill/>
            <a:miter lim="800000"/>
            <a:headEnd/>
            <a:tailEnd/>
          </a:ln>
        </p:spPr>
        <p:txBody>
          <a:bodyPr>
            <a:spAutoFit/>
          </a:bodyPr>
          <a:lstStyle/>
          <a:p>
            <a:pPr>
              <a:spcBef>
                <a:spcPct val="50000"/>
              </a:spcBef>
            </a:pPr>
            <a:r>
              <a:rPr kumimoji="1" lang="en-US" altLang="ja-JP" sz="900" b="1">
                <a:latin typeface="Arial" charset="0"/>
                <a:ea typeface="MS PGothic"/>
                <a:cs typeface="Arial" charset="0"/>
              </a:rPr>
              <a:t>Astana</a:t>
            </a:r>
          </a:p>
        </p:txBody>
      </p:sp>
      <p:sp>
        <p:nvSpPr>
          <p:cNvPr id="78" name="Oval 78"/>
          <p:cNvSpPr>
            <a:spLocks noChangeAspect="1" noChangeArrowheads="1"/>
          </p:cNvSpPr>
          <p:nvPr/>
        </p:nvSpPr>
        <p:spPr bwMode="auto">
          <a:xfrm>
            <a:off x="4787900" y="2936875"/>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79" name="Text Box 79"/>
          <p:cNvSpPr txBox="1">
            <a:spLocks noChangeArrowheads="1"/>
          </p:cNvSpPr>
          <p:nvPr/>
        </p:nvSpPr>
        <p:spPr bwMode="auto">
          <a:xfrm>
            <a:off x="3635375" y="3598863"/>
            <a:ext cx="798513" cy="228600"/>
          </a:xfrm>
          <a:prstGeom prst="rect">
            <a:avLst/>
          </a:prstGeom>
          <a:noFill/>
          <a:ln w="9525">
            <a:noFill/>
            <a:miter lim="800000"/>
            <a:headEnd/>
            <a:tailEnd/>
          </a:ln>
        </p:spPr>
        <p:txBody>
          <a:bodyPr>
            <a:spAutoFit/>
          </a:bodyPr>
          <a:lstStyle/>
          <a:p>
            <a:pPr>
              <a:spcBef>
                <a:spcPct val="50000"/>
              </a:spcBef>
            </a:pPr>
            <a:r>
              <a:rPr kumimoji="1" lang="en-US" altLang="ja-JP" sz="900" b="1">
                <a:latin typeface="Arial" charset="0"/>
                <a:ea typeface="MS PGothic"/>
                <a:cs typeface="Arial" charset="0"/>
              </a:rPr>
              <a:t>Ashgabat</a:t>
            </a:r>
          </a:p>
        </p:txBody>
      </p:sp>
      <p:sp>
        <p:nvSpPr>
          <p:cNvPr id="80" name="Oval 80"/>
          <p:cNvSpPr>
            <a:spLocks noChangeAspect="1" noChangeArrowheads="1"/>
          </p:cNvSpPr>
          <p:nvPr/>
        </p:nvSpPr>
        <p:spPr bwMode="auto">
          <a:xfrm>
            <a:off x="3995738" y="378936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81" name="Text Box 81"/>
          <p:cNvSpPr txBox="1">
            <a:spLocks noChangeArrowheads="1"/>
          </p:cNvSpPr>
          <p:nvPr/>
        </p:nvSpPr>
        <p:spPr bwMode="auto">
          <a:xfrm>
            <a:off x="4357688" y="4064000"/>
            <a:ext cx="358775" cy="228600"/>
          </a:xfrm>
          <a:prstGeom prst="rect">
            <a:avLst/>
          </a:prstGeom>
          <a:noFill/>
          <a:ln w="9525">
            <a:noFill/>
            <a:miter lim="800000"/>
            <a:headEnd/>
            <a:tailEnd/>
          </a:ln>
        </p:spPr>
        <p:txBody>
          <a:bodyPr lIns="18000" rIns="18000">
            <a:spAutoFit/>
          </a:bodyPr>
          <a:lstStyle/>
          <a:p>
            <a:pPr>
              <a:spcBef>
                <a:spcPct val="50000"/>
              </a:spcBef>
            </a:pPr>
            <a:r>
              <a:rPr kumimoji="1" lang="en-US" altLang="ja-JP" sz="900" b="1">
                <a:latin typeface="Arial" charset="0"/>
                <a:ea typeface="MS PGothic"/>
                <a:cs typeface="Arial" charset="0"/>
              </a:rPr>
              <a:t>Kabul</a:t>
            </a:r>
          </a:p>
        </p:txBody>
      </p:sp>
      <p:sp>
        <p:nvSpPr>
          <p:cNvPr id="82" name="Oval 82"/>
          <p:cNvSpPr>
            <a:spLocks noChangeAspect="1" noChangeArrowheads="1"/>
          </p:cNvSpPr>
          <p:nvPr/>
        </p:nvSpPr>
        <p:spPr bwMode="auto">
          <a:xfrm>
            <a:off x="4506913" y="4017963"/>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83" name="Text Box 83"/>
          <p:cNvSpPr txBox="1">
            <a:spLocks noChangeArrowheads="1"/>
          </p:cNvSpPr>
          <p:nvPr/>
        </p:nvSpPr>
        <p:spPr bwMode="auto">
          <a:xfrm>
            <a:off x="4932363" y="3560763"/>
            <a:ext cx="503237" cy="228600"/>
          </a:xfrm>
          <a:prstGeom prst="rect">
            <a:avLst/>
          </a:prstGeom>
          <a:noFill/>
          <a:ln w="9525">
            <a:noFill/>
            <a:miter lim="800000"/>
            <a:headEnd/>
            <a:tailEnd/>
          </a:ln>
        </p:spPr>
        <p:txBody>
          <a:bodyPr lIns="18000" rIns="18000">
            <a:spAutoFit/>
          </a:bodyPr>
          <a:lstStyle/>
          <a:p>
            <a:pPr>
              <a:spcBef>
                <a:spcPct val="50000"/>
              </a:spcBef>
            </a:pPr>
            <a:r>
              <a:rPr kumimoji="1" lang="en-US" altLang="ja-JP" sz="900" b="1">
                <a:latin typeface="Arial" charset="0"/>
                <a:ea typeface="MS PGothic"/>
                <a:cs typeface="Arial" charset="0"/>
              </a:rPr>
              <a:t>Bishkek</a:t>
            </a:r>
          </a:p>
        </p:txBody>
      </p:sp>
      <p:sp>
        <p:nvSpPr>
          <p:cNvPr id="84" name="Oval 84"/>
          <p:cNvSpPr>
            <a:spLocks noChangeAspect="1" noChangeArrowheads="1"/>
          </p:cNvSpPr>
          <p:nvPr/>
        </p:nvSpPr>
        <p:spPr bwMode="auto">
          <a:xfrm>
            <a:off x="4829175" y="364490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85" name="Text Box 85"/>
          <p:cNvSpPr txBox="1">
            <a:spLocks noChangeArrowheads="1"/>
          </p:cNvSpPr>
          <p:nvPr/>
        </p:nvSpPr>
        <p:spPr bwMode="auto">
          <a:xfrm>
            <a:off x="4714876" y="1412875"/>
            <a:ext cx="4113434" cy="399158"/>
          </a:xfrm>
          <a:prstGeom prst="rect">
            <a:avLst/>
          </a:prstGeom>
          <a:solidFill>
            <a:schemeClr val="bg2"/>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buSzPct val="85000"/>
              <a:defRPr/>
            </a:pPr>
            <a:r>
              <a:rPr lang="en-US" sz="2000" b="1" dirty="0">
                <a:ln w="1905"/>
                <a:solidFill>
                  <a:srgbClr val="002060"/>
                </a:solidFill>
                <a:effectLst>
                  <a:innerShdw blurRad="69850" dist="43180" dir="5400000">
                    <a:srgbClr val="000000">
                      <a:alpha val="65000"/>
                    </a:srgbClr>
                  </a:innerShdw>
                </a:effectLst>
                <a:latin typeface="Calibri" pitchFamily="34" charset="0"/>
              </a:rPr>
              <a:t>CA &amp; Afghanistan: </a:t>
            </a:r>
            <a:r>
              <a:rPr lang="en-US" sz="2000" b="1" dirty="0">
                <a:ln w="1905"/>
                <a:solidFill>
                  <a:srgbClr val="FF0000"/>
                </a:solidFill>
                <a:effectLst>
                  <a:innerShdw blurRad="69850" dist="43180" dir="5400000">
                    <a:srgbClr val="000000">
                      <a:alpha val="65000"/>
                    </a:srgbClr>
                  </a:innerShdw>
                </a:effectLst>
                <a:latin typeface="Calibri" pitchFamily="34" charset="0"/>
              </a:rPr>
              <a:t>90 </a:t>
            </a:r>
            <a:r>
              <a:rPr lang="en-US" sz="2000" b="1" dirty="0" err="1">
                <a:ln w="1905"/>
                <a:solidFill>
                  <a:srgbClr val="FF0000"/>
                </a:solidFill>
                <a:effectLst>
                  <a:innerShdw blurRad="69850" dist="43180" dir="5400000">
                    <a:srgbClr val="000000">
                      <a:alpha val="65000"/>
                    </a:srgbClr>
                  </a:innerShdw>
                </a:effectLst>
                <a:latin typeface="Calibri" pitchFamily="34" charset="0"/>
              </a:rPr>
              <a:t>mln</a:t>
            </a:r>
            <a:r>
              <a:rPr lang="en-US" sz="2000" b="1" dirty="0">
                <a:ln w="1905"/>
                <a:solidFill>
                  <a:srgbClr val="002060"/>
                </a:solidFill>
                <a:effectLst>
                  <a:innerShdw blurRad="69850" dist="43180" dir="5400000">
                    <a:srgbClr val="000000">
                      <a:alpha val="65000"/>
                    </a:srgbClr>
                  </a:innerShdw>
                </a:effectLst>
                <a:latin typeface="Calibri" pitchFamily="34" charset="0"/>
              </a:rPr>
              <a:t>. people</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86" name="Text Box 86"/>
          <p:cNvSpPr txBox="1">
            <a:spLocks noChangeArrowheads="1"/>
          </p:cNvSpPr>
          <p:nvPr/>
        </p:nvSpPr>
        <p:spPr bwMode="auto">
          <a:xfrm>
            <a:off x="5500694" y="1928802"/>
            <a:ext cx="2637261" cy="368381"/>
          </a:xfrm>
          <a:prstGeom prst="rect">
            <a:avLst/>
          </a:prstGeom>
          <a:solidFill>
            <a:schemeClr val="bg2"/>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buSzPct val="85000"/>
              <a:defRPr/>
            </a:pPr>
            <a:r>
              <a:rPr lang="en-US" b="1" dirty="0">
                <a:ln w="1905"/>
                <a:solidFill>
                  <a:srgbClr val="002060"/>
                </a:solidFill>
                <a:effectLst>
                  <a:innerShdw blurRad="69850" dist="43180" dir="5400000">
                    <a:srgbClr val="000000">
                      <a:alpha val="65000"/>
                    </a:srgbClr>
                  </a:innerShdw>
                </a:effectLst>
                <a:latin typeface="Calibri" pitchFamily="34" charset="0"/>
              </a:rPr>
              <a:t>CIS: </a:t>
            </a:r>
            <a:r>
              <a:rPr lang="en-US" b="1" dirty="0">
                <a:ln w="1905"/>
                <a:solidFill>
                  <a:srgbClr val="FF0000"/>
                </a:solidFill>
                <a:effectLst>
                  <a:innerShdw blurRad="69850" dist="43180" dir="5400000">
                    <a:srgbClr val="000000">
                      <a:alpha val="65000"/>
                    </a:srgbClr>
                  </a:innerShdw>
                </a:effectLst>
                <a:latin typeface="Calibri" pitchFamily="34" charset="0"/>
              </a:rPr>
              <a:t>300 </a:t>
            </a:r>
            <a:r>
              <a:rPr lang="en-US" b="1" dirty="0" err="1">
                <a:ln w="1905"/>
                <a:solidFill>
                  <a:srgbClr val="FF0000"/>
                </a:solidFill>
                <a:effectLst>
                  <a:innerShdw blurRad="69850" dist="43180" dir="5400000">
                    <a:srgbClr val="000000">
                      <a:alpha val="65000"/>
                    </a:srgbClr>
                  </a:innerShdw>
                </a:effectLst>
                <a:latin typeface="Calibri" pitchFamily="34" charset="0"/>
              </a:rPr>
              <a:t>mln</a:t>
            </a:r>
            <a:r>
              <a:rPr lang="en-US" b="1" dirty="0">
                <a:ln w="1905"/>
                <a:solidFill>
                  <a:srgbClr val="002060"/>
                </a:solidFill>
                <a:effectLst>
                  <a:innerShdw blurRad="69850" dist="43180" dir="5400000">
                    <a:srgbClr val="000000">
                      <a:alpha val="65000"/>
                    </a:srgbClr>
                  </a:innerShdw>
                </a:effectLst>
                <a:latin typeface="Calibri" pitchFamily="34" charset="0"/>
              </a:rPr>
              <a:t>. people </a:t>
            </a:r>
            <a:endParaRPr lang="ru-RU" b="1" dirty="0">
              <a:ln w="1905"/>
              <a:solidFill>
                <a:srgbClr val="002060"/>
              </a:solidFill>
              <a:effectLst>
                <a:innerShdw blurRad="69850" dist="43180" dir="5400000">
                  <a:srgbClr val="000000">
                    <a:alpha val="65000"/>
                  </a:srgbClr>
                </a:innerShdw>
              </a:effectLst>
              <a:latin typeface="Calibri" pitchFamily="34" charset="0"/>
            </a:endParaRPr>
          </a:p>
        </p:txBody>
      </p:sp>
      <p:sp>
        <p:nvSpPr>
          <p:cNvPr id="87" name="Oval 87"/>
          <p:cNvSpPr>
            <a:spLocks noChangeAspect="1" noChangeArrowheads="1"/>
          </p:cNvSpPr>
          <p:nvPr/>
        </p:nvSpPr>
        <p:spPr bwMode="auto">
          <a:xfrm>
            <a:off x="1179513" y="2997200"/>
            <a:ext cx="79375" cy="85725"/>
          </a:xfrm>
          <a:prstGeom prst="ellipse">
            <a:avLst/>
          </a:prstGeom>
          <a:solidFill>
            <a:srgbClr val="669900"/>
          </a:solidFill>
          <a:ln w="9525">
            <a:solidFill>
              <a:srgbClr val="336600"/>
            </a:solidFill>
            <a:round/>
            <a:headEnd/>
            <a:tailEnd/>
          </a:ln>
        </p:spPr>
        <p:txBody>
          <a:bodyPr wrap="none" anchor="ctr"/>
          <a:lstStyle/>
          <a:p>
            <a:endParaRPr lang="uz-Cyrl-UZ"/>
          </a:p>
        </p:txBody>
      </p:sp>
      <p:sp>
        <p:nvSpPr>
          <p:cNvPr id="88" name="Text Box 88"/>
          <p:cNvSpPr txBox="1">
            <a:spLocks noChangeArrowheads="1"/>
          </p:cNvSpPr>
          <p:nvPr/>
        </p:nvSpPr>
        <p:spPr bwMode="auto">
          <a:xfrm>
            <a:off x="1258888" y="2982913"/>
            <a:ext cx="576262" cy="158750"/>
          </a:xfrm>
          <a:prstGeom prst="rect">
            <a:avLst/>
          </a:prstGeom>
          <a:noFill/>
          <a:ln w="9525">
            <a:noFill/>
            <a:miter lim="800000"/>
            <a:headEnd/>
            <a:tailEnd/>
          </a:ln>
        </p:spPr>
        <p:txBody>
          <a:bodyPr lIns="18000" tIns="10800" rIns="18000" bIns="10800">
            <a:spAutoFit/>
          </a:bodyPr>
          <a:lstStyle/>
          <a:p>
            <a:pPr algn="ctr">
              <a:spcBef>
                <a:spcPct val="50000"/>
              </a:spcBef>
            </a:pPr>
            <a:r>
              <a:rPr kumimoji="1" lang="en-US" altLang="ja-JP" sz="900" b="1">
                <a:latin typeface="Arial" charset="0"/>
                <a:ea typeface="MS PGothic"/>
                <a:cs typeface="Arial" charset="0"/>
              </a:rPr>
              <a:t>Brussels</a:t>
            </a:r>
          </a:p>
        </p:txBody>
      </p:sp>
      <p:sp>
        <p:nvSpPr>
          <p:cNvPr id="89" name="AutoShape 12"/>
          <p:cNvSpPr>
            <a:spLocks noChangeArrowheads="1"/>
          </p:cNvSpPr>
          <p:nvPr/>
        </p:nvSpPr>
        <p:spPr bwMode="auto">
          <a:xfrm>
            <a:off x="588966" y="5159331"/>
            <a:ext cx="2830906" cy="782141"/>
          </a:xfrm>
          <a:prstGeom prst="roundRect">
            <a:avLst>
              <a:gd name="adj" fmla="val 16667"/>
            </a:avLst>
          </a:prstGeom>
          <a:solidFill>
            <a:schemeClr val="bg2"/>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Most Favorable Nation</a:t>
            </a:r>
          </a:p>
          <a:p>
            <a:pPr algn="ct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 Treatment</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90" name="Rectangle 10"/>
          <p:cNvSpPr>
            <a:spLocks noChangeArrowheads="1"/>
          </p:cNvSpPr>
          <p:nvPr/>
        </p:nvSpPr>
        <p:spPr bwMode="auto">
          <a:xfrm>
            <a:off x="107298" y="5955574"/>
            <a:ext cx="4326590" cy="884964"/>
          </a:xfrm>
          <a:prstGeom prst="rect">
            <a:avLst/>
          </a:prstGeom>
          <a:solidFill>
            <a:schemeClr val="bg2"/>
          </a:solidFill>
          <a:ln>
            <a:headEnd/>
            <a:tailEnd/>
          </a:ln>
        </p:spPr>
        <p:style>
          <a:lnRef idx="1">
            <a:schemeClr val="accent6"/>
          </a:lnRef>
          <a:fillRef idx="2">
            <a:schemeClr val="accent6"/>
          </a:fillRef>
          <a:effectRef idx="1">
            <a:schemeClr val="accent6"/>
          </a:effectRef>
          <a:fontRef idx="minor">
            <a:schemeClr val="dk1"/>
          </a:fontRef>
        </p:style>
        <p:txBody>
          <a:bodyPr anchor="ctr"/>
          <a:lstStyle/>
          <a:p>
            <a:pPr>
              <a:defRPr/>
            </a:pPr>
            <a:r>
              <a:rPr lang="en-US" sz="2000" b="1" dirty="0">
                <a:ln w="1905"/>
                <a:solidFill>
                  <a:srgbClr val="002060"/>
                </a:solidFill>
                <a:effectLst>
                  <a:innerShdw blurRad="69850" dist="43180" dir="5400000">
                    <a:srgbClr val="000000">
                      <a:alpha val="65000"/>
                    </a:srgbClr>
                  </a:innerShdw>
                </a:effectLst>
                <a:latin typeface="Calibri" pitchFamily="34" charset="0"/>
              </a:rPr>
              <a:t>with</a:t>
            </a:r>
            <a:r>
              <a:rPr lang="ru-RU" sz="2000" b="1" dirty="0">
                <a:ln w="1905"/>
                <a:solidFill>
                  <a:srgbClr val="002060"/>
                </a:solidFill>
                <a:effectLst>
                  <a:innerShdw blurRad="69850" dist="43180" dir="5400000">
                    <a:srgbClr val="000000">
                      <a:alpha val="65000"/>
                    </a:srgbClr>
                  </a:innerShdw>
                </a:effectLst>
                <a:latin typeface="Calibri" pitchFamily="34" charset="0"/>
              </a:rPr>
              <a:t> </a:t>
            </a:r>
            <a:r>
              <a:rPr lang="ru-RU" sz="2000" b="1" u="sng" dirty="0" smtClean="0">
                <a:ln w="1905"/>
                <a:solidFill>
                  <a:srgbClr val="FF0000"/>
                </a:solidFill>
                <a:effectLst>
                  <a:innerShdw blurRad="69850" dist="43180" dir="5400000">
                    <a:srgbClr val="000000">
                      <a:alpha val="65000"/>
                    </a:srgbClr>
                  </a:innerShdw>
                </a:effectLst>
                <a:latin typeface="Calibri" pitchFamily="34" charset="0"/>
              </a:rPr>
              <a:t>4</a:t>
            </a:r>
            <a:r>
              <a:rPr lang="en-US" sz="2000" b="1" u="sng" dirty="0" smtClean="0">
                <a:ln w="1905"/>
                <a:solidFill>
                  <a:srgbClr val="FF0000"/>
                </a:solidFill>
                <a:effectLst>
                  <a:innerShdw blurRad="69850" dist="43180" dir="5400000">
                    <a:srgbClr val="000000">
                      <a:alpha val="65000"/>
                    </a:srgbClr>
                  </a:innerShdw>
                </a:effectLst>
                <a:latin typeface="Calibri" pitchFamily="34" charset="0"/>
              </a:rPr>
              <a:t>5</a:t>
            </a:r>
            <a:r>
              <a:rPr lang="ru-RU" sz="2000" b="1" u="sng" dirty="0" smtClean="0">
                <a:ln w="1905"/>
                <a:solidFill>
                  <a:srgbClr val="FF0000"/>
                </a:solidFill>
                <a:effectLst>
                  <a:innerShdw blurRad="69850" dist="43180" dir="5400000">
                    <a:srgbClr val="000000">
                      <a:alpha val="65000"/>
                    </a:srgbClr>
                  </a:innerShdw>
                </a:effectLst>
                <a:latin typeface="Calibri" pitchFamily="34" charset="0"/>
              </a:rPr>
              <a:t> </a:t>
            </a:r>
            <a:r>
              <a:rPr lang="en-US" sz="2000" b="1" u="sng" dirty="0">
                <a:ln w="1905"/>
                <a:solidFill>
                  <a:srgbClr val="002060"/>
                </a:solidFill>
                <a:effectLst>
                  <a:innerShdw blurRad="69850" dist="43180" dir="5400000">
                    <a:srgbClr val="000000">
                      <a:alpha val="65000"/>
                    </a:srgbClr>
                  </a:innerShdw>
                </a:effectLst>
                <a:latin typeface="Calibri" pitchFamily="34" charset="0"/>
              </a:rPr>
              <a:t>countries</a:t>
            </a:r>
            <a:r>
              <a:rPr lang="ru-RU" sz="2000" b="1" dirty="0">
                <a:ln w="1905"/>
                <a:solidFill>
                  <a:srgbClr val="002060"/>
                </a:solidFill>
                <a:effectLst>
                  <a:innerShdw blurRad="69850" dist="43180" dir="5400000">
                    <a:srgbClr val="000000">
                      <a:alpha val="65000"/>
                    </a:srgbClr>
                  </a:innerShdw>
                </a:effectLst>
                <a:latin typeface="Calibri" pitchFamily="34" charset="0"/>
              </a:rPr>
              <a:t>, </a:t>
            </a:r>
            <a:r>
              <a:rPr lang="en-US" sz="2000" b="1" dirty="0">
                <a:ln w="1905"/>
                <a:solidFill>
                  <a:srgbClr val="002060"/>
                </a:solidFill>
                <a:effectLst>
                  <a:innerShdw blurRad="69850" dist="43180" dir="5400000">
                    <a:srgbClr val="000000">
                      <a:alpha val="65000"/>
                    </a:srgbClr>
                  </a:innerShdw>
                </a:effectLst>
                <a:latin typeface="Calibri" pitchFamily="34" charset="0"/>
              </a:rPr>
              <a:t>including US, EU countries, Japan, China,  India,</a:t>
            </a:r>
          </a:p>
          <a:p>
            <a:pPr>
              <a:defRPr/>
            </a:pPr>
            <a:r>
              <a:rPr lang="en-US" sz="2000" b="1" dirty="0">
                <a:ln w="1905"/>
                <a:solidFill>
                  <a:srgbClr val="002060"/>
                </a:solidFill>
                <a:effectLst>
                  <a:innerShdw blurRad="69850" dist="43180" dir="5400000">
                    <a:srgbClr val="000000">
                      <a:alpha val="65000"/>
                    </a:srgbClr>
                  </a:innerShdw>
                </a:effectLst>
                <a:latin typeface="Calibri" pitchFamily="34" charset="0"/>
              </a:rPr>
              <a:t>Republic of Korea, and others</a:t>
            </a:r>
            <a:endParaRPr lang="ru-RU" sz="2000" b="1" dirty="0">
              <a:ln w="1905"/>
              <a:solidFill>
                <a:srgbClr val="002060"/>
              </a:solidFill>
              <a:effectLst>
                <a:innerShdw blurRad="69850" dist="43180" dir="5400000">
                  <a:srgbClr val="000000">
                    <a:alpha val="65000"/>
                  </a:srgbClr>
                </a:innerShdw>
              </a:effectLst>
            </a:endParaRPr>
          </a:p>
        </p:txBody>
      </p:sp>
      <p:sp>
        <p:nvSpPr>
          <p:cNvPr id="25706" name="Прямоугольник 153"/>
          <p:cNvSpPr>
            <a:spLocks noChangeArrowheads="1"/>
          </p:cNvSpPr>
          <p:nvPr/>
        </p:nvSpPr>
        <p:spPr bwMode="auto">
          <a:xfrm>
            <a:off x="323850" y="68263"/>
            <a:ext cx="8532813" cy="1200150"/>
          </a:xfrm>
          <a:prstGeom prst="rect">
            <a:avLst/>
          </a:prstGeom>
          <a:noFill/>
          <a:ln w="9525">
            <a:noFill/>
            <a:miter lim="800000"/>
            <a:headEnd/>
            <a:tailEnd/>
          </a:ln>
        </p:spPr>
        <p:txBody>
          <a:bodyPr>
            <a:spAutoFit/>
          </a:bodyPr>
          <a:lstStyle/>
          <a:p>
            <a:pPr marL="182563" algn="ctr">
              <a:buFont typeface="Georgia" pitchFamily="18" charset="0"/>
              <a:buNone/>
            </a:pPr>
            <a:r>
              <a:rPr lang="en-US" sz="3600" b="1">
                <a:solidFill>
                  <a:srgbClr val="002060"/>
                </a:solidFill>
              </a:rPr>
              <a:t>Central geographical location to the largest markets</a:t>
            </a:r>
            <a:endParaRPr lang="ru-RU" sz="36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2000"/>
                                        <p:tgtEl>
                                          <p:spTgt spid="58"/>
                                        </p:tgtEl>
                                      </p:cBhvr>
                                    </p:animEffect>
                                  </p:childTnLst>
                                </p:cTn>
                              </p:par>
                            </p:childTnLst>
                          </p:cTn>
                        </p:par>
                        <p:par>
                          <p:cTn id="13" fill="hold">
                            <p:stCondLst>
                              <p:cond delay="2500"/>
                            </p:stCondLst>
                            <p:childTnLst>
                              <p:par>
                                <p:cTn id="14" presetID="53"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p:cTn id="16" dur="500" fill="hold"/>
                                        <p:tgtEl>
                                          <p:spTgt spid="63"/>
                                        </p:tgtEl>
                                        <p:attrNameLst>
                                          <p:attrName>ppt_w</p:attrName>
                                        </p:attrNameLst>
                                      </p:cBhvr>
                                      <p:tavLst>
                                        <p:tav tm="0">
                                          <p:val>
                                            <p:fltVal val="0"/>
                                          </p:val>
                                        </p:tav>
                                        <p:tav tm="100000">
                                          <p:val>
                                            <p:strVal val="#ppt_w"/>
                                          </p:val>
                                        </p:tav>
                                      </p:tavLst>
                                    </p:anim>
                                    <p:anim calcmode="lin" valueType="num">
                                      <p:cBhvr>
                                        <p:cTn id="17" dur="500" fill="hold"/>
                                        <p:tgtEl>
                                          <p:spTgt spid="63"/>
                                        </p:tgtEl>
                                        <p:attrNameLst>
                                          <p:attrName>ppt_h</p:attrName>
                                        </p:attrNameLst>
                                      </p:cBhvr>
                                      <p:tavLst>
                                        <p:tav tm="0">
                                          <p:val>
                                            <p:fltVal val="0"/>
                                          </p:val>
                                        </p:tav>
                                        <p:tav tm="100000">
                                          <p:val>
                                            <p:strVal val="#ppt_h"/>
                                          </p:val>
                                        </p:tav>
                                      </p:tavLst>
                                    </p:anim>
                                    <p:animEffect transition="in" filter="fade">
                                      <p:cBhvr>
                                        <p:cTn id="18" dur="500"/>
                                        <p:tgtEl>
                                          <p:spTgt spid="63"/>
                                        </p:tgtEl>
                                      </p:cBhvr>
                                    </p:animEffect>
                                  </p:childTnLst>
                                </p:cTn>
                              </p:par>
                            </p:childTnLst>
                          </p:cTn>
                        </p:par>
                        <p:par>
                          <p:cTn id="19" fill="hold">
                            <p:stCondLst>
                              <p:cond delay="3000"/>
                            </p:stCondLst>
                            <p:childTnLst>
                              <p:par>
                                <p:cTn id="20" presetID="55" presetClass="entr" presetSubtype="0" fill="hold" grpId="0"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p:cTn id="22" dur="500" fill="hold"/>
                                        <p:tgtEl>
                                          <p:spTgt spid="71"/>
                                        </p:tgtEl>
                                        <p:attrNameLst>
                                          <p:attrName>ppt_w</p:attrName>
                                        </p:attrNameLst>
                                      </p:cBhvr>
                                      <p:tavLst>
                                        <p:tav tm="0">
                                          <p:val>
                                            <p:strVal val="#ppt_w*0.70"/>
                                          </p:val>
                                        </p:tav>
                                        <p:tav tm="100000">
                                          <p:val>
                                            <p:strVal val="#ppt_w"/>
                                          </p:val>
                                        </p:tav>
                                      </p:tavLst>
                                    </p:anim>
                                    <p:anim calcmode="lin" valueType="num">
                                      <p:cBhvr>
                                        <p:cTn id="23" dur="500" fill="hold"/>
                                        <p:tgtEl>
                                          <p:spTgt spid="71"/>
                                        </p:tgtEl>
                                        <p:attrNameLst>
                                          <p:attrName>ppt_h</p:attrName>
                                        </p:attrNameLst>
                                      </p:cBhvr>
                                      <p:tavLst>
                                        <p:tav tm="0">
                                          <p:val>
                                            <p:strVal val="#ppt_h"/>
                                          </p:val>
                                        </p:tav>
                                        <p:tav tm="100000">
                                          <p:val>
                                            <p:strVal val="#ppt_h"/>
                                          </p:val>
                                        </p:tav>
                                      </p:tavLst>
                                    </p:anim>
                                    <p:animEffect transition="in" filter="fade">
                                      <p:cBhvr>
                                        <p:cTn id="24" dur="500"/>
                                        <p:tgtEl>
                                          <p:spTgt spid="71"/>
                                        </p:tgtEl>
                                      </p:cBhvr>
                                    </p:animEffect>
                                  </p:childTnLst>
                                </p:cTn>
                              </p:par>
                            </p:childTnLst>
                          </p:cTn>
                        </p:par>
                        <p:par>
                          <p:cTn id="25" fill="hold">
                            <p:stCondLst>
                              <p:cond delay="3500"/>
                            </p:stCondLst>
                            <p:childTnLst>
                              <p:par>
                                <p:cTn id="26" presetID="17" presetClass="entr" presetSubtype="10" fill="hold" grpId="0" nodeType="afterEffect">
                                  <p:stCondLst>
                                    <p:cond delay="0"/>
                                  </p:stCondLst>
                                  <p:childTnLst>
                                    <p:set>
                                      <p:cBhvr>
                                        <p:cTn id="27" dur="1" fill="hold">
                                          <p:stCondLst>
                                            <p:cond delay="0"/>
                                          </p:stCondLst>
                                        </p:cTn>
                                        <p:tgtEl>
                                          <p:spTgt spid="76"/>
                                        </p:tgtEl>
                                        <p:attrNameLst>
                                          <p:attrName>style.visibility</p:attrName>
                                        </p:attrNameLst>
                                      </p:cBhvr>
                                      <p:to>
                                        <p:strVal val="visible"/>
                                      </p:to>
                                    </p:set>
                                    <p:anim calcmode="lin" valueType="num">
                                      <p:cBhvr>
                                        <p:cTn id="28" dur="500" fill="hold"/>
                                        <p:tgtEl>
                                          <p:spTgt spid="76"/>
                                        </p:tgtEl>
                                        <p:attrNameLst>
                                          <p:attrName>ppt_w</p:attrName>
                                        </p:attrNameLst>
                                      </p:cBhvr>
                                      <p:tavLst>
                                        <p:tav tm="0">
                                          <p:val>
                                            <p:fltVal val="0"/>
                                          </p:val>
                                        </p:tav>
                                        <p:tav tm="100000">
                                          <p:val>
                                            <p:strVal val="#ppt_w"/>
                                          </p:val>
                                        </p:tav>
                                      </p:tavLst>
                                    </p:anim>
                                    <p:anim calcmode="lin" valueType="num">
                                      <p:cBhvr>
                                        <p:cTn id="29" dur="500" fill="hold"/>
                                        <p:tgtEl>
                                          <p:spTgt spid="76"/>
                                        </p:tgtEl>
                                        <p:attrNameLst>
                                          <p:attrName>ppt_h</p:attrName>
                                        </p:attrNameLst>
                                      </p:cBhvr>
                                      <p:tavLst>
                                        <p:tav tm="0">
                                          <p:val>
                                            <p:strVal val="#ppt_h"/>
                                          </p:val>
                                        </p:tav>
                                        <p:tav tm="100000">
                                          <p:val>
                                            <p:strVal val="#ppt_h"/>
                                          </p:val>
                                        </p:tav>
                                      </p:tavLst>
                                    </p:anim>
                                  </p:childTnLst>
                                </p:cTn>
                              </p:par>
                            </p:childTnLst>
                          </p:cTn>
                        </p:par>
                        <p:par>
                          <p:cTn id="30" fill="hold">
                            <p:stCondLst>
                              <p:cond delay="4000"/>
                            </p:stCondLst>
                            <p:childTnLst>
                              <p:par>
                                <p:cTn id="31" presetID="22" presetClass="entr" presetSubtype="4" fill="hold" grpId="0" nodeType="after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down)">
                                      <p:cBhvr>
                                        <p:cTn id="33" dur="500"/>
                                        <p:tgtEl>
                                          <p:spTgt spid="78"/>
                                        </p:tgtEl>
                                      </p:cBhvr>
                                    </p:animEffec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77"/>
                                        </p:tgtEl>
                                        <p:attrNameLst>
                                          <p:attrName>style.visibility</p:attrName>
                                        </p:attrNameLst>
                                      </p:cBhvr>
                                      <p:to>
                                        <p:strVal val="visible"/>
                                      </p:to>
                                    </p:set>
                                    <p:anim calcmode="discrete" valueType="clr">
                                      <p:cBhvr override="childStyle">
                                        <p:cTn id="36"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77"/>
                                        </p:tgtEl>
                                        <p:attrNameLst>
                                          <p:attrName>fillcolor</p:attrName>
                                        </p:attrNameLst>
                                      </p:cBhvr>
                                      <p:tavLst>
                                        <p:tav tm="0">
                                          <p:val>
                                            <p:clrVal>
                                              <a:schemeClr val="accent2"/>
                                            </p:clrVal>
                                          </p:val>
                                        </p:tav>
                                        <p:tav tm="50000">
                                          <p:val>
                                            <p:clrVal>
                                              <a:schemeClr val="hlink"/>
                                            </p:clrVal>
                                          </p:val>
                                        </p:tav>
                                      </p:tavLst>
                                    </p:anim>
                                    <p:set>
                                      <p:cBhvr>
                                        <p:cTn id="38" dur="80"/>
                                        <p:tgtEl>
                                          <p:spTgt spid="77"/>
                                        </p:tgtEl>
                                        <p:attrNameLst>
                                          <p:attrName>fill.type</p:attrName>
                                        </p:attrNameLst>
                                      </p:cBhvr>
                                      <p:to>
                                        <p:strVal val="solid"/>
                                      </p:to>
                                    </p:set>
                                  </p:childTnLst>
                                </p:cTn>
                              </p:par>
                              <p:par>
                                <p:cTn id="39" presetID="22" presetClass="entr" presetSubtype="4"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down)">
                                      <p:cBhvr>
                                        <p:cTn id="41" dur="500"/>
                                        <p:tgtEl>
                                          <p:spTgt spid="80"/>
                                        </p:tgtEl>
                                      </p:cBhvr>
                                    </p:animEffect>
                                  </p:childTnLst>
                                </p:cTn>
                              </p:par>
                              <p:par>
                                <p:cTn id="42" presetID="27" presetClass="entr" presetSubtype="0" fill="hold" grpId="0" nodeType="withEffect">
                                  <p:stCondLst>
                                    <p:cond delay="0"/>
                                  </p:stCondLst>
                                  <p:iterate type="lt">
                                    <p:tmPct val="50000"/>
                                  </p:iterate>
                                  <p:childTnLst>
                                    <p:set>
                                      <p:cBhvr>
                                        <p:cTn id="43" dur="1" fill="hold">
                                          <p:stCondLst>
                                            <p:cond delay="0"/>
                                          </p:stCondLst>
                                        </p:cTn>
                                        <p:tgtEl>
                                          <p:spTgt spid="79"/>
                                        </p:tgtEl>
                                        <p:attrNameLst>
                                          <p:attrName>style.visibility</p:attrName>
                                        </p:attrNameLst>
                                      </p:cBhvr>
                                      <p:to>
                                        <p:strVal val="visible"/>
                                      </p:to>
                                    </p:set>
                                    <p:anim calcmode="discrete" valueType="clr">
                                      <p:cBhvr override="childStyle">
                                        <p:cTn id="44" dur="80"/>
                                        <p:tgtEl>
                                          <p:spTgt spid="79"/>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79"/>
                                        </p:tgtEl>
                                        <p:attrNameLst>
                                          <p:attrName>fillcolor</p:attrName>
                                        </p:attrNameLst>
                                      </p:cBhvr>
                                      <p:tavLst>
                                        <p:tav tm="0">
                                          <p:val>
                                            <p:clrVal>
                                              <a:schemeClr val="accent2"/>
                                            </p:clrVal>
                                          </p:val>
                                        </p:tav>
                                        <p:tav tm="50000">
                                          <p:val>
                                            <p:clrVal>
                                              <a:schemeClr val="hlink"/>
                                            </p:clrVal>
                                          </p:val>
                                        </p:tav>
                                      </p:tavLst>
                                    </p:anim>
                                    <p:set>
                                      <p:cBhvr>
                                        <p:cTn id="46" dur="80"/>
                                        <p:tgtEl>
                                          <p:spTgt spid="79"/>
                                        </p:tgtEl>
                                        <p:attrNameLst>
                                          <p:attrName>fill.type</p:attrName>
                                        </p:attrNameLst>
                                      </p:cBhvr>
                                      <p:to>
                                        <p:strVal val="solid"/>
                                      </p:to>
                                    </p:set>
                                  </p:childTnLst>
                                </p:cTn>
                              </p:par>
                              <p:par>
                                <p:cTn id="47" presetID="22" presetClass="entr" presetSubtype="4"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wipe(down)">
                                      <p:cBhvr>
                                        <p:cTn id="49" dur="500"/>
                                        <p:tgtEl>
                                          <p:spTgt spid="84"/>
                                        </p:tgtEl>
                                      </p:cBhvr>
                                    </p:animEffec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83"/>
                                        </p:tgtEl>
                                        <p:attrNameLst>
                                          <p:attrName>style.visibility</p:attrName>
                                        </p:attrNameLst>
                                      </p:cBhvr>
                                      <p:to>
                                        <p:strVal val="visible"/>
                                      </p:to>
                                    </p:set>
                                    <p:anim calcmode="discrete" valueType="clr">
                                      <p:cBhvr override="childStyle">
                                        <p:cTn id="52" dur="80"/>
                                        <p:tgtEl>
                                          <p:spTgt spid="83"/>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83"/>
                                        </p:tgtEl>
                                        <p:attrNameLst>
                                          <p:attrName>fillcolor</p:attrName>
                                        </p:attrNameLst>
                                      </p:cBhvr>
                                      <p:tavLst>
                                        <p:tav tm="0">
                                          <p:val>
                                            <p:clrVal>
                                              <a:schemeClr val="accent2"/>
                                            </p:clrVal>
                                          </p:val>
                                        </p:tav>
                                        <p:tav tm="50000">
                                          <p:val>
                                            <p:clrVal>
                                              <a:schemeClr val="hlink"/>
                                            </p:clrVal>
                                          </p:val>
                                        </p:tav>
                                      </p:tavLst>
                                    </p:anim>
                                    <p:set>
                                      <p:cBhvr>
                                        <p:cTn id="54" dur="80"/>
                                        <p:tgtEl>
                                          <p:spTgt spid="83"/>
                                        </p:tgtEl>
                                        <p:attrNameLst>
                                          <p:attrName>fill.type</p:attrName>
                                        </p:attrNameLst>
                                      </p:cBhvr>
                                      <p:to>
                                        <p:strVal val="solid"/>
                                      </p:to>
                                    </p:set>
                                  </p:childTnLst>
                                </p:cTn>
                              </p:par>
                              <p:par>
                                <p:cTn id="55" presetID="22" presetClass="entr" presetSubtype="4"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wipe(down)">
                                      <p:cBhvr>
                                        <p:cTn id="57" dur="500"/>
                                        <p:tgtEl>
                                          <p:spTgt spid="82"/>
                                        </p:tgtEl>
                                      </p:cBhvr>
                                    </p:animEffect>
                                  </p:childTnLst>
                                </p:cTn>
                              </p:par>
                              <p:par>
                                <p:cTn id="58" presetID="27" presetClass="entr" presetSubtype="0" fill="hold" grpId="0" nodeType="withEffect">
                                  <p:stCondLst>
                                    <p:cond delay="0"/>
                                  </p:stCondLst>
                                  <p:iterate type="lt">
                                    <p:tmPct val="50000"/>
                                  </p:iterate>
                                  <p:childTnLst>
                                    <p:set>
                                      <p:cBhvr>
                                        <p:cTn id="59" dur="1" fill="hold">
                                          <p:stCondLst>
                                            <p:cond delay="0"/>
                                          </p:stCondLst>
                                        </p:cTn>
                                        <p:tgtEl>
                                          <p:spTgt spid="81"/>
                                        </p:tgtEl>
                                        <p:attrNameLst>
                                          <p:attrName>style.visibility</p:attrName>
                                        </p:attrNameLst>
                                      </p:cBhvr>
                                      <p:to>
                                        <p:strVal val="visible"/>
                                      </p:to>
                                    </p:set>
                                    <p:anim calcmode="discrete" valueType="clr">
                                      <p:cBhvr override="childStyle">
                                        <p:cTn id="60"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81"/>
                                        </p:tgtEl>
                                        <p:attrNameLst>
                                          <p:attrName>fillcolor</p:attrName>
                                        </p:attrNameLst>
                                      </p:cBhvr>
                                      <p:tavLst>
                                        <p:tav tm="0">
                                          <p:val>
                                            <p:clrVal>
                                              <a:schemeClr val="accent2"/>
                                            </p:clrVal>
                                          </p:val>
                                        </p:tav>
                                        <p:tav tm="50000">
                                          <p:val>
                                            <p:clrVal>
                                              <a:schemeClr val="hlink"/>
                                            </p:clrVal>
                                          </p:val>
                                        </p:tav>
                                      </p:tavLst>
                                    </p:anim>
                                    <p:set>
                                      <p:cBhvr>
                                        <p:cTn id="62" dur="80"/>
                                        <p:tgtEl>
                                          <p:spTgt spid="81"/>
                                        </p:tgtEl>
                                        <p:attrNameLst>
                                          <p:attrName>fill.type</p:attrName>
                                        </p:attrNameLst>
                                      </p:cBhvr>
                                      <p:to>
                                        <p:strVal val="solid"/>
                                      </p:to>
                                    </p:set>
                                  </p:childTnLst>
                                </p:cTn>
                              </p:par>
                            </p:childTnLst>
                          </p:cTn>
                        </p:par>
                        <p:par>
                          <p:cTn id="63" fill="hold">
                            <p:stCondLst>
                              <p:cond delay="4500"/>
                            </p:stCondLst>
                            <p:childTnLst>
                              <p:par>
                                <p:cTn id="64" presetID="12" presetClass="entr" presetSubtype="2" fill="hold" grpId="0" nodeType="after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slide(fromRight)">
                                      <p:cBhvr>
                                        <p:cTn id="66" dur="500"/>
                                        <p:tgtEl>
                                          <p:spTgt spid="66"/>
                                        </p:tgtEl>
                                      </p:cBhvr>
                                    </p:animEffect>
                                  </p:childTnLst>
                                </p:cTn>
                              </p:par>
                            </p:childTnLst>
                          </p:cTn>
                        </p:par>
                        <p:par>
                          <p:cTn id="67" fill="hold">
                            <p:stCondLst>
                              <p:cond delay="5000"/>
                            </p:stCondLst>
                            <p:childTnLst>
                              <p:par>
                                <p:cTn id="68" presetID="55" presetClass="entr" presetSubtype="0"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 calcmode="lin" valueType="num">
                                      <p:cBhvr>
                                        <p:cTn id="70" dur="500" fill="hold"/>
                                        <p:tgtEl>
                                          <p:spTgt spid="72"/>
                                        </p:tgtEl>
                                        <p:attrNameLst>
                                          <p:attrName>ppt_w</p:attrName>
                                        </p:attrNameLst>
                                      </p:cBhvr>
                                      <p:tavLst>
                                        <p:tav tm="0">
                                          <p:val>
                                            <p:strVal val="#ppt_w*0.70"/>
                                          </p:val>
                                        </p:tav>
                                        <p:tav tm="100000">
                                          <p:val>
                                            <p:strVal val="#ppt_w"/>
                                          </p:val>
                                        </p:tav>
                                      </p:tavLst>
                                    </p:anim>
                                    <p:anim calcmode="lin" valueType="num">
                                      <p:cBhvr>
                                        <p:cTn id="71" dur="500" fill="hold"/>
                                        <p:tgtEl>
                                          <p:spTgt spid="72"/>
                                        </p:tgtEl>
                                        <p:attrNameLst>
                                          <p:attrName>ppt_h</p:attrName>
                                        </p:attrNameLst>
                                      </p:cBhvr>
                                      <p:tavLst>
                                        <p:tav tm="0">
                                          <p:val>
                                            <p:strVal val="#ppt_h"/>
                                          </p:val>
                                        </p:tav>
                                        <p:tav tm="100000">
                                          <p:val>
                                            <p:strVal val="#ppt_h"/>
                                          </p:val>
                                        </p:tav>
                                      </p:tavLst>
                                    </p:anim>
                                    <p:animEffect transition="in" filter="fade">
                                      <p:cBhvr>
                                        <p:cTn id="72" dur="500"/>
                                        <p:tgtEl>
                                          <p:spTgt spid="72"/>
                                        </p:tgtEl>
                                      </p:cBhvr>
                                    </p:animEffect>
                                  </p:childTnLst>
                                </p:cTn>
                              </p:par>
                            </p:childTnLst>
                          </p:cTn>
                        </p:par>
                        <p:par>
                          <p:cTn id="73" fill="hold">
                            <p:stCondLst>
                              <p:cond delay="5500"/>
                            </p:stCondLst>
                            <p:childTnLst>
                              <p:par>
                                <p:cTn id="74" presetID="17" presetClass="entr" presetSubtype="10"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500" fill="hold"/>
                                        <p:tgtEl>
                                          <p:spTgt spid="74"/>
                                        </p:tgtEl>
                                        <p:attrNameLst>
                                          <p:attrName>ppt_w</p:attrName>
                                        </p:attrNameLst>
                                      </p:cBhvr>
                                      <p:tavLst>
                                        <p:tav tm="0">
                                          <p:val>
                                            <p:fltVal val="0"/>
                                          </p:val>
                                        </p:tav>
                                        <p:tav tm="100000">
                                          <p:val>
                                            <p:strVal val="#ppt_w"/>
                                          </p:val>
                                        </p:tav>
                                      </p:tavLst>
                                    </p:anim>
                                    <p:anim calcmode="lin" valueType="num">
                                      <p:cBhvr>
                                        <p:cTn id="77" dur="500" fill="hold"/>
                                        <p:tgtEl>
                                          <p:spTgt spid="74"/>
                                        </p:tgtEl>
                                        <p:attrNameLst>
                                          <p:attrName>ppt_h</p:attrName>
                                        </p:attrNameLst>
                                      </p:cBhvr>
                                      <p:tavLst>
                                        <p:tav tm="0">
                                          <p:val>
                                            <p:strVal val="#ppt_h"/>
                                          </p:val>
                                        </p:tav>
                                        <p:tav tm="100000">
                                          <p:val>
                                            <p:strVal val="#ppt_h"/>
                                          </p:val>
                                        </p:tav>
                                      </p:tavLst>
                                    </p:anim>
                                  </p:childTnLst>
                                </p:cTn>
                              </p:par>
                            </p:childTnLst>
                          </p:cTn>
                        </p:par>
                        <p:par>
                          <p:cTn id="78" fill="hold">
                            <p:stCondLst>
                              <p:cond delay="6000"/>
                            </p:stCondLst>
                            <p:childTnLst>
                              <p:par>
                                <p:cTn id="79" presetID="22" presetClass="entr" presetSubtype="4"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par>
                                <p:cTn id="82" presetID="27" presetClass="entr" presetSubtype="0" fill="hold" grpId="0" nodeType="withEffect">
                                  <p:stCondLst>
                                    <p:cond delay="0"/>
                                  </p:stCondLst>
                                  <p:iterate type="lt">
                                    <p:tmPct val="50000"/>
                                  </p:iterate>
                                  <p:childTnLst>
                                    <p:set>
                                      <p:cBhvr>
                                        <p:cTn id="83" dur="1" fill="hold">
                                          <p:stCondLst>
                                            <p:cond delay="0"/>
                                          </p:stCondLst>
                                        </p:cTn>
                                        <p:tgtEl>
                                          <p:spTgt spid="14"/>
                                        </p:tgtEl>
                                        <p:attrNameLst>
                                          <p:attrName>style.visibility</p:attrName>
                                        </p:attrNameLst>
                                      </p:cBhvr>
                                      <p:to>
                                        <p:strVal val="visible"/>
                                      </p:to>
                                    </p:set>
                                    <p:anim calcmode="discrete" valueType="clr">
                                      <p:cBhvr override="childStyle">
                                        <p:cTn id="8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14"/>
                                        </p:tgtEl>
                                        <p:attrNameLst>
                                          <p:attrName>fillcolor</p:attrName>
                                        </p:attrNameLst>
                                      </p:cBhvr>
                                      <p:tavLst>
                                        <p:tav tm="0">
                                          <p:val>
                                            <p:clrVal>
                                              <a:schemeClr val="accent2"/>
                                            </p:clrVal>
                                          </p:val>
                                        </p:tav>
                                        <p:tav tm="50000">
                                          <p:val>
                                            <p:clrVal>
                                              <a:schemeClr val="hlink"/>
                                            </p:clrVal>
                                          </p:val>
                                        </p:tav>
                                      </p:tavLst>
                                    </p:anim>
                                    <p:set>
                                      <p:cBhvr>
                                        <p:cTn id="86" dur="80"/>
                                        <p:tgtEl>
                                          <p:spTgt spid="14"/>
                                        </p:tgtEl>
                                        <p:attrNameLst>
                                          <p:attrName>fill.type</p:attrName>
                                        </p:attrNameLst>
                                      </p:cBhvr>
                                      <p:to>
                                        <p:strVal val="solid"/>
                                      </p:to>
                                    </p:set>
                                  </p:childTnLst>
                                </p:cTn>
                              </p:par>
                              <p:par>
                                <p:cTn id="87" presetID="22" presetClass="entr" presetSubtype="4"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wipe(down)">
                                      <p:cBhvr>
                                        <p:cTn id="89" dur="500"/>
                                        <p:tgtEl>
                                          <p:spTgt spid="68"/>
                                        </p:tgtEl>
                                      </p:cBhvr>
                                    </p:animEffect>
                                  </p:childTnLst>
                                </p:cTn>
                              </p:par>
                              <p:par>
                                <p:cTn id="90" presetID="27" presetClass="entr" presetSubtype="0" fill="hold" grpId="0" nodeType="withEffect">
                                  <p:stCondLst>
                                    <p:cond delay="0"/>
                                  </p:stCondLst>
                                  <p:iterate type="lt">
                                    <p:tmPct val="50000"/>
                                  </p:iterate>
                                  <p:childTnLst>
                                    <p:set>
                                      <p:cBhvr>
                                        <p:cTn id="91" dur="1" fill="hold">
                                          <p:stCondLst>
                                            <p:cond delay="0"/>
                                          </p:stCondLst>
                                        </p:cTn>
                                        <p:tgtEl>
                                          <p:spTgt spid="67"/>
                                        </p:tgtEl>
                                        <p:attrNameLst>
                                          <p:attrName>style.visibility</p:attrName>
                                        </p:attrNameLst>
                                      </p:cBhvr>
                                      <p:to>
                                        <p:strVal val="visible"/>
                                      </p:to>
                                    </p:set>
                                    <p:anim calcmode="discrete" valueType="clr">
                                      <p:cBhvr override="childStyle">
                                        <p:cTn id="92" dur="80"/>
                                        <p:tgtEl>
                                          <p:spTgt spid="67"/>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67"/>
                                        </p:tgtEl>
                                        <p:attrNameLst>
                                          <p:attrName>fillcolor</p:attrName>
                                        </p:attrNameLst>
                                      </p:cBhvr>
                                      <p:tavLst>
                                        <p:tav tm="0">
                                          <p:val>
                                            <p:clrVal>
                                              <a:schemeClr val="accent2"/>
                                            </p:clrVal>
                                          </p:val>
                                        </p:tav>
                                        <p:tav tm="50000">
                                          <p:val>
                                            <p:clrVal>
                                              <a:schemeClr val="hlink"/>
                                            </p:clrVal>
                                          </p:val>
                                        </p:tav>
                                      </p:tavLst>
                                    </p:anim>
                                    <p:set>
                                      <p:cBhvr>
                                        <p:cTn id="94" dur="80"/>
                                        <p:tgtEl>
                                          <p:spTgt spid="67"/>
                                        </p:tgtEl>
                                        <p:attrNameLst>
                                          <p:attrName>fill.type</p:attrName>
                                        </p:attrNameLst>
                                      </p:cBhvr>
                                      <p:to>
                                        <p:strVal val="solid"/>
                                      </p:to>
                                    </p:set>
                                  </p:childTnLst>
                                </p:cTn>
                              </p:par>
                              <p:par>
                                <p:cTn id="95" presetID="22" presetClass="entr" presetSubtype="4"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down)">
                                      <p:cBhvr>
                                        <p:cTn id="97" dur="500"/>
                                        <p:tgtEl>
                                          <p:spTgt spid="70"/>
                                        </p:tgtEl>
                                      </p:cBhvr>
                                    </p:animEffect>
                                  </p:childTnLst>
                                </p:cTn>
                              </p:par>
                              <p:par>
                                <p:cTn id="98" presetID="27" presetClass="entr" presetSubtype="0" fill="hold" grpId="0" nodeType="withEffect">
                                  <p:stCondLst>
                                    <p:cond delay="0"/>
                                  </p:stCondLst>
                                  <p:iterate type="lt">
                                    <p:tmPct val="50000"/>
                                  </p:iterate>
                                  <p:childTnLst>
                                    <p:set>
                                      <p:cBhvr>
                                        <p:cTn id="99" dur="1" fill="hold">
                                          <p:stCondLst>
                                            <p:cond delay="0"/>
                                          </p:stCondLst>
                                        </p:cTn>
                                        <p:tgtEl>
                                          <p:spTgt spid="69"/>
                                        </p:tgtEl>
                                        <p:attrNameLst>
                                          <p:attrName>style.visibility</p:attrName>
                                        </p:attrNameLst>
                                      </p:cBhvr>
                                      <p:to>
                                        <p:strVal val="visible"/>
                                      </p:to>
                                    </p:set>
                                    <p:anim calcmode="discrete" valueType="clr">
                                      <p:cBhvr override="childStyle">
                                        <p:cTn id="100" dur="80"/>
                                        <p:tgtEl>
                                          <p:spTgt spid="69"/>
                                        </p:tgtEl>
                                        <p:attrNameLst>
                                          <p:attrName>style.color</p:attrName>
                                        </p:attrNameLst>
                                      </p:cBhvr>
                                      <p:tavLst>
                                        <p:tav tm="0">
                                          <p:val>
                                            <p:clrVal>
                                              <a:schemeClr val="accent2"/>
                                            </p:clrVal>
                                          </p:val>
                                        </p:tav>
                                        <p:tav tm="50000">
                                          <p:val>
                                            <p:clrVal>
                                              <a:schemeClr val="hlink"/>
                                            </p:clrVal>
                                          </p:val>
                                        </p:tav>
                                      </p:tavLst>
                                    </p:anim>
                                    <p:anim calcmode="discrete" valueType="clr">
                                      <p:cBhvr>
                                        <p:cTn id="101" dur="80"/>
                                        <p:tgtEl>
                                          <p:spTgt spid="69"/>
                                        </p:tgtEl>
                                        <p:attrNameLst>
                                          <p:attrName>fillcolor</p:attrName>
                                        </p:attrNameLst>
                                      </p:cBhvr>
                                      <p:tavLst>
                                        <p:tav tm="0">
                                          <p:val>
                                            <p:clrVal>
                                              <a:schemeClr val="accent2"/>
                                            </p:clrVal>
                                          </p:val>
                                        </p:tav>
                                        <p:tav tm="50000">
                                          <p:val>
                                            <p:clrVal>
                                              <a:schemeClr val="hlink"/>
                                            </p:clrVal>
                                          </p:val>
                                        </p:tav>
                                      </p:tavLst>
                                    </p:anim>
                                    <p:set>
                                      <p:cBhvr>
                                        <p:cTn id="102" dur="80"/>
                                        <p:tgtEl>
                                          <p:spTgt spid="69"/>
                                        </p:tgtEl>
                                        <p:attrNameLst>
                                          <p:attrName>fill.type</p:attrName>
                                        </p:attrNameLst>
                                      </p:cBhvr>
                                      <p:to>
                                        <p:strVal val="solid"/>
                                      </p:to>
                                    </p:set>
                                  </p:childTnLst>
                                </p:cTn>
                              </p:par>
                            </p:childTnLst>
                          </p:cTn>
                        </p:par>
                        <p:par>
                          <p:cTn id="103" fill="hold">
                            <p:stCondLst>
                              <p:cond delay="6500"/>
                            </p:stCondLst>
                            <p:childTnLst>
                              <p:par>
                                <p:cTn id="104" presetID="12" presetClass="entr" presetSubtype="2" fill="hold" grpId="0" nodeType="after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slide(fromRight)">
                                      <p:cBhvr>
                                        <p:cTn id="106" dur="500"/>
                                        <p:tgtEl>
                                          <p:spTgt spid="57"/>
                                        </p:tgtEl>
                                      </p:cBhvr>
                                    </p:animEffect>
                                  </p:childTnLst>
                                </p:cTn>
                              </p:par>
                            </p:childTnLst>
                          </p:cTn>
                        </p:par>
                        <p:par>
                          <p:cTn id="107" fill="hold">
                            <p:stCondLst>
                              <p:cond delay="7000"/>
                            </p:stCondLst>
                            <p:childTnLst>
                              <p:par>
                                <p:cTn id="108" presetID="55" presetClass="entr" presetSubtype="0" fill="hold" grpId="0" nodeType="afterEffect">
                                  <p:stCondLst>
                                    <p:cond delay="0"/>
                                  </p:stCondLst>
                                  <p:childTnLst>
                                    <p:set>
                                      <p:cBhvr>
                                        <p:cTn id="109" dur="1" fill="hold">
                                          <p:stCondLst>
                                            <p:cond delay="0"/>
                                          </p:stCondLst>
                                        </p:cTn>
                                        <p:tgtEl>
                                          <p:spTgt spid="53"/>
                                        </p:tgtEl>
                                        <p:attrNameLst>
                                          <p:attrName>style.visibility</p:attrName>
                                        </p:attrNameLst>
                                      </p:cBhvr>
                                      <p:to>
                                        <p:strVal val="visible"/>
                                      </p:to>
                                    </p:set>
                                    <p:anim calcmode="lin" valueType="num">
                                      <p:cBhvr>
                                        <p:cTn id="110" dur="500" fill="hold"/>
                                        <p:tgtEl>
                                          <p:spTgt spid="53"/>
                                        </p:tgtEl>
                                        <p:attrNameLst>
                                          <p:attrName>ppt_w</p:attrName>
                                        </p:attrNameLst>
                                      </p:cBhvr>
                                      <p:tavLst>
                                        <p:tav tm="0">
                                          <p:val>
                                            <p:strVal val="#ppt_w*0.70"/>
                                          </p:val>
                                        </p:tav>
                                        <p:tav tm="100000">
                                          <p:val>
                                            <p:strVal val="#ppt_w"/>
                                          </p:val>
                                        </p:tav>
                                      </p:tavLst>
                                    </p:anim>
                                    <p:anim calcmode="lin" valueType="num">
                                      <p:cBhvr>
                                        <p:cTn id="111" dur="500" fill="hold"/>
                                        <p:tgtEl>
                                          <p:spTgt spid="53"/>
                                        </p:tgtEl>
                                        <p:attrNameLst>
                                          <p:attrName>ppt_h</p:attrName>
                                        </p:attrNameLst>
                                      </p:cBhvr>
                                      <p:tavLst>
                                        <p:tav tm="0">
                                          <p:val>
                                            <p:strVal val="#ppt_h"/>
                                          </p:val>
                                        </p:tav>
                                        <p:tav tm="100000">
                                          <p:val>
                                            <p:strVal val="#ppt_h"/>
                                          </p:val>
                                        </p:tav>
                                      </p:tavLst>
                                    </p:anim>
                                    <p:animEffect transition="in" filter="fade">
                                      <p:cBhvr>
                                        <p:cTn id="112" dur="500"/>
                                        <p:tgtEl>
                                          <p:spTgt spid="53"/>
                                        </p:tgtEl>
                                      </p:cBhvr>
                                    </p:animEffect>
                                  </p:childTnLst>
                                </p:cTn>
                              </p:par>
                            </p:childTnLst>
                          </p:cTn>
                        </p:par>
                        <p:par>
                          <p:cTn id="113" fill="hold">
                            <p:stCondLst>
                              <p:cond delay="7500"/>
                            </p:stCondLst>
                            <p:childTnLst>
                              <p:par>
                                <p:cTn id="114" presetID="17" presetClass="entr" presetSubtype="10" fill="hold" grpId="0" nodeType="afterEffect">
                                  <p:stCondLst>
                                    <p:cond delay="0"/>
                                  </p:stCondLst>
                                  <p:childTnLst>
                                    <p:set>
                                      <p:cBhvr>
                                        <p:cTn id="115" dur="1" fill="hold">
                                          <p:stCondLst>
                                            <p:cond delay="0"/>
                                          </p:stCondLst>
                                        </p:cTn>
                                        <p:tgtEl>
                                          <p:spTgt spid="54"/>
                                        </p:tgtEl>
                                        <p:attrNameLst>
                                          <p:attrName>style.visibility</p:attrName>
                                        </p:attrNameLst>
                                      </p:cBhvr>
                                      <p:to>
                                        <p:strVal val="visible"/>
                                      </p:to>
                                    </p:set>
                                    <p:anim calcmode="lin" valueType="num">
                                      <p:cBhvr>
                                        <p:cTn id="116" dur="500" fill="hold"/>
                                        <p:tgtEl>
                                          <p:spTgt spid="54"/>
                                        </p:tgtEl>
                                        <p:attrNameLst>
                                          <p:attrName>ppt_w</p:attrName>
                                        </p:attrNameLst>
                                      </p:cBhvr>
                                      <p:tavLst>
                                        <p:tav tm="0">
                                          <p:val>
                                            <p:fltVal val="0"/>
                                          </p:val>
                                        </p:tav>
                                        <p:tav tm="100000">
                                          <p:val>
                                            <p:strVal val="#ppt_w"/>
                                          </p:val>
                                        </p:tav>
                                      </p:tavLst>
                                    </p:anim>
                                    <p:anim calcmode="lin" valueType="num">
                                      <p:cBhvr>
                                        <p:cTn id="117" dur="500" fill="hold"/>
                                        <p:tgtEl>
                                          <p:spTgt spid="54"/>
                                        </p:tgtEl>
                                        <p:attrNameLst>
                                          <p:attrName>ppt_h</p:attrName>
                                        </p:attrNameLst>
                                      </p:cBhvr>
                                      <p:tavLst>
                                        <p:tav tm="0">
                                          <p:val>
                                            <p:strVal val="#ppt_h"/>
                                          </p:val>
                                        </p:tav>
                                        <p:tav tm="100000">
                                          <p:val>
                                            <p:strVal val="#ppt_h"/>
                                          </p:val>
                                        </p:tav>
                                      </p:tavLst>
                                    </p:anim>
                                  </p:childTnLst>
                                </p:cTn>
                              </p:par>
                            </p:childTnLst>
                          </p:cTn>
                        </p:par>
                        <p:par>
                          <p:cTn id="118" fill="hold">
                            <p:stCondLst>
                              <p:cond delay="8000"/>
                            </p:stCondLst>
                            <p:childTnLst>
                              <p:par>
                                <p:cTn id="119" presetID="10" presetClass="entr" presetSubtype="0" fill="hold" grpId="0" nodeType="after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par>
                                <p:cTn id="122" presetID="27" presetClass="entr" presetSubtype="0" fill="hold" nodeType="withEffect">
                                  <p:stCondLst>
                                    <p:cond delay="0"/>
                                  </p:stCondLst>
                                  <p:iterate type="lt">
                                    <p:tmPct val="50000"/>
                                  </p:iterate>
                                  <p:childTnLst>
                                    <p:set>
                                      <p:cBhvr>
                                        <p:cTn id="123" dur="1" fill="hold">
                                          <p:stCondLst>
                                            <p:cond delay="0"/>
                                          </p:stCondLst>
                                        </p:cTn>
                                        <p:tgtEl>
                                          <p:spTgt spid="11"/>
                                        </p:tgtEl>
                                        <p:attrNameLst>
                                          <p:attrName>style.visibility</p:attrName>
                                        </p:attrNameLst>
                                      </p:cBhvr>
                                      <p:to>
                                        <p:strVal val="visible"/>
                                      </p:to>
                                    </p:set>
                                    <p:anim calcmode="discrete" valueType="clr">
                                      <p:cBhvr override="childStyle">
                                        <p:cTn id="12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25" dur="80"/>
                                        <p:tgtEl>
                                          <p:spTgt spid="11"/>
                                        </p:tgtEl>
                                        <p:attrNameLst>
                                          <p:attrName>fillcolor</p:attrName>
                                        </p:attrNameLst>
                                      </p:cBhvr>
                                      <p:tavLst>
                                        <p:tav tm="0">
                                          <p:val>
                                            <p:clrVal>
                                              <a:schemeClr val="accent2"/>
                                            </p:clrVal>
                                          </p:val>
                                        </p:tav>
                                        <p:tav tm="50000">
                                          <p:val>
                                            <p:clrVal>
                                              <a:schemeClr val="hlink"/>
                                            </p:clrVal>
                                          </p:val>
                                        </p:tav>
                                      </p:tavLst>
                                    </p:anim>
                                    <p:set>
                                      <p:cBhvr>
                                        <p:cTn id="126" dur="80"/>
                                        <p:tgtEl>
                                          <p:spTgt spid="11"/>
                                        </p:tgtEl>
                                        <p:attrNameLst>
                                          <p:attrName>fill.type</p:attrName>
                                        </p:attrNameLst>
                                      </p:cBhvr>
                                      <p:to>
                                        <p:strVal val="solid"/>
                                      </p:to>
                                    </p:set>
                                  </p:childTnLst>
                                </p:cTn>
                              </p:par>
                              <p:par>
                                <p:cTn id="127" presetID="10" presetClass="entr" presetSubtype="0" fill="hold" grpId="0" nodeType="with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fade">
                                      <p:cBhvr>
                                        <p:cTn id="129" dur="500"/>
                                        <p:tgtEl>
                                          <p:spTgt spid="8"/>
                                        </p:tgtEl>
                                      </p:cBhvr>
                                    </p:animEffect>
                                  </p:childTnLst>
                                </p:cTn>
                              </p:par>
                              <p:par>
                                <p:cTn id="130" presetID="27" presetClass="entr" presetSubtype="0" fill="hold" nodeType="withEffect">
                                  <p:stCondLst>
                                    <p:cond delay="0"/>
                                  </p:stCondLst>
                                  <p:iterate type="lt">
                                    <p:tmPct val="50000"/>
                                  </p:iterate>
                                  <p:childTnLst>
                                    <p:set>
                                      <p:cBhvr>
                                        <p:cTn id="131" dur="1" fill="hold">
                                          <p:stCondLst>
                                            <p:cond delay="0"/>
                                          </p:stCondLst>
                                        </p:cTn>
                                        <p:tgtEl>
                                          <p:spTgt spid="12"/>
                                        </p:tgtEl>
                                        <p:attrNameLst>
                                          <p:attrName>style.visibility</p:attrName>
                                        </p:attrNameLst>
                                      </p:cBhvr>
                                      <p:to>
                                        <p:strVal val="visible"/>
                                      </p:to>
                                    </p:set>
                                    <p:anim calcmode="discrete" valueType="clr">
                                      <p:cBhvr override="childStyle">
                                        <p:cTn id="13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33" dur="80"/>
                                        <p:tgtEl>
                                          <p:spTgt spid="12"/>
                                        </p:tgtEl>
                                        <p:attrNameLst>
                                          <p:attrName>fillcolor</p:attrName>
                                        </p:attrNameLst>
                                      </p:cBhvr>
                                      <p:tavLst>
                                        <p:tav tm="0">
                                          <p:val>
                                            <p:clrVal>
                                              <a:schemeClr val="accent2"/>
                                            </p:clrVal>
                                          </p:val>
                                        </p:tav>
                                        <p:tav tm="50000">
                                          <p:val>
                                            <p:clrVal>
                                              <a:schemeClr val="hlink"/>
                                            </p:clrVal>
                                          </p:val>
                                        </p:tav>
                                      </p:tavLst>
                                    </p:anim>
                                    <p:set>
                                      <p:cBhvr>
                                        <p:cTn id="134" dur="80"/>
                                        <p:tgtEl>
                                          <p:spTgt spid="12"/>
                                        </p:tgtEl>
                                        <p:attrNameLst>
                                          <p:attrName>fill.type</p:attrName>
                                        </p:attrNameLst>
                                      </p:cBhvr>
                                      <p:to>
                                        <p:strVal val="solid"/>
                                      </p:to>
                                    </p:set>
                                  </p:childTnLst>
                                </p:cTn>
                              </p:par>
                              <p:par>
                                <p:cTn id="135" presetID="10" presetClass="entr" presetSubtype="0" fill="hold" grpId="0" nodeType="with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par>
                                <p:cTn id="138" presetID="27" presetClass="entr" presetSubtype="0" fill="hold" nodeType="withEffect">
                                  <p:stCondLst>
                                    <p:cond delay="0"/>
                                  </p:stCondLst>
                                  <p:iterate type="lt">
                                    <p:tmPct val="50000"/>
                                  </p:iterate>
                                  <p:childTnLst>
                                    <p:set>
                                      <p:cBhvr>
                                        <p:cTn id="139" dur="1" fill="hold">
                                          <p:stCondLst>
                                            <p:cond delay="0"/>
                                          </p:stCondLst>
                                        </p:cTn>
                                        <p:tgtEl>
                                          <p:spTgt spid="88"/>
                                        </p:tgtEl>
                                        <p:attrNameLst>
                                          <p:attrName>style.visibility</p:attrName>
                                        </p:attrNameLst>
                                      </p:cBhvr>
                                      <p:to>
                                        <p:strVal val="visible"/>
                                      </p:to>
                                    </p:set>
                                    <p:anim calcmode="discrete" valueType="clr">
                                      <p:cBhvr override="childStyle">
                                        <p:cTn id="14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41" dur="80"/>
                                        <p:tgtEl>
                                          <p:spTgt spid="88"/>
                                        </p:tgtEl>
                                        <p:attrNameLst>
                                          <p:attrName>fillcolor</p:attrName>
                                        </p:attrNameLst>
                                      </p:cBhvr>
                                      <p:tavLst>
                                        <p:tav tm="0">
                                          <p:val>
                                            <p:clrVal>
                                              <a:schemeClr val="accent2"/>
                                            </p:clrVal>
                                          </p:val>
                                        </p:tav>
                                        <p:tav tm="50000">
                                          <p:val>
                                            <p:clrVal>
                                              <a:schemeClr val="hlink"/>
                                            </p:clrVal>
                                          </p:val>
                                        </p:tav>
                                      </p:tavLst>
                                    </p:anim>
                                    <p:set>
                                      <p:cBhvr>
                                        <p:cTn id="142" dur="80"/>
                                        <p:tgtEl>
                                          <p:spTgt spid="88"/>
                                        </p:tgtEl>
                                        <p:attrNameLst>
                                          <p:attrName>fill.type</p:attrName>
                                        </p:attrNameLst>
                                      </p:cBhvr>
                                      <p:to>
                                        <p:strVal val="solid"/>
                                      </p:to>
                                    </p:set>
                                  </p:childTnLst>
                                </p:cTn>
                              </p:par>
                              <p:par>
                                <p:cTn id="143" presetID="10" presetClass="entr" presetSubtype="0" fill="hold" grpId="0" nodeType="with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500"/>
                                        <p:tgtEl>
                                          <p:spTgt spid="10"/>
                                        </p:tgtEl>
                                      </p:cBhvr>
                                    </p:animEffect>
                                  </p:childTnLst>
                                </p:cTn>
                              </p:par>
                              <p:par>
                                <p:cTn id="146" presetID="27" presetClass="entr" presetSubtype="0" fill="hold" nodeType="withEffect">
                                  <p:stCondLst>
                                    <p:cond delay="0"/>
                                  </p:stCondLst>
                                  <p:iterate type="lt">
                                    <p:tmPct val="50000"/>
                                  </p:iterate>
                                  <p:childTnLst>
                                    <p:set>
                                      <p:cBhvr>
                                        <p:cTn id="147" dur="1" fill="hold">
                                          <p:stCondLst>
                                            <p:cond delay="0"/>
                                          </p:stCondLst>
                                        </p:cTn>
                                        <p:tgtEl>
                                          <p:spTgt spid="13"/>
                                        </p:tgtEl>
                                        <p:attrNameLst>
                                          <p:attrName>style.visibility</p:attrName>
                                        </p:attrNameLst>
                                      </p:cBhvr>
                                      <p:to>
                                        <p:strVal val="visible"/>
                                      </p:to>
                                    </p:set>
                                    <p:anim calcmode="discrete" valueType="clr">
                                      <p:cBhvr override="childStyle">
                                        <p:cTn id="148"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49" dur="80"/>
                                        <p:tgtEl>
                                          <p:spTgt spid="13"/>
                                        </p:tgtEl>
                                        <p:attrNameLst>
                                          <p:attrName>fillcolor</p:attrName>
                                        </p:attrNameLst>
                                      </p:cBhvr>
                                      <p:tavLst>
                                        <p:tav tm="0">
                                          <p:val>
                                            <p:clrVal>
                                              <a:schemeClr val="accent2"/>
                                            </p:clrVal>
                                          </p:val>
                                        </p:tav>
                                        <p:tav tm="50000">
                                          <p:val>
                                            <p:clrVal>
                                              <a:schemeClr val="hlink"/>
                                            </p:clrVal>
                                          </p:val>
                                        </p:tav>
                                      </p:tavLst>
                                    </p:anim>
                                    <p:set>
                                      <p:cBhvr>
                                        <p:cTn id="150" dur="80"/>
                                        <p:tgtEl>
                                          <p:spTgt spid="13"/>
                                        </p:tgtEl>
                                        <p:attrNameLst>
                                          <p:attrName>fill.type</p:attrName>
                                        </p:attrNameLst>
                                      </p:cBhvr>
                                      <p:to>
                                        <p:strVal val="solid"/>
                                      </p:to>
                                    </p:set>
                                  </p:childTnLst>
                                </p:cTn>
                              </p:par>
                            </p:childTnLst>
                          </p:cTn>
                        </p:par>
                        <p:par>
                          <p:cTn id="151" fill="hold">
                            <p:stCondLst>
                              <p:cond delay="8500"/>
                            </p:stCondLst>
                            <p:childTnLst>
                              <p:par>
                                <p:cTn id="152" presetID="12" presetClass="entr" presetSubtype="8" fill="hold" grpId="0" nodeType="afterEffect">
                                  <p:stCondLst>
                                    <p:cond delay="0"/>
                                  </p:stCondLst>
                                  <p:childTnLst>
                                    <p:set>
                                      <p:cBhvr>
                                        <p:cTn id="153" dur="1" fill="hold">
                                          <p:stCondLst>
                                            <p:cond delay="0"/>
                                          </p:stCondLst>
                                        </p:cTn>
                                        <p:tgtEl>
                                          <p:spTgt spid="52"/>
                                        </p:tgtEl>
                                        <p:attrNameLst>
                                          <p:attrName>style.visibility</p:attrName>
                                        </p:attrNameLst>
                                      </p:cBhvr>
                                      <p:to>
                                        <p:strVal val="visible"/>
                                      </p:to>
                                    </p:set>
                                    <p:animEffect transition="in" filter="slide(fromLeft)">
                                      <p:cBhvr>
                                        <p:cTn id="154" dur="500"/>
                                        <p:tgtEl>
                                          <p:spTgt spid="52"/>
                                        </p:tgtEl>
                                      </p:cBhvr>
                                    </p:animEffect>
                                  </p:childTnLst>
                                </p:cTn>
                              </p:par>
                            </p:childTnLst>
                          </p:cTn>
                        </p:par>
                        <p:par>
                          <p:cTn id="155" fill="hold">
                            <p:stCondLst>
                              <p:cond delay="9000"/>
                            </p:stCondLst>
                            <p:childTnLst>
                              <p:par>
                                <p:cTn id="156" presetID="55" presetClass="entr" presetSubtype="0" fill="hold" grpId="0" nodeType="afterEffect">
                                  <p:stCondLst>
                                    <p:cond delay="0"/>
                                  </p:stCondLst>
                                  <p:childTnLst>
                                    <p:set>
                                      <p:cBhvr>
                                        <p:cTn id="157" dur="1" fill="hold">
                                          <p:stCondLst>
                                            <p:cond delay="0"/>
                                          </p:stCondLst>
                                        </p:cTn>
                                        <p:tgtEl>
                                          <p:spTgt spid="5"/>
                                        </p:tgtEl>
                                        <p:attrNameLst>
                                          <p:attrName>style.visibility</p:attrName>
                                        </p:attrNameLst>
                                      </p:cBhvr>
                                      <p:to>
                                        <p:strVal val="visible"/>
                                      </p:to>
                                    </p:set>
                                    <p:anim calcmode="lin" valueType="num">
                                      <p:cBhvr>
                                        <p:cTn id="158" dur="500" fill="hold"/>
                                        <p:tgtEl>
                                          <p:spTgt spid="5"/>
                                        </p:tgtEl>
                                        <p:attrNameLst>
                                          <p:attrName>ppt_w</p:attrName>
                                        </p:attrNameLst>
                                      </p:cBhvr>
                                      <p:tavLst>
                                        <p:tav tm="0">
                                          <p:val>
                                            <p:strVal val="#ppt_w*0.70"/>
                                          </p:val>
                                        </p:tav>
                                        <p:tav tm="100000">
                                          <p:val>
                                            <p:strVal val="#ppt_w"/>
                                          </p:val>
                                        </p:tav>
                                      </p:tavLst>
                                    </p:anim>
                                    <p:anim calcmode="lin" valueType="num">
                                      <p:cBhvr>
                                        <p:cTn id="159" dur="500" fill="hold"/>
                                        <p:tgtEl>
                                          <p:spTgt spid="5"/>
                                        </p:tgtEl>
                                        <p:attrNameLst>
                                          <p:attrName>ppt_h</p:attrName>
                                        </p:attrNameLst>
                                      </p:cBhvr>
                                      <p:tavLst>
                                        <p:tav tm="0">
                                          <p:val>
                                            <p:strVal val="#ppt_h"/>
                                          </p:val>
                                        </p:tav>
                                        <p:tav tm="100000">
                                          <p:val>
                                            <p:strVal val="#ppt_h"/>
                                          </p:val>
                                        </p:tav>
                                      </p:tavLst>
                                    </p:anim>
                                    <p:animEffect transition="in" filter="fade">
                                      <p:cBhvr>
                                        <p:cTn id="160" dur="500"/>
                                        <p:tgtEl>
                                          <p:spTgt spid="5"/>
                                        </p:tgtEl>
                                      </p:cBhvr>
                                    </p:animEffect>
                                  </p:childTnLst>
                                </p:cTn>
                              </p:par>
                            </p:childTnLst>
                          </p:cTn>
                        </p:par>
                        <p:par>
                          <p:cTn id="161" fill="hold">
                            <p:stCondLst>
                              <p:cond delay="9500"/>
                            </p:stCondLst>
                            <p:childTnLst>
                              <p:par>
                                <p:cTn id="162" presetID="17" presetClass="entr" presetSubtype="10" fill="hold" grpId="0" nodeType="afterEffect">
                                  <p:stCondLst>
                                    <p:cond delay="0"/>
                                  </p:stCondLst>
                                  <p:childTnLst>
                                    <p:set>
                                      <p:cBhvr>
                                        <p:cTn id="163" dur="1" fill="hold">
                                          <p:stCondLst>
                                            <p:cond delay="0"/>
                                          </p:stCondLst>
                                        </p:cTn>
                                        <p:tgtEl>
                                          <p:spTgt spid="6"/>
                                        </p:tgtEl>
                                        <p:attrNameLst>
                                          <p:attrName>style.visibility</p:attrName>
                                        </p:attrNameLst>
                                      </p:cBhvr>
                                      <p:to>
                                        <p:strVal val="visible"/>
                                      </p:to>
                                    </p:set>
                                    <p:anim calcmode="lin" valueType="num">
                                      <p:cBhvr>
                                        <p:cTn id="164" dur="500" fill="hold"/>
                                        <p:tgtEl>
                                          <p:spTgt spid="6"/>
                                        </p:tgtEl>
                                        <p:attrNameLst>
                                          <p:attrName>ppt_w</p:attrName>
                                        </p:attrNameLst>
                                      </p:cBhvr>
                                      <p:tavLst>
                                        <p:tav tm="0">
                                          <p:val>
                                            <p:fltVal val="0"/>
                                          </p:val>
                                        </p:tav>
                                        <p:tav tm="100000">
                                          <p:val>
                                            <p:strVal val="#ppt_w"/>
                                          </p:val>
                                        </p:tav>
                                      </p:tavLst>
                                    </p:anim>
                                    <p:anim calcmode="lin" valueType="num">
                                      <p:cBhvr>
                                        <p:cTn id="165" dur="500" fill="hold"/>
                                        <p:tgtEl>
                                          <p:spTgt spid="6"/>
                                        </p:tgtEl>
                                        <p:attrNameLst>
                                          <p:attrName>ppt_h</p:attrName>
                                        </p:attrNameLst>
                                      </p:cBhvr>
                                      <p:tavLst>
                                        <p:tav tm="0">
                                          <p:val>
                                            <p:strVal val="#ppt_h"/>
                                          </p:val>
                                        </p:tav>
                                        <p:tav tm="100000">
                                          <p:val>
                                            <p:strVal val="#ppt_h"/>
                                          </p:val>
                                        </p:tav>
                                      </p:tavLst>
                                    </p:anim>
                                  </p:childTnLst>
                                </p:cTn>
                              </p:par>
                            </p:childTnLst>
                          </p:cTn>
                        </p:par>
                        <p:par>
                          <p:cTn id="166" fill="hold">
                            <p:stCondLst>
                              <p:cond delay="10000"/>
                            </p:stCondLst>
                            <p:childTnLst>
                              <p:par>
                                <p:cTn id="167" presetID="10" presetClass="entr" presetSubtype="0" fill="hold" grpId="0" nodeType="afterEffect">
                                  <p:stCondLst>
                                    <p:cond delay="0"/>
                                  </p:stCondLst>
                                  <p:childTnLst>
                                    <p:set>
                                      <p:cBhvr>
                                        <p:cTn id="168" dur="1" fill="hold">
                                          <p:stCondLst>
                                            <p:cond delay="0"/>
                                          </p:stCondLst>
                                        </p:cTn>
                                        <p:tgtEl>
                                          <p:spTgt spid="17"/>
                                        </p:tgtEl>
                                        <p:attrNameLst>
                                          <p:attrName>style.visibility</p:attrName>
                                        </p:attrNameLst>
                                      </p:cBhvr>
                                      <p:to>
                                        <p:strVal val="visible"/>
                                      </p:to>
                                    </p:set>
                                    <p:animEffect transition="in" filter="fade">
                                      <p:cBhvr>
                                        <p:cTn id="169" dur="500"/>
                                        <p:tgtEl>
                                          <p:spTgt spid="17"/>
                                        </p:tgtEl>
                                      </p:cBhvr>
                                    </p:animEffect>
                                  </p:childTnLst>
                                </p:cTn>
                              </p:par>
                              <p:par>
                                <p:cTn id="170" presetID="27" presetClass="entr" presetSubtype="0" fill="hold" grpId="0" nodeType="withEffect">
                                  <p:stCondLst>
                                    <p:cond delay="0"/>
                                  </p:stCondLst>
                                  <p:iterate type="lt">
                                    <p:tmPct val="50000"/>
                                  </p:iterate>
                                  <p:childTnLst>
                                    <p:set>
                                      <p:cBhvr>
                                        <p:cTn id="171" dur="1" fill="hold">
                                          <p:stCondLst>
                                            <p:cond delay="0"/>
                                          </p:stCondLst>
                                        </p:cTn>
                                        <p:tgtEl>
                                          <p:spTgt spid="16"/>
                                        </p:tgtEl>
                                        <p:attrNameLst>
                                          <p:attrName>style.visibility</p:attrName>
                                        </p:attrNameLst>
                                      </p:cBhvr>
                                      <p:to>
                                        <p:strVal val="visible"/>
                                      </p:to>
                                    </p:set>
                                    <p:anim calcmode="discrete" valueType="clr">
                                      <p:cBhvr override="childStyle">
                                        <p:cTn id="17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73" dur="80"/>
                                        <p:tgtEl>
                                          <p:spTgt spid="16"/>
                                        </p:tgtEl>
                                        <p:attrNameLst>
                                          <p:attrName>fillcolor</p:attrName>
                                        </p:attrNameLst>
                                      </p:cBhvr>
                                      <p:tavLst>
                                        <p:tav tm="0">
                                          <p:val>
                                            <p:clrVal>
                                              <a:schemeClr val="accent2"/>
                                            </p:clrVal>
                                          </p:val>
                                        </p:tav>
                                        <p:tav tm="50000">
                                          <p:val>
                                            <p:clrVal>
                                              <a:schemeClr val="hlink"/>
                                            </p:clrVal>
                                          </p:val>
                                        </p:tav>
                                      </p:tavLst>
                                    </p:anim>
                                    <p:set>
                                      <p:cBhvr>
                                        <p:cTn id="174" dur="80"/>
                                        <p:tgtEl>
                                          <p:spTgt spid="16"/>
                                        </p:tgtEl>
                                        <p:attrNameLst>
                                          <p:attrName>fill.type</p:attrName>
                                        </p:attrNameLst>
                                      </p:cBhvr>
                                      <p:to>
                                        <p:strVal val="solid"/>
                                      </p:to>
                                    </p:set>
                                  </p:childTnLst>
                                </p:cTn>
                              </p:par>
                              <p:par>
                                <p:cTn id="175" presetID="10" presetClass="entr" presetSubtype="0" fill="hold" grpId="0" nodeType="withEffect">
                                  <p:stCondLst>
                                    <p:cond delay="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500"/>
                                        <p:tgtEl>
                                          <p:spTgt spid="21"/>
                                        </p:tgtEl>
                                      </p:cBhvr>
                                    </p:animEffect>
                                  </p:childTnLst>
                                </p:cTn>
                              </p:par>
                              <p:par>
                                <p:cTn id="178" presetID="27" presetClass="entr" presetSubtype="0" fill="hold" grpId="0" nodeType="withEffect">
                                  <p:stCondLst>
                                    <p:cond delay="0"/>
                                  </p:stCondLst>
                                  <p:iterate type="lt">
                                    <p:tmPct val="50000"/>
                                  </p:iterate>
                                  <p:childTnLst>
                                    <p:set>
                                      <p:cBhvr>
                                        <p:cTn id="179" dur="1" fill="hold">
                                          <p:stCondLst>
                                            <p:cond delay="0"/>
                                          </p:stCondLst>
                                        </p:cTn>
                                        <p:tgtEl>
                                          <p:spTgt spid="20"/>
                                        </p:tgtEl>
                                        <p:attrNameLst>
                                          <p:attrName>style.visibility</p:attrName>
                                        </p:attrNameLst>
                                      </p:cBhvr>
                                      <p:to>
                                        <p:strVal val="visible"/>
                                      </p:to>
                                    </p:set>
                                    <p:anim calcmode="discrete" valueType="clr">
                                      <p:cBhvr override="childStyle">
                                        <p:cTn id="180"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20"/>
                                        </p:tgtEl>
                                        <p:attrNameLst>
                                          <p:attrName>fillcolor</p:attrName>
                                        </p:attrNameLst>
                                      </p:cBhvr>
                                      <p:tavLst>
                                        <p:tav tm="0">
                                          <p:val>
                                            <p:clrVal>
                                              <a:schemeClr val="accent2"/>
                                            </p:clrVal>
                                          </p:val>
                                        </p:tav>
                                        <p:tav tm="50000">
                                          <p:val>
                                            <p:clrVal>
                                              <a:schemeClr val="hlink"/>
                                            </p:clrVal>
                                          </p:val>
                                        </p:tav>
                                      </p:tavLst>
                                    </p:anim>
                                    <p:set>
                                      <p:cBhvr>
                                        <p:cTn id="182" dur="80"/>
                                        <p:tgtEl>
                                          <p:spTgt spid="20"/>
                                        </p:tgtEl>
                                        <p:attrNameLst>
                                          <p:attrName>fill.type</p:attrName>
                                        </p:attrNameLst>
                                      </p:cBhvr>
                                      <p:to>
                                        <p:strVal val="solid"/>
                                      </p:to>
                                    </p:set>
                                  </p:childTnLst>
                                </p:cTn>
                              </p:par>
                              <p:par>
                                <p:cTn id="183" presetID="10" presetClass="entr" presetSubtype="0" fill="hold" grpId="0" nodeType="withEffect">
                                  <p:stCondLst>
                                    <p:cond delay="0"/>
                                  </p:stCondLst>
                                  <p:childTnLst>
                                    <p:set>
                                      <p:cBhvr>
                                        <p:cTn id="184" dur="1" fill="hold">
                                          <p:stCondLst>
                                            <p:cond delay="0"/>
                                          </p:stCondLst>
                                        </p:cTn>
                                        <p:tgtEl>
                                          <p:spTgt spid="18"/>
                                        </p:tgtEl>
                                        <p:attrNameLst>
                                          <p:attrName>style.visibility</p:attrName>
                                        </p:attrNameLst>
                                      </p:cBhvr>
                                      <p:to>
                                        <p:strVal val="visible"/>
                                      </p:to>
                                    </p:set>
                                    <p:animEffect transition="in" filter="fade">
                                      <p:cBhvr>
                                        <p:cTn id="185" dur="500"/>
                                        <p:tgtEl>
                                          <p:spTgt spid="18"/>
                                        </p:tgtEl>
                                      </p:cBhvr>
                                    </p:animEffect>
                                  </p:childTnLst>
                                </p:cTn>
                              </p:par>
                              <p:par>
                                <p:cTn id="186" presetID="27" presetClass="entr" presetSubtype="0" fill="hold" nodeType="withEffect">
                                  <p:stCondLst>
                                    <p:cond delay="0"/>
                                  </p:stCondLst>
                                  <p:iterate type="lt">
                                    <p:tmPct val="50000"/>
                                  </p:iterate>
                                  <p:childTnLst>
                                    <p:set>
                                      <p:cBhvr>
                                        <p:cTn id="187" dur="1" fill="hold">
                                          <p:stCondLst>
                                            <p:cond delay="0"/>
                                          </p:stCondLst>
                                        </p:cTn>
                                        <p:tgtEl>
                                          <p:spTgt spid="19"/>
                                        </p:tgtEl>
                                        <p:attrNameLst>
                                          <p:attrName>style.visibility</p:attrName>
                                        </p:attrNameLst>
                                      </p:cBhvr>
                                      <p:to>
                                        <p:strVal val="visible"/>
                                      </p:to>
                                    </p:set>
                                    <p:anim calcmode="discrete" valueType="clr">
                                      <p:cBhvr override="childStyle">
                                        <p:cTn id="188"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89" dur="80"/>
                                        <p:tgtEl>
                                          <p:spTgt spid="19"/>
                                        </p:tgtEl>
                                        <p:attrNameLst>
                                          <p:attrName>fillcolor</p:attrName>
                                        </p:attrNameLst>
                                      </p:cBhvr>
                                      <p:tavLst>
                                        <p:tav tm="0">
                                          <p:val>
                                            <p:clrVal>
                                              <a:schemeClr val="accent2"/>
                                            </p:clrVal>
                                          </p:val>
                                        </p:tav>
                                        <p:tav tm="50000">
                                          <p:val>
                                            <p:clrVal>
                                              <a:schemeClr val="hlink"/>
                                            </p:clrVal>
                                          </p:val>
                                        </p:tav>
                                      </p:tavLst>
                                    </p:anim>
                                    <p:set>
                                      <p:cBhvr>
                                        <p:cTn id="190" dur="80"/>
                                        <p:tgtEl>
                                          <p:spTgt spid="19"/>
                                        </p:tgtEl>
                                        <p:attrNameLst>
                                          <p:attrName>fill.type</p:attrName>
                                        </p:attrNameLst>
                                      </p:cBhvr>
                                      <p:to>
                                        <p:strVal val="solid"/>
                                      </p:to>
                                    </p:set>
                                  </p:childTnLst>
                                </p:cTn>
                              </p:par>
                              <p:par>
                                <p:cTn id="191" presetID="10" presetClass="entr" presetSubtype="0" fill="hold" grpId="0" nodeType="withEffect">
                                  <p:stCondLst>
                                    <p:cond delay="0"/>
                                  </p:stCondLst>
                                  <p:childTnLst>
                                    <p:set>
                                      <p:cBhvr>
                                        <p:cTn id="192" dur="1" fill="hold">
                                          <p:stCondLst>
                                            <p:cond delay="0"/>
                                          </p:stCondLst>
                                        </p:cTn>
                                        <p:tgtEl>
                                          <p:spTgt spid="30"/>
                                        </p:tgtEl>
                                        <p:attrNameLst>
                                          <p:attrName>style.visibility</p:attrName>
                                        </p:attrNameLst>
                                      </p:cBhvr>
                                      <p:to>
                                        <p:strVal val="visible"/>
                                      </p:to>
                                    </p:set>
                                    <p:animEffect transition="in" filter="fade">
                                      <p:cBhvr>
                                        <p:cTn id="193" dur="500"/>
                                        <p:tgtEl>
                                          <p:spTgt spid="30"/>
                                        </p:tgtEl>
                                      </p:cBhvr>
                                    </p:animEffect>
                                  </p:childTnLst>
                                </p:cTn>
                              </p:par>
                              <p:par>
                                <p:cTn id="194" presetID="27" presetClass="entr" presetSubtype="0" fill="hold" nodeType="withEffect">
                                  <p:stCondLst>
                                    <p:cond delay="0"/>
                                  </p:stCondLst>
                                  <p:iterate type="lt">
                                    <p:tmPct val="50000"/>
                                  </p:iterate>
                                  <p:childTnLst>
                                    <p:set>
                                      <p:cBhvr>
                                        <p:cTn id="195" dur="1" fill="hold">
                                          <p:stCondLst>
                                            <p:cond delay="0"/>
                                          </p:stCondLst>
                                        </p:cTn>
                                        <p:tgtEl>
                                          <p:spTgt spid="62"/>
                                        </p:tgtEl>
                                        <p:attrNameLst>
                                          <p:attrName>style.visibility</p:attrName>
                                        </p:attrNameLst>
                                      </p:cBhvr>
                                      <p:to>
                                        <p:strVal val="visible"/>
                                      </p:to>
                                    </p:set>
                                    <p:anim calcmode="discrete" valueType="clr">
                                      <p:cBhvr override="childStyle">
                                        <p:cTn id="196" dur="80"/>
                                        <p:tgtEl>
                                          <p:spTgt spid="62"/>
                                        </p:tgtEl>
                                        <p:attrNameLst>
                                          <p:attrName>style.color</p:attrName>
                                        </p:attrNameLst>
                                      </p:cBhvr>
                                      <p:tavLst>
                                        <p:tav tm="0">
                                          <p:val>
                                            <p:clrVal>
                                              <a:schemeClr val="accent2"/>
                                            </p:clrVal>
                                          </p:val>
                                        </p:tav>
                                        <p:tav tm="50000">
                                          <p:val>
                                            <p:clrVal>
                                              <a:schemeClr val="hlink"/>
                                            </p:clrVal>
                                          </p:val>
                                        </p:tav>
                                      </p:tavLst>
                                    </p:anim>
                                    <p:anim calcmode="discrete" valueType="clr">
                                      <p:cBhvr>
                                        <p:cTn id="197" dur="80"/>
                                        <p:tgtEl>
                                          <p:spTgt spid="62"/>
                                        </p:tgtEl>
                                        <p:attrNameLst>
                                          <p:attrName>fillcolor</p:attrName>
                                        </p:attrNameLst>
                                      </p:cBhvr>
                                      <p:tavLst>
                                        <p:tav tm="0">
                                          <p:val>
                                            <p:clrVal>
                                              <a:schemeClr val="accent2"/>
                                            </p:clrVal>
                                          </p:val>
                                        </p:tav>
                                        <p:tav tm="50000">
                                          <p:val>
                                            <p:clrVal>
                                              <a:schemeClr val="hlink"/>
                                            </p:clrVal>
                                          </p:val>
                                        </p:tav>
                                      </p:tavLst>
                                    </p:anim>
                                    <p:set>
                                      <p:cBhvr>
                                        <p:cTn id="198" dur="80"/>
                                        <p:tgtEl>
                                          <p:spTgt spid="62"/>
                                        </p:tgtEl>
                                        <p:attrNameLst>
                                          <p:attrName>fill.type</p:attrName>
                                        </p:attrNameLst>
                                      </p:cBhvr>
                                      <p:to>
                                        <p:strVal val="solid"/>
                                      </p:to>
                                    </p:set>
                                  </p:childTnLst>
                                </p:cTn>
                              </p:par>
                            </p:childTnLst>
                          </p:cTn>
                        </p:par>
                        <p:par>
                          <p:cTn id="199" fill="hold">
                            <p:stCondLst>
                              <p:cond delay="10500"/>
                            </p:stCondLst>
                            <p:childTnLst>
                              <p:par>
                                <p:cTn id="200" presetID="12" presetClass="entr" presetSubtype="8" fill="hold" grpId="0" nodeType="afterEffect">
                                  <p:stCondLst>
                                    <p:cond delay="0"/>
                                  </p:stCondLst>
                                  <p:childTnLst>
                                    <p:set>
                                      <p:cBhvr>
                                        <p:cTn id="201" dur="1" fill="hold">
                                          <p:stCondLst>
                                            <p:cond delay="0"/>
                                          </p:stCondLst>
                                        </p:cTn>
                                        <p:tgtEl>
                                          <p:spTgt spid="60"/>
                                        </p:tgtEl>
                                        <p:attrNameLst>
                                          <p:attrName>style.visibility</p:attrName>
                                        </p:attrNameLst>
                                      </p:cBhvr>
                                      <p:to>
                                        <p:strVal val="visible"/>
                                      </p:to>
                                    </p:set>
                                    <p:animEffect transition="in" filter="slide(fromLeft)">
                                      <p:cBhvr>
                                        <p:cTn id="202" dur="500"/>
                                        <p:tgtEl>
                                          <p:spTgt spid="60"/>
                                        </p:tgtEl>
                                      </p:cBhvr>
                                    </p:animEffect>
                                  </p:childTnLst>
                                </p:cTn>
                              </p:par>
                            </p:childTnLst>
                          </p:cTn>
                        </p:par>
                        <p:par>
                          <p:cTn id="203" fill="hold">
                            <p:stCondLst>
                              <p:cond delay="11000"/>
                            </p:stCondLst>
                            <p:childTnLst>
                              <p:par>
                                <p:cTn id="204" presetID="55" presetClass="entr" presetSubtype="0" fill="hold" grpId="0" nodeType="after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500" fill="hold"/>
                                        <p:tgtEl>
                                          <p:spTgt spid="55"/>
                                        </p:tgtEl>
                                        <p:attrNameLst>
                                          <p:attrName>ppt_w</p:attrName>
                                        </p:attrNameLst>
                                      </p:cBhvr>
                                      <p:tavLst>
                                        <p:tav tm="0">
                                          <p:val>
                                            <p:strVal val="#ppt_w*0.70"/>
                                          </p:val>
                                        </p:tav>
                                        <p:tav tm="100000">
                                          <p:val>
                                            <p:strVal val="#ppt_w"/>
                                          </p:val>
                                        </p:tav>
                                      </p:tavLst>
                                    </p:anim>
                                    <p:anim calcmode="lin" valueType="num">
                                      <p:cBhvr>
                                        <p:cTn id="207" dur="500" fill="hold"/>
                                        <p:tgtEl>
                                          <p:spTgt spid="55"/>
                                        </p:tgtEl>
                                        <p:attrNameLst>
                                          <p:attrName>ppt_h</p:attrName>
                                        </p:attrNameLst>
                                      </p:cBhvr>
                                      <p:tavLst>
                                        <p:tav tm="0">
                                          <p:val>
                                            <p:strVal val="#ppt_h"/>
                                          </p:val>
                                        </p:tav>
                                        <p:tav tm="100000">
                                          <p:val>
                                            <p:strVal val="#ppt_h"/>
                                          </p:val>
                                        </p:tav>
                                      </p:tavLst>
                                    </p:anim>
                                    <p:animEffect transition="in" filter="fade">
                                      <p:cBhvr>
                                        <p:cTn id="208" dur="500"/>
                                        <p:tgtEl>
                                          <p:spTgt spid="55"/>
                                        </p:tgtEl>
                                      </p:cBhvr>
                                    </p:animEffect>
                                  </p:childTnLst>
                                </p:cTn>
                              </p:par>
                            </p:childTnLst>
                          </p:cTn>
                        </p:par>
                        <p:par>
                          <p:cTn id="209" fill="hold">
                            <p:stCondLst>
                              <p:cond delay="11500"/>
                            </p:stCondLst>
                            <p:childTnLst>
                              <p:par>
                                <p:cTn id="210" presetID="17" presetClass="entr" presetSubtype="10" fill="hold" grpId="0" nodeType="afterEffect">
                                  <p:stCondLst>
                                    <p:cond delay="0"/>
                                  </p:stCondLst>
                                  <p:childTnLst>
                                    <p:set>
                                      <p:cBhvr>
                                        <p:cTn id="211" dur="1" fill="hold">
                                          <p:stCondLst>
                                            <p:cond delay="0"/>
                                          </p:stCondLst>
                                        </p:cTn>
                                        <p:tgtEl>
                                          <p:spTgt spid="56"/>
                                        </p:tgtEl>
                                        <p:attrNameLst>
                                          <p:attrName>style.visibility</p:attrName>
                                        </p:attrNameLst>
                                      </p:cBhvr>
                                      <p:to>
                                        <p:strVal val="visible"/>
                                      </p:to>
                                    </p:set>
                                    <p:anim calcmode="lin" valueType="num">
                                      <p:cBhvr>
                                        <p:cTn id="212" dur="500" fill="hold"/>
                                        <p:tgtEl>
                                          <p:spTgt spid="56"/>
                                        </p:tgtEl>
                                        <p:attrNameLst>
                                          <p:attrName>ppt_w</p:attrName>
                                        </p:attrNameLst>
                                      </p:cBhvr>
                                      <p:tavLst>
                                        <p:tav tm="0">
                                          <p:val>
                                            <p:fltVal val="0"/>
                                          </p:val>
                                        </p:tav>
                                        <p:tav tm="100000">
                                          <p:val>
                                            <p:strVal val="#ppt_w"/>
                                          </p:val>
                                        </p:tav>
                                      </p:tavLst>
                                    </p:anim>
                                    <p:anim calcmode="lin" valueType="num">
                                      <p:cBhvr>
                                        <p:cTn id="213" dur="500" fill="hold"/>
                                        <p:tgtEl>
                                          <p:spTgt spid="56"/>
                                        </p:tgtEl>
                                        <p:attrNameLst>
                                          <p:attrName>ppt_h</p:attrName>
                                        </p:attrNameLst>
                                      </p:cBhvr>
                                      <p:tavLst>
                                        <p:tav tm="0">
                                          <p:val>
                                            <p:strVal val="#ppt_h"/>
                                          </p:val>
                                        </p:tav>
                                        <p:tav tm="100000">
                                          <p:val>
                                            <p:strVal val="#ppt_h"/>
                                          </p:val>
                                        </p:tav>
                                      </p:tavLst>
                                    </p:anim>
                                  </p:childTnLst>
                                </p:cTn>
                              </p:par>
                            </p:childTnLst>
                          </p:cTn>
                        </p:par>
                        <p:par>
                          <p:cTn id="214" fill="hold">
                            <p:stCondLst>
                              <p:cond delay="12000"/>
                            </p:stCondLst>
                            <p:childTnLst>
                              <p:par>
                                <p:cTn id="215" presetID="10" presetClass="entr" presetSubtype="0" fill="hold" grpId="0" nodeType="afterEffect">
                                  <p:stCondLst>
                                    <p:cond delay="0"/>
                                  </p:stCondLst>
                                  <p:childTnLst>
                                    <p:set>
                                      <p:cBhvr>
                                        <p:cTn id="216" dur="1" fill="hold">
                                          <p:stCondLst>
                                            <p:cond delay="0"/>
                                          </p:stCondLst>
                                        </p:cTn>
                                        <p:tgtEl>
                                          <p:spTgt spid="28"/>
                                        </p:tgtEl>
                                        <p:attrNameLst>
                                          <p:attrName>style.visibility</p:attrName>
                                        </p:attrNameLst>
                                      </p:cBhvr>
                                      <p:to>
                                        <p:strVal val="visible"/>
                                      </p:to>
                                    </p:set>
                                    <p:animEffect transition="in" filter="fade">
                                      <p:cBhvr>
                                        <p:cTn id="217" dur="500"/>
                                        <p:tgtEl>
                                          <p:spTgt spid="28"/>
                                        </p:tgtEl>
                                      </p:cBhvr>
                                    </p:animEffect>
                                  </p:childTnLst>
                                </p:cTn>
                              </p:par>
                              <p:par>
                                <p:cTn id="218" presetID="27" presetClass="entr" presetSubtype="0" fill="hold" nodeType="withEffect">
                                  <p:stCondLst>
                                    <p:cond delay="0"/>
                                  </p:stCondLst>
                                  <p:iterate type="lt">
                                    <p:tmPct val="50000"/>
                                  </p:iterate>
                                  <p:childTnLst>
                                    <p:set>
                                      <p:cBhvr>
                                        <p:cTn id="219" dur="1" fill="hold">
                                          <p:stCondLst>
                                            <p:cond delay="0"/>
                                          </p:stCondLst>
                                        </p:cTn>
                                        <p:tgtEl>
                                          <p:spTgt spid="29"/>
                                        </p:tgtEl>
                                        <p:attrNameLst>
                                          <p:attrName>style.visibility</p:attrName>
                                        </p:attrNameLst>
                                      </p:cBhvr>
                                      <p:to>
                                        <p:strVal val="visible"/>
                                      </p:to>
                                    </p:set>
                                    <p:anim calcmode="discrete" valueType="clr">
                                      <p:cBhvr override="childStyle">
                                        <p:cTn id="220"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221" dur="80"/>
                                        <p:tgtEl>
                                          <p:spTgt spid="29"/>
                                        </p:tgtEl>
                                        <p:attrNameLst>
                                          <p:attrName>fillcolor</p:attrName>
                                        </p:attrNameLst>
                                      </p:cBhvr>
                                      <p:tavLst>
                                        <p:tav tm="0">
                                          <p:val>
                                            <p:clrVal>
                                              <a:schemeClr val="accent2"/>
                                            </p:clrVal>
                                          </p:val>
                                        </p:tav>
                                        <p:tav tm="50000">
                                          <p:val>
                                            <p:clrVal>
                                              <a:schemeClr val="hlink"/>
                                            </p:clrVal>
                                          </p:val>
                                        </p:tav>
                                      </p:tavLst>
                                    </p:anim>
                                    <p:set>
                                      <p:cBhvr>
                                        <p:cTn id="222" dur="80"/>
                                        <p:tgtEl>
                                          <p:spTgt spid="29"/>
                                        </p:tgtEl>
                                        <p:attrNameLst>
                                          <p:attrName>fill.type</p:attrName>
                                        </p:attrNameLst>
                                      </p:cBhvr>
                                      <p:to>
                                        <p:strVal val="solid"/>
                                      </p:to>
                                    </p:set>
                                  </p:childTnLst>
                                </p:cTn>
                              </p:par>
                              <p:par>
                                <p:cTn id="223" presetID="10" presetClass="entr" presetSubtype="0" fill="hold" grpId="0" nodeType="withEffect">
                                  <p:stCondLst>
                                    <p:cond delay="0"/>
                                  </p:stCondLst>
                                  <p:childTnLst>
                                    <p:set>
                                      <p:cBhvr>
                                        <p:cTn id="224" dur="1" fill="hold">
                                          <p:stCondLst>
                                            <p:cond delay="0"/>
                                          </p:stCondLst>
                                        </p:cTn>
                                        <p:tgtEl>
                                          <p:spTgt spid="31"/>
                                        </p:tgtEl>
                                        <p:attrNameLst>
                                          <p:attrName>style.visibility</p:attrName>
                                        </p:attrNameLst>
                                      </p:cBhvr>
                                      <p:to>
                                        <p:strVal val="visible"/>
                                      </p:to>
                                    </p:set>
                                    <p:animEffect transition="in" filter="fade">
                                      <p:cBhvr>
                                        <p:cTn id="225" dur="500"/>
                                        <p:tgtEl>
                                          <p:spTgt spid="31"/>
                                        </p:tgtEl>
                                      </p:cBhvr>
                                    </p:animEffect>
                                  </p:childTnLst>
                                </p:cTn>
                              </p:par>
                              <p:par>
                                <p:cTn id="226" presetID="27" presetClass="entr" presetSubtype="0" fill="hold" nodeType="withEffect">
                                  <p:stCondLst>
                                    <p:cond delay="0"/>
                                  </p:stCondLst>
                                  <p:iterate type="lt">
                                    <p:tmPct val="50000"/>
                                  </p:iterate>
                                  <p:childTnLst>
                                    <p:set>
                                      <p:cBhvr>
                                        <p:cTn id="227" dur="1" fill="hold">
                                          <p:stCondLst>
                                            <p:cond delay="0"/>
                                          </p:stCondLst>
                                        </p:cTn>
                                        <p:tgtEl>
                                          <p:spTgt spid="32"/>
                                        </p:tgtEl>
                                        <p:attrNameLst>
                                          <p:attrName>style.visibility</p:attrName>
                                        </p:attrNameLst>
                                      </p:cBhvr>
                                      <p:to>
                                        <p:strVal val="visible"/>
                                      </p:to>
                                    </p:set>
                                    <p:anim calcmode="discrete" valueType="clr">
                                      <p:cBhvr override="childStyle">
                                        <p:cTn id="228"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229" dur="80"/>
                                        <p:tgtEl>
                                          <p:spTgt spid="32"/>
                                        </p:tgtEl>
                                        <p:attrNameLst>
                                          <p:attrName>fillcolor</p:attrName>
                                        </p:attrNameLst>
                                      </p:cBhvr>
                                      <p:tavLst>
                                        <p:tav tm="0">
                                          <p:val>
                                            <p:clrVal>
                                              <a:schemeClr val="accent2"/>
                                            </p:clrVal>
                                          </p:val>
                                        </p:tav>
                                        <p:tav tm="50000">
                                          <p:val>
                                            <p:clrVal>
                                              <a:schemeClr val="hlink"/>
                                            </p:clrVal>
                                          </p:val>
                                        </p:tav>
                                      </p:tavLst>
                                    </p:anim>
                                    <p:set>
                                      <p:cBhvr>
                                        <p:cTn id="230" dur="80"/>
                                        <p:tgtEl>
                                          <p:spTgt spid="32"/>
                                        </p:tgtEl>
                                        <p:attrNameLst>
                                          <p:attrName>fill.type</p:attrName>
                                        </p:attrNameLst>
                                      </p:cBhvr>
                                      <p:to>
                                        <p:strVal val="solid"/>
                                      </p:to>
                                    </p:set>
                                  </p:childTnLst>
                                </p:cTn>
                              </p:par>
                              <p:par>
                                <p:cTn id="231" presetID="10" presetClass="entr" presetSubtype="0" fill="hold" grpId="0" nodeType="with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fade">
                                      <p:cBhvr>
                                        <p:cTn id="233" dur="500"/>
                                        <p:tgtEl>
                                          <p:spTgt spid="24"/>
                                        </p:tgtEl>
                                      </p:cBhvr>
                                    </p:animEffect>
                                  </p:childTnLst>
                                </p:cTn>
                              </p:par>
                              <p:par>
                                <p:cTn id="234" presetID="27" presetClass="entr" presetSubtype="0" fill="hold" nodeType="withEffect">
                                  <p:stCondLst>
                                    <p:cond delay="0"/>
                                  </p:stCondLst>
                                  <p:iterate type="lt">
                                    <p:tmPct val="50000"/>
                                  </p:iterate>
                                  <p:childTnLst>
                                    <p:set>
                                      <p:cBhvr>
                                        <p:cTn id="235" dur="1" fill="hold">
                                          <p:stCondLst>
                                            <p:cond delay="0"/>
                                          </p:stCondLst>
                                        </p:cTn>
                                        <p:tgtEl>
                                          <p:spTgt spid="27"/>
                                        </p:tgtEl>
                                        <p:attrNameLst>
                                          <p:attrName>style.visibility</p:attrName>
                                        </p:attrNameLst>
                                      </p:cBhvr>
                                      <p:to>
                                        <p:strVal val="visible"/>
                                      </p:to>
                                    </p:set>
                                    <p:anim calcmode="discrete" valueType="clr">
                                      <p:cBhvr override="childStyle">
                                        <p:cTn id="236"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237" dur="80"/>
                                        <p:tgtEl>
                                          <p:spTgt spid="27"/>
                                        </p:tgtEl>
                                        <p:attrNameLst>
                                          <p:attrName>fillcolor</p:attrName>
                                        </p:attrNameLst>
                                      </p:cBhvr>
                                      <p:tavLst>
                                        <p:tav tm="0">
                                          <p:val>
                                            <p:clrVal>
                                              <a:schemeClr val="accent2"/>
                                            </p:clrVal>
                                          </p:val>
                                        </p:tav>
                                        <p:tav tm="50000">
                                          <p:val>
                                            <p:clrVal>
                                              <a:schemeClr val="hlink"/>
                                            </p:clrVal>
                                          </p:val>
                                        </p:tav>
                                      </p:tavLst>
                                    </p:anim>
                                    <p:set>
                                      <p:cBhvr>
                                        <p:cTn id="238" dur="80"/>
                                        <p:tgtEl>
                                          <p:spTgt spid="27"/>
                                        </p:tgtEl>
                                        <p:attrNameLst>
                                          <p:attrName>fill.type</p:attrName>
                                        </p:attrNameLst>
                                      </p:cBhvr>
                                      <p:to>
                                        <p:strVal val="solid"/>
                                      </p:to>
                                    </p:set>
                                  </p:childTnLst>
                                </p:cTn>
                              </p:par>
                              <p:par>
                                <p:cTn id="239" presetID="10" presetClass="entr" presetSubtype="0" fill="hold" grpId="0" nodeType="withEffect">
                                  <p:stCondLst>
                                    <p:cond delay="0"/>
                                  </p:stCondLst>
                                  <p:childTnLst>
                                    <p:set>
                                      <p:cBhvr>
                                        <p:cTn id="240" dur="1" fill="hold">
                                          <p:stCondLst>
                                            <p:cond delay="0"/>
                                          </p:stCondLst>
                                        </p:cTn>
                                        <p:tgtEl>
                                          <p:spTgt spid="22"/>
                                        </p:tgtEl>
                                        <p:attrNameLst>
                                          <p:attrName>style.visibility</p:attrName>
                                        </p:attrNameLst>
                                      </p:cBhvr>
                                      <p:to>
                                        <p:strVal val="visible"/>
                                      </p:to>
                                    </p:set>
                                    <p:animEffect transition="in" filter="fade">
                                      <p:cBhvr>
                                        <p:cTn id="241" dur="500"/>
                                        <p:tgtEl>
                                          <p:spTgt spid="22"/>
                                        </p:tgtEl>
                                      </p:cBhvr>
                                    </p:animEffect>
                                  </p:childTnLst>
                                </p:cTn>
                              </p:par>
                              <p:par>
                                <p:cTn id="242" presetID="27" presetClass="entr" presetSubtype="0" fill="hold" nodeType="withEffect">
                                  <p:stCondLst>
                                    <p:cond delay="0"/>
                                  </p:stCondLst>
                                  <p:iterate type="lt">
                                    <p:tmPct val="50000"/>
                                  </p:iterate>
                                  <p:childTnLst>
                                    <p:set>
                                      <p:cBhvr>
                                        <p:cTn id="243" dur="1" fill="hold">
                                          <p:stCondLst>
                                            <p:cond delay="0"/>
                                          </p:stCondLst>
                                        </p:cTn>
                                        <p:tgtEl>
                                          <p:spTgt spid="25"/>
                                        </p:tgtEl>
                                        <p:attrNameLst>
                                          <p:attrName>style.visibility</p:attrName>
                                        </p:attrNameLst>
                                      </p:cBhvr>
                                      <p:to>
                                        <p:strVal val="visible"/>
                                      </p:to>
                                    </p:set>
                                    <p:anim calcmode="discrete" valueType="clr">
                                      <p:cBhvr override="childStyle">
                                        <p:cTn id="244"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45" dur="80"/>
                                        <p:tgtEl>
                                          <p:spTgt spid="25"/>
                                        </p:tgtEl>
                                        <p:attrNameLst>
                                          <p:attrName>fillcolor</p:attrName>
                                        </p:attrNameLst>
                                      </p:cBhvr>
                                      <p:tavLst>
                                        <p:tav tm="0">
                                          <p:val>
                                            <p:clrVal>
                                              <a:schemeClr val="accent2"/>
                                            </p:clrVal>
                                          </p:val>
                                        </p:tav>
                                        <p:tav tm="50000">
                                          <p:val>
                                            <p:clrVal>
                                              <a:schemeClr val="hlink"/>
                                            </p:clrVal>
                                          </p:val>
                                        </p:tav>
                                      </p:tavLst>
                                    </p:anim>
                                    <p:set>
                                      <p:cBhvr>
                                        <p:cTn id="246" dur="80"/>
                                        <p:tgtEl>
                                          <p:spTgt spid="25"/>
                                        </p:tgtEl>
                                        <p:attrNameLst>
                                          <p:attrName>fill.type</p:attrName>
                                        </p:attrNameLst>
                                      </p:cBhvr>
                                      <p:to>
                                        <p:strVal val="solid"/>
                                      </p:to>
                                    </p:set>
                                  </p:childTnLst>
                                </p:cTn>
                              </p:par>
                              <p:par>
                                <p:cTn id="247" presetID="10" presetClass="entr" presetSubtype="0" fill="hold" grpId="0" nodeType="with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fade">
                                      <p:cBhvr>
                                        <p:cTn id="249" dur="500"/>
                                        <p:tgtEl>
                                          <p:spTgt spid="23"/>
                                        </p:tgtEl>
                                      </p:cBhvr>
                                    </p:animEffect>
                                  </p:childTnLst>
                                </p:cTn>
                              </p:par>
                              <p:par>
                                <p:cTn id="250" presetID="27" presetClass="entr" presetSubtype="0" fill="hold" nodeType="withEffect">
                                  <p:stCondLst>
                                    <p:cond delay="0"/>
                                  </p:stCondLst>
                                  <p:iterate type="lt">
                                    <p:tmPct val="50000"/>
                                  </p:iterate>
                                  <p:childTnLst>
                                    <p:set>
                                      <p:cBhvr>
                                        <p:cTn id="251" dur="1" fill="hold">
                                          <p:stCondLst>
                                            <p:cond delay="0"/>
                                          </p:stCondLst>
                                        </p:cTn>
                                        <p:tgtEl>
                                          <p:spTgt spid="26"/>
                                        </p:tgtEl>
                                        <p:attrNameLst>
                                          <p:attrName>style.visibility</p:attrName>
                                        </p:attrNameLst>
                                      </p:cBhvr>
                                      <p:to>
                                        <p:strVal val="visible"/>
                                      </p:to>
                                    </p:set>
                                    <p:anim calcmode="discrete" valueType="clr">
                                      <p:cBhvr override="childStyle">
                                        <p:cTn id="25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253" dur="80"/>
                                        <p:tgtEl>
                                          <p:spTgt spid="26"/>
                                        </p:tgtEl>
                                        <p:attrNameLst>
                                          <p:attrName>fillcolor</p:attrName>
                                        </p:attrNameLst>
                                      </p:cBhvr>
                                      <p:tavLst>
                                        <p:tav tm="0">
                                          <p:val>
                                            <p:clrVal>
                                              <a:schemeClr val="accent2"/>
                                            </p:clrVal>
                                          </p:val>
                                        </p:tav>
                                        <p:tav tm="50000">
                                          <p:val>
                                            <p:clrVal>
                                              <a:schemeClr val="hlink"/>
                                            </p:clrVal>
                                          </p:val>
                                        </p:tav>
                                      </p:tavLst>
                                    </p:anim>
                                    <p:set>
                                      <p:cBhvr>
                                        <p:cTn id="254" dur="80"/>
                                        <p:tgtEl>
                                          <p:spTgt spid="26"/>
                                        </p:tgtEl>
                                        <p:attrNameLst>
                                          <p:attrName>fill.type</p:attrName>
                                        </p:attrNameLst>
                                      </p:cBhvr>
                                      <p:to>
                                        <p:strVal val="solid"/>
                                      </p:to>
                                    </p:set>
                                  </p:childTnLst>
                                </p:cTn>
                              </p:par>
                            </p:childTnLst>
                          </p:cTn>
                        </p:par>
                        <p:par>
                          <p:cTn id="255" fill="hold">
                            <p:stCondLst>
                              <p:cond delay="12500"/>
                            </p:stCondLst>
                            <p:childTnLst>
                              <p:par>
                                <p:cTn id="256" presetID="12" presetClass="entr" presetSubtype="2" fill="hold" grpId="0" nodeType="afterEffect">
                                  <p:stCondLst>
                                    <p:cond delay="0"/>
                                  </p:stCondLst>
                                  <p:childTnLst>
                                    <p:set>
                                      <p:cBhvr>
                                        <p:cTn id="257" dur="1" fill="hold">
                                          <p:stCondLst>
                                            <p:cond delay="0"/>
                                          </p:stCondLst>
                                        </p:cTn>
                                        <p:tgtEl>
                                          <p:spTgt spid="59"/>
                                        </p:tgtEl>
                                        <p:attrNameLst>
                                          <p:attrName>style.visibility</p:attrName>
                                        </p:attrNameLst>
                                      </p:cBhvr>
                                      <p:to>
                                        <p:strVal val="visible"/>
                                      </p:to>
                                    </p:set>
                                    <p:animEffect transition="in" filter="slide(fromRight)">
                                      <p:cBhvr>
                                        <p:cTn id="258" dur="500"/>
                                        <p:tgtEl>
                                          <p:spTgt spid="59"/>
                                        </p:tgtEl>
                                      </p:cBhvr>
                                    </p:animEffect>
                                  </p:childTnLst>
                                </p:cTn>
                              </p:par>
                            </p:childTnLst>
                          </p:cTn>
                        </p:par>
                        <p:par>
                          <p:cTn id="259" fill="hold">
                            <p:stCondLst>
                              <p:cond delay="13000"/>
                            </p:stCondLst>
                            <p:childTnLst>
                              <p:par>
                                <p:cTn id="260" presetID="55" presetClass="entr" presetSubtype="0" fill="hold" grpId="0" nodeType="afterEffect">
                                  <p:stCondLst>
                                    <p:cond delay="0"/>
                                  </p:stCondLst>
                                  <p:childTnLst>
                                    <p:set>
                                      <p:cBhvr>
                                        <p:cTn id="261" dur="1" fill="hold">
                                          <p:stCondLst>
                                            <p:cond delay="0"/>
                                          </p:stCondLst>
                                        </p:cTn>
                                        <p:tgtEl>
                                          <p:spTgt spid="73"/>
                                        </p:tgtEl>
                                        <p:attrNameLst>
                                          <p:attrName>style.visibility</p:attrName>
                                        </p:attrNameLst>
                                      </p:cBhvr>
                                      <p:to>
                                        <p:strVal val="visible"/>
                                      </p:to>
                                    </p:set>
                                    <p:anim calcmode="lin" valueType="num">
                                      <p:cBhvr>
                                        <p:cTn id="262" dur="500" fill="hold"/>
                                        <p:tgtEl>
                                          <p:spTgt spid="73"/>
                                        </p:tgtEl>
                                        <p:attrNameLst>
                                          <p:attrName>ppt_w</p:attrName>
                                        </p:attrNameLst>
                                      </p:cBhvr>
                                      <p:tavLst>
                                        <p:tav tm="0">
                                          <p:val>
                                            <p:strVal val="#ppt_w*0.70"/>
                                          </p:val>
                                        </p:tav>
                                        <p:tav tm="100000">
                                          <p:val>
                                            <p:strVal val="#ppt_w"/>
                                          </p:val>
                                        </p:tav>
                                      </p:tavLst>
                                    </p:anim>
                                    <p:anim calcmode="lin" valueType="num">
                                      <p:cBhvr>
                                        <p:cTn id="263" dur="500" fill="hold"/>
                                        <p:tgtEl>
                                          <p:spTgt spid="73"/>
                                        </p:tgtEl>
                                        <p:attrNameLst>
                                          <p:attrName>ppt_h</p:attrName>
                                        </p:attrNameLst>
                                      </p:cBhvr>
                                      <p:tavLst>
                                        <p:tav tm="0">
                                          <p:val>
                                            <p:strVal val="#ppt_h"/>
                                          </p:val>
                                        </p:tav>
                                        <p:tav tm="100000">
                                          <p:val>
                                            <p:strVal val="#ppt_h"/>
                                          </p:val>
                                        </p:tav>
                                      </p:tavLst>
                                    </p:anim>
                                    <p:animEffect transition="in" filter="fade">
                                      <p:cBhvr>
                                        <p:cTn id="264" dur="500"/>
                                        <p:tgtEl>
                                          <p:spTgt spid="73"/>
                                        </p:tgtEl>
                                      </p:cBhvr>
                                    </p:animEffect>
                                  </p:childTnLst>
                                </p:cTn>
                              </p:par>
                            </p:childTnLst>
                          </p:cTn>
                        </p:par>
                        <p:par>
                          <p:cTn id="265" fill="hold">
                            <p:stCondLst>
                              <p:cond delay="13500"/>
                            </p:stCondLst>
                            <p:childTnLst>
                              <p:par>
                                <p:cTn id="266" presetID="17" presetClass="entr" presetSubtype="10" fill="hold" grpId="0" nodeType="afterEffect">
                                  <p:stCondLst>
                                    <p:cond delay="0"/>
                                  </p:stCondLst>
                                  <p:childTnLst>
                                    <p:set>
                                      <p:cBhvr>
                                        <p:cTn id="267" dur="1" fill="hold">
                                          <p:stCondLst>
                                            <p:cond delay="0"/>
                                          </p:stCondLst>
                                        </p:cTn>
                                        <p:tgtEl>
                                          <p:spTgt spid="75"/>
                                        </p:tgtEl>
                                        <p:attrNameLst>
                                          <p:attrName>style.visibility</p:attrName>
                                        </p:attrNameLst>
                                      </p:cBhvr>
                                      <p:to>
                                        <p:strVal val="visible"/>
                                      </p:to>
                                    </p:set>
                                    <p:anim calcmode="lin" valueType="num">
                                      <p:cBhvr>
                                        <p:cTn id="268" dur="500" fill="hold"/>
                                        <p:tgtEl>
                                          <p:spTgt spid="75"/>
                                        </p:tgtEl>
                                        <p:attrNameLst>
                                          <p:attrName>ppt_w</p:attrName>
                                        </p:attrNameLst>
                                      </p:cBhvr>
                                      <p:tavLst>
                                        <p:tav tm="0">
                                          <p:val>
                                            <p:fltVal val="0"/>
                                          </p:val>
                                        </p:tav>
                                        <p:tav tm="100000">
                                          <p:val>
                                            <p:strVal val="#ppt_w"/>
                                          </p:val>
                                        </p:tav>
                                      </p:tavLst>
                                    </p:anim>
                                    <p:anim calcmode="lin" valueType="num">
                                      <p:cBhvr>
                                        <p:cTn id="269" dur="500" fill="hold"/>
                                        <p:tgtEl>
                                          <p:spTgt spid="75"/>
                                        </p:tgtEl>
                                        <p:attrNameLst>
                                          <p:attrName>ppt_h</p:attrName>
                                        </p:attrNameLst>
                                      </p:cBhvr>
                                      <p:tavLst>
                                        <p:tav tm="0">
                                          <p:val>
                                            <p:strVal val="#ppt_h"/>
                                          </p:val>
                                        </p:tav>
                                        <p:tav tm="100000">
                                          <p:val>
                                            <p:strVal val="#ppt_h"/>
                                          </p:val>
                                        </p:tav>
                                      </p:tavLst>
                                    </p:anim>
                                  </p:childTnLst>
                                </p:cTn>
                              </p:par>
                            </p:childTnLst>
                          </p:cTn>
                        </p:par>
                        <p:par>
                          <p:cTn id="270" fill="hold">
                            <p:stCondLst>
                              <p:cond delay="14000"/>
                            </p:stCondLst>
                            <p:childTnLst>
                              <p:par>
                                <p:cTn id="271" presetID="10" presetClass="entr" presetSubtype="0" fill="hold" grpId="0" nodeType="afterEffect">
                                  <p:stCondLst>
                                    <p:cond delay="0"/>
                                  </p:stCondLst>
                                  <p:childTnLst>
                                    <p:set>
                                      <p:cBhvr>
                                        <p:cTn id="272" dur="1" fill="hold">
                                          <p:stCondLst>
                                            <p:cond delay="0"/>
                                          </p:stCondLst>
                                        </p:cTn>
                                        <p:tgtEl>
                                          <p:spTgt spid="45"/>
                                        </p:tgtEl>
                                        <p:attrNameLst>
                                          <p:attrName>style.visibility</p:attrName>
                                        </p:attrNameLst>
                                      </p:cBhvr>
                                      <p:to>
                                        <p:strVal val="visible"/>
                                      </p:to>
                                    </p:set>
                                    <p:animEffect transition="in" filter="fade">
                                      <p:cBhvr>
                                        <p:cTn id="273" dur="500"/>
                                        <p:tgtEl>
                                          <p:spTgt spid="45"/>
                                        </p:tgtEl>
                                      </p:cBhvr>
                                    </p:animEffect>
                                  </p:childTnLst>
                                </p:cTn>
                              </p:par>
                              <p:par>
                                <p:cTn id="274" presetID="27" presetClass="entr" presetSubtype="0" fill="hold" nodeType="withEffect">
                                  <p:stCondLst>
                                    <p:cond delay="0"/>
                                  </p:stCondLst>
                                  <p:iterate type="lt">
                                    <p:tmPct val="50000"/>
                                  </p:iterate>
                                  <p:childTnLst>
                                    <p:set>
                                      <p:cBhvr>
                                        <p:cTn id="275" dur="1" fill="hold">
                                          <p:stCondLst>
                                            <p:cond delay="0"/>
                                          </p:stCondLst>
                                        </p:cTn>
                                        <p:tgtEl>
                                          <p:spTgt spid="61"/>
                                        </p:tgtEl>
                                        <p:attrNameLst>
                                          <p:attrName>style.visibility</p:attrName>
                                        </p:attrNameLst>
                                      </p:cBhvr>
                                      <p:to>
                                        <p:strVal val="visible"/>
                                      </p:to>
                                    </p:set>
                                    <p:anim calcmode="discrete" valueType="clr">
                                      <p:cBhvr override="childStyle">
                                        <p:cTn id="276"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277" dur="80"/>
                                        <p:tgtEl>
                                          <p:spTgt spid="61"/>
                                        </p:tgtEl>
                                        <p:attrNameLst>
                                          <p:attrName>fillcolor</p:attrName>
                                        </p:attrNameLst>
                                      </p:cBhvr>
                                      <p:tavLst>
                                        <p:tav tm="0">
                                          <p:val>
                                            <p:clrVal>
                                              <a:schemeClr val="accent2"/>
                                            </p:clrVal>
                                          </p:val>
                                        </p:tav>
                                        <p:tav tm="50000">
                                          <p:val>
                                            <p:clrVal>
                                              <a:schemeClr val="hlink"/>
                                            </p:clrVal>
                                          </p:val>
                                        </p:tav>
                                      </p:tavLst>
                                    </p:anim>
                                    <p:set>
                                      <p:cBhvr>
                                        <p:cTn id="278" dur="80"/>
                                        <p:tgtEl>
                                          <p:spTgt spid="61"/>
                                        </p:tgtEl>
                                        <p:attrNameLst>
                                          <p:attrName>fill.type</p:attrName>
                                        </p:attrNameLst>
                                      </p:cBhvr>
                                      <p:to>
                                        <p:strVal val="solid"/>
                                      </p:to>
                                    </p:set>
                                  </p:childTnLst>
                                </p:cTn>
                              </p:par>
                              <p:par>
                                <p:cTn id="279" presetID="10" presetClass="entr" presetSubtype="0" fill="hold" grpId="0" nodeType="withEffect">
                                  <p:stCondLst>
                                    <p:cond delay="0"/>
                                  </p:stCondLst>
                                  <p:childTnLst>
                                    <p:set>
                                      <p:cBhvr>
                                        <p:cTn id="280" dur="1" fill="hold">
                                          <p:stCondLst>
                                            <p:cond delay="0"/>
                                          </p:stCondLst>
                                        </p:cTn>
                                        <p:tgtEl>
                                          <p:spTgt spid="48"/>
                                        </p:tgtEl>
                                        <p:attrNameLst>
                                          <p:attrName>style.visibility</p:attrName>
                                        </p:attrNameLst>
                                      </p:cBhvr>
                                      <p:to>
                                        <p:strVal val="visible"/>
                                      </p:to>
                                    </p:set>
                                    <p:animEffect transition="in" filter="fade">
                                      <p:cBhvr>
                                        <p:cTn id="281" dur="500"/>
                                        <p:tgtEl>
                                          <p:spTgt spid="48"/>
                                        </p:tgtEl>
                                      </p:cBhvr>
                                    </p:animEffect>
                                  </p:childTnLst>
                                </p:cTn>
                              </p:par>
                              <p:par>
                                <p:cTn id="282" presetID="27" presetClass="entr" presetSubtype="0" fill="hold" grpId="0" nodeType="withEffect">
                                  <p:stCondLst>
                                    <p:cond delay="0"/>
                                  </p:stCondLst>
                                  <p:iterate type="lt">
                                    <p:tmPct val="50000"/>
                                  </p:iterate>
                                  <p:childTnLst>
                                    <p:set>
                                      <p:cBhvr>
                                        <p:cTn id="283" dur="1" fill="hold">
                                          <p:stCondLst>
                                            <p:cond delay="0"/>
                                          </p:stCondLst>
                                        </p:cTn>
                                        <p:tgtEl>
                                          <p:spTgt spid="38"/>
                                        </p:tgtEl>
                                        <p:attrNameLst>
                                          <p:attrName>style.visibility</p:attrName>
                                        </p:attrNameLst>
                                      </p:cBhvr>
                                      <p:to>
                                        <p:strVal val="visible"/>
                                      </p:to>
                                    </p:set>
                                    <p:anim calcmode="discrete" valueType="clr">
                                      <p:cBhvr override="childStyle">
                                        <p:cTn id="284"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285" dur="80"/>
                                        <p:tgtEl>
                                          <p:spTgt spid="38"/>
                                        </p:tgtEl>
                                        <p:attrNameLst>
                                          <p:attrName>fillcolor</p:attrName>
                                        </p:attrNameLst>
                                      </p:cBhvr>
                                      <p:tavLst>
                                        <p:tav tm="0">
                                          <p:val>
                                            <p:clrVal>
                                              <a:schemeClr val="accent2"/>
                                            </p:clrVal>
                                          </p:val>
                                        </p:tav>
                                        <p:tav tm="50000">
                                          <p:val>
                                            <p:clrVal>
                                              <a:schemeClr val="hlink"/>
                                            </p:clrVal>
                                          </p:val>
                                        </p:tav>
                                      </p:tavLst>
                                    </p:anim>
                                    <p:set>
                                      <p:cBhvr>
                                        <p:cTn id="286" dur="80"/>
                                        <p:tgtEl>
                                          <p:spTgt spid="38"/>
                                        </p:tgtEl>
                                        <p:attrNameLst>
                                          <p:attrName>fill.type</p:attrName>
                                        </p:attrNameLst>
                                      </p:cBhvr>
                                      <p:to>
                                        <p:strVal val="solid"/>
                                      </p:to>
                                    </p:set>
                                  </p:childTnLst>
                                </p:cTn>
                              </p:par>
                              <p:par>
                                <p:cTn id="287" presetID="10" presetClass="entr" presetSubtype="0" fill="hold" grpId="0" nodeType="withEffect">
                                  <p:stCondLst>
                                    <p:cond delay="0"/>
                                  </p:stCondLst>
                                  <p:childTnLst>
                                    <p:set>
                                      <p:cBhvr>
                                        <p:cTn id="288" dur="1" fill="hold">
                                          <p:stCondLst>
                                            <p:cond delay="0"/>
                                          </p:stCondLst>
                                        </p:cTn>
                                        <p:tgtEl>
                                          <p:spTgt spid="37"/>
                                        </p:tgtEl>
                                        <p:attrNameLst>
                                          <p:attrName>style.visibility</p:attrName>
                                        </p:attrNameLst>
                                      </p:cBhvr>
                                      <p:to>
                                        <p:strVal val="visible"/>
                                      </p:to>
                                    </p:set>
                                    <p:animEffect transition="in" filter="fade">
                                      <p:cBhvr>
                                        <p:cTn id="289" dur="500"/>
                                        <p:tgtEl>
                                          <p:spTgt spid="37"/>
                                        </p:tgtEl>
                                      </p:cBhvr>
                                    </p:animEffect>
                                  </p:childTnLst>
                                </p:cTn>
                              </p:par>
                              <p:par>
                                <p:cTn id="290" presetID="27" presetClass="entr" presetSubtype="0" fill="hold" nodeType="withEffect">
                                  <p:stCondLst>
                                    <p:cond delay="0"/>
                                  </p:stCondLst>
                                  <p:iterate type="lt">
                                    <p:tmPct val="50000"/>
                                  </p:iterate>
                                  <p:childTnLst>
                                    <p:set>
                                      <p:cBhvr>
                                        <p:cTn id="291" dur="1" fill="hold">
                                          <p:stCondLst>
                                            <p:cond delay="0"/>
                                          </p:stCondLst>
                                        </p:cTn>
                                        <p:tgtEl>
                                          <p:spTgt spid="42"/>
                                        </p:tgtEl>
                                        <p:attrNameLst>
                                          <p:attrName>style.visibility</p:attrName>
                                        </p:attrNameLst>
                                      </p:cBhvr>
                                      <p:to>
                                        <p:strVal val="visible"/>
                                      </p:to>
                                    </p:set>
                                    <p:anim calcmode="discrete" valueType="clr">
                                      <p:cBhvr override="childStyle">
                                        <p:cTn id="292"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3" dur="80"/>
                                        <p:tgtEl>
                                          <p:spTgt spid="42"/>
                                        </p:tgtEl>
                                        <p:attrNameLst>
                                          <p:attrName>fillcolor</p:attrName>
                                        </p:attrNameLst>
                                      </p:cBhvr>
                                      <p:tavLst>
                                        <p:tav tm="0">
                                          <p:val>
                                            <p:clrVal>
                                              <a:schemeClr val="accent2"/>
                                            </p:clrVal>
                                          </p:val>
                                        </p:tav>
                                        <p:tav tm="50000">
                                          <p:val>
                                            <p:clrVal>
                                              <a:schemeClr val="hlink"/>
                                            </p:clrVal>
                                          </p:val>
                                        </p:tav>
                                      </p:tavLst>
                                    </p:anim>
                                    <p:set>
                                      <p:cBhvr>
                                        <p:cTn id="294" dur="80"/>
                                        <p:tgtEl>
                                          <p:spTgt spid="42"/>
                                        </p:tgtEl>
                                        <p:attrNameLst>
                                          <p:attrName>fill.type</p:attrName>
                                        </p:attrNameLst>
                                      </p:cBhvr>
                                      <p:to>
                                        <p:strVal val="solid"/>
                                      </p:to>
                                    </p:set>
                                  </p:childTnLst>
                                </p:cTn>
                              </p:par>
                              <p:par>
                                <p:cTn id="295" presetID="10" presetClass="entr" presetSubtype="0" fill="hold" grpId="0" nodeType="withEffect">
                                  <p:stCondLst>
                                    <p:cond delay="0"/>
                                  </p:stCondLst>
                                  <p:childTnLst>
                                    <p:set>
                                      <p:cBhvr>
                                        <p:cTn id="296" dur="1" fill="hold">
                                          <p:stCondLst>
                                            <p:cond delay="0"/>
                                          </p:stCondLst>
                                        </p:cTn>
                                        <p:tgtEl>
                                          <p:spTgt spid="41"/>
                                        </p:tgtEl>
                                        <p:attrNameLst>
                                          <p:attrName>style.visibility</p:attrName>
                                        </p:attrNameLst>
                                      </p:cBhvr>
                                      <p:to>
                                        <p:strVal val="visible"/>
                                      </p:to>
                                    </p:set>
                                    <p:animEffect transition="in" filter="fade">
                                      <p:cBhvr>
                                        <p:cTn id="297" dur="500"/>
                                        <p:tgtEl>
                                          <p:spTgt spid="41"/>
                                        </p:tgtEl>
                                      </p:cBhvr>
                                    </p:animEffect>
                                  </p:childTnLst>
                                </p:cTn>
                              </p:par>
                              <p:par>
                                <p:cTn id="298" presetID="27" presetClass="entr" presetSubtype="0" fill="hold" nodeType="withEffect">
                                  <p:stCondLst>
                                    <p:cond delay="0"/>
                                  </p:stCondLst>
                                  <p:iterate type="lt">
                                    <p:tmPct val="50000"/>
                                  </p:iterate>
                                  <p:childTnLst>
                                    <p:set>
                                      <p:cBhvr>
                                        <p:cTn id="299" dur="1" fill="hold">
                                          <p:stCondLst>
                                            <p:cond delay="0"/>
                                          </p:stCondLst>
                                        </p:cTn>
                                        <p:tgtEl>
                                          <p:spTgt spid="49"/>
                                        </p:tgtEl>
                                        <p:attrNameLst>
                                          <p:attrName>style.visibility</p:attrName>
                                        </p:attrNameLst>
                                      </p:cBhvr>
                                      <p:to>
                                        <p:strVal val="visible"/>
                                      </p:to>
                                    </p:set>
                                    <p:anim calcmode="discrete" valueType="clr">
                                      <p:cBhvr override="childStyle">
                                        <p:cTn id="300"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301" dur="80"/>
                                        <p:tgtEl>
                                          <p:spTgt spid="49"/>
                                        </p:tgtEl>
                                        <p:attrNameLst>
                                          <p:attrName>fillcolor</p:attrName>
                                        </p:attrNameLst>
                                      </p:cBhvr>
                                      <p:tavLst>
                                        <p:tav tm="0">
                                          <p:val>
                                            <p:clrVal>
                                              <a:schemeClr val="accent2"/>
                                            </p:clrVal>
                                          </p:val>
                                        </p:tav>
                                        <p:tav tm="50000">
                                          <p:val>
                                            <p:clrVal>
                                              <a:schemeClr val="hlink"/>
                                            </p:clrVal>
                                          </p:val>
                                        </p:tav>
                                      </p:tavLst>
                                    </p:anim>
                                    <p:set>
                                      <p:cBhvr>
                                        <p:cTn id="302" dur="80"/>
                                        <p:tgtEl>
                                          <p:spTgt spid="49"/>
                                        </p:tgtEl>
                                        <p:attrNameLst>
                                          <p:attrName>fill.type</p:attrName>
                                        </p:attrNameLst>
                                      </p:cBhvr>
                                      <p:to>
                                        <p:strVal val="solid"/>
                                      </p:to>
                                    </p:set>
                                  </p:childTnLst>
                                </p:cTn>
                              </p:par>
                              <p:par>
                                <p:cTn id="303" presetID="10" presetClass="entr" presetSubtype="0" fill="hold" grpId="0" nodeType="withEffect">
                                  <p:stCondLst>
                                    <p:cond delay="0"/>
                                  </p:stCondLst>
                                  <p:childTnLst>
                                    <p:set>
                                      <p:cBhvr>
                                        <p:cTn id="304" dur="1" fill="hold">
                                          <p:stCondLst>
                                            <p:cond delay="0"/>
                                          </p:stCondLst>
                                        </p:cTn>
                                        <p:tgtEl>
                                          <p:spTgt spid="44"/>
                                        </p:tgtEl>
                                        <p:attrNameLst>
                                          <p:attrName>style.visibility</p:attrName>
                                        </p:attrNameLst>
                                      </p:cBhvr>
                                      <p:to>
                                        <p:strVal val="visible"/>
                                      </p:to>
                                    </p:set>
                                    <p:animEffect transition="in" filter="fade">
                                      <p:cBhvr>
                                        <p:cTn id="305" dur="500"/>
                                        <p:tgtEl>
                                          <p:spTgt spid="44"/>
                                        </p:tgtEl>
                                      </p:cBhvr>
                                    </p:animEffect>
                                  </p:childTnLst>
                                </p:cTn>
                              </p:par>
                              <p:par>
                                <p:cTn id="306" presetID="27" presetClass="entr" presetSubtype="0" fill="hold" grpId="0" nodeType="withEffect">
                                  <p:stCondLst>
                                    <p:cond delay="0"/>
                                  </p:stCondLst>
                                  <p:iterate type="lt">
                                    <p:tmPct val="50000"/>
                                  </p:iterate>
                                  <p:childTnLst>
                                    <p:set>
                                      <p:cBhvr>
                                        <p:cTn id="307" dur="1" fill="hold">
                                          <p:stCondLst>
                                            <p:cond delay="0"/>
                                          </p:stCondLst>
                                        </p:cTn>
                                        <p:tgtEl>
                                          <p:spTgt spid="43"/>
                                        </p:tgtEl>
                                        <p:attrNameLst>
                                          <p:attrName>style.visibility</p:attrName>
                                        </p:attrNameLst>
                                      </p:cBhvr>
                                      <p:to>
                                        <p:strVal val="visible"/>
                                      </p:to>
                                    </p:set>
                                    <p:anim calcmode="discrete" valueType="clr">
                                      <p:cBhvr override="childStyle">
                                        <p:cTn id="308"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09" dur="80"/>
                                        <p:tgtEl>
                                          <p:spTgt spid="43"/>
                                        </p:tgtEl>
                                        <p:attrNameLst>
                                          <p:attrName>fillcolor</p:attrName>
                                        </p:attrNameLst>
                                      </p:cBhvr>
                                      <p:tavLst>
                                        <p:tav tm="0">
                                          <p:val>
                                            <p:clrVal>
                                              <a:schemeClr val="accent2"/>
                                            </p:clrVal>
                                          </p:val>
                                        </p:tav>
                                        <p:tav tm="50000">
                                          <p:val>
                                            <p:clrVal>
                                              <a:schemeClr val="hlink"/>
                                            </p:clrVal>
                                          </p:val>
                                        </p:tav>
                                      </p:tavLst>
                                    </p:anim>
                                    <p:set>
                                      <p:cBhvr>
                                        <p:cTn id="310" dur="80"/>
                                        <p:tgtEl>
                                          <p:spTgt spid="43"/>
                                        </p:tgtEl>
                                        <p:attrNameLst>
                                          <p:attrName>fill.type</p:attrName>
                                        </p:attrNameLst>
                                      </p:cBhvr>
                                      <p:to>
                                        <p:strVal val="solid"/>
                                      </p:to>
                                    </p:set>
                                  </p:childTnLst>
                                </p:cTn>
                              </p:par>
                              <p:par>
                                <p:cTn id="311" presetID="10" presetClass="entr" presetSubtype="0" fill="hold" grpId="0" nodeType="withEffect">
                                  <p:stCondLst>
                                    <p:cond delay="0"/>
                                  </p:stCondLst>
                                  <p:childTnLst>
                                    <p:set>
                                      <p:cBhvr>
                                        <p:cTn id="312" dur="1" fill="hold">
                                          <p:stCondLst>
                                            <p:cond delay="0"/>
                                          </p:stCondLst>
                                        </p:cTn>
                                        <p:tgtEl>
                                          <p:spTgt spid="50"/>
                                        </p:tgtEl>
                                        <p:attrNameLst>
                                          <p:attrName>style.visibility</p:attrName>
                                        </p:attrNameLst>
                                      </p:cBhvr>
                                      <p:to>
                                        <p:strVal val="visible"/>
                                      </p:to>
                                    </p:set>
                                    <p:animEffect transition="in" filter="fade">
                                      <p:cBhvr>
                                        <p:cTn id="313" dur="500"/>
                                        <p:tgtEl>
                                          <p:spTgt spid="50"/>
                                        </p:tgtEl>
                                      </p:cBhvr>
                                    </p:animEffect>
                                  </p:childTnLst>
                                </p:cTn>
                              </p:par>
                              <p:par>
                                <p:cTn id="314" presetID="27" presetClass="entr" presetSubtype="0" fill="hold" nodeType="withEffect">
                                  <p:stCondLst>
                                    <p:cond delay="0"/>
                                  </p:stCondLst>
                                  <p:iterate type="lt">
                                    <p:tmPct val="50000"/>
                                  </p:iterate>
                                  <p:childTnLst>
                                    <p:set>
                                      <p:cBhvr>
                                        <p:cTn id="315" dur="1" fill="hold">
                                          <p:stCondLst>
                                            <p:cond delay="0"/>
                                          </p:stCondLst>
                                        </p:cTn>
                                        <p:tgtEl>
                                          <p:spTgt spid="51"/>
                                        </p:tgtEl>
                                        <p:attrNameLst>
                                          <p:attrName>style.visibility</p:attrName>
                                        </p:attrNameLst>
                                      </p:cBhvr>
                                      <p:to>
                                        <p:strVal val="visible"/>
                                      </p:to>
                                    </p:set>
                                    <p:anim calcmode="discrete" valueType="clr">
                                      <p:cBhvr override="childStyle">
                                        <p:cTn id="316"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317" dur="80"/>
                                        <p:tgtEl>
                                          <p:spTgt spid="51"/>
                                        </p:tgtEl>
                                        <p:attrNameLst>
                                          <p:attrName>fillcolor</p:attrName>
                                        </p:attrNameLst>
                                      </p:cBhvr>
                                      <p:tavLst>
                                        <p:tav tm="0">
                                          <p:val>
                                            <p:clrVal>
                                              <a:schemeClr val="accent2"/>
                                            </p:clrVal>
                                          </p:val>
                                        </p:tav>
                                        <p:tav tm="50000">
                                          <p:val>
                                            <p:clrVal>
                                              <a:schemeClr val="hlink"/>
                                            </p:clrVal>
                                          </p:val>
                                        </p:tav>
                                      </p:tavLst>
                                    </p:anim>
                                    <p:set>
                                      <p:cBhvr>
                                        <p:cTn id="318" dur="80"/>
                                        <p:tgtEl>
                                          <p:spTgt spid="51"/>
                                        </p:tgtEl>
                                        <p:attrNameLst>
                                          <p:attrName>fill.type</p:attrName>
                                        </p:attrNameLst>
                                      </p:cBhvr>
                                      <p:to>
                                        <p:strVal val="solid"/>
                                      </p:to>
                                    </p:set>
                                  </p:childTnLst>
                                </p:cTn>
                              </p:par>
                              <p:par>
                                <p:cTn id="319" presetID="10" presetClass="entr" presetSubtype="0" fill="hold" grpId="0" nodeType="withEffect">
                                  <p:stCondLst>
                                    <p:cond delay="0"/>
                                  </p:stCondLst>
                                  <p:childTnLst>
                                    <p:set>
                                      <p:cBhvr>
                                        <p:cTn id="320" dur="1" fill="hold">
                                          <p:stCondLst>
                                            <p:cond delay="0"/>
                                          </p:stCondLst>
                                        </p:cTn>
                                        <p:tgtEl>
                                          <p:spTgt spid="33"/>
                                        </p:tgtEl>
                                        <p:attrNameLst>
                                          <p:attrName>style.visibility</p:attrName>
                                        </p:attrNameLst>
                                      </p:cBhvr>
                                      <p:to>
                                        <p:strVal val="visible"/>
                                      </p:to>
                                    </p:set>
                                    <p:animEffect transition="in" filter="fade">
                                      <p:cBhvr>
                                        <p:cTn id="321" dur="500"/>
                                        <p:tgtEl>
                                          <p:spTgt spid="33"/>
                                        </p:tgtEl>
                                      </p:cBhvr>
                                    </p:animEffect>
                                  </p:childTnLst>
                                </p:cTn>
                              </p:par>
                              <p:par>
                                <p:cTn id="322" presetID="27" presetClass="entr" presetSubtype="0" fill="hold" nodeType="withEffect">
                                  <p:stCondLst>
                                    <p:cond delay="0"/>
                                  </p:stCondLst>
                                  <p:iterate type="lt">
                                    <p:tmPct val="50000"/>
                                  </p:iterate>
                                  <p:childTnLst>
                                    <p:set>
                                      <p:cBhvr>
                                        <p:cTn id="323" dur="1" fill="hold">
                                          <p:stCondLst>
                                            <p:cond delay="0"/>
                                          </p:stCondLst>
                                        </p:cTn>
                                        <p:tgtEl>
                                          <p:spTgt spid="40"/>
                                        </p:tgtEl>
                                        <p:attrNameLst>
                                          <p:attrName>style.visibility</p:attrName>
                                        </p:attrNameLst>
                                      </p:cBhvr>
                                      <p:to>
                                        <p:strVal val="visible"/>
                                      </p:to>
                                    </p:set>
                                    <p:anim calcmode="discrete" valueType="clr">
                                      <p:cBhvr override="childStyle">
                                        <p:cTn id="324"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325" dur="80"/>
                                        <p:tgtEl>
                                          <p:spTgt spid="40"/>
                                        </p:tgtEl>
                                        <p:attrNameLst>
                                          <p:attrName>fillcolor</p:attrName>
                                        </p:attrNameLst>
                                      </p:cBhvr>
                                      <p:tavLst>
                                        <p:tav tm="0">
                                          <p:val>
                                            <p:clrVal>
                                              <a:schemeClr val="accent2"/>
                                            </p:clrVal>
                                          </p:val>
                                        </p:tav>
                                        <p:tav tm="50000">
                                          <p:val>
                                            <p:clrVal>
                                              <a:schemeClr val="hlink"/>
                                            </p:clrVal>
                                          </p:val>
                                        </p:tav>
                                      </p:tavLst>
                                    </p:anim>
                                    <p:set>
                                      <p:cBhvr>
                                        <p:cTn id="326" dur="80"/>
                                        <p:tgtEl>
                                          <p:spTgt spid="40"/>
                                        </p:tgtEl>
                                        <p:attrNameLst>
                                          <p:attrName>fill.type</p:attrName>
                                        </p:attrNameLst>
                                      </p:cBhvr>
                                      <p:to>
                                        <p:strVal val="solid"/>
                                      </p:to>
                                    </p:set>
                                  </p:childTnLst>
                                </p:cTn>
                              </p:par>
                              <p:par>
                                <p:cTn id="327" presetID="10" presetClass="entr" presetSubtype="0" fill="hold" grpId="0" nodeType="withEffect">
                                  <p:stCondLst>
                                    <p:cond delay="0"/>
                                  </p:stCondLst>
                                  <p:childTnLst>
                                    <p:set>
                                      <p:cBhvr>
                                        <p:cTn id="328" dur="1" fill="hold">
                                          <p:stCondLst>
                                            <p:cond delay="0"/>
                                          </p:stCondLst>
                                        </p:cTn>
                                        <p:tgtEl>
                                          <p:spTgt spid="36"/>
                                        </p:tgtEl>
                                        <p:attrNameLst>
                                          <p:attrName>style.visibility</p:attrName>
                                        </p:attrNameLst>
                                      </p:cBhvr>
                                      <p:to>
                                        <p:strVal val="visible"/>
                                      </p:to>
                                    </p:set>
                                    <p:animEffect transition="in" filter="fade">
                                      <p:cBhvr>
                                        <p:cTn id="329" dur="500"/>
                                        <p:tgtEl>
                                          <p:spTgt spid="36"/>
                                        </p:tgtEl>
                                      </p:cBhvr>
                                    </p:animEffect>
                                  </p:childTnLst>
                                </p:cTn>
                              </p:par>
                              <p:par>
                                <p:cTn id="330" presetID="27" presetClass="entr" presetSubtype="0" fill="hold" nodeType="withEffect">
                                  <p:stCondLst>
                                    <p:cond delay="0"/>
                                  </p:stCondLst>
                                  <p:iterate type="lt">
                                    <p:tmPct val="50000"/>
                                  </p:iterate>
                                  <p:childTnLst>
                                    <p:set>
                                      <p:cBhvr>
                                        <p:cTn id="331" dur="1" fill="hold">
                                          <p:stCondLst>
                                            <p:cond delay="0"/>
                                          </p:stCondLst>
                                        </p:cTn>
                                        <p:tgtEl>
                                          <p:spTgt spid="39"/>
                                        </p:tgtEl>
                                        <p:attrNameLst>
                                          <p:attrName>style.visibility</p:attrName>
                                        </p:attrNameLst>
                                      </p:cBhvr>
                                      <p:to>
                                        <p:strVal val="visible"/>
                                      </p:to>
                                    </p:set>
                                    <p:anim calcmode="discrete" valueType="clr">
                                      <p:cBhvr override="childStyle">
                                        <p:cTn id="332"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333" dur="80"/>
                                        <p:tgtEl>
                                          <p:spTgt spid="39"/>
                                        </p:tgtEl>
                                        <p:attrNameLst>
                                          <p:attrName>fillcolor</p:attrName>
                                        </p:attrNameLst>
                                      </p:cBhvr>
                                      <p:tavLst>
                                        <p:tav tm="0">
                                          <p:val>
                                            <p:clrVal>
                                              <a:schemeClr val="accent2"/>
                                            </p:clrVal>
                                          </p:val>
                                        </p:tav>
                                        <p:tav tm="50000">
                                          <p:val>
                                            <p:clrVal>
                                              <a:schemeClr val="hlink"/>
                                            </p:clrVal>
                                          </p:val>
                                        </p:tav>
                                      </p:tavLst>
                                    </p:anim>
                                    <p:set>
                                      <p:cBhvr>
                                        <p:cTn id="334" dur="80"/>
                                        <p:tgtEl>
                                          <p:spTgt spid="39"/>
                                        </p:tgtEl>
                                        <p:attrNameLst>
                                          <p:attrName>fill.type</p:attrName>
                                        </p:attrNameLst>
                                      </p:cBhvr>
                                      <p:to>
                                        <p:strVal val="solid"/>
                                      </p:to>
                                    </p:set>
                                  </p:childTnLst>
                                </p:cTn>
                              </p:par>
                              <p:par>
                                <p:cTn id="335" presetID="10" presetClass="entr" presetSubtype="0" fill="hold" grpId="0" nodeType="withEffect">
                                  <p:stCondLst>
                                    <p:cond delay="0"/>
                                  </p:stCondLst>
                                  <p:childTnLst>
                                    <p:set>
                                      <p:cBhvr>
                                        <p:cTn id="336" dur="1" fill="hold">
                                          <p:stCondLst>
                                            <p:cond delay="0"/>
                                          </p:stCondLst>
                                        </p:cTn>
                                        <p:tgtEl>
                                          <p:spTgt spid="35"/>
                                        </p:tgtEl>
                                        <p:attrNameLst>
                                          <p:attrName>style.visibility</p:attrName>
                                        </p:attrNameLst>
                                      </p:cBhvr>
                                      <p:to>
                                        <p:strVal val="visible"/>
                                      </p:to>
                                    </p:set>
                                    <p:animEffect transition="in" filter="fade">
                                      <p:cBhvr>
                                        <p:cTn id="337" dur="500"/>
                                        <p:tgtEl>
                                          <p:spTgt spid="35"/>
                                        </p:tgtEl>
                                      </p:cBhvr>
                                    </p:animEffect>
                                  </p:childTnLst>
                                </p:cTn>
                              </p:par>
                              <p:par>
                                <p:cTn id="338" presetID="27" presetClass="entr" presetSubtype="0" fill="hold" grpId="0" nodeType="withEffect">
                                  <p:stCondLst>
                                    <p:cond delay="0"/>
                                  </p:stCondLst>
                                  <p:iterate type="lt">
                                    <p:tmPct val="50000"/>
                                  </p:iterate>
                                  <p:childTnLst>
                                    <p:set>
                                      <p:cBhvr>
                                        <p:cTn id="339" dur="1" fill="hold">
                                          <p:stCondLst>
                                            <p:cond delay="0"/>
                                          </p:stCondLst>
                                        </p:cTn>
                                        <p:tgtEl>
                                          <p:spTgt spid="34"/>
                                        </p:tgtEl>
                                        <p:attrNameLst>
                                          <p:attrName>style.visibility</p:attrName>
                                        </p:attrNameLst>
                                      </p:cBhvr>
                                      <p:to>
                                        <p:strVal val="visible"/>
                                      </p:to>
                                    </p:set>
                                    <p:anim calcmode="discrete" valueType="clr">
                                      <p:cBhvr override="childStyle">
                                        <p:cTn id="340"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341" dur="80"/>
                                        <p:tgtEl>
                                          <p:spTgt spid="34"/>
                                        </p:tgtEl>
                                        <p:attrNameLst>
                                          <p:attrName>fillcolor</p:attrName>
                                        </p:attrNameLst>
                                      </p:cBhvr>
                                      <p:tavLst>
                                        <p:tav tm="0">
                                          <p:val>
                                            <p:clrVal>
                                              <a:schemeClr val="accent2"/>
                                            </p:clrVal>
                                          </p:val>
                                        </p:tav>
                                        <p:tav tm="50000">
                                          <p:val>
                                            <p:clrVal>
                                              <a:schemeClr val="hlink"/>
                                            </p:clrVal>
                                          </p:val>
                                        </p:tav>
                                      </p:tavLst>
                                    </p:anim>
                                    <p:set>
                                      <p:cBhvr>
                                        <p:cTn id="342" dur="80"/>
                                        <p:tgtEl>
                                          <p:spTgt spid="34"/>
                                        </p:tgtEl>
                                        <p:attrNameLst>
                                          <p:attrName>fill.type</p:attrName>
                                        </p:attrNameLst>
                                      </p:cBhvr>
                                      <p:to>
                                        <p:strVal val="solid"/>
                                      </p:to>
                                    </p:set>
                                  </p:childTnLst>
                                </p:cTn>
                              </p:par>
                              <p:par>
                                <p:cTn id="343" presetID="10" presetClass="entr" presetSubtype="0" fill="hold" grpId="0" nodeType="withEffect">
                                  <p:stCondLst>
                                    <p:cond delay="0"/>
                                  </p:stCondLst>
                                  <p:childTnLst>
                                    <p:set>
                                      <p:cBhvr>
                                        <p:cTn id="344" dur="1" fill="hold">
                                          <p:stCondLst>
                                            <p:cond delay="0"/>
                                          </p:stCondLst>
                                        </p:cTn>
                                        <p:tgtEl>
                                          <p:spTgt spid="46"/>
                                        </p:tgtEl>
                                        <p:attrNameLst>
                                          <p:attrName>style.visibility</p:attrName>
                                        </p:attrNameLst>
                                      </p:cBhvr>
                                      <p:to>
                                        <p:strVal val="visible"/>
                                      </p:to>
                                    </p:set>
                                    <p:animEffect transition="in" filter="fade">
                                      <p:cBhvr>
                                        <p:cTn id="345" dur="500"/>
                                        <p:tgtEl>
                                          <p:spTgt spid="46"/>
                                        </p:tgtEl>
                                      </p:cBhvr>
                                    </p:animEffect>
                                  </p:childTnLst>
                                </p:cTn>
                              </p:par>
                              <p:par>
                                <p:cTn id="346" presetID="27" presetClass="entr" presetSubtype="0" fill="hold" nodeType="withEffect">
                                  <p:stCondLst>
                                    <p:cond delay="0"/>
                                  </p:stCondLst>
                                  <p:iterate type="lt">
                                    <p:tmPct val="50000"/>
                                  </p:iterate>
                                  <p:childTnLst>
                                    <p:set>
                                      <p:cBhvr>
                                        <p:cTn id="347" dur="1" fill="hold">
                                          <p:stCondLst>
                                            <p:cond delay="0"/>
                                          </p:stCondLst>
                                        </p:cTn>
                                        <p:tgtEl>
                                          <p:spTgt spid="47"/>
                                        </p:tgtEl>
                                        <p:attrNameLst>
                                          <p:attrName>style.visibility</p:attrName>
                                        </p:attrNameLst>
                                      </p:cBhvr>
                                      <p:to>
                                        <p:strVal val="visible"/>
                                      </p:to>
                                    </p:set>
                                    <p:anim calcmode="discrete" valueType="clr">
                                      <p:cBhvr override="childStyle">
                                        <p:cTn id="348"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49" dur="80"/>
                                        <p:tgtEl>
                                          <p:spTgt spid="47"/>
                                        </p:tgtEl>
                                        <p:attrNameLst>
                                          <p:attrName>fillcolor</p:attrName>
                                        </p:attrNameLst>
                                      </p:cBhvr>
                                      <p:tavLst>
                                        <p:tav tm="0">
                                          <p:val>
                                            <p:clrVal>
                                              <a:schemeClr val="accent2"/>
                                            </p:clrVal>
                                          </p:val>
                                        </p:tav>
                                        <p:tav tm="50000">
                                          <p:val>
                                            <p:clrVal>
                                              <a:schemeClr val="hlink"/>
                                            </p:clrVal>
                                          </p:val>
                                        </p:tav>
                                      </p:tavLst>
                                    </p:anim>
                                    <p:set>
                                      <p:cBhvr>
                                        <p:cTn id="350" dur="80"/>
                                        <p:tgtEl>
                                          <p:spTgt spid="47"/>
                                        </p:tgtEl>
                                        <p:attrNameLst>
                                          <p:attrName>fill.type</p:attrName>
                                        </p:attrNameLst>
                                      </p:cBhvr>
                                      <p:to>
                                        <p:strVal val="solid"/>
                                      </p:to>
                                    </p:set>
                                  </p:childTnLst>
                                </p:cTn>
                              </p:par>
                            </p:childTnLst>
                          </p:cTn>
                        </p:par>
                        <p:par>
                          <p:cTn id="351" fill="hold">
                            <p:stCondLst>
                              <p:cond delay="14500"/>
                            </p:stCondLst>
                            <p:childTnLst>
                              <p:par>
                                <p:cTn id="352" presetID="9" presetClass="entr" presetSubtype="0" fill="hold" nodeType="afterEffect">
                                  <p:stCondLst>
                                    <p:cond delay="0"/>
                                  </p:stCondLst>
                                  <p:childTnLst>
                                    <p:set>
                                      <p:cBhvr>
                                        <p:cTn id="353" dur="1" fill="hold">
                                          <p:stCondLst>
                                            <p:cond delay="0"/>
                                          </p:stCondLst>
                                        </p:cTn>
                                        <p:tgtEl>
                                          <p:spTgt spid="85"/>
                                        </p:tgtEl>
                                        <p:attrNameLst>
                                          <p:attrName>style.visibility</p:attrName>
                                        </p:attrNameLst>
                                      </p:cBhvr>
                                      <p:to>
                                        <p:strVal val="visible"/>
                                      </p:to>
                                    </p:set>
                                    <p:animEffect transition="in" filter="dissolve">
                                      <p:cBhvr>
                                        <p:cTn id="354" dur="500"/>
                                        <p:tgtEl>
                                          <p:spTgt spid="85"/>
                                        </p:tgtEl>
                                      </p:cBhvr>
                                    </p:animEffect>
                                  </p:childTnLst>
                                </p:cTn>
                              </p:par>
                            </p:childTnLst>
                          </p:cTn>
                        </p:par>
                        <p:par>
                          <p:cTn id="355" fill="hold">
                            <p:stCondLst>
                              <p:cond delay="15000"/>
                            </p:stCondLst>
                            <p:childTnLst>
                              <p:par>
                                <p:cTn id="356" presetID="9" presetClass="entr" presetSubtype="0" fill="hold" nodeType="afterEffect">
                                  <p:stCondLst>
                                    <p:cond delay="0"/>
                                  </p:stCondLst>
                                  <p:childTnLst>
                                    <p:set>
                                      <p:cBhvr>
                                        <p:cTn id="357" dur="1" fill="hold">
                                          <p:stCondLst>
                                            <p:cond delay="0"/>
                                          </p:stCondLst>
                                        </p:cTn>
                                        <p:tgtEl>
                                          <p:spTgt spid="86"/>
                                        </p:tgtEl>
                                        <p:attrNameLst>
                                          <p:attrName>style.visibility</p:attrName>
                                        </p:attrNameLst>
                                      </p:cBhvr>
                                      <p:to>
                                        <p:strVal val="visible"/>
                                      </p:to>
                                    </p:set>
                                    <p:animEffect transition="in" filter="dissolve">
                                      <p:cBhvr>
                                        <p:cTn id="358" dur="500"/>
                                        <p:tgtEl>
                                          <p:spTgt spid="86"/>
                                        </p:tgtEl>
                                      </p:cBhvr>
                                    </p:animEffect>
                                  </p:childTnLst>
                                </p:cTn>
                              </p:par>
                            </p:childTnLst>
                          </p:cTn>
                        </p:par>
                        <p:par>
                          <p:cTn id="359" fill="hold">
                            <p:stCondLst>
                              <p:cond delay="15500"/>
                            </p:stCondLst>
                            <p:childTnLst>
                              <p:par>
                                <p:cTn id="360" presetID="8" presetClass="entr" presetSubtype="16" fill="hold" nodeType="afterEffect">
                                  <p:stCondLst>
                                    <p:cond delay="0"/>
                                  </p:stCondLst>
                                  <p:childTnLst>
                                    <p:set>
                                      <p:cBhvr>
                                        <p:cTn id="361" dur="1" fill="hold">
                                          <p:stCondLst>
                                            <p:cond delay="0"/>
                                          </p:stCondLst>
                                        </p:cTn>
                                        <p:tgtEl>
                                          <p:spTgt spid="89"/>
                                        </p:tgtEl>
                                        <p:attrNameLst>
                                          <p:attrName>style.visibility</p:attrName>
                                        </p:attrNameLst>
                                      </p:cBhvr>
                                      <p:to>
                                        <p:strVal val="visible"/>
                                      </p:to>
                                    </p:set>
                                    <p:animEffect transition="in" filter="diamond(in)">
                                      <p:cBhvr>
                                        <p:cTn id="362" dur="1000"/>
                                        <p:tgtEl>
                                          <p:spTgt spid="89"/>
                                        </p:tgtEl>
                                      </p:cBhvr>
                                    </p:animEffect>
                                  </p:childTnLst>
                                </p:cTn>
                              </p:par>
                            </p:childTnLst>
                          </p:cTn>
                        </p:par>
                        <p:par>
                          <p:cTn id="363" fill="hold">
                            <p:stCondLst>
                              <p:cond delay="16500"/>
                            </p:stCondLst>
                            <p:childTnLst>
                              <p:par>
                                <p:cTn id="364" presetID="12" presetClass="entr" presetSubtype="8" fill="hold" nodeType="afterEffect">
                                  <p:stCondLst>
                                    <p:cond delay="0"/>
                                  </p:stCondLst>
                                  <p:childTnLst>
                                    <p:set>
                                      <p:cBhvr>
                                        <p:cTn id="365" dur="1" fill="hold">
                                          <p:stCondLst>
                                            <p:cond delay="0"/>
                                          </p:stCondLst>
                                        </p:cTn>
                                        <p:tgtEl>
                                          <p:spTgt spid="90"/>
                                        </p:tgtEl>
                                        <p:attrNameLst>
                                          <p:attrName>style.visibility</p:attrName>
                                        </p:attrNameLst>
                                      </p:cBhvr>
                                      <p:to>
                                        <p:strVal val="visible"/>
                                      </p:to>
                                    </p:set>
                                    <p:animEffect transition="in" filter="slide(fromLeft)">
                                      <p:cBhvr>
                                        <p:cTn id="36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4" grpId="0"/>
      <p:bldP spid="15" grpId="0" animBg="1"/>
      <p:bldP spid="16" grpId="0"/>
      <p:bldP spid="17" grpId="0" animBg="1"/>
      <p:bldP spid="18" grpId="0" animBg="1"/>
      <p:bldP spid="20" grpId="0"/>
      <p:bldP spid="21" grpId="0" animBg="1"/>
      <p:bldP spid="22" grpId="0" animBg="1"/>
      <p:bldP spid="23" grpId="0" animBg="1"/>
      <p:bldP spid="24" grpId="0" animBg="1"/>
      <p:bldP spid="28" grpId="0" animBg="1"/>
      <p:bldP spid="30" grpId="0" animBg="1"/>
      <p:bldP spid="31" grpId="0" animBg="1"/>
      <p:bldP spid="33" grpId="0" animBg="1"/>
      <p:bldP spid="34" grpId="0"/>
      <p:bldP spid="35" grpId="0" animBg="1"/>
      <p:bldP spid="36" grpId="0" animBg="1"/>
      <p:bldP spid="37" grpId="0" animBg="1"/>
      <p:bldP spid="38" grpId="0"/>
      <p:bldP spid="41" grpId="0" animBg="1"/>
      <p:bldP spid="43" grpId="0"/>
      <p:bldP spid="44" grpId="0" animBg="1"/>
      <p:bldP spid="45" grpId="0" animBg="1"/>
      <p:bldP spid="46" grpId="0" animBg="1"/>
      <p:bldP spid="48" grpId="0" animBg="1"/>
      <p:bldP spid="50" grpId="0" animBg="1"/>
      <p:bldP spid="52" grpId="0" animBg="1"/>
      <p:bldP spid="53" grpId="0" animBg="1"/>
      <p:bldP spid="54" grpId="0" animBg="1"/>
      <p:bldP spid="55" grpId="0" animBg="1"/>
      <p:bldP spid="56" grpId="0" animBg="1"/>
      <p:bldP spid="57" grpId="0" animBg="1"/>
      <p:bldP spid="59" grpId="0" animBg="1"/>
      <p:bldP spid="60" grpId="0" animBg="1"/>
      <p:bldP spid="66" grpId="0" animBg="1"/>
      <p:bldP spid="67" grpId="0"/>
      <p:bldP spid="68" grpId="0" animBg="1"/>
      <p:bldP spid="69" grpId="0"/>
      <p:bldP spid="70" grpId="0" animBg="1"/>
      <p:bldP spid="71" grpId="0" animBg="1"/>
      <p:bldP spid="72" grpId="0" animBg="1"/>
      <p:bldP spid="73" grpId="0" animBg="1"/>
      <p:bldP spid="74" grpId="0" animBg="1"/>
      <p:bldP spid="75" grpId="0" animBg="1"/>
      <p:bldP spid="76" grpId="0" animBg="1"/>
      <p:bldP spid="77" grpId="0"/>
      <p:bldP spid="78" grpId="0" animBg="1"/>
      <p:bldP spid="79" grpId="0"/>
      <p:bldP spid="80" grpId="0" animBg="1"/>
      <p:bldP spid="81" grpId="0"/>
      <p:bldP spid="82" grpId="0" animBg="1"/>
      <p:bldP spid="83" grpId="0"/>
      <p:bldP spid="84" grpId="0" animBg="1"/>
      <p:bldP spid="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3" name="Rectangle 10"/>
          <p:cNvSpPr>
            <a:spLocks noChangeArrowheads="1"/>
          </p:cNvSpPr>
          <p:nvPr/>
        </p:nvSpPr>
        <p:spPr bwMode="auto">
          <a:xfrm>
            <a:off x="6095282" y="1268760"/>
            <a:ext cx="2879725" cy="583824"/>
          </a:xfrm>
          <a:prstGeom prst="rect">
            <a:avLst/>
          </a:prstGeom>
          <a:solidFill>
            <a:schemeClr val="bg2"/>
          </a:solidFill>
          <a:ln>
            <a:solidFill>
              <a:schemeClr val="bg2">
                <a:lumMod val="25000"/>
              </a:schemeClr>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90497" tIns="45249" rIns="90497" bIns="45249">
            <a:spAutoFit/>
          </a:bodyPr>
          <a:lstStyle/>
          <a:p>
            <a:pPr algn="ctr" defTabSz="904875">
              <a:buClr>
                <a:schemeClr val="bg1"/>
              </a:buClr>
              <a:buFontTx/>
              <a:buChar char="•"/>
              <a:defRPr/>
            </a:pP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 </a:t>
            </a:r>
            <a:r>
              <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6</a:t>
            </a: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5</a:t>
            </a:r>
            <a:r>
              <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 </a:t>
            </a: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universities and institutions</a:t>
            </a:r>
            <a:endPar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endParaRPr>
          </a:p>
        </p:txBody>
      </p:sp>
      <p:sp>
        <p:nvSpPr>
          <p:cNvPr id="4" name="Rectangle 10"/>
          <p:cNvSpPr>
            <a:spLocks noChangeArrowheads="1"/>
          </p:cNvSpPr>
          <p:nvPr/>
        </p:nvSpPr>
        <p:spPr bwMode="auto">
          <a:xfrm>
            <a:off x="6095282" y="2708920"/>
            <a:ext cx="2879725" cy="583824"/>
          </a:xfrm>
          <a:prstGeom prst="rect">
            <a:avLst/>
          </a:prstGeom>
          <a:solidFill>
            <a:schemeClr val="bg2"/>
          </a:solidFill>
          <a:ln>
            <a:solidFill>
              <a:schemeClr val="bg2">
                <a:lumMod val="25000"/>
              </a:schemeClr>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90497" tIns="45249" rIns="90497" bIns="45249">
            <a:spAutoFit/>
          </a:bodyPr>
          <a:lstStyle/>
          <a:p>
            <a:pPr algn="ctr" defTabSz="904875">
              <a:buClr>
                <a:schemeClr val="bg1"/>
              </a:buClr>
              <a:buFontTx/>
              <a:buChar char="•"/>
              <a:defRPr/>
            </a:pP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 affiliates branches of foreign universities:</a:t>
            </a:r>
            <a:endPar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endParaRPr>
          </a:p>
        </p:txBody>
      </p:sp>
      <p:sp>
        <p:nvSpPr>
          <p:cNvPr id="5" name="Rectangle 10"/>
          <p:cNvSpPr>
            <a:spLocks noChangeArrowheads="1"/>
          </p:cNvSpPr>
          <p:nvPr/>
        </p:nvSpPr>
        <p:spPr bwMode="auto">
          <a:xfrm>
            <a:off x="6084488" y="5535009"/>
            <a:ext cx="2880000" cy="342263"/>
          </a:xfrm>
          <a:prstGeom prst="rect">
            <a:avLst/>
          </a:prstGeom>
          <a:solidFill>
            <a:schemeClr val="bg2">
              <a:lumMod val="50000"/>
            </a:schemeClr>
          </a:solidFill>
          <a:ln>
            <a:solidFill>
              <a:schemeClr val="bg2">
                <a:lumMod val="75000"/>
              </a:schemeClr>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1"/>
              </a:buClr>
              <a:buFontTx/>
              <a:buChar char="•"/>
              <a:defRPr/>
            </a:pPr>
            <a:r>
              <a:rPr lang="en-US" sz="1600" b="1" dirty="0">
                <a:ln w="1905"/>
                <a:effectLst>
                  <a:innerShdw blurRad="69850" dist="43180" dir="5400000">
                    <a:srgbClr val="000000">
                      <a:alpha val="65000"/>
                    </a:srgbClr>
                  </a:innerShdw>
                </a:effectLst>
                <a:latin typeface="Arial" pitchFamily="34" charset="0"/>
                <a:cs typeface="Arial" pitchFamily="34" charset="0"/>
              </a:rPr>
              <a:t> Moscow State University</a:t>
            </a:r>
            <a:endParaRPr lang="ru-RU" sz="1600" b="1" dirty="0">
              <a:ln w="1905"/>
              <a:effectLst>
                <a:innerShdw blurRad="69850" dist="43180" dir="5400000">
                  <a:srgbClr val="000000">
                    <a:alpha val="65000"/>
                  </a:srgbClr>
                </a:innerShdw>
              </a:effectLst>
              <a:latin typeface="Arial" pitchFamily="34" charset="0"/>
              <a:cs typeface="Arial" pitchFamily="34" charset="0"/>
            </a:endParaRPr>
          </a:p>
        </p:txBody>
      </p:sp>
      <p:sp>
        <p:nvSpPr>
          <p:cNvPr id="6" name="Rectangle 10"/>
          <p:cNvSpPr>
            <a:spLocks noChangeArrowheads="1"/>
          </p:cNvSpPr>
          <p:nvPr/>
        </p:nvSpPr>
        <p:spPr bwMode="auto">
          <a:xfrm>
            <a:off x="6095270" y="3356992"/>
            <a:ext cx="2880000" cy="521960"/>
          </a:xfrm>
          <a:prstGeom prst="rect">
            <a:avLst/>
          </a:prstGeom>
          <a:solidFill>
            <a:schemeClr val="bg2">
              <a:lumMod val="50000"/>
            </a:schemeClr>
          </a:solidFill>
          <a:ln>
            <a:solidFill>
              <a:schemeClr val="bg2">
                <a:lumMod val="75000"/>
              </a:schemeClr>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1"/>
              </a:buClr>
              <a:buFontTx/>
              <a:buChar char="•"/>
              <a:defRPr/>
            </a:pPr>
            <a:r>
              <a:rPr lang="en-US" sz="1600" b="1" dirty="0">
                <a:ln w="1905"/>
                <a:effectLst>
                  <a:innerShdw blurRad="69850" dist="43180" dir="5400000">
                    <a:srgbClr val="000000">
                      <a:alpha val="65000"/>
                    </a:srgbClr>
                  </a:innerShdw>
                </a:effectLst>
                <a:latin typeface="Arial" pitchFamily="34" charset="0"/>
                <a:cs typeface="Arial" pitchFamily="34" charset="0"/>
              </a:rPr>
              <a:t> Westminster International University</a:t>
            </a:r>
            <a:endParaRPr lang="ru-RU" sz="1600" b="1" dirty="0">
              <a:ln w="1905"/>
              <a:effectLst>
                <a:innerShdw blurRad="69850" dist="43180" dir="5400000">
                  <a:srgbClr val="000000">
                    <a:alpha val="65000"/>
                  </a:srgbClr>
                </a:innerShdw>
              </a:effectLst>
              <a:latin typeface="Arial" pitchFamily="34" charset="0"/>
              <a:cs typeface="Arial" pitchFamily="34" charset="0"/>
            </a:endParaRPr>
          </a:p>
        </p:txBody>
      </p:sp>
      <p:sp>
        <p:nvSpPr>
          <p:cNvPr id="7" name="Rectangle 10"/>
          <p:cNvSpPr>
            <a:spLocks noChangeArrowheads="1"/>
          </p:cNvSpPr>
          <p:nvPr/>
        </p:nvSpPr>
        <p:spPr bwMode="auto">
          <a:xfrm>
            <a:off x="6095270" y="3959906"/>
            <a:ext cx="2880000" cy="481221"/>
          </a:xfrm>
          <a:prstGeom prst="rect">
            <a:avLst/>
          </a:prstGeom>
          <a:solidFill>
            <a:schemeClr val="bg2">
              <a:lumMod val="50000"/>
            </a:schemeClr>
          </a:solidFill>
          <a:ln>
            <a:solidFill>
              <a:schemeClr val="bg2">
                <a:lumMod val="75000"/>
              </a:schemeClr>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1"/>
              </a:buClr>
              <a:buFontTx/>
              <a:buChar char="•"/>
              <a:defRPr/>
            </a:pPr>
            <a:r>
              <a:rPr lang="en-US" sz="1600" b="1" dirty="0">
                <a:ln w="1905"/>
                <a:effectLst>
                  <a:innerShdw blurRad="69850" dist="43180" dir="5400000">
                    <a:srgbClr val="000000">
                      <a:alpha val="65000"/>
                    </a:srgbClr>
                  </a:innerShdw>
                </a:effectLst>
                <a:latin typeface="Arial" pitchFamily="34" charset="0"/>
                <a:cs typeface="Arial" pitchFamily="34" charset="0"/>
              </a:rPr>
              <a:t> Singapore Institute of Management Development</a:t>
            </a:r>
            <a:endParaRPr lang="ru-RU" sz="1600" b="1" dirty="0">
              <a:ln w="1905"/>
              <a:effectLst>
                <a:innerShdw blurRad="69850" dist="43180" dir="5400000">
                  <a:srgbClr val="000000">
                    <a:alpha val="65000"/>
                  </a:srgbClr>
                </a:innerShdw>
              </a:effectLst>
              <a:latin typeface="Arial" pitchFamily="34" charset="0"/>
              <a:cs typeface="Arial" pitchFamily="34" charset="0"/>
            </a:endParaRPr>
          </a:p>
        </p:txBody>
      </p:sp>
      <p:sp>
        <p:nvSpPr>
          <p:cNvPr id="8" name="Rectangle 10"/>
          <p:cNvSpPr>
            <a:spLocks noChangeArrowheads="1"/>
          </p:cNvSpPr>
          <p:nvPr/>
        </p:nvSpPr>
        <p:spPr bwMode="auto">
          <a:xfrm>
            <a:off x="6095270" y="4519949"/>
            <a:ext cx="2880000" cy="343378"/>
          </a:xfrm>
          <a:prstGeom prst="rect">
            <a:avLst/>
          </a:prstGeom>
          <a:solidFill>
            <a:schemeClr val="bg2">
              <a:lumMod val="50000"/>
            </a:schemeClr>
          </a:solidFill>
          <a:ln>
            <a:solidFill>
              <a:schemeClr val="bg2">
                <a:lumMod val="75000"/>
              </a:schemeClr>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1"/>
              </a:buClr>
              <a:buFontTx/>
              <a:buChar char="•"/>
              <a:defRPr/>
            </a:pPr>
            <a:r>
              <a:rPr lang="en-US" sz="1600" b="1" dirty="0">
                <a:ln w="1905"/>
                <a:effectLst>
                  <a:innerShdw blurRad="69850" dist="43180" dir="5400000">
                    <a:srgbClr val="000000">
                      <a:alpha val="65000"/>
                    </a:srgbClr>
                  </a:innerShdw>
                </a:effectLst>
                <a:latin typeface="Arial" pitchFamily="34" charset="0"/>
                <a:cs typeface="Arial" pitchFamily="34" charset="0"/>
              </a:rPr>
              <a:t> Turin Polytechnic Institute</a:t>
            </a:r>
            <a:endParaRPr lang="ru-RU" sz="1600" b="1" dirty="0">
              <a:ln w="1905"/>
              <a:effectLst>
                <a:innerShdw blurRad="69850" dist="43180" dir="5400000">
                  <a:srgbClr val="000000">
                    <a:alpha val="65000"/>
                  </a:srgbClr>
                </a:innerShdw>
              </a:effectLst>
              <a:latin typeface="Arial" pitchFamily="34" charset="0"/>
              <a:cs typeface="Arial" pitchFamily="34" charset="0"/>
            </a:endParaRPr>
          </a:p>
        </p:txBody>
      </p:sp>
      <p:sp>
        <p:nvSpPr>
          <p:cNvPr id="10" name="Rectangle 10"/>
          <p:cNvSpPr>
            <a:spLocks noChangeArrowheads="1"/>
          </p:cNvSpPr>
          <p:nvPr/>
        </p:nvSpPr>
        <p:spPr bwMode="auto">
          <a:xfrm>
            <a:off x="6095282" y="1916832"/>
            <a:ext cx="2879725" cy="337603"/>
          </a:xfrm>
          <a:prstGeom prst="rect">
            <a:avLst/>
          </a:prstGeom>
          <a:solidFill>
            <a:schemeClr val="bg2"/>
          </a:solidFill>
          <a:ln>
            <a:solidFill>
              <a:schemeClr val="bg2">
                <a:lumMod val="25000"/>
              </a:schemeClr>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90497" tIns="45249" rIns="90497" bIns="45249">
            <a:spAutoFit/>
          </a:bodyPr>
          <a:lstStyle/>
          <a:p>
            <a:pPr algn="ctr" defTabSz="904875">
              <a:buClr>
                <a:schemeClr val="bg1"/>
              </a:buClr>
              <a:buFontTx/>
              <a:buChar char="•"/>
              <a:defRPr/>
            </a:pP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 850</a:t>
            </a:r>
            <a:r>
              <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 </a:t>
            </a: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directions</a:t>
            </a:r>
            <a:endPar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endParaRPr>
          </a:p>
        </p:txBody>
      </p:sp>
      <p:sp>
        <p:nvSpPr>
          <p:cNvPr id="11" name="Rectangle 10"/>
          <p:cNvSpPr>
            <a:spLocks noChangeArrowheads="1"/>
          </p:cNvSpPr>
          <p:nvPr/>
        </p:nvSpPr>
        <p:spPr bwMode="auto">
          <a:xfrm>
            <a:off x="6097573" y="2299309"/>
            <a:ext cx="2880000" cy="337603"/>
          </a:xfrm>
          <a:prstGeom prst="rect">
            <a:avLst/>
          </a:prstGeom>
          <a:solidFill>
            <a:schemeClr val="bg2"/>
          </a:solidFill>
          <a:ln>
            <a:solidFill>
              <a:schemeClr val="bg2">
                <a:lumMod val="25000"/>
              </a:schemeClr>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90497" tIns="45249" rIns="90497" bIns="45249">
            <a:spAutoFit/>
          </a:bodyPr>
          <a:lstStyle/>
          <a:p>
            <a:pPr algn="ctr" defTabSz="904875">
              <a:buClr>
                <a:schemeClr val="bg1"/>
              </a:buClr>
              <a:buFontTx/>
              <a:buChar char="•"/>
              <a:defRPr/>
            </a:pP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 300</a:t>
            </a:r>
            <a:r>
              <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 </a:t>
            </a:r>
            <a:r>
              <a:rPr lang="en-US" sz="1600" b="1" dirty="0">
                <a:ln w="1905"/>
                <a:solidFill>
                  <a:srgbClr val="002060"/>
                </a:solidFill>
                <a:effectLst>
                  <a:innerShdw blurRad="69850" dist="43180" dir="5400000">
                    <a:srgbClr val="000000">
                      <a:alpha val="65000"/>
                    </a:srgbClr>
                  </a:innerShdw>
                </a:effectLst>
                <a:latin typeface="Arial" pitchFamily="34" charset="0"/>
                <a:cs typeface="Arial" pitchFamily="34" charset="0"/>
              </a:rPr>
              <a:t>thousand students</a:t>
            </a:r>
            <a:endParaRPr lang="ru-RU" sz="1600" b="1" dirty="0">
              <a:ln w="1905"/>
              <a:solidFill>
                <a:srgbClr val="002060"/>
              </a:solidFill>
              <a:effectLst>
                <a:innerShdw blurRad="69850" dist="43180" dir="5400000">
                  <a:srgbClr val="000000">
                    <a:alpha val="65000"/>
                  </a:srgbClr>
                </a:innerShdw>
              </a:effectLst>
              <a:latin typeface="Arial" pitchFamily="34" charset="0"/>
              <a:cs typeface="Arial" pitchFamily="34" charset="0"/>
            </a:endParaRPr>
          </a:p>
        </p:txBody>
      </p:sp>
      <p:sp>
        <p:nvSpPr>
          <p:cNvPr id="12" name="Rectangle 10"/>
          <p:cNvSpPr>
            <a:spLocks noChangeArrowheads="1"/>
          </p:cNvSpPr>
          <p:nvPr/>
        </p:nvSpPr>
        <p:spPr bwMode="auto">
          <a:xfrm>
            <a:off x="6095007" y="4927125"/>
            <a:ext cx="2880000" cy="545393"/>
          </a:xfrm>
          <a:prstGeom prst="rect">
            <a:avLst/>
          </a:prstGeom>
          <a:solidFill>
            <a:schemeClr val="bg2">
              <a:lumMod val="50000"/>
            </a:schemeClr>
          </a:solidFill>
          <a:ln>
            <a:solidFill>
              <a:schemeClr val="bg2">
                <a:lumMod val="75000"/>
              </a:schemeClr>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1"/>
              </a:buClr>
              <a:buFontTx/>
              <a:buChar char="•"/>
              <a:defRPr/>
            </a:pPr>
            <a:r>
              <a:rPr lang="en-US" sz="1600" b="1" dirty="0">
                <a:ln w="1905"/>
                <a:effectLst>
                  <a:innerShdw blurRad="69850" dist="43180" dir="5400000">
                    <a:srgbClr val="000000">
                      <a:alpha val="65000"/>
                    </a:srgbClr>
                  </a:innerShdw>
                </a:effectLst>
                <a:latin typeface="Arial" pitchFamily="34" charset="0"/>
                <a:cs typeface="Arial" pitchFamily="34" charset="0"/>
              </a:rPr>
              <a:t>Oil&amp;Gas Institute named after</a:t>
            </a:r>
            <a:r>
              <a:rPr lang="ru-RU" sz="1600" b="1" dirty="0">
                <a:ln w="1905"/>
                <a:effectLst>
                  <a:innerShdw blurRad="69850" dist="43180" dir="5400000">
                    <a:srgbClr val="000000">
                      <a:alpha val="65000"/>
                    </a:srgbClr>
                  </a:innerShdw>
                </a:effectLst>
                <a:latin typeface="Arial" pitchFamily="34" charset="0"/>
                <a:cs typeface="Arial" pitchFamily="34" charset="0"/>
              </a:rPr>
              <a:t> </a:t>
            </a:r>
            <a:r>
              <a:rPr lang="en-US" sz="1600" b="1" dirty="0">
                <a:ln w="1905"/>
                <a:effectLst>
                  <a:innerShdw blurRad="69850" dist="43180" dir="5400000">
                    <a:srgbClr val="000000">
                      <a:alpha val="65000"/>
                    </a:srgbClr>
                  </a:innerShdw>
                </a:effectLst>
                <a:latin typeface="Arial" pitchFamily="34" charset="0"/>
                <a:cs typeface="Arial" pitchFamily="34" charset="0"/>
              </a:rPr>
              <a:t>Gubkin</a:t>
            </a:r>
            <a:endParaRPr lang="ru-RU" sz="1600" b="1" dirty="0">
              <a:ln w="1905"/>
              <a:effectLst>
                <a:innerShdw blurRad="69850" dist="43180" dir="5400000">
                  <a:srgbClr val="000000">
                    <a:alpha val="65000"/>
                  </a:srgbClr>
                </a:innerShdw>
              </a:effectLst>
              <a:latin typeface="Arial" pitchFamily="34" charset="0"/>
              <a:cs typeface="Arial" pitchFamily="34" charset="0"/>
            </a:endParaRPr>
          </a:p>
        </p:txBody>
      </p:sp>
      <p:pic>
        <p:nvPicPr>
          <p:cNvPr id="13" name="Picture 19" descr="IMG_0350"/>
          <p:cNvPicPr>
            <a:picLocks noChangeAspect="1" noChangeArrowheads="1"/>
          </p:cNvPicPr>
          <p:nvPr/>
        </p:nvPicPr>
        <p:blipFill>
          <a:blip r:embed="rId4"/>
          <a:srcRect/>
          <a:stretch>
            <a:fillRect/>
          </a:stretch>
        </p:blipFill>
        <p:spPr bwMode="auto">
          <a:xfrm>
            <a:off x="3121047" y="1339857"/>
            <a:ext cx="2808287" cy="2220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0" descr="DSC03297"/>
          <p:cNvPicPr>
            <a:picLocks noChangeAspect="1" noChangeArrowheads="1"/>
          </p:cNvPicPr>
          <p:nvPr/>
        </p:nvPicPr>
        <p:blipFill>
          <a:blip r:embed="rId5"/>
          <a:srcRect/>
          <a:stretch>
            <a:fillRect/>
          </a:stretch>
        </p:blipFill>
        <p:spPr bwMode="auto">
          <a:xfrm>
            <a:off x="179388" y="4071854"/>
            <a:ext cx="2808287" cy="2222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1" descr="IMG_0359"/>
          <p:cNvPicPr>
            <a:picLocks noChangeAspect="1" noChangeArrowheads="1"/>
          </p:cNvPicPr>
          <p:nvPr/>
        </p:nvPicPr>
        <p:blipFill>
          <a:blip r:embed="rId6"/>
          <a:srcRect/>
          <a:stretch>
            <a:fillRect/>
          </a:stretch>
        </p:blipFill>
        <p:spPr bwMode="auto">
          <a:xfrm>
            <a:off x="3121047" y="4071852"/>
            <a:ext cx="2808287" cy="2223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2" descr="IMG_0368"/>
          <p:cNvPicPr>
            <a:picLocks noChangeAspect="1" noChangeArrowheads="1"/>
          </p:cNvPicPr>
          <p:nvPr/>
        </p:nvPicPr>
        <p:blipFill>
          <a:blip r:embed="rId7"/>
          <a:srcRect/>
          <a:stretch>
            <a:fillRect/>
          </a:stretch>
        </p:blipFill>
        <p:spPr bwMode="auto">
          <a:xfrm>
            <a:off x="179388" y="1348733"/>
            <a:ext cx="2808287" cy="2224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0"/>
          <p:cNvSpPr>
            <a:spLocks noChangeArrowheads="1"/>
          </p:cNvSpPr>
          <p:nvPr/>
        </p:nvSpPr>
        <p:spPr bwMode="auto">
          <a:xfrm>
            <a:off x="6084168" y="5949280"/>
            <a:ext cx="2880000" cy="648072"/>
          </a:xfrm>
          <a:prstGeom prst="rect">
            <a:avLst/>
          </a:prstGeom>
          <a:solidFill>
            <a:schemeClr val="bg2">
              <a:lumMod val="50000"/>
            </a:schemeClr>
          </a:solidFill>
          <a:ln>
            <a:solidFill>
              <a:schemeClr val="bg2">
                <a:lumMod val="75000"/>
              </a:schemeClr>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1"/>
              </a:buClr>
              <a:buFontTx/>
              <a:buChar char="•"/>
              <a:defRPr/>
            </a:pPr>
            <a:r>
              <a:rPr lang="en-US" sz="1600" b="1" dirty="0">
                <a:ln w="1905"/>
                <a:effectLst>
                  <a:innerShdw blurRad="69850" dist="43180" dir="5400000">
                    <a:srgbClr val="000000">
                      <a:alpha val="65000"/>
                    </a:srgbClr>
                  </a:innerShdw>
                </a:effectLst>
                <a:latin typeface="Arial" pitchFamily="34" charset="0"/>
                <a:cs typeface="Arial" pitchFamily="34" charset="0"/>
              </a:rPr>
              <a:t> Russian Economic University named after Plekhanov</a:t>
            </a:r>
            <a:endParaRPr lang="ru-RU" sz="1600" b="1" dirty="0">
              <a:ln w="1905"/>
              <a:effectLst>
                <a:innerShdw blurRad="69850" dist="43180" dir="5400000">
                  <a:srgbClr val="000000">
                    <a:alpha val="65000"/>
                  </a:srgbClr>
                </a:innerShdw>
              </a:effectLst>
              <a:latin typeface="Arial" pitchFamily="34" charset="0"/>
              <a:cs typeface="Arial" pitchFamily="34" charset="0"/>
            </a:endParaRPr>
          </a:p>
        </p:txBody>
      </p:sp>
      <p:sp>
        <p:nvSpPr>
          <p:cNvPr id="45072" name="Прямоугольник 23"/>
          <p:cNvSpPr>
            <a:spLocks noChangeArrowheads="1"/>
          </p:cNvSpPr>
          <p:nvPr/>
        </p:nvSpPr>
        <p:spPr bwMode="auto">
          <a:xfrm>
            <a:off x="323850" y="261938"/>
            <a:ext cx="8532813" cy="646112"/>
          </a:xfrm>
          <a:prstGeom prst="rect">
            <a:avLst/>
          </a:prstGeom>
          <a:noFill/>
          <a:ln w="9525">
            <a:noFill/>
            <a:miter lim="800000"/>
            <a:headEnd/>
            <a:tailEnd/>
          </a:ln>
        </p:spPr>
        <p:txBody>
          <a:bodyPr>
            <a:spAutoFit/>
          </a:bodyPr>
          <a:lstStyle/>
          <a:p>
            <a:pPr marL="182563" algn="ctr">
              <a:buFont typeface="Georgia" pitchFamily="18" charset="0"/>
              <a:buNone/>
            </a:pPr>
            <a:r>
              <a:rPr lang="en-US" sz="3600" b="1">
                <a:solidFill>
                  <a:srgbClr val="002060"/>
                </a:solidFill>
              </a:rPr>
              <a:t>Well educated human resources</a:t>
            </a:r>
            <a:endParaRPr lang="ru-RU" sz="3600" b="1">
              <a:solidFill>
                <a:srgbClr val="00206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Picture 2" descr="C:\Documents and Settings\wsa10\Рабочий стол\02\Рисунок1.jpg"/>
          <p:cNvPicPr>
            <a:picLocks noChangeAspect="1" noChangeArrowheads="1"/>
          </p:cNvPicPr>
          <p:nvPr/>
        </p:nvPicPr>
        <p:blipFill>
          <a:blip r:embed="rId4"/>
          <a:srcRect/>
          <a:stretch>
            <a:fillRect/>
          </a:stretch>
        </p:blipFill>
        <p:spPr bwMode="auto">
          <a:xfrm>
            <a:off x="0" y="1588"/>
            <a:ext cx="9144000" cy="6856412"/>
          </a:xfrm>
          <a:prstGeom prst="rect">
            <a:avLst/>
          </a:prstGeom>
          <a:noFill/>
          <a:ln w="9525">
            <a:noFill/>
            <a:miter lim="800000"/>
            <a:headEnd/>
            <a:tailEnd/>
          </a:ln>
        </p:spPr>
      </p:pic>
      <p:sp>
        <p:nvSpPr>
          <p:cNvPr id="41995" name="Прямоугольник 14"/>
          <p:cNvSpPr>
            <a:spLocks noChangeArrowheads="1"/>
          </p:cNvSpPr>
          <p:nvPr/>
        </p:nvSpPr>
        <p:spPr bwMode="auto">
          <a:xfrm>
            <a:off x="360363" y="425215"/>
            <a:ext cx="8532812" cy="646331"/>
          </a:xfrm>
          <a:prstGeom prst="rect">
            <a:avLst/>
          </a:prstGeom>
          <a:noFill/>
          <a:ln w="9525">
            <a:noFill/>
            <a:miter lim="800000"/>
            <a:headEnd/>
            <a:tailEnd/>
          </a:ln>
        </p:spPr>
        <p:txBody>
          <a:bodyPr>
            <a:spAutoFit/>
          </a:bodyPr>
          <a:lstStyle/>
          <a:p>
            <a:pPr marL="182563" algn="ctr"/>
            <a:r>
              <a:rPr lang="en-US" altLang="ko-KR" sz="3600" b="1" dirty="0">
                <a:solidFill>
                  <a:srgbClr val="002060"/>
                </a:solidFill>
                <a:cs typeface="HY그래픽M"/>
              </a:rPr>
              <a:t>Foreign investments in </a:t>
            </a:r>
            <a:r>
              <a:rPr lang="en-US" altLang="ko-KR" sz="3600" b="1" dirty="0" smtClean="0">
                <a:solidFill>
                  <a:srgbClr val="002060"/>
                </a:solidFill>
                <a:cs typeface="HY그래픽M"/>
              </a:rPr>
              <a:t>Uzbekistan</a:t>
            </a:r>
            <a:endParaRPr lang="uz-Cyrl-UZ" altLang="ko-KR" sz="3600" b="1" dirty="0">
              <a:solidFill>
                <a:srgbClr val="002060"/>
              </a:solidFill>
              <a:cs typeface="HY그래픽M"/>
            </a:endParaRPr>
          </a:p>
        </p:txBody>
      </p:sp>
      <p:graphicFrame>
        <p:nvGraphicFramePr>
          <p:cNvPr id="41993" name="Object 9"/>
          <p:cNvGraphicFramePr>
            <a:graphicFrameLocks/>
          </p:cNvGraphicFramePr>
          <p:nvPr/>
        </p:nvGraphicFramePr>
        <p:xfrm>
          <a:off x="0" y="1214438"/>
          <a:ext cx="9144000" cy="4884737"/>
        </p:xfrm>
        <a:graphic>
          <a:graphicData uri="http://schemas.openxmlformats.org/presentationml/2006/ole">
            <mc:AlternateContent xmlns:mc="http://schemas.openxmlformats.org/markup-compatibility/2006">
              <mc:Choice xmlns:v="urn:schemas-microsoft-com:vml" Requires="v">
                <p:oleObj spid="_x0000_s42006" r:id="rId6" imgW="9144793" imgH="4889416" progId="Excel.Sheet.8">
                  <p:embed/>
                </p:oleObj>
              </mc:Choice>
              <mc:Fallback>
                <p:oleObj r:id="rId6" imgW="9144793" imgH="4889416" progId="Excel.Sheet.8">
                  <p:embed/>
                  <p:pic>
                    <p:nvPicPr>
                      <p:cNvPr id="0" name="Picture 2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4438"/>
                        <a:ext cx="9144000" cy="488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7" name="TextBox 1"/>
          <p:cNvSpPr txBox="1">
            <a:spLocks noChangeArrowheads="1"/>
          </p:cNvSpPr>
          <p:nvPr/>
        </p:nvSpPr>
        <p:spPr bwMode="auto">
          <a:xfrm>
            <a:off x="6572250" y="2071688"/>
            <a:ext cx="700088" cy="312737"/>
          </a:xfrm>
          <a:prstGeom prst="rect">
            <a:avLst/>
          </a:prstGeom>
          <a:noFill/>
          <a:ln w="9525">
            <a:noFill/>
            <a:miter lim="800000"/>
            <a:headEnd/>
            <a:tailEnd/>
          </a:ln>
        </p:spPr>
        <p:txBody>
          <a:bodyPr/>
          <a:lstStyle/>
          <a:p>
            <a:r>
              <a:rPr lang="ru-RU" b="1">
                <a:solidFill>
                  <a:srgbClr val="FF0000"/>
                </a:solidFill>
              </a:rPr>
              <a:t>328</a:t>
            </a:r>
            <a:r>
              <a:rPr lang="en-US" b="1">
                <a:solidFill>
                  <a:srgbClr val="FF0000"/>
                </a:solidFill>
              </a:rPr>
              <a:t>4</a:t>
            </a:r>
            <a:endParaRPr lang="ru-RU" b="1">
              <a:solidFill>
                <a:srgbClr val="FF0000"/>
              </a:solidFill>
            </a:endParaRPr>
          </a:p>
        </p:txBody>
      </p:sp>
      <p:sp>
        <p:nvSpPr>
          <p:cNvPr id="41998" name="TextBox 1"/>
          <p:cNvSpPr txBox="1">
            <a:spLocks noChangeArrowheads="1"/>
          </p:cNvSpPr>
          <p:nvPr/>
        </p:nvSpPr>
        <p:spPr bwMode="auto">
          <a:xfrm>
            <a:off x="7358063" y="1643063"/>
            <a:ext cx="688975" cy="312737"/>
          </a:xfrm>
          <a:prstGeom prst="rect">
            <a:avLst/>
          </a:prstGeom>
          <a:noFill/>
          <a:ln w="9525">
            <a:noFill/>
            <a:miter lim="800000"/>
            <a:headEnd/>
            <a:tailEnd/>
          </a:ln>
        </p:spPr>
        <p:txBody>
          <a:bodyPr/>
          <a:lstStyle/>
          <a:p>
            <a:r>
              <a:rPr lang="ru-RU" b="1">
                <a:solidFill>
                  <a:srgbClr val="FF0000"/>
                </a:solidFill>
              </a:rPr>
              <a:t>3</a:t>
            </a:r>
            <a:r>
              <a:rPr lang="en-US" b="1">
                <a:solidFill>
                  <a:srgbClr val="FF0000"/>
                </a:solidFill>
              </a:rPr>
              <a:t>6</a:t>
            </a:r>
            <a:r>
              <a:rPr lang="ru-RU" b="1">
                <a:solidFill>
                  <a:srgbClr val="FF0000"/>
                </a:solidFill>
              </a:rPr>
              <a:t>29</a:t>
            </a:r>
          </a:p>
        </p:txBody>
      </p:sp>
      <p:sp>
        <p:nvSpPr>
          <p:cNvPr id="41999" name="TextBox 3"/>
          <p:cNvSpPr txBox="1">
            <a:spLocks noChangeArrowheads="1"/>
          </p:cNvSpPr>
          <p:nvPr/>
        </p:nvSpPr>
        <p:spPr bwMode="auto">
          <a:xfrm>
            <a:off x="5794375" y="2349500"/>
            <a:ext cx="706438" cy="312738"/>
          </a:xfrm>
          <a:prstGeom prst="rect">
            <a:avLst/>
          </a:prstGeom>
          <a:noFill/>
          <a:ln w="9525">
            <a:noFill/>
            <a:miter lim="800000"/>
            <a:headEnd/>
            <a:tailEnd/>
          </a:ln>
        </p:spPr>
        <p:txBody>
          <a:bodyPr/>
          <a:lstStyle/>
          <a:p>
            <a:r>
              <a:rPr lang="ru-RU" b="1">
                <a:solidFill>
                  <a:srgbClr val="FF0000"/>
                </a:solidFill>
              </a:rPr>
              <a:t>294</a:t>
            </a:r>
            <a:r>
              <a:rPr lang="en-US" b="1">
                <a:solidFill>
                  <a:srgbClr val="FF0000"/>
                </a:solidFill>
              </a:rPr>
              <a:t>2</a:t>
            </a:r>
            <a:endParaRPr lang="ru-RU" b="1">
              <a:solidFill>
                <a:srgbClr val="FF0000"/>
              </a:solidFill>
            </a:endParaRPr>
          </a:p>
        </p:txBody>
      </p:sp>
      <p:sp>
        <p:nvSpPr>
          <p:cNvPr id="42000" name="TextBox 4"/>
          <p:cNvSpPr txBox="1">
            <a:spLocks noChangeArrowheads="1"/>
          </p:cNvSpPr>
          <p:nvPr/>
        </p:nvSpPr>
        <p:spPr bwMode="auto">
          <a:xfrm>
            <a:off x="4930775" y="3430588"/>
            <a:ext cx="784225" cy="312737"/>
          </a:xfrm>
          <a:prstGeom prst="rect">
            <a:avLst/>
          </a:prstGeom>
          <a:noFill/>
          <a:ln w="9525">
            <a:noFill/>
            <a:miter lim="800000"/>
            <a:headEnd/>
            <a:tailEnd/>
          </a:ln>
        </p:spPr>
        <p:txBody>
          <a:bodyPr/>
          <a:lstStyle/>
          <a:p>
            <a:r>
              <a:rPr lang="ru-RU" b="1">
                <a:solidFill>
                  <a:srgbClr val="FF0000"/>
                </a:solidFill>
              </a:rPr>
              <a:t>1882</a:t>
            </a:r>
            <a:endParaRPr lang="en-US" b="1">
              <a:solidFill>
                <a:srgbClr val="FF0000"/>
              </a:solidFill>
            </a:endParaRPr>
          </a:p>
        </p:txBody>
      </p:sp>
      <p:sp>
        <p:nvSpPr>
          <p:cNvPr id="42001" name="TextBox 5"/>
          <p:cNvSpPr txBox="1">
            <a:spLocks noChangeArrowheads="1"/>
          </p:cNvSpPr>
          <p:nvPr/>
        </p:nvSpPr>
        <p:spPr bwMode="auto">
          <a:xfrm>
            <a:off x="4148138" y="3976688"/>
            <a:ext cx="709612" cy="312737"/>
          </a:xfrm>
          <a:prstGeom prst="rect">
            <a:avLst/>
          </a:prstGeom>
          <a:noFill/>
          <a:ln w="9525">
            <a:noFill/>
            <a:miter lim="800000"/>
            <a:headEnd/>
            <a:tailEnd/>
          </a:ln>
        </p:spPr>
        <p:txBody>
          <a:bodyPr/>
          <a:lstStyle/>
          <a:p>
            <a:r>
              <a:rPr lang="ru-RU" b="1">
                <a:solidFill>
                  <a:srgbClr val="FF0000"/>
                </a:solidFill>
              </a:rPr>
              <a:t>128</a:t>
            </a:r>
            <a:r>
              <a:rPr lang="en-US" b="1">
                <a:solidFill>
                  <a:srgbClr val="FF0000"/>
                </a:solidFill>
              </a:rPr>
              <a:t>6</a:t>
            </a:r>
            <a:endParaRPr lang="ru-RU" b="1">
              <a:solidFill>
                <a:srgbClr val="FF0000"/>
              </a:solidFill>
            </a:endParaRPr>
          </a:p>
        </p:txBody>
      </p:sp>
      <p:sp>
        <p:nvSpPr>
          <p:cNvPr id="42002" name="TextBox 6"/>
          <p:cNvSpPr txBox="1">
            <a:spLocks noChangeArrowheads="1"/>
          </p:cNvSpPr>
          <p:nvPr/>
        </p:nvSpPr>
        <p:spPr bwMode="auto">
          <a:xfrm>
            <a:off x="3335338" y="4302125"/>
            <a:ext cx="593725" cy="312738"/>
          </a:xfrm>
          <a:prstGeom prst="rect">
            <a:avLst/>
          </a:prstGeom>
          <a:noFill/>
          <a:ln w="9525">
            <a:noFill/>
            <a:miter lim="800000"/>
            <a:headEnd/>
            <a:tailEnd/>
          </a:ln>
        </p:spPr>
        <p:txBody>
          <a:bodyPr/>
          <a:lstStyle/>
          <a:p>
            <a:r>
              <a:rPr lang="ru-RU" b="1">
                <a:solidFill>
                  <a:srgbClr val="FF0000"/>
                </a:solidFill>
              </a:rPr>
              <a:t>89</a:t>
            </a:r>
            <a:r>
              <a:rPr lang="en-US" b="1">
                <a:solidFill>
                  <a:srgbClr val="FF0000"/>
                </a:solidFill>
              </a:rPr>
              <a:t>6</a:t>
            </a:r>
          </a:p>
          <a:p>
            <a:endParaRPr lang="ru-RU" b="1">
              <a:solidFill>
                <a:srgbClr val="FF0000"/>
              </a:solidFill>
            </a:endParaRPr>
          </a:p>
        </p:txBody>
      </p:sp>
      <p:sp>
        <p:nvSpPr>
          <p:cNvPr id="42003" name="TextBox 7"/>
          <p:cNvSpPr txBox="1">
            <a:spLocks noChangeArrowheads="1"/>
          </p:cNvSpPr>
          <p:nvPr/>
        </p:nvSpPr>
        <p:spPr bwMode="auto">
          <a:xfrm>
            <a:off x="2597150" y="4402138"/>
            <a:ext cx="546100" cy="312737"/>
          </a:xfrm>
          <a:prstGeom prst="rect">
            <a:avLst/>
          </a:prstGeom>
          <a:noFill/>
          <a:ln w="9525">
            <a:noFill/>
            <a:miter lim="800000"/>
            <a:headEnd/>
            <a:tailEnd/>
          </a:ln>
        </p:spPr>
        <p:txBody>
          <a:bodyPr/>
          <a:lstStyle/>
          <a:p>
            <a:r>
              <a:rPr lang="ru-RU" b="1">
                <a:solidFill>
                  <a:srgbClr val="FF0000"/>
                </a:solidFill>
              </a:rPr>
              <a:t>748</a:t>
            </a:r>
          </a:p>
        </p:txBody>
      </p:sp>
      <p:sp>
        <p:nvSpPr>
          <p:cNvPr id="42004" name="TextBox 8"/>
          <p:cNvSpPr txBox="1">
            <a:spLocks noChangeArrowheads="1"/>
          </p:cNvSpPr>
          <p:nvPr/>
        </p:nvSpPr>
        <p:spPr bwMode="auto">
          <a:xfrm>
            <a:off x="1741488" y="4473575"/>
            <a:ext cx="544512" cy="312738"/>
          </a:xfrm>
          <a:prstGeom prst="rect">
            <a:avLst/>
          </a:prstGeom>
          <a:noFill/>
          <a:ln w="9525">
            <a:noFill/>
            <a:miter lim="800000"/>
            <a:headEnd/>
            <a:tailEnd/>
          </a:ln>
        </p:spPr>
        <p:txBody>
          <a:bodyPr/>
          <a:lstStyle/>
          <a:p>
            <a:r>
              <a:rPr lang="ru-RU" b="1">
                <a:solidFill>
                  <a:srgbClr val="FF0000"/>
                </a:solidFill>
              </a:rPr>
              <a:t>75</a:t>
            </a:r>
            <a:r>
              <a:rPr lang="en-US" b="1">
                <a:solidFill>
                  <a:srgbClr val="FF0000"/>
                </a:solidFill>
              </a:rPr>
              <a:t>5</a:t>
            </a:r>
            <a:endParaRPr lang="ru-RU" b="1">
              <a:solidFill>
                <a:srgbClr val="FF0000"/>
              </a:solidFill>
            </a:endParaRPr>
          </a:p>
        </p:txBody>
      </p:sp>
      <p:sp>
        <p:nvSpPr>
          <p:cNvPr id="42005" name="TextBox 9"/>
          <p:cNvSpPr txBox="1">
            <a:spLocks noChangeArrowheads="1"/>
          </p:cNvSpPr>
          <p:nvPr/>
        </p:nvSpPr>
        <p:spPr bwMode="auto">
          <a:xfrm>
            <a:off x="930275" y="4616450"/>
            <a:ext cx="569913" cy="312738"/>
          </a:xfrm>
          <a:prstGeom prst="rect">
            <a:avLst/>
          </a:prstGeom>
          <a:noFill/>
          <a:ln w="9525">
            <a:noFill/>
            <a:miter lim="800000"/>
            <a:headEnd/>
            <a:tailEnd/>
          </a:ln>
        </p:spPr>
        <p:txBody>
          <a:bodyPr/>
          <a:lstStyle/>
          <a:p>
            <a:r>
              <a:rPr lang="ru-RU" b="1">
                <a:solidFill>
                  <a:srgbClr val="FF0000"/>
                </a:solidFill>
              </a:rPr>
              <a:t>602</a:t>
            </a:r>
          </a:p>
        </p:txBody>
      </p:sp>
      <p:sp>
        <p:nvSpPr>
          <p:cNvPr id="42006" name="TextBox 10"/>
          <p:cNvSpPr txBox="1">
            <a:spLocks noChangeArrowheads="1"/>
          </p:cNvSpPr>
          <p:nvPr/>
        </p:nvSpPr>
        <p:spPr bwMode="auto">
          <a:xfrm>
            <a:off x="142875" y="4786313"/>
            <a:ext cx="571500" cy="314325"/>
          </a:xfrm>
          <a:prstGeom prst="rect">
            <a:avLst/>
          </a:prstGeom>
          <a:noFill/>
          <a:ln w="9525">
            <a:noFill/>
            <a:miter lim="800000"/>
            <a:headEnd/>
            <a:tailEnd/>
          </a:ln>
        </p:spPr>
        <p:txBody>
          <a:bodyPr/>
          <a:lstStyle/>
          <a:p>
            <a:r>
              <a:rPr lang="ru-RU" b="1">
                <a:solidFill>
                  <a:srgbClr val="FF0000"/>
                </a:solidFill>
              </a:rPr>
              <a:t>44</a:t>
            </a:r>
            <a:r>
              <a:rPr lang="en-US" b="1">
                <a:solidFill>
                  <a:srgbClr val="FF0000"/>
                </a:solidFill>
              </a:rPr>
              <a:t>8</a:t>
            </a:r>
            <a:endParaRPr lang="ru-RU" b="1">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pic>
        <p:nvPicPr>
          <p:cNvPr id="3" name="Picture 3" descr="Lotte"/>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1601777" y="4000504"/>
            <a:ext cx="1470025" cy="647700"/>
          </a:xfrm>
          <a:prstGeom prst="rect">
            <a:avLst/>
          </a:prstGeom>
          <a:noFill/>
          <a:ln w="9525">
            <a:noFill/>
            <a:miter lim="800000"/>
            <a:headEnd/>
            <a:tailEnd/>
          </a:ln>
        </p:spPr>
      </p:pic>
      <p:pic>
        <p:nvPicPr>
          <p:cNvPr id="4" name="Picture 21" descr="E:\carlsberg.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428750" y="2143125"/>
            <a:ext cx="1300163" cy="542925"/>
          </a:xfrm>
          <a:prstGeom prst="rect">
            <a:avLst/>
          </a:prstGeom>
          <a:noFill/>
          <a:ln w="9525">
            <a:noFill/>
            <a:miter lim="800000"/>
            <a:headEnd/>
            <a:tailEnd/>
          </a:ln>
        </p:spPr>
      </p:pic>
      <p:pic>
        <p:nvPicPr>
          <p:cNvPr id="5" name="Picture 11" descr="lukoil_logo"/>
          <p:cNvPicPr>
            <a:picLocks noChangeArrowheads="1"/>
          </p:cNvPicPr>
          <p:nvPr/>
        </p:nvPicPr>
        <p:blipFill>
          <a:blip r:embed="rId6">
            <a:clrChange>
              <a:clrFrom>
                <a:srgbClr val="FFFFFF"/>
              </a:clrFrom>
              <a:clrTo>
                <a:srgbClr val="FFFFFF">
                  <a:alpha val="0"/>
                </a:srgbClr>
              </a:clrTo>
            </a:clrChange>
          </a:blip>
          <a:srcRect/>
          <a:stretch>
            <a:fillRect/>
          </a:stretch>
        </p:blipFill>
        <p:spPr bwMode="auto">
          <a:xfrm>
            <a:off x="107950" y="2641600"/>
            <a:ext cx="1439863" cy="358775"/>
          </a:xfrm>
          <a:prstGeom prst="rect">
            <a:avLst/>
          </a:prstGeom>
          <a:noFill/>
          <a:ln w="9525">
            <a:noFill/>
            <a:miter lim="800000"/>
            <a:headEnd/>
            <a:tailEnd/>
          </a:ln>
        </p:spPr>
      </p:pic>
      <p:pic>
        <p:nvPicPr>
          <p:cNvPr id="6" name="Picture 5" descr="Coca-Cola"/>
          <p:cNvPicPr>
            <a:picLocks noChangeAspect="1" noChangeArrowheads="1"/>
          </p:cNvPicPr>
          <p:nvPr/>
        </p:nvPicPr>
        <p:blipFill>
          <a:blip r:embed="rId7"/>
          <a:srcRect/>
          <a:stretch>
            <a:fillRect/>
          </a:stretch>
        </p:blipFill>
        <p:spPr bwMode="auto">
          <a:xfrm>
            <a:off x="285750" y="4803775"/>
            <a:ext cx="1176338" cy="482600"/>
          </a:xfrm>
          <a:prstGeom prst="rect">
            <a:avLst/>
          </a:prstGeom>
          <a:noFill/>
          <a:ln w="9525">
            <a:noFill/>
            <a:miter lim="800000"/>
            <a:headEnd/>
            <a:tailEnd/>
          </a:ln>
        </p:spPr>
      </p:pic>
      <p:pic>
        <p:nvPicPr>
          <p:cNvPr id="7" name="Picture 6" descr="Home"/>
          <p:cNvPicPr>
            <a:picLocks noChangeAspect="1" noChangeArrowheads="1"/>
          </p:cNvPicPr>
          <p:nvPr/>
        </p:nvPicPr>
        <p:blipFill>
          <a:blip r:embed="rId8"/>
          <a:srcRect b="19676"/>
          <a:stretch>
            <a:fillRect/>
          </a:stretch>
        </p:blipFill>
        <p:spPr bwMode="auto">
          <a:xfrm>
            <a:off x="3929058" y="4786322"/>
            <a:ext cx="1150938" cy="693738"/>
          </a:xfrm>
          <a:prstGeom prst="rect">
            <a:avLst/>
          </a:prstGeom>
          <a:noFill/>
          <a:ln w="9525">
            <a:noFill/>
            <a:miter lim="800000"/>
            <a:headEnd/>
            <a:tailEnd/>
          </a:ln>
        </p:spPr>
      </p:pic>
      <p:pic>
        <p:nvPicPr>
          <p:cNvPr id="47111" name="Picture 9" descr="shim"/>
          <p:cNvPicPr>
            <a:picLocks noChangeAspect="1" noChangeArrowheads="1"/>
          </p:cNvPicPr>
          <p:nvPr/>
        </p:nvPicPr>
        <p:blipFill>
          <a:blip r:embed="rId9"/>
          <a:srcRect/>
          <a:stretch>
            <a:fillRect/>
          </a:stretch>
        </p:blipFill>
        <p:spPr bwMode="auto">
          <a:xfrm>
            <a:off x="1847850" y="1760538"/>
            <a:ext cx="9525" cy="112712"/>
          </a:xfrm>
          <a:prstGeom prst="rect">
            <a:avLst/>
          </a:prstGeom>
          <a:noFill/>
          <a:ln w="9525">
            <a:noFill/>
            <a:miter lim="800000"/>
            <a:headEnd/>
            <a:tailEnd/>
          </a:ln>
        </p:spPr>
      </p:pic>
      <p:pic>
        <p:nvPicPr>
          <p:cNvPr id="10" name="Picture 10" descr="logo_eng"/>
          <p:cNvPicPr>
            <a:picLocks noChangeArrowheads="1"/>
          </p:cNvPicPr>
          <p:nvPr/>
        </p:nvPicPr>
        <p:blipFill>
          <a:blip r:embed="rId10">
            <a:clrChange>
              <a:clrFrom>
                <a:srgbClr val="FFFFFF"/>
              </a:clrFrom>
              <a:clrTo>
                <a:srgbClr val="FFFFFF">
                  <a:alpha val="0"/>
                </a:srgbClr>
              </a:clrTo>
            </a:clrChange>
          </a:blip>
          <a:srcRect/>
          <a:stretch>
            <a:fillRect/>
          </a:stretch>
        </p:blipFill>
        <p:spPr bwMode="auto">
          <a:xfrm>
            <a:off x="36513" y="1285875"/>
            <a:ext cx="1320800" cy="558800"/>
          </a:xfrm>
          <a:prstGeom prst="rect">
            <a:avLst/>
          </a:prstGeom>
          <a:noFill/>
          <a:ln w="9525">
            <a:noFill/>
            <a:miter lim="800000"/>
            <a:headEnd/>
            <a:tailEnd/>
          </a:ln>
        </p:spPr>
      </p:pic>
      <p:pic>
        <p:nvPicPr>
          <p:cNvPr id="11" name="Picture 12" descr="Билайн">
            <a:hlinkClick r:id="rId11"/>
          </p:cNvPr>
          <p:cNvPicPr>
            <a:picLocks noChangeAspect="1" noChangeArrowheads="1"/>
          </p:cNvPicPr>
          <p:nvPr/>
        </p:nvPicPr>
        <p:blipFill>
          <a:blip r:embed="rId12">
            <a:clrChange>
              <a:clrFrom>
                <a:srgbClr val="FFFFFF"/>
              </a:clrFrom>
              <a:clrTo>
                <a:srgbClr val="FFFFFF">
                  <a:alpha val="0"/>
                </a:srgbClr>
              </a:clrTo>
            </a:clrChange>
          </a:blip>
          <a:srcRect l="7199" t="8237" r="12959" b="13005"/>
          <a:stretch>
            <a:fillRect/>
          </a:stretch>
        </p:blipFill>
        <p:spPr bwMode="auto">
          <a:xfrm>
            <a:off x="6684963" y="3133725"/>
            <a:ext cx="676275" cy="738188"/>
          </a:xfrm>
          <a:prstGeom prst="rect">
            <a:avLst/>
          </a:prstGeom>
          <a:noFill/>
          <a:ln w="9525">
            <a:noFill/>
            <a:miter lim="800000"/>
            <a:headEnd/>
            <a:tailEnd/>
          </a:ln>
        </p:spPr>
      </p:pic>
      <p:pic>
        <p:nvPicPr>
          <p:cNvPr id="12" name="Picture 14" descr="logo04_n"/>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04788" y="2000250"/>
            <a:ext cx="1081087" cy="565150"/>
          </a:xfrm>
          <a:prstGeom prst="rect">
            <a:avLst/>
          </a:prstGeom>
          <a:noFill/>
          <a:ln w="9525">
            <a:noFill/>
            <a:miter lim="800000"/>
            <a:headEnd/>
            <a:tailEnd/>
          </a:ln>
        </p:spPr>
      </p:pic>
      <p:pic>
        <p:nvPicPr>
          <p:cNvPr id="13" name="Picture 15" descr="knoc"/>
          <p:cNvPicPr>
            <a:picLocks noChangeAspect="1" noChangeArrowheads="1"/>
          </p:cNvPicPr>
          <p:nvPr/>
        </p:nvPicPr>
        <p:blipFill>
          <a:blip r:embed="rId14">
            <a:clrChange>
              <a:clrFrom>
                <a:srgbClr val="FEFCFE"/>
              </a:clrFrom>
              <a:clrTo>
                <a:srgbClr val="FEFCFE">
                  <a:alpha val="0"/>
                </a:srgbClr>
              </a:clrTo>
            </a:clrChange>
          </a:blip>
          <a:srcRect/>
          <a:stretch>
            <a:fillRect/>
          </a:stretch>
        </p:blipFill>
        <p:spPr bwMode="auto">
          <a:xfrm>
            <a:off x="71438" y="5345113"/>
            <a:ext cx="857250" cy="941387"/>
          </a:xfrm>
          <a:prstGeom prst="rect">
            <a:avLst/>
          </a:prstGeom>
          <a:noFill/>
          <a:ln w="9525">
            <a:noFill/>
            <a:miter lim="800000"/>
            <a:headEnd/>
            <a:tailEnd/>
          </a:ln>
        </p:spPr>
      </p:pic>
      <p:pic>
        <p:nvPicPr>
          <p:cNvPr id="14" name="Picture 20" descr="Isuzu"/>
          <p:cNvPicPr>
            <a:picLocks noChangeAspect="1" noChangeArrowheads="1"/>
          </p:cNvPicPr>
          <p:nvPr/>
        </p:nvPicPr>
        <p:blipFill>
          <a:blip r:embed="rId15"/>
          <a:srcRect l="13489" t="-3824" r="15463" b="-2942"/>
          <a:stretch>
            <a:fillRect/>
          </a:stretch>
        </p:blipFill>
        <p:spPr bwMode="auto">
          <a:xfrm>
            <a:off x="3571868" y="4429132"/>
            <a:ext cx="1162050" cy="404813"/>
          </a:xfrm>
          <a:prstGeom prst="rect">
            <a:avLst/>
          </a:prstGeom>
          <a:noFill/>
          <a:ln w="9525">
            <a:noFill/>
            <a:miter lim="800000"/>
            <a:headEnd/>
            <a:tailEnd/>
          </a:ln>
        </p:spPr>
      </p:pic>
      <p:grpSp>
        <p:nvGrpSpPr>
          <p:cNvPr id="15" name="Group 20"/>
          <p:cNvGrpSpPr>
            <a:grpSpLocks/>
          </p:cNvGrpSpPr>
          <p:nvPr/>
        </p:nvGrpSpPr>
        <p:grpSpPr bwMode="auto">
          <a:xfrm>
            <a:off x="1357313" y="2928938"/>
            <a:ext cx="1439862" cy="539750"/>
            <a:chOff x="2200" y="2436"/>
            <a:chExt cx="907" cy="317"/>
          </a:xfrm>
        </p:grpSpPr>
        <p:pic>
          <p:nvPicPr>
            <p:cNvPr id="47159" name="Picture 21" descr="logo_01">
              <a:hlinkClick r:id="rId16"/>
            </p:cNvPr>
            <p:cNvPicPr>
              <a:picLocks noChangeAspect="1" noChangeArrowheads="1"/>
            </p:cNvPicPr>
            <p:nvPr/>
          </p:nvPicPr>
          <p:blipFill>
            <a:blip r:embed="rId17">
              <a:clrChange>
                <a:clrFrom>
                  <a:srgbClr val="FFFFFF"/>
                </a:clrFrom>
                <a:clrTo>
                  <a:srgbClr val="FFFFFF">
                    <a:alpha val="0"/>
                  </a:srgbClr>
                </a:clrTo>
              </a:clrChange>
            </a:blip>
            <a:srcRect t="24074" r="-176282" b="-7936"/>
            <a:stretch>
              <a:fillRect/>
            </a:stretch>
          </p:blipFill>
          <p:spPr bwMode="auto">
            <a:xfrm>
              <a:off x="2200" y="2436"/>
              <a:ext cx="862" cy="317"/>
            </a:xfrm>
            <a:prstGeom prst="rect">
              <a:avLst/>
            </a:prstGeom>
            <a:noFill/>
            <a:ln w="9525">
              <a:noFill/>
              <a:miter lim="800000"/>
              <a:headEnd/>
              <a:tailEnd/>
            </a:ln>
          </p:spPr>
        </p:pic>
        <p:sp>
          <p:nvSpPr>
            <p:cNvPr id="17" name="Text Box 22"/>
            <p:cNvSpPr txBox="1">
              <a:spLocks noChangeArrowheads="1"/>
            </p:cNvSpPr>
            <p:nvPr/>
          </p:nvSpPr>
          <p:spPr bwMode="auto">
            <a:xfrm>
              <a:off x="2518" y="2539"/>
              <a:ext cx="589" cy="161"/>
            </a:xfrm>
            <a:prstGeom prst="rect">
              <a:avLst/>
            </a:prstGeom>
            <a:noFill/>
            <a:ln w="12700" cap="sq" algn="ctr">
              <a:noFill/>
              <a:miter lim="800000"/>
              <a:headEnd/>
              <a:tailEnd/>
            </a:ln>
            <a:effectLst/>
          </p:spPr>
          <p:txBody>
            <a:bodyPr lIns="0" tIns="0" rIns="0" bIns="0">
              <a:spAutoFit/>
            </a:bodyPr>
            <a:lstStyle/>
            <a:p>
              <a:pPr>
                <a:spcBef>
                  <a:spcPct val="50000"/>
                </a:spcBef>
                <a:defRPr/>
              </a:pPr>
              <a:r>
                <a:rPr lang="en-US" dirty="0">
                  <a:solidFill>
                    <a:schemeClr val="tx2"/>
                  </a:solidFill>
                  <a:effectLst>
                    <a:outerShdw blurRad="38100" dist="38100" dir="2700000" algn="tl">
                      <a:srgbClr val="C0C0C0"/>
                    </a:outerShdw>
                  </a:effectLst>
                  <a:latin typeface="Verdana" pitchFamily="34" charset="0"/>
                </a:rPr>
                <a:t>CNPC</a:t>
              </a:r>
              <a:endParaRPr lang="ru-RU" dirty="0">
                <a:solidFill>
                  <a:schemeClr val="tx2"/>
                </a:solidFill>
                <a:effectLst>
                  <a:outerShdw blurRad="38100" dist="38100" dir="2700000" algn="tl">
                    <a:srgbClr val="C0C0C0"/>
                  </a:outerShdw>
                </a:effectLst>
                <a:latin typeface="Verdana" pitchFamily="34" charset="0"/>
              </a:endParaRPr>
            </a:p>
          </p:txBody>
        </p:sp>
      </p:grpSp>
      <p:pic>
        <p:nvPicPr>
          <p:cNvPr id="18" name="Picture 23" descr="cih_logo"/>
          <p:cNvPicPr>
            <a:picLocks noChangeAspect="1" noChangeArrowheads="1"/>
          </p:cNvPicPr>
          <p:nvPr/>
        </p:nvPicPr>
        <p:blipFill>
          <a:blip r:embed="rId18"/>
          <a:srcRect/>
          <a:stretch>
            <a:fillRect/>
          </a:stretch>
        </p:blipFill>
        <p:spPr bwMode="auto">
          <a:xfrm>
            <a:off x="1722438" y="5094288"/>
            <a:ext cx="1143000" cy="444500"/>
          </a:xfrm>
          <a:prstGeom prst="rect">
            <a:avLst/>
          </a:prstGeom>
          <a:noFill/>
          <a:ln w="9525">
            <a:noFill/>
            <a:miter lim="800000"/>
            <a:headEnd/>
            <a:tailEnd/>
          </a:ln>
        </p:spPr>
      </p:pic>
      <p:pic>
        <p:nvPicPr>
          <p:cNvPr id="19" name="Picture 54" descr="KOGAS"/>
          <p:cNvPicPr>
            <a:picLocks noChangeAspect="1" noChangeArrowheads="1"/>
          </p:cNvPicPr>
          <p:nvPr/>
        </p:nvPicPr>
        <p:blipFill>
          <a:blip r:embed="rId19">
            <a:clrChange>
              <a:clrFrom>
                <a:srgbClr val="FEFEFE"/>
              </a:clrFrom>
              <a:clrTo>
                <a:srgbClr val="FEFEFE">
                  <a:alpha val="0"/>
                </a:srgbClr>
              </a:clrTo>
            </a:clrChange>
          </a:blip>
          <a:srcRect t="27472" b="33563"/>
          <a:stretch>
            <a:fillRect/>
          </a:stretch>
        </p:blipFill>
        <p:spPr bwMode="auto">
          <a:xfrm>
            <a:off x="7704138" y="1285875"/>
            <a:ext cx="1439862" cy="471488"/>
          </a:xfrm>
          <a:prstGeom prst="rect">
            <a:avLst/>
          </a:prstGeom>
          <a:noFill/>
          <a:ln w="9525">
            <a:noFill/>
            <a:miter lim="800000"/>
            <a:headEnd/>
            <a:tailEnd/>
          </a:ln>
        </p:spPr>
      </p:pic>
      <p:pic>
        <p:nvPicPr>
          <p:cNvPr id="20" name="Picture 43" descr="Sumitomo Corporation"/>
          <p:cNvPicPr>
            <a:picLocks noChangeAspect="1" noChangeArrowheads="1"/>
          </p:cNvPicPr>
          <p:nvPr/>
        </p:nvPicPr>
        <p:blipFill>
          <a:blip r:embed="rId20">
            <a:clrChange>
              <a:clrFrom>
                <a:srgbClr val="000000"/>
              </a:clrFrom>
              <a:clrTo>
                <a:srgbClr val="000000">
                  <a:alpha val="0"/>
                </a:srgbClr>
              </a:clrTo>
            </a:clrChange>
          </a:blip>
          <a:srcRect/>
          <a:stretch>
            <a:fillRect/>
          </a:stretch>
        </p:blipFill>
        <p:spPr bwMode="auto">
          <a:xfrm>
            <a:off x="7167563" y="4121150"/>
            <a:ext cx="1789112" cy="249238"/>
          </a:xfrm>
          <a:prstGeom prst="rect">
            <a:avLst/>
          </a:prstGeom>
          <a:solidFill>
            <a:srgbClr val="FFFFFF"/>
          </a:solidFill>
          <a:ln w="9525">
            <a:noFill/>
            <a:miter lim="800000"/>
            <a:headEnd/>
            <a:tailEnd/>
          </a:ln>
        </p:spPr>
      </p:pic>
      <p:pic>
        <p:nvPicPr>
          <p:cNvPr id="21" name="Picture 27" descr="Korea_Telecom_logo"/>
          <p:cNvPicPr>
            <a:picLocks noChangeAspect="1" noChangeArrowheads="1"/>
          </p:cNvPicPr>
          <p:nvPr/>
        </p:nvPicPr>
        <p:blipFill>
          <a:blip r:embed="rId21">
            <a:clrChange>
              <a:clrFrom>
                <a:srgbClr val="FFFFFF"/>
              </a:clrFrom>
              <a:clrTo>
                <a:srgbClr val="FFFFFF">
                  <a:alpha val="0"/>
                </a:srgbClr>
              </a:clrTo>
            </a:clrChange>
          </a:blip>
          <a:srcRect l="24837" t="11029" r="25818" b="22304"/>
          <a:stretch>
            <a:fillRect/>
          </a:stretch>
        </p:blipFill>
        <p:spPr bwMode="auto">
          <a:xfrm>
            <a:off x="6632575" y="2058988"/>
            <a:ext cx="744538" cy="447675"/>
          </a:xfrm>
          <a:prstGeom prst="rect">
            <a:avLst/>
          </a:prstGeom>
          <a:noFill/>
          <a:ln w="9525">
            <a:noFill/>
            <a:miter lim="800000"/>
            <a:headEnd/>
            <a:tailEnd/>
          </a:ln>
        </p:spPr>
      </p:pic>
      <p:pic>
        <p:nvPicPr>
          <p:cNvPr id="22" name="Picture 53" descr="cabecera_home"/>
          <p:cNvPicPr>
            <a:picLocks noChangeAspect="1" noChangeArrowheads="1"/>
          </p:cNvPicPr>
          <p:nvPr/>
        </p:nvPicPr>
        <p:blipFill>
          <a:blip r:embed="rId22">
            <a:clrChange>
              <a:clrFrom>
                <a:srgbClr val="FFFFFF"/>
              </a:clrFrom>
              <a:clrTo>
                <a:srgbClr val="FFFFFF">
                  <a:alpha val="0"/>
                </a:srgbClr>
              </a:clrTo>
            </a:clrChange>
          </a:blip>
          <a:srcRect/>
          <a:stretch>
            <a:fillRect/>
          </a:stretch>
        </p:blipFill>
        <p:spPr bwMode="auto">
          <a:xfrm>
            <a:off x="4945063" y="1630363"/>
            <a:ext cx="1206500" cy="382587"/>
          </a:xfrm>
          <a:prstGeom prst="rect">
            <a:avLst/>
          </a:prstGeom>
          <a:noFill/>
          <a:ln w="9525">
            <a:noFill/>
            <a:miter lim="800000"/>
            <a:headEnd/>
            <a:tailEnd/>
          </a:ln>
        </p:spPr>
      </p:pic>
      <p:pic>
        <p:nvPicPr>
          <p:cNvPr id="23" name="Picture 44" descr="20049234CScC"/>
          <p:cNvPicPr>
            <a:picLocks noChangeAspect="1" noChangeArrowheads="1"/>
          </p:cNvPicPr>
          <p:nvPr/>
        </p:nvPicPr>
        <p:blipFill>
          <a:blip r:embed="rId23">
            <a:clrChange>
              <a:clrFrom>
                <a:srgbClr val="FFFEF9"/>
              </a:clrFrom>
              <a:clrTo>
                <a:srgbClr val="FFFEF9">
                  <a:alpha val="0"/>
                </a:srgbClr>
              </a:clrTo>
            </a:clrChange>
          </a:blip>
          <a:srcRect/>
          <a:stretch>
            <a:fillRect/>
          </a:stretch>
        </p:blipFill>
        <p:spPr bwMode="auto">
          <a:xfrm>
            <a:off x="5867400" y="1928813"/>
            <a:ext cx="642938" cy="642937"/>
          </a:xfrm>
          <a:prstGeom prst="rect">
            <a:avLst/>
          </a:prstGeom>
          <a:noFill/>
          <a:ln w="9525">
            <a:noFill/>
            <a:miter lim="800000"/>
            <a:headEnd/>
            <a:tailEnd/>
          </a:ln>
        </p:spPr>
      </p:pic>
      <p:pic>
        <p:nvPicPr>
          <p:cNvPr id="24" name="Picture 31" descr="0003085z"/>
          <p:cNvPicPr>
            <a:picLocks noChangeAspect="1" noChangeArrowheads="1"/>
          </p:cNvPicPr>
          <p:nvPr/>
        </p:nvPicPr>
        <p:blipFill>
          <a:blip r:embed="rId24"/>
          <a:srcRect t="17014" b="19083"/>
          <a:stretch>
            <a:fillRect/>
          </a:stretch>
        </p:blipFill>
        <p:spPr bwMode="auto">
          <a:xfrm>
            <a:off x="5075238" y="2857500"/>
            <a:ext cx="711200" cy="517525"/>
          </a:xfrm>
          <a:prstGeom prst="rect">
            <a:avLst/>
          </a:prstGeom>
          <a:noFill/>
          <a:ln w="9525">
            <a:noFill/>
            <a:miter lim="800000"/>
            <a:headEnd/>
            <a:tailEnd/>
          </a:ln>
        </p:spPr>
      </p:pic>
      <p:pic>
        <p:nvPicPr>
          <p:cNvPr id="25" name="Picture 32" descr="aig_logo_tcm319-36976"/>
          <p:cNvPicPr>
            <a:picLocks noChangeAspect="1" noChangeArrowheads="1"/>
          </p:cNvPicPr>
          <p:nvPr/>
        </p:nvPicPr>
        <p:blipFill>
          <a:blip r:embed="rId25"/>
          <a:srcRect l="11070" r="6204"/>
          <a:stretch>
            <a:fillRect/>
          </a:stretch>
        </p:blipFill>
        <p:spPr bwMode="auto">
          <a:xfrm>
            <a:off x="4787900" y="2428875"/>
            <a:ext cx="715963" cy="354013"/>
          </a:xfrm>
          <a:prstGeom prst="rect">
            <a:avLst/>
          </a:prstGeom>
          <a:noFill/>
          <a:ln w="9525">
            <a:noFill/>
            <a:miter lim="800000"/>
            <a:headEnd/>
            <a:tailEnd/>
          </a:ln>
        </p:spPr>
      </p:pic>
      <p:pic>
        <p:nvPicPr>
          <p:cNvPr id="26" name="Picture 34" descr="220px-Ernst%26young_logo"/>
          <p:cNvPicPr>
            <a:picLocks noChangeAspect="1" noChangeArrowheads="1"/>
          </p:cNvPicPr>
          <p:nvPr/>
        </p:nvPicPr>
        <p:blipFill>
          <a:blip r:embed="rId26"/>
          <a:srcRect/>
          <a:stretch>
            <a:fillRect/>
          </a:stretch>
        </p:blipFill>
        <p:spPr bwMode="auto">
          <a:xfrm>
            <a:off x="6215063" y="1428750"/>
            <a:ext cx="1522412" cy="287338"/>
          </a:xfrm>
          <a:prstGeom prst="rect">
            <a:avLst/>
          </a:prstGeom>
          <a:noFill/>
          <a:ln w="9525">
            <a:noFill/>
            <a:miter lim="800000"/>
            <a:headEnd/>
            <a:tailEnd/>
          </a:ln>
        </p:spPr>
      </p:pic>
      <p:pic>
        <p:nvPicPr>
          <p:cNvPr id="27" name="Picture 35" descr="240px-PricewaterhouseCoopers"/>
          <p:cNvPicPr>
            <a:picLocks noChangeAspect="1" noChangeArrowheads="1"/>
          </p:cNvPicPr>
          <p:nvPr/>
        </p:nvPicPr>
        <p:blipFill>
          <a:blip r:embed="rId27"/>
          <a:srcRect/>
          <a:stretch>
            <a:fillRect/>
          </a:stretch>
        </p:blipFill>
        <p:spPr bwMode="auto">
          <a:xfrm>
            <a:off x="2714625" y="3000375"/>
            <a:ext cx="2160588" cy="266700"/>
          </a:xfrm>
          <a:prstGeom prst="rect">
            <a:avLst/>
          </a:prstGeom>
          <a:noFill/>
          <a:ln w="9525">
            <a:noFill/>
            <a:miter lim="800000"/>
            <a:headEnd/>
            <a:tailEnd/>
          </a:ln>
        </p:spPr>
      </p:pic>
      <p:pic>
        <p:nvPicPr>
          <p:cNvPr id="28" name="Picture 36" descr="Deloitte's brand logo"/>
          <p:cNvPicPr>
            <a:picLocks noChangeAspect="1" noChangeArrowheads="1"/>
          </p:cNvPicPr>
          <p:nvPr/>
        </p:nvPicPr>
        <p:blipFill>
          <a:blip r:embed="rId28"/>
          <a:srcRect/>
          <a:stretch>
            <a:fillRect/>
          </a:stretch>
        </p:blipFill>
        <p:spPr bwMode="auto">
          <a:xfrm>
            <a:off x="6924675" y="4560888"/>
            <a:ext cx="1144588" cy="212725"/>
          </a:xfrm>
          <a:prstGeom prst="rect">
            <a:avLst/>
          </a:prstGeom>
          <a:noFill/>
          <a:ln w="9525">
            <a:noFill/>
            <a:miter lim="800000"/>
            <a:headEnd/>
            <a:tailEnd/>
          </a:ln>
        </p:spPr>
      </p:pic>
      <p:pic>
        <p:nvPicPr>
          <p:cNvPr id="29" name="Picture 37" descr="KPMG Logo"/>
          <p:cNvPicPr>
            <a:picLocks noChangeAspect="1" noChangeArrowheads="1"/>
          </p:cNvPicPr>
          <p:nvPr/>
        </p:nvPicPr>
        <p:blipFill>
          <a:blip r:embed="rId29"/>
          <a:srcRect/>
          <a:stretch>
            <a:fillRect/>
          </a:stretch>
        </p:blipFill>
        <p:spPr bwMode="auto">
          <a:xfrm>
            <a:off x="5329238" y="5094288"/>
            <a:ext cx="927100" cy="434975"/>
          </a:xfrm>
          <a:prstGeom prst="rect">
            <a:avLst/>
          </a:prstGeom>
          <a:noFill/>
          <a:ln w="9525">
            <a:noFill/>
            <a:miter lim="800000"/>
            <a:headEnd/>
            <a:tailEnd/>
          </a:ln>
        </p:spPr>
      </p:pic>
      <p:pic>
        <p:nvPicPr>
          <p:cNvPr id="30" name="Picture 38" descr="200px-TeliaSonera_logo"/>
          <p:cNvPicPr>
            <a:picLocks noChangeAspect="1" noChangeArrowheads="1"/>
          </p:cNvPicPr>
          <p:nvPr/>
        </p:nvPicPr>
        <p:blipFill>
          <a:blip r:embed="rId30"/>
          <a:srcRect/>
          <a:stretch>
            <a:fillRect/>
          </a:stretch>
        </p:blipFill>
        <p:spPr bwMode="auto">
          <a:xfrm>
            <a:off x="7183438" y="3000375"/>
            <a:ext cx="1552575" cy="228600"/>
          </a:xfrm>
          <a:prstGeom prst="rect">
            <a:avLst/>
          </a:prstGeom>
          <a:noFill/>
          <a:ln w="9525">
            <a:noFill/>
            <a:miter lim="800000"/>
            <a:headEnd/>
            <a:tailEnd/>
          </a:ln>
        </p:spPr>
      </p:pic>
      <p:pic>
        <p:nvPicPr>
          <p:cNvPr id="31" name="Picture 40" descr="logo_en"/>
          <p:cNvPicPr>
            <a:picLocks noChangeAspect="1" noChangeArrowheads="1"/>
          </p:cNvPicPr>
          <p:nvPr/>
        </p:nvPicPr>
        <p:blipFill>
          <a:blip r:embed="rId31"/>
          <a:srcRect l="2158" r="4222" b="-11020"/>
          <a:stretch>
            <a:fillRect/>
          </a:stretch>
        </p:blipFill>
        <p:spPr bwMode="auto">
          <a:xfrm>
            <a:off x="7531100" y="2420938"/>
            <a:ext cx="1308100" cy="357187"/>
          </a:xfrm>
          <a:prstGeom prst="rect">
            <a:avLst/>
          </a:prstGeom>
          <a:noFill/>
          <a:ln w="9525">
            <a:noFill/>
            <a:miter lim="800000"/>
            <a:headEnd/>
            <a:tailEnd/>
          </a:ln>
        </p:spPr>
      </p:pic>
      <p:pic>
        <p:nvPicPr>
          <p:cNvPr id="32" name="Picture 41" descr="radisson"/>
          <p:cNvPicPr>
            <a:picLocks noChangeAspect="1" noChangeArrowheads="1"/>
          </p:cNvPicPr>
          <p:nvPr/>
        </p:nvPicPr>
        <p:blipFill>
          <a:blip r:embed="rId32">
            <a:clrChange>
              <a:clrFrom>
                <a:srgbClr val="FAFAF7"/>
              </a:clrFrom>
              <a:clrTo>
                <a:srgbClr val="FAFAF7">
                  <a:alpha val="0"/>
                </a:srgbClr>
              </a:clrTo>
            </a:clrChange>
          </a:blip>
          <a:srcRect/>
          <a:stretch>
            <a:fillRect/>
          </a:stretch>
        </p:blipFill>
        <p:spPr bwMode="auto">
          <a:xfrm>
            <a:off x="7812088" y="1916113"/>
            <a:ext cx="1152525" cy="504825"/>
          </a:xfrm>
          <a:prstGeom prst="rect">
            <a:avLst/>
          </a:prstGeom>
          <a:noFill/>
          <a:ln w="9525">
            <a:noFill/>
            <a:miter lim="800000"/>
            <a:headEnd/>
            <a:tailEnd/>
          </a:ln>
        </p:spPr>
      </p:pic>
      <p:pic>
        <p:nvPicPr>
          <p:cNvPr id="33" name="Picture 37" descr="samsung"/>
          <p:cNvPicPr>
            <a:picLocks noChangeAspect="1" noChangeArrowheads="1"/>
          </p:cNvPicPr>
          <p:nvPr/>
        </p:nvPicPr>
        <p:blipFill>
          <a:blip r:embed="rId33">
            <a:clrChange>
              <a:clrFrom>
                <a:srgbClr val="FFFFFF"/>
              </a:clrFrom>
              <a:clrTo>
                <a:srgbClr val="FFFFFF">
                  <a:alpha val="0"/>
                </a:srgbClr>
              </a:clrTo>
            </a:clrChange>
          </a:blip>
          <a:srcRect/>
          <a:stretch>
            <a:fillRect/>
          </a:stretch>
        </p:blipFill>
        <p:spPr bwMode="auto">
          <a:xfrm>
            <a:off x="7704138" y="3543300"/>
            <a:ext cx="1104900" cy="361950"/>
          </a:xfrm>
          <a:prstGeom prst="rect">
            <a:avLst/>
          </a:prstGeom>
          <a:noFill/>
          <a:ln w="9525">
            <a:noFill/>
            <a:miter lim="800000"/>
            <a:headEnd/>
            <a:tailEnd/>
          </a:ln>
        </p:spPr>
      </p:pic>
      <p:pic>
        <p:nvPicPr>
          <p:cNvPr id="34" name="Picture 33" descr="Cisco Systems, Inc."/>
          <p:cNvPicPr>
            <a:picLocks noChangeAspect="1" noChangeArrowheads="1"/>
          </p:cNvPicPr>
          <p:nvPr/>
        </p:nvPicPr>
        <p:blipFill>
          <a:blip r:embed="rId34">
            <a:clrChange>
              <a:clrFrom>
                <a:srgbClr val="FFFFFF"/>
              </a:clrFrom>
              <a:clrTo>
                <a:srgbClr val="FFFFFF">
                  <a:alpha val="0"/>
                </a:srgbClr>
              </a:clrTo>
            </a:clrChange>
          </a:blip>
          <a:srcRect l="12535" t="11688" r="12535" b="9741"/>
          <a:stretch>
            <a:fillRect/>
          </a:stretch>
        </p:blipFill>
        <p:spPr bwMode="auto">
          <a:xfrm>
            <a:off x="7488238" y="4832350"/>
            <a:ext cx="863600" cy="576263"/>
          </a:xfrm>
          <a:prstGeom prst="rect">
            <a:avLst/>
          </a:prstGeom>
          <a:noFill/>
          <a:ln w="9525">
            <a:noFill/>
            <a:miter lim="800000"/>
            <a:headEnd/>
            <a:tailEnd/>
          </a:ln>
        </p:spPr>
      </p:pic>
      <p:pic>
        <p:nvPicPr>
          <p:cNvPr id="35" name="Picture 46" descr="200px-LG_Logo"/>
          <p:cNvPicPr>
            <a:picLocks noChangeAspect="1" noChangeArrowheads="1"/>
          </p:cNvPicPr>
          <p:nvPr/>
        </p:nvPicPr>
        <p:blipFill>
          <a:blip r:embed="rId35"/>
          <a:srcRect/>
          <a:stretch>
            <a:fillRect/>
          </a:stretch>
        </p:blipFill>
        <p:spPr bwMode="auto">
          <a:xfrm>
            <a:off x="1249363" y="5665788"/>
            <a:ext cx="1079500" cy="511175"/>
          </a:xfrm>
          <a:prstGeom prst="rect">
            <a:avLst/>
          </a:prstGeom>
          <a:noFill/>
          <a:ln w="9525">
            <a:noFill/>
            <a:miter lim="800000"/>
            <a:headEnd/>
            <a:tailEnd/>
          </a:ln>
        </p:spPr>
      </p:pic>
      <p:pic>
        <p:nvPicPr>
          <p:cNvPr id="36" name="Picture 47" descr="SK Gas"/>
          <p:cNvPicPr>
            <a:picLocks noChangeAspect="1" noChangeArrowheads="1"/>
          </p:cNvPicPr>
          <p:nvPr/>
        </p:nvPicPr>
        <p:blipFill>
          <a:blip r:embed="rId36"/>
          <a:srcRect/>
          <a:stretch>
            <a:fillRect/>
          </a:stretch>
        </p:blipFill>
        <p:spPr bwMode="auto">
          <a:xfrm>
            <a:off x="3132138" y="5286375"/>
            <a:ext cx="792162" cy="576263"/>
          </a:xfrm>
          <a:prstGeom prst="rect">
            <a:avLst/>
          </a:prstGeom>
          <a:noFill/>
          <a:ln w="9525">
            <a:noFill/>
            <a:miter lim="800000"/>
            <a:headEnd/>
            <a:tailEnd/>
          </a:ln>
        </p:spPr>
      </p:pic>
      <p:pic>
        <p:nvPicPr>
          <p:cNvPr id="37" name="Picture 50" descr="man"/>
          <p:cNvPicPr>
            <a:picLocks noChangeAspect="1" noChangeArrowheads="1"/>
          </p:cNvPicPr>
          <p:nvPr/>
        </p:nvPicPr>
        <p:blipFill>
          <a:blip r:embed="rId37"/>
          <a:srcRect/>
          <a:stretch>
            <a:fillRect/>
          </a:stretch>
        </p:blipFill>
        <p:spPr bwMode="auto">
          <a:xfrm>
            <a:off x="357158" y="3941770"/>
            <a:ext cx="1136650" cy="630238"/>
          </a:xfrm>
          <a:prstGeom prst="rect">
            <a:avLst/>
          </a:prstGeom>
          <a:noFill/>
          <a:ln w="9525">
            <a:noFill/>
            <a:miter lim="800000"/>
            <a:headEnd/>
            <a:tailEnd/>
          </a:ln>
        </p:spPr>
      </p:pic>
      <p:pic>
        <p:nvPicPr>
          <p:cNvPr id="38" name="Picture 52" descr="itochu_logo"/>
          <p:cNvPicPr>
            <a:picLocks noChangeAspect="1" noChangeArrowheads="1"/>
          </p:cNvPicPr>
          <p:nvPr/>
        </p:nvPicPr>
        <p:blipFill>
          <a:blip r:embed="rId38"/>
          <a:srcRect/>
          <a:stretch>
            <a:fillRect/>
          </a:stretch>
        </p:blipFill>
        <p:spPr bwMode="auto">
          <a:xfrm>
            <a:off x="2771775" y="1857375"/>
            <a:ext cx="1008063" cy="557213"/>
          </a:xfrm>
          <a:prstGeom prst="rect">
            <a:avLst/>
          </a:prstGeom>
          <a:noFill/>
          <a:ln w="9525">
            <a:noFill/>
            <a:miter lim="800000"/>
            <a:headEnd/>
            <a:tailEnd/>
          </a:ln>
        </p:spPr>
      </p:pic>
      <p:pic>
        <p:nvPicPr>
          <p:cNvPr id="39" name="Picture 53" descr="Mitsui"/>
          <p:cNvPicPr>
            <a:picLocks noChangeAspect="1" noChangeArrowheads="1"/>
          </p:cNvPicPr>
          <p:nvPr/>
        </p:nvPicPr>
        <p:blipFill>
          <a:blip r:embed="rId39">
            <a:clrChange>
              <a:clrFrom>
                <a:srgbClr val="FFFFFF"/>
              </a:clrFrom>
              <a:clrTo>
                <a:srgbClr val="FFFFFF">
                  <a:alpha val="0"/>
                </a:srgbClr>
              </a:clrTo>
            </a:clrChange>
          </a:blip>
          <a:srcRect/>
          <a:stretch>
            <a:fillRect/>
          </a:stretch>
        </p:blipFill>
        <p:spPr bwMode="auto">
          <a:xfrm>
            <a:off x="71438" y="3429000"/>
            <a:ext cx="2268537" cy="400050"/>
          </a:xfrm>
          <a:prstGeom prst="rect">
            <a:avLst/>
          </a:prstGeom>
          <a:noFill/>
          <a:ln w="9525">
            <a:noFill/>
            <a:miter lim="800000"/>
            <a:headEnd/>
            <a:tailEnd/>
          </a:ln>
        </p:spPr>
      </p:pic>
      <p:pic>
        <p:nvPicPr>
          <p:cNvPr id="40" name="Picture 55" descr="mitsubishi"/>
          <p:cNvPicPr>
            <a:picLocks noChangeAspect="1" noChangeArrowheads="1"/>
          </p:cNvPicPr>
          <p:nvPr/>
        </p:nvPicPr>
        <p:blipFill>
          <a:blip r:embed="rId40"/>
          <a:srcRect/>
          <a:stretch>
            <a:fillRect/>
          </a:stretch>
        </p:blipFill>
        <p:spPr bwMode="auto">
          <a:xfrm>
            <a:off x="3989388" y="2000250"/>
            <a:ext cx="1511300" cy="347663"/>
          </a:xfrm>
          <a:prstGeom prst="rect">
            <a:avLst/>
          </a:prstGeom>
          <a:noFill/>
          <a:ln w="9525">
            <a:noFill/>
            <a:miter lim="800000"/>
            <a:headEnd/>
            <a:tailEnd/>
          </a:ln>
        </p:spPr>
      </p:pic>
      <p:pic>
        <p:nvPicPr>
          <p:cNvPr id="41" name="Picture 56" descr="marubeni brand"/>
          <p:cNvPicPr>
            <a:picLocks noChangeAspect="1" noChangeArrowheads="1"/>
          </p:cNvPicPr>
          <p:nvPr/>
        </p:nvPicPr>
        <p:blipFill>
          <a:blip r:embed="rId41">
            <a:clrChange>
              <a:clrFrom>
                <a:srgbClr val="FFFFFF"/>
              </a:clrFrom>
              <a:clrTo>
                <a:srgbClr val="FFFFFF">
                  <a:alpha val="0"/>
                </a:srgbClr>
              </a:clrTo>
            </a:clrChange>
          </a:blip>
          <a:srcRect t="36084" b="37416"/>
          <a:stretch>
            <a:fillRect/>
          </a:stretch>
        </p:blipFill>
        <p:spPr bwMode="auto">
          <a:xfrm>
            <a:off x="3132138" y="2565400"/>
            <a:ext cx="1511300" cy="400050"/>
          </a:xfrm>
          <a:prstGeom prst="rect">
            <a:avLst/>
          </a:prstGeom>
          <a:noFill/>
          <a:ln w="9525">
            <a:noFill/>
            <a:miter lim="800000"/>
            <a:headEnd/>
            <a:tailEnd/>
          </a:ln>
        </p:spPr>
      </p:pic>
      <p:sp>
        <p:nvSpPr>
          <p:cNvPr id="42" name="AutoShape 58"/>
          <p:cNvSpPr>
            <a:spLocks noChangeArrowheads="1"/>
          </p:cNvSpPr>
          <p:nvPr/>
        </p:nvSpPr>
        <p:spPr bwMode="auto">
          <a:xfrm>
            <a:off x="2571736" y="3357562"/>
            <a:ext cx="3571900" cy="850244"/>
          </a:xfrm>
          <a:prstGeom prst="roundRect">
            <a:avLst>
              <a:gd name="adj" fmla="val 16667"/>
            </a:avLst>
          </a:prstGeom>
          <a:solidFill>
            <a:schemeClr val="bg2"/>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wrap="square" lIns="90497" tIns="45249" rIns="90497" bIns="45249">
            <a:spAutoFit/>
          </a:bodyPr>
          <a:lstStyle/>
          <a:p>
            <a:pPr algn="ctr" defTabSz="904875">
              <a:buClr>
                <a:schemeClr val="bg1"/>
              </a:buClr>
              <a:defRPr/>
            </a:pPr>
            <a:r>
              <a:rPr lang="en-US" sz="2200" b="1" dirty="0">
                <a:ln w="1905"/>
                <a:solidFill>
                  <a:srgbClr val="002060"/>
                </a:solidFill>
                <a:effectLst>
                  <a:innerShdw blurRad="69850" dist="43180" dir="5400000">
                    <a:srgbClr val="000000">
                      <a:alpha val="65000"/>
                    </a:srgbClr>
                  </a:innerShdw>
                </a:effectLst>
                <a:latin typeface="Calibri" pitchFamily="34" charset="0"/>
              </a:rPr>
              <a:t>over 4500 </a:t>
            </a:r>
            <a:r>
              <a:rPr lang="en-US" sz="2200" b="1" dirty="0" smtClean="0">
                <a:ln w="1905"/>
                <a:solidFill>
                  <a:srgbClr val="002060"/>
                </a:solidFill>
                <a:effectLst>
                  <a:innerShdw blurRad="69850" dist="43180" dir="5400000">
                    <a:srgbClr val="000000">
                      <a:alpha val="65000"/>
                    </a:srgbClr>
                  </a:innerShdw>
                </a:effectLst>
                <a:latin typeface="Calibri" pitchFamily="34" charset="0"/>
              </a:rPr>
              <a:t>enterprises with foreign capital</a:t>
            </a:r>
            <a:endParaRPr lang="ru-RU" sz="2200" b="1" dirty="0">
              <a:ln w="1905"/>
              <a:solidFill>
                <a:srgbClr val="002060"/>
              </a:solidFill>
              <a:effectLst>
                <a:innerShdw blurRad="69850" dist="43180" dir="5400000">
                  <a:srgbClr val="000000">
                    <a:alpha val="65000"/>
                  </a:srgbClr>
                </a:innerShdw>
              </a:effectLst>
              <a:latin typeface="Calibri" pitchFamily="34" charset="0"/>
            </a:endParaRPr>
          </a:p>
        </p:txBody>
      </p:sp>
      <p:pic>
        <p:nvPicPr>
          <p:cNvPr id="43" name="Picture 3" descr="100px-GM_logo">
            <a:hlinkClick r:id="rId42" tooltip="GM logo.png"/>
          </p:cNvPr>
          <p:cNvPicPr>
            <a:picLocks noChangeAspect="1" noChangeArrowheads="1"/>
          </p:cNvPicPr>
          <p:nvPr/>
        </p:nvPicPr>
        <p:blipFill>
          <a:blip r:embed="rId43"/>
          <a:srcRect/>
          <a:stretch>
            <a:fillRect/>
          </a:stretch>
        </p:blipFill>
        <p:spPr bwMode="auto">
          <a:xfrm>
            <a:off x="6051550" y="2765425"/>
            <a:ext cx="581025" cy="579438"/>
          </a:xfrm>
          <a:prstGeom prst="rect">
            <a:avLst/>
          </a:prstGeom>
          <a:noFill/>
          <a:ln w="9525">
            <a:noFill/>
            <a:miter lim="800000"/>
            <a:headEnd/>
            <a:tailEnd/>
          </a:ln>
        </p:spPr>
      </p:pic>
      <p:pic>
        <p:nvPicPr>
          <p:cNvPr id="44" name="Picture 58" descr="C:\Documents and Settings\wsa10\Мои документы\Мои рисунки\1276002943_claas_logo.svg.png"/>
          <p:cNvPicPr>
            <a:picLocks noChangeAspect="1" noChangeArrowheads="1"/>
          </p:cNvPicPr>
          <p:nvPr/>
        </p:nvPicPr>
        <p:blipFill>
          <a:blip r:embed="rId44"/>
          <a:srcRect/>
          <a:stretch>
            <a:fillRect/>
          </a:stretch>
        </p:blipFill>
        <p:spPr bwMode="auto">
          <a:xfrm>
            <a:off x="6167456" y="4010025"/>
            <a:ext cx="1047750" cy="220663"/>
          </a:xfrm>
          <a:prstGeom prst="rect">
            <a:avLst/>
          </a:prstGeom>
          <a:noFill/>
          <a:ln w="9525">
            <a:noFill/>
            <a:miter lim="800000"/>
            <a:headEnd/>
            <a:tailEnd/>
          </a:ln>
        </p:spPr>
      </p:pic>
      <p:pic>
        <p:nvPicPr>
          <p:cNvPr id="45" name="Picture 59" descr="C:\Documents and Settings\wsa10\Мои документы\Мои рисунки\logo_sasol.gif"/>
          <p:cNvPicPr>
            <a:picLocks noChangeAspect="1" noChangeArrowheads="1"/>
          </p:cNvPicPr>
          <p:nvPr/>
        </p:nvPicPr>
        <p:blipFill>
          <a:blip r:embed="rId45"/>
          <a:srcRect/>
          <a:stretch>
            <a:fillRect/>
          </a:stretch>
        </p:blipFill>
        <p:spPr bwMode="auto">
          <a:xfrm>
            <a:off x="5172088" y="4381510"/>
            <a:ext cx="1328738" cy="547688"/>
          </a:xfrm>
          <a:prstGeom prst="rect">
            <a:avLst/>
          </a:prstGeom>
          <a:noFill/>
          <a:ln w="9525">
            <a:noFill/>
            <a:miter lim="800000"/>
            <a:headEnd/>
            <a:tailEnd/>
          </a:ln>
        </p:spPr>
      </p:pic>
      <p:sp>
        <p:nvSpPr>
          <p:cNvPr id="47146" name="Прямоугольник 14"/>
          <p:cNvSpPr>
            <a:spLocks noChangeArrowheads="1"/>
          </p:cNvSpPr>
          <p:nvPr/>
        </p:nvSpPr>
        <p:spPr bwMode="auto">
          <a:xfrm>
            <a:off x="306388" y="325438"/>
            <a:ext cx="8532812" cy="646112"/>
          </a:xfrm>
          <a:prstGeom prst="rect">
            <a:avLst/>
          </a:prstGeom>
          <a:noFill/>
          <a:ln w="9525">
            <a:noFill/>
            <a:miter lim="800000"/>
            <a:headEnd/>
            <a:tailEnd/>
          </a:ln>
        </p:spPr>
        <p:txBody>
          <a:bodyPr>
            <a:spAutoFit/>
          </a:bodyPr>
          <a:lstStyle/>
          <a:p>
            <a:pPr marL="182563" algn="ctr"/>
            <a:r>
              <a:rPr lang="en-US" altLang="ko-KR" sz="3600" b="1">
                <a:solidFill>
                  <a:srgbClr val="002060"/>
                </a:solidFill>
                <a:cs typeface="HY그래픽M"/>
              </a:rPr>
              <a:t>Foreign enterprises in Uzbekistan</a:t>
            </a:r>
            <a:endParaRPr lang="uz-Cyrl-UZ" altLang="ko-KR" sz="3600" b="1">
              <a:solidFill>
                <a:srgbClr val="002060"/>
              </a:solidFill>
              <a:cs typeface="HY그래픽M"/>
            </a:endParaRPr>
          </a:p>
        </p:txBody>
      </p:sp>
      <p:pic>
        <p:nvPicPr>
          <p:cNvPr id="47147" name="Picture 2" descr="C:\Documents and Settings\wsa10\Рабочий стол\Новая папка (3)\logorieter.png"/>
          <p:cNvPicPr>
            <a:picLocks noChangeAspect="1" noChangeArrowheads="1"/>
          </p:cNvPicPr>
          <p:nvPr/>
        </p:nvPicPr>
        <p:blipFill>
          <a:blip r:embed="rId46"/>
          <a:srcRect/>
          <a:stretch>
            <a:fillRect/>
          </a:stretch>
        </p:blipFill>
        <p:spPr bwMode="auto">
          <a:xfrm>
            <a:off x="4022725" y="5665788"/>
            <a:ext cx="1704975" cy="427037"/>
          </a:xfrm>
          <a:prstGeom prst="rect">
            <a:avLst/>
          </a:prstGeom>
          <a:noFill/>
          <a:ln w="9525">
            <a:noFill/>
            <a:miter lim="800000"/>
            <a:headEnd/>
            <a:tailEnd/>
          </a:ln>
        </p:spPr>
      </p:pic>
      <p:pic>
        <p:nvPicPr>
          <p:cNvPr id="47148" name="Picture 3" descr="C:\Documents and Settings\wsa10\Рабочий стол\Новая папка (3)\Nobel_ilac-logo-6C274206E0-seeklogo.com.gif"/>
          <p:cNvPicPr>
            <a:picLocks noChangeAspect="1" noChangeArrowheads="1"/>
          </p:cNvPicPr>
          <p:nvPr/>
        </p:nvPicPr>
        <p:blipFill>
          <a:blip r:embed="rId47">
            <a:clrChange>
              <a:clrFrom>
                <a:srgbClr val="FFFFFF"/>
              </a:clrFrom>
              <a:clrTo>
                <a:srgbClr val="FFFFFF">
                  <a:alpha val="0"/>
                </a:srgbClr>
              </a:clrTo>
            </a:clrChange>
          </a:blip>
          <a:srcRect/>
          <a:stretch>
            <a:fillRect/>
          </a:stretch>
        </p:blipFill>
        <p:spPr bwMode="auto">
          <a:xfrm>
            <a:off x="8204200" y="4462463"/>
            <a:ext cx="952500" cy="952500"/>
          </a:xfrm>
          <a:prstGeom prst="rect">
            <a:avLst/>
          </a:prstGeom>
          <a:noFill/>
          <a:ln w="9525">
            <a:noFill/>
            <a:miter lim="800000"/>
            <a:headEnd/>
            <a:tailEnd/>
          </a:ln>
        </p:spPr>
      </p:pic>
      <p:pic>
        <p:nvPicPr>
          <p:cNvPr id="47149" name="Picture 4" descr="C:\Documents and Settings\wsa10\Рабочий стол\Новая папка (3)\483huawei logo smaller.jpg"/>
          <p:cNvPicPr>
            <a:picLocks noChangeAspect="1" noChangeArrowheads="1"/>
          </p:cNvPicPr>
          <p:nvPr/>
        </p:nvPicPr>
        <p:blipFill>
          <a:blip r:embed="rId48">
            <a:clrChange>
              <a:clrFrom>
                <a:srgbClr val="FFFFFF"/>
              </a:clrFrom>
              <a:clrTo>
                <a:srgbClr val="FFFFFF">
                  <a:alpha val="0"/>
                </a:srgbClr>
              </a:clrTo>
            </a:clrChange>
          </a:blip>
          <a:srcRect/>
          <a:stretch>
            <a:fillRect/>
          </a:stretch>
        </p:blipFill>
        <p:spPr bwMode="auto">
          <a:xfrm>
            <a:off x="6196013" y="4832350"/>
            <a:ext cx="1560512" cy="1000125"/>
          </a:xfrm>
          <a:prstGeom prst="rect">
            <a:avLst/>
          </a:prstGeom>
          <a:noFill/>
          <a:ln w="9525">
            <a:noFill/>
            <a:miter lim="800000"/>
            <a:headEnd/>
            <a:tailEnd/>
          </a:ln>
        </p:spPr>
      </p:pic>
      <p:pic>
        <p:nvPicPr>
          <p:cNvPr id="47150" name="Picture 5" descr="C:\Documents and Settings\wsa10\Рабочий стол\Новая папка (3)\1335604298_nestle.jpg"/>
          <p:cNvPicPr>
            <a:picLocks noChangeAspect="1" noChangeArrowheads="1"/>
          </p:cNvPicPr>
          <p:nvPr/>
        </p:nvPicPr>
        <p:blipFill>
          <a:blip r:embed="rId49">
            <a:clrChange>
              <a:clrFrom>
                <a:srgbClr val="FDFDFD"/>
              </a:clrFrom>
              <a:clrTo>
                <a:srgbClr val="FDFDFD">
                  <a:alpha val="0"/>
                </a:srgbClr>
              </a:clrTo>
            </a:clrChange>
          </a:blip>
          <a:srcRect/>
          <a:stretch>
            <a:fillRect/>
          </a:stretch>
        </p:blipFill>
        <p:spPr bwMode="auto">
          <a:xfrm>
            <a:off x="1466850" y="1235075"/>
            <a:ext cx="1149350" cy="711200"/>
          </a:xfrm>
          <a:prstGeom prst="rect">
            <a:avLst/>
          </a:prstGeom>
          <a:noFill/>
          <a:ln w="9525">
            <a:noFill/>
            <a:miter lim="800000"/>
            <a:headEnd/>
            <a:tailEnd/>
          </a:ln>
        </p:spPr>
      </p:pic>
      <p:pic>
        <p:nvPicPr>
          <p:cNvPr id="47151" name="Picture 6" descr="C:\Documents and Settings\wsa10\Рабочий стол\Новая папка (3)\indorama_logo.gif"/>
          <p:cNvPicPr>
            <a:picLocks noChangeAspect="1" noChangeArrowheads="1"/>
          </p:cNvPicPr>
          <p:nvPr/>
        </p:nvPicPr>
        <p:blipFill>
          <a:blip r:embed="rId50"/>
          <a:srcRect/>
          <a:stretch>
            <a:fillRect/>
          </a:stretch>
        </p:blipFill>
        <p:spPr bwMode="auto">
          <a:xfrm>
            <a:off x="1857356" y="4643446"/>
            <a:ext cx="1492250" cy="439738"/>
          </a:xfrm>
          <a:prstGeom prst="rect">
            <a:avLst/>
          </a:prstGeom>
          <a:noFill/>
          <a:ln w="9525">
            <a:noFill/>
            <a:miter lim="800000"/>
            <a:headEnd/>
            <a:tailEnd/>
          </a:ln>
        </p:spPr>
      </p:pic>
      <p:pic>
        <p:nvPicPr>
          <p:cNvPr id="47152" name="Picture 7" descr="C:\Documents and Settings\wsa10\Рабочий стол\Новая папка (3)\LogoKnauf.gif"/>
          <p:cNvPicPr>
            <a:picLocks noChangeAspect="1" noChangeArrowheads="1"/>
          </p:cNvPicPr>
          <p:nvPr/>
        </p:nvPicPr>
        <p:blipFill>
          <a:blip r:embed="rId51">
            <a:clrChange>
              <a:clrFrom>
                <a:srgbClr val="FFFFFF"/>
              </a:clrFrom>
              <a:clrTo>
                <a:srgbClr val="FFFFFF">
                  <a:alpha val="0"/>
                </a:srgbClr>
              </a:clrTo>
            </a:clrChange>
          </a:blip>
          <a:srcRect/>
          <a:stretch>
            <a:fillRect/>
          </a:stretch>
        </p:blipFill>
        <p:spPr bwMode="auto">
          <a:xfrm>
            <a:off x="3109913" y="1173163"/>
            <a:ext cx="984250" cy="581025"/>
          </a:xfrm>
          <a:prstGeom prst="rect">
            <a:avLst/>
          </a:prstGeom>
          <a:noFill/>
          <a:ln w="9525">
            <a:noFill/>
            <a:miter lim="800000"/>
            <a:headEnd/>
            <a:tailEnd/>
          </a:ln>
        </p:spPr>
      </p:pic>
      <p:pic>
        <p:nvPicPr>
          <p:cNvPr id="47153" name="Picture 9" descr="http://www.intuitive-design.co.uk/clients/Informa/Managed_Services_WC_2011/V1/ZTE%20Logo.jpg"/>
          <p:cNvPicPr>
            <a:picLocks noChangeAspect="1" noChangeArrowheads="1"/>
          </p:cNvPicPr>
          <p:nvPr/>
        </p:nvPicPr>
        <p:blipFill>
          <a:blip r:embed="rId52">
            <a:clrChange>
              <a:clrFrom>
                <a:srgbClr val="FDFDFD"/>
              </a:clrFrom>
              <a:clrTo>
                <a:srgbClr val="FDFDFD">
                  <a:alpha val="0"/>
                </a:srgbClr>
              </a:clrTo>
            </a:clrChange>
          </a:blip>
          <a:srcRect/>
          <a:stretch>
            <a:fillRect/>
          </a:stretch>
        </p:blipFill>
        <p:spPr bwMode="auto">
          <a:xfrm>
            <a:off x="4210050" y="1189038"/>
            <a:ext cx="1330325" cy="547687"/>
          </a:xfrm>
          <a:prstGeom prst="rect">
            <a:avLst/>
          </a:prstGeom>
          <a:noFill/>
          <a:ln w="9525">
            <a:noFill/>
            <a:miter lim="800000"/>
            <a:headEnd/>
            <a:tailEnd/>
          </a:ln>
        </p:spPr>
      </p:pic>
      <p:pic>
        <p:nvPicPr>
          <p:cNvPr id="47154" name="Picture 11" descr="http://www.shippingcontainers24.com/wp-content/uploads/2011/12/hanjin.jpg"/>
          <p:cNvPicPr>
            <a:picLocks noChangeAspect="1" noChangeArrowheads="1"/>
          </p:cNvPicPr>
          <p:nvPr/>
        </p:nvPicPr>
        <p:blipFill>
          <a:blip r:embed="rId53">
            <a:clrChange>
              <a:clrFrom>
                <a:srgbClr val="FFFFFF"/>
              </a:clrFrom>
              <a:clrTo>
                <a:srgbClr val="FFFFFF">
                  <a:alpha val="0"/>
                </a:srgbClr>
              </a:clrTo>
            </a:clrChange>
          </a:blip>
          <a:srcRect t="31155" b="25191"/>
          <a:stretch>
            <a:fillRect/>
          </a:stretch>
        </p:blipFill>
        <p:spPr bwMode="auto">
          <a:xfrm>
            <a:off x="1547813" y="6175375"/>
            <a:ext cx="1912937" cy="468313"/>
          </a:xfrm>
          <a:prstGeom prst="rect">
            <a:avLst/>
          </a:prstGeom>
          <a:noFill/>
          <a:ln w="9525">
            <a:noFill/>
            <a:miter lim="800000"/>
            <a:headEnd/>
            <a:tailEnd/>
          </a:ln>
        </p:spPr>
      </p:pic>
      <p:pic>
        <p:nvPicPr>
          <p:cNvPr id="47155" name="Picture 13" descr="http://helpix.com.ua/images/stories/ariston_logo1.gif"/>
          <p:cNvPicPr>
            <a:picLocks noChangeAspect="1" noChangeArrowheads="1"/>
          </p:cNvPicPr>
          <p:nvPr/>
        </p:nvPicPr>
        <p:blipFill>
          <a:blip r:embed="rId54"/>
          <a:srcRect/>
          <a:stretch>
            <a:fillRect/>
          </a:stretch>
        </p:blipFill>
        <p:spPr bwMode="auto">
          <a:xfrm>
            <a:off x="6491313" y="6373836"/>
            <a:ext cx="1724025" cy="341312"/>
          </a:xfrm>
          <a:prstGeom prst="rect">
            <a:avLst/>
          </a:prstGeom>
          <a:noFill/>
          <a:ln w="9525">
            <a:noFill/>
            <a:miter lim="800000"/>
            <a:headEnd/>
            <a:tailEnd/>
          </a:ln>
        </p:spPr>
      </p:pic>
      <p:pic>
        <p:nvPicPr>
          <p:cNvPr id="47156" name="Picture 15" descr="http://www.kandi.kz/images/brands/Lemken-Logo.gif"/>
          <p:cNvPicPr>
            <a:picLocks noChangeAspect="1" noChangeArrowheads="1"/>
          </p:cNvPicPr>
          <p:nvPr/>
        </p:nvPicPr>
        <p:blipFill>
          <a:blip r:embed="rId55"/>
          <a:srcRect/>
          <a:stretch>
            <a:fillRect/>
          </a:stretch>
        </p:blipFill>
        <p:spPr bwMode="auto">
          <a:xfrm>
            <a:off x="3686175" y="6286500"/>
            <a:ext cx="1876425" cy="371475"/>
          </a:xfrm>
          <a:prstGeom prst="rect">
            <a:avLst/>
          </a:prstGeom>
          <a:noFill/>
          <a:ln w="9525">
            <a:noFill/>
            <a:miter lim="800000"/>
            <a:headEnd/>
            <a:tailEnd/>
          </a:ln>
        </p:spPr>
      </p:pic>
      <p:pic>
        <p:nvPicPr>
          <p:cNvPr id="47157" name="Picture 17" descr="http://kupit-konditsionery.ru/logobr/midea_logo.GIF"/>
          <p:cNvPicPr>
            <a:picLocks noChangeAspect="1" noChangeArrowheads="1"/>
          </p:cNvPicPr>
          <p:nvPr/>
        </p:nvPicPr>
        <p:blipFill>
          <a:blip r:embed="rId56">
            <a:clrChange>
              <a:clrFrom>
                <a:srgbClr val="FFFFFF"/>
              </a:clrFrom>
              <a:clrTo>
                <a:srgbClr val="FFFFFF">
                  <a:alpha val="0"/>
                </a:srgbClr>
              </a:clrTo>
            </a:clrChange>
          </a:blip>
          <a:srcRect/>
          <a:stretch>
            <a:fillRect/>
          </a:stretch>
        </p:blipFill>
        <p:spPr bwMode="auto">
          <a:xfrm>
            <a:off x="6000760" y="5715016"/>
            <a:ext cx="1636713" cy="628650"/>
          </a:xfrm>
          <a:prstGeom prst="rect">
            <a:avLst/>
          </a:prstGeom>
          <a:noFill/>
          <a:ln w="9525">
            <a:noFill/>
            <a:miter lim="800000"/>
            <a:headEnd/>
            <a:tailEnd/>
          </a:ln>
        </p:spPr>
      </p:pic>
      <p:pic>
        <p:nvPicPr>
          <p:cNvPr id="47158" name="Picture 19" descr="http://autoexpert.com.ua/uploads/posts/2012-08/1344857519_prista-oil_logo.jpg"/>
          <p:cNvPicPr>
            <a:picLocks noChangeAspect="1" noChangeArrowheads="1"/>
          </p:cNvPicPr>
          <p:nvPr/>
        </p:nvPicPr>
        <p:blipFill>
          <a:blip r:embed="rId57">
            <a:clrChange>
              <a:clrFrom>
                <a:srgbClr val="FFFFFF"/>
              </a:clrFrom>
              <a:clrTo>
                <a:srgbClr val="FFFFFF">
                  <a:alpha val="0"/>
                </a:srgbClr>
              </a:clrTo>
            </a:clrChange>
          </a:blip>
          <a:srcRect/>
          <a:stretch>
            <a:fillRect/>
          </a:stretch>
        </p:blipFill>
        <p:spPr bwMode="auto">
          <a:xfrm>
            <a:off x="8237569" y="5500702"/>
            <a:ext cx="763587" cy="1069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heckerboard(across)">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par>
                                <p:cTn id="75" presetID="10"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par>
                                <p:cTn id="87" presetID="10" presetClass="entr" presetSubtype="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cTn>
                              </p:par>
                              <p:par>
                                <p:cTn id="90" presetID="10" presetClass="entr" presetSubtype="0"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par>
                                <p:cTn id="93" presetID="10"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500"/>
                                        <p:tgtEl>
                                          <p:spTgt spid="23"/>
                                        </p:tgtEl>
                                      </p:cBhvr>
                                    </p:animEffect>
                                  </p:childTnLst>
                                </p:cTn>
                              </p:par>
                              <p:par>
                                <p:cTn id="100" presetID="10" presetClass="entr" presetSubtype="0"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par>
                                <p:cTn id="103" presetID="10" presetClass="entr" presetSubtype="0" fill="hold" nodeType="with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500"/>
                                        <p:tgtEl>
                                          <p:spTgt spid="22"/>
                                        </p:tgtEl>
                                      </p:cBhvr>
                                    </p:animEffect>
                                  </p:childTnLst>
                                </p:cTn>
                              </p:par>
                              <p:par>
                                <p:cTn id="106" presetID="10" presetClass="entr" presetSubtype="0" fill="hold"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par>
                                <p:cTn id="109" presetID="10" presetClass="entr" presetSubtype="0"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500"/>
                                        <p:tgtEl>
                                          <p:spTgt spid="32"/>
                                        </p:tgtEl>
                                      </p:cBhvr>
                                    </p:animEffect>
                                  </p:childTnLst>
                                </p:cTn>
                              </p:par>
                              <p:par>
                                <p:cTn id="112" presetID="10" presetClass="entr" presetSubtype="0" fill="hold" nodeType="with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fade">
                                      <p:cBhvr>
                                        <p:cTn id="114" dur="500"/>
                                        <p:tgtEl>
                                          <p:spTgt spid="31"/>
                                        </p:tgtEl>
                                      </p:cBhvr>
                                    </p:animEffect>
                                  </p:childTnLst>
                                </p:cTn>
                              </p:par>
                              <p:par>
                                <p:cTn id="115" presetID="10" presetClass="entr" presetSubtype="0"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fade">
                                      <p:cBhvr>
                                        <p:cTn id="120" dur="500"/>
                                        <p:tgtEl>
                                          <p:spTgt spid="34"/>
                                        </p:tgtEl>
                                      </p:cBhvr>
                                    </p:animEffect>
                                  </p:childTnLst>
                                </p:cTn>
                              </p:par>
                              <p:par>
                                <p:cTn id="121" presetID="10" presetClass="entr" presetSubtype="0" fill="hold" nodeType="with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fade">
                                      <p:cBhvr>
                                        <p:cTn id="1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49154" name="Прямоугольник 14"/>
          <p:cNvSpPr>
            <a:spLocks noChangeArrowheads="1"/>
          </p:cNvSpPr>
          <p:nvPr/>
        </p:nvSpPr>
        <p:spPr bwMode="auto">
          <a:xfrm>
            <a:off x="306388" y="119063"/>
            <a:ext cx="8532812" cy="646112"/>
          </a:xfrm>
          <a:prstGeom prst="rect">
            <a:avLst/>
          </a:prstGeom>
          <a:noFill/>
          <a:ln w="9525">
            <a:noFill/>
            <a:miter lim="800000"/>
            <a:headEnd/>
            <a:tailEnd/>
          </a:ln>
        </p:spPr>
        <p:txBody>
          <a:bodyPr>
            <a:spAutoFit/>
          </a:bodyPr>
          <a:lstStyle/>
          <a:p>
            <a:pPr algn="ctr"/>
            <a:r>
              <a:rPr lang="en-US" sz="3600" b="1">
                <a:solidFill>
                  <a:srgbClr val="002060"/>
                </a:solidFill>
                <a:ea typeface="HY그래픽M"/>
                <a:cs typeface="HY그래픽M"/>
              </a:rPr>
              <a:t>Newly implemented investment projects</a:t>
            </a:r>
            <a:endParaRPr lang="ru-RU" sz="3600" b="1">
              <a:solidFill>
                <a:srgbClr val="002060"/>
              </a:solidFill>
              <a:ea typeface="HY그래픽M"/>
              <a:cs typeface="HY그래픽M"/>
            </a:endParaRPr>
          </a:p>
        </p:txBody>
      </p:sp>
      <p:sp>
        <p:nvSpPr>
          <p:cNvPr id="3" name="Скругленный прямоугольник 2"/>
          <p:cNvSpPr/>
          <p:nvPr/>
        </p:nvSpPr>
        <p:spPr>
          <a:xfrm>
            <a:off x="250825" y="1104900"/>
            <a:ext cx="2808288" cy="153193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t>Steam-gas plant on </a:t>
            </a:r>
            <a:r>
              <a:rPr lang="en-US" dirty="0" err="1"/>
              <a:t>Navoi</a:t>
            </a:r>
            <a:r>
              <a:rPr lang="en-US" dirty="0"/>
              <a:t> thermal power-station in cooperation with Japan “Mitsubishi”</a:t>
            </a:r>
            <a:endParaRPr lang="ru-RU" dirty="0"/>
          </a:p>
        </p:txBody>
      </p:sp>
      <p:sp>
        <p:nvSpPr>
          <p:cNvPr id="6" name="Скругленный прямоугольник 5"/>
          <p:cNvSpPr/>
          <p:nvPr/>
        </p:nvSpPr>
        <p:spPr>
          <a:xfrm>
            <a:off x="250825" y="2924175"/>
            <a:ext cx="2808288" cy="151288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t>Second stage of a new complex for the production of trucks in cooperation with German “MAN”</a:t>
            </a:r>
            <a:endParaRPr lang="ru-RU" dirty="0"/>
          </a:p>
        </p:txBody>
      </p:sp>
      <p:sp>
        <p:nvSpPr>
          <p:cNvPr id="7" name="Скругленный прямоугольник 6"/>
          <p:cNvSpPr/>
          <p:nvPr/>
        </p:nvSpPr>
        <p:spPr>
          <a:xfrm>
            <a:off x="250825" y="4724400"/>
            <a:ext cx="2808288" cy="187325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t>First stage of liquefied gas production on the base of “</a:t>
            </a:r>
            <a:r>
              <a:rPr lang="en-US" dirty="0" err="1"/>
              <a:t>Mubarek</a:t>
            </a:r>
            <a:r>
              <a:rPr lang="en-US" dirty="0"/>
              <a:t> Gas Processing Plant”</a:t>
            </a:r>
            <a:endParaRPr lang="ru-RU" dirty="0"/>
          </a:p>
        </p:txBody>
      </p:sp>
      <p:sp>
        <p:nvSpPr>
          <p:cNvPr id="8" name="Скругленный прямоугольник 7"/>
          <p:cNvSpPr/>
          <p:nvPr/>
        </p:nvSpPr>
        <p:spPr>
          <a:xfrm>
            <a:off x="6156325" y="1125538"/>
            <a:ext cx="2808288" cy="15113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t>Production of engines for automobiles jointly with GM</a:t>
            </a:r>
          </a:p>
        </p:txBody>
      </p:sp>
      <p:sp>
        <p:nvSpPr>
          <p:cNvPr id="10" name="Скругленный прямоугольник 9"/>
          <p:cNvSpPr/>
          <p:nvPr/>
        </p:nvSpPr>
        <p:spPr>
          <a:xfrm>
            <a:off x="6156325" y="2924175"/>
            <a:ext cx="2808288" cy="367347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t>Construction of an unique complex “</a:t>
            </a:r>
            <a:r>
              <a:rPr lang="en-US" dirty="0" err="1"/>
              <a:t>Ustyurt</a:t>
            </a:r>
            <a:r>
              <a:rPr lang="en-US" dirty="0"/>
              <a:t> </a:t>
            </a:r>
            <a:r>
              <a:rPr lang="en-US" dirty="0" err="1"/>
              <a:t>Mubarek</a:t>
            </a:r>
            <a:r>
              <a:rPr lang="en-US" dirty="0"/>
              <a:t> Gas Processing Plant” on the base of </a:t>
            </a:r>
            <a:r>
              <a:rPr lang="en-US" dirty="0" err="1"/>
              <a:t>Surgil</a:t>
            </a:r>
            <a:r>
              <a:rPr lang="en-US" dirty="0"/>
              <a:t> field in cooperation with Korean companies consortium started in 2012  </a:t>
            </a:r>
            <a:endParaRPr lang="ru-RU" dirty="0"/>
          </a:p>
        </p:txBody>
      </p:sp>
      <p:pic>
        <p:nvPicPr>
          <p:cNvPr id="53251" name="Picture 3" descr="C:\Documents and Settings\wsa10\Рабочий стол\GM.jpg"/>
          <p:cNvPicPr>
            <a:picLocks noChangeAspect="1" noChangeArrowheads="1"/>
          </p:cNvPicPr>
          <p:nvPr/>
        </p:nvPicPr>
        <p:blipFill>
          <a:blip r:embed="rId4" cstate="print">
            <a:extLst/>
          </a:blip>
          <a:srcRect/>
          <a:stretch>
            <a:fillRect/>
          </a:stretch>
        </p:blipFill>
        <p:spPr bwMode="auto">
          <a:xfrm>
            <a:off x="3214678" y="1104206"/>
            <a:ext cx="2798748" cy="1553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0664" name="Picture 8" descr="D:\temp\man.jpg"/>
          <p:cNvPicPr>
            <a:picLocks noChangeAspect="1" noChangeArrowheads="1"/>
          </p:cNvPicPr>
          <p:nvPr/>
        </p:nvPicPr>
        <p:blipFill>
          <a:blip r:embed="rId5"/>
          <a:srcRect/>
          <a:stretch>
            <a:fillRect/>
          </a:stretch>
        </p:blipFill>
        <p:spPr bwMode="auto">
          <a:xfrm>
            <a:off x="3214678" y="2874565"/>
            <a:ext cx="2798747" cy="1706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0665" name="Picture 2" descr="I:\продукция\фото\243.GIF"/>
          <p:cNvPicPr>
            <a:picLocks noChangeAspect="1" noChangeArrowheads="1"/>
          </p:cNvPicPr>
          <p:nvPr/>
        </p:nvPicPr>
        <p:blipFill>
          <a:blip r:embed="rId6"/>
          <a:srcRect/>
          <a:stretch>
            <a:fillRect/>
          </a:stretch>
        </p:blipFill>
        <p:spPr bwMode="auto">
          <a:xfrm>
            <a:off x="3214678" y="4795540"/>
            <a:ext cx="2798747" cy="1801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52225" name="Line 4"/>
          <p:cNvSpPr>
            <a:spLocks noChangeShapeType="1"/>
          </p:cNvSpPr>
          <p:nvPr/>
        </p:nvSpPr>
        <p:spPr bwMode="auto">
          <a:xfrm>
            <a:off x="323850" y="1350963"/>
            <a:ext cx="8496300" cy="0"/>
          </a:xfrm>
          <a:prstGeom prst="line">
            <a:avLst/>
          </a:prstGeom>
          <a:noFill/>
          <a:ln w="28575">
            <a:solidFill>
              <a:schemeClr val="tx1"/>
            </a:solidFill>
            <a:round/>
            <a:headEnd/>
            <a:tailEnd/>
          </a:ln>
        </p:spPr>
        <p:txBody>
          <a:bodyPr/>
          <a:lstStyle/>
          <a:p>
            <a:endParaRPr lang="ru-RU"/>
          </a:p>
        </p:txBody>
      </p:sp>
      <p:pic>
        <p:nvPicPr>
          <p:cNvPr id="13" name="Picture 6" descr="uz-map"/>
          <p:cNvPicPr>
            <a:picLocks noChangeAspect="1" noChangeArrowheads="1"/>
          </p:cNvPicPr>
          <p:nvPr/>
        </p:nvPicPr>
        <p:blipFill>
          <a:blip r:embed="rId4">
            <a:lum bright="-24000" contrast="50000"/>
          </a:blip>
          <a:srcRect/>
          <a:stretch>
            <a:fillRect/>
          </a:stretch>
        </p:blipFill>
        <p:spPr bwMode="auto">
          <a:xfrm>
            <a:off x="106363" y="1758973"/>
            <a:ext cx="2520950" cy="1438275"/>
          </a:xfrm>
          <a:prstGeom prst="rect">
            <a:avLst/>
          </a:prstGeom>
          <a:noFill/>
          <a:ln w="9525">
            <a:noFill/>
            <a:miter lim="800000"/>
            <a:headEnd/>
            <a:tailEnd/>
          </a:ln>
        </p:spPr>
      </p:pic>
      <p:sp>
        <p:nvSpPr>
          <p:cNvPr id="14" name="Rectangle 7"/>
          <p:cNvSpPr>
            <a:spLocks noChangeArrowheads="1"/>
          </p:cNvSpPr>
          <p:nvPr/>
        </p:nvSpPr>
        <p:spPr bwMode="auto">
          <a:xfrm>
            <a:off x="1330325" y="1916113"/>
            <a:ext cx="217488" cy="146050"/>
          </a:xfrm>
          <a:prstGeom prst="rect">
            <a:avLst/>
          </a:prstGeom>
          <a:noFill/>
          <a:ln w="28575">
            <a:solidFill>
              <a:srgbClr val="990033"/>
            </a:solidFill>
            <a:miter lim="800000"/>
            <a:headEnd/>
            <a:tailEnd/>
          </a:ln>
        </p:spPr>
        <p:txBody>
          <a:bodyPr wrap="none" anchor="ctr"/>
          <a:lstStyle/>
          <a:p>
            <a:endParaRPr lang="uz-Cyrl-UZ"/>
          </a:p>
        </p:txBody>
      </p:sp>
      <p:sp>
        <p:nvSpPr>
          <p:cNvPr id="17" name="Прямоугольник с одним вырезанным углом 16"/>
          <p:cNvSpPr/>
          <p:nvPr/>
        </p:nvSpPr>
        <p:spPr>
          <a:xfrm>
            <a:off x="47625" y="4387904"/>
            <a:ext cx="2436813" cy="1800225"/>
          </a:xfrm>
          <a:prstGeom prst="snip1Rect">
            <a:avLst/>
          </a:prstGeom>
          <a:solidFill>
            <a:schemeClr val="accent2">
              <a:lumMod val="20000"/>
              <a:lumOff val="80000"/>
            </a:schemeClr>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90000"/>
              </a:lnSpc>
              <a:spcBef>
                <a:spcPct val="20000"/>
              </a:spcBef>
              <a:spcAft>
                <a:spcPts val="0"/>
              </a:spcAft>
              <a:defRPr/>
            </a:pPr>
            <a:r>
              <a:rPr lang="en-US" sz="1600" b="1" dirty="0">
                <a:ln w="50800"/>
                <a:solidFill>
                  <a:srgbClr val="002060"/>
                </a:solidFill>
                <a:cs typeface="Arial" pitchFamily="34" charset="0"/>
              </a:rPr>
              <a:t>Destination to:</a:t>
            </a:r>
          </a:p>
          <a:p>
            <a:pPr fontAlgn="auto">
              <a:lnSpc>
                <a:spcPct val="90000"/>
              </a:lnSpc>
              <a:spcBef>
                <a:spcPct val="20000"/>
              </a:spcBef>
              <a:spcAft>
                <a:spcPts val="0"/>
              </a:spcAft>
              <a:defRPr/>
            </a:pPr>
            <a:r>
              <a:rPr lang="en-US" sz="1600" b="1" dirty="0">
                <a:ln w="50800"/>
                <a:solidFill>
                  <a:srgbClr val="002060"/>
                </a:solidFill>
                <a:cs typeface="Arial" pitchFamily="34" charset="0"/>
              </a:rPr>
              <a:t>Airport – </a:t>
            </a:r>
            <a:r>
              <a:rPr lang="en-US" sz="1600" b="1" dirty="0">
                <a:ln w="50800"/>
                <a:solidFill>
                  <a:srgbClr val="FF0000"/>
                </a:solidFill>
                <a:cs typeface="Arial" pitchFamily="34" charset="0"/>
              </a:rPr>
              <a:t>2 km</a:t>
            </a:r>
          </a:p>
          <a:p>
            <a:pPr fontAlgn="auto">
              <a:lnSpc>
                <a:spcPct val="90000"/>
              </a:lnSpc>
              <a:spcBef>
                <a:spcPct val="20000"/>
              </a:spcBef>
              <a:spcAft>
                <a:spcPts val="0"/>
              </a:spcAft>
              <a:defRPr/>
            </a:pPr>
            <a:r>
              <a:rPr lang="en-US" sz="1600" b="1" dirty="0">
                <a:ln w="50800"/>
                <a:solidFill>
                  <a:srgbClr val="002060"/>
                </a:solidFill>
                <a:cs typeface="Arial" pitchFamily="34" charset="0"/>
              </a:rPr>
              <a:t>KAL Complex – </a:t>
            </a:r>
            <a:r>
              <a:rPr lang="en-US" sz="1600" b="1" dirty="0">
                <a:ln w="50800"/>
                <a:solidFill>
                  <a:srgbClr val="FF0000"/>
                </a:solidFill>
                <a:cs typeface="Arial" pitchFamily="34" charset="0"/>
              </a:rPr>
              <a:t>2 km</a:t>
            </a:r>
          </a:p>
          <a:p>
            <a:pPr fontAlgn="auto">
              <a:lnSpc>
                <a:spcPct val="90000"/>
              </a:lnSpc>
              <a:spcBef>
                <a:spcPct val="20000"/>
              </a:spcBef>
              <a:spcAft>
                <a:spcPts val="0"/>
              </a:spcAft>
              <a:defRPr/>
            </a:pPr>
            <a:r>
              <a:rPr lang="en-US" sz="1600" b="1" dirty="0" smtClean="0">
                <a:ln w="50800"/>
                <a:solidFill>
                  <a:srgbClr val="002060"/>
                </a:solidFill>
                <a:cs typeface="Arial" pitchFamily="34" charset="0"/>
              </a:rPr>
              <a:t>Tashkent </a:t>
            </a:r>
            <a:r>
              <a:rPr lang="en-US" sz="1600" b="1" dirty="0">
                <a:ln w="50800"/>
                <a:solidFill>
                  <a:srgbClr val="002060"/>
                </a:solidFill>
                <a:cs typeface="Arial" pitchFamily="34" charset="0"/>
              </a:rPr>
              <a:t>– </a:t>
            </a:r>
            <a:r>
              <a:rPr lang="en-US" sz="1600" b="1" dirty="0" smtClean="0">
                <a:ln w="50800"/>
                <a:solidFill>
                  <a:srgbClr val="FF0000"/>
                </a:solidFill>
                <a:cs typeface="Arial" pitchFamily="34" charset="0"/>
              </a:rPr>
              <a:t>480 </a:t>
            </a:r>
            <a:r>
              <a:rPr lang="en-US" sz="1600" b="1" dirty="0">
                <a:ln w="50800"/>
                <a:solidFill>
                  <a:srgbClr val="FF0000"/>
                </a:solidFill>
                <a:cs typeface="Arial" pitchFamily="34" charset="0"/>
              </a:rPr>
              <a:t>km</a:t>
            </a:r>
          </a:p>
          <a:p>
            <a:pPr fontAlgn="auto">
              <a:lnSpc>
                <a:spcPct val="90000"/>
              </a:lnSpc>
              <a:spcBef>
                <a:spcPct val="20000"/>
              </a:spcBef>
              <a:spcAft>
                <a:spcPts val="0"/>
              </a:spcAft>
              <a:defRPr/>
            </a:pPr>
            <a:r>
              <a:rPr lang="en-US" sz="1600" b="1" dirty="0">
                <a:ln w="50800"/>
                <a:solidFill>
                  <a:srgbClr val="002060"/>
                </a:solidFill>
                <a:cs typeface="Arial" pitchFamily="34" charset="0"/>
              </a:rPr>
              <a:t>Bukhara – </a:t>
            </a:r>
            <a:r>
              <a:rPr lang="en-US" sz="1600" b="1" dirty="0">
                <a:ln w="50800"/>
                <a:solidFill>
                  <a:srgbClr val="FF0000"/>
                </a:solidFill>
                <a:cs typeface="Arial" pitchFamily="34" charset="0"/>
              </a:rPr>
              <a:t>95 km</a:t>
            </a:r>
          </a:p>
        </p:txBody>
      </p:sp>
      <p:sp>
        <p:nvSpPr>
          <p:cNvPr id="18" name="Прямоугольник с одним вырезанным углом 17"/>
          <p:cNvSpPr/>
          <p:nvPr/>
        </p:nvSpPr>
        <p:spPr>
          <a:xfrm>
            <a:off x="46038" y="3308404"/>
            <a:ext cx="2282825" cy="471488"/>
          </a:xfrm>
          <a:prstGeom prst="snip1Rect">
            <a:avLst/>
          </a:prstGeom>
          <a:solidFill>
            <a:schemeClr val="accent2">
              <a:lumMod val="20000"/>
              <a:lumOff val="80000"/>
            </a:schemeClr>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90000"/>
              </a:lnSpc>
              <a:spcBef>
                <a:spcPct val="20000"/>
              </a:spcBef>
              <a:spcAft>
                <a:spcPts val="0"/>
              </a:spcAft>
              <a:defRPr/>
            </a:pPr>
            <a:r>
              <a:rPr lang="en-US" sz="1600" b="1" dirty="0">
                <a:ln w="50800"/>
                <a:solidFill>
                  <a:srgbClr val="002060"/>
                </a:solidFill>
                <a:cs typeface="Arial" pitchFamily="34" charset="0"/>
              </a:rPr>
              <a:t>Territory - </a:t>
            </a:r>
            <a:r>
              <a:rPr lang="en-US" sz="1600" b="1" dirty="0">
                <a:ln w="50800"/>
                <a:solidFill>
                  <a:srgbClr val="FF0000"/>
                </a:solidFill>
                <a:cs typeface="Arial" pitchFamily="34" charset="0"/>
              </a:rPr>
              <a:t>564 ha</a:t>
            </a:r>
          </a:p>
        </p:txBody>
      </p:sp>
      <p:sp>
        <p:nvSpPr>
          <p:cNvPr id="52230" name="Прямоугольник 15"/>
          <p:cNvSpPr>
            <a:spLocks noChangeArrowheads="1"/>
          </p:cNvSpPr>
          <p:nvPr/>
        </p:nvSpPr>
        <p:spPr bwMode="auto">
          <a:xfrm>
            <a:off x="395288" y="139682"/>
            <a:ext cx="8532812" cy="646112"/>
          </a:xfrm>
          <a:prstGeom prst="rect">
            <a:avLst/>
          </a:prstGeom>
          <a:noFill/>
          <a:ln w="9525">
            <a:noFill/>
            <a:miter lim="800000"/>
            <a:headEnd/>
            <a:tailEnd/>
          </a:ln>
        </p:spPr>
        <p:txBody>
          <a:bodyPr>
            <a:spAutoFit/>
          </a:bodyPr>
          <a:lstStyle/>
          <a:p>
            <a:pPr algn="ctr"/>
            <a:r>
              <a:rPr lang="en-US" altLang="ko-KR" sz="3600" b="1" dirty="0">
                <a:solidFill>
                  <a:srgbClr val="002060"/>
                </a:solidFill>
                <a:cs typeface="HY그래픽M"/>
              </a:rPr>
              <a:t>FIEZ “</a:t>
            </a:r>
            <a:r>
              <a:rPr lang="en-US" altLang="ko-KR" sz="3600" b="1" dirty="0" err="1">
                <a:solidFill>
                  <a:srgbClr val="002060"/>
                </a:solidFill>
                <a:cs typeface="HY그래픽M"/>
              </a:rPr>
              <a:t>Navoi</a:t>
            </a:r>
            <a:r>
              <a:rPr lang="en-US" altLang="ko-KR" sz="3600" b="1" dirty="0" smtClean="0">
                <a:solidFill>
                  <a:srgbClr val="002060"/>
                </a:solidFill>
                <a:cs typeface="HY그래픽M"/>
              </a:rPr>
              <a:t>”</a:t>
            </a:r>
            <a:endParaRPr lang="uz-Cyrl-UZ" altLang="ko-KR" sz="3600" b="1" dirty="0">
              <a:solidFill>
                <a:srgbClr val="002060"/>
              </a:solidFill>
              <a:cs typeface="HY그래픽M"/>
            </a:endParaRPr>
          </a:p>
        </p:txBody>
      </p:sp>
      <p:pic>
        <p:nvPicPr>
          <p:cNvPr id="52231" name="Picture 12" descr="http://fiez.uz/uploads/images/fiez_map.jpg"/>
          <p:cNvPicPr>
            <a:picLocks noChangeAspect="1" noChangeArrowheads="1"/>
          </p:cNvPicPr>
          <p:nvPr/>
        </p:nvPicPr>
        <p:blipFill>
          <a:blip r:embed="rId5"/>
          <a:srcRect/>
          <a:stretch>
            <a:fillRect/>
          </a:stretch>
        </p:blipFill>
        <p:spPr bwMode="auto">
          <a:xfrm>
            <a:off x="2498725" y="2365398"/>
            <a:ext cx="6638925" cy="4278312"/>
          </a:xfrm>
          <a:prstGeom prst="rect">
            <a:avLst/>
          </a:prstGeom>
          <a:noFill/>
          <a:ln w="9525">
            <a:noFill/>
            <a:miter lim="800000"/>
            <a:headEnd/>
            <a:tailEnd/>
          </a:ln>
        </p:spPr>
      </p:pic>
      <p:sp>
        <p:nvSpPr>
          <p:cNvPr id="16" name="AutoShape 8"/>
          <p:cNvSpPr>
            <a:spLocks noChangeArrowheads="1"/>
          </p:cNvSpPr>
          <p:nvPr/>
        </p:nvSpPr>
        <p:spPr bwMode="auto">
          <a:xfrm rot="622550">
            <a:off x="1403350" y="2501923"/>
            <a:ext cx="1582738" cy="647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743" y="9640"/>
                </a:moveTo>
                <a:cubicBezTo>
                  <a:pt x="15205" y="7344"/>
                  <a:pt x="13157" y="5722"/>
                  <a:pt x="10800" y="5722"/>
                </a:cubicBezTo>
                <a:cubicBezTo>
                  <a:pt x="8940" y="5721"/>
                  <a:pt x="7230" y="6737"/>
                  <a:pt x="6340" y="8370"/>
                </a:cubicBezTo>
                <a:lnTo>
                  <a:pt x="1316" y="5632"/>
                </a:lnTo>
                <a:cubicBezTo>
                  <a:pt x="3208" y="2160"/>
                  <a:pt x="6845" y="-1"/>
                  <a:pt x="10800" y="0"/>
                </a:cubicBezTo>
                <a:cubicBezTo>
                  <a:pt x="15814" y="0"/>
                  <a:pt x="20169" y="3451"/>
                  <a:pt x="21314" y="8333"/>
                </a:cubicBezTo>
                <a:lnTo>
                  <a:pt x="23943" y="7716"/>
                </a:lnTo>
                <a:lnTo>
                  <a:pt x="19799" y="14400"/>
                </a:lnTo>
                <a:lnTo>
                  <a:pt x="13115" y="10256"/>
                </a:lnTo>
                <a:lnTo>
                  <a:pt x="15743" y="9640"/>
                </a:lnTo>
                <a:close/>
              </a:path>
            </a:pathLst>
          </a:custGeom>
          <a:solidFill>
            <a:schemeClr val="bg1"/>
          </a:solidFill>
          <a:ln w="19050">
            <a:solidFill>
              <a:schemeClr val="tx1"/>
            </a:solidFill>
            <a:miter lim="800000"/>
            <a:headEnd/>
            <a:tailEnd/>
          </a:ln>
          <a:effectLst>
            <a:outerShdw dist="92457" dir="956724" algn="ctr" rotWithShape="0">
              <a:schemeClr val="bg2"/>
            </a:outerShdw>
          </a:effectLst>
        </p:spPr>
        <p:txBody>
          <a:bodyPr wrap="none" anchor="ctr"/>
          <a:lstStyle/>
          <a:p>
            <a:pPr>
              <a:defRPr/>
            </a:pPr>
            <a:endParaRPr lang="ru-RU"/>
          </a:p>
        </p:txBody>
      </p:sp>
      <p:sp>
        <p:nvSpPr>
          <p:cNvPr id="11" name="AutoShape 9"/>
          <p:cNvSpPr>
            <a:spLocks noChangeArrowheads="1"/>
          </p:cNvSpPr>
          <p:nvPr/>
        </p:nvSpPr>
        <p:spPr bwMode="auto">
          <a:xfrm>
            <a:off x="107504" y="792806"/>
            <a:ext cx="8928992" cy="850244"/>
          </a:xfrm>
          <a:prstGeom prst="roundRect">
            <a:avLst>
              <a:gd name="adj" fmla="val 16667"/>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path path="circle">
              <a:fillToRect l="50000" t="50000" r="50000" b="50000"/>
            </a:path>
            <a:tileRect/>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marL="319088" indent="-319088" algn="ctr" eaLnBrk="0" hangingPunct="0">
              <a:spcBef>
                <a:spcPts val="1200"/>
              </a:spcBef>
              <a:buClr>
                <a:schemeClr val="accent2"/>
              </a:buClr>
              <a:buSzPct val="100000"/>
              <a:buFontTx/>
              <a:buBlip>
                <a:blip r:embed="rId6"/>
              </a:buBlip>
              <a:defRPr/>
            </a:pPr>
            <a:r>
              <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rPr>
              <a:t>Establishment of </a:t>
            </a:r>
            <a:r>
              <a:rPr lang="en-US" sz="1700" b="1" dirty="0" smtClean="0">
                <a:ln w="1905"/>
                <a:solidFill>
                  <a:srgbClr val="002060"/>
                </a:solidFill>
                <a:effectLst>
                  <a:innerShdw blurRad="69850" dist="43180" dir="5400000">
                    <a:srgbClr val="000000">
                      <a:alpha val="65000"/>
                    </a:srgbClr>
                  </a:innerShdw>
                </a:effectLst>
                <a:latin typeface="Arial" pitchFamily="34" charset="0"/>
                <a:cs typeface="Arial" pitchFamily="34" charset="0"/>
              </a:rPr>
              <a:t>Free Industrial Economic </a:t>
            </a:r>
            <a:r>
              <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rPr>
              <a:t>Zone </a:t>
            </a:r>
            <a:r>
              <a:rPr lang="en-US" sz="1700" b="1" dirty="0" smtClean="0">
                <a:ln w="1905"/>
                <a:solidFill>
                  <a:srgbClr val="002060"/>
                </a:solidFill>
                <a:effectLst>
                  <a:innerShdw blurRad="69850" dist="43180" dir="5400000">
                    <a:srgbClr val="000000">
                      <a:alpha val="65000"/>
                    </a:srgbClr>
                  </a:innerShdw>
                </a:effectLst>
                <a:latin typeface="Arial" pitchFamily="34" charset="0"/>
                <a:cs typeface="Arial" pitchFamily="34" charset="0"/>
              </a:rPr>
              <a:t>“</a:t>
            </a:r>
            <a:r>
              <a:rPr lang="en-US" sz="1700" b="1" dirty="0" err="1" smtClean="0">
                <a:ln w="1905"/>
                <a:solidFill>
                  <a:srgbClr val="002060"/>
                </a:solidFill>
                <a:effectLst>
                  <a:innerShdw blurRad="69850" dist="43180" dir="5400000">
                    <a:srgbClr val="000000">
                      <a:alpha val="65000"/>
                    </a:srgbClr>
                  </a:innerShdw>
                </a:effectLst>
                <a:latin typeface="Arial" pitchFamily="34" charset="0"/>
                <a:cs typeface="Arial" pitchFamily="34" charset="0"/>
              </a:rPr>
              <a:t>Navoi</a:t>
            </a:r>
            <a:r>
              <a:rPr lang="en-US" sz="1700" b="1" dirty="0" smtClean="0">
                <a:ln w="1905"/>
                <a:solidFill>
                  <a:srgbClr val="002060"/>
                </a:solidFill>
                <a:effectLst>
                  <a:innerShdw blurRad="69850" dist="43180" dir="5400000">
                    <a:srgbClr val="000000">
                      <a:alpha val="65000"/>
                    </a:srgbClr>
                  </a:innerShdw>
                </a:effectLst>
                <a:latin typeface="Arial" pitchFamily="34" charset="0"/>
                <a:cs typeface="Arial" pitchFamily="34" charset="0"/>
              </a:rPr>
              <a:t>”</a:t>
            </a:r>
            <a:endPar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endParaRPr>
          </a:p>
          <a:p>
            <a:pPr algn="ctr" eaLnBrk="0" hangingPunct="0">
              <a:spcBef>
                <a:spcPts val="1200"/>
              </a:spcBef>
              <a:buClr>
                <a:schemeClr val="accent2"/>
              </a:buClr>
              <a:buSzPct val="100000"/>
              <a:defRPr/>
            </a:pPr>
            <a:r>
              <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rPr>
              <a:t>(Degree of the President of the Republic of Uzbekistan </a:t>
            </a:r>
            <a:r>
              <a:rPr lang="en-US" sz="1700" b="1" dirty="0" smtClean="0">
                <a:ln w="1905"/>
                <a:solidFill>
                  <a:srgbClr val="002060"/>
                </a:solidFill>
                <a:effectLst>
                  <a:innerShdw blurRad="69850" dist="43180" dir="5400000">
                    <a:srgbClr val="000000">
                      <a:alpha val="65000"/>
                    </a:srgbClr>
                  </a:innerShdw>
                </a:effectLst>
                <a:latin typeface="Arial" pitchFamily="34" charset="0"/>
                <a:cs typeface="Arial" pitchFamily="34" charset="0"/>
              </a:rPr>
              <a:t>December 2, 2008)</a:t>
            </a:r>
            <a:endPar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par>
                          <p:cTn id="11" fill="hold">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childTnLst>
                          </p:cTn>
                        </p:par>
                        <p:par>
                          <p:cTn id="15" fill="hold">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7" grpId="0" animBg="1" autoUpdateAnimBg="0"/>
      <p:bldP spid="18" grpId="0" animBg="1" autoUpdateAnimBg="0"/>
      <p:bldP spid="1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3" name="AutoShape 14"/>
          <p:cNvSpPr>
            <a:spLocks noChangeArrowheads="1"/>
          </p:cNvSpPr>
          <p:nvPr/>
        </p:nvSpPr>
        <p:spPr bwMode="auto">
          <a:xfrm>
            <a:off x="86296" y="1917003"/>
            <a:ext cx="4383113"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1. Political &amp; macroeconomic stability</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4" name="AutoShape 14"/>
          <p:cNvSpPr>
            <a:spLocks noChangeArrowheads="1"/>
          </p:cNvSpPr>
          <p:nvPr/>
        </p:nvSpPr>
        <p:spPr bwMode="auto">
          <a:xfrm>
            <a:off x="2276693" y="3131394"/>
            <a:ext cx="3168352"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3. Rich raw material base</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5" name="AutoShape 14"/>
          <p:cNvSpPr>
            <a:spLocks noChangeArrowheads="1"/>
          </p:cNvSpPr>
          <p:nvPr/>
        </p:nvSpPr>
        <p:spPr bwMode="auto">
          <a:xfrm>
            <a:off x="2771800" y="3700300"/>
            <a:ext cx="3043341"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4. Energy advantageous</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6" name="AutoShape 14"/>
          <p:cNvSpPr>
            <a:spLocks noChangeArrowheads="1"/>
          </p:cNvSpPr>
          <p:nvPr/>
        </p:nvSpPr>
        <p:spPr bwMode="auto">
          <a:xfrm>
            <a:off x="3106643" y="4293096"/>
            <a:ext cx="3506777"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5. Diversified industrial base</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7" name="AutoShape 14"/>
          <p:cNvSpPr>
            <a:spLocks noChangeArrowheads="1"/>
          </p:cNvSpPr>
          <p:nvPr/>
        </p:nvSpPr>
        <p:spPr bwMode="auto">
          <a:xfrm>
            <a:off x="3860869" y="4859586"/>
            <a:ext cx="4498976"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6. Advantageous geographical location</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8" name="AutoShape 14"/>
          <p:cNvSpPr>
            <a:spLocks noChangeArrowheads="1"/>
          </p:cNvSpPr>
          <p:nvPr/>
        </p:nvSpPr>
        <p:spPr bwMode="auto">
          <a:xfrm>
            <a:off x="4860032" y="5435650"/>
            <a:ext cx="4032448"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7. Well educated human resources</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sp>
        <p:nvSpPr>
          <p:cNvPr id="10" name="AutoShape 14"/>
          <p:cNvSpPr>
            <a:spLocks noChangeArrowheads="1"/>
          </p:cNvSpPr>
          <p:nvPr/>
        </p:nvSpPr>
        <p:spPr bwMode="auto">
          <a:xfrm>
            <a:off x="1338585" y="2492896"/>
            <a:ext cx="3130824" cy="441622"/>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defTabSz="904875">
              <a:defRPr/>
            </a:pPr>
            <a:r>
              <a:rPr lang="en-US" sz="2000" b="1" dirty="0">
                <a:ln w="1905"/>
                <a:solidFill>
                  <a:srgbClr val="002060"/>
                </a:solidFill>
                <a:effectLst>
                  <a:innerShdw blurRad="69850" dist="43180" dir="5400000">
                    <a:srgbClr val="000000">
                      <a:alpha val="65000"/>
                    </a:srgbClr>
                  </a:innerShdw>
                </a:effectLst>
                <a:latin typeface="Calibri" pitchFamily="34" charset="0"/>
              </a:rPr>
              <a:t>2. Sound legal base</a:t>
            </a:r>
            <a:endParaRPr lang="ru-RU" sz="2000" b="1" dirty="0">
              <a:ln w="1905"/>
              <a:solidFill>
                <a:srgbClr val="002060"/>
              </a:solidFill>
              <a:effectLst>
                <a:innerShdw blurRad="69850" dist="43180" dir="5400000">
                  <a:srgbClr val="000000">
                    <a:alpha val="65000"/>
                  </a:srgbClr>
                </a:innerShdw>
              </a:effectLst>
              <a:latin typeface="Calibri" pitchFamily="34" charset="0"/>
            </a:endParaRPr>
          </a:p>
        </p:txBody>
      </p:sp>
      <p:pic>
        <p:nvPicPr>
          <p:cNvPr id="11" name="Picture 2" descr="C:\Documents and Settings\wsa10\Рабочий стол\Новая папка\RoadBaseMaterialPhoto.jpg"/>
          <p:cNvPicPr>
            <a:picLocks noChangeAspect="1" noChangeArrowheads="1"/>
          </p:cNvPicPr>
          <p:nvPr/>
        </p:nvPicPr>
        <p:blipFill>
          <a:blip r:embed="rId4" cstate="print">
            <a:extLst/>
          </a:blip>
          <a:srcRect/>
          <a:stretch>
            <a:fillRect/>
          </a:stretch>
        </p:blipFill>
        <p:spPr bwMode="auto">
          <a:xfrm>
            <a:off x="6619348" y="2902654"/>
            <a:ext cx="2321056" cy="1740792"/>
          </a:xfrm>
          <a:prstGeom prst="ellipse">
            <a:avLst/>
          </a:prstGeom>
          <a:ln>
            <a:noFill/>
          </a:ln>
          <a:effectLst>
            <a:softEdge rad="112500"/>
          </a:effectLst>
          <a:extLst/>
        </p:spPr>
      </p:pic>
      <p:pic>
        <p:nvPicPr>
          <p:cNvPr id="12" name="Picture 3" descr="C:\Documents and Settings\wsa10\Рабочий стол\Новая папка\energo_15072012.jpg"/>
          <p:cNvPicPr>
            <a:picLocks noChangeAspect="1" noChangeArrowheads="1"/>
          </p:cNvPicPr>
          <p:nvPr/>
        </p:nvPicPr>
        <p:blipFill>
          <a:blip r:embed="rId5">
            <a:extLst/>
          </a:blip>
          <a:srcRect/>
          <a:stretch>
            <a:fillRect/>
          </a:stretch>
        </p:blipFill>
        <p:spPr bwMode="auto">
          <a:xfrm>
            <a:off x="4998707" y="1372162"/>
            <a:ext cx="2223299" cy="1664763"/>
          </a:xfrm>
          <a:prstGeom prst="ellipse">
            <a:avLst/>
          </a:prstGeom>
          <a:ln>
            <a:noFill/>
          </a:ln>
          <a:effectLst>
            <a:softEdge rad="112500"/>
          </a:effectLst>
          <a:extLst/>
        </p:spPr>
      </p:pic>
      <p:pic>
        <p:nvPicPr>
          <p:cNvPr id="17419" name="Picture 2" descr="http://www.modelstoglobe.com/ESW/Images/Earth_Globe.png"/>
          <p:cNvPicPr>
            <a:picLocks noChangeAspect="1" noChangeArrowheads="1"/>
          </p:cNvPicPr>
          <p:nvPr/>
        </p:nvPicPr>
        <p:blipFill>
          <a:blip r:embed="rId6"/>
          <a:srcRect/>
          <a:stretch>
            <a:fillRect/>
          </a:stretch>
        </p:blipFill>
        <p:spPr bwMode="auto">
          <a:xfrm>
            <a:off x="204788" y="3706813"/>
            <a:ext cx="2327275" cy="2354262"/>
          </a:xfrm>
          <a:prstGeom prst="rect">
            <a:avLst/>
          </a:prstGeom>
          <a:noFill/>
          <a:ln w="9525">
            <a:noFill/>
            <a:miter lim="800000"/>
            <a:headEnd/>
            <a:tailEnd/>
          </a:ln>
        </p:spPr>
      </p:pic>
      <p:sp>
        <p:nvSpPr>
          <p:cNvPr id="14" name="Прямоугольник 13"/>
          <p:cNvSpPr/>
          <p:nvPr/>
        </p:nvSpPr>
        <p:spPr>
          <a:xfrm>
            <a:off x="-36303" y="190381"/>
            <a:ext cx="9180335" cy="1200329"/>
          </a:xfrm>
          <a:prstGeom prst="rect">
            <a:avLst/>
          </a:prstGeom>
        </p:spPr>
        <p:txBody>
          <a:bodyPr wrap="none">
            <a:spAutoFit/>
          </a:bodyPr>
          <a:lstStyle/>
          <a:p>
            <a:pPr algn="ctr" defTabSz="904875">
              <a:defRPr/>
            </a:pPr>
            <a:r>
              <a:rPr lang="en-US" sz="3600" b="1" dirty="0">
                <a:ln w="1905"/>
                <a:solidFill>
                  <a:srgbClr val="002060"/>
                </a:solidFill>
                <a:effectLst>
                  <a:innerShdw blurRad="69850" dist="43180" dir="5400000">
                    <a:srgbClr val="000000">
                      <a:alpha val="65000"/>
                    </a:srgbClr>
                  </a:innerShdw>
                </a:effectLst>
              </a:rPr>
              <a:t> Factors of success in </a:t>
            </a:r>
            <a:r>
              <a:rPr lang="en-US" sz="3600" b="1" dirty="0" smtClean="0">
                <a:ln w="1905"/>
                <a:solidFill>
                  <a:srgbClr val="002060"/>
                </a:solidFill>
                <a:effectLst>
                  <a:innerShdw blurRad="69850" dist="43180" dir="5400000">
                    <a:srgbClr val="000000">
                      <a:alpha val="65000"/>
                    </a:srgbClr>
                  </a:innerShdw>
                </a:effectLst>
              </a:rPr>
              <a:t>attraction of investments</a:t>
            </a:r>
          </a:p>
          <a:p>
            <a:pPr algn="ctr" defTabSz="904875">
              <a:defRPr/>
            </a:pPr>
            <a:r>
              <a:rPr lang="en-US" sz="3600" b="1" dirty="0" smtClean="0">
                <a:ln w="1905"/>
                <a:solidFill>
                  <a:srgbClr val="002060"/>
                </a:solidFill>
                <a:effectLst>
                  <a:innerShdw blurRad="69850" dist="43180" dir="5400000">
                    <a:srgbClr val="000000">
                      <a:alpha val="65000"/>
                    </a:srgbClr>
                  </a:innerShdw>
                </a:effectLst>
              </a:rPr>
              <a:t>in Uzbekistan</a:t>
            </a:r>
            <a:endParaRPr lang="ru-RU" sz="3600" b="1" dirty="0">
              <a:ln w="1905"/>
              <a:solidFill>
                <a:srgbClr val="00206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pic>
        <p:nvPicPr>
          <p:cNvPr id="11" name="Picture 2" descr="C:\Documents and Settings\wsa10\Рабочий стол\Рисунок555.jpg"/>
          <p:cNvPicPr>
            <a:picLocks noChangeAspect="1" noChangeArrowheads="1"/>
          </p:cNvPicPr>
          <p:nvPr/>
        </p:nvPicPr>
        <p:blipFill>
          <a:blip r:embed="rId4"/>
          <a:srcRect/>
          <a:stretch>
            <a:fillRect/>
          </a:stretch>
        </p:blipFill>
        <p:spPr bwMode="auto">
          <a:xfrm>
            <a:off x="180975" y="1254125"/>
            <a:ext cx="3887788" cy="2144713"/>
          </a:xfrm>
          <a:prstGeom prst="rect">
            <a:avLst/>
          </a:prstGeom>
          <a:noFill/>
          <a:ln w="9525">
            <a:noFill/>
            <a:miter lim="800000"/>
            <a:headEnd/>
            <a:tailEnd/>
          </a:ln>
        </p:spPr>
      </p:pic>
      <p:pic>
        <p:nvPicPr>
          <p:cNvPr id="12" name="Picture 10" descr="Картинка 16 из 406">
            <a:hlinkClick r:id="rId5"/>
          </p:cNvPr>
          <p:cNvPicPr>
            <a:picLocks noChangeAspect="1" noChangeArrowheads="1"/>
          </p:cNvPicPr>
          <p:nvPr/>
        </p:nvPicPr>
        <p:blipFill>
          <a:blip r:embed="rId6">
            <a:clrChange>
              <a:clrFrom>
                <a:srgbClr val="FFFFFF"/>
              </a:clrFrom>
              <a:clrTo>
                <a:srgbClr val="FFFFFF">
                  <a:alpha val="0"/>
                </a:srgbClr>
              </a:clrTo>
            </a:clrChange>
          </a:blip>
          <a:srcRect l="5103" t="22932" r="7559" b="19534"/>
          <a:stretch>
            <a:fillRect/>
          </a:stretch>
        </p:blipFill>
        <p:spPr bwMode="auto">
          <a:xfrm>
            <a:off x="6659563" y="476250"/>
            <a:ext cx="2089150" cy="647700"/>
          </a:xfrm>
          <a:prstGeom prst="rect">
            <a:avLst/>
          </a:prstGeom>
          <a:noFill/>
          <a:ln w="9525">
            <a:noFill/>
            <a:miter lim="800000"/>
            <a:headEnd/>
            <a:tailEnd/>
          </a:ln>
        </p:spPr>
      </p:pic>
      <p:pic>
        <p:nvPicPr>
          <p:cNvPr id="13" name="Picture 11" descr="uzbekistan airways"/>
          <p:cNvPicPr>
            <a:picLocks noChangeAspect="1" noChangeArrowheads="1"/>
          </p:cNvPicPr>
          <p:nvPr/>
        </p:nvPicPr>
        <p:blipFill>
          <a:blip r:embed="rId7"/>
          <a:srcRect/>
          <a:stretch>
            <a:fillRect/>
          </a:stretch>
        </p:blipFill>
        <p:spPr bwMode="auto">
          <a:xfrm>
            <a:off x="107950" y="692150"/>
            <a:ext cx="2017713" cy="500063"/>
          </a:xfrm>
          <a:prstGeom prst="rect">
            <a:avLst/>
          </a:prstGeom>
          <a:noFill/>
          <a:ln w="9525">
            <a:noFill/>
            <a:miter lim="800000"/>
            <a:headEnd/>
            <a:tailEnd/>
          </a:ln>
        </p:spPr>
      </p:pic>
      <p:pic>
        <p:nvPicPr>
          <p:cNvPr id="14" name="Picture 58" descr="무제-2 복사"/>
          <p:cNvPicPr>
            <a:picLocks noChangeAspect="1" noChangeArrowheads="1"/>
          </p:cNvPicPr>
          <p:nvPr/>
        </p:nvPicPr>
        <p:blipFill>
          <a:blip r:embed="rId8">
            <a:clrChange>
              <a:clrFrom>
                <a:srgbClr val="FFFFFF"/>
              </a:clrFrom>
              <a:clrTo>
                <a:srgbClr val="FFFFFF">
                  <a:alpha val="0"/>
                </a:srgbClr>
              </a:clrTo>
            </a:clrChange>
          </a:blip>
          <a:srcRect t="2" b="27802"/>
          <a:stretch>
            <a:fillRect/>
          </a:stretch>
        </p:blipFill>
        <p:spPr bwMode="auto">
          <a:xfrm>
            <a:off x="107950" y="3757613"/>
            <a:ext cx="5543550" cy="2047875"/>
          </a:xfrm>
          <a:prstGeom prst="rect">
            <a:avLst/>
          </a:prstGeom>
          <a:noFill/>
          <a:ln w="9525">
            <a:noFill/>
            <a:miter lim="800000"/>
            <a:headEnd/>
            <a:tailEnd/>
          </a:ln>
        </p:spPr>
      </p:pic>
      <p:sp>
        <p:nvSpPr>
          <p:cNvPr id="15" name="직사각형 40"/>
          <p:cNvSpPr>
            <a:spLocks noChangeArrowheads="1"/>
          </p:cNvSpPr>
          <p:nvPr/>
        </p:nvSpPr>
        <p:spPr bwMode="auto">
          <a:xfrm>
            <a:off x="4202113" y="1438275"/>
            <a:ext cx="4906962" cy="1630363"/>
          </a:xfrm>
          <a:prstGeom prst="rect">
            <a:avLst/>
          </a:prstGeom>
          <a:noFill/>
          <a:ln>
            <a:noFill/>
          </a:ln>
          <a:extLst/>
        </p:spPr>
        <p:txBody>
          <a:bodyPr>
            <a:spAutoFit/>
          </a:bodyPr>
          <a:lstStyle/>
          <a:p>
            <a:pPr marL="285750" indent="-285750">
              <a:buClr>
                <a:srgbClr val="0070C0"/>
              </a:buClr>
              <a:buFont typeface="Wingdings" pitchFamily="2" charset="2"/>
              <a:buChar char="l"/>
              <a:defRPr/>
            </a:pPr>
            <a:r>
              <a:rPr lang="en-US" sz="2000" b="1" dirty="0">
                <a:solidFill>
                  <a:srgbClr val="FF0000"/>
                </a:solidFill>
                <a:cs typeface="Calibri" pitchFamily="34" charset="0"/>
              </a:rPr>
              <a:t>29</a:t>
            </a:r>
            <a:r>
              <a:rPr lang="ru-RU" sz="2000" b="1" dirty="0">
                <a:solidFill>
                  <a:srgbClr val="FF0000"/>
                </a:solidFill>
                <a:cs typeface="Calibri" pitchFamily="34" charset="0"/>
              </a:rPr>
              <a:t> </a:t>
            </a:r>
            <a:r>
              <a:rPr lang="en-US" sz="2000" b="1" dirty="0">
                <a:solidFill>
                  <a:srgbClr val="FF0000"/>
                </a:solidFill>
                <a:cs typeface="Calibri" pitchFamily="34" charset="0"/>
              </a:rPr>
              <a:t>flights per week </a:t>
            </a:r>
            <a:endParaRPr lang="en-US" sz="2000" b="1" dirty="0">
              <a:solidFill>
                <a:schemeClr val="bg2">
                  <a:lumMod val="25000"/>
                </a:schemeClr>
              </a:solidFill>
              <a:cs typeface="Calibri" pitchFamily="34" charset="0"/>
            </a:endParaRPr>
          </a:p>
          <a:p>
            <a:pPr>
              <a:buClr>
                <a:srgbClr val="0070C0"/>
              </a:buClr>
              <a:defRPr/>
            </a:pPr>
            <a:r>
              <a:rPr lang="en-US" altLang="ko-KR" sz="2000" b="1" dirty="0">
                <a:solidFill>
                  <a:schemeClr val="bg2">
                    <a:lumMod val="25000"/>
                  </a:schemeClr>
                </a:solidFill>
                <a:cs typeface="Calibri" pitchFamily="34" charset="0"/>
              </a:rPr>
              <a:t>     </a:t>
            </a:r>
            <a:r>
              <a:rPr lang="en-US" altLang="ko-KR" sz="2000" dirty="0">
                <a:solidFill>
                  <a:schemeClr val="bg2">
                    <a:lumMod val="25000"/>
                  </a:schemeClr>
                </a:solidFill>
                <a:cs typeface="Calibri" pitchFamily="34" charset="0"/>
              </a:rPr>
              <a:t>(Delhi, Mumbai, Bangkok, Frankfurt, Istanbul, Dubai, Doha, Dhaka, Hanoi, Moscow, Milan, Brussels, Vienna, Zaragoza, Incheon, Paris)</a:t>
            </a:r>
          </a:p>
        </p:txBody>
      </p:sp>
      <p:sp>
        <p:nvSpPr>
          <p:cNvPr id="54278" name="Прямоугольник 17"/>
          <p:cNvSpPr>
            <a:spLocks noChangeArrowheads="1"/>
          </p:cNvSpPr>
          <p:nvPr/>
        </p:nvSpPr>
        <p:spPr bwMode="auto">
          <a:xfrm>
            <a:off x="323850" y="119063"/>
            <a:ext cx="8532813" cy="646112"/>
          </a:xfrm>
          <a:prstGeom prst="rect">
            <a:avLst/>
          </a:prstGeom>
          <a:noFill/>
          <a:ln w="9525">
            <a:noFill/>
            <a:miter lim="800000"/>
            <a:headEnd/>
            <a:tailEnd/>
          </a:ln>
        </p:spPr>
        <p:txBody>
          <a:bodyPr>
            <a:spAutoFit/>
          </a:bodyPr>
          <a:lstStyle/>
          <a:p>
            <a:pPr algn="ctr"/>
            <a:r>
              <a:rPr lang="en-US" altLang="ko-KR" sz="3600" b="1">
                <a:solidFill>
                  <a:srgbClr val="002060"/>
                </a:solidFill>
                <a:cs typeface="HY그래픽M"/>
              </a:rPr>
              <a:t> “Navoi” International Airport</a:t>
            </a:r>
            <a:endParaRPr lang="uz-Cyrl-UZ" altLang="ko-KR" sz="3600" b="1">
              <a:solidFill>
                <a:srgbClr val="002060"/>
              </a:solidFill>
              <a:cs typeface="HY그래픽M"/>
            </a:endParaRPr>
          </a:p>
        </p:txBody>
      </p:sp>
      <p:sp>
        <p:nvSpPr>
          <p:cNvPr id="54279" name="Прямоугольник 1"/>
          <p:cNvSpPr>
            <a:spLocks noChangeArrowheads="1"/>
          </p:cNvSpPr>
          <p:nvPr/>
        </p:nvSpPr>
        <p:spPr bwMode="auto">
          <a:xfrm>
            <a:off x="-477838" y="5788025"/>
            <a:ext cx="7642226" cy="831850"/>
          </a:xfrm>
          <a:prstGeom prst="rect">
            <a:avLst/>
          </a:prstGeom>
          <a:noFill/>
          <a:ln w="9525">
            <a:noFill/>
            <a:miter lim="800000"/>
            <a:headEnd/>
            <a:tailEnd/>
          </a:ln>
        </p:spPr>
        <p:txBody>
          <a:bodyPr>
            <a:spAutoFit/>
          </a:bodyPr>
          <a:lstStyle/>
          <a:p>
            <a:pPr algn="ctr"/>
            <a:r>
              <a:rPr lang="en-US" sz="2400" b="1">
                <a:solidFill>
                  <a:srgbClr val="FF0000"/>
                </a:solidFill>
                <a:cs typeface="Arial" charset="0"/>
              </a:rPr>
              <a:t>1st</a:t>
            </a:r>
            <a:r>
              <a:rPr lang="en-US" sz="2400" b="1">
                <a:solidFill>
                  <a:srgbClr val="002060"/>
                </a:solidFill>
                <a:cs typeface="Arial" charset="0"/>
              </a:rPr>
              <a:t> stage –</a:t>
            </a:r>
            <a:r>
              <a:rPr lang="ru-RU" sz="2400" b="1">
                <a:solidFill>
                  <a:srgbClr val="002060"/>
                </a:solidFill>
                <a:cs typeface="Arial" charset="0"/>
              </a:rPr>
              <a:t> </a:t>
            </a:r>
            <a:r>
              <a:rPr lang="en-US" sz="2400" b="1">
                <a:solidFill>
                  <a:srgbClr val="002060"/>
                </a:solidFill>
                <a:cs typeface="Arial" charset="0"/>
              </a:rPr>
              <a:t>Cargo processing ability – </a:t>
            </a:r>
            <a:r>
              <a:rPr lang="en-US" sz="2400" b="1">
                <a:solidFill>
                  <a:srgbClr val="FF0000"/>
                </a:solidFill>
                <a:cs typeface="Arial" charset="0"/>
              </a:rPr>
              <a:t>300 tons/day</a:t>
            </a:r>
          </a:p>
          <a:p>
            <a:pPr algn="ctr"/>
            <a:r>
              <a:rPr lang="en-US" sz="2400" b="1">
                <a:solidFill>
                  <a:srgbClr val="FF0000"/>
                </a:solidFill>
                <a:cs typeface="Arial" charset="0"/>
              </a:rPr>
              <a:t>2nd</a:t>
            </a:r>
            <a:r>
              <a:rPr lang="en-US" sz="2400" b="1">
                <a:solidFill>
                  <a:srgbClr val="002060"/>
                </a:solidFill>
                <a:cs typeface="Arial" charset="0"/>
              </a:rPr>
              <a:t> stage –</a:t>
            </a:r>
            <a:r>
              <a:rPr lang="ru-RU" sz="2400" b="1">
                <a:solidFill>
                  <a:srgbClr val="002060"/>
                </a:solidFill>
                <a:cs typeface="Arial" charset="0"/>
              </a:rPr>
              <a:t> </a:t>
            </a:r>
            <a:r>
              <a:rPr lang="en-US" sz="2400" b="1">
                <a:solidFill>
                  <a:srgbClr val="002060"/>
                </a:solidFill>
                <a:cs typeface="Arial" charset="0"/>
              </a:rPr>
              <a:t>Cargo processing ability –</a:t>
            </a:r>
            <a:r>
              <a:rPr lang="en-US" sz="2400" b="1">
                <a:solidFill>
                  <a:srgbClr val="FF0000"/>
                </a:solidFill>
                <a:cs typeface="Arial" charset="0"/>
              </a:rPr>
              <a:t>1000 tons/day</a:t>
            </a:r>
            <a:endParaRPr lang="ru-RU" sz="2400" b="1">
              <a:solidFill>
                <a:srgbClr val="FF0000"/>
              </a:solidFill>
              <a:cs typeface="Arial" charset="0"/>
            </a:endParaRPr>
          </a:p>
        </p:txBody>
      </p:sp>
      <p:pic>
        <p:nvPicPr>
          <p:cNvPr id="31755" name="Picture 11"/>
          <p:cNvPicPr>
            <a:picLocks noChangeAspect="1" noChangeArrowheads="1"/>
          </p:cNvPicPr>
          <p:nvPr/>
        </p:nvPicPr>
        <p:blipFill rotWithShape="1">
          <a:blip r:embed="rId9">
            <a:extLst/>
          </a:blip>
          <a:srcRect l="21937" t="41480" r="20191" b="22779"/>
          <a:stretch/>
        </p:blipFill>
        <p:spPr bwMode="auto">
          <a:xfrm>
            <a:off x="4355976" y="3218179"/>
            <a:ext cx="4752528" cy="1650981"/>
          </a:xfrm>
          <a:prstGeom prst="rect">
            <a:avLst/>
          </a:prstGeom>
          <a:ln>
            <a:noFill/>
          </a:ln>
          <a:effectLst>
            <a:softEdge rad="112500"/>
          </a:effectLst>
          <a:extLst/>
        </p:spPr>
      </p:pic>
      <p:pic>
        <p:nvPicPr>
          <p:cNvPr id="31756" name="Picture 12"/>
          <p:cNvPicPr>
            <a:picLocks noChangeAspect="1" noChangeArrowheads="1"/>
          </p:cNvPicPr>
          <p:nvPr/>
        </p:nvPicPr>
        <p:blipFill rotWithShape="1">
          <a:blip r:embed="rId10">
            <a:extLst/>
          </a:blip>
          <a:srcRect l="62787" t="50000" r="20000" b="31079"/>
          <a:stretch/>
        </p:blipFill>
        <p:spPr bwMode="auto">
          <a:xfrm>
            <a:off x="6641359" y="4941168"/>
            <a:ext cx="2464197" cy="1523573"/>
          </a:xfrm>
          <a:prstGeom prst="rect">
            <a:avLst/>
          </a:prstGeom>
          <a:ln>
            <a:noFill/>
          </a:ln>
          <a:effectLst>
            <a:softEdge rad="112500"/>
          </a:effectLs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500"/>
                            </p:stCondLst>
                            <p:childTnLst>
                              <p:par>
                                <p:cTn id="12" presetID="2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childTnLst>
                                </p:cTn>
                              </p:par>
                            </p:childTnLst>
                          </p:cTn>
                        </p:par>
                        <p:par>
                          <p:cTn id="21" fill="hold" nodeType="afterGroup">
                            <p:stCondLst>
                              <p:cond delay="2500"/>
                            </p:stCondLst>
                            <p:childTnLst>
                              <p:par>
                                <p:cTn id="22" presetID="6"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cxnSp>
        <p:nvCxnSpPr>
          <p:cNvPr id="4" name="Прямая соединительная линия 3"/>
          <p:cNvCxnSpPr/>
          <p:nvPr/>
        </p:nvCxnSpPr>
        <p:spPr>
          <a:xfrm>
            <a:off x="0" y="4284663"/>
            <a:ext cx="9144000" cy="158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Прямоугольник с одним вырезанным углом 4"/>
          <p:cNvSpPr/>
          <p:nvPr/>
        </p:nvSpPr>
        <p:spPr>
          <a:xfrm>
            <a:off x="2000250" y="3343275"/>
            <a:ext cx="6643688" cy="935038"/>
          </a:xfrm>
          <a:prstGeom prst="snip1Rect">
            <a:avLst/>
          </a:prstGeom>
          <a:solidFill>
            <a:srgbClr val="DDF6FF"/>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ln w="50800"/>
                <a:solidFill>
                  <a:schemeClr val="bg2">
                    <a:lumMod val="25000"/>
                  </a:schemeClr>
                </a:solidFill>
                <a:latin typeface="Arial" charset="0"/>
                <a:cs typeface="Arial" charset="0"/>
              </a:rPr>
              <a:t>Pharmaceutical industry &amp; Medical products</a:t>
            </a:r>
            <a:endParaRPr lang="ru-RU" sz="2000" b="1" dirty="0">
              <a:ln w="50800"/>
              <a:solidFill>
                <a:schemeClr val="bg2">
                  <a:lumMod val="25000"/>
                </a:schemeClr>
              </a:solidFill>
              <a:latin typeface="Arial" charset="0"/>
              <a:cs typeface="Arial" charset="0"/>
            </a:endParaRPr>
          </a:p>
        </p:txBody>
      </p:sp>
      <p:cxnSp>
        <p:nvCxnSpPr>
          <p:cNvPr id="9" name="Прямая соединительная линия 8"/>
          <p:cNvCxnSpPr/>
          <p:nvPr/>
        </p:nvCxnSpPr>
        <p:spPr>
          <a:xfrm>
            <a:off x="0" y="3213100"/>
            <a:ext cx="9144000" cy="1588"/>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Прямоугольник с одним вырезанным углом 9"/>
          <p:cNvSpPr/>
          <p:nvPr/>
        </p:nvSpPr>
        <p:spPr>
          <a:xfrm>
            <a:off x="2000250" y="2271713"/>
            <a:ext cx="6643688" cy="935037"/>
          </a:xfrm>
          <a:prstGeom prst="snip1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ln w="50800"/>
                <a:solidFill>
                  <a:schemeClr val="bg2">
                    <a:lumMod val="25000"/>
                  </a:schemeClr>
                </a:solidFill>
                <a:latin typeface="Arial" charset="0"/>
                <a:cs typeface="Arial" charset="0"/>
              </a:rPr>
              <a:t>Precision machinery &amp; OEM parts for automobiles</a:t>
            </a:r>
            <a:endParaRPr lang="ru-RU" sz="2000" b="1" dirty="0">
              <a:ln w="50800"/>
              <a:solidFill>
                <a:schemeClr val="bg2">
                  <a:lumMod val="25000"/>
                </a:schemeClr>
              </a:solidFill>
              <a:latin typeface="Arial" charset="0"/>
              <a:cs typeface="Arial" charset="0"/>
            </a:endParaRPr>
          </a:p>
        </p:txBody>
      </p:sp>
      <p:cxnSp>
        <p:nvCxnSpPr>
          <p:cNvPr id="12" name="Прямая соединительная линия 11"/>
          <p:cNvCxnSpPr/>
          <p:nvPr/>
        </p:nvCxnSpPr>
        <p:spPr>
          <a:xfrm>
            <a:off x="0" y="2141538"/>
            <a:ext cx="9144000" cy="158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Прямоугольник с одним вырезанным углом 12"/>
          <p:cNvSpPr/>
          <p:nvPr/>
        </p:nvSpPr>
        <p:spPr>
          <a:xfrm>
            <a:off x="2000250" y="1216025"/>
            <a:ext cx="6643688" cy="936625"/>
          </a:xfrm>
          <a:prstGeom prst="snip1Rect">
            <a:avLst/>
          </a:prstGeom>
          <a:solidFill>
            <a:srgbClr val="DDF6FF"/>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ln w="50800"/>
                <a:solidFill>
                  <a:schemeClr val="bg2">
                    <a:lumMod val="25000"/>
                  </a:schemeClr>
                </a:solidFill>
                <a:latin typeface="Arial" charset="0"/>
                <a:cs typeface="Arial" charset="0"/>
              </a:rPr>
              <a:t>Electronic &amp; electrical products</a:t>
            </a:r>
            <a:r>
              <a:rPr lang="en-US" altLang="ja-JP" sz="2000" b="1" dirty="0">
                <a:solidFill>
                  <a:schemeClr val="bg2">
                    <a:lumMod val="25000"/>
                  </a:schemeClr>
                </a:solidFill>
                <a:latin typeface="Arial" pitchFamily="34" charset="0"/>
                <a:ea typeface="Batang"/>
                <a:cs typeface="Arial" pitchFamily="34" charset="0"/>
              </a:rPr>
              <a:t> </a:t>
            </a:r>
            <a:endParaRPr lang="ru-RU" altLang="ja-JP" sz="2000" b="1" dirty="0">
              <a:solidFill>
                <a:schemeClr val="bg2">
                  <a:lumMod val="25000"/>
                </a:schemeClr>
              </a:solidFill>
              <a:latin typeface="Arial" pitchFamily="34" charset="0"/>
              <a:ea typeface="Batang"/>
              <a:cs typeface="Arial" pitchFamily="34" charset="0"/>
            </a:endParaRPr>
          </a:p>
        </p:txBody>
      </p:sp>
      <p:cxnSp>
        <p:nvCxnSpPr>
          <p:cNvPr id="15" name="Прямая соединительная линия 14"/>
          <p:cNvCxnSpPr/>
          <p:nvPr/>
        </p:nvCxnSpPr>
        <p:spPr>
          <a:xfrm>
            <a:off x="0" y="5387975"/>
            <a:ext cx="9144000" cy="1588"/>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Прямоугольник с одним вырезанным углом 15"/>
          <p:cNvSpPr/>
          <p:nvPr/>
        </p:nvSpPr>
        <p:spPr>
          <a:xfrm>
            <a:off x="2000250" y="4443413"/>
            <a:ext cx="6643688" cy="936625"/>
          </a:xfrm>
          <a:prstGeom prst="snip1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ln w="50800"/>
                <a:solidFill>
                  <a:schemeClr val="bg2">
                    <a:lumMod val="25000"/>
                  </a:schemeClr>
                </a:solidFill>
                <a:latin typeface="Arial" charset="0"/>
                <a:cs typeface="Arial" charset="0"/>
              </a:rPr>
              <a:t>Food processing and packaging</a:t>
            </a:r>
            <a:endParaRPr lang="ru-RU" sz="2000" b="1" dirty="0">
              <a:ln w="50800"/>
              <a:solidFill>
                <a:schemeClr val="bg2">
                  <a:lumMod val="25000"/>
                </a:schemeClr>
              </a:solidFill>
              <a:latin typeface="Arial" charset="0"/>
              <a:cs typeface="Arial" charset="0"/>
            </a:endParaRPr>
          </a:p>
        </p:txBody>
      </p:sp>
      <p:cxnSp>
        <p:nvCxnSpPr>
          <p:cNvPr id="18" name="Прямая соединительная линия 17"/>
          <p:cNvCxnSpPr/>
          <p:nvPr/>
        </p:nvCxnSpPr>
        <p:spPr>
          <a:xfrm>
            <a:off x="0" y="6459538"/>
            <a:ext cx="9144000" cy="158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Прямоугольник с одним вырезанным углом 18"/>
          <p:cNvSpPr/>
          <p:nvPr/>
        </p:nvSpPr>
        <p:spPr>
          <a:xfrm>
            <a:off x="2000250" y="5529263"/>
            <a:ext cx="6643688" cy="931862"/>
          </a:xfrm>
          <a:prstGeom prst="snip1Rect">
            <a:avLst/>
          </a:prstGeom>
          <a:solidFill>
            <a:srgbClr val="DDF6FF"/>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ln w="50800"/>
                <a:solidFill>
                  <a:schemeClr val="bg2">
                    <a:lumMod val="25000"/>
                  </a:schemeClr>
                </a:solidFill>
                <a:latin typeface="Arial" charset="0"/>
                <a:cs typeface="Arial" charset="0"/>
              </a:rPr>
              <a:t>Plastic goods and polymers </a:t>
            </a:r>
            <a:endParaRPr lang="ru-RU" sz="2000" b="1" dirty="0">
              <a:ln w="50800"/>
              <a:solidFill>
                <a:schemeClr val="bg2">
                  <a:lumMod val="25000"/>
                </a:schemeClr>
              </a:solidFill>
              <a:latin typeface="Arial" charset="0"/>
              <a:cs typeface="Arial" charset="0"/>
            </a:endParaRPr>
          </a:p>
        </p:txBody>
      </p:sp>
      <p:pic>
        <p:nvPicPr>
          <p:cNvPr id="56331" name="Picture 17" descr="DUBAI-ELECTRONICS-COLLAGE"/>
          <p:cNvPicPr>
            <a:picLocks noChangeAspect="1" noChangeArrowheads="1"/>
          </p:cNvPicPr>
          <p:nvPr/>
        </p:nvPicPr>
        <p:blipFill>
          <a:blip r:embed="rId4"/>
          <a:srcRect/>
          <a:stretch>
            <a:fillRect/>
          </a:stretch>
        </p:blipFill>
        <p:spPr bwMode="auto">
          <a:xfrm>
            <a:off x="457200" y="1143000"/>
            <a:ext cx="1331913" cy="990600"/>
          </a:xfrm>
          <a:prstGeom prst="rect">
            <a:avLst/>
          </a:prstGeom>
          <a:noFill/>
          <a:ln w="31750">
            <a:solidFill>
              <a:srgbClr val="00B0F0"/>
            </a:solidFill>
            <a:miter lim="800000"/>
            <a:headEnd/>
            <a:tailEnd/>
          </a:ln>
        </p:spPr>
      </p:pic>
      <p:pic>
        <p:nvPicPr>
          <p:cNvPr id="56332" name="Picture 10" descr="parts"/>
          <p:cNvPicPr>
            <a:picLocks noChangeAspect="1" noChangeArrowheads="1"/>
          </p:cNvPicPr>
          <p:nvPr/>
        </p:nvPicPr>
        <p:blipFill>
          <a:blip r:embed="rId5"/>
          <a:srcRect t="4630" b="11420"/>
          <a:stretch>
            <a:fillRect/>
          </a:stretch>
        </p:blipFill>
        <p:spPr bwMode="auto">
          <a:xfrm>
            <a:off x="455613" y="2214563"/>
            <a:ext cx="1331912" cy="969962"/>
          </a:xfrm>
          <a:prstGeom prst="rect">
            <a:avLst/>
          </a:prstGeom>
          <a:noFill/>
          <a:ln w="31750">
            <a:solidFill>
              <a:srgbClr val="00B0F0"/>
            </a:solidFill>
            <a:miter lim="800000"/>
            <a:headEnd/>
            <a:tailEnd/>
          </a:ln>
        </p:spPr>
      </p:pic>
      <p:pic>
        <p:nvPicPr>
          <p:cNvPr id="56333" name="Picture 18" descr="prescription+drugs+and+bottles"/>
          <p:cNvPicPr>
            <a:picLocks noChangeAspect="1" noChangeArrowheads="1"/>
          </p:cNvPicPr>
          <p:nvPr/>
        </p:nvPicPr>
        <p:blipFill>
          <a:blip r:embed="rId6"/>
          <a:srcRect/>
          <a:stretch>
            <a:fillRect/>
          </a:stretch>
        </p:blipFill>
        <p:spPr bwMode="auto">
          <a:xfrm>
            <a:off x="457200" y="3286125"/>
            <a:ext cx="1331913" cy="985838"/>
          </a:xfrm>
          <a:prstGeom prst="rect">
            <a:avLst/>
          </a:prstGeom>
          <a:noFill/>
          <a:ln w="31750">
            <a:solidFill>
              <a:srgbClr val="00B0F0"/>
            </a:solidFill>
            <a:miter lim="800000"/>
            <a:headEnd/>
            <a:tailEnd/>
          </a:ln>
        </p:spPr>
      </p:pic>
      <p:pic>
        <p:nvPicPr>
          <p:cNvPr id="56334" name="Picture 13" descr="collage"/>
          <p:cNvPicPr>
            <a:picLocks noChangeAspect="1" noChangeArrowheads="1"/>
          </p:cNvPicPr>
          <p:nvPr/>
        </p:nvPicPr>
        <p:blipFill>
          <a:blip r:embed="rId7"/>
          <a:srcRect/>
          <a:stretch>
            <a:fillRect/>
          </a:stretch>
        </p:blipFill>
        <p:spPr bwMode="auto">
          <a:xfrm>
            <a:off x="449263" y="4384675"/>
            <a:ext cx="1331912" cy="982663"/>
          </a:xfrm>
          <a:prstGeom prst="rect">
            <a:avLst/>
          </a:prstGeom>
          <a:noFill/>
          <a:ln w="31750">
            <a:solidFill>
              <a:srgbClr val="00B0F0"/>
            </a:solidFill>
            <a:miter lim="800000"/>
            <a:headEnd/>
            <a:tailEnd/>
          </a:ln>
        </p:spPr>
      </p:pic>
      <p:pic>
        <p:nvPicPr>
          <p:cNvPr id="56335" name="Picture 16" descr="collage00"/>
          <p:cNvPicPr>
            <a:picLocks noChangeAspect="1" noChangeArrowheads="1"/>
          </p:cNvPicPr>
          <p:nvPr/>
        </p:nvPicPr>
        <p:blipFill>
          <a:blip r:embed="rId8"/>
          <a:srcRect/>
          <a:stretch>
            <a:fillRect/>
          </a:stretch>
        </p:blipFill>
        <p:spPr bwMode="auto">
          <a:xfrm>
            <a:off x="444500" y="5457825"/>
            <a:ext cx="1331913" cy="987425"/>
          </a:xfrm>
          <a:prstGeom prst="rect">
            <a:avLst/>
          </a:prstGeom>
          <a:noFill/>
          <a:ln w="31750">
            <a:solidFill>
              <a:srgbClr val="00B0F0"/>
            </a:solidFill>
            <a:miter lim="800000"/>
            <a:headEnd/>
            <a:tailEnd/>
          </a:ln>
        </p:spPr>
      </p:pic>
      <p:sp>
        <p:nvSpPr>
          <p:cNvPr id="56336" name="Прямоугольник 19"/>
          <p:cNvSpPr>
            <a:spLocks noChangeArrowheads="1"/>
          </p:cNvSpPr>
          <p:nvPr/>
        </p:nvSpPr>
        <p:spPr bwMode="auto">
          <a:xfrm>
            <a:off x="395288" y="334963"/>
            <a:ext cx="8532812" cy="646112"/>
          </a:xfrm>
          <a:prstGeom prst="rect">
            <a:avLst/>
          </a:prstGeom>
          <a:noFill/>
          <a:ln w="9525">
            <a:noFill/>
            <a:miter lim="800000"/>
            <a:headEnd/>
            <a:tailEnd/>
          </a:ln>
        </p:spPr>
        <p:txBody>
          <a:bodyPr>
            <a:spAutoFit/>
          </a:bodyPr>
          <a:lstStyle/>
          <a:p>
            <a:pPr algn="ctr"/>
            <a:r>
              <a:rPr lang="en-US" altLang="ko-KR" sz="3600" b="1">
                <a:solidFill>
                  <a:srgbClr val="002060"/>
                </a:solidFill>
                <a:cs typeface="HY그래픽M"/>
              </a:rPr>
              <a:t>FIEZ “Navoi”: Profile</a:t>
            </a:r>
            <a:endParaRPr lang="uz-Cyrl-UZ" altLang="ko-KR" sz="3600" b="1">
              <a:solidFill>
                <a:srgbClr val="002060"/>
              </a:solidFill>
              <a:cs typeface="HY그래픽M"/>
            </a:endParaRPr>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cxnSp>
        <p:nvCxnSpPr>
          <p:cNvPr id="4" name="Прямая соединительная линия 3"/>
          <p:cNvCxnSpPr/>
          <p:nvPr/>
        </p:nvCxnSpPr>
        <p:spPr>
          <a:xfrm>
            <a:off x="0" y="2000250"/>
            <a:ext cx="9144000" cy="1588"/>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Прямоугольник с одним вырезанным углом 4"/>
          <p:cNvSpPr/>
          <p:nvPr/>
        </p:nvSpPr>
        <p:spPr>
          <a:xfrm>
            <a:off x="428625" y="1203028"/>
            <a:ext cx="8215313" cy="785812"/>
          </a:xfrm>
          <a:prstGeom prst="snip1Rect">
            <a:avLst/>
          </a:prstGeom>
          <a:solidFill>
            <a:srgbClr val="DDF6FF"/>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b="1" dirty="0">
                <a:ln w="50800"/>
                <a:solidFill>
                  <a:schemeClr val="bg2">
                    <a:lumMod val="25000"/>
                  </a:schemeClr>
                </a:solidFill>
                <a:latin typeface="Calibri" pitchFamily="34" charset="0"/>
                <a:cs typeface="Calibri" pitchFamily="34" charset="0"/>
              </a:rPr>
              <a:t>Navoi FIEZ residents are exempted from all type </a:t>
            </a:r>
            <a:r>
              <a:rPr lang="en-US" sz="2600" b="1" dirty="0" smtClean="0">
                <a:ln w="1905"/>
                <a:solidFill>
                  <a:srgbClr val="002060"/>
                </a:solidFill>
                <a:effectLst>
                  <a:innerShdw blurRad="69850" dist="43180" dir="5400000">
                    <a:srgbClr val="000000">
                      <a:alpha val="65000"/>
                    </a:srgbClr>
                  </a:innerShdw>
                </a:effectLst>
                <a:cs typeface="Calibri" pitchFamily="34" charset="0"/>
              </a:rPr>
              <a:t>of </a:t>
            </a:r>
            <a:r>
              <a:rPr lang="en-US" sz="2600" b="1" dirty="0">
                <a:ln w="1905"/>
                <a:solidFill>
                  <a:srgbClr val="002060"/>
                </a:solidFill>
                <a:effectLst>
                  <a:innerShdw blurRad="69850" dist="43180" dir="5400000">
                    <a:srgbClr val="000000">
                      <a:alpha val="65000"/>
                    </a:srgbClr>
                  </a:innerShdw>
                </a:effectLst>
                <a:cs typeface="Calibri" pitchFamily="34" charset="0"/>
              </a:rPr>
              <a:t>tax</a:t>
            </a:r>
            <a:r>
              <a:rPr lang="ru-RU" sz="2600" b="1" dirty="0">
                <a:ln w="1905"/>
                <a:solidFill>
                  <a:srgbClr val="002060"/>
                </a:solidFill>
                <a:effectLst>
                  <a:innerShdw blurRad="69850" dist="43180" dir="5400000">
                    <a:srgbClr val="000000">
                      <a:alpha val="65000"/>
                    </a:srgbClr>
                  </a:innerShdw>
                </a:effectLst>
                <a:cs typeface="Calibri" pitchFamily="34" charset="0"/>
              </a:rPr>
              <a:t> </a:t>
            </a:r>
            <a:r>
              <a:rPr lang="en-US" sz="2600" b="1" dirty="0">
                <a:ln w="1905"/>
                <a:solidFill>
                  <a:srgbClr val="002060"/>
                </a:solidFill>
                <a:effectLst>
                  <a:innerShdw blurRad="69850" dist="43180" dir="5400000">
                    <a:srgbClr val="000000">
                      <a:alpha val="65000"/>
                    </a:srgbClr>
                  </a:innerShdw>
                </a:effectLst>
                <a:cs typeface="Calibri" pitchFamily="34" charset="0"/>
              </a:rPr>
              <a:t>and custom duties </a:t>
            </a:r>
            <a:r>
              <a:rPr lang="en-GB" sz="2600" b="1" dirty="0">
                <a:ln w="1905"/>
                <a:solidFill>
                  <a:srgbClr val="002060"/>
                </a:solidFill>
                <a:effectLst>
                  <a:innerShdw blurRad="69850" dist="43180" dir="5400000">
                    <a:srgbClr val="000000">
                      <a:alpha val="65000"/>
                    </a:srgbClr>
                  </a:innerShdw>
                </a:effectLst>
                <a:cs typeface="Calibri" pitchFamily="34" charset="0"/>
              </a:rPr>
              <a:t>(except custom fees</a:t>
            </a:r>
            <a:r>
              <a:rPr lang="en-GB" sz="2600" b="1" dirty="0" smtClean="0">
                <a:ln w="1905"/>
                <a:solidFill>
                  <a:srgbClr val="002060"/>
                </a:solidFill>
                <a:effectLst>
                  <a:innerShdw blurRad="69850" dist="43180" dir="5400000">
                    <a:srgbClr val="000000">
                      <a:alpha val="65000"/>
                    </a:srgbClr>
                  </a:innerShdw>
                </a:effectLst>
                <a:cs typeface="Calibri" pitchFamily="34" charset="0"/>
              </a:rPr>
              <a:t>)</a:t>
            </a:r>
            <a:endParaRPr lang="ru-RU" sz="2600" b="1" dirty="0">
              <a:ln w="50800"/>
              <a:solidFill>
                <a:schemeClr val="bg2">
                  <a:lumMod val="25000"/>
                </a:schemeClr>
              </a:solidFill>
              <a:latin typeface="Calibri" pitchFamily="34" charset="0"/>
              <a:cs typeface="Calibri" pitchFamily="34" charset="0"/>
            </a:endParaRPr>
          </a:p>
        </p:txBody>
      </p:sp>
      <p:sp>
        <p:nvSpPr>
          <p:cNvPr id="58371" name="Прямоугольник 5"/>
          <p:cNvSpPr>
            <a:spLocks noChangeArrowheads="1"/>
          </p:cNvSpPr>
          <p:nvPr/>
        </p:nvSpPr>
        <p:spPr bwMode="auto">
          <a:xfrm>
            <a:off x="395288" y="334963"/>
            <a:ext cx="8532812" cy="646112"/>
          </a:xfrm>
          <a:prstGeom prst="rect">
            <a:avLst/>
          </a:prstGeom>
          <a:noFill/>
          <a:ln w="9525">
            <a:noFill/>
            <a:miter lim="800000"/>
            <a:headEnd/>
            <a:tailEnd/>
          </a:ln>
        </p:spPr>
        <p:txBody>
          <a:bodyPr>
            <a:spAutoFit/>
          </a:bodyPr>
          <a:lstStyle/>
          <a:p>
            <a:pPr algn="ctr"/>
            <a:r>
              <a:rPr lang="en-US" altLang="ko-KR" sz="3600" b="1">
                <a:solidFill>
                  <a:srgbClr val="002060"/>
                </a:solidFill>
                <a:cs typeface="HY그래픽M"/>
              </a:rPr>
              <a:t>FIEZ “Navoi”: Tax preferences</a:t>
            </a:r>
            <a:endParaRPr lang="uz-Cyrl-UZ" altLang="ko-KR" sz="3600" b="1">
              <a:solidFill>
                <a:srgbClr val="002060"/>
              </a:solidFill>
              <a:cs typeface="HY그래픽M"/>
            </a:endParaRPr>
          </a:p>
        </p:txBody>
      </p:sp>
      <p:sp>
        <p:nvSpPr>
          <p:cNvPr id="6" name="Rectangle 11"/>
          <p:cNvSpPr>
            <a:spLocks/>
          </p:cNvSpPr>
          <p:nvPr/>
        </p:nvSpPr>
        <p:spPr bwMode="auto">
          <a:xfrm>
            <a:off x="179388" y="2187575"/>
            <a:ext cx="8677275" cy="4554538"/>
          </a:xfrm>
          <a:prstGeom prst="rect">
            <a:avLst/>
          </a:prstGeom>
          <a:noFill/>
          <a:ln w="9525">
            <a:noFill/>
            <a:miter lim="800000"/>
            <a:headEnd/>
            <a:tailEnd/>
          </a:ln>
        </p:spPr>
        <p:txBody>
          <a:bodyPr/>
          <a:lstStyle/>
          <a:p>
            <a:pPr marL="319088" indent="-319088" eaLnBrk="0" fontAlgn="auto" hangingPunct="0">
              <a:spcBef>
                <a:spcPts val="1800"/>
              </a:spcBef>
              <a:spcAft>
                <a:spcPts val="0"/>
              </a:spcAft>
              <a:buClr>
                <a:schemeClr val="accent2"/>
              </a:buClr>
              <a:buSzPct val="100000"/>
              <a:buFontTx/>
              <a:buBlip>
                <a:blip r:embed="rId4"/>
              </a:buBlip>
              <a:defRPr/>
            </a:pPr>
            <a:r>
              <a:rPr lang="en-US" sz="2400" b="1" u="sng" dirty="0">
                <a:solidFill>
                  <a:srgbClr val="FF0000"/>
                </a:solidFill>
                <a:cs typeface="Calibri" pitchFamily="34" charset="0"/>
              </a:rPr>
              <a:t>7 years</a:t>
            </a:r>
            <a:endParaRPr lang="en-US" sz="2400" b="1" dirty="0">
              <a:solidFill>
                <a:srgbClr val="FF0000"/>
              </a:solidFill>
              <a:cs typeface="Calibri" pitchFamily="34" charset="0"/>
            </a:endParaRPr>
          </a:p>
          <a:p>
            <a:pPr marL="319088" indent="-319088" eaLnBrk="0" fontAlgn="auto" hangingPunct="0">
              <a:spcBef>
                <a:spcPts val="600"/>
              </a:spcBef>
              <a:spcAft>
                <a:spcPts val="0"/>
              </a:spcAft>
              <a:buClr>
                <a:schemeClr val="accent2"/>
              </a:buClr>
              <a:buSzPct val="100000"/>
              <a:defRPr/>
            </a:pPr>
            <a:r>
              <a:rPr lang="en-US" sz="2400" dirty="0">
                <a:solidFill>
                  <a:schemeClr val="bg2">
                    <a:lumMod val="25000"/>
                  </a:schemeClr>
                </a:solidFill>
                <a:cs typeface="Calibri" pitchFamily="34" charset="0"/>
              </a:rPr>
              <a:t>	if amount of direct investments is from </a:t>
            </a:r>
            <a:r>
              <a:rPr lang="en-US" sz="2400" b="1" u="sng" dirty="0">
                <a:solidFill>
                  <a:srgbClr val="FF0000"/>
                </a:solidFill>
                <a:cs typeface="Calibri" pitchFamily="34" charset="0"/>
              </a:rPr>
              <a:t>3 </a:t>
            </a:r>
            <a:r>
              <a:rPr lang="en-US" sz="2400" b="1" u="sng" dirty="0" err="1">
                <a:solidFill>
                  <a:srgbClr val="FF0000"/>
                </a:solidFill>
                <a:cs typeface="Calibri" pitchFamily="34" charset="0"/>
              </a:rPr>
              <a:t>mln</a:t>
            </a:r>
            <a:r>
              <a:rPr lang="en-US" sz="2400" b="1" u="sng" dirty="0">
                <a:solidFill>
                  <a:srgbClr val="FF0000"/>
                </a:solidFill>
                <a:cs typeface="Calibri" pitchFamily="34" charset="0"/>
              </a:rPr>
              <a:t> to 10 </a:t>
            </a:r>
            <a:r>
              <a:rPr lang="en-US" sz="2400" b="1" u="sng" dirty="0" err="1">
                <a:solidFill>
                  <a:srgbClr val="FF0000"/>
                </a:solidFill>
                <a:cs typeface="Calibri" pitchFamily="34" charset="0"/>
              </a:rPr>
              <a:t>mln</a:t>
            </a:r>
            <a:r>
              <a:rPr lang="en-US" sz="2400" b="1" u="sng" dirty="0">
                <a:solidFill>
                  <a:srgbClr val="FF0000"/>
                </a:solidFill>
                <a:cs typeface="Calibri" pitchFamily="34" charset="0"/>
              </a:rPr>
              <a:t> </a:t>
            </a:r>
            <a:r>
              <a:rPr lang="en-US" sz="2400" b="1" u="sng" dirty="0" smtClean="0">
                <a:solidFill>
                  <a:srgbClr val="FF0000"/>
                </a:solidFill>
                <a:cs typeface="Calibri" pitchFamily="34" charset="0"/>
              </a:rPr>
              <a:t>euro</a:t>
            </a:r>
            <a:endParaRPr lang="en-US" sz="2400" b="1" u="sng" dirty="0">
              <a:solidFill>
                <a:srgbClr val="FF0000"/>
              </a:solidFill>
              <a:cs typeface="Calibri" pitchFamily="34" charset="0"/>
            </a:endParaRPr>
          </a:p>
          <a:p>
            <a:pPr marL="319088" indent="-319088" eaLnBrk="0" fontAlgn="auto" hangingPunct="0">
              <a:spcBef>
                <a:spcPts val="600"/>
              </a:spcBef>
              <a:spcAft>
                <a:spcPts val="0"/>
              </a:spcAft>
              <a:buClr>
                <a:schemeClr val="accent2"/>
              </a:buClr>
              <a:buSzPct val="100000"/>
              <a:defRPr/>
            </a:pPr>
            <a:endParaRPr lang="en-US" sz="2400" b="1" u="sng" dirty="0">
              <a:solidFill>
                <a:srgbClr val="FF0000"/>
              </a:solidFill>
              <a:cs typeface="Calibri" pitchFamily="34" charset="0"/>
            </a:endParaRPr>
          </a:p>
          <a:p>
            <a:pPr marL="319088" indent="-319088" eaLnBrk="0" fontAlgn="auto" hangingPunct="0">
              <a:spcBef>
                <a:spcPts val="2400"/>
              </a:spcBef>
              <a:spcAft>
                <a:spcPts val="0"/>
              </a:spcAft>
              <a:buClr>
                <a:schemeClr val="accent2"/>
              </a:buClr>
              <a:buSzPct val="100000"/>
              <a:buFontTx/>
              <a:buBlip>
                <a:blip r:embed="rId4"/>
              </a:buBlip>
              <a:defRPr/>
            </a:pPr>
            <a:r>
              <a:rPr lang="en-US" sz="2400" b="1" u="sng" dirty="0">
                <a:solidFill>
                  <a:srgbClr val="FF0000"/>
                </a:solidFill>
                <a:cs typeface="Calibri" pitchFamily="34" charset="0"/>
              </a:rPr>
              <a:t>10 years</a:t>
            </a:r>
            <a:r>
              <a:rPr lang="en-US" sz="2400" b="1" dirty="0">
                <a:solidFill>
                  <a:srgbClr val="FF0000"/>
                </a:solidFill>
                <a:cs typeface="Calibri" pitchFamily="34" charset="0"/>
              </a:rPr>
              <a:t> and </a:t>
            </a:r>
            <a:r>
              <a:rPr lang="en-US" sz="2400" dirty="0">
                <a:solidFill>
                  <a:srgbClr val="002060"/>
                </a:solidFill>
                <a:cs typeface="Calibri" pitchFamily="34" charset="0"/>
              </a:rPr>
              <a:t>50% reduction of profit tax for the following</a:t>
            </a:r>
            <a:r>
              <a:rPr lang="en-US" sz="2400" b="1" dirty="0">
                <a:solidFill>
                  <a:schemeClr val="bg2">
                    <a:lumMod val="25000"/>
                  </a:schemeClr>
                </a:solidFill>
                <a:cs typeface="Calibri" pitchFamily="34" charset="0"/>
              </a:rPr>
              <a:t> </a:t>
            </a:r>
            <a:r>
              <a:rPr lang="en-US" sz="2400" b="1" dirty="0">
                <a:solidFill>
                  <a:srgbClr val="FF0000"/>
                </a:solidFill>
                <a:cs typeface="Calibri" pitchFamily="34" charset="0"/>
              </a:rPr>
              <a:t>5 years </a:t>
            </a:r>
          </a:p>
          <a:p>
            <a:pPr marL="319088" indent="-319088" eaLnBrk="0" fontAlgn="auto" hangingPunct="0">
              <a:spcBef>
                <a:spcPts val="600"/>
              </a:spcBef>
              <a:spcAft>
                <a:spcPts val="0"/>
              </a:spcAft>
              <a:buClr>
                <a:schemeClr val="accent2"/>
              </a:buClr>
              <a:buSzPct val="100000"/>
              <a:defRPr/>
            </a:pPr>
            <a:r>
              <a:rPr lang="en-US" sz="2400" dirty="0">
                <a:solidFill>
                  <a:schemeClr val="bg2">
                    <a:lumMod val="25000"/>
                  </a:schemeClr>
                </a:solidFill>
                <a:cs typeface="Calibri" pitchFamily="34" charset="0"/>
              </a:rPr>
              <a:t>	if amount of direct investments is from </a:t>
            </a:r>
            <a:r>
              <a:rPr lang="en-US" sz="2400" b="1" u="sng" dirty="0">
                <a:solidFill>
                  <a:srgbClr val="FF0000"/>
                </a:solidFill>
                <a:cs typeface="Calibri" pitchFamily="34" charset="0"/>
              </a:rPr>
              <a:t>10 </a:t>
            </a:r>
            <a:r>
              <a:rPr lang="en-US" sz="2400" b="1" u="sng" dirty="0" err="1">
                <a:solidFill>
                  <a:srgbClr val="FF0000"/>
                </a:solidFill>
                <a:cs typeface="Calibri" pitchFamily="34" charset="0"/>
              </a:rPr>
              <a:t>mln</a:t>
            </a:r>
            <a:r>
              <a:rPr lang="en-US" sz="2400" b="1" u="sng" dirty="0">
                <a:solidFill>
                  <a:srgbClr val="FF0000"/>
                </a:solidFill>
                <a:cs typeface="Calibri" pitchFamily="34" charset="0"/>
              </a:rPr>
              <a:t> to 30 </a:t>
            </a:r>
            <a:r>
              <a:rPr lang="en-US" sz="2400" b="1" u="sng" dirty="0" err="1">
                <a:solidFill>
                  <a:srgbClr val="FF0000"/>
                </a:solidFill>
                <a:cs typeface="Calibri" pitchFamily="34" charset="0"/>
              </a:rPr>
              <a:t>mln</a:t>
            </a:r>
            <a:r>
              <a:rPr lang="en-US" sz="2400" b="1" u="sng" dirty="0">
                <a:solidFill>
                  <a:srgbClr val="FF0000"/>
                </a:solidFill>
                <a:cs typeface="Calibri" pitchFamily="34" charset="0"/>
              </a:rPr>
              <a:t> </a:t>
            </a:r>
            <a:r>
              <a:rPr lang="en-US" sz="2400" b="1" u="sng" dirty="0" smtClean="0">
                <a:solidFill>
                  <a:srgbClr val="FF0000"/>
                </a:solidFill>
                <a:cs typeface="Calibri" pitchFamily="34" charset="0"/>
              </a:rPr>
              <a:t>euro</a:t>
            </a:r>
            <a:endParaRPr lang="en-US" sz="2400" b="1" u="sng" dirty="0">
              <a:solidFill>
                <a:srgbClr val="FF0000"/>
              </a:solidFill>
              <a:cs typeface="Calibri" pitchFamily="34" charset="0"/>
            </a:endParaRPr>
          </a:p>
          <a:p>
            <a:pPr marL="319088" indent="-319088" eaLnBrk="0" fontAlgn="auto" hangingPunct="0">
              <a:spcBef>
                <a:spcPts val="600"/>
              </a:spcBef>
              <a:spcAft>
                <a:spcPts val="0"/>
              </a:spcAft>
              <a:buClr>
                <a:schemeClr val="accent2"/>
              </a:buClr>
              <a:buSzPct val="100000"/>
              <a:defRPr/>
            </a:pPr>
            <a:endParaRPr lang="en-US" sz="2400" b="1" u="sng" dirty="0">
              <a:solidFill>
                <a:srgbClr val="FF0000"/>
              </a:solidFill>
              <a:cs typeface="Calibri" pitchFamily="34" charset="0"/>
            </a:endParaRPr>
          </a:p>
          <a:p>
            <a:pPr marL="319088" indent="-319088" eaLnBrk="0" fontAlgn="auto" hangingPunct="0">
              <a:spcBef>
                <a:spcPts val="2400"/>
              </a:spcBef>
              <a:spcAft>
                <a:spcPts val="0"/>
              </a:spcAft>
              <a:buClr>
                <a:schemeClr val="accent2"/>
              </a:buClr>
              <a:buSzPct val="100000"/>
              <a:buFontTx/>
              <a:buBlip>
                <a:blip r:embed="rId4"/>
              </a:buBlip>
              <a:defRPr/>
            </a:pPr>
            <a:r>
              <a:rPr lang="en-US" sz="2400" b="1" u="sng" dirty="0">
                <a:solidFill>
                  <a:srgbClr val="FF0000"/>
                </a:solidFill>
                <a:cs typeface="Calibri" pitchFamily="34" charset="0"/>
              </a:rPr>
              <a:t>15 years</a:t>
            </a:r>
            <a:r>
              <a:rPr lang="en-US" sz="2400" b="1" dirty="0">
                <a:solidFill>
                  <a:srgbClr val="FF0000"/>
                </a:solidFill>
                <a:cs typeface="Calibri" pitchFamily="34" charset="0"/>
              </a:rPr>
              <a:t> and </a:t>
            </a:r>
            <a:r>
              <a:rPr lang="en-US" sz="2400" dirty="0">
                <a:solidFill>
                  <a:srgbClr val="002060"/>
                </a:solidFill>
                <a:cs typeface="Calibri" pitchFamily="34" charset="0"/>
              </a:rPr>
              <a:t>50% reduction of profit tax for the following </a:t>
            </a:r>
            <a:r>
              <a:rPr lang="en-US" sz="2400" b="1" dirty="0">
                <a:solidFill>
                  <a:srgbClr val="FF0000"/>
                </a:solidFill>
                <a:cs typeface="Calibri" pitchFamily="34" charset="0"/>
              </a:rPr>
              <a:t>10 years </a:t>
            </a:r>
            <a:r>
              <a:rPr lang="en-US" sz="2400" dirty="0">
                <a:solidFill>
                  <a:schemeClr val="bg2">
                    <a:lumMod val="25000"/>
                  </a:schemeClr>
                </a:solidFill>
                <a:cs typeface="Calibri" pitchFamily="34" charset="0"/>
              </a:rPr>
              <a:t>if amount of direct investments is more than </a:t>
            </a:r>
            <a:r>
              <a:rPr lang="en-US" sz="2400" b="1" u="sng" dirty="0">
                <a:solidFill>
                  <a:srgbClr val="FF0000"/>
                </a:solidFill>
                <a:cs typeface="Calibri" pitchFamily="34" charset="0"/>
              </a:rPr>
              <a:t>30 </a:t>
            </a:r>
            <a:r>
              <a:rPr lang="en-US" sz="2400" b="1" u="sng" dirty="0" err="1" smtClean="0">
                <a:solidFill>
                  <a:srgbClr val="FF0000"/>
                </a:solidFill>
                <a:cs typeface="Calibri" pitchFamily="34" charset="0"/>
              </a:rPr>
              <a:t>mln</a:t>
            </a:r>
            <a:r>
              <a:rPr lang="en-US" sz="2400" b="1" u="sng" dirty="0" smtClean="0">
                <a:solidFill>
                  <a:srgbClr val="FF0000"/>
                </a:solidFill>
                <a:cs typeface="Calibri" pitchFamily="34" charset="0"/>
              </a:rPr>
              <a:t> euro </a:t>
            </a:r>
            <a:endParaRPr lang="en-US" sz="2400" b="1" u="sng" dirty="0">
              <a:solidFill>
                <a:srgbClr val="FF0000"/>
              </a:solidFill>
              <a:cs typeface="Calibr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pic>
        <p:nvPicPr>
          <p:cNvPr id="36872" name="Picture 10" descr="\\ws118\БАЗА ДАННЫХ УПИИ\4_СИЭЗ_Навои\11.ФОТО\ЦЕРЕМОНИЯ ОТКРЫТИЯ HJ NAVOI COMPLEX_19.03.12г\внешный вид\P3196244.JPG"/>
          <p:cNvPicPr>
            <a:picLocks noChangeAspect="1" noChangeArrowheads="1"/>
          </p:cNvPicPr>
          <p:nvPr/>
        </p:nvPicPr>
        <p:blipFill>
          <a:blip r:embed="rId4" cstate="print">
            <a:extLst>
              <a:ext uri="{28A0092B-C50C-407E-A947-70E740481C1C}">
                <a14:useLocalDpi xmlns:a14="http://schemas.microsoft.com/office/drawing/2010/main" val="0"/>
              </a:ext>
            </a:extLst>
          </a:blip>
          <a:srcRect l="9247" t="12952" r="13054" b="14297"/>
          <a:stretch>
            <a:fillRect/>
          </a:stretch>
        </p:blipFill>
        <p:spPr bwMode="auto">
          <a:xfrm>
            <a:off x="0" y="3491297"/>
            <a:ext cx="2922141" cy="20521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747" name="Прямоугольник 10"/>
          <p:cNvSpPr>
            <a:spLocks noChangeArrowheads="1"/>
          </p:cNvSpPr>
          <p:nvPr/>
        </p:nvSpPr>
        <p:spPr bwMode="auto">
          <a:xfrm>
            <a:off x="395288" y="68263"/>
            <a:ext cx="8532812" cy="1200150"/>
          </a:xfrm>
          <a:prstGeom prst="rect">
            <a:avLst/>
          </a:prstGeom>
          <a:noFill/>
          <a:ln w="9525">
            <a:noFill/>
            <a:miter lim="800000"/>
            <a:headEnd/>
            <a:tailEnd/>
          </a:ln>
        </p:spPr>
        <p:txBody>
          <a:bodyPr>
            <a:spAutoFit/>
          </a:bodyPr>
          <a:lstStyle/>
          <a:p>
            <a:pPr algn="ctr"/>
            <a:r>
              <a:rPr lang="en-US" altLang="ko-KR" sz="3600" b="1">
                <a:solidFill>
                  <a:srgbClr val="002060"/>
                </a:solidFill>
                <a:cs typeface="HY그래픽M"/>
              </a:rPr>
              <a:t>FIEZ “Navoi”: Development of social infrastructure</a:t>
            </a:r>
            <a:endParaRPr lang="uz-Cyrl-UZ" altLang="ko-KR" sz="3600" b="1">
              <a:solidFill>
                <a:srgbClr val="002060"/>
              </a:solidFill>
              <a:cs typeface="HY그래픽M"/>
            </a:endParaRPr>
          </a:p>
        </p:txBody>
      </p:sp>
      <p:sp>
        <p:nvSpPr>
          <p:cNvPr id="31748" name="Прямоугольник 1"/>
          <p:cNvSpPr>
            <a:spLocks noChangeArrowheads="1"/>
          </p:cNvSpPr>
          <p:nvPr/>
        </p:nvSpPr>
        <p:spPr bwMode="auto">
          <a:xfrm>
            <a:off x="215900" y="1268413"/>
            <a:ext cx="8748713" cy="1016000"/>
          </a:xfrm>
          <a:prstGeom prst="rect">
            <a:avLst/>
          </a:prstGeom>
          <a:noFill/>
          <a:ln w="9525">
            <a:noFill/>
            <a:miter lim="800000"/>
            <a:headEnd/>
            <a:tailEnd/>
          </a:ln>
        </p:spPr>
        <p:txBody>
          <a:bodyPr>
            <a:spAutoFit/>
          </a:bodyPr>
          <a:lstStyle/>
          <a:p>
            <a:pPr algn="ctr"/>
            <a:r>
              <a:rPr lang="en-US" sz="3000" b="1">
                <a:solidFill>
                  <a:srgbClr val="002060"/>
                </a:solidFill>
                <a:ea typeface="Calibri" pitchFamily="34" charset="0"/>
                <a:cs typeface="Calibri" pitchFamily="34" charset="0"/>
              </a:rPr>
              <a:t>March 19, 2012  held the opening ceremony of the Navoi complex</a:t>
            </a:r>
            <a:endParaRPr lang="ru-RU" sz="3000" b="1">
              <a:solidFill>
                <a:srgbClr val="002060"/>
              </a:solidFill>
              <a:ea typeface="Calibri" pitchFamily="34" charset="0"/>
              <a:cs typeface="Calibri" pitchFamily="34" charset="0"/>
            </a:endParaRPr>
          </a:p>
        </p:txBody>
      </p:sp>
      <p:sp>
        <p:nvSpPr>
          <p:cNvPr id="3" name="Прямоугольник 2"/>
          <p:cNvSpPr/>
          <p:nvPr/>
        </p:nvSpPr>
        <p:spPr>
          <a:xfrm>
            <a:off x="971550" y="2644775"/>
            <a:ext cx="2774950" cy="423863"/>
          </a:xfrm>
          <a:prstGeom prst="rect">
            <a:avLst/>
          </a:prstGeom>
        </p:spPr>
        <p:txBody>
          <a:bodyPr wrap="none">
            <a:spAutoFit/>
          </a:bodyPr>
          <a:lstStyle/>
          <a:p>
            <a:pPr fontAlgn="auto">
              <a:lnSpc>
                <a:spcPct val="90000"/>
              </a:lnSpc>
              <a:spcBef>
                <a:spcPct val="20000"/>
              </a:spcBef>
              <a:spcAft>
                <a:spcPts val="0"/>
              </a:spcAft>
              <a:defRPr/>
            </a:pPr>
            <a:r>
              <a:rPr lang="en-US" sz="2400" b="1" kern="0" dirty="0">
                <a:solidFill>
                  <a:srgbClr val="FF0000"/>
                </a:solidFill>
                <a:ea typeface="Arial Unicode MS" pitchFamily="34" charset="-128"/>
                <a:cs typeface="Calibri" pitchFamily="34" charset="0"/>
              </a:rPr>
              <a:t>120</a:t>
            </a:r>
            <a:r>
              <a:rPr lang="en-US" sz="2400" b="1" kern="0" dirty="0">
                <a:solidFill>
                  <a:srgbClr val="002060"/>
                </a:solidFill>
                <a:ea typeface="Arial Unicode MS" pitchFamily="34" charset="-128"/>
                <a:cs typeface="Calibri" pitchFamily="34" charset="0"/>
              </a:rPr>
              <a:t> hectares of land</a:t>
            </a:r>
            <a:endParaRPr lang="ru-RU" sz="2400" b="1" kern="0" dirty="0">
              <a:solidFill>
                <a:srgbClr val="002060"/>
              </a:solidFill>
              <a:ea typeface="Arial Unicode MS" pitchFamily="34" charset="-128"/>
              <a:cs typeface="Calibri" pitchFamily="34" charset="0"/>
            </a:endParaRPr>
          </a:p>
        </p:txBody>
      </p:sp>
      <p:sp>
        <p:nvSpPr>
          <p:cNvPr id="8" name="Прямоугольник 7"/>
          <p:cNvSpPr/>
          <p:nvPr/>
        </p:nvSpPr>
        <p:spPr>
          <a:xfrm>
            <a:off x="179388" y="2205038"/>
            <a:ext cx="3203575" cy="423862"/>
          </a:xfrm>
          <a:prstGeom prst="rect">
            <a:avLst/>
          </a:prstGeom>
        </p:spPr>
        <p:txBody>
          <a:bodyPr wrap="none">
            <a:spAutoFit/>
          </a:bodyPr>
          <a:lstStyle/>
          <a:p>
            <a:pPr fontAlgn="auto">
              <a:lnSpc>
                <a:spcPct val="90000"/>
              </a:lnSpc>
              <a:spcBef>
                <a:spcPct val="20000"/>
              </a:spcBef>
              <a:spcAft>
                <a:spcPts val="0"/>
              </a:spcAft>
              <a:defRPr/>
            </a:pPr>
            <a:r>
              <a:rPr lang="en-US" sz="2400" b="1" kern="0" dirty="0">
                <a:solidFill>
                  <a:srgbClr val="FF0000"/>
                </a:solidFill>
                <a:ea typeface="Arial Unicode MS" pitchFamily="34" charset="-128"/>
                <a:cs typeface="Calibri" pitchFamily="34" charset="0"/>
              </a:rPr>
              <a:t>1.2</a:t>
            </a:r>
            <a:r>
              <a:rPr lang="en-US" sz="2400" b="1" kern="0" dirty="0">
                <a:solidFill>
                  <a:srgbClr val="002060"/>
                </a:solidFill>
                <a:ea typeface="Arial Unicode MS" pitchFamily="34" charset="-128"/>
                <a:cs typeface="Calibri" pitchFamily="34" charset="0"/>
              </a:rPr>
              <a:t> km from </a:t>
            </a:r>
            <a:r>
              <a:rPr lang="en-US" sz="2400" b="1" kern="0" dirty="0" err="1">
                <a:solidFill>
                  <a:srgbClr val="002060"/>
                </a:solidFill>
                <a:ea typeface="Arial Unicode MS" pitchFamily="34" charset="-128"/>
                <a:cs typeface="Calibri" pitchFamily="34" charset="0"/>
              </a:rPr>
              <a:t>Navoi</a:t>
            </a:r>
            <a:r>
              <a:rPr lang="en-US" sz="2400" b="1" kern="0" dirty="0">
                <a:solidFill>
                  <a:srgbClr val="002060"/>
                </a:solidFill>
                <a:ea typeface="Arial Unicode MS" pitchFamily="34" charset="-128"/>
                <a:cs typeface="Calibri" pitchFamily="34" charset="0"/>
              </a:rPr>
              <a:t> FIEZ </a:t>
            </a:r>
            <a:endParaRPr lang="ru-RU" sz="2400" b="1" kern="0" dirty="0">
              <a:solidFill>
                <a:srgbClr val="002060"/>
              </a:solidFill>
              <a:ea typeface="Arial Unicode MS" pitchFamily="34" charset="-128"/>
              <a:cs typeface="Calibri" pitchFamily="34" charset="0"/>
            </a:endParaRPr>
          </a:p>
        </p:txBody>
      </p:sp>
      <p:sp>
        <p:nvSpPr>
          <p:cNvPr id="31751" name="Прямоугольник 9"/>
          <p:cNvSpPr>
            <a:spLocks noChangeArrowheads="1"/>
          </p:cNvSpPr>
          <p:nvPr/>
        </p:nvSpPr>
        <p:spPr bwMode="auto">
          <a:xfrm>
            <a:off x="1763713" y="2967038"/>
            <a:ext cx="2466975" cy="461962"/>
          </a:xfrm>
          <a:prstGeom prst="rect">
            <a:avLst/>
          </a:prstGeom>
          <a:noFill/>
          <a:ln w="9525">
            <a:noFill/>
            <a:miter lim="800000"/>
            <a:headEnd/>
            <a:tailEnd/>
          </a:ln>
        </p:spPr>
        <p:txBody>
          <a:bodyPr wrap="none">
            <a:spAutoFit/>
          </a:bodyPr>
          <a:lstStyle/>
          <a:p>
            <a:r>
              <a:rPr lang="ru-RU" sz="2400" b="1">
                <a:solidFill>
                  <a:srgbClr val="FF0000"/>
                </a:solidFill>
              </a:rPr>
              <a:t>3</a:t>
            </a:r>
            <a:r>
              <a:rPr lang="ru-RU" sz="2400" b="1">
                <a:solidFill>
                  <a:srgbClr val="002060"/>
                </a:solidFill>
              </a:rPr>
              <a:t> </a:t>
            </a:r>
            <a:r>
              <a:rPr lang="en-US" sz="2400" b="1">
                <a:solidFill>
                  <a:srgbClr val="002060"/>
                </a:solidFill>
              </a:rPr>
              <a:t>residential units</a:t>
            </a:r>
            <a:endParaRPr lang="ru-RU" sz="2400" b="1">
              <a:solidFill>
                <a:srgbClr val="002060"/>
              </a:solidFill>
            </a:endParaRPr>
          </a:p>
        </p:txBody>
      </p:sp>
      <p:sp>
        <p:nvSpPr>
          <p:cNvPr id="31752" name="Прямоугольник 10"/>
          <p:cNvSpPr>
            <a:spLocks noChangeArrowheads="1"/>
          </p:cNvSpPr>
          <p:nvPr/>
        </p:nvSpPr>
        <p:spPr bwMode="auto">
          <a:xfrm>
            <a:off x="2268538" y="3317875"/>
            <a:ext cx="7207250" cy="831850"/>
          </a:xfrm>
          <a:prstGeom prst="rect">
            <a:avLst/>
          </a:prstGeom>
          <a:noFill/>
          <a:ln w="9525">
            <a:noFill/>
            <a:miter lim="800000"/>
            <a:headEnd/>
            <a:tailEnd/>
          </a:ln>
        </p:spPr>
        <p:txBody>
          <a:bodyPr>
            <a:spAutoFit/>
          </a:bodyPr>
          <a:lstStyle/>
          <a:p>
            <a:pPr algn="ctr"/>
            <a:r>
              <a:rPr lang="ru-RU" sz="2400" b="1">
                <a:solidFill>
                  <a:srgbClr val="FF0000"/>
                </a:solidFill>
              </a:rPr>
              <a:t>51</a:t>
            </a:r>
            <a:r>
              <a:rPr lang="ru-RU" sz="2400" b="1">
                <a:solidFill>
                  <a:srgbClr val="002060"/>
                </a:solidFill>
              </a:rPr>
              <a:t> </a:t>
            </a:r>
            <a:r>
              <a:rPr lang="en-US" sz="2400" b="1">
                <a:solidFill>
                  <a:srgbClr val="002060"/>
                </a:solidFill>
              </a:rPr>
              <a:t>rooms</a:t>
            </a:r>
            <a:r>
              <a:rPr lang="ru-RU" sz="2400" b="1">
                <a:solidFill>
                  <a:srgbClr val="002060"/>
                </a:solidFill>
              </a:rPr>
              <a:t> (</a:t>
            </a:r>
            <a:r>
              <a:rPr lang="ru-RU" sz="2400" b="1">
                <a:solidFill>
                  <a:srgbClr val="FF0000"/>
                </a:solidFill>
              </a:rPr>
              <a:t>41</a:t>
            </a:r>
            <a:r>
              <a:rPr lang="en-US" sz="2400" b="1">
                <a:solidFill>
                  <a:srgbClr val="002060"/>
                </a:solidFill>
              </a:rPr>
              <a:t>- standard</a:t>
            </a:r>
            <a:r>
              <a:rPr lang="ru-RU" sz="2400" b="1">
                <a:solidFill>
                  <a:srgbClr val="002060"/>
                </a:solidFill>
              </a:rPr>
              <a:t>,  </a:t>
            </a:r>
            <a:r>
              <a:rPr lang="ru-RU" sz="2400" b="1">
                <a:solidFill>
                  <a:srgbClr val="FF0000"/>
                </a:solidFill>
              </a:rPr>
              <a:t>8</a:t>
            </a:r>
            <a:r>
              <a:rPr lang="en-US" sz="2400" b="1">
                <a:solidFill>
                  <a:srgbClr val="002060"/>
                </a:solidFill>
              </a:rPr>
              <a:t> – twin-bedded</a:t>
            </a:r>
            <a:r>
              <a:rPr lang="ru-RU" sz="2400" b="1">
                <a:solidFill>
                  <a:srgbClr val="002060"/>
                </a:solidFill>
              </a:rPr>
              <a:t>, </a:t>
            </a:r>
            <a:r>
              <a:rPr lang="ru-RU" sz="2400" b="1">
                <a:solidFill>
                  <a:srgbClr val="FF0000"/>
                </a:solidFill>
              </a:rPr>
              <a:t>2</a:t>
            </a:r>
            <a:r>
              <a:rPr lang="en-US" sz="2400" b="1">
                <a:solidFill>
                  <a:srgbClr val="002060"/>
                </a:solidFill>
              </a:rPr>
              <a:t>- VIP</a:t>
            </a:r>
            <a:r>
              <a:rPr lang="ru-RU" sz="2400" b="1">
                <a:solidFill>
                  <a:srgbClr val="002060"/>
                </a:solidFill>
              </a:rPr>
              <a:t>, </a:t>
            </a:r>
            <a:r>
              <a:rPr lang="en-US" sz="2400" b="1">
                <a:solidFill>
                  <a:srgbClr val="002060"/>
                </a:solidFill>
              </a:rPr>
              <a:t>restaurant</a:t>
            </a:r>
            <a:r>
              <a:rPr lang="ru-RU" sz="2400" b="1">
                <a:solidFill>
                  <a:srgbClr val="002060"/>
                </a:solidFill>
              </a:rPr>
              <a:t>, </a:t>
            </a:r>
            <a:r>
              <a:rPr lang="en-US" sz="2400" b="1">
                <a:solidFill>
                  <a:srgbClr val="002060"/>
                </a:solidFill>
              </a:rPr>
              <a:t>gym</a:t>
            </a:r>
            <a:r>
              <a:rPr lang="ru-RU" sz="2400" b="1">
                <a:solidFill>
                  <a:srgbClr val="002060"/>
                </a:solidFill>
              </a:rPr>
              <a:t>, </a:t>
            </a:r>
            <a:r>
              <a:rPr lang="en-US" sz="2400" b="1">
                <a:solidFill>
                  <a:srgbClr val="002060"/>
                </a:solidFill>
              </a:rPr>
              <a:t>common rooms and others</a:t>
            </a:r>
            <a:r>
              <a:rPr lang="ru-RU" sz="2400" b="1">
                <a:solidFill>
                  <a:srgbClr val="002060"/>
                </a:solidFill>
              </a:rPr>
              <a:t>)</a:t>
            </a:r>
          </a:p>
        </p:txBody>
      </p:sp>
      <p:pic>
        <p:nvPicPr>
          <p:cNvPr id="20484" name="Picture 4" descr="http://www.hjnavoicomplex.com/sites/default/files/gallerix/albums/1/55/frame/IMG_1583d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070" y="4831326"/>
            <a:ext cx="2795786" cy="18638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6" name="Picture 6" descr="http://www.hjnavoicomplex.com/sites/default/files/banner-1.png?13426112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1694" y="4151313"/>
            <a:ext cx="4337844" cy="25622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9" name="AutoShape 7"/>
          <p:cNvSpPr>
            <a:spLocks noChangeArrowheads="1"/>
          </p:cNvSpPr>
          <p:nvPr/>
        </p:nvSpPr>
        <p:spPr bwMode="auto">
          <a:xfrm>
            <a:off x="250825" y="1166813"/>
            <a:ext cx="4841875" cy="390525"/>
          </a:xfrm>
          <a:prstGeom prst="roundRect">
            <a:avLst>
              <a:gd name="adj" fmla="val 16667"/>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lin ang="5400000" scaled="1"/>
            <a:tileRect/>
          </a:gradFill>
          <a:ln w="12700">
            <a:solidFill>
              <a:schemeClr val="bg2">
                <a:lumMod val="50000"/>
              </a:schemeClr>
            </a:solidFill>
            <a:round/>
            <a:headEnd/>
            <a:tailEnd/>
          </a:ln>
          <a:effectLst/>
        </p:spPr>
        <p:txBody>
          <a:bodyPr wrap="none" anchor="ctr"/>
          <a:lstStyle/>
          <a:p>
            <a:pPr algn="ctr">
              <a:defRPr/>
            </a:pPr>
            <a:r>
              <a:rPr lang="en-US" sz="2600" b="1" dirty="0" smtClean="0">
                <a:solidFill>
                  <a:srgbClr val="FF0000"/>
                </a:solidFill>
                <a:cs typeface="Arial" pitchFamily="34" charset="0"/>
              </a:rPr>
              <a:t>12</a:t>
            </a:r>
            <a:r>
              <a:rPr lang="en-US" sz="2600" b="1" dirty="0" smtClean="0">
                <a:solidFill>
                  <a:srgbClr val="002060"/>
                </a:solidFill>
                <a:cs typeface="Arial" pitchFamily="34" charset="0"/>
              </a:rPr>
              <a:t> </a:t>
            </a:r>
            <a:r>
              <a:rPr lang="en-US" sz="2600" b="1" dirty="0">
                <a:solidFill>
                  <a:srgbClr val="002060"/>
                </a:solidFill>
                <a:cs typeface="Arial" pitchFamily="34" charset="0"/>
              </a:rPr>
              <a:t>operating projects</a:t>
            </a:r>
            <a:endParaRPr lang="ru-RU" sz="2600" b="1" dirty="0">
              <a:solidFill>
                <a:srgbClr val="002060"/>
              </a:solidFill>
              <a:cs typeface="Arial" pitchFamily="34" charset="0"/>
            </a:endParaRPr>
          </a:p>
        </p:txBody>
      </p:sp>
      <p:sp>
        <p:nvSpPr>
          <p:cNvPr id="11" name="AutoShape 7"/>
          <p:cNvSpPr>
            <a:spLocks noChangeArrowheads="1"/>
          </p:cNvSpPr>
          <p:nvPr/>
        </p:nvSpPr>
        <p:spPr bwMode="auto">
          <a:xfrm>
            <a:off x="406400" y="4902200"/>
            <a:ext cx="4841875" cy="393700"/>
          </a:xfrm>
          <a:prstGeom prst="roundRect">
            <a:avLst>
              <a:gd name="adj" fmla="val 16667"/>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lin ang="5400000" scaled="1"/>
            <a:tileRect/>
          </a:gradFill>
          <a:ln w="12700">
            <a:solidFill>
              <a:schemeClr val="bg2">
                <a:lumMod val="50000"/>
              </a:schemeClr>
            </a:solidFill>
            <a:round/>
            <a:headEnd/>
            <a:tailEnd/>
          </a:ln>
          <a:effectLst/>
        </p:spPr>
        <p:txBody>
          <a:bodyPr wrap="none" anchor="ctr"/>
          <a:lstStyle/>
          <a:p>
            <a:pPr algn="ctr">
              <a:defRPr/>
            </a:pPr>
            <a:r>
              <a:rPr lang="en-US" sz="2600" b="1" dirty="0" smtClean="0">
                <a:solidFill>
                  <a:srgbClr val="FF0000"/>
                </a:solidFill>
                <a:cs typeface="Arial" pitchFamily="34" charset="0"/>
              </a:rPr>
              <a:t>10</a:t>
            </a:r>
            <a:r>
              <a:rPr lang="en-US" sz="2600" b="1" dirty="0" smtClean="0">
                <a:solidFill>
                  <a:srgbClr val="002060"/>
                </a:solidFill>
                <a:cs typeface="Arial" pitchFamily="34" charset="0"/>
              </a:rPr>
              <a:t> </a:t>
            </a:r>
            <a:r>
              <a:rPr lang="en-US" sz="2600" b="1" dirty="0">
                <a:solidFill>
                  <a:srgbClr val="002060"/>
                </a:solidFill>
                <a:cs typeface="Arial" pitchFamily="34" charset="0"/>
              </a:rPr>
              <a:t>projects in progress</a:t>
            </a:r>
            <a:endParaRPr lang="ru-RU" sz="2600" b="1" dirty="0">
              <a:solidFill>
                <a:srgbClr val="002060"/>
              </a:solidFill>
              <a:cs typeface="Arial" pitchFamily="34" charset="0"/>
            </a:endParaRPr>
          </a:p>
        </p:txBody>
      </p:sp>
      <p:pic>
        <p:nvPicPr>
          <p:cNvPr id="20" name="Picture 11" descr="SDC11359"/>
          <p:cNvPicPr>
            <a:picLocks noChangeAspect="1" noChangeArrowheads="1"/>
          </p:cNvPicPr>
          <p:nvPr/>
        </p:nvPicPr>
        <p:blipFill>
          <a:blip r:embed="rId4"/>
          <a:srcRect/>
          <a:stretch>
            <a:fillRect/>
          </a:stretch>
        </p:blipFill>
        <p:spPr bwMode="auto">
          <a:xfrm>
            <a:off x="6581674" y="961033"/>
            <a:ext cx="2397125" cy="1479550"/>
          </a:xfrm>
          <a:prstGeom prst="rect">
            <a:avLst/>
          </a:prstGeom>
          <a:ln>
            <a:noFill/>
          </a:ln>
          <a:effectLst>
            <a:softEdge rad="112500"/>
          </a:effectLst>
        </p:spPr>
      </p:pic>
      <p:sp>
        <p:nvSpPr>
          <p:cNvPr id="64516" name="Прямоугольник 20"/>
          <p:cNvSpPr>
            <a:spLocks noChangeArrowheads="1"/>
          </p:cNvSpPr>
          <p:nvPr/>
        </p:nvSpPr>
        <p:spPr bwMode="auto">
          <a:xfrm>
            <a:off x="395288" y="188913"/>
            <a:ext cx="8532812" cy="646112"/>
          </a:xfrm>
          <a:prstGeom prst="rect">
            <a:avLst/>
          </a:prstGeom>
          <a:noFill/>
          <a:ln w="9525">
            <a:noFill/>
            <a:miter lim="800000"/>
            <a:headEnd/>
            <a:tailEnd/>
          </a:ln>
        </p:spPr>
        <p:txBody>
          <a:bodyPr>
            <a:spAutoFit/>
          </a:bodyPr>
          <a:lstStyle/>
          <a:p>
            <a:pPr algn="ctr"/>
            <a:r>
              <a:rPr lang="en-US" altLang="ko-KR" sz="3600" b="1">
                <a:solidFill>
                  <a:srgbClr val="002060"/>
                </a:solidFill>
                <a:cs typeface="HY그래픽M"/>
              </a:rPr>
              <a:t>FIEZ “Navoi”: Current projects</a:t>
            </a:r>
            <a:endParaRPr lang="uz-Cyrl-UZ" altLang="ko-KR" sz="3600" b="1">
              <a:solidFill>
                <a:srgbClr val="002060"/>
              </a:solidFill>
              <a:cs typeface="HY그래픽M"/>
            </a:endParaRPr>
          </a:p>
        </p:txBody>
      </p:sp>
      <p:pic>
        <p:nvPicPr>
          <p:cNvPr id="21" name="Picture 3" descr="C:\Documents and Settings\wsa10\Рабочий стол\6324.jpg"/>
          <p:cNvPicPr>
            <a:picLocks noChangeAspect="1" noChangeArrowheads="1"/>
          </p:cNvPicPr>
          <p:nvPr/>
        </p:nvPicPr>
        <p:blipFill>
          <a:blip r:embed="rId5" cstate="print">
            <a:extLst/>
          </a:blip>
          <a:srcRect/>
          <a:stretch>
            <a:fillRect/>
          </a:stretch>
        </p:blipFill>
        <p:spPr bwMode="auto">
          <a:xfrm>
            <a:off x="7081465" y="2996952"/>
            <a:ext cx="1944216" cy="1457670"/>
          </a:xfrm>
          <a:prstGeom prst="rect">
            <a:avLst/>
          </a:prstGeom>
          <a:ln>
            <a:noFill/>
          </a:ln>
          <a:effectLst>
            <a:softEdge rad="112500"/>
          </a:effectLst>
          <a:extLst/>
        </p:spPr>
      </p:pic>
      <p:pic>
        <p:nvPicPr>
          <p:cNvPr id="36878" name="Picture 14" descr="\\ws240\Корзина\США\от зафара\для презентации в США\ООО Hansang Pharm\DSC02795.JPG"/>
          <p:cNvPicPr>
            <a:picLocks noChangeAspect="1" noChangeArrowheads="1"/>
          </p:cNvPicPr>
          <p:nvPr/>
        </p:nvPicPr>
        <p:blipFill>
          <a:blip r:embed="rId6" cstate="print">
            <a:extLst/>
          </a:blip>
          <a:srcRect/>
          <a:stretch>
            <a:fillRect/>
          </a:stretch>
        </p:blipFill>
        <p:spPr bwMode="auto">
          <a:xfrm>
            <a:off x="5270929" y="1988840"/>
            <a:ext cx="2156983" cy="1617737"/>
          </a:xfrm>
          <a:prstGeom prst="rect">
            <a:avLst/>
          </a:prstGeom>
          <a:ln>
            <a:noFill/>
          </a:ln>
          <a:effectLst>
            <a:softEdge rad="112500"/>
          </a:effectLst>
          <a:extLst/>
        </p:spPr>
      </p:pic>
      <p:pic>
        <p:nvPicPr>
          <p:cNvPr id="36879" name="Picture 15" descr="\\ws240\Корзина\США\от зафара\для презентации в США\СП CFM ProEnergies\DSC02704.JPG"/>
          <p:cNvPicPr>
            <a:picLocks noChangeAspect="1" noChangeArrowheads="1"/>
          </p:cNvPicPr>
          <p:nvPr/>
        </p:nvPicPr>
        <p:blipFill rotWithShape="1">
          <a:blip r:embed="rId7" cstate="print">
            <a:extLst/>
          </a:blip>
          <a:srcRect l="16074" t="13831"/>
          <a:stretch/>
        </p:blipFill>
        <p:spPr bwMode="auto">
          <a:xfrm>
            <a:off x="6928457" y="5099124"/>
            <a:ext cx="2057240" cy="1584176"/>
          </a:xfrm>
          <a:prstGeom prst="rect">
            <a:avLst/>
          </a:prstGeom>
          <a:ln>
            <a:noFill/>
          </a:ln>
          <a:effectLst>
            <a:softEdge rad="112500"/>
          </a:effectLst>
          <a:extLst/>
        </p:spPr>
      </p:pic>
      <p:pic>
        <p:nvPicPr>
          <p:cNvPr id="36880" name="Picture 16" descr="\\ws240\Корзина\США\от зафара\для презентации в США\СП Telecom Innovations\DSC02582.JPG"/>
          <p:cNvPicPr>
            <a:picLocks noChangeAspect="1" noChangeArrowheads="1"/>
          </p:cNvPicPr>
          <p:nvPr/>
        </p:nvPicPr>
        <p:blipFill>
          <a:blip r:embed="rId8" cstate="print">
            <a:extLst/>
          </a:blip>
          <a:srcRect/>
          <a:stretch>
            <a:fillRect/>
          </a:stretch>
        </p:blipFill>
        <p:spPr bwMode="auto">
          <a:xfrm>
            <a:off x="5361648" y="3997918"/>
            <a:ext cx="2066264" cy="1549698"/>
          </a:xfrm>
          <a:prstGeom prst="rect">
            <a:avLst/>
          </a:prstGeom>
          <a:ln>
            <a:noFill/>
          </a:ln>
          <a:effectLst>
            <a:softEdge rad="112500"/>
          </a:effectLst>
          <a:extLst/>
        </p:spPr>
      </p:pic>
      <p:sp>
        <p:nvSpPr>
          <p:cNvPr id="22" name="AutoShape 7"/>
          <p:cNvSpPr>
            <a:spLocks noChangeArrowheads="1"/>
          </p:cNvSpPr>
          <p:nvPr/>
        </p:nvSpPr>
        <p:spPr bwMode="auto">
          <a:xfrm>
            <a:off x="107950" y="1773238"/>
            <a:ext cx="5078413" cy="2998787"/>
          </a:xfrm>
          <a:prstGeom prst="roundRect">
            <a:avLst>
              <a:gd name="adj" fmla="val 16667"/>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lin ang="5400000" scaled="1"/>
            <a:tileRect/>
          </a:gradFill>
          <a:ln w="12700">
            <a:solidFill>
              <a:schemeClr val="bg2">
                <a:lumMod val="50000"/>
              </a:schemeClr>
            </a:solidFill>
            <a:round/>
            <a:headEnd/>
            <a:tailEnd/>
          </a:ln>
          <a:effectLst/>
        </p:spPr>
        <p:txBody>
          <a:bodyPr wrap="none" anchor="ctr"/>
          <a:lstStyle/>
          <a:p>
            <a:pPr algn="ctr">
              <a:defRPr/>
            </a:pPr>
            <a:r>
              <a:rPr lang="en-US" sz="2400" b="1" dirty="0">
                <a:solidFill>
                  <a:srgbClr val="002060"/>
                </a:solidFill>
                <a:cs typeface="Arial" pitchFamily="34" charset="0"/>
              </a:rPr>
              <a:t>Enterprises working in FIEZ “</a:t>
            </a:r>
            <a:r>
              <a:rPr lang="en-US" sz="2400" b="1" dirty="0" err="1">
                <a:solidFill>
                  <a:srgbClr val="002060"/>
                </a:solidFill>
                <a:cs typeface="Arial" pitchFamily="34" charset="0"/>
              </a:rPr>
              <a:t>Navoi</a:t>
            </a:r>
            <a:r>
              <a:rPr lang="en-US" sz="2400" b="1" dirty="0">
                <a:solidFill>
                  <a:srgbClr val="002060"/>
                </a:solidFill>
                <a:cs typeface="Arial" pitchFamily="34" charset="0"/>
              </a:rPr>
              <a:t>” </a:t>
            </a:r>
          </a:p>
          <a:p>
            <a:pPr algn="ctr">
              <a:defRPr/>
            </a:pPr>
            <a:r>
              <a:rPr lang="en-US" sz="2400" b="1" dirty="0">
                <a:solidFill>
                  <a:srgbClr val="002060"/>
                </a:solidFill>
                <a:cs typeface="Arial" pitchFamily="34" charset="0"/>
              </a:rPr>
              <a:t>started production of such good as:</a:t>
            </a:r>
          </a:p>
          <a:p>
            <a:pPr algn="ctr">
              <a:defRPr/>
            </a:pPr>
            <a:r>
              <a:rPr lang="en-US" sz="2400" b="1" dirty="0">
                <a:solidFill>
                  <a:srgbClr val="002060"/>
                </a:solidFill>
                <a:cs typeface="Arial" pitchFamily="34" charset="0"/>
              </a:rPr>
              <a:t>Automobile components</a:t>
            </a:r>
          </a:p>
          <a:p>
            <a:pPr algn="ctr">
              <a:defRPr/>
            </a:pPr>
            <a:r>
              <a:rPr lang="en-US" sz="2400" b="1" dirty="0">
                <a:solidFill>
                  <a:srgbClr val="002060"/>
                </a:solidFill>
                <a:cs typeface="Arial" pitchFamily="34" charset="0"/>
              </a:rPr>
              <a:t>LED lams </a:t>
            </a:r>
          </a:p>
          <a:p>
            <a:pPr algn="ctr">
              <a:defRPr/>
            </a:pPr>
            <a:r>
              <a:rPr lang="en-US" sz="2400" b="1" dirty="0">
                <a:solidFill>
                  <a:srgbClr val="002060"/>
                </a:solidFill>
                <a:cs typeface="Arial" pitchFamily="34" charset="0"/>
              </a:rPr>
              <a:t>ADSL modems</a:t>
            </a:r>
          </a:p>
          <a:p>
            <a:pPr algn="ctr">
              <a:defRPr/>
            </a:pPr>
            <a:r>
              <a:rPr lang="en-US" sz="2400" b="1" dirty="0">
                <a:solidFill>
                  <a:srgbClr val="002060"/>
                </a:solidFill>
                <a:cs typeface="Arial" pitchFamily="34" charset="0"/>
              </a:rPr>
              <a:t>Set-up boxes</a:t>
            </a:r>
          </a:p>
          <a:p>
            <a:pPr algn="ctr">
              <a:defRPr/>
            </a:pPr>
            <a:r>
              <a:rPr lang="en-US" sz="2400" b="1" dirty="0">
                <a:solidFill>
                  <a:srgbClr val="002060"/>
                </a:solidFill>
                <a:cs typeface="Arial" pitchFamily="34" charset="0"/>
              </a:rPr>
              <a:t>Polyethylene pipes</a:t>
            </a:r>
          </a:p>
        </p:txBody>
      </p:sp>
      <p:sp>
        <p:nvSpPr>
          <p:cNvPr id="12" name="AutoShape 7"/>
          <p:cNvSpPr>
            <a:spLocks noChangeArrowheads="1"/>
          </p:cNvSpPr>
          <p:nvPr/>
        </p:nvSpPr>
        <p:spPr bwMode="auto">
          <a:xfrm>
            <a:off x="395288" y="5627688"/>
            <a:ext cx="4841875" cy="393700"/>
          </a:xfrm>
          <a:prstGeom prst="roundRect">
            <a:avLst>
              <a:gd name="adj" fmla="val 16667"/>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lin ang="5400000" scaled="1"/>
            <a:tileRect/>
          </a:gradFill>
          <a:ln w="12700">
            <a:solidFill>
              <a:schemeClr val="bg2">
                <a:lumMod val="50000"/>
              </a:schemeClr>
            </a:solidFill>
            <a:round/>
            <a:headEnd/>
            <a:tailEnd/>
          </a:ln>
          <a:effectLst/>
        </p:spPr>
        <p:txBody>
          <a:bodyPr wrap="none" anchor="ctr"/>
          <a:lstStyle/>
          <a:p>
            <a:pPr algn="ctr">
              <a:defRPr/>
            </a:pPr>
            <a:r>
              <a:rPr lang="en-US" sz="2600" b="1" dirty="0" smtClean="0">
                <a:solidFill>
                  <a:srgbClr val="FF0000"/>
                </a:solidFill>
                <a:cs typeface="Arial" pitchFamily="34" charset="0"/>
              </a:rPr>
              <a:t>48</a:t>
            </a:r>
            <a:r>
              <a:rPr lang="en-US" sz="2600" b="1" dirty="0" smtClean="0">
                <a:solidFill>
                  <a:srgbClr val="002060"/>
                </a:solidFill>
                <a:cs typeface="Arial" pitchFamily="34" charset="0"/>
              </a:rPr>
              <a:t> </a:t>
            </a:r>
            <a:r>
              <a:rPr lang="en-US" sz="2600" b="1" dirty="0">
                <a:solidFill>
                  <a:srgbClr val="002060"/>
                </a:solidFill>
                <a:cs typeface="Arial" pitchFamily="34" charset="0"/>
              </a:rPr>
              <a:t>new projects</a:t>
            </a:r>
            <a:endParaRPr lang="ru-RU" sz="2600" b="1" dirty="0">
              <a:solidFill>
                <a:srgbClr val="002060"/>
              </a:solidFill>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pic>
        <p:nvPicPr>
          <p:cNvPr id="66561" name="Picture 4" descr="E:\Корзина\Презентация УП-4434\Ангрен с растояниями.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85720" y="1658973"/>
            <a:ext cx="5842000" cy="3744912"/>
          </a:xfrm>
          <a:prstGeom prst="rect">
            <a:avLst/>
          </a:prstGeom>
          <a:noFill/>
          <a:ln w="9525">
            <a:noFill/>
            <a:miter lim="800000"/>
            <a:headEnd/>
            <a:tailEnd/>
          </a:ln>
        </p:spPr>
      </p:pic>
      <p:sp>
        <p:nvSpPr>
          <p:cNvPr id="12" name="AutoShape 9"/>
          <p:cNvSpPr>
            <a:spLocks noChangeArrowheads="1"/>
          </p:cNvSpPr>
          <p:nvPr/>
        </p:nvSpPr>
        <p:spPr bwMode="auto">
          <a:xfrm>
            <a:off x="107504" y="792806"/>
            <a:ext cx="8928992" cy="850244"/>
          </a:xfrm>
          <a:prstGeom prst="roundRect">
            <a:avLst>
              <a:gd name="adj" fmla="val 16667"/>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path path="circle">
              <a:fillToRect l="50000" t="50000" r="50000" b="50000"/>
            </a:path>
            <a:tileRect/>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marL="319088" indent="-319088" algn="ctr" eaLnBrk="0" hangingPunct="0">
              <a:spcBef>
                <a:spcPts val="1200"/>
              </a:spcBef>
              <a:buClr>
                <a:schemeClr val="accent2"/>
              </a:buClr>
              <a:buSzPct val="100000"/>
              <a:buFontTx/>
              <a:buBlip>
                <a:blip r:embed="rId5"/>
              </a:buBlip>
              <a:defRPr/>
            </a:pPr>
            <a:r>
              <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rPr>
              <a:t>Establishment of Special Economic Zone “</a:t>
            </a:r>
            <a:r>
              <a:rPr lang="en-US" sz="1700" b="1" dirty="0" err="1">
                <a:ln w="1905"/>
                <a:solidFill>
                  <a:srgbClr val="002060"/>
                </a:solidFill>
                <a:effectLst>
                  <a:innerShdw blurRad="69850" dist="43180" dir="5400000">
                    <a:srgbClr val="000000">
                      <a:alpha val="65000"/>
                    </a:srgbClr>
                  </a:innerShdw>
                </a:effectLst>
                <a:latin typeface="Arial" pitchFamily="34" charset="0"/>
                <a:cs typeface="Arial" pitchFamily="34" charset="0"/>
              </a:rPr>
              <a:t>Angren</a:t>
            </a:r>
            <a:r>
              <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rPr>
              <a:t>“</a:t>
            </a:r>
          </a:p>
          <a:p>
            <a:pPr algn="ctr" eaLnBrk="0" hangingPunct="0">
              <a:spcBef>
                <a:spcPts val="1200"/>
              </a:spcBef>
              <a:buClr>
                <a:schemeClr val="accent2"/>
              </a:buClr>
              <a:buSzPct val="100000"/>
              <a:defRPr/>
            </a:pPr>
            <a:r>
              <a:rPr lang="en-US" sz="1700" b="1" dirty="0">
                <a:ln w="1905"/>
                <a:solidFill>
                  <a:srgbClr val="002060"/>
                </a:solidFill>
                <a:effectLst>
                  <a:innerShdw blurRad="69850" dist="43180" dir="5400000">
                    <a:srgbClr val="000000">
                      <a:alpha val="65000"/>
                    </a:srgbClr>
                  </a:innerShdw>
                </a:effectLst>
                <a:latin typeface="Arial" pitchFamily="34" charset="0"/>
                <a:cs typeface="Arial" pitchFamily="34" charset="0"/>
              </a:rPr>
              <a:t>(Degree of the President of the Republic of Uzbekistan April 10, 2012 No.UP-4436)</a:t>
            </a:r>
          </a:p>
        </p:txBody>
      </p:sp>
      <p:sp>
        <p:nvSpPr>
          <p:cNvPr id="13" name="Выгнутая вверх стрелка 12"/>
          <p:cNvSpPr/>
          <p:nvPr/>
        </p:nvSpPr>
        <p:spPr bwMode="auto">
          <a:xfrm rot="846233">
            <a:off x="4961499" y="3215740"/>
            <a:ext cx="2039938" cy="517525"/>
          </a:xfrm>
          <a:prstGeom prst="curvedDownArrow">
            <a:avLst/>
          </a:prstGeom>
          <a:solidFill>
            <a:srgbClr val="FF0000"/>
          </a:solidFill>
          <a:ln w="28575">
            <a:headEnd/>
            <a:tailEnd/>
          </a:ln>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ru-RU" dirty="0"/>
          </a:p>
        </p:txBody>
      </p:sp>
      <p:sp>
        <p:nvSpPr>
          <p:cNvPr id="19" name="Прямоугольник 18"/>
          <p:cNvSpPr/>
          <p:nvPr/>
        </p:nvSpPr>
        <p:spPr>
          <a:xfrm>
            <a:off x="35496" y="4801211"/>
            <a:ext cx="3600400" cy="1231106"/>
          </a:xfrm>
          <a:prstGeom prst="rect">
            <a:avLst/>
          </a:prstGeom>
        </p:spPr>
        <p:txBody>
          <a:bodyPr>
            <a:spAutoFit/>
          </a:bodyPr>
          <a:lstStyle/>
          <a:p>
            <a:pPr marL="319088" indent="-319088" eaLnBrk="0" hangingPunct="0">
              <a:spcBef>
                <a:spcPts val="1200"/>
              </a:spcBef>
              <a:buClr>
                <a:schemeClr val="accent2"/>
              </a:buClr>
              <a:buSzPct val="100000"/>
              <a:defRPr/>
            </a:pPr>
            <a:r>
              <a:rPr lang="en-US" dirty="0">
                <a:ln w="1905"/>
                <a:solidFill>
                  <a:srgbClr val="002060"/>
                </a:solidFill>
                <a:effectLst>
                  <a:innerShdw blurRad="69850" dist="43180" dir="5400000">
                    <a:srgbClr val="000000">
                      <a:alpha val="65000"/>
                    </a:srgbClr>
                  </a:innerShdw>
                </a:effectLst>
                <a:latin typeface="Arial" pitchFamily="34" charset="0"/>
                <a:cs typeface="Arial" pitchFamily="34" charset="0"/>
              </a:rPr>
              <a:t>Distance between  large cities:</a:t>
            </a:r>
          </a:p>
          <a:p>
            <a:pPr marL="319088" indent="-319088" eaLnBrk="0" hangingPunct="0">
              <a:spcBef>
                <a:spcPts val="1200"/>
              </a:spcBef>
              <a:buClr>
                <a:schemeClr val="accent2"/>
              </a:buClr>
              <a:buSzPct val="100000"/>
              <a:buFontTx/>
              <a:buBlip>
                <a:blip r:embed="rId5"/>
              </a:buBlip>
              <a:defRPr/>
            </a:pPr>
            <a:r>
              <a:rPr lang="en-US" dirty="0">
                <a:ln w="1905"/>
                <a:solidFill>
                  <a:srgbClr val="002060"/>
                </a:solidFill>
                <a:effectLst>
                  <a:innerShdw blurRad="69850" dist="43180" dir="5400000">
                    <a:srgbClr val="000000">
                      <a:alpha val="65000"/>
                    </a:srgbClr>
                  </a:innerShdw>
                </a:effectLst>
                <a:latin typeface="Arial" pitchFamily="34" charset="0"/>
                <a:cs typeface="Arial" pitchFamily="34" charset="0"/>
              </a:rPr>
              <a:t>Tashkent – 80 km</a:t>
            </a:r>
          </a:p>
          <a:p>
            <a:pPr marL="319088" indent="-319088" eaLnBrk="0" hangingPunct="0">
              <a:spcBef>
                <a:spcPts val="1200"/>
              </a:spcBef>
              <a:buClr>
                <a:schemeClr val="accent2"/>
              </a:buClr>
              <a:buSzPct val="100000"/>
              <a:buFontTx/>
              <a:buBlip>
                <a:blip r:embed="rId5"/>
              </a:buBlip>
              <a:defRPr/>
            </a:pPr>
            <a:r>
              <a:rPr lang="en-US" dirty="0" err="1">
                <a:ln w="1905"/>
                <a:solidFill>
                  <a:srgbClr val="002060"/>
                </a:solidFill>
                <a:effectLst>
                  <a:innerShdw blurRad="69850" dist="43180" dir="5400000">
                    <a:srgbClr val="000000">
                      <a:alpha val="65000"/>
                    </a:srgbClr>
                  </a:innerShdw>
                </a:effectLst>
                <a:latin typeface="Arial" pitchFamily="34" charset="0"/>
                <a:cs typeface="Arial" pitchFamily="34" charset="0"/>
              </a:rPr>
              <a:t>Ferghana</a:t>
            </a:r>
            <a:r>
              <a:rPr lang="en-US" dirty="0">
                <a:ln w="1905"/>
                <a:solidFill>
                  <a:srgbClr val="002060"/>
                </a:solidFill>
                <a:effectLst>
                  <a:innerShdw blurRad="69850" dist="43180" dir="5400000">
                    <a:srgbClr val="000000">
                      <a:alpha val="65000"/>
                    </a:srgbClr>
                  </a:innerShdw>
                </a:effectLst>
                <a:latin typeface="Arial" pitchFamily="34" charset="0"/>
                <a:cs typeface="Arial" pitchFamily="34" charset="0"/>
              </a:rPr>
              <a:t> – 240 </a:t>
            </a:r>
            <a:r>
              <a:rPr lang="en-US" dirty="0" smtClean="0">
                <a:ln w="1905"/>
                <a:solidFill>
                  <a:srgbClr val="002060"/>
                </a:solidFill>
                <a:effectLst>
                  <a:innerShdw blurRad="69850" dist="43180" dir="5400000">
                    <a:srgbClr val="000000">
                      <a:alpha val="65000"/>
                    </a:srgbClr>
                  </a:innerShdw>
                </a:effectLst>
                <a:latin typeface="Arial" pitchFamily="34" charset="0"/>
                <a:cs typeface="Arial" pitchFamily="34" charset="0"/>
              </a:rPr>
              <a:t>km</a:t>
            </a:r>
            <a:endParaRPr lang="en-US" dirty="0">
              <a:ln w="1905"/>
              <a:solidFill>
                <a:srgbClr val="002060"/>
              </a:solidFill>
              <a:effectLst>
                <a:innerShdw blurRad="69850" dist="43180" dir="5400000">
                  <a:srgbClr val="000000">
                    <a:alpha val="65000"/>
                  </a:srgbClr>
                </a:innerShdw>
              </a:effectLst>
              <a:latin typeface="Arial" pitchFamily="34" charset="0"/>
              <a:cs typeface="Arial" pitchFamily="34" charset="0"/>
            </a:endParaRPr>
          </a:p>
        </p:txBody>
      </p:sp>
      <p:sp>
        <p:nvSpPr>
          <p:cNvPr id="66565" name="Прямоугольник 25"/>
          <p:cNvSpPr>
            <a:spLocks noChangeArrowheads="1"/>
          </p:cNvSpPr>
          <p:nvPr/>
        </p:nvSpPr>
        <p:spPr bwMode="auto">
          <a:xfrm>
            <a:off x="395288" y="139682"/>
            <a:ext cx="8532812" cy="646112"/>
          </a:xfrm>
          <a:prstGeom prst="rect">
            <a:avLst/>
          </a:prstGeom>
          <a:noFill/>
          <a:ln w="9525">
            <a:noFill/>
            <a:miter lim="800000"/>
            <a:headEnd/>
            <a:tailEnd/>
          </a:ln>
        </p:spPr>
        <p:txBody>
          <a:bodyPr>
            <a:spAutoFit/>
          </a:bodyPr>
          <a:lstStyle/>
          <a:p>
            <a:pPr algn="ctr"/>
            <a:r>
              <a:rPr lang="en-US" altLang="ko-KR" sz="3600" b="1" dirty="0">
                <a:solidFill>
                  <a:srgbClr val="002060"/>
                </a:solidFill>
                <a:cs typeface="HY그래픽M"/>
              </a:rPr>
              <a:t>Special industrial zone “</a:t>
            </a:r>
            <a:r>
              <a:rPr lang="en-US" altLang="ko-KR" sz="3600" b="1" dirty="0" err="1">
                <a:solidFill>
                  <a:srgbClr val="002060"/>
                </a:solidFill>
                <a:cs typeface="HY그래픽M"/>
              </a:rPr>
              <a:t>Angren</a:t>
            </a:r>
            <a:r>
              <a:rPr lang="en-US" altLang="ko-KR" sz="3600" b="1" dirty="0">
                <a:solidFill>
                  <a:srgbClr val="002060"/>
                </a:solidFill>
                <a:cs typeface="HY그래픽M"/>
              </a:rPr>
              <a:t>”</a:t>
            </a:r>
            <a:endParaRPr lang="uz-Cyrl-UZ" altLang="ko-KR" sz="3600" b="1" dirty="0">
              <a:solidFill>
                <a:srgbClr val="002060"/>
              </a:solidFill>
              <a:cs typeface="HY그래픽M"/>
            </a:endParaRPr>
          </a:p>
        </p:txBody>
      </p:sp>
      <p:sp>
        <p:nvSpPr>
          <p:cNvPr id="66566" name="Прямоугольник 26"/>
          <p:cNvSpPr>
            <a:spLocks noChangeArrowheads="1"/>
          </p:cNvSpPr>
          <p:nvPr/>
        </p:nvSpPr>
        <p:spPr bwMode="auto">
          <a:xfrm>
            <a:off x="4756150" y="6273823"/>
            <a:ext cx="4249738" cy="369887"/>
          </a:xfrm>
          <a:prstGeom prst="rect">
            <a:avLst/>
          </a:prstGeom>
          <a:noFill/>
          <a:ln w="9525">
            <a:noFill/>
            <a:miter lim="800000"/>
            <a:headEnd/>
            <a:tailEnd/>
          </a:ln>
        </p:spPr>
        <p:txBody>
          <a:bodyPr wrap="none">
            <a:spAutoFit/>
          </a:bodyPr>
          <a:lstStyle/>
          <a:p>
            <a:pPr algn="ctr">
              <a:spcAft>
                <a:spcPts val="1200"/>
              </a:spcAft>
            </a:pPr>
            <a:r>
              <a:rPr lang="en-US" dirty="0">
                <a:solidFill>
                  <a:srgbClr val="002060"/>
                </a:solidFill>
                <a:latin typeface="Arial" charset="0"/>
                <a:cs typeface="Arial" charset="0"/>
              </a:rPr>
              <a:t>Total territory of SIZ “</a:t>
            </a:r>
            <a:r>
              <a:rPr lang="en-US" dirty="0" err="1">
                <a:solidFill>
                  <a:srgbClr val="002060"/>
                </a:solidFill>
                <a:latin typeface="Arial" charset="0"/>
                <a:cs typeface="Arial" charset="0"/>
              </a:rPr>
              <a:t>Angren</a:t>
            </a:r>
            <a:r>
              <a:rPr lang="en-US" dirty="0">
                <a:solidFill>
                  <a:srgbClr val="002060"/>
                </a:solidFill>
                <a:latin typeface="Arial" charset="0"/>
                <a:cs typeface="Arial" charset="0"/>
              </a:rPr>
              <a:t>” – </a:t>
            </a:r>
            <a:r>
              <a:rPr lang="en-US" b="1" dirty="0">
                <a:solidFill>
                  <a:srgbClr val="002060"/>
                </a:solidFill>
                <a:latin typeface="Arial" charset="0"/>
                <a:cs typeface="Arial" charset="0"/>
              </a:rPr>
              <a:t>1634 ha</a:t>
            </a:r>
          </a:p>
        </p:txBody>
      </p:sp>
      <p:pic>
        <p:nvPicPr>
          <p:cNvPr id="66567" name="Picture 15"/>
          <p:cNvPicPr>
            <a:picLocks noChangeAspect="1" noChangeArrowheads="1"/>
          </p:cNvPicPr>
          <p:nvPr/>
        </p:nvPicPr>
        <p:blipFill>
          <a:blip r:embed="rId6"/>
          <a:srcRect/>
          <a:stretch>
            <a:fillRect/>
          </a:stretch>
        </p:blipFill>
        <p:spPr bwMode="auto">
          <a:xfrm>
            <a:off x="5143504" y="4027529"/>
            <a:ext cx="3676650" cy="2305050"/>
          </a:xfrm>
          <a:prstGeom prst="rect">
            <a:avLst/>
          </a:prstGeom>
          <a:noFill/>
          <a:ln w="9525">
            <a:noFill/>
            <a:miter lim="800000"/>
            <a:headEnd/>
            <a:tailEnd/>
          </a:ln>
        </p:spPr>
      </p:pic>
      <p:cxnSp>
        <p:nvCxnSpPr>
          <p:cNvPr id="4" name="Прямая соединительная линия 3"/>
          <p:cNvCxnSpPr/>
          <p:nvPr/>
        </p:nvCxnSpPr>
        <p:spPr>
          <a:xfrm flipV="1">
            <a:off x="6205538" y="5300663"/>
            <a:ext cx="457200" cy="14287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6662738" y="5300663"/>
            <a:ext cx="155575" cy="714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6818313" y="4724400"/>
            <a:ext cx="1425575" cy="6477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H="1" flipV="1">
            <a:off x="6040438" y="5300663"/>
            <a:ext cx="165100" cy="14287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5508625" y="5300663"/>
            <a:ext cx="531813"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flipV="1">
            <a:off x="5219700" y="5048250"/>
            <a:ext cx="288925" cy="25241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flipV="1">
            <a:off x="5219700" y="4292600"/>
            <a:ext cx="647700" cy="100806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5-конечная звезда 36"/>
          <p:cNvSpPr/>
          <p:nvPr/>
        </p:nvSpPr>
        <p:spPr>
          <a:xfrm>
            <a:off x="5724525" y="5300663"/>
            <a:ext cx="288925" cy="2159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8" name="5-конечная звезда 37"/>
          <p:cNvSpPr/>
          <p:nvPr/>
        </p:nvSpPr>
        <p:spPr>
          <a:xfrm>
            <a:off x="7658100" y="4395788"/>
            <a:ext cx="288925" cy="2159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6577" name="Прямоугольник 2"/>
          <p:cNvSpPr>
            <a:spLocks noChangeArrowheads="1"/>
          </p:cNvSpPr>
          <p:nvPr/>
        </p:nvSpPr>
        <p:spPr bwMode="auto">
          <a:xfrm>
            <a:off x="7667625" y="4140200"/>
            <a:ext cx="823913" cy="338138"/>
          </a:xfrm>
          <a:prstGeom prst="rect">
            <a:avLst/>
          </a:prstGeom>
          <a:noFill/>
          <a:ln w="9525">
            <a:noFill/>
            <a:miter lim="800000"/>
            <a:headEnd/>
            <a:tailEnd/>
          </a:ln>
        </p:spPr>
        <p:txBody>
          <a:bodyPr wrap="none">
            <a:spAutoFit/>
          </a:bodyPr>
          <a:lstStyle/>
          <a:p>
            <a:pPr algn="ctr">
              <a:spcAft>
                <a:spcPts val="1200"/>
              </a:spcAft>
            </a:pPr>
            <a:r>
              <a:rPr lang="en-US" sz="1600" b="1">
                <a:solidFill>
                  <a:srgbClr val="002060"/>
                </a:solidFill>
                <a:latin typeface="Arial" charset="0"/>
                <a:cs typeface="Arial" charset="0"/>
              </a:rPr>
              <a:t>500 ha</a:t>
            </a:r>
          </a:p>
        </p:txBody>
      </p:sp>
      <p:sp>
        <p:nvSpPr>
          <p:cNvPr id="66578" name="Прямоугольник 1"/>
          <p:cNvSpPr>
            <a:spLocks noChangeArrowheads="1"/>
          </p:cNvSpPr>
          <p:nvPr/>
        </p:nvSpPr>
        <p:spPr bwMode="auto">
          <a:xfrm>
            <a:off x="5365750" y="5441950"/>
            <a:ext cx="822325" cy="338138"/>
          </a:xfrm>
          <a:prstGeom prst="rect">
            <a:avLst/>
          </a:prstGeom>
          <a:noFill/>
          <a:ln w="9525">
            <a:noFill/>
            <a:miter lim="800000"/>
            <a:headEnd/>
            <a:tailEnd/>
          </a:ln>
        </p:spPr>
        <p:txBody>
          <a:bodyPr wrap="none">
            <a:spAutoFit/>
          </a:bodyPr>
          <a:lstStyle/>
          <a:p>
            <a:pPr algn="ctr">
              <a:spcAft>
                <a:spcPts val="1200"/>
              </a:spcAft>
            </a:pPr>
            <a:r>
              <a:rPr lang="en-US" sz="1600" b="1">
                <a:solidFill>
                  <a:srgbClr val="002060"/>
                </a:solidFill>
                <a:latin typeface="Arial" charset="0"/>
                <a:cs typeface="Arial" charset="0"/>
              </a:rPr>
              <a:t>178 ha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11" name="Прямоугольник с одним вырезанным углом 10"/>
          <p:cNvSpPr/>
          <p:nvPr/>
        </p:nvSpPr>
        <p:spPr>
          <a:xfrm>
            <a:off x="285750" y="1266921"/>
            <a:ext cx="8358188" cy="1000125"/>
          </a:xfrm>
          <a:prstGeom prst="snip1Rect">
            <a:avLst/>
          </a:prstGeom>
          <a:solidFill>
            <a:srgbClr val="DDF6FF"/>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2400" b="1" dirty="0">
                <a:solidFill>
                  <a:srgbClr val="002060"/>
                </a:solidFill>
                <a:latin typeface="Calibri" pitchFamily="34" charset="0"/>
                <a:ea typeface="Batang"/>
                <a:cs typeface="Calibri" pitchFamily="34" charset="0"/>
              </a:rPr>
              <a:t>Creating a competitive advantage for the country in the international logistics market</a:t>
            </a:r>
          </a:p>
        </p:txBody>
      </p:sp>
      <p:sp>
        <p:nvSpPr>
          <p:cNvPr id="18" name="Прямоугольник с одним вырезанным углом 17"/>
          <p:cNvSpPr/>
          <p:nvPr/>
        </p:nvSpPr>
        <p:spPr>
          <a:xfrm>
            <a:off x="285750" y="2338484"/>
            <a:ext cx="5726113" cy="1439862"/>
          </a:xfrm>
          <a:prstGeom prst="snip1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Clr>
                <a:schemeClr val="bg1"/>
              </a:buClr>
              <a:defRPr/>
            </a:pPr>
            <a:r>
              <a:rPr lang="en-US" altLang="ja-JP" sz="2200" b="1">
                <a:solidFill>
                  <a:srgbClr val="002060"/>
                </a:solidFill>
                <a:latin typeface="Calibri" pitchFamily="34" charset="0"/>
                <a:ea typeface="Batang" pitchFamily="18" charset="-127"/>
              </a:rPr>
              <a:t>Capacity of storage facilities</a:t>
            </a:r>
            <a:r>
              <a:rPr lang="en-US" altLang="ja-JP" b="1">
                <a:solidFill>
                  <a:srgbClr val="002060"/>
                </a:solidFill>
                <a:latin typeface="Calibri" pitchFamily="34" charset="0"/>
                <a:ea typeface="ＭＳ Ｐゴシック" pitchFamily="34" charset="-128"/>
              </a:rPr>
              <a:t> </a:t>
            </a:r>
            <a:r>
              <a:rPr lang="ru-RU" sz="2200" b="1">
                <a:solidFill>
                  <a:srgbClr val="FF0000"/>
                </a:solidFill>
                <a:latin typeface="Calibri" pitchFamily="34" charset="0"/>
              </a:rPr>
              <a:t>5</a:t>
            </a:r>
            <a:r>
              <a:rPr lang="en-US" sz="2200" b="1">
                <a:solidFill>
                  <a:srgbClr val="FF0000"/>
                </a:solidFill>
                <a:latin typeface="Calibri" pitchFamily="34" charset="0"/>
              </a:rPr>
              <a:t>,4</a:t>
            </a:r>
            <a:r>
              <a:rPr lang="ru-RU" sz="2200" b="1">
                <a:solidFill>
                  <a:srgbClr val="FF0000"/>
                </a:solidFill>
                <a:latin typeface="Calibri" pitchFamily="34" charset="0"/>
              </a:rPr>
              <a:t> </a:t>
            </a:r>
            <a:r>
              <a:rPr lang="en-US" sz="2200" b="1">
                <a:solidFill>
                  <a:srgbClr val="FF0000"/>
                </a:solidFill>
                <a:latin typeface="Calibri" pitchFamily="34" charset="0"/>
              </a:rPr>
              <a:t>mln. tn./year</a:t>
            </a:r>
            <a:endParaRPr lang="en-US" altLang="ja-JP" sz="2200" b="1">
              <a:solidFill>
                <a:srgbClr val="002060"/>
              </a:solidFill>
              <a:latin typeface="Calibri" pitchFamily="34" charset="0"/>
              <a:ea typeface="Batang" pitchFamily="18" charset="-127"/>
              <a:cs typeface="Calibri" pitchFamily="34" charset="0"/>
            </a:endParaRPr>
          </a:p>
          <a:p>
            <a:pPr algn="just">
              <a:buClr>
                <a:schemeClr val="bg1"/>
              </a:buClr>
              <a:defRPr/>
            </a:pPr>
            <a:r>
              <a:rPr lang="en-US" altLang="ja-JP" sz="2200" b="1">
                <a:solidFill>
                  <a:srgbClr val="002060"/>
                </a:solidFill>
                <a:latin typeface="Calibri" pitchFamily="34" charset="0"/>
                <a:ea typeface="Batang" pitchFamily="18" charset="-127"/>
                <a:cs typeface="Calibri" pitchFamily="34" charset="0"/>
              </a:rPr>
              <a:t>Total area </a:t>
            </a:r>
            <a:r>
              <a:rPr lang="en-US" altLang="ja-JP" sz="2200" b="1">
                <a:solidFill>
                  <a:srgbClr val="FF0000"/>
                </a:solidFill>
                <a:latin typeface="Calibri" pitchFamily="34" charset="0"/>
                <a:cs typeface="Calibri" pitchFamily="34" charset="0"/>
              </a:rPr>
              <a:t>36,7</a:t>
            </a:r>
            <a:r>
              <a:rPr lang="en-US" altLang="ja-JP" sz="2200" b="1">
                <a:solidFill>
                  <a:srgbClr val="002060"/>
                </a:solidFill>
                <a:latin typeface="Calibri" pitchFamily="34" charset="0"/>
                <a:ea typeface="Batang" pitchFamily="18" charset="-127"/>
                <a:cs typeface="Calibri" pitchFamily="34" charset="0"/>
              </a:rPr>
              <a:t> ga </a:t>
            </a:r>
          </a:p>
          <a:p>
            <a:pPr algn="just">
              <a:buClr>
                <a:schemeClr val="bg1"/>
              </a:buClr>
              <a:defRPr/>
            </a:pPr>
            <a:r>
              <a:rPr lang="en-US" altLang="ja-JP" sz="2200" b="1">
                <a:solidFill>
                  <a:srgbClr val="002060"/>
                </a:solidFill>
                <a:latin typeface="Calibri" pitchFamily="34" charset="0"/>
                <a:cs typeface="Calibri" pitchFamily="34" charset="0"/>
              </a:rPr>
              <a:t>Registered </a:t>
            </a:r>
            <a:r>
              <a:rPr lang="en-US" altLang="ja-JP" sz="2200" b="1">
                <a:solidFill>
                  <a:srgbClr val="FF0000"/>
                </a:solidFill>
                <a:latin typeface="Calibri" pitchFamily="34" charset="0"/>
                <a:cs typeface="Calibri" pitchFamily="34" charset="0"/>
              </a:rPr>
              <a:t>310</a:t>
            </a:r>
            <a:r>
              <a:rPr lang="en-US" altLang="ja-JP" sz="2200" b="1">
                <a:solidFill>
                  <a:srgbClr val="002060"/>
                </a:solidFill>
                <a:latin typeface="Calibri" pitchFamily="34" charset="0"/>
                <a:cs typeface="Calibri" pitchFamily="34" charset="0"/>
              </a:rPr>
              <a:t> </a:t>
            </a:r>
            <a:r>
              <a:rPr lang="en-US" altLang="ja-JP" sz="2200" b="1">
                <a:solidFill>
                  <a:srgbClr val="002060"/>
                </a:solidFill>
                <a:latin typeface="Calibri" pitchFamily="34" charset="0"/>
                <a:ea typeface="Batang" pitchFamily="18" charset="-127"/>
                <a:cs typeface="Calibri" pitchFamily="34" charset="0"/>
              </a:rPr>
              <a:t>vehicles</a:t>
            </a:r>
            <a:endParaRPr lang="ru-RU" sz="2200">
              <a:solidFill>
                <a:srgbClr val="FF0000"/>
              </a:solidFill>
              <a:latin typeface="Calibri" pitchFamily="34" charset="0"/>
            </a:endParaRPr>
          </a:p>
        </p:txBody>
      </p:sp>
      <p:pic>
        <p:nvPicPr>
          <p:cNvPr id="68611" name="Picture 3" descr="C:\Documents and Settings\ws240\Рабочий стол\Logo ALM.jpg"/>
          <p:cNvPicPr>
            <a:picLocks noChangeAspect="1" noChangeArrowheads="1"/>
          </p:cNvPicPr>
          <p:nvPr/>
        </p:nvPicPr>
        <p:blipFill>
          <a:blip r:embed="rId4"/>
          <a:srcRect/>
          <a:stretch>
            <a:fillRect/>
          </a:stretch>
        </p:blipFill>
        <p:spPr bwMode="auto">
          <a:xfrm>
            <a:off x="6556375" y="2376584"/>
            <a:ext cx="2062163" cy="1663700"/>
          </a:xfrm>
          <a:prstGeom prst="rect">
            <a:avLst/>
          </a:prstGeom>
          <a:noFill/>
          <a:ln w="9525">
            <a:noFill/>
            <a:miter lim="800000"/>
            <a:headEnd/>
            <a:tailEnd/>
          </a:ln>
        </p:spPr>
      </p:pic>
      <p:pic>
        <p:nvPicPr>
          <p:cNvPr id="38918" name="Picture 8" descr="Изображение 207"/>
          <p:cNvPicPr>
            <a:picLocks noChangeAspect="1" noChangeArrowheads="1"/>
          </p:cNvPicPr>
          <p:nvPr/>
        </p:nvPicPr>
        <p:blipFill>
          <a:blip r:embed="rId5" cstate="print">
            <a:extLst/>
          </a:blip>
          <a:srcRect/>
          <a:stretch>
            <a:fillRect/>
          </a:stretch>
        </p:blipFill>
        <p:spPr bwMode="auto">
          <a:xfrm>
            <a:off x="175318" y="3822238"/>
            <a:ext cx="2763273" cy="1787649"/>
          </a:xfrm>
          <a:prstGeom prst="rect">
            <a:avLst/>
          </a:prstGeom>
          <a:ln>
            <a:noFill/>
          </a:ln>
          <a:effectLst>
            <a:softEdge rad="112500"/>
          </a:effectLst>
          <a:extLst/>
        </p:spPr>
      </p:pic>
      <p:sp>
        <p:nvSpPr>
          <p:cNvPr id="68613" name="Прямоугольник 13"/>
          <p:cNvSpPr>
            <a:spLocks noChangeArrowheads="1"/>
          </p:cNvSpPr>
          <p:nvPr/>
        </p:nvSpPr>
        <p:spPr bwMode="auto">
          <a:xfrm>
            <a:off x="395288" y="334963"/>
            <a:ext cx="8532812" cy="646112"/>
          </a:xfrm>
          <a:prstGeom prst="rect">
            <a:avLst/>
          </a:prstGeom>
          <a:noFill/>
          <a:ln w="9525">
            <a:noFill/>
            <a:miter lim="800000"/>
            <a:headEnd/>
            <a:tailEnd/>
          </a:ln>
        </p:spPr>
        <p:txBody>
          <a:bodyPr>
            <a:spAutoFit/>
          </a:bodyPr>
          <a:lstStyle/>
          <a:p>
            <a:pPr algn="ctr"/>
            <a:r>
              <a:rPr lang="en-US" altLang="ko-KR" sz="3600" b="1">
                <a:solidFill>
                  <a:srgbClr val="002060"/>
                </a:solidFill>
                <a:cs typeface="HY그래픽M"/>
              </a:rPr>
              <a:t>SIZ “Angren”: Logistic center</a:t>
            </a:r>
            <a:endParaRPr lang="uz-Cyrl-UZ" altLang="ko-KR" sz="3600" b="1">
              <a:solidFill>
                <a:srgbClr val="002060"/>
              </a:solidFill>
              <a:cs typeface="HY그래픽M"/>
            </a:endParaRPr>
          </a:p>
        </p:txBody>
      </p:sp>
      <p:pic>
        <p:nvPicPr>
          <p:cNvPr id="8" name="Рисунок 5" descr="SDC14325.JPG"/>
          <p:cNvPicPr>
            <a:picLocks noChangeAspect="1"/>
          </p:cNvPicPr>
          <p:nvPr/>
        </p:nvPicPr>
        <p:blipFill>
          <a:blip r:embed="rId6" cstate="print"/>
          <a:srcRect/>
          <a:stretch>
            <a:fillRect/>
          </a:stretch>
        </p:blipFill>
        <p:spPr bwMode="auto">
          <a:xfrm>
            <a:off x="4355976" y="3935433"/>
            <a:ext cx="2415817" cy="1810491"/>
          </a:xfrm>
          <a:prstGeom prst="rect">
            <a:avLst/>
          </a:prstGeom>
          <a:ln>
            <a:noFill/>
          </a:ln>
          <a:effectLst>
            <a:softEdge rad="112500"/>
          </a:effectLst>
        </p:spPr>
        <p:style>
          <a:lnRef idx="3">
            <a:schemeClr val="lt1"/>
          </a:lnRef>
          <a:fillRef idx="1">
            <a:schemeClr val="accent3"/>
          </a:fillRef>
          <a:effectRef idx="1">
            <a:schemeClr val="accent3"/>
          </a:effectRef>
          <a:fontRef idx="minor">
            <a:schemeClr val="lt1"/>
          </a:fontRef>
        </p:style>
      </p:pic>
      <p:pic>
        <p:nvPicPr>
          <p:cNvPr id="9" name="Рисунок 5" descr="SDC14325.JPG"/>
          <p:cNvPicPr>
            <a:picLocks noChangeAspect="1"/>
          </p:cNvPicPr>
          <p:nvPr/>
        </p:nvPicPr>
        <p:blipFill>
          <a:blip r:embed="rId7" cstate="print"/>
          <a:srcRect/>
          <a:stretch>
            <a:fillRect/>
          </a:stretch>
        </p:blipFill>
        <p:spPr bwMode="auto">
          <a:xfrm>
            <a:off x="6440750" y="5209105"/>
            <a:ext cx="2376671" cy="1584176"/>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10" name="Рисунок 8" descr="Изображение 368.jpg"/>
          <p:cNvPicPr>
            <a:picLocks noChangeAspect="1"/>
          </p:cNvPicPr>
          <p:nvPr/>
        </p:nvPicPr>
        <p:blipFill>
          <a:blip r:embed="rId8" cstate="print"/>
          <a:stretch>
            <a:fillRect/>
          </a:stretch>
        </p:blipFill>
        <p:spPr bwMode="auto">
          <a:xfrm>
            <a:off x="2339752" y="5187943"/>
            <a:ext cx="2505121" cy="1670081"/>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2" name="Прямоугольник 1"/>
          <p:cNvSpPr/>
          <p:nvPr/>
        </p:nvSpPr>
        <p:spPr>
          <a:xfrm>
            <a:off x="107504" y="1677908"/>
            <a:ext cx="8568952" cy="923330"/>
          </a:xfrm>
          <a:prstGeom prst="rect">
            <a:avLst/>
          </a:prstGeom>
        </p:spPr>
        <p:txBody>
          <a:bodyPr>
            <a:spAutoFit/>
          </a:bodyPr>
          <a:lstStyle/>
          <a:p>
            <a:pPr algn="ctr" eaLnBrk="0" hangingPunct="0">
              <a:spcBef>
                <a:spcPts val="1200"/>
              </a:spcBef>
              <a:buClr>
                <a:schemeClr val="accent2"/>
              </a:buClr>
              <a:buSzPct val="100000"/>
              <a:defRPr/>
            </a:pPr>
            <a:r>
              <a:rPr lang="en-US" sz="2600" b="1" dirty="0" smtClean="0">
                <a:ln w="1905"/>
                <a:solidFill>
                  <a:srgbClr val="002060"/>
                </a:solidFill>
                <a:effectLst>
                  <a:innerShdw blurRad="69850" dist="43180" dir="5400000">
                    <a:srgbClr val="000000">
                      <a:alpha val="65000"/>
                    </a:srgbClr>
                  </a:innerShdw>
                </a:effectLst>
                <a:cs typeface="Calibri" pitchFamily="34" charset="0"/>
              </a:rPr>
              <a:t>SIZ “</a:t>
            </a:r>
            <a:r>
              <a:rPr lang="en-US" sz="2600" b="1" dirty="0" err="1" smtClean="0">
                <a:ln w="1905"/>
                <a:solidFill>
                  <a:srgbClr val="002060"/>
                </a:solidFill>
                <a:effectLst>
                  <a:innerShdw blurRad="69850" dist="43180" dir="5400000">
                    <a:srgbClr val="000000">
                      <a:alpha val="65000"/>
                    </a:srgbClr>
                  </a:innerShdw>
                </a:effectLst>
                <a:cs typeface="Calibri" pitchFamily="34" charset="0"/>
              </a:rPr>
              <a:t>Angren</a:t>
            </a:r>
            <a:r>
              <a:rPr lang="en-US" sz="2600" b="1" dirty="0" smtClean="0">
                <a:ln w="1905"/>
                <a:solidFill>
                  <a:srgbClr val="002060"/>
                </a:solidFill>
                <a:effectLst>
                  <a:innerShdw blurRad="69850" dist="43180" dir="5400000">
                    <a:srgbClr val="000000">
                      <a:alpha val="65000"/>
                    </a:srgbClr>
                  </a:innerShdw>
                </a:effectLst>
                <a:cs typeface="Calibri" pitchFamily="34" charset="0"/>
              </a:rPr>
              <a:t>” residents </a:t>
            </a:r>
            <a:r>
              <a:rPr lang="en-US" sz="2600" b="1" dirty="0">
                <a:ln w="1905"/>
                <a:solidFill>
                  <a:srgbClr val="002060"/>
                </a:solidFill>
                <a:effectLst>
                  <a:innerShdw blurRad="69850" dist="43180" dir="5400000">
                    <a:srgbClr val="000000">
                      <a:alpha val="65000"/>
                    </a:srgbClr>
                  </a:innerShdw>
                </a:effectLst>
                <a:cs typeface="Calibri" pitchFamily="34" charset="0"/>
              </a:rPr>
              <a:t>are exempted from all type of tax</a:t>
            </a:r>
            <a:r>
              <a:rPr lang="ru-RU" sz="2600" b="1" dirty="0">
                <a:ln w="1905"/>
                <a:solidFill>
                  <a:srgbClr val="002060"/>
                </a:solidFill>
                <a:effectLst>
                  <a:innerShdw blurRad="69850" dist="43180" dir="5400000">
                    <a:srgbClr val="000000">
                      <a:alpha val="65000"/>
                    </a:srgbClr>
                  </a:innerShdw>
                </a:effectLst>
                <a:cs typeface="Calibri" pitchFamily="34" charset="0"/>
              </a:rPr>
              <a:t> </a:t>
            </a:r>
            <a:r>
              <a:rPr lang="en-US" sz="2600" b="1" dirty="0">
                <a:ln w="1905"/>
                <a:solidFill>
                  <a:srgbClr val="002060"/>
                </a:solidFill>
                <a:effectLst>
                  <a:innerShdw blurRad="69850" dist="43180" dir="5400000">
                    <a:srgbClr val="000000">
                      <a:alpha val="65000"/>
                    </a:srgbClr>
                  </a:innerShdw>
                </a:effectLst>
                <a:cs typeface="Calibri" pitchFamily="34" charset="0"/>
              </a:rPr>
              <a:t>and custom duties </a:t>
            </a:r>
            <a:r>
              <a:rPr lang="en-GB" sz="2600" b="1" dirty="0">
                <a:ln w="1905"/>
                <a:solidFill>
                  <a:srgbClr val="002060"/>
                </a:solidFill>
                <a:effectLst>
                  <a:innerShdw blurRad="69850" dist="43180" dir="5400000">
                    <a:srgbClr val="000000">
                      <a:alpha val="65000"/>
                    </a:srgbClr>
                  </a:innerShdw>
                </a:effectLst>
                <a:cs typeface="Calibri" pitchFamily="34" charset="0"/>
              </a:rPr>
              <a:t>(except </a:t>
            </a:r>
            <a:r>
              <a:rPr lang="en-GB" sz="2600" b="1" dirty="0" smtClean="0">
                <a:ln w="1905"/>
                <a:solidFill>
                  <a:srgbClr val="002060"/>
                </a:solidFill>
                <a:effectLst>
                  <a:innerShdw blurRad="69850" dist="43180" dir="5400000">
                    <a:srgbClr val="000000">
                      <a:alpha val="65000"/>
                    </a:srgbClr>
                  </a:innerShdw>
                </a:effectLst>
                <a:cs typeface="Calibri" pitchFamily="34" charset="0"/>
              </a:rPr>
              <a:t>custom fees</a:t>
            </a:r>
            <a:r>
              <a:rPr lang="en-GB" sz="2600" b="1" dirty="0">
                <a:ln w="1905"/>
                <a:solidFill>
                  <a:srgbClr val="002060"/>
                </a:solidFill>
                <a:effectLst>
                  <a:innerShdw blurRad="69850" dist="43180" dir="5400000">
                    <a:srgbClr val="000000">
                      <a:alpha val="65000"/>
                    </a:srgbClr>
                  </a:innerShdw>
                </a:effectLst>
                <a:cs typeface="Calibri" pitchFamily="34" charset="0"/>
              </a:rPr>
              <a:t>)</a:t>
            </a:r>
            <a:r>
              <a:rPr lang="en-US" sz="2600" b="1" dirty="0">
                <a:ln w="1905"/>
                <a:solidFill>
                  <a:srgbClr val="002060"/>
                </a:solidFill>
                <a:effectLst>
                  <a:innerShdw blurRad="69850" dist="43180" dir="5400000">
                    <a:srgbClr val="000000">
                      <a:alpha val="65000"/>
                    </a:srgbClr>
                  </a:innerShdw>
                </a:effectLst>
                <a:cs typeface="Calibri" pitchFamily="34" charset="0"/>
              </a:rPr>
              <a:t>:</a:t>
            </a:r>
            <a:endParaRPr lang="ru-RU" sz="2600" b="1" dirty="0">
              <a:ln w="1905"/>
              <a:solidFill>
                <a:srgbClr val="002060"/>
              </a:solidFill>
              <a:effectLst>
                <a:innerShdw blurRad="69850" dist="43180" dir="5400000">
                  <a:srgbClr val="000000">
                    <a:alpha val="65000"/>
                  </a:srgbClr>
                </a:innerShdw>
              </a:effectLst>
              <a:cs typeface="Calibri" pitchFamily="34" charset="0"/>
            </a:endParaRPr>
          </a:p>
        </p:txBody>
      </p:sp>
      <p:sp>
        <p:nvSpPr>
          <p:cNvPr id="12" name="Прямоугольник с одним вырезанным углом 4"/>
          <p:cNvSpPr/>
          <p:nvPr/>
        </p:nvSpPr>
        <p:spPr>
          <a:xfrm>
            <a:off x="366713" y="2686070"/>
            <a:ext cx="7877175" cy="504825"/>
          </a:xfrm>
          <a:prstGeom prst="snip1Rect">
            <a:avLst/>
          </a:prstGeom>
          <a:solidFill>
            <a:srgbClr val="DDF6FF"/>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b="1" dirty="0">
                <a:ln w="50800"/>
                <a:solidFill>
                  <a:srgbClr val="002060"/>
                </a:solidFill>
                <a:latin typeface="Calibri" pitchFamily="34" charset="0"/>
                <a:cs typeface="Calibri" pitchFamily="34" charset="0"/>
              </a:rPr>
              <a:t>Period of privileges and incentives:</a:t>
            </a:r>
            <a:endParaRPr lang="ru-RU" sz="2600" b="1" dirty="0">
              <a:ln w="50800"/>
              <a:solidFill>
                <a:srgbClr val="002060"/>
              </a:solidFill>
              <a:latin typeface="Calibri" pitchFamily="34" charset="0"/>
              <a:cs typeface="Calibri" pitchFamily="34" charset="0"/>
            </a:endParaRPr>
          </a:p>
        </p:txBody>
      </p:sp>
      <p:sp>
        <p:nvSpPr>
          <p:cNvPr id="70659" name="Rectangle 11"/>
          <p:cNvSpPr>
            <a:spLocks/>
          </p:cNvSpPr>
          <p:nvPr/>
        </p:nvSpPr>
        <p:spPr bwMode="auto">
          <a:xfrm>
            <a:off x="250825" y="3476645"/>
            <a:ext cx="8820150" cy="2738437"/>
          </a:xfrm>
          <a:prstGeom prst="rect">
            <a:avLst/>
          </a:prstGeom>
          <a:noFill/>
          <a:ln w="9525">
            <a:noFill/>
            <a:miter lim="800000"/>
            <a:headEnd/>
            <a:tailEnd/>
          </a:ln>
        </p:spPr>
        <p:txBody>
          <a:bodyPr/>
          <a:lstStyle/>
          <a:p>
            <a:pPr marL="319088" indent="-319088" eaLnBrk="0" hangingPunct="0">
              <a:buClr>
                <a:schemeClr val="accent2"/>
              </a:buClr>
              <a:buSzPct val="100000"/>
              <a:buFontTx/>
              <a:buBlip>
                <a:blip r:embed="rId4"/>
              </a:buBlip>
            </a:pPr>
            <a:r>
              <a:rPr lang="en-US" sz="2600" b="1" u="sng" dirty="0">
                <a:solidFill>
                  <a:srgbClr val="FF0000"/>
                </a:solidFill>
                <a:ea typeface="Calibri" pitchFamily="34" charset="0"/>
                <a:cs typeface="Calibri" pitchFamily="34" charset="0"/>
              </a:rPr>
              <a:t>3 years</a:t>
            </a:r>
            <a:endParaRPr lang="en-US" sz="2600" b="1" dirty="0">
              <a:solidFill>
                <a:srgbClr val="FF0000"/>
              </a:solidFill>
              <a:ea typeface="Calibri" pitchFamily="34" charset="0"/>
              <a:cs typeface="Calibri" pitchFamily="34" charset="0"/>
            </a:endParaRPr>
          </a:p>
          <a:p>
            <a:pPr marL="319088" indent="-319088" eaLnBrk="0" hangingPunct="0">
              <a:buClr>
                <a:schemeClr val="accent2"/>
              </a:buClr>
              <a:buSzPct val="100000"/>
            </a:pPr>
            <a:r>
              <a:rPr lang="en-US" sz="2600" dirty="0">
                <a:solidFill>
                  <a:srgbClr val="002060"/>
                </a:solidFill>
                <a:ea typeface="Calibri" pitchFamily="34" charset="0"/>
                <a:cs typeface="Calibri" pitchFamily="34" charset="0"/>
              </a:rPr>
              <a:t>	if amount of direct investments is from </a:t>
            </a:r>
            <a:r>
              <a:rPr lang="en-US" sz="2600" b="1" u="sng" dirty="0">
                <a:solidFill>
                  <a:srgbClr val="FF0000"/>
                </a:solidFill>
                <a:ea typeface="Calibri" pitchFamily="34" charset="0"/>
                <a:cs typeface="Calibri" pitchFamily="34" charset="0"/>
              </a:rPr>
              <a:t>0.3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to 3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USD</a:t>
            </a:r>
          </a:p>
          <a:p>
            <a:pPr marL="319088" indent="-319088" eaLnBrk="0" hangingPunct="0">
              <a:buClr>
                <a:schemeClr val="accent2"/>
              </a:buClr>
              <a:buSzPct val="100000"/>
              <a:buFontTx/>
              <a:buBlip>
                <a:blip r:embed="rId4"/>
              </a:buBlip>
            </a:pPr>
            <a:r>
              <a:rPr lang="en-US" sz="2600" b="1" u="sng" dirty="0">
                <a:solidFill>
                  <a:srgbClr val="FF0000"/>
                </a:solidFill>
                <a:ea typeface="Calibri" pitchFamily="34" charset="0"/>
                <a:cs typeface="Calibri" pitchFamily="34" charset="0"/>
              </a:rPr>
              <a:t>5 years</a:t>
            </a:r>
            <a:endParaRPr lang="en-US" sz="2600" b="1" dirty="0">
              <a:solidFill>
                <a:srgbClr val="FF0000"/>
              </a:solidFill>
              <a:ea typeface="Calibri" pitchFamily="34" charset="0"/>
              <a:cs typeface="Calibri" pitchFamily="34" charset="0"/>
            </a:endParaRPr>
          </a:p>
          <a:p>
            <a:pPr marL="319088" indent="-319088" eaLnBrk="0" hangingPunct="0">
              <a:buClr>
                <a:schemeClr val="accent2"/>
              </a:buClr>
              <a:buSzPct val="100000"/>
            </a:pPr>
            <a:r>
              <a:rPr lang="en-US" sz="2600" dirty="0">
                <a:solidFill>
                  <a:srgbClr val="002060"/>
                </a:solidFill>
                <a:ea typeface="Calibri" pitchFamily="34" charset="0"/>
                <a:cs typeface="Calibri" pitchFamily="34" charset="0"/>
              </a:rPr>
              <a:t>	if amount of direct investments is from </a:t>
            </a:r>
            <a:r>
              <a:rPr lang="en-US" sz="2600" b="1" u="sng" dirty="0">
                <a:solidFill>
                  <a:srgbClr val="FF0000"/>
                </a:solidFill>
                <a:ea typeface="Calibri" pitchFamily="34" charset="0"/>
                <a:cs typeface="Calibri" pitchFamily="34" charset="0"/>
              </a:rPr>
              <a:t>3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to 10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USD</a:t>
            </a:r>
          </a:p>
          <a:p>
            <a:pPr marL="319088" indent="-319088" eaLnBrk="0" hangingPunct="0">
              <a:buClr>
                <a:schemeClr val="accent2"/>
              </a:buClr>
              <a:buSzPct val="100000"/>
              <a:buFontTx/>
              <a:buBlip>
                <a:blip r:embed="rId4"/>
              </a:buBlip>
            </a:pPr>
            <a:r>
              <a:rPr lang="en-US" sz="2600" b="1" u="sng" dirty="0">
                <a:solidFill>
                  <a:srgbClr val="FF0000"/>
                </a:solidFill>
                <a:ea typeface="Calibri" pitchFamily="34" charset="0"/>
                <a:cs typeface="Calibri" pitchFamily="34" charset="0"/>
              </a:rPr>
              <a:t>7 years</a:t>
            </a:r>
            <a:endParaRPr lang="en-US" sz="2600" b="1" dirty="0">
              <a:solidFill>
                <a:srgbClr val="FF0000"/>
              </a:solidFill>
              <a:ea typeface="Calibri" pitchFamily="34" charset="0"/>
              <a:cs typeface="Calibri" pitchFamily="34" charset="0"/>
            </a:endParaRPr>
          </a:p>
          <a:p>
            <a:pPr marL="319088" indent="-319088" eaLnBrk="0" hangingPunct="0">
              <a:buClr>
                <a:schemeClr val="accent2"/>
              </a:buClr>
              <a:buSzPct val="100000"/>
            </a:pPr>
            <a:r>
              <a:rPr lang="en-US" sz="2600" dirty="0">
                <a:solidFill>
                  <a:srgbClr val="002060"/>
                </a:solidFill>
                <a:ea typeface="Calibri" pitchFamily="34" charset="0"/>
                <a:cs typeface="Calibri" pitchFamily="34" charset="0"/>
              </a:rPr>
              <a:t>	if amount of direct investments is more than </a:t>
            </a:r>
            <a:r>
              <a:rPr lang="en-US" sz="2600" b="1" u="sng" dirty="0">
                <a:solidFill>
                  <a:srgbClr val="FF0000"/>
                </a:solidFill>
                <a:ea typeface="Calibri" pitchFamily="34" charset="0"/>
                <a:cs typeface="Calibri" pitchFamily="34" charset="0"/>
              </a:rPr>
              <a:t>10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USD </a:t>
            </a:r>
          </a:p>
        </p:txBody>
      </p:sp>
      <p:sp>
        <p:nvSpPr>
          <p:cNvPr id="70660" name="Прямоугольник 12"/>
          <p:cNvSpPr>
            <a:spLocks noChangeArrowheads="1"/>
          </p:cNvSpPr>
          <p:nvPr/>
        </p:nvSpPr>
        <p:spPr bwMode="auto">
          <a:xfrm>
            <a:off x="395288" y="142852"/>
            <a:ext cx="8532812" cy="1200150"/>
          </a:xfrm>
          <a:prstGeom prst="rect">
            <a:avLst/>
          </a:prstGeom>
          <a:noFill/>
          <a:ln w="9525">
            <a:noFill/>
            <a:miter lim="800000"/>
            <a:headEnd/>
            <a:tailEnd/>
          </a:ln>
        </p:spPr>
        <p:txBody>
          <a:bodyPr>
            <a:spAutoFit/>
          </a:bodyPr>
          <a:lstStyle/>
          <a:p>
            <a:pPr algn="ctr"/>
            <a:r>
              <a:rPr lang="en-US" altLang="ko-KR" sz="3600" b="1">
                <a:solidFill>
                  <a:srgbClr val="002060"/>
                </a:solidFill>
                <a:cs typeface="HY그래픽M"/>
              </a:rPr>
              <a:t>SIZ “Angren”: Tax preferences and incentives</a:t>
            </a:r>
            <a:endParaRPr lang="uz-Cyrl-UZ" altLang="ko-KR" sz="3600" b="1">
              <a:solidFill>
                <a:srgbClr val="002060"/>
              </a:solidFill>
              <a:cs typeface="HY그래픽M"/>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11" name="Прямоугольник с одним вырезанным углом 10"/>
          <p:cNvSpPr/>
          <p:nvPr/>
        </p:nvSpPr>
        <p:spPr>
          <a:xfrm>
            <a:off x="706438" y="1411288"/>
            <a:ext cx="2857500" cy="428625"/>
          </a:xfrm>
          <a:prstGeom prst="snip1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000" b="1" kern="0" dirty="0">
                <a:solidFill>
                  <a:srgbClr val="002060"/>
                </a:solidFill>
                <a:cs typeface="Arial" pitchFamily="34" charset="0"/>
              </a:rPr>
              <a:t>Synthetic motor oil</a:t>
            </a:r>
            <a:endParaRPr lang="ru-RU" sz="2000" b="1" dirty="0">
              <a:solidFill>
                <a:srgbClr val="002060"/>
              </a:solidFill>
              <a:latin typeface="Arial" pitchFamily="34" charset="0"/>
              <a:cs typeface="Arial" pitchFamily="34" charset="0"/>
            </a:endParaRPr>
          </a:p>
        </p:txBody>
      </p:sp>
      <p:sp>
        <p:nvSpPr>
          <p:cNvPr id="12" name="Прямоугольник с одним вырезанным углом 11"/>
          <p:cNvSpPr/>
          <p:nvPr/>
        </p:nvSpPr>
        <p:spPr>
          <a:xfrm>
            <a:off x="4932363" y="1411288"/>
            <a:ext cx="2857500" cy="428625"/>
          </a:xfrm>
          <a:prstGeom prst="snip1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000" b="1" kern="0" dirty="0">
                <a:solidFill>
                  <a:srgbClr val="002060"/>
                </a:solidFill>
                <a:cs typeface="Arial" pitchFamily="34" charset="0"/>
              </a:rPr>
              <a:t>Automobile tires</a:t>
            </a:r>
            <a:endParaRPr lang="ru-RU" sz="2000" b="1" dirty="0">
              <a:solidFill>
                <a:srgbClr val="002060"/>
              </a:solidFill>
              <a:latin typeface="Arial" pitchFamily="34" charset="0"/>
              <a:cs typeface="Arial" pitchFamily="34" charset="0"/>
            </a:endParaRPr>
          </a:p>
        </p:txBody>
      </p:sp>
      <p:sp>
        <p:nvSpPr>
          <p:cNvPr id="13" name="Прямоугольник с одним вырезанным углом 12"/>
          <p:cNvSpPr/>
          <p:nvPr/>
        </p:nvSpPr>
        <p:spPr>
          <a:xfrm>
            <a:off x="706438" y="3983038"/>
            <a:ext cx="2928937" cy="428625"/>
          </a:xfrm>
          <a:prstGeom prst="snip1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000" b="1" kern="0" dirty="0">
                <a:solidFill>
                  <a:srgbClr val="002060"/>
                </a:solidFill>
                <a:cs typeface="Arial" pitchFamily="34" charset="0"/>
              </a:rPr>
              <a:t>Ceramic tile</a:t>
            </a:r>
            <a:endParaRPr lang="ru-RU" sz="2000" b="1" dirty="0">
              <a:solidFill>
                <a:srgbClr val="002060"/>
              </a:solidFill>
              <a:latin typeface="Arial" pitchFamily="34" charset="0"/>
              <a:cs typeface="Arial" pitchFamily="34" charset="0"/>
            </a:endParaRPr>
          </a:p>
        </p:txBody>
      </p:sp>
      <p:pic>
        <p:nvPicPr>
          <p:cNvPr id="44037" name="Picture 2" descr="C:\Documents and Settings\ws240\Рабочий стол\new-Volvo-oil1.jpg"/>
          <p:cNvPicPr>
            <a:picLocks noChangeAspect="1" noChangeArrowheads="1"/>
          </p:cNvPicPr>
          <p:nvPr/>
        </p:nvPicPr>
        <p:blipFill>
          <a:blip r:embed="rId4">
            <a:extLst/>
          </a:blip>
          <a:srcRect/>
          <a:stretch>
            <a:fillRect/>
          </a:stretch>
        </p:blipFill>
        <p:spPr bwMode="auto">
          <a:xfrm>
            <a:off x="706959" y="1839913"/>
            <a:ext cx="2857500" cy="2000250"/>
          </a:xfrm>
          <a:prstGeom prst="rect">
            <a:avLst/>
          </a:prstGeom>
          <a:ln>
            <a:noFill/>
          </a:ln>
          <a:effectLst>
            <a:softEdge rad="112500"/>
          </a:effectLst>
          <a:extLst/>
        </p:spPr>
      </p:pic>
      <p:pic>
        <p:nvPicPr>
          <p:cNvPr id="44038" name="Picture 3" descr="C:\Documents and Settings\ws240\Рабочий стол\tires.jpg"/>
          <p:cNvPicPr>
            <a:picLocks noChangeAspect="1" noChangeArrowheads="1"/>
          </p:cNvPicPr>
          <p:nvPr/>
        </p:nvPicPr>
        <p:blipFill>
          <a:blip r:embed="rId5">
            <a:extLst/>
          </a:blip>
          <a:srcRect/>
          <a:stretch>
            <a:fillRect/>
          </a:stretch>
        </p:blipFill>
        <p:spPr bwMode="auto">
          <a:xfrm>
            <a:off x="4932040" y="1839913"/>
            <a:ext cx="2857500" cy="1928812"/>
          </a:xfrm>
          <a:prstGeom prst="rect">
            <a:avLst/>
          </a:prstGeom>
          <a:ln>
            <a:noFill/>
          </a:ln>
          <a:effectLst>
            <a:softEdge rad="112500"/>
          </a:effectLst>
          <a:extLst/>
        </p:spPr>
      </p:pic>
      <p:pic>
        <p:nvPicPr>
          <p:cNvPr id="44039" name="Picture 4" descr="C:\Documents and Settings\ws240\Рабочий стол\images.jpeg"/>
          <p:cNvPicPr>
            <a:picLocks noChangeAspect="1" noChangeArrowheads="1"/>
          </p:cNvPicPr>
          <p:nvPr/>
        </p:nvPicPr>
        <p:blipFill>
          <a:blip r:embed="rId6">
            <a:extLst/>
          </a:blip>
          <a:srcRect/>
          <a:stretch>
            <a:fillRect/>
          </a:stretch>
        </p:blipFill>
        <p:spPr bwMode="auto">
          <a:xfrm>
            <a:off x="706959" y="4411663"/>
            <a:ext cx="2903537" cy="2000250"/>
          </a:xfrm>
          <a:prstGeom prst="rect">
            <a:avLst/>
          </a:prstGeom>
          <a:ln>
            <a:noFill/>
          </a:ln>
          <a:effectLst>
            <a:softEdge rad="112500"/>
          </a:effectLst>
          <a:extLst/>
        </p:spPr>
      </p:pic>
      <p:sp>
        <p:nvSpPr>
          <p:cNvPr id="19" name="Прямоугольник с одним вырезанным углом 18"/>
          <p:cNvSpPr/>
          <p:nvPr/>
        </p:nvSpPr>
        <p:spPr>
          <a:xfrm>
            <a:off x="4937125" y="3983038"/>
            <a:ext cx="2857500" cy="428625"/>
          </a:xfrm>
          <a:prstGeom prst="snip1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000" b="1" kern="0" dirty="0">
                <a:solidFill>
                  <a:srgbClr val="002060"/>
                </a:solidFill>
                <a:cs typeface="Arial" pitchFamily="34" charset="0"/>
              </a:rPr>
              <a:t>Silicon</a:t>
            </a:r>
            <a:endParaRPr lang="ru-RU" sz="2000" b="1" dirty="0">
              <a:solidFill>
                <a:srgbClr val="002060"/>
              </a:solidFill>
              <a:latin typeface="Arial" pitchFamily="34" charset="0"/>
              <a:cs typeface="Arial" pitchFamily="34" charset="0"/>
            </a:endParaRPr>
          </a:p>
        </p:txBody>
      </p:sp>
      <p:pic>
        <p:nvPicPr>
          <p:cNvPr id="44041" name="Picture 18" descr="http://www.3dnews.ru/_imgdata/img/2011/06/06/612298/solar-panel-1.jpg"/>
          <p:cNvPicPr>
            <a:picLocks noChangeAspect="1" noChangeArrowheads="1"/>
          </p:cNvPicPr>
          <p:nvPr/>
        </p:nvPicPr>
        <p:blipFill>
          <a:blip r:embed="rId7">
            <a:extLst/>
          </a:blip>
          <a:srcRect/>
          <a:stretch>
            <a:fillRect/>
          </a:stretch>
        </p:blipFill>
        <p:spPr bwMode="auto">
          <a:xfrm>
            <a:off x="4936803" y="4411663"/>
            <a:ext cx="2857500" cy="2000250"/>
          </a:xfrm>
          <a:prstGeom prst="rect">
            <a:avLst/>
          </a:prstGeom>
          <a:ln>
            <a:noFill/>
          </a:ln>
          <a:effectLst>
            <a:softEdge rad="112500"/>
          </a:effectLst>
          <a:extLst/>
        </p:spPr>
      </p:pic>
      <p:sp>
        <p:nvSpPr>
          <p:cNvPr id="72713" name="Прямоугольник 15"/>
          <p:cNvSpPr>
            <a:spLocks noChangeArrowheads="1"/>
          </p:cNvSpPr>
          <p:nvPr/>
        </p:nvSpPr>
        <p:spPr bwMode="auto">
          <a:xfrm>
            <a:off x="395288" y="334963"/>
            <a:ext cx="8532812" cy="646112"/>
          </a:xfrm>
          <a:prstGeom prst="rect">
            <a:avLst/>
          </a:prstGeom>
          <a:noFill/>
          <a:ln w="9525">
            <a:noFill/>
            <a:miter lim="800000"/>
            <a:headEnd/>
            <a:tailEnd/>
          </a:ln>
        </p:spPr>
        <p:txBody>
          <a:bodyPr>
            <a:spAutoFit/>
          </a:bodyPr>
          <a:lstStyle/>
          <a:p>
            <a:pPr algn="ctr"/>
            <a:r>
              <a:rPr lang="en-US" altLang="ko-KR" sz="3600" b="1" dirty="0">
                <a:solidFill>
                  <a:srgbClr val="002060"/>
                </a:solidFill>
                <a:cs typeface="HY그래픽M"/>
              </a:rPr>
              <a:t>SIZ “</a:t>
            </a:r>
            <a:r>
              <a:rPr lang="en-US" altLang="ko-KR" sz="3600" b="1" dirty="0" err="1">
                <a:solidFill>
                  <a:srgbClr val="002060"/>
                </a:solidFill>
                <a:cs typeface="HY그래픽M"/>
              </a:rPr>
              <a:t>Angren</a:t>
            </a:r>
            <a:r>
              <a:rPr lang="en-US" altLang="ko-KR" sz="3600" b="1" dirty="0">
                <a:solidFill>
                  <a:srgbClr val="002060"/>
                </a:solidFill>
                <a:cs typeface="HY그래픽M"/>
              </a:rPr>
              <a:t>”: Current projects</a:t>
            </a:r>
            <a:endParaRPr lang="uz-Cyrl-UZ" altLang="ko-KR" sz="3600" b="1" dirty="0">
              <a:solidFill>
                <a:srgbClr val="002060"/>
              </a:solidFill>
              <a:cs typeface="HY그래픽M"/>
            </a:endParaRPr>
          </a:p>
        </p:txBody>
      </p:sp>
      <p:sp>
        <p:nvSpPr>
          <p:cNvPr id="14" name="Прямоугольник с одним вырезанным углом 13"/>
          <p:cNvSpPr/>
          <p:nvPr/>
        </p:nvSpPr>
        <p:spPr>
          <a:xfrm>
            <a:off x="3059113" y="2352675"/>
            <a:ext cx="2449512" cy="428625"/>
          </a:xfrm>
          <a:prstGeom prst="snip1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000" b="1" kern="0" dirty="0">
                <a:solidFill>
                  <a:srgbClr val="002060"/>
                </a:solidFill>
                <a:cs typeface="Arial" pitchFamily="34" charset="0"/>
              </a:rPr>
              <a:t>Sugar plant</a:t>
            </a:r>
            <a:endParaRPr lang="ru-RU" sz="2000" b="1" dirty="0">
              <a:solidFill>
                <a:srgbClr val="002060"/>
              </a:solidFill>
              <a:latin typeface="Arial" pitchFamily="34" charset="0"/>
              <a:cs typeface="Arial" pitchFamily="34" charset="0"/>
            </a:endParaRPr>
          </a:p>
        </p:txBody>
      </p:sp>
      <p:pic>
        <p:nvPicPr>
          <p:cNvPr id="20482" name="Picture 2" descr="http://piluk.by/uploads/posts/2010-11/1288641889_ds.jpg"/>
          <p:cNvPicPr>
            <a:picLocks noChangeAspect="1" noChangeArrowheads="1"/>
          </p:cNvPicPr>
          <p:nvPr/>
        </p:nvPicPr>
        <p:blipFill>
          <a:blip r:embed="rId8" cstate="print">
            <a:extLst/>
          </a:blip>
          <a:srcRect/>
          <a:stretch>
            <a:fillRect/>
          </a:stretch>
        </p:blipFill>
        <p:spPr bwMode="auto">
          <a:xfrm>
            <a:off x="2890936" y="2780928"/>
            <a:ext cx="2786063" cy="1857375"/>
          </a:xfrm>
          <a:prstGeom prst="rect">
            <a:avLst/>
          </a:prstGeom>
          <a:ln>
            <a:noFill/>
          </a:ln>
          <a:effectLst>
            <a:softEdge rad="112500"/>
          </a:effectLs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48134" name="Номер слайда 4"/>
          <p:cNvSpPr>
            <a:spLocks noGrp="1"/>
          </p:cNvSpPr>
          <p:nvPr>
            <p:ph type="sldNum" sz="quarter" idx="4294967295"/>
          </p:nvPr>
        </p:nvSpPr>
        <p:spPr bwMode="auto">
          <a:xfrm>
            <a:off x="8647113" y="6408738"/>
            <a:ext cx="36671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baseline="-25000">
                <a:solidFill>
                  <a:schemeClr val="tx1"/>
                </a:solidFill>
                <a:latin typeface="Arial" pitchFamily="34" charset="0"/>
                <a:cs typeface="Arial" pitchFamily="34" charset="0"/>
              </a:defRPr>
            </a:lvl1pPr>
            <a:lvl2pPr marL="742950" indent="-285750" eaLnBrk="0" hangingPunct="0">
              <a:defRPr baseline="-25000">
                <a:solidFill>
                  <a:schemeClr val="tx1"/>
                </a:solidFill>
                <a:latin typeface="Arial" pitchFamily="34" charset="0"/>
                <a:cs typeface="Arial" pitchFamily="34" charset="0"/>
              </a:defRPr>
            </a:lvl2pPr>
            <a:lvl3pPr marL="1143000" indent="-228600" eaLnBrk="0" hangingPunct="0">
              <a:defRPr baseline="-25000">
                <a:solidFill>
                  <a:schemeClr val="tx1"/>
                </a:solidFill>
                <a:latin typeface="Arial" pitchFamily="34" charset="0"/>
                <a:cs typeface="Arial" pitchFamily="34" charset="0"/>
              </a:defRPr>
            </a:lvl3pPr>
            <a:lvl4pPr marL="1600200" indent="-228600" eaLnBrk="0" hangingPunct="0">
              <a:defRPr baseline="-25000">
                <a:solidFill>
                  <a:schemeClr val="tx1"/>
                </a:solidFill>
                <a:latin typeface="Arial" pitchFamily="34" charset="0"/>
                <a:cs typeface="Arial" pitchFamily="34" charset="0"/>
              </a:defRPr>
            </a:lvl4pPr>
            <a:lvl5pPr marL="2057400" indent="-228600" eaLnBrk="0" hangingPunct="0">
              <a:defRPr baseline="-25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aseline="-25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aseline="-25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aseline="-25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aseline="-25000">
                <a:solidFill>
                  <a:schemeClr val="tx1"/>
                </a:solidFill>
                <a:latin typeface="Arial" pitchFamily="34" charset="0"/>
                <a:cs typeface="Arial" pitchFamily="34" charset="0"/>
              </a:defRPr>
            </a:lvl9pPr>
          </a:lstStyle>
          <a:p>
            <a:pPr eaLnBrk="1" hangingPunct="1"/>
            <a:fld id="{026C6675-1781-490C-B57D-822EF3150D2F}" type="slidenum">
              <a:rPr lang="en-US" smtClean="0"/>
              <a:pPr eaLnBrk="1" hangingPunct="1"/>
              <a:t>29</a:t>
            </a:fld>
            <a:endParaRPr lang="en-US" smtClean="0">
              <a:solidFill>
                <a:srgbClr val="FFFFFF"/>
              </a:solidFill>
            </a:endParaRPr>
          </a:p>
        </p:txBody>
      </p:sp>
      <p:sp>
        <p:nvSpPr>
          <p:cNvPr id="12" name="AutoShape 9"/>
          <p:cNvSpPr>
            <a:spLocks noChangeArrowheads="1"/>
          </p:cNvSpPr>
          <p:nvPr/>
        </p:nvSpPr>
        <p:spPr bwMode="auto">
          <a:xfrm>
            <a:off x="107504" y="782803"/>
            <a:ext cx="8928992" cy="645933"/>
          </a:xfrm>
          <a:prstGeom prst="roundRect">
            <a:avLst>
              <a:gd name="adj" fmla="val 16667"/>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path path="circle">
              <a:fillToRect l="50000" t="50000" r="50000" b="50000"/>
            </a:path>
            <a:tileRect/>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marL="319088" indent="-319088" algn="ctr" eaLnBrk="0" hangingPunct="0">
              <a:spcBef>
                <a:spcPts val="1200"/>
              </a:spcBef>
              <a:buClr>
                <a:schemeClr val="accent2"/>
              </a:buClr>
              <a:buSzPct val="100000"/>
              <a:buFontTx/>
              <a:buChar char="•"/>
              <a:defRPr/>
            </a:pPr>
            <a:r>
              <a:rPr lang="en-US" sz="1600" b="1" dirty="0" smtClean="0">
                <a:solidFill>
                  <a:srgbClr val="002060"/>
                </a:solidFill>
                <a:latin typeface="Arial" pitchFamily="34" charset="0"/>
                <a:cs typeface="Arial" pitchFamily="34" charset="0"/>
              </a:rPr>
              <a:t>Establishment of Special Industrial Zone “</a:t>
            </a:r>
            <a:r>
              <a:rPr lang="en-US" sz="1600" b="1" dirty="0" err="1" smtClean="0">
                <a:solidFill>
                  <a:srgbClr val="002060"/>
                </a:solidFill>
                <a:latin typeface="Arial" pitchFamily="34" charset="0"/>
                <a:cs typeface="Arial" pitchFamily="34" charset="0"/>
              </a:rPr>
              <a:t>Djizzak</a:t>
            </a:r>
            <a:r>
              <a:rPr lang="en-US" sz="1600" b="1" dirty="0" smtClean="0">
                <a:solidFill>
                  <a:srgbClr val="002060"/>
                </a:solidFill>
                <a:latin typeface="Arial" pitchFamily="34" charset="0"/>
                <a:cs typeface="Arial" pitchFamily="34" charset="0"/>
              </a:rPr>
              <a:t>”</a:t>
            </a:r>
            <a:br>
              <a:rPr lang="en-US" sz="1600" b="1" dirty="0" smtClean="0">
                <a:solidFill>
                  <a:srgbClr val="002060"/>
                </a:solidFill>
                <a:latin typeface="Arial" pitchFamily="34" charset="0"/>
                <a:cs typeface="Arial" pitchFamily="34" charset="0"/>
              </a:rPr>
            </a:br>
            <a:r>
              <a:rPr lang="en-US" sz="1600" b="1" dirty="0" smtClean="0">
                <a:solidFill>
                  <a:srgbClr val="002060"/>
                </a:solidFill>
                <a:latin typeface="Arial" pitchFamily="34" charset="0"/>
                <a:cs typeface="Arial" pitchFamily="34" charset="0"/>
              </a:rPr>
              <a:t>Decree of the President of the Republic of Uzbekistan from 18 March, 2013, #UP</a:t>
            </a:r>
            <a:r>
              <a:rPr lang="ru-RU" sz="1600" b="1" dirty="0" smtClean="0">
                <a:solidFill>
                  <a:srgbClr val="002060"/>
                </a:solidFill>
                <a:latin typeface="Arial" pitchFamily="34" charset="0"/>
                <a:cs typeface="Arial" pitchFamily="34" charset="0"/>
              </a:rPr>
              <a:t>-4516</a:t>
            </a:r>
            <a:endParaRPr lang="en-US" sz="1600" b="1" dirty="0">
              <a:solidFill>
                <a:srgbClr val="002060"/>
              </a:solidFill>
              <a:latin typeface="Arial" pitchFamily="34" charset="0"/>
              <a:cs typeface="Arial" pitchFamily="34" charset="0"/>
            </a:endParaRPr>
          </a:p>
        </p:txBody>
      </p:sp>
      <p:sp>
        <p:nvSpPr>
          <p:cNvPr id="13" name="Прямоугольник 18"/>
          <p:cNvSpPr>
            <a:spLocks noChangeArrowheads="1"/>
          </p:cNvSpPr>
          <p:nvPr/>
        </p:nvSpPr>
        <p:spPr bwMode="auto">
          <a:xfrm>
            <a:off x="177801" y="6034935"/>
            <a:ext cx="4608513" cy="369332"/>
          </a:xfrm>
          <a:prstGeom prst="rect">
            <a:avLst/>
          </a:prstGeom>
          <a:noFill/>
          <a:ln w="9525">
            <a:noFill/>
            <a:miter lim="800000"/>
            <a:headEnd/>
            <a:tailEnd/>
          </a:ln>
        </p:spPr>
        <p:txBody>
          <a:bodyPr wrap="square">
            <a:spAutoFit/>
          </a:bodyPr>
          <a:lstStyle/>
          <a:p>
            <a:pPr eaLnBrk="0" hangingPunct="0">
              <a:spcBef>
                <a:spcPts val="1200"/>
              </a:spcBef>
              <a:buClr>
                <a:schemeClr val="accent2"/>
              </a:buClr>
              <a:buSzPct val="100000"/>
            </a:pPr>
            <a:r>
              <a:rPr lang="en-US" b="1" dirty="0" smtClean="0">
                <a:solidFill>
                  <a:srgbClr val="002060"/>
                </a:solidFill>
                <a:latin typeface="Arial" pitchFamily="34" charset="0"/>
                <a:cs typeface="Arial" pitchFamily="34" charset="0"/>
              </a:rPr>
              <a:t>Distance up to Tashkent – 180 km</a:t>
            </a:r>
            <a:endParaRPr lang="en-US" b="1" dirty="0">
              <a:solidFill>
                <a:srgbClr val="002060"/>
              </a:solidFill>
              <a:latin typeface="Arial" pitchFamily="34" charset="0"/>
              <a:cs typeface="Arial" pitchFamily="34" charset="0"/>
            </a:endParaRPr>
          </a:p>
        </p:txBody>
      </p:sp>
      <p:sp>
        <p:nvSpPr>
          <p:cNvPr id="15" name="Прямоугольник 25"/>
          <p:cNvSpPr>
            <a:spLocks noChangeArrowheads="1"/>
          </p:cNvSpPr>
          <p:nvPr/>
        </p:nvSpPr>
        <p:spPr bwMode="auto">
          <a:xfrm>
            <a:off x="395288" y="71414"/>
            <a:ext cx="8532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Georgia" pitchFamily="18" charset="0"/>
              <a:buNone/>
              <a:defRPr/>
            </a:pPr>
            <a:r>
              <a:rPr lang="en-US" altLang="ko-KR" sz="3600" b="1" dirty="0" smtClean="0">
                <a:solidFill>
                  <a:srgbClr val="002060"/>
                </a:solidFill>
                <a:cs typeface="HY그래픽M"/>
              </a:rPr>
              <a:t>SIZ</a:t>
            </a:r>
            <a:r>
              <a:rPr lang="ru-RU" altLang="ko-KR" sz="3600" b="1" dirty="0" smtClean="0">
                <a:solidFill>
                  <a:srgbClr val="002060"/>
                </a:solidFill>
                <a:cs typeface="HY그래픽M"/>
              </a:rPr>
              <a:t> </a:t>
            </a:r>
            <a:r>
              <a:rPr lang="en-US" altLang="ko-KR" sz="3600" b="1" dirty="0" smtClean="0">
                <a:solidFill>
                  <a:srgbClr val="002060"/>
                </a:solidFill>
                <a:cs typeface="HY그래픽M"/>
              </a:rPr>
              <a:t>“</a:t>
            </a:r>
            <a:r>
              <a:rPr lang="en-US" altLang="ko-KR" sz="3600" b="1" dirty="0" err="1" smtClean="0">
                <a:solidFill>
                  <a:srgbClr val="002060"/>
                </a:solidFill>
                <a:cs typeface="HY그래픽M"/>
              </a:rPr>
              <a:t>Djizzak</a:t>
            </a:r>
            <a:r>
              <a:rPr lang="en-US" altLang="ko-KR" sz="3600" b="1" dirty="0" smtClean="0">
                <a:solidFill>
                  <a:srgbClr val="002060"/>
                </a:solidFill>
                <a:cs typeface="HY그래픽M"/>
              </a:rPr>
              <a:t>”</a:t>
            </a:r>
            <a:endParaRPr lang="uz-Cyrl-UZ" altLang="ko-KR" sz="3600" b="1" dirty="0">
              <a:solidFill>
                <a:srgbClr val="002060"/>
              </a:solidFill>
              <a:cs typeface="HY그래픽M"/>
            </a:endParaRPr>
          </a:p>
        </p:txBody>
      </p:sp>
      <p:pic>
        <p:nvPicPr>
          <p:cNvPr id="104450" name="Picture 2" descr="C:\Documents and Settings\wsa13\Рабочий стол\ПРОМЗОНА3.bmp"/>
          <p:cNvPicPr>
            <a:picLocks noChangeAspect="1" noChangeArrowheads="1"/>
          </p:cNvPicPr>
          <p:nvPr/>
        </p:nvPicPr>
        <p:blipFill>
          <a:blip r:embed="rId4"/>
          <a:srcRect l="3967" t="24726" r="3467" b="20525"/>
          <a:stretch>
            <a:fillRect/>
          </a:stretch>
        </p:blipFill>
        <p:spPr bwMode="auto">
          <a:xfrm>
            <a:off x="0" y="1571612"/>
            <a:ext cx="9144000" cy="3786214"/>
          </a:xfrm>
          <a:prstGeom prst="rect">
            <a:avLst/>
          </a:prstGeom>
          <a:noFill/>
        </p:spPr>
      </p:pic>
      <p:sp>
        <p:nvSpPr>
          <p:cNvPr id="16" name="Прямоугольник 26"/>
          <p:cNvSpPr>
            <a:spLocks noChangeArrowheads="1"/>
          </p:cNvSpPr>
          <p:nvPr/>
        </p:nvSpPr>
        <p:spPr bwMode="auto">
          <a:xfrm>
            <a:off x="5639898" y="4702742"/>
            <a:ext cx="2518638" cy="369332"/>
          </a:xfrm>
          <a:prstGeom prst="rect">
            <a:avLst/>
          </a:prstGeom>
          <a:noFill/>
          <a:ln w="9525">
            <a:noFill/>
            <a:miter lim="800000"/>
            <a:headEnd/>
            <a:tailEnd/>
          </a:ln>
        </p:spPr>
        <p:txBody>
          <a:bodyPr wrap="none">
            <a:spAutoFit/>
          </a:bodyPr>
          <a:lstStyle/>
          <a:p>
            <a:pPr algn="ctr">
              <a:spcAft>
                <a:spcPts val="1200"/>
              </a:spcAft>
            </a:pPr>
            <a:r>
              <a:rPr lang="en-US" dirty="0" smtClean="0">
                <a:solidFill>
                  <a:srgbClr val="002060"/>
                </a:solidFill>
                <a:latin typeface="Arial" pitchFamily="34" charset="0"/>
                <a:cs typeface="Arial" pitchFamily="34" charset="0"/>
              </a:rPr>
              <a:t>Area – </a:t>
            </a:r>
            <a:r>
              <a:rPr lang="en-US" b="1" dirty="0" smtClean="0">
                <a:solidFill>
                  <a:srgbClr val="002060"/>
                </a:solidFill>
                <a:latin typeface="Arial" pitchFamily="34" charset="0"/>
                <a:cs typeface="Arial" pitchFamily="34" charset="0"/>
              </a:rPr>
              <a:t>344,0 hectares</a:t>
            </a:r>
            <a:endParaRPr lang="en-US" b="1" dirty="0">
              <a:solidFill>
                <a:srgbClr val="002060"/>
              </a:solidFill>
              <a:latin typeface="Arial" pitchFamily="34" charset="0"/>
              <a:cs typeface="Arial" pitchFamily="34" charset="0"/>
            </a:endParaRPr>
          </a:p>
        </p:txBody>
      </p:sp>
      <p:sp>
        <p:nvSpPr>
          <p:cNvPr id="9" name="AutoShape 9"/>
          <p:cNvSpPr>
            <a:spLocks noChangeArrowheads="1"/>
          </p:cNvSpPr>
          <p:nvPr/>
        </p:nvSpPr>
        <p:spPr bwMode="auto">
          <a:xfrm>
            <a:off x="114574" y="5354835"/>
            <a:ext cx="8928992" cy="645933"/>
          </a:xfrm>
          <a:prstGeom prst="roundRect">
            <a:avLst>
              <a:gd name="adj" fmla="val 16667"/>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path path="circle">
              <a:fillToRect l="50000" t="50000" r="50000" b="50000"/>
            </a:path>
            <a:tileRect/>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marL="319088" indent="-319088" algn="ctr" eaLnBrk="0" fontAlgn="auto" hangingPunct="0">
              <a:spcBef>
                <a:spcPts val="1200"/>
              </a:spcBef>
              <a:spcAft>
                <a:spcPts val="0"/>
              </a:spcAft>
              <a:buClr>
                <a:schemeClr val="accent2"/>
              </a:buClr>
              <a:buSzPct val="100000"/>
              <a:buFontTx/>
              <a:buChar char="•"/>
              <a:defRPr/>
            </a:pPr>
            <a:r>
              <a:rPr lang="en-US" sz="1600" dirty="0" smtClean="0">
                <a:solidFill>
                  <a:srgbClr val="002060"/>
                </a:solidFill>
                <a:latin typeface="Arial" pitchFamily="34" charset="0"/>
                <a:cs typeface="Arial" pitchFamily="34" charset="0"/>
              </a:rPr>
              <a:t>Total area of SIZ “</a:t>
            </a:r>
            <a:r>
              <a:rPr lang="en-US" sz="1600" dirty="0" err="1" smtClean="0">
                <a:solidFill>
                  <a:srgbClr val="002060"/>
                </a:solidFill>
                <a:latin typeface="Arial" pitchFamily="34" charset="0"/>
                <a:cs typeface="Arial" pitchFamily="34" charset="0"/>
              </a:rPr>
              <a:t>Djizak</a:t>
            </a:r>
            <a:r>
              <a:rPr lang="en-US" sz="1600" dirty="0" smtClean="0">
                <a:solidFill>
                  <a:srgbClr val="002060"/>
                </a:solidFill>
                <a:latin typeface="Arial" pitchFamily="34" charset="0"/>
                <a:cs typeface="Arial" pitchFamily="34" charset="0"/>
              </a:rPr>
              <a:t>” is </a:t>
            </a:r>
            <a:r>
              <a:rPr lang="en-US" sz="1600" b="1" dirty="0" smtClean="0">
                <a:solidFill>
                  <a:srgbClr val="FF0000"/>
                </a:solidFill>
                <a:latin typeface="Arial" pitchFamily="34" charset="0"/>
                <a:cs typeface="Arial" pitchFamily="34" charset="0"/>
              </a:rPr>
              <a:t>452,0</a:t>
            </a:r>
            <a:r>
              <a:rPr lang="ru-RU"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hectares</a:t>
            </a:r>
            <a:r>
              <a:rPr lang="ru-RU" sz="1600" b="1" dirty="0" smtClean="0">
                <a:solidFill>
                  <a:srgbClr val="002060"/>
                </a:solidFill>
                <a:latin typeface="Arial" pitchFamily="34" charset="0"/>
                <a:cs typeface="Arial" pitchFamily="34" charset="0"/>
              </a:rPr>
              <a:t>: </a:t>
            </a:r>
            <a:r>
              <a:rPr lang="en-US" sz="1600" dirty="0" smtClean="0">
                <a:solidFill>
                  <a:srgbClr val="002060"/>
                </a:solidFill>
                <a:latin typeface="Arial" pitchFamily="34" charset="0"/>
                <a:cs typeface="Arial" pitchFamily="34" charset="0"/>
              </a:rPr>
              <a:t>located at the centre of </a:t>
            </a:r>
            <a:r>
              <a:rPr lang="en-US" sz="1600" dirty="0" err="1" smtClean="0">
                <a:solidFill>
                  <a:srgbClr val="002060"/>
                </a:solidFill>
                <a:latin typeface="Arial" pitchFamily="34" charset="0"/>
                <a:cs typeface="Arial" pitchFamily="34" charset="0"/>
              </a:rPr>
              <a:t>Djizak</a:t>
            </a:r>
            <a:r>
              <a:rPr lang="en-US" sz="1600" dirty="0" smtClean="0">
                <a:solidFill>
                  <a:srgbClr val="002060"/>
                </a:solidFill>
                <a:latin typeface="Arial" pitchFamily="34" charset="0"/>
                <a:cs typeface="Arial" pitchFamily="34" charset="0"/>
              </a:rPr>
              <a:t> city and has its branch in </a:t>
            </a:r>
            <a:r>
              <a:rPr lang="en-US" sz="1600" dirty="0" err="1" smtClean="0">
                <a:solidFill>
                  <a:srgbClr val="002060"/>
                </a:solidFill>
                <a:latin typeface="Arial" pitchFamily="34" charset="0"/>
                <a:cs typeface="Arial" pitchFamily="34" charset="0"/>
              </a:rPr>
              <a:t>Syrdarya</a:t>
            </a:r>
            <a:r>
              <a:rPr lang="en-US" sz="1600" dirty="0" smtClean="0">
                <a:solidFill>
                  <a:srgbClr val="002060"/>
                </a:solidFill>
                <a:latin typeface="Arial" pitchFamily="34" charset="0"/>
                <a:cs typeface="Arial" pitchFamily="34" charset="0"/>
              </a:rPr>
              <a:t> district of </a:t>
            </a:r>
            <a:r>
              <a:rPr lang="en-US" sz="1600" dirty="0" err="1" smtClean="0">
                <a:solidFill>
                  <a:srgbClr val="002060"/>
                </a:solidFill>
                <a:latin typeface="Arial" pitchFamily="34" charset="0"/>
                <a:cs typeface="Arial" pitchFamily="34" charset="0"/>
              </a:rPr>
              <a:t>Syrdarya</a:t>
            </a:r>
            <a:r>
              <a:rPr lang="en-US" sz="1600" dirty="0" smtClean="0">
                <a:solidFill>
                  <a:srgbClr val="002060"/>
                </a:solidFill>
                <a:latin typeface="Arial" pitchFamily="34" charset="0"/>
                <a:cs typeface="Arial" pitchFamily="34" charset="0"/>
              </a:rPr>
              <a:t> region</a:t>
            </a:r>
            <a:endParaRPr lang="en-US" sz="1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541330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wsa10\Рабочий стол\02\Рисунок1.jpg"/>
          <p:cNvPicPr>
            <a:picLocks noChangeAspect="1" noChangeArrowheads="1"/>
          </p:cNvPicPr>
          <p:nvPr/>
        </p:nvPicPr>
        <p:blipFill>
          <a:blip r:embed="rId4"/>
          <a:srcRect/>
          <a:stretch>
            <a:fillRect/>
          </a:stretch>
        </p:blipFill>
        <p:spPr bwMode="auto">
          <a:xfrm>
            <a:off x="0" y="1588"/>
            <a:ext cx="9144000" cy="6856412"/>
          </a:xfrm>
          <a:prstGeom prst="rect">
            <a:avLst/>
          </a:prstGeom>
          <a:noFill/>
          <a:ln w="9525">
            <a:noFill/>
            <a:miter lim="800000"/>
            <a:headEnd/>
            <a:tailEnd/>
          </a:ln>
        </p:spPr>
      </p:pic>
      <p:sp>
        <p:nvSpPr>
          <p:cNvPr id="12" name="AutoShape 14"/>
          <p:cNvSpPr>
            <a:spLocks noChangeArrowheads="1"/>
          </p:cNvSpPr>
          <p:nvPr/>
        </p:nvSpPr>
        <p:spPr bwMode="auto">
          <a:xfrm>
            <a:off x="266700" y="1763713"/>
            <a:ext cx="2870200" cy="714375"/>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fontAlgn="auto">
              <a:spcBef>
                <a:spcPts val="0"/>
              </a:spcBef>
              <a:spcAft>
                <a:spcPts val="0"/>
              </a:spcAft>
              <a:defRPr/>
            </a:pPr>
            <a:r>
              <a:rPr lang="en-US" b="1" dirty="0">
                <a:solidFill>
                  <a:srgbClr val="002060"/>
                </a:solidFill>
                <a:latin typeface="Calibri" pitchFamily="34" charset="0"/>
                <a:cs typeface="Calibri" pitchFamily="34" charset="0"/>
              </a:rPr>
              <a:t>GDP growth</a:t>
            </a:r>
          </a:p>
          <a:p>
            <a:pPr algn="ctr" defTabSz="904875" fontAlgn="auto">
              <a:spcBef>
                <a:spcPts val="0"/>
              </a:spcBef>
              <a:spcAft>
                <a:spcPts val="0"/>
              </a:spcAft>
              <a:defRPr/>
            </a:pPr>
            <a:r>
              <a:rPr lang="en-US" b="1" dirty="0">
                <a:solidFill>
                  <a:srgbClr val="002060"/>
                </a:solidFill>
                <a:latin typeface="Calibri" pitchFamily="34" charset="0"/>
                <a:cs typeface="Calibri" pitchFamily="34" charset="0"/>
              </a:rPr>
              <a:t> (% to previous year)</a:t>
            </a:r>
            <a:endParaRPr lang="ru-RU" b="1" dirty="0">
              <a:solidFill>
                <a:srgbClr val="002060"/>
              </a:solidFill>
              <a:latin typeface="Calibri" pitchFamily="34" charset="0"/>
              <a:cs typeface="Calibri" pitchFamily="34" charset="0"/>
            </a:endParaRPr>
          </a:p>
        </p:txBody>
      </p:sp>
      <p:sp>
        <p:nvSpPr>
          <p:cNvPr id="10" name="AutoShape 14"/>
          <p:cNvSpPr>
            <a:spLocks noChangeArrowheads="1"/>
          </p:cNvSpPr>
          <p:nvPr/>
        </p:nvSpPr>
        <p:spPr bwMode="auto">
          <a:xfrm>
            <a:off x="319621" y="4509120"/>
            <a:ext cx="2180677" cy="407570"/>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defTabSz="904875" fontAlgn="auto">
              <a:spcBef>
                <a:spcPts val="0"/>
              </a:spcBef>
              <a:spcAft>
                <a:spcPts val="0"/>
              </a:spcAft>
              <a:defRPr/>
            </a:pPr>
            <a:r>
              <a:rPr lang="en-US" b="1" dirty="0" smtClean="0">
                <a:solidFill>
                  <a:srgbClr val="002060"/>
                </a:solidFill>
                <a:latin typeface="Calibri" pitchFamily="34" charset="0"/>
                <a:cs typeface="Calibri" pitchFamily="34" charset="0"/>
              </a:rPr>
              <a:t>Inflation rate</a:t>
            </a:r>
            <a:endParaRPr lang="ru-RU" b="1" dirty="0">
              <a:ln w="1905"/>
              <a:solidFill>
                <a:srgbClr val="002060"/>
              </a:solidFill>
              <a:effectLst>
                <a:innerShdw blurRad="69850" dist="43180" dir="5400000">
                  <a:srgbClr val="000000">
                    <a:alpha val="65000"/>
                  </a:srgbClr>
                </a:innerShdw>
              </a:effectLst>
              <a:latin typeface="Calibri" pitchFamily="34" charset="0"/>
              <a:cs typeface="Calibri" pitchFamily="34" charset="0"/>
            </a:endParaRPr>
          </a:p>
        </p:txBody>
      </p:sp>
      <p:graphicFrame>
        <p:nvGraphicFramePr>
          <p:cNvPr id="32771" name="Диаграмма 10"/>
          <p:cNvGraphicFramePr>
            <a:graphicFrameLocks/>
          </p:cNvGraphicFramePr>
          <p:nvPr/>
        </p:nvGraphicFramePr>
        <p:xfrm>
          <a:off x="2571736" y="3836988"/>
          <a:ext cx="6021402" cy="2755900"/>
        </p:xfrm>
        <a:graphic>
          <a:graphicData uri="http://schemas.openxmlformats.org/presentationml/2006/ole">
            <mc:AlternateContent xmlns:mc="http://schemas.openxmlformats.org/markup-compatibility/2006">
              <mc:Choice xmlns:v="urn:schemas-microsoft-com:vml" Requires="v">
                <p:oleObj spid="_x0000_s84996" name="Worksheet" r:id="rId6" imgW="5614903" imgH="2761727" progId="Excel.Sheet.8">
                  <p:embed/>
                </p:oleObj>
              </mc:Choice>
              <mc:Fallback>
                <p:oleObj name="Worksheet" r:id="rId6" imgW="5614903" imgH="2761727" progId="Excel.Sheet.8">
                  <p:embed/>
                  <p:pic>
                    <p:nvPicPr>
                      <p:cNvPr id="0" name="Диаграмма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36" y="3836988"/>
                        <a:ext cx="6021402" cy="275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Прямоугольник 12"/>
          <p:cNvSpPr/>
          <p:nvPr/>
        </p:nvSpPr>
        <p:spPr>
          <a:xfrm>
            <a:off x="1367861" y="282339"/>
            <a:ext cx="6633163" cy="646331"/>
          </a:xfrm>
          <a:prstGeom prst="rect">
            <a:avLst/>
          </a:prstGeom>
        </p:spPr>
        <p:txBody>
          <a:bodyPr wrap="none">
            <a:spAutoFit/>
          </a:bodyPr>
          <a:lstStyle/>
          <a:p>
            <a:pPr algn="ctr" defTabSz="904875">
              <a:defRPr/>
            </a:pPr>
            <a:r>
              <a:rPr lang="en-US" sz="3600" b="1" dirty="0" smtClean="0">
                <a:ln w="1905"/>
                <a:solidFill>
                  <a:srgbClr val="002060"/>
                </a:solidFill>
                <a:effectLst>
                  <a:innerShdw blurRad="69850" dist="43180" dir="5400000">
                    <a:srgbClr val="000000">
                      <a:alpha val="65000"/>
                    </a:srgbClr>
                  </a:innerShdw>
                </a:effectLst>
              </a:rPr>
              <a:t>Main </a:t>
            </a:r>
            <a:r>
              <a:rPr lang="en-US" sz="3600" b="1" dirty="0">
                <a:ln w="1905"/>
                <a:solidFill>
                  <a:srgbClr val="002060"/>
                </a:solidFill>
                <a:effectLst>
                  <a:innerShdw blurRad="69850" dist="43180" dir="5400000">
                    <a:srgbClr val="000000">
                      <a:alpha val="65000"/>
                    </a:srgbClr>
                  </a:innerShdw>
                </a:effectLst>
              </a:rPr>
              <a:t>macroeconomic parameters</a:t>
            </a:r>
            <a:endParaRPr lang="uz-Cyrl-UZ" altLang="ko-KR" sz="3600" b="1" dirty="0">
              <a:ln w="1905"/>
              <a:solidFill>
                <a:srgbClr val="002060"/>
              </a:solidFill>
              <a:effectLst>
                <a:innerShdw blurRad="69850" dist="43180" dir="5400000">
                  <a:srgbClr val="000000">
                    <a:alpha val="65000"/>
                  </a:srgbClr>
                </a:innerShdw>
              </a:effectLst>
            </a:endParaRPr>
          </a:p>
        </p:txBody>
      </p:sp>
      <p:graphicFrame>
        <p:nvGraphicFramePr>
          <p:cNvPr id="32773" name="Объект 1"/>
          <p:cNvGraphicFramePr>
            <a:graphicFrameLocks/>
          </p:cNvGraphicFramePr>
          <p:nvPr/>
        </p:nvGraphicFramePr>
        <p:xfrm>
          <a:off x="3132138" y="1125538"/>
          <a:ext cx="5688012" cy="2032000"/>
        </p:xfrm>
        <a:graphic>
          <a:graphicData uri="http://schemas.openxmlformats.org/presentationml/2006/ole">
            <mc:AlternateContent xmlns:mc="http://schemas.openxmlformats.org/markup-compatibility/2006">
              <mc:Choice xmlns:v="urn:schemas-microsoft-com:vml" Requires="v">
                <p:oleObj spid="_x0000_s84997" r:id="rId9" imgW="5688061" imgH="2030144" progId="Excel.Sheet.8">
                  <p:embed/>
                </p:oleObj>
              </mc:Choice>
              <mc:Fallback>
                <p:oleObj r:id="rId9" imgW="5688061" imgH="2030144" progId="Excel.Sheet.8">
                  <p:embed/>
                  <p:pic>
                    <p:nvPicPr>
                      <p:cNvPr id="0" name="Объект 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138" y="1125538"/>
                        <a:ext cx="5688012"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48134" name="Номер слайда 4"/>
          <p:cNvSpPr>
            <a:spLocks noGrp="1"/>
          </p:cNvSpPr>
          <p:nvPr>
            <p:ph type="sldNum" sz="quarter" idx="4294967295"/>
          </p:nvPr>
        </p:nvSpPr>
        <p:spPr bwMode="auto">
          <a:xfrm>
            <a:off x="8647113" y="6408738"/>
            <a:ext cx="36671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baseline="-25000">
                <a:solidFill>
                  <a:schemeClr val="tx1"/>
                </a:solidFill>
                <a:latin typeface="Arial" pitchFamily="34" charset="0"/>
                <a:cs typeface="Arial" pitchFamily="34" charset="0"/>
              </a:defRPr>
            </a:lvl1pPr>
            <a:lvl2pPr marL="742950" indent="-285750" eaLnBrk="0" hangingPunct="0">
              <a:defRPr baseline="-25000">
                <a:solidFill>
                  <a:schemeClr val="tx1"/>
                </a:solidFill>
                <a:latin typeface="Arial" pitchFamily="34" charset="0"/>
                <a:cs typeface="Arial" pitchFamily="34" charset="0"/>
              </a:defRPr>
            </a:lvl2pPr>
            <a:lvl3pPr marL="1143000" indent="-228600" eaLnBrk="0" hangingPunct="0">
              <a:defRPr baseline="-25000">
                <a:solidFill>
                  <a:schemeClr val="tx1"/>
                </a:solidFill>
                <a:latin typeface="Arial" pitchFamily="34" charset="0"/>
                <a:cs typeface="Arial" pitchFamily="34" charset="0"/>
              </a:defRPr>
            </a:lvl3pPr>
            <a:lvl4pPr marL="1600200" indent="-228600" eaLnBrk="0" hangingPunct="0">
              <a:defRPr baseline="-25000">
                <a:solidFill>
                  <a:schemeClr val="tx1"/>
                </a:solidFill>
                <a:latin typeface="Arial" pitchFamily="34" charset="0"/>
                <a:cs typeface="Arial" pitchFamily="34" charset="0"/>
              </a:defRPr>
            </a:lvl4pPr>
            <a:lvl5pPr marL="2057400" indent="-228600" eaLnBrk="0" hangingPunct="0">
              <a:defRPr baseline="-25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aseline="-25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aseline="-25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aseline="-25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aseline="-25000">
                <a:solidFill>
                  <a:schemeClr val="tx1"/>
                </a:solidFill>
                <a:latin typeface="Arial" pitchFamily="34" charset="0"/>
                <a:cs typeface="Arial" pitchFamily="34" charset="0"/>
              </a:defRPr>
            </a:lvl9pPr>
          </a:lstStyle>
          <a:p>
            <a:pPr eaLnBrk="1" hangingPunct="1"/>
            <a:fld id="{026C6675-1781-490C-B57D-822EF3150D2F}" type="slidenum">
              <a:rPr lang="en-US" smtClean="0"/>
              <a:pPr eaLnBrk="1" hangingPunct="1"/>
              <a:t>30</a:t>
            </a:fld>
            <a:endParaRPr lang="en-US" smtClean="0">
              <a:solidFill>
                <a:srgbClr val="FFFFFF"/>
              </a:solidFill>
            </a:endParaRPr>
          </a:p>
        </p:txBody>
      </p:sp>
      <p:sp>
        <p:nvSpPr>
          <p:cNvPr id="13" name="Прямоугольник 18"/>
          <p:cNvSpPr>
            <a:spLocks noChangeArrowheads="1"/>
          </p:cNvSpPr>
          <p:nvPr/>
        </p:nvSpPr>
        <p:spPr bwMode="auto">
          <a:xfrm>
            <a:off x="177801" y="5475548"/>
            <a:ext cx="4608513" cy="800219"/>
          </a:xfrm>
          <a:prstGeom prst="rect">
            <a:avLst/>
          </a:prstGeom>
          <a:noFill/>
          <a:ln w="9525">
            <a:noFill/>
            <a:miter lim="800000"/>
            <a:headEnd/>
            <a:tailEnd/>
          </a:ln>
        </p:spPr>
        <p:txBody>
          <a:bodyPr wrap="square">
            <a:spAutoFit/>
          </a:bodyPr>
          <a:lstStyle/>
          <a:p>
            <a:pPr eaLnBrk="0" hangingPunct="0">
              <a:spcBef>
                <a:spcPts val="1200"/>
              </a:spcBef>
              <a:buClr>
                <a:schemeClr val="accent2"/>
              </a:buClr>
              <a:buSzPct val="100000"/>
            </a:pPr>
            <a:r>
              <a:rPr lang="en-US" b="1" dirty="0" smtClean="0">
                <a:solidFill>
                  <a:srgbClr val="002060"/>
                </a:solidFill>
                <a:latin typeface="Arial" pitchFamily="34" charset="0"/>
                <a:cs typeface="Arial" pitchFamily="34" charset="0"/>
              </a:rPr>
              <a:t>Distance up to Tashkent  </a:t>
            </a:r>
            <a:r>
              <a:rPr lang="en-US" b="1" dirty="0">
                <a:solidFill>
                  <a:srgbClr val="002060"/>
                </a:solidFill>
                <a:latin typeface="Arial" pitchFamily="34" charset="0"/>
                <a:cs typeface="Arial" pitchFamily="34" charset="0"/>
              </a:rPr>
              <a:t>– </a:t>
            </a:r>
            <a:r>
              <a:rPr lang="ru-RU" b="1" dirty="0" smtClean="0">
                <a:solidFill>
                  <a:srgbClr val="002060"/>
                </a:solidFill>
                <a:latin typeface="Arial" pitchFamily="34" charset="0"/>
                <a:cs typeface="Arial" pitchFamily="34" charset="0"/>
              </a:rPr>
              <a:t>118</a:t>
            </a:r>
            <a:r>
              <a:rPr lang="en-US" b="1" dirty="0" smtClean="0">
                <a:solidFill>
                  <a:srgbClr val="002060"/>
                </a:solidFill>
                <a:latin typeface="Arial" pitchFamily="34" charset="0"/>
                <a:cs typeface="Arial" pitchFamily="34" charset="0"/>
              </a:rPr>
              <a:t> km</a:t>
            </a:r>
            <a:endParaRPr lang="en-US" b="1" dirty="0">
              <a:solidFill>
                <a:srgbClr val="002060"/>
              </a:solidFill>
              <a:latin typeface="Arial" pitchFamily="34" charset="0"/>
              <a:cs typeface="Arial" pitchFamily="34" charset="0"/>
            </a:endParaRPr>
          </a:p>
          <a:p>
            <a:pPr marL="319088" indent="-319088" eaLnBrk="0" hangingPunct="0">
              <a:spcBef>
                <a:spcPts val="1200"/>
              </a:spcBef>
              <a:buClr>
                <a:schemeClr val="accent2"/>
              </a:buClr>
              <a:buSzPct val="100000"/>
              <a:buFontTx/>
              <a:buBlip>
                <a:blip r:embed="rId4"/>
              </a:buBlip>
            </a:pPr>
            <a:endParaRPr lang="en-US" dirty="0">
              <a:solidFill>
                <a:srgbClr val="002060"/>
              </a:solidFill>
              <a:latin typeface="Arial" pitchFamily="34" charset="0"/>
              <a:cs typeface="Arial" pitchFamily="34" charset="0"/>
            </a:endParaRPr>
          </a:p>
        </p:txBody>
      </p:sp>
      <p:sp>
        <p:nvSpPr>
          <p:cNvPr id="15" name="Прямоугольник 25"/>
          <p:cNvSpPr>
            <a:spLocks noChangeArrowheads="1"/>
          </p:cNvSpPr>
          <p:nvPr/>
        </p:nvSpPr>
        <p:spPr bwMode="auto">
          <a:xfrm>
            <a:off x="0" y="142852"/>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ko-KR" sz="3600" b="1" dirty="0" smtClean="0">
                <a:solidFill>
                  <a:srgbClr val="002060"/>
                </a:solidFill>
                <a:cs typeface="HY그래픽M"/>
              </a:rPr>
              <a:t>Branch of SIZ “</a:t>
            </a:r>
            <a:r>
              <a:rPr lang="en-US" altLang="ko-KR" sz="3600" b="1" dirty="0" err="1" smtClean="0">
                <a:solidFill>
                  <a:srgbClr val="002060"/>
                </a:solidFill>
                <a:cs typeface="HY그래픽M"/>
              </a:rPr>
              <a:t>Djizzak</a:t>
            </a:r>
            <a:r>
              <a:rPr lang="en-US" altLang="ko-KR" sz="3600" b="1" dirty="0" smtClean="0">
                <a:solidFill>
                  <a:srgbClr val="002060"/>
                </a:solidFill>
                <a:cs typeface="HY그래픽M"/>
              </a:rPr>
              <a:t>” in </a:t>
            </a:r>
            <a:r>
              <a:rPr lang="en-US" altLang="ko-KR" sz="3600" b="1" dirty="0" err="1" smtClean="0">
                <a:solidFill>
                  <a:srgbClr val="002060"/>
                </a:solidFill>
                <a:cs typeface="HY그래픽M"/>
              </a:rPr>
              <a:t>Syrdarya</a:t>
            </a:r>
            <a:r>
              <a:rPr lang="en-US" altLang="ko-KR" sz="3600" b="1" dirty="0" smtClean="0">
                <a:solidFill>
                  <a:srgbClr val="002060"/>
                </a:solidFill>
                <a:cs typeface="HY그래픽M"/>
              </a:rPr>
              <a:t> district of </a:t>
            </a:r>
            <a:r>
              <a:rPr lang="en-US" altLang="ko-KR" sz="3600" b="1" dirty="0" err="1" smtClean="0">
                <a:solidFill>
                  <a:srgbClr val="002060"/>
                </a:solidFill>
                <a:cs typeface="HY그래픽M"/>
              </a:rPr>
              <a:t>Syrdarya</a:t>
            </a:r>
            <a:r>
              <a:rPr lang="en-US" altLang="ko-KR" sz="3600" b="1" dirty="0" smtClean="0">
                <a:solidFill>
                  <a:srgbClr val="002060"/>
                </a:solidFill>
                <a:cs typeface="HY그래픽M"/>
              </a:rPr>
              <a:t> region</a:t>
            </a:r>
            <a:endParaRPr lang="uz-Cyrl-UZ" altLang="ko-KR" sz="3600" b="1" dirty="0">
              <a:solidFill>
                <a:srgbClr val="002060"/>
              </a:solidFill>
              <a:cs typeface="HY그래픽M"/>
            </a:endParaRPr>
          </a:p>
        </p:txBody>
      </p:sp>
      <p:pic>
        <p:nvPicPr>
          <p:cNvPr id="106499" name="Picture 3" descr="\\wsa5\Temp\Папка для исправления писем\Махмуд\Джизак СИЗ\Филиал Джизак СИЗ в Сырдарьинской области\Сирдарё СИЗ.jpg"/>
          <p:cNvPicPr>
            <a:picLocks noChangeAspect="1" noChangeArrowheads="1"/>
          </p:cNvPicPr>
          <p:nvPr/>
        </p:nvPicPr>
        <p:blipFill>
          <a:blip r:embed="rId5" cstate="print"/>
          <a:srcRect l="3855" t="15686" r="50762" b="6898"/>
          <a:stretch>
            <a:fillRect/>
          </a:stretch>
        </p:blipFill>
        <p:spPr bwMode="auto">
          <a:xfrm>
            <a:off x="142844" y="1717640"/>
            <a:ext cx="4500594" cy="3757908"/>
          </a:xfrm>
          <a:prstGeom prst="rect">
            <a:avLst/>
          </a:prstGeom>
          <a:noFill/>
        </p:spPr>
      </p:pic>
      <p:sp>
        <p:nvSpPr>
          <p:cNvPr id="10" name="Прямоугольник 26"/>
          <p:cNvSpPr>
            <a:spLocks noChangeArrowheads="1"/>
          </p:cNvSpPr>
          <p:nvPr/>
        </p:nvSpPr>
        <p:spPr bwMode="auto">
          <a:xfrm>
            <a:off x="5418123" y="5463406"/>
            <a:ext cx="3454792" cy="369332"/>
          </a:xfrm>
          <a:prstGeom prst="rect">
            <a:avLst/>
          </a:prstGeom>
          <a:noFill/>
          <a:ln w="9525">
            <a:noFill/>
            <a:miter lim="800000"/>
            <a:headEnd/>
            <a:tailEnd/>
          </a:ln>
        </p:spPr>
        <p:txBody>
          <a:bodyPr wrap="none">
            <a:spAutoFit/>
          </a:bodyPr>
          <a:lstStyle/>
          <a:p>
            <a:pPr algn="ctr">
              <a:spcAft>
                <a:spcPts val="1200"/>
              </a:spcAft>
            </a:pPr>
            <a:r>
              <a:rPr lang="en-US" dirty="0" smtClean="0">
                <a:solidFill>
                  <a:srgbClr val="002060"/>
                </a:solidFill>
                <a:latin typeface="Arial" pitchFamily="34" charset="0"/>
                <a:cs typeface="Arial" pitchFamily="34" charset="0"/>
              </a:rPr>
              <a:t>The total area – </a:t>
            </a:r>
            <a:r>
              <a:rPr lang="en-US" b="1" dirty="0" smtClean="0">
                <a:solidFill>
                  <a:srgbClr val="002060"/>
                </a:solidFill>
                <a:latin typeface="Arial" pitchFamily="34" charset="0"/>
                <a:cs typeface="Arial" pitchFamily="34" charset="0"/>
              </a:rPr>
              <a:t>108</a:t>
            </a:r>
            <a:r>
              <a:rPr lang="ru-RU" b="1" dirty="0" smtClean="0">
                <a:solidFill>
                  <a:srgbClr val="002060"/>
                </a:solidFill>
                <a:latin typeface="Arial" pitchFamily="34" charset="0"/>
                <a:cs typeface="Arial" pitchFamily="34" charset="0"/>
              </a:rPr>
              <a:t>,</a:t>
            </a:r>
            <a:r>
              <a:rPr lang="en-US" b="1" dirty="0" smtClean="0">
                <a:solidFill>
                  <a:srgbClr val="002060"/>
                </a:solidFill>
                <a:latin typeface="Arial" pitchFamily="34" charset="0"/>
                <a:cs typeface="Arial" pitchFamily="34" charset="0"/>
              </a:rPr>
              <a:t>0 hectares</a:t>
            </a:r>
            <a:endParaRPr lang="en-US" b="1" dirty="0">
              <a:solidFill>
                <a:srgbClr val="002060"/>
              </a:solidFill>
              <a:latin typeface="Arial" pitchFamily="34" charset="0"/>
              <a:cs typeface="Arial" pitchFamily="34" charset="0"/>
            </a:endParaRPr>
          </a:p>
        </p:txBody>
      </p:sp>
      <p:pic>
        <p:nvPicPr>
          <p:cNvPr id="12" name="Picture 2" descr="C:\Documents and Settings\wsa13\Рабочий стол\Рисунок1.jpg"/>
          <p:cNvPicPr>
            <a:picLocks noChangeAspect="1" noChangeArrowheads="1"/>
          </p:cNvPicPr>
          <p:nvPr/>
        </p:nvPicPr>
        <p:blipFill>
          <a:blip r:embed="rId6"/>
          <a:srcRect l="3688" t="4219" r="9016" b="8227"/>
          <a:stretch>
            <a:fillRect/>
          </a:stretch>
        </p:blipFill>
        <p:spPr bwMode="auto">
          <a:xfrm>
            <a:off x="4857753" y="1714488"/>
            <a:ext cx="4214842" cy="3761060"/>
          </a:xfrm>
          <a:prstGeom prst="rect">
            <a:avLst/>
          </a:prstGeom>
          <a:noFill/>
          <a:ln w="9525">
            <a:noFill/>
            <a:miter lim="800000"/>
            <a:headEnd/>
            <a:tailEnd/>
          </a:ln>
        </p:spPr>
      </p:pic>
      <p:sp>
        <p:nvSpPr>
          <p:cNvPr id="14" name="Выгнутая вверх стрелка 13"/>
          <p:cNvSpPr/>
          <p:nvPr/>
        </p:nvSpPr>
        <p:spPr>
          <a:xfrm rot="21212200">
            <a:off x="2880347" y="3097933"/>
            <a:ext cx="2928958" cy="571504"/>
          </a:xfrm>
          <a:prstGeom prst="curvedDownArrow">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541330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2" name="Прямоугольник 1"/>
          <p:cNvSpPr/>
          <p:nvPr/>
        </p:nvSpPr>
        <p:spPr>
          <a:xfrm>
            <a:off x="107504" y="1714488"/>
            <a:ext cx="8568952" cy="923330"/>
          </a:xfrm>
          <a:prstGeom prst="rect">
            <a:avLst/>
          </a:prstGeom>
        </p:spPr>
        <p:txBody>
          <a:bodyPr>
            <a:spAutoFit/>
          </a:bodyPr>
          <a:lstStyle/>
          <a:p>
            <a:pPr algn="ctr" eaLnBrk="0" hangingPunct="0">
              <a:spcBef>
                <a:spcPts val="1200"/>
              </a:spcBef>
              <a:buClr>
                <a:schemeClr val="accent2"/>
              </a:buClr>
              <a:buSzPct val="100000"/>
              <a:defRPr/>
            </a:pPr>
            <a:r>
              <a:rPr lang="en-US" sz="2600" b="1" dirty="0" smtClean="0">
                <a:ln w="1905"/>
                <a:solidFill>
                  <a:srgbClr val="002060"/>
                </a:solidFill>
                <a:effectLst>
                  <a:innerShdw blurRad="69850" dist="43180" dir="5400000">
                    <a:srgbClr val="000000">
                      <a:alpha val="65000"/>
                    </a:srgbClr>
                  </a:innerShdw>
                </a:effectLst>
                <a:cs typeface="Calibri" pitchFamily="34" charset="0"/>
              </a:rPr>
              <a:t>SIZ “</a:t>
            </a:r>
            <a:r>
              <a:rPr lang="en-US" sz="2600" b="1" dirty="0" err="1" smtClean="0">
                <a:ln w="1905"/>
                <a:solidFill>
                  <a:srgbClr val="002060"/>
                </a:solidFill>
                <a:effectLst>
                  <a:innerShdw blurRad="69850" dist="43180" dir="5400000">
                    <a:srgbClr val="000000">
                      <a:alpha val="65000"/>
                    </a:srgbClr>
                  </a:innerShdw>
                </a:effectLst>
                <a:cs typeface="Calibri" pitchFamily="34" charset="0"/>
              </a:rPr>
              <a:t>Djizzak</a:t>
            </a:r>
            <a:r>
              <a:rPr lang="en-US" sz="2600" b="1" dirty="0" smtClean="0">
                <a:ln w="1905"/>
                <a:solidFill>
                  <a:srgbClr val="002060"/>
                </a:solidFill>
                <a:effectLst>
                  <a:innerShdw blurRad="69850" dist="43180" dir="5400000">
                    <a:srgbClr val="000000">
                      <a:alpha val="65000"/>
                    </a:srgbClr>
                  </a:innerShdw>
                </a:effectLst>
                <a:cs typeface="Calibri" pitchFamily="34" charset="0"/>
              </a:rPr>
              <a:t>” residents </a:t>
            </a:r>
            <a:r>
              <a:rPr lang="en-US" sz="2600" b="1" dirty="0">
                <a:ln w="1905"/>
                <a:solidFill>
                  <a:srgbClr val="002060"/>
                </a:solidFill>
                <a:effectLst>
                  <a:innerShdw blurRad="69850" dist="43180" dir="5400000">
                    <a:srgbClr val="000000">
                      <a:alpha val="65000"/>
                    </a:srgbClr>
                  </a:innerShdw>
                </a:effectLst>
                <a:cs typeface="Calibri" pitchFamily="34" charset="0"/>
              </a:rPr>
              <a:t>are exempted from all type of tax</a:t>
            </a:r>
            <a:r>
              <a:rPr lang="ru-RU" sz="2600" b="1" dirty="0">
                <a:ln w="1905"/>
                <a:solidFill>
                  <a:srgbClr val="002060"/>
                </a:solidFill>
                <a:effectLst>
                  <a:innerShdw blurRad="69850" dist="43180" dir="5400000">
                    <a:srgbClr val="000000">
                      <a:alpha val="65000"/>
                    </a:srgbClr>
                  </a:innerShdw>
                </a:effectLst>
                <a:cs typeface="Calibri" pitchFamily="34" charset="0"/>
              </a:rPr>
              <a:t> </a:t>
            </a:r>
            <a:r>
              <a:rPr lang="en-US" sz="2600" b="1" dirty="0">
                <a:ln w="1905"/>
                <a:solidFill>
                  <a:srgbClr val="002060"/>
                </a:solidFill>
                <a:effectLst>
                  <a:innerShdw blurRad="69850" dist="43180" dir="5400000">
                    <a:srgbClr val="000000">
                      <a:alpha val="65000"/>
                    </a:srgbClr>
                  </a:innerShdw>
                </a:effectLst>
                <a:cs typeface="Calibri" pitchFamily="34" charset="0"/>
              </a:rPr>
              <a:t>and custom duties </a:t>
            </a:r>
            <a:r>
              <a:rPr lang="en-GB" sz="2600" b="1" dirty="0">
                <a:ln w="1905"/>
                <a:solidFill>
                  <a:srgbClr val="002060"/>
                </a:solidFill>
                <a:effectLst>
                  <a:innerShdw blurRad="69850" dist="43180" dir="5400000">
                    <a:srgbClr val="000000">
                      <a:alpha val="65000"/>
                    </a:srgbClr>
                  </a:innerShdw>
                </a:effectLst>
                <a:cs typeface="Calibri" pitchFamily="34" charset="0"/>
              </a:rPr>
              <a:t>(except </a:t>
            </a:r>
            <a:r>
              <a:rPr lang="en-GB" sz="2600" b="1" dirty="0" smtClean="0">
                <a:ln w="1905"/>
                <a:solidFill>
                  <a:srgbClr val="002060"/>
                </a:solidFill>
                <a:effectLst>
                  <a:innerShdw blurRad="69850" dist="43180" dir="5400000">
                    <a:srgbClr val="000000">
                      <a:alpha val="65000"/>
                    </a:srgbClr>
                  </a:innerShdw>
                </a:effectLst>
                <a:cs typeface="Calibri" pitchFamily="34" charset="0"/>
              </a:rPr>
              <a:t>custom fees</a:t>
            </a:r>
            <a:r>
              <a:rPr lang="en-GB" sz="2600" b="1" dirty="0">
                <a:ln w="1905"/>
                <a:solidFill>
                  <a:srgbClr val="002060"/>
                </a:solidFill>
                <a:effectLst>
                  <a:innerShdw blurRad="69850" dist="43180" dir="5400000">
                    <a:srgbClr val="000000">
                      <a:alpha val="65000"/>
                    </a:srgbClr>
                  </a:innerShdw>
                </a:effectLst>
                <a:cs typeface="Calibri" pitchFamily="34" charset="0"/>
              </a:rPr>
              <a:t>)</a:t>
            </a:r>
            <a:r>
              <a:rPr lang="en-US" sz="2600" b="1" dirty="0">
                <a:ln w="1905"/>
                <a:solidFill>
                  <a:srgbClr val="002060"/>
                </a:solidFill>
                <a:effectLst>
                  <a:innerShdw blurRad="69850" dist="43180" dir="5400000">
                    <a:srgbClr val="000000">
                      <a:alpha val="65000"/>
                    </a:srgbClr>
                  </a:innerShdw>
                </a:effectLst>
                <a:cs typeface="Calibri" pitchFamily="34" charset="0"/>
              </a:rPr>
              <a:t>:</a:t>
            </a:r>
            <a:endParaRPr lang="ru-RU" sz="2600" b="1" dirty="0">
              <a:ln w="1905"/>
              <a:solidFill>
                <a:srgbClr val="002060"/>
              </a:solidFill>
              <a:effectLst>
                <a:innerShdw blurRad="69850" dist="43180" dir="5400000">
                  <a:srgbClr val="000000">
                    <a:alpha val="65000"/>
                  </a:srgbClr>
                </a:innerShdw>
              </a:effectLst>
              <a:cs typeface="Calibri" pitchFamily="34" charset="0"/>
            </a:endParaRPr>
          </a:p>
        </p:txBody>
      </p:sp>
      <p:sp>
        <p:nvSpPr>
          <p:cNvPr id="12" name="Прямоугольник с одним вырезанным углом 4"/>
          <p:cNvSpPr/>
          <p:nvPr/>
        </p:nvSpPr>
        <p:spPr>
          <a:xfrm>
            <a:off x="366713" y="2852737"/>
            <a:ext cx="7877175" cy="504825"/>
          </a:xfrm>
          <a:prstGeom prst="snip1Rect">
            <a:avLst/>
          </a:prstGeom>
          <a:solidFill>
            <a:srgbClr val="DDF6FF"/>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b="1" dirty="0">
                <a:ln w="50800"/>
                <a:solidFill>
                  <a:srgbClr val="002060"/>
                </a:solidFill>
                <a:latin typeface="Calibri" pitchFamily="34" charset="0"/>
                <a:cs typeface="Calibri" pitchFamily="34" charset="0"/>
              </a:rPr>
              <a:t>Period of privileges and incentives:</a:t>
            </a:r>
            <a:endParaRPr lang="ru-RU" sz="2600" b="1" dirty="0">
              <a:ln w="50800"/>
              <a:solidFill>
                <a:srgbClr val="002060"/>
              </a:solidFill>
              <a:latin typeface="Calibri" pitchFamily="34" charset="0"/>
              <a:cs typeface="Calibri" pitchFamily="34" charset="0"/>
            </a:endParaRPr>
          </a:p>
        </p:txBody>
      </p:sp>
      <p:sp>
        <p:nvSpPr>
          <p:cNvPr id="70659" name="Rectangle 11"/>
          <p:cNvSpPr>
            <a:spLocks/>
          </p:cNvSpPr>
          <p:nvPr/>
        </p:nvSpPr>
        <p:spPr bwMode="auto">
          <a:xfrm>
            <a:off x="250825" y="3571876"/>
            <a:ext cx="8820150" cy="2738437"/>
          </a:xfrm>
          <a:prstGeom prst="rect">
            <a:avLst/>
          </a:prstGeom>
          <a:noFill/>
          <a:ln w="9525">
            <a:noFill/>
            <a:miter lim="800000"/>
            <a:headEnd/>
            <a:tailEnd/>
          </a:ln>
        </p:spPr>
        <p:txBody>
          <a:bodyPr/>
          <a:lstStyle/>
          <a:p>
            <a:pPr marL="319088" indent="-319088" eaLnBrk="0" hangingPunct="0">
              <a:buClr>
                <a:schemeClr val="accent2"/>
              </a:buClr>
              <a:buSzPct val="100000"/>
              <a:buFontTx/>
              <a:buBlip>
                <a:blip r:embed="rId4"/>
              </a:buBlip>
            </a:pPr>
            <a:r>
              <a:rPr lang="en-US" sz="2600" b="1" u="sng" dirty="0">
                <a:solidFill>
                  <a:srgbClr val="FF0000"/>
                </a:solidFill>
                <a:ea typeface="Calibri" pitchFamily="34" charset="0"/>
                <a:cs typeface="Calibri" pitchFamily="34" charset="0"/>
              </a:rPr>
              <a:t>3 years</a:t>
            </a:r>
            <a:endParaRPr lang="en-US" sz="2600" b="1" dirty="0">
              <a:solidFill>
                <a:srgbClr val="FF0000"/>
              </a:solidFill>
              <a:ea typeface="Calibri" pitchFamily="34" charset="0"/>
              <a:cs typeface="Calibri" pitchFamily="34" charset="0"/>
            </a:endParaRPr>
          </a:p>
          <a:p>
            <a:pPr marL="319088" indent="-319088" eaLnBrk="0" hangingPunct="0">
              <a:buClr>
                <a:schemeClr val="accent2"/>
              </a:buClr>
              <a:buSzPct val="100000"/>
            </a:pPr>
            <a:r>
              <a:rPr lang="en-US" sz="2600" dirty="0">
                <a:solidFill>
                  <a:srgbClr val="002060"/>
                </a:solidFill>
                <a:ea typeface="Calibri" pitchFamily="34" charset="0"/>
                <a:cs typeface="Calibri" pitchFamily="34" charset="0"/>
              </a:rPr>
              <a:t>	if amount of direct investments is from </a:t>
            </a:r>
            <a:r>
              <a:rPr lang="en-US" sz="2600" b="1" u="sng" dirty="0">
                <a:solidFill>
                  <a:srgbClr val="FF0000"/>
                </a:solidFill>
                <a:ea typeface="Calibri" pitchFamily="34" charset="0"/>
                <a:cs typeface="Calibri" pitchFamily="34" charset="0"/>
              </a:rPr>
              <a:t>0.3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to 3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USD</a:t>
            </a:r>
          </a:p>
          <a:p>
            <a:pPr marL="319088" indent="-319088" eaLnBrk="0" hangingPunct="0">
              <a:buClr>
                <a:schemeClr val="accent2"/>
              </a:buClr>
              <a:buSzPct val="100000"/>
              <a:buFontTx/>
              <a:buBlip>
                <a:blip r:embed="rId4"/>
              </a:buBlip>
            </a:pPr>
            <a:r>
              <a:rPr lang="en-US" sz="2600" b="1" u="sng" dirty="0">
                <a:solidFill>
                  <a:srgbClr val="FF0000"/>
                </a:solidFill>
                <a:ea typeface="Calibri" pitchFamily="34" charset="0"/>
                <a:cs typeface="Calibri" pitchFamily="34" charset="0"/>
              </a:rPr>
              <a:t>5 years</a:t>
            </a:r>
            <a:endParaRPr lang="en-US" sz="2600" b="1" dirty="0">
              <a:solidFill>
                <a:srgbClr val="FF0000"/>
              </a:solidFill>
              <a:ea typeface="Calibri" pitchFamily="34" charset="0"/>
              <a:cs typeface="Calibri" pitchFamily="34" charset="0"/>
            </a:endParaRPr>
          </a:p>
          <a:p>
            <a:pPr marL="319088" indent="-319088" eaLnBrk="0" hangingPunct="0">
              <a:buClr>
                <a:schemeClr val="accent2"/>
              </a:buClr>
              <a:buSzPct val="100000"/>
            </a:pPr>
            <a:r>
              <a:rPr lang="en-US" sz="2600" dirty="0">
                <a:solidFill>
                  <a:srgbClr val="002060"/>
                </a:solidFill>
                <a:ea typeface="Calibri" pitchFamily="34" charset="0"/>
                <a:cs typeface="Calibri" pitchFamily="34" charset="0"/>
              </a:rPr>
              <a:t>	if amount of direct investments is from </a:t>
            </a:r>
            <a:r>
              <a:rPr lang="en-US" sz="2600" b="1" u="sng" dirty="0">
                <a:solidFill>
                  <a:srgbClr val="FF0000"/>
                </a:solidFill>
                <a:ea typeface="Calibri" pitchFamily="34" charset="0"/>
                <a:cs typeface="Calibri" pitchFamily="34" charset="0"/>
              </a:rPr>
              <a:t>3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to 10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USD</a:t>
            </a:r>
          </a:p>
          <a:p>
            <a:pPr marL="319088" indent="-319088" eaLnBrk="0" hangingPunct="0">
              <a:buClr>
                <a:schemeClr val="accent2"/>
              </a:buClr>
              <a:buSzPct val="100000"/>
              <a:buFontTx/>
              <a:buBlip>
                <a:blip r:embed="rId4"/>
              </a:buBlip>
            </a:pPr>
            <a:r>
              <a:rPr lang="en-US" sz="2600" b="1" u="sng" dirty="0">
                <a:solidFill>
                  <a:srgbClr val="FF0000"/>
                </a:solidFill>
                <a:ea typeface="Calibri" pitchFamily="34" charset="0"/>
                <a:cs typeface="Calibri" pitchFamily="34" charset="0"/>
              </a:rPr>
              <a:t>7 years</a:t>
            </a:r>
            <a:endParaRPr lang="en-US" sz="2600" b="1" dirty="0">
              <a:solidFill>
                <a:srgbClr val="FF0000"/>
              </a:solidFill>
              <a:ea typeface="Calibri" pitchFamily="34" charset="0"/>
              <a:cs typeface="Calibri" pitchFamily="34" charset="0"/>
            </a:endParaRPr>
          </a:p>
          <a:p>
            <a:pPr marL="319088" indent="-319088" eaLnBrk="0" hangingPunct="0">
              <a:buClr>
                <a:schemeClr val="accent2"/>
              </a:buClr>
              <a:buSzPct val="100000"/>
            </a:pPr>
            <a:r>
              <a:rPr lang="en-US" sz="2600" dirty="0">
                <a:solidFill>
                  <a:srgbClr val="002060"/>
                </a:solidFill>
                <a:ea typeface="Calibri" pitchFamily="34" charset="0"/>
                <a:cs typeface="Calibri" pitchFamily="34" charset="0"/>
              </a:rPr>
              <a:t>	if amount of direct investments is more than </a:t>
            </a:r>
            <a:r>
              <a:rPr lang="en-US" sz="2600" b="1" u="sng" dirty="0">
                <a:solidFill>
                  <a:srgbClr val="FF0000"/>
                </a:solidFill>
                <a:ea typeface="Calibri" pitchFamily="34" charset="0"/>
                <a:cs typeface="Calibri" pitchFamily="34" charset="0"/>
              </a:rPr>
              <a:t>10 </a:t>
            </a:r>
            <a:r>
              <a:rPr lang="en-US" sz="2600" b="1" u="sng" dirty="0" err="1">
                <a:solidFill>
                  <a:srgbClr val="FF0000"/>
                </a:solidFill>
                <a:ea typeface="Calibri" pitchFamily="34" charset="0"/>
                <a:cs typeface="Calibri" pitchFamily="34" charset="0"/>
              </a:rPr>
              <a:t>mln</a:t>
            </a:r>
            <a:r>
              <a:rPr lang="en-US" sz="2600" b="1" u="sng" dirty="0">
                <a:solidFill>
                  <a:srgbClr val="FF0000"/>
                </a:solidFill>
                <a:ea typeface="Calibri" pitchFamily="34" charset="0"/>
                <a:cs typeface="Calibri" pitchFamily="34" charset="0"/>
              </a:rPr>
              <a:t>. USD </a:t>
            </a:r>
          </a:p>
        </p:txBody>
      </p:sp>
      <p:sp>
        <p:nvSpPr>
          <p:cNvPr id="70660" name="Прямоугольник 12"/>
          <p:cNvSpPr>
            <a:spLocks noChangeArrowheads="1"/>
          </p:cNvSpPr>
          <p:nvPr/>
        </p:nvSpPr>
        <p:spPr bwMode="auto">
          <a:xfrm>
            <a:off x="395288" y="228407"/>
            <a:ext cx="8532812" cy="1200329"/>
          </a:xfrm>
          <a:prstGeom prst="rect">
            <a:avLst/>
          </a:prstGeom>
          <a:noFill/>
          <a:ln w="9525">
            <a:noFill/>
            <a:miter lim="800000"/>
            <a:headEnd/>
            <a:tailEnd/>
          </a:ln>
        </p:spPr>
        <p:txBody>
          <a:bodyPr>
            <a:spAutoFit/>
          </a:bodyPr>
          <a:lstStyle/>
          <a:p>
            <a:pPr algn="ctr"/>
            <a:r>
              <a:rPr lang="en-US" altLang="ko-KR" sz="3600" b="1" dirty="0">
                <a:solidFill>
                  <a:srgbClr val="002060"/>
                </a:solidFill>
                <a:cs typeface="HY그래픽M"/>
              </a:rPr>
              <a:t>SIZ </a:t>
            </a:r>
            <a:r>
              <a:rPr lang="en-US" altLang="ko-KR" sz="3600" b="1" dirty="0" smtClean="0">
                <a:solidFill>
                  <a:srgbClr val="002060"/>
                </a:solidFill>
                <a:cs typeface="HY그래픽M"/>
              </a:rPr>
              <a:t>“</a:t>
            </a:r>
            <a:r>
              <a:rPr lang="en-US" altLang="ko-KR" sz="3600" b="1" dirty="0" err="1" smtClean="0">
                <a:solidFill>
                  <a:srgbClr val="002060"/>
                </a:solidFill>
                <a:cs typeface="HY그래픽M"/>
              </a:rPr>
              <a:t>Djizzak</a:t>
            </a:r>
            <a:r>
              <a:rPr lang="en-US" altLang="ko-KR" sz="3600" b="1" dirty="0" smtClean="0">
                <a:solidFill>
                  <a:srgbClr val="002060"/>
                </a:solidFill>
                <a:cs typeface="HY그래픽M"/>
              </a:rPr>
              <a:t>”: Tax </a:t>
            </a:r>
            <a:r>
              <a:rPr lang="en-US" altLang="ko-KR" sz="3600" b="1" dirty="0">
                <a:solidFill>
                  <a:srgbClr val="002060"/>
                </a:solidFill>
                <a:cs typeface="HY그래픽M"/>
              </a:rPr>
              <a:t>preferences and incentives</a:t>
            </a:r>
            <a:endParaRPr lang="uz-Cyrl-UZ" altLang="ko-KR" sz="3600" b="1" dirty="0">
              <a:solidFill>
                <a:srgbClr val="002060"/>
              </a:solidFill>
              <a:cs typeface="HY그래픽M"/>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8" name="Заголовок 1"/>
          <p:cNvSpPr txBox="1">
            <a:spLocks/>
          </p:cNvSpPr>
          <p:nvPr/>
        </p:nvSpPr>
        <p:spPr>
          <a:xfrm>
            <a:off x="269428" y="71438"/>
            <a:ext cx="8623052" cy="1000108"/>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defRPr/>
            </a:pPr>
            <a:r>
              <a:rPr lang="en-US" sz="3400" dirty="0" smtClean="0">
                <a:ln w="1905"/>
                <a:solidFill>
                  <a:schemeClr val="accent1">
                    <a:lumMod val="50000"/>
                  </a:schemeClr>
                </a:solidFill>
                <a:effectLst>
                  <a:innerShdw blurRad="69850" dist="43180" dir="5400000">
                    <a:srgbClr val="000000">
                      <a:alpha val="65000"/>
                    </a:srgbClr>
                  </a:innerShdw>
                </a:effectLst>
                <a:latin typeface="+mn-lt"/>
                <a:ea typeface="+mn-ea"/>
                <a:cs typeface="+mn-cs"/>
              </a:rPr>
              <a:t>Perspective investment proposals </a:t>
            </a:r>
            <a:br>
              <a:rPr lang="en-US" sz="3400" dirty="0" smtClean="0">
                <a:ln w="1905"/>
                <a:solidFill>
                  <a:schemeClr val="accent1">
                    <a:lumMod val="50000"/>
                  </a:schemeClr>
                </a:solidFill>
                <a:effectLst>
                  <a:innerShdw blurRad="69850" dist="43180" dir="5400000">
                    <a:srgbClr val="000000">
                      <a:alpha val="65000"/>
                    </a:srgbClr>
                  </a:innerShdw>
                </a:effectLst>
                <a:latin typeface="+mn-lt"/>
                <a:ea typeface="+mn-ea"/>
                <a:cs typeface="+mn-cs"/>
              </a:rPr>
            </a:br>
            <a:r>
              <a:rPr lang="en-US" sz="3400" dirty="0" smtClean="0">
                <a:ln w="1905"/>
                <a:solidFill>
                  <a:schemeClr val="accent1">
                    <a:lumMod val="50000"/>
                  </a:schemeClr>
                </a:solidFill>
                <a:effectLst>
                  <a:innerShdw blurRad="69850" dist="43180" dir="5400000">
                    <a:srgbClr val="000000">
                      <a:alpha val="65000"/>
                    </a:srgbClr>
                  </a:innerShdw>
                </a:effectLst>
                <a:latin typeface="+mn-lt"/>
                <a:ea typeface="+mn-ea"/>
                <a:cs typeface="+mn-cs"/>
              </a:rPr>
              <a:t>for joint cooperation</a:t>
            </a:r>
            <a:endParaRPr lang="ru-RU" sz="3400" dirty="0">
              <a:ln w="1905"/>
              <a:solidFill>
                <a:schemeClr val="accent1">
                  <a:lumMod val="50000"/>
                </a:schemeClr>
              </a:solidFill>
              <a:effectLst>
                <a:innerShdw blurRad="69850" dist="43180" dir="5400000">
                  <a:srgbClr val="000000">
                    <a:alpha val="65000"/>
                  </a:srgbClr>
                </a:innerShdw>
              </a:effectLst>
              <a:latin typeface="+mn-lt"/>
              <a:ea typeface="+mn-ea"/>
              <a:cs typeface="+mn-cs"/>
            </a:endParaRPr>
          </a:p>
        </p:txBody>
      </p:sp>
      <p:sp>
        <p:nvSpPr>
          <p:cNvPr id="9" name="Содержимое 10"/>
          <p:cNvSpPr txBox="1">
            <a:spLocks/>
          </p:cNvSpPr>
          <p:nvPr/>
        </p:nvSpPr>
        <p:spPr>
          <a:xfrm>
            <a:off x="0" y="1214438"/>
            <a:ext cx="6572250" cy="5286375"/>
          </a:xfrm>
          <a:prstGeom prst="rect">
            <a:avLst/>
          </a:prstGeom>
        </p:spPr>
        <p:txBody>
          <a:bodyPr>
            <a:normAutofit/>
          </a:bodyPr>
          <a:lstStyle/>
          <a:p>
            <a:pPr marL="228600" indent="-182563" algn="just">
              <a:spcBef>
                <a:spcPts val="200"/>
              </a:spcBef>
              <a:buClr>
                <a:srgbClr val="C3260C"/>
              </a:buClr>
              <a:buSzPct val="160000"/>
              <a:buFont typeface="Arial" charset="0"/>
              <a:buChar char="•"/>
            </a:pPr>
            <a:r>
              <a:rPr lang="en-US" sz="2000" b="1" dirty="0" smtClean="0">
                <a:solidFill>
                  <a:srgbClr val="21306A"/>
                </a:solidFill>
                <a:latin typeface="+mn-lt"/>
              </a:rPr>
              <a:t>Electro technical industry </a:t>
            </a:r>
            <a:endParaRPr lang="ru-RU" sz="2000" b="1" dirty="0">
              <a:solidFill>
                <a:srgbClr val="21306A"/>
              </a:solidFill>
              <a:latin typeface="+mn-lt"/>
            </a:endParaRPr>
          </a:p>
          <a:p>
            <a:pPr marL="228600" indent="-182563" algn="just">
              <a:spcBef>
                <a:spcPts val="200"/>
              </a:spcBef>
              <a:buClr>
                <a:srgbClr val="C3260C"/>
              </a:buClr>
              <a:buSzPct val="160000"/>
            </a:pPr>
            <a:r>
              <a:rPr lang="ru-RU" sz="2000" b="1" dirty="0">
                <a:solidFill>
                  <a:schemeClr val="accent1">
                    <a:lumMod val="50000"/>
                  </a:schemeClr>
                </a:solidFill>
                <a:latin typeface="+mn-lt"/>
              </a:rPr>
              <a:t>	</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production of household and electrical appliances</a:t>
            </a:r>
            <a:r>
              <a:rPr lang="ru-RU" b="1" dirty="0" smtClean="0">
                <a:solidFill>
                  <a:schemeClr val="accent1">
                    <a:lumMod val="50000"/>
                  </a:schemeClr>
                </a:solidFill>
                <a:latin typeface="+mn-lt"/>
              </a:rPr>
              <a:t>, </a:t>
            </a:r>
            <a:r>
              <a:rPr lang="ru-RU" b="1" dirty="0">
                <a:solidFill>
                  <a:schemeClr val="accent1">
                    <a:lumMod val="50000"/>
                  </a:schemeClr>
                </a:solidFill>
                <a:latin typeface="+mn-lt"/>
              </a:rPr>
              <a:t/>
            </a:r>
            <a:br>
              <a:rPr lang="ru-RU" b="1" dirty="0">
                <a:solidFill>
                  <a:schemeClr val="accent1">
                    <a:lumMod val="50000"/>
                  </a:schemeClr>
                </a:solidFill>
                <a:latin typeface="+mn-lt"/>
              </a:rPr>
            </a:br>
            <a:r>
              <a:rPr lang="en-US" b="1" dirty="0" smtClean="0">
                <a:solidFill>
                  <a:schemeClr val="accent1">
                    <a:lumMod val="50000"/>
                  </a:schemeClr>
                </a:solidFill>
                <a:latin typeface="+mn-lt"/>
              </a:rPr>
              <a:t> water heating system (collectors) and etc.</a:t>
            </a:r>
            <a:r>
              <a:rPr lang="ru-RU" b="1" dirty="0" smtClean="0">
                <a:solidFill>
                  <a:schemeClr val="accent1">
                    <a:lumMod val="50000"/>
                  </a:schemeClr>
                </a:solidFill>
                <a:latin typeface="+mn-lt"/>
              </a:rPr>
              <a:t>)</a:t>
            </a:r>
            <a:endParaRPr lang="ru-RU" b="1" dirty="0">
              <a:solidFill>
                <a:schemeClr val="accent1">
                  <a:lumMod val="50000"/>
                </a:schemeClr>
              </a:solidFill>
              <a:latin typeface="+mn-lt"/>
            </a:endParaRPr>
          </a:p>
          <a:p>
            <a:pPr marL="685800" lvl="1" indent="-182563">
              <a:spcBef>
                <a:spcPts val="200"/>
              </a:spcBef>
              <a:buClr>
                <a:srgbClr val="C3260C"/>
              </a:buClr>
              <a:buSzPct val="160000"/>
              <a:buFont typeface="Arial" charset="0"/>
              <a:buChar char="•"/>
            </a:pPr>
            <a:endParaRPr lang="ru-RU" dirty="0">
              <a:latin typeface="+mn-lt"/>
            </a:endParaRPr>
          </a:p>
          <a:p>
            <a:pPr marL="228600" indent="-182563" algn="just">
              <a:spcBef>
                <a:spcPts val="200"/>
              </a:spcBef>
              <a:buClr>
                <a:srgbClr val="C3260C"/>
              </a:buClr>
              <a:buSzPct val="160000"/>
              <a:buFont typeface="Arial" charset="0"/>
              <a:buChar char="•"/>
            </a:pPr>
            <a:r>
              <a:rPr lang="en-US" sz="2000" b="1" dirty="0" smtClean="0">
                <a:solidFill>
                  <a:srgbClr val="21306A"/>
                </a:solidFill>
                <a:latin typeface="+mn-lt"/>
              </a:rPr>
              <a:t>Mechanical and instrumental engineering</a:t>
            </a:r>
            <a:endParaRPr lang="ru-RU" sz="2000" b="1" dirty="0">
              <a:solidFill>
                <a:srgbClr val="21306A"/>
              </a:solidFill>
              <a:latin typeface="+mn-lt"/>
            </a:endParaRPr>
          </a:p>
          <a:p>
            <a:pPr marL="228600" indent="-182563" algn="just">
              <a:spcBef>
                <a:spcPts val="200"/>
              </a:spcBef>
              <a:buClr>
                <a:srgbClr val="C3260C"/>
              </a:buClr>
              <a:buSzPct val="160000"/>
            </a:pPr>
            <a:r>
              <a:rPr lang="ru-RU" b="1" dirty="0">
                <a:solidFill>
                  <a:schemeClr val="accent1">
                    <a:lumMod val="50000"/>
                  </a:schemeClr>
                </a:solidFill>
                <a:latin typeface="+mn-lt"/>
              </a:rPr>
              <a:t>	</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production of compact equipments, road building and municipal machines and etc.</a:t>
            </a:r>
            <a:r>
              <a:rPr lang="ru-RU" b="1" dirty="0" smtClean="0">
                <a:solidFill>
                  <a:schemeClr val="accent1">
                    <a:lumMod val="50000"/>
                  </a:schemeClr>
                </a:solidFill>
                <a:latin typeface="+mn-lt"/>
              </a:rPr>
              <a:t>)</a:t>
            </a:r>
            <a:endParaRPr lang="ru-RU" b="1" dirty="0">
              <a:solidFill>
                <a:schemeClr val="accent1">
                  <a:lumMod val="50000"/>
                </a:schemeClr>
              </a:solidFill>
              <a:latin typeface="+mn-lt"/>
            </a:endParaRPr>
          </a:p>
          <a:p>
            <a:pPr marL="685800" lvl="1" indent="-182563">
              <a:spcBef>
                <a:spcPts val="200"/>
              </a:spcBef>
              <a:buClr>
                <a:srgbClr val="C3260C"/>
              </a:buClr>
              <a:buSzPct val="160000"/>
              <a:buFont typeface="Arial" charset="0"/>
              <a:buChar char="•"/>
            </a:pPr>
            <a:endParaRPr lang="ru-RU" dirty="0">
              <a:latin typeface="+mn-lt"/>
            </a:endParaRPr>
          </a:p>
          <a:p>
            <a:pPr marL="228600" indent="-182880" algn="just" fontAlgn="auto">
              <a:spcBef>
                <a:spcPts val="200"/>
              </a:spcBef>
              <a:spcAft>
                <a:spcPts val="0"/>
              </a:spcAft>
              <a:buClr>
                <a:srgbClr val="C00000"/>
              </a:buClr>
              <a:buSzPct val="160000"/>
              <a:buFont typeface="Arial" pitchFamily="34" charset="0"/>
              <a:buChar char="•"/>
              <a:defRPr/>
            </a:pPr>
            <a:r>
              <a:rPr lang="en-US" sz="2000" b="1" dirty="0" smtClean="0">
                <a:solidFill>
                  <a:srgbClr val="21306A"/>
                </a:solidFill>
                <a:latin typeface="+mn-lt"/>
              </a:rPr>
              <a:t>Chemical industry</a:t>
            </a:r>
            <a:endParaRPr lang="ru-RU" sz="2000" b="1" dirty="0" smtClean="0">
              <a:solidFill>
                <a:srgbClr val="21306A"/>
              </a:solidFill>
              <a:latin typeface="+mn-lt"/>
            </a:endParaRPr>
          </a:p>
          <a:p>
            <a:pPr marL="228600" indent="-182880" algn="just" fontAlgn="auto">
              <a:spcBef>
                <a:spcPts val="200"/>
              </a:spcBef>
              <a:spcAft>
                <a:spcPts val="0"/>
              </a:spcAft>
              <a:buClr>
                <a:schemeClr val="accent6">
                  <a:lumMod val="75000"/>
                </a:schemeClr>
              </a:buClr>
              <a:buSzPct val="160000"/>
              <a:defRPr/>
            </a:pPr>
            <a:r>
              <a:rPr lang="ru-RU" sz="2000" b="1" dirty="0" smtClean="0">
                <a:solidFill>
                  <a:schemeClr val="accent1">
                    <a:lumMod val="50000"/>
                  </a:schemeClr>
                </a:solidFill>
                <a:latin typeface="+mn-lt"/>
              </a:rPr>
              <a:t>	</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production of coatings for floors, walls and ceilings plates, sheets, film and others, children’s toys made of polymers and etc.</a:t>
            </a:r>
            <a:r>
              <a:rPr lang="ru-RU" b="1" dirty="0" smtClean="0">
                <a:solidFill>
                  <a:schemeClr val="accent1">
                    <a:lumMod val="50000"/>
                  </a:schemeClr>
                </a:solidFill>
                <a:latin typeface="+mn-lt"/>
              </a:rPr>
              <a:t>)</a:t>
            </a:r>
            <a:endParaRPr lang="en-US" b="1" dirty="0" smtClean="0">
              <a:solidFill>
                <a:schemeClr val="accent1">
                  <a:lumMod val="50000"/>
                </a:schemeClr>
              </a:solidFill>
              <a:latin typeface="+mn-lt"/>
            </a:endParaRPr>
          </a:p>
          <a:p>
            <a:pPr marL="228600" indent="-182880" algn="just" fontAlgn="auto">
              <a:spcBef>
                <a:spcPts val="200"/>
              </a:spcBef>
              <a:spcAft>
                <a:spcPts val="0"/>
              </a:spcAft>
              <a:buClr>
                <a:schemeClr val="accent6">
                  <a:lumMod val="75000"/>
                </a:schemeClr>
              </a:buClr>
              <a:buSzPct val="160000"/>
              <a:defRPr/>
            </a:pPr>
            <a:endParaRPr lang="en-US" sz="2000" b="1" dirty="0" smtClean="0">
              <a:solidFill>
                <a:schemeClr val="accent1">
                  <a:lumMod val="50000"/>
                </a:schemeClr>
              </a:solidFill>
              <a:latin typeface="+mn-lt"/>
            </a:endParaRPr>
          </a:p>
          <a:p>
            <a:pPr marL="228600" indent="-182563" algn="just">
              <a:spcBef>
                <a:spcPts val="200"/>
              </a:spcBef>
              <a:buClr>
                <a:srgbClr val="C3260C"/>
              </a:buClr>
              <a:buSzPct val="160000"/>
              <a:buFont typeface="Arial" charset="0"/>
              <a:buChar char="•"/>
            </a:pPr>
            <a:r>
              <a:rPr lang="en-US" sz="2000" b="1" dirty="0" smtClean="0">
                <a:solidFill>
                  <a:srgbClr val="21306A"/>
                </a:solidFill>
                <a:latin typeface="+mn-lt"/>
              </a:rPr>
              <a:t>Building materials industry</a:t>
            </a:r>
            <a:endParaRPr lang="ru-RU" sz="2000" b="1" dirty="0" smtClean="0">
              <a:solidFill>
                <a:srgbClr val="21306A"/>
              </a:solidFill>
              <a:latin typeface="+mn-lt"/>
            </a:endParaRPr>
          </a:p>
          <a:p>
            <a:pPr marL="228600" indent="-182563" algn="just">
              <a:spcBef>
                <a:spcPts val="200"/>
              </a:spcBef>
              <a:buClr>
                <a:srgbClr val="C3260C"/>
              </a:buClr>
              <a:buSzPct val="160000"/>
            </a:pPr>
            <a:r>
              <a:rPr lang="ru-RU" b="1" dirty="0" smtClean="0">
                <a:solidFill>
                  <a:srgbClr val="21306A"/>
                </a:solidFill>
                <a:latin typeface="+mn-lt"/>
              </a:rPr>
              <a:t>	</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production of flat glass, sanitary ware products, ceramic granite slabs and etc.</a:t>
            </a:r>
            <a:r>
              <a:rPr lang="ru-RU" b="1" dirty="0" smtClean="0">
                <a:solidFill>
                  <a:schemeClr val="accent1">
                    <a:lumMod val="50000"/>
                  </a:schemeClr>
                </a:solidFill>
                <a:latin typeface="+mn-lt"/>
              </a:rPr>
              <a:t>)</a:t>
            </a:r>
          </a:p>
          <a:p>
            <a:pPr marL="228600" indent="-182880" algn="just" fontAlgn="auto">
              <a:spcBef>
                <a:spcPts val="200"/>
              </a:spcBef>
              <a:spcAft>
                <a:spcPts val="0"/>
              </a:spcAft>
              <a:buClr>
                <a:schemeClr val="accent6">
                  <a:lumMod val="75000"/>
                </a:schemeClr>
              </a:buClr>
              <a:buSzPct val="160000"/>
              <a:defRPr/>
            </a:pPr>
            <a:endParaRPr lang="ru-RU" sz="2000" b="1" dirty="0">
              <a:solidFill>
                <a:srgbClr val="21306A"/>
              </a:solidFill>
              <a:latin typeface="+mn-lt"/>
            </a:endParaRPr>
          </a:p>
        </p:txBody>
      </p:sp>
      <p:pic>
        <p:nvPicPr>
          <p:cNvPr id="11" name="Picture 3" descr="E:\Корзина\фотки\Стеклышко\download (1).jpg"/>
          <p:cNvPicPr>
            <a:picLocks noChangeAspect="1" noChangeArrowheads="1"/>
          </p:cNvPicPr>
          <p:nvPr/>
        </p:nvPicPr>
        <p:blipFill>
          <a:blip r:embed="rId4"/>
          <a:srcRect/>
          <a:stretch>
            <a:fillRect/>
          </a:stretch>
        </p:blipFill>
        <p:spPr bwMode="auto">
          <a:xfrm>
            <a:off x="7000924" y="5262234"/>
            <a:ext cx="2214546" cy="1452914"/>
          </a:xfrm>
          <a:prstGeom prst="rect">
            <a:avLst/>
          </a:prstGeom>
          <a:ln>
            <a:noFill/>
          </a:ln>
          <a:effectLst>
            <a:softEdge rad="112500"/>
          </a:effectLst>
        </p:spPr>
      </p:pic>
      <p:pic>
        <p:nvPicPr>
          <p:cNvPr id="118786" name="Picture 2" descr="C:\Documents and Settings\wsa13\Рабочий стол\images.jpg"/>
          <p:cNvPicPr>
            <a:picLocks noChangeAspect="1" noChangeArrowheads="1"/>
          </p:cNvPicPr>
          <p:nvPr/>
        </p:nvPicPr>
        <p:blipFill>
          <a:blip r:embed="rId5"/>
          <a:srcRect/>
          <a:stretch>
            <a:fillRect/>
          </a:stretch>
        </p:blipFill>
        <p:spPr bwMode="auto">
          <a:xfrm>
            <a:off x="6572264" y="1047995"/>
            <a:ext cx="2143140" cy="1452311"/>
          </a:xfrm>
          <a:prstGeom prst="rect">
            <a:avLst/>
          </a:prstGeom>
          <a:ln>
            <a:noFill/>
          </a:ln>
          <a:effectLst>
            <a:outerShdw blurRad="190500" algn="tl" rotWithShape="0">
              <a:srgbClr val="000000">
                <a:alpha val="70000"/>
              </a:srgbClr>
            </a:outerShdw>
          </a:effectLst>
        </p:spPr>
      </p:pic>
      <p:pic>
        <p:nvPicPr>
          <p:cNvPr id="13" name="Picture 4" descr="http://www.astimul.ru/picture/front.jpg"/>
          <p:cNvPicPr>
            <a:picLocks noChangeAspect="1" noChangeArrowheads="1"/>
          </p:cNvPicPr>
          <p:nvPr/>
        </p:nvPicPr>
        <p:blipFill>
          <a:blip r:embed="rId6" cstate="print"/>
          <a:srcRect/>
          <a:stretch>
            <a:fillRect/>
          </a:stretch>
        </p:blipFill>
        <p:spPr bwMode="auto">
          <a:xfrm>
            <a:off x="7143768" y="2357430"/>
            <a:ext cx="2071702" cy="1724085"/>
          </a:xfrm>
          <a:prstGeom prst="rect">
            <a:avLst/>
          </a:prstGeom>
          <a:ln>
            <a:noFill/>
          </a:ln>
          <a:effectLst>
            <a:softEdge rad="112500"/>
          </a:effectLst>
        </p:spPr>
      </p:pic>
      <p:pic>
        <p:nvPicPr>
          <p:cNvPr id="10" name="Picture 6" descr="http://t0.gstatic.com/images?q=tbn:ANd9GcQILr-ilu5CHR31sI-opKF5Li4qKdQy6k-6Hrrkt1GnJTvpgnjC"/>
          <p:cNvPicPr>
            <a:picLocks noChangeAspect="1" noChangeArrowheads="1"/>
          </p:cNvPicPr>
          <p:nvPr/>
        </p:nvPicPr>
        <p:blipFill>
          <a:blip r:embed="rId7"/>
          <a:srcRect b="11989"/>
          <a:stretch>
            <a:fillRect/>
          </a:stretch>
        </p:blipFill>
        <p:spPr bwMode="auto">
          <a:xfrm>
            <a:off x="6715140" y="3972688"/>
            <a:ext cx="2285984" cy="138513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8" name="Заголовок 1"/>
          <p:cNvSpPr txBox="1">
            <a:spLocks/>
          </p:cNvSpPr>
          <p:nvPr/>
        </p:nvSpPr>
        <p:spPr>
          <a:xfrm>
            <a:off x="269428" y="214314"/>
            <a:ext cx="8623052" cy="1000108"/>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defRPr/>
            </a:pPr>
            <a:r>
              <a:rPr lang="en-US" sz="3400" dirty="0" smtClean="0">
                <a:ln w="1905"/>
                <a:solidFill>
                  <a:schemeClr val="accent1">
                    <a:lumMod val="50000"/>
                  </a:schemeClr>
                </a:solidFill>
                <a:effectLst>
                  <a:innerShdw blurRad="69850" dist="43180" dir="5400000">
                    <a:srgbClr val="000000">
                      <a:alpha val="65000"/>
                    </a:srgbClr>
                  </a:innerShdw>
                </a:effectLst>
              </a:rPr>
              <a:t>Perspective investment proposals </a:t>
            </a:r>
            <a:br>
              <a:rPr lang="en-US" sz="3400" dirty="0" smtClean="0">
                <a:ln w="1905"/>
                <a:solidFill>
                  <a:schemeClr val="accent1">
                    <a:lumMod val="50000"/>
                  </a:schemeClr>
                </a:solidFill>
                <a:effectLst>
                  <a:innerShdw blurRad="69850" dist="43180" dir="5400000">
                    <a:srgbClr val="000000">
                      <a:alpha val="65000"/>
                    </a:srgbClr>
                  </a:innerShdw>
                </a:effectLst>
              </a:rPr>
            </a:br>
            <a:r>
              <a:rPr lang="en-US" sz="3400" dirty="0" smtClean="0">
                <a:ln w="1905"/>
                <a:solidFill>
                  <a:schemeClr val="accent1">
                    <a:lumMod val="50000"/>
                  </a:schemeClr>
                </a:solidFill>
                <a:effectLst>
                  <a:innerShdw blurRad="69850" dist="43180" dir="5400000">
                    <a:srgbClr val="000000">
                      <a:alpha val="65000"/>
                    </a:srgbClr>
                  </a:innerShdw>
                </a:effectLst>
              </a:rPr>
              <a:t>for joint cooperation</a:t>
            </a:r>
            <a:endParaRPr lang="ru-RU" sz="3400" dirty="0">
              <a:ln w="1905"/>
              <a:solidFill>
                <a:schemeClr val="accent1">
                  <a:lumMod val="50000"/>
                </a:schemeClr>
              </a:solidFill>
              <a:effectLst>
                <a:innerShdw blurRad="69850" dist="43180" dir="5400000">
                  <a:srgbClr val="000000">
                    <a:alpha val="65000"/>
                  </a:srgbClr>
                </a:innerShdw>
              </a:effectLst>
            </a:endParaRPr>
          </a:p>
        </p:txBody>
      </p:sp>
      <p:sp>
        <p:nvSpPr>
          <p:cNvPr id="9" name="Содержимое 10"/>
          <p:cNvSpPr txBox="1">
            <a:spLocks/>
          </p:cNvSpPr>
          <p:nvPr/>
        </p:nvSpPr>
        <p:spPr>
          <a:xfrm>
            <a:off x="71452" y="1428736"/>
            <a:ext cx="6572250" cy="5357850"/>
          </a:xfrm>
          <a:prstGeom prst="rect">
            <a:avLst/>
          </a:prstGeom>
        </p:spPr>
        <p:txBody>
          <a:bodyPr>
            <a:normAutofit/>
          </a:bodyPr>
          <a:lstStyle/>
          <a:p>
            <a:pPr marL="228600" indent="-182563" algn="just">
              <a:spcBef>
                <a:spcPts val="200"/>
              </a:spcBef>
              <a:buClr>
                <a:srgbClr val="C3260C"/>
              </a:buClr>
              <a:buSzPct val="160000"/>
              <a:buFont typeface="Arial" charset="0"/>
              <a:buChar char="•"/>
            </a:pPr>
            <a:r>
              <a:rPr lang="en-US" sz="2000" b="1" dirty="0" smtClean="0">
                <a:solidFill>
                  <a:srgbClr val="21306A"/>
                </a:solidFill>
                <a:latin typeface="+mn-lt"/>
              </a:rPr>
              <a:t>Light industry</a:t>
            </a:r>
            <a:endParaRPr lang="ru-RU" sz="2000" b="1" dirty="0" smtClean="0">
              <a:solidFill>
                <a:srgbClr val="21306A"/>
              </a:solidFill>
              <a:latin typeface="+mn-lt"/>
            </a:endParaRPr>
          </a:p>
          <a:p>
            <a:pPr marL="228600" indent="-182563" algn="just">
              <a:spcBef>
                <a:spcPts val="200"/>
              </a:spcBef>
              <a:buClr>
                <a:srgbClr val="C3260C"/>
              </a:buClr>
              <a:buSzPct val="160000"/>
            </a:pPr>
            <a:r>
              <a:rPr lang="ru-RU" b="1" dirty="0" smtClean="0">
                <a:solidFill>
                  <a:schemeClr val="accent1">
                    <a:lumMod val="50000"/>
                  </a:schemeClr>
                </a:solidFill>
                <a:latin typeface="+mn-lt"/>
              </a:rPr>
              <a:t>	(</a:t>
            </a:r>
            <a:r>
              <a:rPr lang="en-US" b="1" dirty="0" smtClean="0">
                <a:solidFill>
                  <a:schemeClr val="accent1">
                    <a:lumMod val="50000"/>
                  </a:schemeClr>
                </a:solidFill>
                <a:latin typeface="+mn-lt"/>
              </a:rPr>
              <a:t>production of hosiery products</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 shoes</a:t>
            </a:r>
            <a:r>
              <a:rPr lang="ru-RU" b="1" dirty="0" smtClean="0">
                <a:solidFill>
                  <a:schemeClr val="accent1">
                    <a:lumMod val="50000"/>
                  </a:schemeClr>
                </a:solidFill>
                <a:latin typeface="+mn-lt"/>
              </a:rPr>
              <a:t>, </a:t>
            </a:r>
            <a:r>
              <a:rPr lang="en-US" b="1" dirty="0" smtClean="0">
                <a:solidFill>
                  <a:schemeClr val="accent1">
                    <a:lumMod val="50000"/>
                  </a:schemeClr>
                </a:solidFill>
                <a:latin typeface="+mn-lt"/>
              </a:rPr>
              <a:t>accessories made of plastic  and etc.</a:t>
            </a:r>
            <a:r>
              <a:rPr lang="ru-RU" b="1" dirty="0" smtClean="0">
                <a:solidFill>
                  <a:schemeClr val="accent1">
                    <a:lumMod val="50000"/>
                  </a:schemeClr>
                </a:solidFill>
                <a:latin typeface="+mn-lt"/>
              </a:rPr>
              <a:t>)</a:t>
            </a:r>
            <a:endParaRPr lang="en-US" b="1" dirty="0" smtClean="0">
              <a:solidFill>
                <a:schemeClr val="accent1">
                  <a:lumMod val="50000"/>
                </a:schemeClr>
              </a:solidFill>
              <a:latin typeface="+mn-lt"/>
            </a:endParaRPr>
          </a:p>
          <a:p>
            <a:pPr marL="228600" indent="-182880" algn="just" fontAlgn="auto">
              <a:spcBef>
                <a:spcPts val="200"/>
              </a:spcBef>
              <a:spcAft>
                <a:spcPts val="0"/>
              </a:spcAft>
              <a:buClr>
                <a:schemeClr val="accent6">
                  <a:lumMod val="75000"/>
                </a:schemeClr>
              </a:buClr>
              <a:buSzPct val="160000"/>
              <a:buFont typeface="Arial" pitchFamily="34" charset="0"/>
              <a:buChar char="•"/>
              <a:defRPr/>
            </a:pPr>
            <a:endParaRPr lang="en-US" sz="1000" b="1" dirty="0" smtClean="0">
              <a:solidFill>
                <a:srgbClr val="21306A"/>
              </a:solidFill>
              <a:latin typeface="+mn-lt"/>
            </a:endParaRPr>
          </a:p>
          <a:p>
            <a:pPr marL="228600" indent="-182880" algn="just" fontAlgn="auto">
              <a:spcBef>
                <a:spcPts val="200"/>
              </a:spcBef>
              <a:spcAft>
                <a:spcPts val="0"/>
              </a:spcAft>
              <a:buClr>
                <a:schemeClr val="accent6">
                  <a:lumMod val="75000"/>
                </a:schemeClr>
              </a:buClr>
              <a:buSzPct val="160000"/>
              <a:buFont typeface="Arial" pitchFamily="34" charset="0"/>
              <a:buChar char="•"/>
              <a:defRPr/>
            </a:pPr>
            <a:endParaRPr lang="en-US" sz="1000" b="1" dirty="0" smtClean="0">
              <a:solidFill>
                <a:srgbClr val="21306A"/>
              </a:solidFill>
              <a:latin typeface="+mn-lt"/>
            </a:endParaRPr>
          </a:p>
          <a:p>
            <a:pPr marL="228600" indent="-182880" algn="just" fontAlgn="auto">
              <a:spcBef>
                <a:spcPts val="200"/>
              </a:spcBef>
              <a:spcAft>
                <a:spcPts val="0"/>
              </a:spcAft>
              <a:buClr>
                <a:srgbClr val="C00000"/>
              </a:buClr>
              <a:buSzPct val="160000"/>
              <a:buFont typeface="Arial" pitchFamily="34" charset="0"/>
              <a:buChar char="•"/>
              <a:defRPr/>
            </a:pPr>
            <a:r>
              <a:rPr lang="en-US" sz="2000" b="1" dirty="0" smtClean="0">
                <a:solidFill>
                  <a:srgbClr val="21306A"/>
                </a:solidFill>
                <a:latin typeface="+mn-lt"/>
              </a:rPr>
              <a:t>Pharmaceutical and medical products</a:t>
            </a:r>
            <a:endParaRPr lang="ru-RU" sz="2000" b="1" dirty="0">
              <a:solidFill>
                <a:srgbClr val="21306A"/>
              </a:solidFill>
              <a:latin typeface="+mn-lt"/>
            </a:endParaRPr>
          </a:p>
          <a:p>
            <a:pPr marL="228600" indent="-182880" algn="just" fontAlgn="auto">
              <a:spcBef>
                <a:spcPts val="200"/>
              </a:spcBef>
              <a:spcAft>
                <a:spcPts val="0"/>
              </a:spcAft>
              <a:buClr>
                <a:schemeClr val="accent6">
                  <a:lumMod val="75000"/>
                </a:schemeClr>
              </a:buClr>
              <a:buSzPct val="160000"/>
              <a:defRPr/>
            </a:pPr>
            <a:r>
              <a:rPr lang="ru-RU" sz="2000" b="1" dirty="0">
                <a:solidFill>
                  <a:schemeClr val="accent1">
                    <a:lumMod val="50000"/>
                  </a:schemeClr>
                </a:solidFill>
                <a:latin typeface="+mn-lt"/>
              </a:rPr>
              <a:t>	</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production of vials and ampoules, disposable tests and etc.</a:t>
            </a:r>
            <a:r>
              <a:rPr lang="ru-RU" b="1" dirty="0" smtClean="0">
                <a:solidFill>
                  <a:schemeClr val="accent1">
                    <a:lumMod val="50000"/>
                  </a:schemeClr>
                </a:solidFill>
                <a:latin typeface="+mn-lt"/>
              </a:rPr>
              <a:t>)</a:t>
            </a:r>
            <a:endParaRPr lang="en-US" b="1" dirty="0" smtClean="0">
              <a:solidFill>
                <a:schemeClr val="accent1">
                  <a:lumMod val="50000"/>
                </a:schemeClr>
              </a:solidFill>
              <a:latin typeface="+mn-lt"/>
            </a:endParaRPr>
          </a:p>
          <a:p>
            <a:pPr marL="228600" indent="-182880" algn="just" fontAlgn="auto">
              <a:spcBef>
                <a:spcPts val="200"/>
              </a:spcBef>
              <a:spcAft>
                <a:spcPts val="0"/>
              </a:spcAft>
              <a:buClr>
                <a:schemeClr val="accent6">
                  <a:lumMod val="75000"/>
                </a:schemeClr>
              </a:buClr>
              <a:buSzPct val="160000"/>
              <a:defRPr/>
            </a:pPr>
            <a:endParaRPr lang="en-US" sz="1000" b="1" dirty="0" smtClean="0">
              <a:solidFill>
                <a:schemeClr val="accent1">
                  <a:lumMod val="50000"/>
                </a:schemeClr>
              </a:solidFill>
              <a:latin typeface="+mn-lt"/>
            </a:endParaRPr>
          </a:p>
          <a:p>
            <a:pPr marL="228600" indent="-182880" algn="just" fontAlgn="auto">
              <a:spcBef>
                <a:spcPts val="200"/>
              </a:spcBef>
              <a:spcAft>
                <a:spcPts val="0"/>
              </a:spcAft>
              <a:buClr>
                <a:schemeClr val="accent6">
                  <a:lumMod val="75000"/>
                </a:schemeClr>
              </a:buClr>
              <a:buSzPct val="160000"/>
              <a:defRPr/>
            </a:pPr>
            <a:endParaRPr lang="ru-RU" sz="1000" dirty="0">
              <a:latin typeface="+mn-lt"/>
            </a:endParaRPr>
          </a:p>
          <a:p>
            <a:pPr marL="228600" indent="-182880" algn="just" fontAlgn="auto">
              <a:spcBef>
                <a:spcPts val="200"/>
              </a:spcBef>
              <a:spcAft>
                <a:spcPts val="0"/>
              </a:spcAft>
              <a:buClr>
                <a:srgbClr val="C00000"/>
              </a:buClr>
              <a:buSzPct val="160000"/>
              <a:buFont typeface="Arial" pitchFamily="34" charset="0"/>
              <a:buChar char="•"/>
              <a:defRPr/>
            </a:pPr>
            <a:r>
              <a:rPr lang="en-US" sz="2000" b="1" dirty="0" smtClean="0">
                <a:solidFill>
                  <a:srgbClr val="21306A"/>
                </a:solidFill>
                <a:latin typeface="+mn-lt"/>
              </a:rPr>
              <a:t>Food industry</a:t>
            </a:r>
            <a:endParaRPr lang="ru-RU" sz="2000" b="1" dirty="0">
              <a:solidFill>
                <a:srgbClr val="21306A"/>
              </a:solidFill>
              <a:latin typeface="+mn-lt"/>
            </a:endParaRPr>
          </a:p>
          <a:p>
            <a:pPr marL="228600" indent="-182880" algn="just" fontAlgn="auto">
              <a:spcBef>
                <a:spcPts val="200"/>
              </a:spcBef>
              <a:spcAft>
                <a:spcPts val="0"/>
              </a:spcAft>
              <a:buClr>
                <a:schemeClr val="accent6">
                  <a:lumMod val="75000"/>
                </a:schemeClr>
              </a:buClr>
              <a:buSzPct val="160000"/>
              <a:defRPr/>
            </a:pPr>
            <a:r>
              <a:rPr lang="ru-RU" b="1" dirty="0">
                <a:solidFill>
                  <a:schemeClr val="accent1">
                    <a:lumMod val="50000"/>
                  </a:schemeClr>
                </a:solidFill>
                <a:latin typeface="+mn-lt"/>
              </a:rPr>
              <a:t>	</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production of freeze fast foods, confectionery products and etc.</a:t>
            </a:r>
            <a:r>
              <a:rPr lang="ru-RU" b="1" dirty="0" smtClean="0">
                <a:solidFill>
                  <a:schemeClr val="accent1">
                    <a:lumMod val="50000"/>
                  </a:schemeClr>
                </a:solidFill>
                <a:latin typeface="+mn-lt"/>
              </a:rPr>
              <a:t>)</a:t>
            </a:r>
            <a:endParaRPr lang="ru-RU" b="1" dirty="0">
              <a:solidFill>
                <a:schemeClr val="accent1">
                  <a:lumMod val="50000"/>
                </a:schemeClr>
              </a:solidFill>
              <a:latin typeface="+mn-lt"/>
            </a:endParaRPr>
          </a:p>
          <a:p>
            <a:pPr marL="228600" indent="-182880" algn="just" fontAlgn="auto">
              <a:spcBef>
                <a:spcPts val="200"/>
              </a:spcBef>
              <a:spcAft>
                <a:spcPts val="0"/>
              </a:spcAft>
              <a:buClr>
                <a:schemeClr val="accent6">
                  <a:lumMod val="75000"/>
                </a:schemeClr>
              </a:buClr>
              <a:buSzPct val="160000"/>
              <a:defRPr/>
            </a:pPr>
            <a:endParaRPr lang="en-US" sz="1000" b="1" dirty="0" smtClean="0">
              <a:solidFill>
                <a:schemeClr val="accent1">
                  <a:lumMod val="50000"/>
                </a:schemeClr>
              </a:solidFill>
              <a:latin typeface="+mn-lt"/>
            </a:endParaRPr>
          </a:p>
          <a:p>
            <a:pPr marL="228600" indent="-182880" algn="just" fontAlgn="auto">
              <a:spcBef>
                <a:spcPts val="200"/>
              </a:spcBef>
              <a:spcAft>
                <a:spcPts val="0"/>
              </a:spcAft>
              <a:buClr>
                <a:schemeClr val="accent6">
                  <a:lumMod val="75000"/>
                </a:schemeClr>
              </a:buClr>
              <a:buSzPct val="160000"/>
              <a:defRPr/>
            </a:pPr>
            <a:endParaRPr lang="ru-RU" sz="1000" b="1" dirty="0">
              <a:solidFill>
                <a:schemeClr val="accent1">
                  <a:lumMod val="50000"/>
                </a:schemeClr>
              </a:solidFill>
              <a:latin typeface="+mn-lt"/>
            </a:endParaRPr>
          </a:p>
          <a:p>
            <a:pPr marL="228600" indent="-182880" algn="just" fontAlgn="auto">
              <a:spcBef>
                <a:spcPts val="200"/>
              </a:spcBef>
              <a:spcAft>
                <a:spcPts val="0"/>
              </a:spcAft>
              <a:buClr>
                <a:srgbClr val="C00000"/>
              </a:buClr>
              <a:buSzPct val="160000"/>
              <a:buFont typeface="Arial" pitchFamily="34" charset="0"/>
              <a:buChar char="•"/>
              <a:defRPr/>
            </a:pPr>
            <a:r>
              <a:rPr lang="en-US" sz="2000" b="1" dirty="0" smtClean="0">
                <a:solidFill>
                  <a:srgbClr val="21306A"/>
                </a:solidFill>
                <a:latin typeface="+mn-lt"/>
              </a:rPr>
              <a:t>Other directions</a:t>
            </a:r>
            <a:endParaRPr lang="ru-RU" sz="2000" b="1" dirty="0">
              <a:solidFill>
                <a:srgbClr val="21306A"/>
              </a:solidFill>
              <a:latin typeface="+mn-lt"/>
            </a:endParaRPr>
          </a:p>
          <a:p>
            <a:pPr marL="228600" indent="-182880" algn="just" fontAlgn="auto">
              <a:spcBef>
                <a:spcPts val="200"/>
              </a:spcBef>
              <a:spcAft>
                <a:spcPts val="0"/>
              </a:spcAft>
              <a:buClr>
                <a:schemeClr val="accent6">
                  <a:lumMod val="75000"/>
                </a:schemeClr>
              </a:buClr>
              <a:buSzPct val="160000"/>
              <a:defRPr/>
            </a:pPr>
            <a:r>
              <a:rPr lang="ru-RU" sz="2000" b="1" dirty="0">
                <a:solidFill>
                  <a:schemeClr val="accent1">
                    <a:lumMod val="50000"/>
                  </a:schemeClr>
                </a:solidFill>
                <a:latin typeface="+mn-lt"/>
              </a:rPr>
              <a:t>	</a:t>
            </a:r>
            <a:r>
              <a:rPr lang="ru-RU" b="1" dirty="0" smtClean="0">
                <a:solidFill>
                  <a:schemeClr val="accent1">
                    <a:lumMod val="50000"/>
                  </a:schemeClr>
                </a:solidFill>
                <a:latin typeface="+mn-lt"/>
              </a:rPr>
              <a:t>(</a:t>
            </a:r>
            <a:r>
              <a:rPr lang="en-US" b="1" dirty="0" smtClean="0">
                <a:solidFill>
                  <a:schemeClr val="accent1">
                    <a:lumMod val="50000"/>
                  </a:schemeClr>
                </a:solidFill>
                <a:latin typeface="+mn-lt"/>
              </a:rPr>
              <a:t>production of household porcelain and kitchen appliances and etc.</a:t>
            </a:r>
            <a:r>
              <a:rPr lang="ru-RU" b="1" dirty="0" smtClean="0">
                <a:solidFill>
                  <a:schemeClr val="accent1">
                    <a:lumMod val="50000"/>
                  </a:schemeClr>
                </a:solidFill>
                <a:latin typeface="+mn-lt"/>
              </a:rPr>
              <a:t>)</a:t>
            </a:r>
            <a:endParaRPr lang="ru-RU" b="1" dirty="0">
              <a:solidFill>
                <a:schemeClr val="accent1">
                  <a:lumMod val="50000"/>
                </a:schemeClr>
              </a:solidFill>
              <a:latin typeface="+mn-lt"/>
            </a:endParaRPr>
          </a:p>
        </p:txBody>
      </p:sp>
      <p:sp>
        <p:nvSpPr>
          <p:cNvPr id="128008" name="AutoShape 2" descr="data:image/jpeg;base64,/9j/4AAQSkZJRgABAQAAAQABAAD/2wCEAAkGBhQSERQUEhQVFBUWGBgVGRYVFhcYGRgYHBgYFxgdGBgcHCYfGhsjHBYXHy8gJCcqLC0sGB4xNTAqNSYrLCkBCQoKDgwOGg8PGiwkHSQsLCwpLCwpLCwsKSwpLCwsLCkpLCwpKSkpKSkpLCkpKSwpLCwpKSkpLCkpLCwpLCksLP/AABEIAL4BCQMBIgACEQEDEQH/xAAcAAABBAMBAAAAAAAAAAAAAAAABAUGBwECAwj/xABDEAACAQIEAwUFBQcDAwMFAAABAgMAEQQSITEFQVEGEyJhcQcygZHwQlJiobEUI3KCwdHhJDOSNFPxFUOyFhdEk6L/xAAaAQACAwEBAAAAAAAAAAAAAAAAAwECBAUG/8QALhEAAgICAgECBAYBBQAAAAAAAAECEQMhBBIxE0EiMlGBUmGRodHwcQUUJELh/9oADAMBAAIRAxEAPwC8aKKKACiiigAooooAKK1ZrU2cY4yYoZZI42mMYuUS2Y21IHmBrbe3wqLomhZxDiMcEbSSusaLqWYgActSaymNUgMCCpFwwNwR1uOVIMLj4sRCsiFZI5F94i4YHcWt8CDUfbsi+HbPw+c4e9ycO4MuGY+S+9H6rt0pTybLdSaq99q2qFR9p8TB/wBVgpQB/wC5hf38Z88gtInxBqS8J43FiEzxtcdNQQehU2IPkRTIyTKuNDhRWKzViAooooAKKKKACiiigAorFF6AM1i9IeI8bhgH72RV6C92PoouT8BVV9pPaZjYsUXiyjD3siOg8YAF85vmDHW3w0pcskYumxkMUp+EXEDWapjCe23EguZIYXBHgClkym+mYknMPgDTrhfbindr3uGcyXOYRsuS3VSxuSfu25HWp7ol4Zr2LSoqFYf2uYF5Qmd1BH+46FYwbXsSTcdL2tfnXWb2o4LumeOYMVOUKQUJPI+IDwfiqXNJWV9OX0Jfes1WOG9o83eKzFGjc6AWA/l5/E1ZUMwYBgbg6gil4s0cl0WyYZY6s6UVi9ZpwoKKKKACiiigArF65zzhRcmq37We12KElMPaeQXvlayL/E3P0FQ2kWjFy8FkviANzTdje0MUe7AXNhc2uTsB1PlVK4LjnEuKzd3DIyDciEhUVdrvIfFa99gfIGrT7Jdi4sCDdmmmchndyW1F9VDE23Ou9U7lnDr5OeC7VJjJMZBEWWTDLZri37xgwAHPwsuunlVc9leLz8LWKactLhsXYtITcrNcq6yMdnDhrMdxcHYZXrF4gcP4/wB62kOPXKW0GV7qt/g6r8JqkGBwqxYjEYCeNXgnLYiEMNCrW76P1VvF6MelLcr37F0qMRYd4T+18OtNBISZcIDlu32mgvoknWM7mnzgnaPD4oHun8SnxxsCsiEbhkIuCDz2qES9kcbwxzLwwtPDzw76uoHJb6SqOQ0Ycj174bjmB4iQZ4ZcPiFNhMgkjkQ7f7gUEC/JwRyuah09kV9Cw7re99fryrJQEX38/wDIqM/+ncQhF4p4cYnJcQphl/8A2oCrfzKK0TtfPCbT8OxQ6mExTr6+Fwfyqm0yKvwSuOcjfUClKtfaob/9cruMLjid7fs9reVywFYwPa3ESSJbC9zFfxviZ4ka34I0Lkn1tTI5orUmv1I9N/Qmt6K4wThwCCCDzGo+ddqenexYUUUVIATXCfGKgLMQoG5Y2A+NdJWsKqXtPinbFyiVrgG6X2VdLZQdAfzvSM+X0o3Vj8GL1ZVZM+IdvoFv3YaY9V8Kf8zv/KDUW4l21xEo8Ld2v3Y7g285D4ifTLUfMvxvrqfL5n0rFyfl6flv+Yrk5OXkn+SOnDi44e1nR5PFe/iO/MtfrzPxpHxbDd7Eyj1G97jl5cxSoRjnfqen5fqa1TTe5trz3GnLfkfjWZOnZorVEFOnX4isZfr69KX8bw+SQrsCcw9Dr+Wo+FIef10JrrxfZWY2qdG557/KsEVkGsKOdWAwV+f1tVi8H43PCB3UmwF1B306G4qAQLd0HIsvPlcVMRqCTa2g8Wq9T4hty1rHyJNNUNxxTTsn3A/aGGYJiBkP3hoPiOnmNKmyOCLg3B1qjnts2luZ96M8jm+0p678jUw7GdpmQ/s8xtY2UnYeXobH46U3j8p31mZc/FVdoFh0Vqhrauoc4DSPGY4ILmlEz2FVn7ReNSZRh4FZ5p8yIF0t1Ynla9Q3RaMbZGvaH7RZJmkw+HZRGPC7g3LX1KqRsBsTvVcW+A9Oe/zqVw9noInEcubETgf9NhNhb/uS2NvPL86UnjHcaI2EwX4cPGMTP6NJqoP89ZW2zZFVpDx7MUeHDTS5zAZJQgLKbsES5tew3k/KpYeLPucXIb/hA+VVvJ26A073HS3O5ljj18haS3wNOnZ3j5mkVzJiljjBmkBxYeyJqQyGNSbkBdDuRXPz8bJklanS+/8AI6LSW4kzZu8IBmle21wD01Fx6UGQk6yYknrmNr/2qHydqpQq/wCtKmVnk7rFxAjITZFBTNkAKtqbbg1pw8K+KiaVZ4criTNBOZ8PIFNze7Epci2jH+Gs74Mkrlk19/5LLIvw/wB/QmjobX/1DW/G396O4LbJORyu7dOt6YOE8Dk7od9IQLylrscrd7luNgWsFAGw1O9LcVxuKAZYxmZV1OgIAHMnwoLddegNc+UN9YPt9hqb8vQ4ycPUbxPr1Lbk6b864vCinWGx6NIB+pqHcXxEspTvWyr3gOTWwYE92TcAkEgf2G4T98zOiyqMzBgcoXVbXKsb6m5vc7WOgrXDguvje/sLeV+xMWx2HQXb9nUE5bnERDXpct+VOOE4eJQDFDG6kXDK6EH0IJ0qsMRw6OQuSfAY7MpupWxOVrMCdCCNba6X1N5Z7C+LMY5IXIIQqy+Mk2YbWvooyj57Vrx/6bjl/wBn+38C5Z5JWi3MDhskaKBawAsOWlKa1U1tXbjHqqOa3bsKKKKsQcsQNDVVds8OVnD/AMp/Ua/MfGrZYVC+2vC86E0nNDvBodgn0mmV+uh6cv6jX5j5V0YnS9hyBB3+BGtcEOnO+2506eQsdK6IotoNDevPtHcBE1BuB63I8tv61mbQ3vf6/tf5VkXttblqLg9frzrLILG1vKo9yRl7TYW6K43U2Ow8J209f1qOjfbrU3aIOjJbRhYnQWHI+fL4ioU0ZUlTuDY+tb+NK11+hnyLdmfPbzrBX6/xWbeh1rF7CtYoWcDS+IjB2zcj8L9RqRUpQ2A5G1yeYub69RsLGmfsYYhiC2IVmjEbaIbHNow1uPu09Pe9rjmdhrqeex+HPlWDk/N5HYvoYPhG21zbqB4XQ9RY6fDoKV4rhrxDDuxUrLnjUhrtpfKWW3QLrf13pEWOv83IfdF+fTT1FbqTdb8nUbdApHPTQC/pWdUrsY71Q9dn+NTR4iIB2cMQpUk7aDbbnoeVWveq57BcGMkxxDDwJol+bfRv/wAfOrItXW4cZdLbOXy3FzpI4Ys+GqM7V4wPxRoppmjjChVyEKBmS5Bb7JY2UsdACKvPG+6a87+0JsvEnGQPnRDa5vexGh5NZfMbVqyeBOHyNXHsdKl8OIzhkG8I+10LvvLcD3iSOlhSLC42MZQy5lv4kZFzAfhkUqb/ABt5U7YLikhURI0cyaBIMUgbxHYIdbdNCvpT5h8JhgjE4bBvOt7xrO+Rf43MpUHfw7eYOlZzWnREsDwV8Q2SKJ2N7++gCjWxY8gBzNPt40T9lhkMlyGxM6alyuqxQ394A87G512FP+ChxcgEamGGJhrFh4hbfnfRuWrXFPEPCoMMpaQrcbnwj/kwt/xA+BrDn50Meo7f7fqXjjctvwRXhvYqXEyGSayKbDu1PuqBZVZ+gUAWFz6VKLYXAxAgKLAkWA35kKNW9T86Q4ntUJrKjiNDfI7IQpAsfCCMttyC1/d0XakEWGzvNdg7EWkR3bPqt1D5SPD4hsxvZttBWT0s3Id5HS+n/nt99l3NQ1EV4niU85zEhYsodW7wa3F7MRrGtvu6nWzdG2SGKRVzyDIWuAECB0LCwIJysl1JDG18o8V9KXtxHOUhzBCpIZx7tkLRkJcm4zZDcm2vOt24EujuiO6kFGKrofCdSAF1Hu+Gwyja162QxxxaSoU5N+RArGxc+JlIXwggRqfvgCwUDKQbXGZjXKIszKRaVdWJfRlvYqQCNUGxcX0I5i1KX4fG5ZymYqxsNQxPMMDbMLk6aaAW3pF2hxgRXjUHOUY5VU3VdbsAAbi+a9wBYel2RVukVsScdhRYJM8iGQBVMltQWa/iC65NdNNDrrTl7DZi+KxJ5ZI9Dvozbnnv0qv8VinxL+JjIBYFlDBpDsoC6jPyAA6nlV++yXsYcHh2eQWlmszKCbKoHgW1hqAdfOt2OHXQrI9E/QWFZBpFxTjEWHQvM6oo6nU+g3J8hVfdmfbPFLiDDPZFdiI5dlBLHKknIG1gHGh523p1mVRb2WfRWAazUkBTXxrDZkNOZNR/hHa2DGNLEhKyRk3jcZWKX8MicmjYWIYaWI2oJRWPEMOUmZeTajfc7/XnXONvLz/v+d6kHbXh2U5rbeXLnUd+Fh5W9Dt8D864XKx9J/5O3gn2gbyDoDrrqD+R+A0/OsRqegPxA38r3ocb736+XrWdNtDrcG9renkayDzQizdL9P6fG4+NR3j+HtLnGzi/8w0P9DUkkTQH6+r2pHxmDvISea+IWvfT3uVtr/KnYZ9JJlJq0RS36VqT8P7VsPrSsW9P6V1TKPfZqLR2O2ZF/PX8mp7U5rA/aCnXbPlF76c7fMDrTZwCP/TseZLH5Cw/MU9R4dHSQtJkKhjGtic7ZiVAt7vvDWuZk+KbNMdRE5brqLW13t6+ZGxvTvwDgTYp7A2QMSzc7m406nl8L00tfcjU62/FzNWj2M4N3EC3HiOp+utM42L1J78IVyMvpwteR7wGCWKNUQWVRYD650orIortpUqRxm72ccQtxVFe2LgYR1xIJDkiM9D7xB8jyq+mFRTtf2aTExMjrmB5eY2I6GqyVovjl1ZRPZuKWZX7oZXJySTHcIR7qnkzc7C5A33vYHC+ykcKpnARV1C21J+9lOzfiOvoKbOy/D5MC2KjEDM/eL3bEG2TKbHORlG46nypp7aT4kwyGRiNPdW4G4GvNjrz+QrjZ8efNkcFqP8Af1OjBxSv3JS/a2MlocKpdl951DMi30GeQb3seYHK/Km2TBtmWR3aR1DAIGCqzjxKIsvukEA33sL2teq2g4hIhzg91HKCh7sC1l0sBpYjlcg63vVkcPZZUEtxIxRXzAFXYKCgkAsMrEkg6k+EWIzVePEhg2t/m/7orKbkJOIQSI8ZV0WMRhXju1gFs4kKg+MBW01uCdL6itcWxugjlyFm8QZXyMQboC6qtyQrAkWvrpe9duIYEsiGMKER87xlcpIW11U+6u7XB90gdL1zw2LuTJlVQoexKlXSMC981rG/v6bBbm9702/DKC/hCdxf92geXK0pjJKBsxUtcC6kFhoNOh5DumJdGEj2dSo1VgpGyC4IGjG1iDbxE6EUzxMrIuR2yEMLLlu2ULch2tuQ2+9zzNIknQSKWaSLRsqhjkC+8bErawCZQBe1gbG+h83kGhN2m4vPDiGihIysnhBRQwvmB295rFtWzCxv6RXFTHNkBN9Lu+YPGBcMjWOqg67ch6V34xxISzGSK/iLBFAIZdtdCSS120udz6VIOwnY1sXJ4tYgQZG8dpr/AGQdLhWGp1vWyEaRDdEl9lPYXOy4iZSFQ/uo2DDxAg96QTuRcAWqZ+0L2iDh69zDYzkDXfJfbTmx310A16VL+FcOEaAAWsBXnv2hyiTikzq2cM5YegAQW8rqbeVNekZ18ctjbx/issqmSaRmdyBcsSep35eQtSA4MCIkcxY/qPzrTjAYyLfawtWcXiLLk55qWaEi+fYz2sbGYLu5SWlwxEZJOrIReNj1NgVv+G/OpZ2j7RxYOLvJcxuQiIgzSSOfdRF5sbfDeqb9gmNEeOxETMFMsSlFJ98qxJt1IVibdKtWbCCXiYZ7N+z4cGNfuvNJIrvbkckKqD0LdaanoyTjUhpXg+O4hrjZDhMO3/4mHb94y9J5x1G6pbenPtJ2VEyRvhyIcThxfDyAaLYW7t+sTDwlemtPw3Fuv5Vspvz3oK2RCWcY3BrNkKMQVeM7xyKSkiH+FgR8Kr8pkLKxtlO2ljy6b2/WrS4bg8uJx0dvCzRYgDoZI8j/ADaEn1Y1B+1eB7qYMBoSQeXW2vz+VY+Zj7Qv6G3iTqXV+41RtpzOttNfjWJCRty2JuP1333/ACrVRY9Pz9Py/SttL8xrYk6elcY6gIpt7t+X9+d61QgXudvPTz9ddfjW3K+34tNel/OsE2N/z28tL77CgCI8RwndyMpFwNR6HUflSe9P3afCXCycx4T8dRv53+dR5hp/Teurin2gmZJqmS3hClcOh0HhzW63JOp660vKhbgDcgAeun16VzWMLoCTGoGQtbMQFUG5Ghs2a3O1r607cC4Q08q390a/XU61g9NzyUh7moRtjz2R7Ml2Esovb3VP19c9qsRFtSfBYQIoApVXcxYo41SOLkyPI7YUUUU0UFaPHet6KAEcnD1PIVDe3vZET4d0Xwlha9r2N7jSp9XHE4cMCDUNWWjKmeO2YxmRbDXwG41FiDpzButL+FcZkw12iZXzRnMuViE5AkEAZgbHNqNfOrO9qPs4LE4iEaqCWjVf9yxve4+1qaqJWkiLFSyEgqdCLqbAgg7g9PKktezNkZKXgneA7VRuNSxKQIWIFiSoYMCGY33U3UXNjyFq14nxeIxExyeNpFLPZc9gV91Tq+VTcXA5ioKcWLaxrewXMLjQC3zO5PO1LBxZS0ejL3cRjuoTM51te40GoHMgAa0v0o3ZYlmI4vCyJlnIBdAxH+4wuADY2s3hDNbbKtr61FeJ+DvUlZhNG6hV0ZWGpYs2uvu2tprSNeIyd0sV7IrmRd7hiANDuBz050r4NwaXFzKqhnZyLvYsBc+IueVhrVowUfAf5FfZfgMmMxAVGs1y8j66KSAQCvM5iLac69HdluzMeGiVEXKo2Gvqd/O9Iew3YtcHAibkbsQASSSSfzqWyuEUnkoJ+AF/6U5Iy5J3pFa+0bt93ZfCwNY+5I43vbVF6WG587dap7HcXVZS2XM1svkANqWYniJs0smrMWbXqxuT86YsDgjNJqbDcmqN2PhFJHbG4syKDa2unl6VxwsZc5jqBvSjiMar4VYG3SuOBxWW69aguO3DMO0k6MgdnzBYkjNnaTcZT9kDUluQFehOynBJIFaTEyd7ipirTSDYEDKkaC3uKL+pLHnVfexnhKnESysLmGKNFvyaYs7n1yoovVvNp9fr/erIzZJboypuBWp5dfq9ZzfX16ihl5fQ+jVhRHe0HCMQsgxeCN5kXI8DmyYiIEsEJ+xIpLFX8yDoaZOKY2LiGFMsVwQSjxuLPFKu6SLyYGw876VPc++vK5+ulQvtJwzucfh54xYYtv2TEKNmbIzQSfxKUKk9CKGk1RaEqdkEjcEDXXaxO1tvhpb411L/AENfz2pw43wp4JmGVij+IWHM7joefzFcMPwmd/dUqDrrqR6Dl8q4TwS7dUjterHr2bEh2uPhzPwJ/QCsKbnwAk6666/1+WlSjh3YUsQX19alvDuy8aDatWPhN/MZ58uK+XZT3FkkZCuW17C7aKNb+Z35mmo9nZg6iysuhzA+Ejc763+FX5jezUbi2UVF8R7P2Unumyg/ZIuv9x8KfLjygqxiocmMn8ZEYIS7BRcnNr5nQn4bfKrQ7McHESDTWkfAex4i1bVvIWHwqVRpYUzjYPTVvyxPJz+o6Xg2rNFFazIFFFFABRRRQAUUUUAJsXhA4INVt2w9mkeIYMQ112KmxtvbarRpHxPHRQoZJnSNBqWdgoHxP6VDVl4ya8Hmnifs1xUIZgokAOyXzEXve1t/Km49h8ZZbQOS19Ba46Zh9nSro7Ye0/D4XJ3URnzOVJJyCyrG7FdCSbSqNhY36VIOzHH8Hj0zQMMwF2jawdfUdPMUvqmaO8kraKm7Pex6V5AZyvd2uVTMCTppfkAeYPKrc7K9iIcHGEjWw3NySSeZJPpUkiw4GwrpV1GhEsjkYC2qt/at7RFwq/s0ZPeOvjI3VSPdHRiOfIetWJiZbCvLPaPGmfHTvNe/eSAg8iHYW+AAHwqJOkTijbtjXj+ImU3tlGwXoK5d9lUqOe9KMfiYgwyrew5daSxqHYk6D62pZrOkcXgvzpZwnhwN5HvkW2gFyzHRVUdSTauEgtHbl/mpt7NMIsuNwSN7qtLPbkzxoMnyLE1KIk6Rans87LvhMOzTaTTlZHUe7GAuVIweeVRqeZJ5VKuXzI9N62J+vOsjnb/xVjE3ezW2o9Kxb8r/AK6bVszVi30OvlQAX+vzqM9rcUIpsA8gtAuKOdjsjtDIkJboud7X5ErUlz7fPpXPGYFJo2ikVXR1ysrC4IO4P1yqQOsuEVtwDWI+HoNgKiXZzFS4TGnh0jtNEYjPh5GN3WNXCNFIftZSRlbpvU2BqyB2jVYwK3tRRUlQrFqzSXEcRRCAzAE3IXdiBuQo1IF99qAFNqzTJxTtGYomkETEKVHiIS+Z1S9tWCjNckjYVvw/jLTQJKiqM6KwRr6NbVWbqDddtCDvVe6JpjxRUO7Le0QYtHLwNE8TFJY1bvHjINrumVWy+agjQ9KlOGxySAMjKykXBUgg/GpTTChRRRRUkBRWCaZuMdqoMOSskihspfLfUKN2I+yo+8dPjYUEpN+B5LUh4hxiOFbuwA0/Paqs7Te1th/t/ulIzIpB7115O4taFCNVBBdhr4RYmvuIdqcRi2PiZmALFm0ydcmuWIfjJJ11aluf0NEOO35LQ7Te2VImKYcozC4a6tIVNyLAKyodt89qgGI7XjGzqcQrS2uSXSI5UXVrKyvbQWABFyQKaMH2XuokkbLGftllijOn2ZJLF/5Eb1p+4Zw/CYZRiTJFqzLB/wBTKWlXKQzAIgZEOpyqRnsOVKtvyalCEFpHLtRx+LvhFJCD3Ys/ghYCVz3ko91D4WbJcEXyXpDgMVh1dZImMDg+FkdoWBFvsu0qc+boPMVgcChnJ7qaGRmOayztG5J/BiUUMSej0147gEkbMmUllvmRlaOVR1KG9181LD0veoGJRqi7+yvtEJyxYo52tcOFyyEdTECRIPxws46gb1PsPiFdQyMGVtQykEEeRG9eUuDyTjwRr3iA3KG5S97XDZhkYfeUgjrVlcC7TYnD3IJJ0bLIQ2Y38SzWtmYcp1sx0zq1T68Y/MzNk4re4FwYtLqaozt52LxAxEs0McciPZsuqsGygN5G5F9+dWRB7SoSPHFIp52KMB6G4J+VOWF43hMScquMx+y/hb4A7/C9WWXHPwxKhkx7aPMjYKWEnvMO3xBI+YuDSbFY/OwzAIBpYC1eosZ2PifWwpqn9nkZ0IB9at1LLKjzfisZnIAOg5VNuw/Eu6WGVbZ4sTF4vwSXicHyOZb1Y0/stiJ9xP8Agn9qP/tmALDQdAABptoLCocWT6kWSmDtFf30t5g8x5cqVx8di5sRtuDvc1EpeE4qMWDZx+NQ356H86QPFi+aqfgw6+dY/wDkw8bL9cMvyJ9/65Df3x8iPLWsjjESgHOLeh+utQSJpxvCD/Mf636VrfEX/wBoW6Zj/YUepyfwoPSxfiJy3Hods9/QH8q4zdoEUXCsfy86iCLibjLEg9cx+NOWG4RiZLZyqC/2Fsbepualf7l+yRDhhQm4Zjmn43K9hZMHGgtra8rNv52J+AqxE2pp4RwJIblVAZrZm+01hZcx52Gg6UvxmPjhQvK6xqN2dgoHxNboJqK7PZlm038KFNYvUGxvtfwiMAiyyKTbvCBHGNbXvIQSOfhBrGE7cYiefuRBEpU3kBmZskWpzue7AW+ll3IN9rXHNIOjJHxzjJiVQgzySMEjS9szEE6n7KKAWZuSqba2pNhsKIFeSR8zsA0sxGrW5KPsoNlQX35sSTD+G9sRPxGd8okihgfI672SzTFEI/8AcOSxvtGo5mlfEO2UOLgT9mk8RIzKfDIjtJHCmZTqCGlzg7XjB5UiUmy/WiQw2xMb94CY2zR5L6Eaq1yPeO4NrKDe17BiycDxLYKVsLiG8BJdJDsQT4mJ2ysTd7e45YnwOtpZDAsaBVFgqhQvJVAsB6afGuOP4bHMuWQZgDmB1DKwvZkYaodd1tuRzqlokbOI9k4ZJe+XwSHUuhKsdLZs6EMptYEg2IAzBrCtJOEnCq00bTSEHNIGlZsy6ZmCWyswAvtmIB52pVHhMTEMsbxyxjYTKY3A/jjBDeuQetJeKcXxaNHHHHhxJKSq3lle2UXZiojXwqNyWGpUbmpTd6Bkg4VxDvFFwVPMHly35jmDzBB50vvUP7LqYrIZ+/uSwcJkGUk2Cj7o1A1OgGpqWZ61xdoTJbNpFuKq32gcBkDtiI1DsF1jYZlfIshjuv2rO4ax08IPKrVpJj8CJFINDVloS6s8oHDGZmkLm2rSvJqya659szEkAfeNhob0+zPHg0Csq98VDrFIMyxXF0aYAWkxBBByt4IwdifCLD452HWLFJOq6d4jyrYlZFW+6/aIzXsd7D1rnL2SwobPh8ZDDiHvI02KAlmuxN2TMyogv9oKT5ikNUbvWUivH4edMTxJ5CWGZIWa083Tf/ai/FYae6DuGTivE3nfO4y2AVUQWSNB7qIvJR+epOpNSbtV7P8AFQFpHl79GOZpvHZz1Z9V/wCTColioytlyhTa51Bvf0NrdP8ANUNEKezXDYbMdwB1YgAfM/pU14AkrQKmIYOilXhzX7yK2p7uQHMqnbLcjpbeo1wDhwmmVT7o8R5aD+9T9dvL5CsfIzOPwofGCltmixgCy2A6Da/pW4U/4+FbAdT+vr861MnTTl8q5w427v8Ar9fOi31atVlt5+VNnH+OCHwR2Ln/APkcvU1aEZSlSKyfVbJvwP2gfspVMVJeE6AsbvH083Xy3HK+1P8AxD2pYOIO371whjDFYyAO8UsnvWvcAmvPmGhkxEyLcs8jhLk3IubfLnT92lxSnDlgTbEYp3S3/ZhTuYvnmb/ia7WJyhGm7OZlxQlK0qLZwvtn4c5szSx/xRsR81vUr4P2gw2KW+Hmjl6hW1Hqu4+Irym4/t9GpFwSJosK84v30zrh8OQSGDAhpHW2oI8CXH36csj9xc+PGtM9MtGDWn7IvSq34R7UFw+LbB4t86plj/aTYWkyjOJLCxUNcZ+VtetWTLilVS7EBQMxYmwA3vfa1NTTMsoyjpmn7IvQVpLFGouxVR1JAHzNQnjvtAZiVwwyr/3GHiP8KnYeuvpURxOLkkJLszHnmNz5a/0rBl50Iajs2YuHOe5Oi1247hFOs8I/nFLMJxOGTSOWN/JXU/oapct5n5j89b0I99badf8AP9azr/UZe8f3HPgL2kWv2p7TjCROyqZXUBsi/ZW9szn7KjXzNjbqK44Z2jTFzj9pxOHmjlUxOHaWFlVr27uFgUVgcuoNzbypBicTMY5BHK6tL3TM2Z89oyLBXvddDa21RXifaKRpJM0cL+M2EsEWYXOniAudLak1qjyI5V8P6CXx3j8j/jeA4bCzMs+KghKMQRCss+IsPxyeGNiCNQBa9Ha3tU5gjhwsTwQzK2cuD382Q5CZG3IK5D55t65dtuMymaCSPJH3+Ghmd1jQPexVv3lsw1TkRTJErzw93GGkkOIUAG7MTJHzJ3J7sb6CrkJatjp2TU4fBcQxBtrEuGQCx8cra6DS4UXqOYKZu8jKXWRWXKVFznzAre+4zBd+lP8A2vmEMUXD4TnEBLzuNnxBFjr91B4b+vSmrs7GFkaZj4YFLlt7yEERgdTfX+Q0Epe5evZXtWmMEig/vYSFkuBZjawdQPsnK2nKxHnT/wD+ddPyqjfZp2qXD44rLMgjnXKzOuUBxcx2b7OrMNbDWryJBtre+o2It/bzqrEyVOgBG+59Pl5UxKO8xUwOuq4e/RQnfTW9c0anzNPqgnX6+Hn51HIWEavdSZZXxRUcsjy2DN/LGnyqYlRdgWMmJc6FV8C5dgB/kmpFkps4BwwRRgU71qSpCpPYUUUVYqJcdglkUgiqp7b9gM8scikqUNjbYoT4xY3GxPI35g30uCk+LwgcWNVasvCbizzvg3eHESrwzFMjoSGw01lEgGhyX8Dg/dYKQDztXObARcRz9zEMLj0vmww8Mc9tW7pT/tyDUlOdTzt77Mu+/eweCZfdYc7bBv78vSoNh+CYzFFGki7meCQL3pUgsq6gXv4irAWItobXsAAlxNsZpq72NvYu/eSgizAAWO411uOtS0n65/4rli+B9wXmyWLMXkIvcg3zegG9vKt99v1rlcuDU7OhhmpR0bAVllHWx5/lz61p+fpt/ms/3+AFv/FZBwMQiszHRRc28tarzE4oyOzHdjmJ9dbfKpvxlv8ATTfwP/8AE6/HemHgnZlXjbEYpjFhs1hlsZJm27uJebeewrfxI6bM2aW6Z37LcJldWkhQtI94YbA6FhaWQn7KIjEX08Tr0NOHaThmDSZVlxi93CiQxx4de9fKvNm0RSzl2O9s1LO0fax4MKcHGogLqAYUIvBCdbSMdWnk3b7o8zUAgw7MwCgs7EAKFNzyAUdTp863GZJvbJlwnhODldUiw+c664jGqhy2JZu7iW4AUE6nlUtwjYMf6hEw3cYT93hWOJkXNKTms4ZcoJJLZtToOlQ/h/BnUtg4CO/kF8VMD4IIhq0eYcha7nmRlHOmrtTx2ORkw+GuMLhwQl93Y6NK34mPyGlBVrs9D3i+ycUmaQJikuSxkjaLHR3OpLd2RIB50vwPFpu4TCPOk0MfijaMkllBFlkBAYGM7KRz52FobwThuIkbPhlkBXeRWyKn8UhIVfiak4x9yv7RPh5sQGCh4LvLYggiWQKI3Xbck6aGl5U3BpF4qpK9ixjm2I/oPX9Kwotb57fK/n5ms3OxI9LfrahkJ5AdTqRfXYbfQrhr6HSNSw/Q6jlb0vet1Xa4BO+vIcrkVjLvfQa3INr8ydNtP1oZtNiARYXtqPS+nPn8qnz4AFbW9wfnt5a1H+1WCJZHQaschA1JNxb5+XSn9JS3Q+lzz3JtYelN/aB9IrEr+9Q5xpl13v1sTTcDayopNXEX8e7J4iSPBqFWKOPCRK8szCNA13fUtvlDbdTXBuKRYHCOuBkaWZ3Eb4gJlVRkYnuL7b2znXxfKO9p+OHF4mWW7OrOci3JCoNE0Ot8o1tbUmu78HdoIBoiWeaR28KLnIC3ba/dohsMzeLau0cqvqM0MDOyoM0jk2Cqb+I+Z+d9RvrThxCZVC4eJlyoxLv9mSXY+qqAFF/XS9ZbiCRqUwtyWBV5yCHYH7CD7K7ebaXsNKbowGASxvsLa77acySfnUFiX+zvgbYrES3WJykV8sqExSKxyMHK6qeasL2IOhqdcP7Iyxkrh5cZgRv3ZZMRh/5CSbD+IA1r7OOH4jDYXu8qKWdnOl2F7AAkGxIA87XtUvw3BnP+47Nc3IJNvlTFBszTlsasEkoH/UzYiTUXIRYxyJyqgDHe24p94fwog53OZjzP1pS/D4JVFgK7gU2MEhTkCi1Zooq5QKKKKACiiigDSWIMLGkq8MTpS2igBp4jwJJFIsKqrjvAnwbGwZob6WBJjGvLcoOvKrrpHjuGrINRSsuKORUx+LNLG7RSMcwYDIQR1Bv87bctK3ty67mppxn2ZxOxdAUY38UZyk+ttD8ajk/YPFL7k7fzRo352FcuXBkvlZ1I8vHJbGuSMOrAjQjKfQ6EfrUbXtO8ICsC+IiHdRuxusCAe9Gm2dt852vtepgOxWKO8zDyRFX9b/Rpr432AkUCWMF5FNyJCWEg6G+n1an4ME8d2Ly5scvBEuH8FlxTMyC4955XbKifieRtP6noakvAeFs7mHhymSS1pcawKqinQiEboLaFz4m5AUn4ZxGLEtbiE0iLGfDhY0EaC2+uixgAa6XqQ8PeXiZaDB/6Hh8esjL4Swtrnbck72vpzp4uUhu4vhRBEcFhZI4kY2lllf8Ae4h77d3GGdYwdlI15068M9jkixtLL3WIksO7hZ3jjPO8jWzW/CAPMinZuI4PhqRR4CKNpZFMpmlv4YR700je9Y/ZUWzctxeN4/2z4sykxCNYxsrx3JHUm+hO9httUFF2a+ETdscHicNl/aYXmAtluMmDj52jjjIzHldyt7bGmTgnFZp5ghe0anNkjVY0FhceBQBvbfWp9wL20Ry3jxsIUMCMyeJG02ZD1257ioK2NSDFOwh7iGU+ALc93qTY35He3LltaqZb6PqNxX2qRIi9hYC2973v8NLfG9ahCdSAdve1I8hyFdkYMLggg7EH8xWpQ8soJ+1r/wDHYmuCnqjpBYD0006eL+9Ylyg+K1+p2+ZrZl2QX0sT1AG1z1JsfgfKsEsNGFx5Wv8AI1IGYW6E20F+puSbdRsPnUV7S8TDTKoAcR3JBJAZjpa4INrDkacOLdoTfuoFvK2nUjlpbQH528q6Yb2dysikG77tmBIuehFjcD510OJx3fqS+xnz5VBUNvCcZmbSCCJEAeRwhdsnQd6zgs2iqLaEk8jSPifEu/cySsXa/hUkqiDkqKDooFgACuw0qVv7PsTl7sGPu8xf3WBLEZbsAdbaga6Bj1NKuEey+S95Gt0EeYfNjr8K6fVnO7RIGkLSMtgQbXARSTYHko2HnoPOrC7E9gyWSWYNmBzBDay9M1hq3PXa/lUz7O+z2OC5VdTuxJLH1J1t5VMcJw9UGgq8YCp5fZBgMEEUC1K6KKcZgooooAKKKKACiiigAooooAKKKKACiiigDBFamIdK3ooA59wOlcp8CrCxFKaKAK37XezOLEEtls3310b49fjUDxfZDHwRNBHJngJBMeqhrG9mGoPz5V6DK3pNLgFbcUuUEx0crWjztxLAY+XvM0V2lZWcjLqqACNAM1gi75eoHQVx4f7OcZKRdUjHU3b5AaV6H/8ARY+gpRFgEXYCoWMY87rRW3Zb2TxxWZ7u/wB5uXouw/M05cd9nUciEWvVgBaCtX6qhLyybs8947sFjMNf9nbOt75G5eh/8U3T8UxkWkuHlHK4uL/EA/rXo+TBqdxSR+DRnlSJ8aE9tGqPMktHnqLjmIItDhXJ32Y/0uaXYXs7xHEn95+5Q8ufyBv8yKvVeBR9KUx8NRdgKrHiY4u6LS5snpFedlPZukGtrsd3bc/2+FWBhOFIgAtSxUA2ratSSRilNydsT/sa9BW64cDlXWipKGAKzRRQAUUUUAFFFFABRRRQB//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Trebuchet MS" pitchFamily="34" charset="0"/>
            </a:endParaRPr>
          </a:p>
        </p:txBody>
      </p:sp>
      <p:pic>
        <p:nvPicPr>
          <p:cNvPr id="14" name="Picture 6" descr="http://baltic-news.ru/wp-content/uploads/2013/01/0_3cb1d_4e0c77c7_L.jpg"/>
          <p:cNvPicPr>
            <a:picLocks noChangeAspect="1" noChangeArrowheads="1"/>
          </p:cNvPicPr>
          <p:nvPr/>
        </p:nvPicPr>
        <p:blipFill>
          <a:blip r:embed="rId4"/>
          <a:srcRect/>
          <a:stretch>
            <a:fillRect/>
          </a:stretch>
        </p:blipFill>
        <p:spPr bwMode="auto">
          <a:xfrm>
            <a:off x="6786578" y="5143512"/>
            <a:ext cx="2214546" cy="1571636"/>
          </a:xfrm>
          <a:prstGeom prst="rect">
            <a:avLst/>
          </a:prstGeom>
          <a:ln>
            <a:noFill/>
          </a:ln>
          <a:effectLst>
            <a:softEdge rad="112500"/>
          </a:effectLst>
        </p:spPr>
      </p:pic>
      <p:pic>
        <p:nvPicPr>
          <p:cNvPr id="12" name="Picture 2" descr="E:\Корзина\фотки\Онкология\images (2).jpg"/>
          <p:cNvPicPr>
            <a:picLocks noChangeAspect="1" noChangeArrowheads="1"/>
          </p:cNvPicPr>
          <p:nvPr/>
        </p:nvPicPr>
        <p:blipFill>
          <a:blip r:embed="rId5"/>
          <a:srcRect/>
          <a:stretch>
            <a:fillRect/>
          </a:stretch>
        </p:blipFill>
        <p:spPr bwMode="auto">
          <a:xfrm>
            <a:off x="6715140" y="2428868"/>
            <a:ext cx="2214578" cy="1478419"/>
          </a:xfrm>
          <a:prstGeom prst="rect">
            <a:avLst/>
          </a:prstGeom>
          <a:ln>
            <a:noFill/>
          </a:ln>
          <a:effectLst>
            <a:softEdge rad="112500"/>
          </a:effectLst>
        </p:spPr>
      </p:pic>
      <p:pic>
        <p:nvPicPr>
          <p:cNvPr id="117763" name="Picture 3" descr="C:\Documents and Settings\wsa13\Рабочий стол\images.jpg"/>
          <p:cNvPicPr>
            <a:picLocks noChangeAspect="1" noChangeArrowheads="1"/>
          </p:cNvPicPr>
          <p:nvPr/>
        </p:nvPicPr>
        <p:blipFill>
          <a:blip r:embed="rId6"/>
          <a:srcRect/>
          <a:stretch>
            <a:fillRect/>
          </a:stretch>
        </p:blipFill>
        <p:spPr bwMode="auto">
          <a:xfrm>
            <a:off x="6786578" y="3786190"/>
            <a:ext cx="2242144" cy="1500198"/>
          </a:xfrm>
          <a:prstGeom prst="rect">
            <a:avLst/>
          </a:prstGeom>
          <a:ln>
            <a:noFill/>
          </a:ln>
          <a:effectLst>
            <a:softEdge rad="112500"/>
          </a:effectLst>
        </p:spPr>
      </p:pic>
      <p:pic>
        <p:nvPicPr>
          <p:cNvPr id="10" name="Picture 3" descr="C:\Documents and Settings\wsa13\Рабочий стол\images.jpg"/>
          <p:cNvPicPr>
            <a:picLocks noChangeAspect="1" noChangeArrowheads="1"/>
          </p:cNvPicPr>
          <p:nvPr/>
        </p:nvPicPr>
        <p:blipFill>
          <a:blip r:embed="rId7"/>
          <a:srcRect/>
          <a:stretch>
            <a:fillRect/>
          </a:stretch>
        </p:blipFill>
        <p:spPr bwMode="auto">
          <a:xfrm>
            <a:off x="6572264" y="785794"/>
            <a:ext cx="2143140" cy="18065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10" name="Заголовок 1"/>
          <p:cNvSpPr txBox="1">
            <a:spLocks/>
          </p:cNvSpPr>
          <p:nvPr/>
        </p:nvSpPr>
        <p:spPr>
          <a:xfrm>
            <a:off x="1061393" y="2204864"/>
            <a:ext cx="6894983" cy="1512342"/>
          </a:xfrm>
          <a:prstGeom prst="rect">
            <a:avLst/>
          </a:prstGeom>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8000" dirty="0" smtClean="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rPr>
              <a:t>Thank you!</a:t>
            </a:r>
            <a:endParaRPr lang="uz-Cyrl-UZ" altLang="ko-KR" sz="8000" dirty="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endParaRPr>
          </a:p>
        </p:txBody>
      </p:sp>
      <p:sp>
        <p:nvSpPr>
          <p:cNvPr id="11" name="Rectangle 5"/>
          <p:cNvSpPr txBox="1">
            <a:spLocks noChangeArrowheads="1"/>
          </p:cNvSpPr>
          <p:nvPr/>
        </p:nvSpPr>
        <p:spPr>
          <a:xfrm>
            <a:off x="1712770" y="4071942"/>
            <a:ext cx="5667542" cy="2135160"/>
          </a:xfrm>
          <a:prstGeom prst="rect">
            <a:avLst/>
          </a:prstGeom>
          <a:noFill/>
          <a:ln/>
        </p:spPr>
        <p:txBody>
          <a:bodyPr/>
          <a:lstStyle/>
          <a:p>
            <a:pPr marL="533400" indent="-533400" algn="ctr">
              <a:lnSpc>
                <a:spcPct val="150000"/>
              </a:lnSpc>
              <a:spcBef>
                <a:spcPct val="20000"/>
              </a:spcBef>
              <a:defRPr/>
            </a:pPr>
            <a:r>
              <a:rPr lang="en-US" sz="3000" b="1" dirty="0" smtClean="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latin typeface="+mj-lt"/>
                <a:ea typeface="+mj-ea"/>
                <a:cs typeface="+mj-cs"/>
                <a:hlinkClick r:id="rId4"/>
              </a:rPr>
              <a:t>www.investuzbekistan.uz</a:t>
            </a:r>
            <a:endParaRPr lang="en-US" sz="3000" b="1" dirty="0" smtClean="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latin typeface="+mj-lt"/>
              <a:ea typeface="+mj-ea"/>
              <a:cs typeface="+mj-cs"/>
            </a:endParaRPr>
          </a:p>
          <a:p>
            <a:pPr marL="533400" indent="-533400" algn="ctr">
              <a:lnSpc>
                <a:spcPct val="150000"/>
              </a:lnSpc>
              <a:spcBef>
                <a:spcPct val="20000"/>
              </a:spcBef>
              <a:defRPr/>
            </a:pPr>
            <a:r>
              <a:rPr lang="en-US" sz="3000" b="1" dirty="0" smtClean="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latin typeface="+mj-lt"/>
                <a:ea typeface="+mj-ea"/>
                <a:cs typeface="+mj-cs"/>
                <a:hlinkClick r:id="rId5"/>
              </a:rPr>
              <a:t>www.fiez.uz</a:t>
            </a:r>
            <a:endParaRPr lang="en-US" sz="3000" b="1" dirty="0" smtClean="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latin typeface="+mj-lt"/>
              <a:ea typeface="+mj-ea"/>
              <a:cs typeface="+mj-cs"/>
            </a:endParaRPr>
          </a:p>
          <a:p>
            <a:pPr marL="533400" indent="-533400" algn="ctr">
              <a:lnSpc>
                <a:spcPct val="150000"/>
              </a:lnSpc>
              <a:spcBef>
                <a:spcPct val="20000"/>
              </a:spcBef>
              <a:defRPr/>
            </a:pPr>
            <a:r>
              <a:rPr lang="en-US" sz="3000" b="1" dirty="0" smtClean="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latin typeface="+mj-lt"/>
                <a:ea typeface="+mj-ea"/>
                <a:cs typeface="+mj-cs"/>
                <a:hlinkClick r:id="rId6"/>
              </a:rPr>
              <a:t>www.exporter.uz</a:t>
            </a:r>
            <a:endParaRPr lang="en-US" sz="3000" b="1" dirty="0">
              <a:ln>
                <a:solidFill>
                  <a:schemeClr val="accent6">
                    <a:lumMod val="50000"/>
                  </a:schemeClr>
                </a:solidFill>
              </a:ln>
              <a:solidFill>
                <a:srgbClr val="002060"/>
              </a:solidFill>
              <a:effectLst>
                <a:outerShdw blurRad="38100" dist="38100" dir="2700000" algn="tl">
                  <a:srgbClr val="C0C0C0"/>
                </a:outerShdw>
                <a:reflection blurRad="6350" stA="60000" endA="900" endPos="58000" dir="5400000" sy="-100000" algn="bl" rotWithShape="0"/>
              </a:effectLst>
              <a:latin typeface="+mj-lt"/>
              <a:ea typeface="+mj-ea"/>
              <a:cs typeface="+mj-cs"/>
            </a:endParaRPr>
          </a:p>
        </p:txBody>
      </p:sp>
      <p:pic>
        <p:nvPicPr>
          <p:cNvPr id="8" name="Picture 57" descr="3dflagsdotcom_uzbek_2fagl"/>
          <p:cNvPicPr>
            <a:picLocks noChangeAspect="1" noChangeArrowheads="1" noCrop="1"/>
          </p:cNvPicPr>
          <p:nvPr/>
        </p:nvPicPr>
        <p:blipFill>
          <a:blip r:embed="rId7">
            <a:lum bright="12000"/>
          </a:blip>
          <a:srcRect/>
          <a:stretch>
            <a:fillRect/>
          </a:stretch>
        </p:blipFill>
        <p:spPr bwMode="auto">
          <a:xfrm>
            <a:off x="539750" y="242853"/>
            <a:ext cx="2317738" cy="1666839"/>
          </a:xfrm>
          <a:prstGeom prst="rect">
            <a:avLst/>
          </a:prstGeom>
          <a:noFill/>
          <a:ln w="9525">
            <a:noFill/>
            <a:miter lim="800000"/>
            <a:headEnd/>
            <a:tailEnd/>
          </a:ln>
        </p:spPr>
      </p:pic>
      <p:pic>
        <p:nvPicPr>
          <p:cNvPr id="9" name="Picture 3"/>
          <p:cNvPicPr>
            <a:picLocks noChangeAspect="1" noChangeArrowheads="1"/>
          </p:cNvPicPr>
          <p:nvPr/>
        </p:nvPicPr>
        <p:blipFill>
          <a:blip r:embed="rId8"/>
          <a:srcRect/>
          <a:stretch>
            <a:fillRect/>
          </a:stretch>
        </p:blipFill>
        <p:spPr bwMode="auto">
          <a:xfrm>
            <a:off x="7072330" y="178848"/>
            <a:ext cx="1892831" cy="18928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19458" name="Прямоугольник 1"/>
          <p:cNvSpPr>
            <a:spLocks noChangeArrowheads="1"/>
          </p:cNvSpPr>
          <p:nvPr/>
        </p:nvSpPr>
        <p:spPr bwMode="auto">
          <a:xfrm>
            <a:off x="2068513" y="1887520"/>
            <a:ext cx="5311775" cy="400050"/>
          </a:xfrm>
          <a:prstGeom prst="rect">
            <a:avLst/>
          </a:prstGeom>
          <a:noFill/>
          <a:ln w="9525">
            <a:noFill/>
            <a:miter lim="800000"/>
            <a:headEnd/>
            <a:tailEnd/>
          </a:ln>
        </p:spPr>
        <p:txBody>
          <a:bodyPr>
            <a:spAutoFit/>
          </a:bodyPr>
          <a:lstStyle/>
          <a:p>
            <a:pPr algn="ctr"/>
            <a:r>
              <a:rPr lang="en-US" sz="2000" b="1">
                <a:solidFill>
                  <a:srgbClr val="002060"/>
                </a:solidFill>
                <a:cs typeface="Arial" charset="0"/>
              </a:rPr>
              <a:t>Law “On Foreign Investments” in 1998</a:t>
            </a:r>
            <a:endParaRPr lang="ru-RU" sz="2000" b="1">
              <a:solidFill>
                <a:srgbClr val="002060"/>
              </a:solidFill>
              <a:cs typeface="Arial" charset="0"/>
            </a:endParaRPr>
          </a:p>
        </p:txBody>
      </p:sp>
      <p:sp>
        <p:nvSpPr>
          <p:cNvPr id="19459" name="Прямоугольник 2"/>
          <p:cNvSpPr>
            <a:spLocks noChangeArrowheads="1"/>
          </p:cNvSpPr>
          <p:nvPr/>
        </p:nvSpPr>
        <p:spPr bwMode="auto">
          <a:xfrm>
            <a:off x="1908175" y="2287570"/>
            <a:ext cx="5567363" cy="400050"/>
          </a:xfrm>
          <a:prstGeom prst="rect">
            <a:avLst/>
          </a:prstGeom>
          <a:noFill/>
          <a:ln w="9525">
            <a:noFill/>
            <a:miter lim="800000"/>
            <a:headEnd/>
            <a:tailEnd/>
          </a:ln>
        </p:spPr>
        <p:txBody>
          <a:bodyPr>
            <a:spAutoFit/>
          </a:bodyPr>
          <a:lstStyle/>
          <a:p>
            <a:pPr algn="ctr"/>
            <a:r>
              <a:rPr lang="en-US" sz="2000" b="1">
                <a:solidFill>
                  <a:srgbClr val="002060"/>
                </a:solidFill>
                <a:cs typeface="Arial" charset="0"/>
              </a:rPr>
              <a:t>Law "On Investment Activity” in 1998</a:t>
            </a:r>
            <a:endParaRPr lang="ru-RU" sz="2000" b="1">
              <a:solidFill>
                <a:srgbClr val="002060"/>
              </a:solidFill>
              <a:cs typeface="Arial" charset="0"/>
            </a:endParaRPr>
          </a:p>
        </p:txBody>
      </p:sp>
      <p:sp>
        <p:nvSpPr>
          <p:cNvPr id="19460" name="Прямоугольник 5"/>
          <p:cNvSpPr>
            <a:spLocks noChangeArrowheads="1"/>
          </p:cNvSpPr>
          <p:nvPr/>
        </p:nvSpPr>
        <p:spPr bwMode="auto">
          <a:xfrm>
            <a:off x="684213" y="2719370"/>
            <a:ext cx="8064500" cy="708025"/>
          </a:xfrm>
          <a:prstGeom prst="rect">
            <a:avLst/>
          </a:prstGeom>
          <a:noFill/>
          <a:ln w="9525">
            <a:noFill/>
            <a:miter lim="800000"/>
            <a:headEnd/>
            <a:tailEnd/>
          </a:ln>
        </p:spPr>
        <p:txBody>
          <a:bodyPr>
            <a:spAutoFit/>
          </a:bodyPr>
          <a:lstStyle/>
          <a:p>
            <a:pPr algn="ctr"/>
            <a:r>
              <a:rPr lang="en-US" sz="2000" b="1">
                <a:solidFill>
                  <a:srgbClr val="002060"/>
                </a:solidFill>
                <a:cs typeface="Arial" charset="0"/>
              </a:rPr>
              <a:t>Law "On Guarantees and Measures to Protect the Rights of Foreign Investors” in 1998</a:t>
            </a:r>
            <a:endParaRPr lang="ru-RU" sz="2000" b="1">
              <a:solidFill>
                <a:srgbClr val="002060"/>
              </a:solidFill>
              <a:cs typeface="Arial" charset="0"/>
            </a:endParaRPr>
          </a:p>
        </p:txBody>
      </p:sp>
      <p:sp>
        <p:nvSpPr>
          <p:cNvPr id="19461" name="Прямоугольник 5"/>
          <p:cNvSpPr>
            <a:spLocks noChangeArrowheads="1"/>
          </p:cNvSpPr>
          <p:nvPr/>
        </p:nvSpPr>
        <p:spPr bwMode="auto">
          <a:xfrm>
            <a:off x="571500" y="5497495"/>
            <a:ext cx="8064500" cy="1014412"/>
          </a:xfrm>
          <a:prstGeom prst="rect">
            <a:avLst/>
          </a:prstGeom>
          <a:noFill/>
          <a:ln w="9525">
            <a:noFill/>
            <a:miter lim="800000"/>
            <a:headEnd/>
            <a:tailEnd/>
          </a:ln>
        </p:spPr>
        <p:txBody>
          <a:bodyPr>
            <a:spAutoFit/>
          </a:bodyPr>
          <a:lstStyle/>
          <a:p>
            <a:pPr algn="ctr"/>
            <a:r>
              <a:rPr lang="en-US" sz="2000" b="1">
                <a:solidFill>
                  <a:srgbClr val="002060"/>
                </a:solidFill>
                <a:cs typeface="Arial" charset="0"/>
              </a:rPr>
              <a:t>Decree of the President of the Republic of Uzbekistan #1731 "On additional measures for stimulation of export manufacturers and expansion of export supplies of competitive output”, March 2012</a:t>
            </a:r>
            <a:endParaRPr lang="ru-RU" sz="2000" b="1">
              <a:solidFill>
                <a:srgbClr val="002060"/>
              </a:solidFill>
              <a:cs typeface="Arial" charset="0"/>
            </a:endParaRPr>
          </a:p>
        </p:txBody>
      </p:sp>
      <p:sp>
        <p:nvSpPr>
          <p:cNvPr id="7" name="Прямоугольник 6"/>
          <p:cNvSpPr/>
          <p:nvPr/>
        </p:nvSpPr>
        <p:spPr>
          <a:xfrm>
            <a:off x="2910571" y="116632"/>
            <a:ext cx="3397212" cy="646331"/>
          </a:xfrm>
          <a:prstGeom prst="rect">
            <a:avLst/>
          </a:prstGeom>
        </p:spPr>
        <p:txBody>
          <a:bodyPr wrap="none">
            <a:spAutoFit/>
          </a:bodyPr>
          <a:lstStyle/>
          <a:p>
            <a:pPr algn="ctr" defTabSz="904875">
              <a:defRPr/>
            </a:pPr>
            <a:r>
              <a:rPr lang="en-US" sz="3600" b="1" dirty="0">
                <a:ln w="1905"/>
                <a:solidFill>
                  <a:srgbClr val="002060"/>
                </a:solidFill>
                <a:effectLst>
                  <a:innerShdw blurRad="69850" dist="43180" dir="5400000">
                    <a:srgbClr val="000000">
                      <a:alpha val="65000"/>
                    </a:srgbClr>
                  </a:innerShdw>
                </a:effectLst>
              </a:rPr>
              <a:t>Sound legal base</a:t>
            </a:r>
            <a:endParaRPr lang="uz-Cyrl-UZ" altLang="ko-KR" sz="3600" b="1" dirty="0">
              <a:ln w="1905"/>
              <a:solidFill>
                <a:srgbClr val="002060"/>
              </a:solidFill>
              <a:effectLst>
                <a:innerShdw blurRad="69850" dist="43180" dir="5400000">
                  <a:srgbClr val="000000">
                    <a:alpha val="65000"/>
                  </a:srgbClr>
                </a:innerShdw>
              </a:effectLst>
            </a:endParaRPr>
          </a:p>
        </p:txBody>
      </p:sp>
      <p:sp>
        <p:nvSpPr>
          <p:cNvPr id="19463" name="Прямоугольник 4"/>
          <p:cNvSpPr>
            <a:spLocks noChangeArrowheads="1"/>
          </p:cNvSpPr>
          <p:nvPr/>
        </p:nvSpPr>
        <p:spPr bwMode="auto">
          <a:xfrm>
            <a:off x="714375" y="4711682"/>
            <a:ext cx="7848600" cy="706438"/>
          </a:xfrm>
          <a:prstGeom prst="rect">
            <a:avLst/>
          </a:prstGeom>
          <a:noFill/>
          <a:ln w="9525">
            <a:noFill/>
            <a:miter lim="800000"/>
            <a:headEnd/>
            <a:tailEnd/>
          </a:ln>
        </p:spPr>
        <p:txBody>
          <a:bodyPr>
            <a:spAutoFit/>
          </a:bodyPr>
          <a:lstStyle/>
          <a:p>
            <a:pPr marL="182563" algn="ctr">
              <a:buFont typeface="Georgia" pitchFamily="18" charset="0"/>
              <a:buNone/>
            </a:pPr>
            <a:r>
              <a:rPr lang="ru-RU" sz="2000" b="1">
                <a:solidFill>
                  <a:srgbClr val="002060"/>
                </a:solidFill>
                <a:cs typeface="Arial" charset="0"/>
              </a:rPr>
              <a:t>Decree </a:t>
            </a:r>
            <a:r>
              <a:rPr lang="en-US" sz="2000" b="1">
                <a:solidFill>
                  <a:srgbClr val="002060"/>
                </a:solidFill>
                <a:cs typeface="Arial" charset="0"/>
              </a:rPr>
              <a:t>of the </a:t>
            </a:r>
            <a:r>
              <a:rPr lang="ru-RU" sz="2000" b="1">
                <a:solidFill>
                  <a:srgbClr val="002060"/>
                </a:solidFill>
                <a:cs typeface="Arial" charset="0"/>
              </a:rPr>
              <a:t>President of Uzbekistan «On additional measures to stimulate attracting </a:t>
            </a:r>
            <a:r>
              <a:rPr lang="en-US" sz="2000" b="1">
                <a:solidFill>
                  <a:srgbClr val="002060"/>
                </a:solidFill>
                <a:cs typeface="Arial" charset="0"/>
              </a:rPr>
              <a:t> </a:t>
            </a:r>
            <a:r>
              <a:rPr lang="ru-RU" sz="2000" b="1">
                <a:solidFill>
                  <a:srgbClr val="002060"/>
                </a:solidFill>
                <a:cs typeface="Arial" charset="0"/>
              </a:rPr>
              <a:t>foreign direct investments»</a:t>
            </a:r>
            <a:r>
              <a:rPr lang="en-US" sz="2000" b="1">
                <a:solidFill>
                  <a:srgbClr val="002060"/>
                </a:solidFill>
                <a:cs typeface="Arial" charset="0"/>
              </a:rPr>
              <a:t> #UP-4434, April 2012</a:t>
            </a:r>
            <a:endParaRPr lang="ru-RU" sz="2000" b="1">
              <a:solidFill>
                <a:srgbClr val="002060"/>
              </a:solidFill>
              <a:cs typeface="Arial" charset="0"/>
            </a:endParaRPr>
          </a:p>
        </p:txBody>
      </p:sp>
      <p:sp>
        <p:nvSpPr>
          <p:cNvPr id="10" name="AutoShape 14"/>
          <p:cNvSpPr>
            <a:spLocks noChangeArrowheads="1"/>
          </p:cNvSpPr>
          <p:nvPr/>
        </p:nvSpPr>
        <p:spPr bwMode="auto">
          <a:xfrm>
            <a:off x="250825" y="928670"/>
            <a:ext cx="8605838" cy="850900"/>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a:defRPr/>
            </a:pPr>
            <a:r>
              <a:rPr lang="en-US" sz="2200" b="1" dirty="0">
                <a:solidFill>
                  <a:srgbClr val="00006C"/>
                </a:solidFill>
                <a:latin typeface="Calibri" pitchFamily="34" charset="0"/>
                <a:cs typeface="Calibri" pitchFamily="34" charset="0"/>
              </a:rPr>
              <a:t>Over 50 normative legal documents on regulating of investment </a:t>
            </a:r>
          </a:p>
          <a:p>
            <a:pPr algn="ctr">
              <a:defRPr/>
            </a:pPr>
            <a:r>
              <a:rPr lang="en-US" sz="2200" b="1" dirty="0">
                <a:solidFill>
                  <a:srgbClr val="00006C"/>
                </a:solidFill>
                <a:latin typeface="Calibri" pitchFamily="34" charset="0"/>
                <a:cs typeface="Calibri" pitchFamily="34" charset="0"/>
              </a:rPr>
              <a:t>activity adopted in Uzbekistan</a:t>
            </a:r>
            <a:endParaRPr lang="ru-RU" sz="2200" b="1" dirty="0">
              <a:solidFill>
                <a:srgbClr val="A50021"/>
              </a:solidFill>
              <a:latin typeface="Calibri" pitchFamily="34" charset="0"/>
              <a:cs typeface="Calibri" pitchFamily="34" charset="0"/>
            </a:endParaRPr>
          </a:p>
        </p:txBody>
      </p:sp>
      <p:sp>
        <p:nvSpPr>
          <p:cNvPr id="11" name="AutoShape 14"/>
          <p:cNvSpPr>
            <a:spLocks noChangeArrowheads="1"/>
          </p:cNvSpPr>
          <p:nvPr/>
        </p:nvSpPr>
        <p:spPr bwMode="auto">
          <a:xfrm>
            <a:off x="935038" y="3657582"/>
            <a:ext cx="7524750" cy="849313"/>
          </a:xfrm>
          <a:prstGeom prst="roundRect">
            <a:avLst>
              <a:gd name="adj" fmla="val 16667"/>
            </a:avLst>
          </a:prstGeom>
          <a:gradFill>
            <a:gsLst>
              <a:gs pos="0">
                <a:srgbClr val="5E9EFF"/>
              </a:gs>
              <a:gs pos="39999">
                <a:srgbClr val="85C2FF"/>
              </a:gs>
              <a:gs pos="70000">
                <a:srgbClr val="C4D6EB"/>
              </a:gs>
              <a:gs pos="100000">
                <a:srgbClr val="FFEBFA"/>
              </a:gs>
            </a:gsLst>
            <a:lin ang="16200000" scaled="0"/>
          </a:gra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0497" tIns="45249" rIns="90497" bIns="45249">
            <a:spAutoFit/>
          </a:bodyPr>
          <a:lstStyle/>
          <a:p>
            <a:pPr algn="ctr">
              <a:defRPr/>
            </a:pPr>
            <a:r>
              <a:rPr lang="en-US" sz="2200" b="1" dirty="0">
                <a:solidFill>
                  <a:srgbClr val="00006C"/>
                </a:solidFill>
                <a:latin typeface="Calibri" pitchFamily="34" charset="0"/>
                <a:cs typeface="Calibri" pitchFamily="34" charset="0"/>
              </a:rPr>
              <a:t>6 legal documents on regulating of investment </a:t>
            </a:r>
          </a:p>
          <a:p>
            <a:pPr algn="ctr">
              <a:defRPr/>
            </a:pPr>
            <a:r>
              <a:rPr lang="en-US" sz="2200" b="1" dirty="0">
                <a:solidFill>
                  <a:srgbClr val="00006C"/>
                </a:solidFill>
                <a:latin typeface="Calibri" pitchFamily="34" charset="0"/>
                <a:cs typeface="Calibri" pitchFamily="34" charset="0"/>
              </a:rPr>
              <a:t>and business activity adopted in Uzbekistan in 2012</a:t>
            </a:r>
            <a:endParaRPr lang="ru-RU" sz="2200" b="1" dirty="0">
              <a:solidFill>
                <a:srgbClr val="A5002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21506" name="Прямоугольник 4"/>
          <p:cNvSpPr>
            <a:spLocks noChangeArrowheads="1"/>
          </p:cNvSpPr>
          <p:nvPr/>
        </p:nvSpPr>
        <p:spPr bwMode="auto">
          <a:xfrm>
            <a:off x="474663" y="139700"/>
            <a:ext cx="8269287" cy="1477963"/>
          </a:xfrm>
          <a:prstGeom prst="rect">
            <a:avLst/>
          </a:prstGeom>
          <a:noFill/>
          <a:ln w="9525">
            <a:noFill/>
            <a:miter lim="800000"/>
            <a:headEnd/>
            <a:tailEnd/>
          </a:ln>
        </p:spPr>
        <p:txBody>
          <a:bodyPr wrap="none">
            <a:spAutoFit/>
          </a:bodyPr>
          <a:lstStyle/>
          <a:p>
            <a:pPr marL="182563" algn="ctr">
              <a:buFont typeface="Georgia" pitchFamily="18" charset="0"/>
              <a:buNone/>
            </a:pPr>
            <a:r>
              <a:rPr lang="ru-RU" sz="3000" b="1">
                <a:solidFill>
                  <a:srgbClr val="002060"/>
                </a:solidFill>
              </a:rPr>
              <a:t>Decree </a:t>
            </a:r>
            <a:r>
              <a:rPr lang="en-US" sz="3000" b="1">
                <a:solidFill>
                  <a:srgbClr val="002060"/>
                </a:solidFill>
              </a:rPr>
              <a:t>of the </a:t>
            </a:r>
            <a:r>
              <a:rPr lang="ru-RU" sz="3000" b="1">
                <a:solidFill>
                  <a:srgbClr val="002060"/>
                </a:solidFill>
              </a:rPr>
              <a:t>President of Uzbekistan </a:t>
            </a:r>
            <a:endParaRPr lang="en-US" sz="3000" b="1">
              <a:solidFill>
                <a:srgbClr val="002060"/>
              </a:solidFill>
            </a:endParaRPr>
          </a:p>
          <a:p>
            <a:pPr marL="182563" algn="ctr">
              <a:buFont typeface="Georgia" pitchFamily="18" charset="0"/>
              <a:buNone/>
            </a:pPr>
            <a:r>
              <a:rPr lang="en-US" sz="3000" b="1">
                <a:solidFill>
                  <a:srgbClr val="002060"/>
                </a:solidFill>
              </a:rPr>
              <a:t>  </a:t>
            </a:r>
            <a:r>
              <a:rPr lang="ru-RU" sz="3000" b="1">
                <a:solidFill>
                  <a:srgbClr val="002060"/>
                </a:solidFill>
              </a:rPr>
              <a:t>«On additional measures to stimulate attracting </a:t>
            </a:r>
            <a:endParaRPr lang="en-US" sz="3000" b="1">
              <a:solidFill>
                <a:srgbClr val="002060"/>
              </a:solidFill>
            </a:endParaRPr>
          </a:p>
          <a:p>
            <a:pPr marL="182563" algn="ctr">
              <a:buFont typeface="Georgia" pitchFamily="18" charset="0"/>
              <a:buNone/>
            </a:pPr>
            <a:r>
              <a:rPr lang="ru-RU" sz="3000" b="1">
                <a:solidFill>
                  <a:srgbClr val="002060"/>
                </a:solidFill>
              </a:rPr>
              <a:t>foreign direct investments»</a:t>
            </a:r>
            <a:r>
              <a:rPr lang="en-US" sz="3000" b="1">
                <a:solidFill>
                  <a:srgbClr val="002060"/>
                </a:solidFill>
              </a:rPr>
              <a:t> #UP-4434</a:t>
            </a:r>
            <a:endParaRPr lang="ru-RU" sz="3000" b="1">
              <a:solidFill>
                <a:srgbClr val="002060"/>
              </a:solidFill>
            </a:endParaRPr>
          </a:p>
        </p:txBody>
      </p:sp>
      <p:sp>
        <p:nvSpPr>
          <p:cNvPr id="21507" name="Прямоугольник 1"/>
          <p:cNvSpPr>
            <a:spLocks noChangeArrowheads="1"/>
          </p:cNvSpPr>
          <p:nvPr/>
        </p:nvSpPr>
        <p:spPr bwMode="auto">
          <a:xfrm>
            <a:off x="500063" y="1643063"/>
            <a:ext cx="8248650" cy="1108075"/>
          </a:xfrm>
          <a:prstGeom prst="rect">
            <a:avLst/>
          </a:prstGeom>
          <a:noFill/>
          <a:ln w="9525">
            <a:noFill/>
            <a:miter lim="800000"/>
            <a:headEnd/>
            <a:tailEnd/>
          </a:ln>
        </p:spPr>
        <p:txBody>
          <a:bodyPr>
            <a:spAutoFit/>
          </a:bodyPr>
          <a:lstStyle/>
          <a:p>
            <a:pPr algn="just"/>
            <a:r>
              <a:rPr lang="en-US" sz="2200" b="1" dirty="0">
                <a:solidFill>
                  <a:srgbClr val="002060"/>
                </a:solidFill>
                <a:cs typeface="Arial" charset="0"/>
              </a:rPr>
              <a:t>1. Enterprises with the investment volume for at least </a:t>
            </a:r>
            <a:r>
              <a:rPr lang="en-US" sz="2200" b="1" dirty="0">
                <a:solidFill>
                  <a:srgbClr val="FF0000"/>
                </a:solidFill>
                <a:cs typeface="Arial" charset="0"/>
              </a:rPr>
              <a:t>5</a:t>
            </a:r>
            <a:r>
              <a:rPr lang="en-US" sz="2200" b="1" dirty="0">
                <a:solidFill>
                  <a:srgbClr val="002060"/>
                </a:solidFill>
                <a:cs typeface="Arial" charset="0"/>
              </a:rPr>
              <a:t> million USD reserve the right to pay for </a:t>
            </a:r>
            <a:r>
              <a:rPr lang="en-US" sz="2200" b="1" dirty="0">
                <a:solidFill>
                  <a:srgbClr val="FF0000"/>
                </a:solidFill>
                <a:cs typeface="Arial" charset="0"/>
              </a:rPr>
              <a:t>10</a:t>
            </a:r>
            <a:r>
              <a:rPr lang="en-US" sz="2200" b="1" dirty="0">
                <a:solidFill>
                  <a:srgbClr val="002060"/>
                </a:solidFill>
                <a:cs typeface="Arial" charset="0"/>
              </a:rPr>
              <a:t> years </a:t>
            </a:r>
            <a:r>
              <a:rPr lang="en-US" sz="2200" b="1" u="sng" dirty="0">
                <a:solidFill>
                  <a:srgbClr val="002060"/>
                </a:solidFill>
                <a:cs typeface="Arial" charset="0"/>
              </a:rPr>
              <a:t>for all type of taxes that operated at the date of their registration</a:t>
            </a:r>
            <a:endParaRPr lang="ru-RU" sz="2200" b="1" u="sng" dirty="0">
              <a:solidFill>
                <a:srgbClr val="002060"/>
              </a:solidFill>
              <a:cs typeface="Arial" charset="0"/>
            </a:endParaRPr>
          </a:p>
        </p:txBody>
      </p:sp>
      <p:sp>
        <p:nvSpPr>
          <p:cNvPr id="5" name="Прямоугольник 4"/>
          <p:cNvSpPr/>
          <p:nvPr/>
        </p:nvSpPr>
        <p:spPr>
          <a:xfrm>
            <a:off x="428625" y="2786063"/>
            <a:ext cx="8464550" cy="1784350"/>
          </a:xfrm>
          <a:prstGeom prst="rect">
            <a:avLst/>
          </a:prstGeom>
        </p:spPr>
        <p:txBody>
          <a:bodyPr>
            <a:spAutoFit/>
          </a:bodyPr>
          <a:lstStyle/>
          <a:p>
            <a:pPr algn="just">
              <a:defRPr/>
            </a:pPr>
            <a:r>
              <a:rPr lang="en-US" sz="2200" b="1" dirty="0">
                <a:solidFill>
                  <a:srgbClr val="002060"/>
                </a:solidFill>
                <a:cs typeface="Arial" charset="0"/>
              </a:rPr>
              <a:t>2. Investment projects </a:t>
            </a:r>
          </a:p>
          <a:p>
            <a:pPr marL="342900" indent="-342900" algn="just">
              <a:buFontTx/>
              <a:buChar char="-"/>
              <a:defRPr/>
            </a:pPr>
            <a:r>
              <a:rPr lang="en-US" sz="2200" b="1" dirty="0">
                <a:solidFill>
                  <a:srgbClr val="002060"/>
                </a:solidFill>
                <a:cs typeface="Arial" charset="0"/>
              </a:rPr>
              <a:t>more than </a:t>
            </a:r>
            <a:r>
              <a:rPr lang="en-US" sz="2200" b="1" dirty="0">
                <a:solidFill>
                  <a:srgbClr val="FF0000"/>
                </a:solidFill>
                <a:cs typeface="Arial" charset="0"/>
              </a:rPr>
              <a:t>50</a:t>
            </a:r>
            <a:r>
              <a:rPr lang="en-US" sz="2200" b="1" dirty="0">
                <a:solidFill>
                  <a:srgbClr val="002060"/>
                </a:solidFill>
                <a:cs typeface="Arial" charset="0"/>
              </a:rPr>
              <a:t> million USD</a:t>
            </a:r>
          </a:p>
          <a:p>
            <a:pPr marL="342900" indent="-342900" algn="just">
              <a:buFontTx/>
              <a:buChar char="-"/>
              <a:defRPr/>
            </a:pPr>
            <a:r>
              <a:rPr lang="en-US" sz="2200" b="1" dirty="0">
                <a:solidFill>
                  <a:srgbClr val="002060"/>
                </a:solidFill>
                <a:cs typeface="Arial" charset="0"/>
              </a:rPr>
              <a:t>share of foreign investors no less than </a:t>
            </a:r>
            <a:r>
              <a:rPr lang="en-US" sz="2200" b="1" dirty="0">
                <a:solidFill>
                  <a:srgbClr val="FF0000"/>
                </a:solidFill>
                <a:cs typeface="Arial" charset="0"/>
              </a:rPr>
              <a:t>50%, </a:t>
            </a:r>
          </a:p>
          <a:p>
            <a:pPr algn="just">
              <a:defRPr/>
            </a:pPr>
            <a:r>
              <a:rPr lang="en-US" sz="2200" b="1" u="sng" dirty="0">
                <a:solidFill>
                  <a:srgbClr val="002060"/>
                </a:solidFill>
                <a:cs typeface="Arial" charset="0"/>
              </a:rPr>
              <a:t>external engineering-communication networks will be provided by state budget.</a:t>
            </a:r>
            <a:endParaRPr lang="ru-RU" sz="2200" b="1" u="sng" dirty="0">
              <a:solidFill>
                <a:srgbClr val="002060"/>
              </a:solidFill>
              <a:cs typeface="Arial" charset="0"/>
            </a:endParaRPr>
          </a:p>
        </p:txBody>
      </p:sp>
      <p:sp>
        <p:nvSpPr>
          <p:cNvPr id="21509" name="Прямоугольник 2"/>
          <p:cNvSpPr>
            <a:spLocks noChangeArrowheads="1"/>
          </p:cNvSpPr>
          <p:nvPr/>
        </p:nvSpPr>
        <p:spPr bwMode="auto">
          <a:xfrm>
            <a:off x="500063" y="4714875"/>
            <a:ext cx="8104187" cy="1108075"/>
          </a:xfrm>
          <a:prstGeom prst="rect">
            <a:avLst/>
          </a:prstGeom>
          <a:noFill/>
          <a:ln w="9525">
            <a:noFill/>
            <a:miter lim="800000"/>
            <a:headEnd/>
            <a:tailEnd/>
          </a:ln>
        </p:spPr>
        <p:txBody>
          <a:bodyPr>
            <a:spAutoFit/>
          </a:bodyPr>
          <a:lstStyle/>
          <a:p>
            <a:pPr algn="just"/>
            <a:r>
              <a:rPr lang="en-US" sz="2200" b="1" dirty="0">
                <a:solidFill>
                  <a:srgbClr val="002060"/>
                </a:solidFill>
                <a:cs typeface="Arial" charset="0"/>
              </a:rPr>
              <a:t>3. Selling low liquid state objects at </a:t>
            </a:r>
            <a:r>
              <a:rPr lang="en-US" sz="2200" b="1" dirty="0">
                <a:solidFill>
                  <a:srgbClr val="FF0000"/>
                </a:solidFill>
                <a:cs typeface="Arial" charset="0"/>
              </a:rPr>
              <a:t>zero</a:t>
            </a:r>
            <a:r>
              <a:rPr lang="en-US" sz="2200" b="1" dirty="0">
                <a:solidFill>
                  <a:srgbClr val="002060"/>
                </a:solidFill>
                <a:cs typeface="Arial" charset="0"/>
              </a:rPr>
              <a:t> redemption cost through signing direct contracts with the investor under </a:t>
            </a:r>
            <a:r>
              <a:rPr lang="en-US" sz="2200" b="1" dirty="0">
                <a:solidFill>
                  <a:srgbClr val="FF0000"/>
                </a:solidFill>
                <a:cs typeface="Arial" charset="0"/>
              </a:rPr>
              <a:t>concrete investment obligations</a:t>
            </a:r>
            <a:endParaRPr lang="ru-RU" sz="2200" b="1" dirty="0">
              <a:solidFill>
                <a:srgbClr val="FF0000"/>
              </a:solidFill>
              <a:cs typeface="Arial" charset="0"/>
            </a:endParaRPr>
          </a:p>
        </p:txBody>
      </p:sp>
      <p:sp>
        <p:nvSpPr>
          <p:cNvPr id="21510" name="Прямоугольник 8"/>
          <p:cNvSpPr>
            <a:spLocks noChangeArrowheads="1"/>
          </p:cNvSpPr>
          <p:nvPr/>
        </p:nvSpPr>
        <p:spPr bwMode="auto">
          <a:xfrm>
            <a:off x="571500" y="5857875"/>
            <a:ext cx="8032750" cy="430213"/>
          </a:xfrm>
          <a:prstGeom prst="rect">
            <a:avLst/>
          </a:prstGeom>
          <a:noFill/>
          <a:ln w="9525">
            <a:noFill/>
            <a:miter lim="800000"/>
            <a:headEnd/>
            <a:tailEnd/>
          </a:ln>
        </p:spPr>
        <p:txBody>
          <a:bodyPr>
            <a:spAutoFit/>
          </a:bodyPr>
          <a:lstStyle/>
          <a:p>
            <a:pPr algn="just"/>
            <a:r>
              <a:rPr lang="ru-RU" sz="2200" b="1">
                <a:solidFill>
                  <a:srgbClr val="002060"/>
                </a:solidFill>
                <a:cs typeface="Arial" charset="0"/>
              </a:rPr>
              <a:t>4</a:t>
            </a:r>
            <a:r>
              <a:rPr lang="en-US" sz="2200" b="1">
                <a:solidFill>
                  <a:srgbClr val="002060"/>
                </a:solidFill>
                <a:cs typeface="Arial" charset="0"/>
              </a:rPr>
              <a:t>. Obtaining of multiply visa for a period of </a:t>
            </a:r>
            <a:r>
              <a:rPr lang="en-US" sz="2200" b="1">
                <a:solidFill>
                  <a:srgbClr val="FF0000"/>
                </a:solidFill>
                <a:cs typeface="Arial" charset="0"/>
              </a:rPr>
              <a:t>12 months</a:t>
            </a:r>
            <a:endParaRPr lang="ru-RU" sz="2200" b="1">
              <a:solidFill>
                <a:srgbClr val="FF0000"/>
              </a:solidFill>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23554" name="Прямоугольник 1"/>
          <p:cNvSpPr>
            <a:spLocks noChangeArrowheads="1"/>
          </p:cNvSpPr>
          <p:nvPr/>
        </p:nvSpPr>
        <p:spPr bwMode="auto">
          <a:xfrm>
            <a:off x="642938" y="2643188"/>
            <a:ext cx="8466137" cy="831850"/>
          </a:xfrm>
          <a:prstGeom prst="rect">
            <a:avLst/>
          </a:prstGeom>
          <a:noFill/>
          <a:ln w="9525">
            <a:noFill/>
            <a:miter lim="800000"/>
            <a:headEnd/>
            <a:tailEnd/>
          </a:ln>
        </p:spPr>
        <p:txBody>
          <a:bodyPr>
            <a:spAutoFit/>
          </a:bodyPr>
          <a:lstStyle/>
          <a:p>
            <a:pPr algn="just"/>
            <a:r>
              <a:rPr lang="en-US" sz="2400" b="1">
                <a:solidFill>
                  <a:srgbClr val="002060"/>
                </a:solidFill>
                <a:cs typeface="Arial" charset="0"/>
              </a:rPr>
              <a:t>I. For </a:t>
            </a:r>
            <a:r>
              <a:rPr lang="en-US" sz="2400" b="1">
                <a:solidFill>
                  <a:srgbClr val="FF0000"/>
                </a:solidFill>
                <a:cs typeface="Arial" charset="0"/>
              </a:rPr>
              <a:t>all regions </a:t>
            </a:r>
            <a:r>
              <a:rPr lang="en-US" sz="2400" b="1">
                <a:solidFill>
                  <a:srgbClr val="002060"/>
                </a:solidFill>
                <a:cs typeface="Arial" charset="0"/>
              </a:rPr>
              <a:t>of Uzbekistan </a:t>
            </a:r>
            <a:r>
              <a:rPr lang="en-US" sz="2400" b="1">
                <a:solidFill>
                  <a:srgbClr val="FF0000"/>
                </a:solidFill>
                <a:cs typeface="Arial" charset="0"/>
              </a:rPr>
              <a:t>(except Tashkent region and Tashkent city) </a:t>
            </a:r>
          </a:p>
        </p:txBody>
      </p:sp>
      <p:sp>
        <p:nvSpPr>
          <p:cNvPr id="23555" name="Прямоугольник 2"/>
          <p:cNvSpPr>
            <a:spLocks noChangeArrowheads="1"/>
          </p:cNvSpPr>
          <p:nvPr/>
        </p:nvSpPr>
        <p:spPr bwMode="auto">
          <a:xfrm>
            <a:off x="611188" y="3571875"/>
            <a:ext cx="8104187" cy="461963"/>
          </a:xfrm>
          <a:prstGeom prst="rect">
            <a:avLst/>
          </a:prstGeom>
          <a:noFill/>
          <a:ln w="9525">
            <a:noFill/>
            <a:miter lim="800000"/>
            <a:headEnd/>
            <a:tailEnd/>
          </a:ln>
        </p:spPr>
        <p:txBody>
          <a:bodyPr>
            <a:spAutoFit/>
          </a:bodyPr>
          <a:lstStyle/>
          <a:p>
            <a:pPr algn="just"/>
            <a:r>
              <a:rPr lang="en-US" sz="2400" b="1">
                <a:solidFill>
                  <a:srgbClr val="002060"/>
                </a:solidFill>
                <a:cs typeface="Arial" charset="0"/>
              </a:rPr>
              <a:t>II. Tax and obligatory payments exemption</a:t>
            </a:r>
            <a:endParaRPr lang="ru-RU" sz="2400" b="1">
              <a:solidFill>
                <a:srgbClr val="002060"/>
              </a:solidFill>
              <a:cs typeface="Arial" charset="0"/>
            </a:endParaRPr>
          </a:p>
        </p:txBody>
      </p:sp>
      <p:sp>
        <p:nvSpPr>
          <p:cNvPr id="23556" name="Прямоугольник 11"/>
          <p:cNvSpPr>
            <a:spLocks noChangeArrowheads="1"/>
          </p:cNvSpPr>
          <p:nvPr/>
        </p:nvSpPr>
        <p:spPr bwMode="auto">
          <a:xfrm>
            <a:off x="452438" y="115888"/>
            <a:ext cx="8269287" cy="1477962"/>
          </a:xfrm>
          <a:prstGeom prst="rect">
            <a:avLst/>
          </a:prstGeom>
          <a:noFill/>
          <a:ln w="9525">
            <a:noFill/>
            <a:miter lim="800000"/>
            <a:headEnd/>
            <a:tailEnd/>
          </a:ln>
        </p:spPr>
        <p:txBody>
          <a:bodyPr wrap="none">
            <a:spAutoFit/>
          </a:bodyPr>
          <a:lstStyle/>
          <a:p>
            <a:pPr marL="182563" algn="ctr">
              <a:buFont typeface="Georgia" pitchFamily="18" charset="0"/>
              <a:buNone/>
            </a:pPr>
            <a:r>
              <a:rPr lang="ru-RU" sz="3000" b="1" dirty="0">
                <a:solidFill>
                  <a:srgbClr val="002060"/>
                </a:solidFill>
              </a:rPr>
              <a:t>Decree </a:t>
            </a:r>
            <a:r>
              <a:rPr lang="en-US" sz="3000" b="1" dirty="0">
                <a:solidFill>
                  <a:srgbClr val="002060"/>
                </a:solidFill>
              </a:rPr>
              <a:t>of the </a:t>
            </a:r>
            <a:r>
              <a:rPr lang="ru-RU" sz="3000" b="1" dirty="0">
                <a:solidFill>
                  <a:srgbClr val="002060"/>
                </a:solidFill>
              </a:rPr>
              <a:t>President of Uzbekistan </a:t>
            </a:r>
            <a:endParaRPr lang="en-US" sz="3000" b="1" dirty="0">
              <a:solidFill>
                <a:srgbClr val="002060"/>
              </a:solidFill>
            </a:endParaRPr>
          </a:p>
          <a:p>
            <a:pPr marL="182563" algn="ctr">
              <a:buFont typeface="Georgia" pitchFamily="18" charset="0"/>
              <a:buNone/>
            </a:pPr>
            <a:r>
              <a:rPr lang="en-US" sz="3000" b="1" dirty="0">
                <a:solidFill>
                  <a:srgbClr val="002060"/>
                </a:solidFill>
              </a:rPr>
              <a:t>  </a:t>
            </a:r>
            <a:r>
              <a:rPr lang="ru-RU" sz="3000" b="1" dirty="0">
                <a:solidFill>
                  <a:srgbClr val="002060"/>
                </a:solidFill>
              </a:rPr>
              <a:t>«On additional measures to stimulate attracting </a:t>
            </a:r>
            <a:endParaRPr lang="en-US" sz="3000" b="1" dirty="0">
              <a:solidFill>
                <a:srgbClr val="002060"/>
              </a:solidFill>
            </a:endParaRPr>
          </a:p>
          <a:p>
            <a:pPr marL="182563" algn="ctr">
              <a:buFont typeface="Georgia" pitchFamily="18" charset="0"/>
              <a:buNone/>
            </a:pPr>
            <a:r>
              <a:rPr lang="ru-RU" sz="3000" b="1" dirty="0">
                <a:solidFill>
                  <a:srgbClr val="002060"/>
                </a:solidFill>
              </a:rPr>
              <a:t>foreign direct investments»</a:t>
            </a:r>
            <a:r>
              <a:rPr lang="en-US" sz="3000" b="1" dirty="0">
                <a:solidFill>
                  <a:srgbClr val="002060"/>
                </a:solidFill>
              </a:rPr>
              <a:t> #UP-4434</a:t>
            </a:r>
            <a:endParaRPr lang="ru-RU" sz="3000" b="1" dirty="0">
              <a:solidFill>
                <a:srgbClr val="002060"/>
              </a:solidFill>
            </a:endParaRPr>
          </a:p>
        </p:txBody>
      </p:sp>
      <p:sp>
        <p:nvSpPr>
          <p:cNvPr id="23557" name="Прямоугольник 7"/>
          <p:cNvSpPr>
            <a:spLocks noChangeArrowheads="1"/>
          </p:cNvSpPr>
          <p:nvPr/>
        </p:nvSpPr>
        <p:spPr bwMode="auto">
          <a:xfrm>
            <a:off x="395288" y="1785938"/>
            <a:ext cx="8250237" cy="830262"/>
          </a:xfrm>
          <a:prstGeom prst="rect">
            <a:avLst/>
          </a:prstGeom>
          <a:noFill/>
          <a:ln w="9525">
            <a:noFill/>
            <a:miter lim="800000"/>
            <a:headEnd/>
            <a:tailEnd/>
          </a:ln>
        </p:spPr>
        <p:txBody>
          <a:bodyPr>
            <a:spAutoFit/>
          </a:bodyPr>
          <a:lstStyle/>
          <a:p>
            <a:pPr algn="just"/>
            <a:r>
              <a:rPr lang="en-US" sz="2400" b="1">
                <a:solidFill>
                  <a:srgbClr val="002060"/>
                </a:solidFill>
                <a:cs typeface="Arial" charset="0"/>
              </a:rPr>
              <a:t>5. Extension of incentives and privileges of the President’s Decree #UP-3594 on April 11, 2005</a:t>
            </a:r>
            <a:endParaRPr lang="ru-RU" sz="2400" b="1">
              <a:solidFill>
                <a:srgbClr val="002060"/>
              </a:solidFill>
              <a:cs typeface="Arial" charset="0"/>
            </a:endParaRPr>
          </a:p>
        </p:txBody>
      </p:sp>
      <p:sp>
        <p:nvSpPr>
          <p:cNvPr id="7" name="Прямоугольник 6"/>
          <p:cNvSpPr/>
          <p:nvPr/>
        </p:nvSpPr>
        <p:spPr>
          <a:xfrm>
            <a:off x="179388" y="4262438"/>
            <a:ext cx="3546475" cy="461962"/>
          </a:xfrm>
          <a:prstGeom prst="rect">
            <a:avLst/>
          </a:prstGeom>
        </p:spPr>
        <p:txBody>
          <a:bodyPr wrap="none">
            <a:spAutoFit/>
          </a:bodyPr>
          <a:lstStyle/>
          <a:p>
            <a:pPr defTabSz="904875">
              <a:defRPr/>
            </a:pPr>
            <a:r>
              <a:rPr lang="en-US" sz="2400" b="1" dirty="0">
                <a:solidFill>
                  <a:srgbClr val="002060"/>
                </a:solidFill>
                <a:effectLst>
                  <a:outerShdw blurRad="38100" dist="38100" dir="2700000" algn="tl">
                    <a:srgbClr val="C0C0C0"/>
                  </a:outerShdw>
                </a:effectLst>
                <a:ea typeface="MS PGothic" pitchFamily="34" charset="-128"/>
                <a:cs typeface="Calibri" pitchFamily="34" charset="0"/>
              </a:rPr>
              <a:t>Period of Tax Exemptions :</a:t>
            </a:r>
            <a:endParaRPr lang="ru-RU" sz="2400" b="1" dirty="0">
              <a:solidFill>
                <a:srgbClr val="002060"/>
              </a:solidFill>
              <a:effectLst>
                <a:outerShdw blurRad="38100" dist="38100" dir="2700000" algn="tl">
                  <a:srgbClr val="C0C0C0"/>
                </a:outerShdw>
              </a:effectLst>
              <a:ea typeface="MS PGothic" pitchFamily="34" charset="-128"/>
              <a:cs typeface="Calibri" pitchFamily="34" charset="0"/>
            </a:endParaRPr>
          </a:p>
        </p:txBody>
      </p:sp>
      <p:sp>
        <p:nvSpPr>
          <p:cNvPr id="23559" name="Прямоугольник 2"/>
          <p:cNvSpPr>
            <a:spLocks noChangeArrowheads="1"/>
          </p:cNvSpPr>
          <p:nvPr/>
        </p:nvSpPr>
        <p:spPr bwMode="auto">
          <a:xfrm>
            <a:off x="323850" y="4694238"/>
            <a:ext cx="8359775" cy="461962"/>
          </a:xfrm>
          <a:prstGeom prst="rect">
            <a:avLst/>
          </a:prstGeom>
          <a:noFill/>
          <a:ln w="9525">
            <a:noFill/>
            <a:miter lim="800000"/>
            <a:headEnd/>
            <a:tailEnd/>
          </a:ln>
        </p:spPr>
        <p:txBody>
          <a:bodyPr>
            <a:spAutoFit/>
          </a:bodyPr>
          <a:lstStyle/>
          <a:p>
            <a:pPr defTabSz="904875">
              <a:buFontTx/>
              <a:buChar char="•"/>
            </a:pPr>
            <a:r>
              <a:rPr lang="en-US" sz="2400" b="1">
                <a:solidFill>
                  <a:srgbClr val="002060"/>
                </a:solidFill>
              </a:rPr>
              <a:t> </a:t>
            </a:r>
            <a:r>
              <a:rPr lang="en-US" sz="2400" b="1" u="sng">
                <a:solidFill>
                  <a:srgbClr val="FF0000"/>
                </a:solidFill>
              </a:rPr>
              <a:t>3 years</a:t>
            </a:r>
            <a:r>
              <a:rPr lang="en-US" sz="2400" b="1">
                <a:solidFill>
                  <a:srgbClr val="002060"/>
                </a:solidFill>
              </a:rPr>
              <a:t>, if amount of direct investments is </a:t>
            </a:r>
            <a:r>
              <a:rPr lang="en-US" sz="2400" b="1" u="sng">
                <a:solidFill>
                  <a:srgbClr val="FF0000"/>
                </a:solidFill>
              </a:rPr>
              <a:t>0,3 - 3 mln. USD;</a:t>
            </a:r>
            <a:endParaRPr lang="ru-RU" sz="2400" b="1" u="sng">
              <a:solidFill>
                <a:srgbClr val="FF0000"/>
              </a:solidFill>
            </a:endParaRPr>
          </a:p>
        </p:txBody>
      </p:sp>
      <p:sp>
        <p:nvSpPr>
          <p:cNvPr id="23560" name="Прямоугольник 3"/>
          <p:cNvSpPr>
            <a:spLocks noChangeArrowheads="1"/>
          </p:cNvSpPr>
          <p:nvPr/>
        </p:nvSpPr>
        <p:spPr bwMode="auto">
          <a:xfrm>
            <a:off x="323850" y="5199063"/>
            <a:ext cx="8186738" cy="461962"/>
          </a:xfrm>
          <a:prstGeom prst="rect">
            <a:avLst/>
          </a:prstGeom>
          <a:noFill/>
          <a:ln w="9525">
            <a:noFill/>
            <a:miter lim="800000"/>
            <a:headEnd/>
            <a:tailEnd/>
          </a:ln>
        </p:spPr>
        <p:txBody>
          <a:bodyPr>
            <a:spAutoFit/>
          </a:bodyPr>
          <a:lstStyle/>
          <a:p>
            <a:pPr defTabSz="904875">
              <a:buFontTx/>
              <a:buChar char="•"/>
            </a:pPr>
            <a:r>
              <a:rPr lang="en-US" sz="2400" b="1">
                <a:solidFill>
                  <a:srgbClr val="002060"/>
                </a:solidFill>
              </a:rPr>
              <a:t> </a:t>
            </a:r>
            <a:r>
              <a:rPr lang="en-US" sz="2400" b="1" u="sng">
                <a:solidFill>
                  <a:srgbClr val="FF0000"/>
                </a:solidFill>
              </a:rPr>
              <a:t>5 years</a:t>
            </a:r>
            <a:r>
              <a:rPr lang="en-US" sz="2400" b="1">
                <a:solidFill>
                  <a:srgbClr val="FF0000"/>
                </a:solidFill>
              </a:rPr>
              <a:t>, </a:t>
            </a:r>
            <a:r>
              <a:rPr lang="en-US" sz="2400" b="1">
                <a:solidFill>
                  <a:srgbClr val="002060"/>
                </a:solidFill>
              </a:rPr>
              <a:t>if amount of direct investments is </a:t>
            </a:r>
            <a:r>
              <a:rPr lang="en-US" sz="2400" b="1" u="sng">
                <a:solidFill>
                  <a:srgbClr val="FF0000"/>
                </a:solidFill>
              </a:rPr>
              <a:t>3 - 10 mln. USD;</a:t>
            </a:r>
            <a:endParaRPr lang="ru-RU" sz="2400" b="1">
              <a:solidFill>
                <a:srgbClr val="FF0000"/>
              </a:solidFill>
            </a:endParaRPr>
          </a:p>
        </p:txBody>
      </p:sp>
      <p:sp>
        <p:nvSpPr>
          <p:cNvPr id="23561" name="Прямоугольник 5"/>
          <p:cNvSpPr>
            <a:spLocks noChangeArrowheads="1"/>
          </p:cNvSpPr>
          <p:nvPr/>
        </p:nvSpPr>
        <p:spPr bwMode="auto">
          <a:xfrm>
            <a:off x="323850" y="5630863"/>
            <a:ext cx="8899525" cy="461962"/>
          </a:xfrm>
          <a:prstGeom prst="rect">
            <a:avLst/>
          </a:prstGeom>
          <a:noFill/>
          <a:ln w="9525">
            <a:noFill/>
            <a:miter lim="800000"/>
            <a:headEnd/>
            <a:tailEnd/>
          </a:ln>
        </p:spPr>
        <p:txBody>
          <a:bodyPr>
            <a:spAutoFit/>
          </a:bodyPr>
          <a:lstStyle/>
          <a:p>
            <a:pPr defTabSz="904875">
              <a:buFontTx/>
              <a:buChar char="•"/>
            </a:pPr>
            <a:r>
              <a:rPr lang="en-US" sz="2400" b="1">
                <a:solidFill>
                  <a:srgbClr val="002060"/>
                </a:solidFill>
              </a:rPr>
              <a:t> </a:t>
            </a:r>
            <a:r>
              <a:rPr lang="en-US" sz="2400" b="1" u="sng">
                <a:solidFill>
                  <a:srgbClr val="FF0000"/>
                </a:solidFill>
              </a:rPr>
              <a:t>7 years</a:t>
            </a:r>
            <a:r>
              <a:rPr lang="en-US" sz="2400" b="1">
                <a:solidFill>
                  <a:srgbClr val="002060"/>
                </a:solidFill>
              </a:rPr>
              <a:t>, if amount of direct investments is more than </a:t>
            </a:r>
            <a:r>
              <a:rPr lang="en-US" sz="2400" b="1" u="sng">
                <a:solidFill>
                  <a:srgbClr val="FF0000"/>
                </a:solidFill>
              </a:rPr>
              <a:t>10 mln. USD.</a:t>
            </a:r>
            <a:endParaRPr lang="ru-RU" sz="2400" b="1">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39938" name="Прямоугольник 11"/>
          <p:cNvSpPr>
            <a:spLocks noChangeArrowheads="1"/>
          </p:cNvSpPr>
          <p:nvPr/>
        </p:nvSpPr>
        <p:spPr bwMode="auto">
          <a:xfrm>
            <a:off x="250826" y="49848"/>
            <a:ext cx="8641654" cy="1938992"/>
          </a:xfrm>
          <a:prstGeom prst="rect">
            <a:avLst/>
          </a:prstGeom>
          <a:noFill/>
          <a:ln w="9525">
            <a:noFill/>
            <a:miter lim="800000"/>
            <a:headEnd/>
            <a:tailEnd/>
          </a:ln>
        </p:spPr>
        <p:txBody>
          <a:bodyPr wrap="square">
            <a:spAutoFit/>
          </a:bodyPr>
          <a:lstStyle/>
          <a:p>
            <a:pPr marL="182563" algn="ctr"/>
            <a:r>
              <a:rPr lang="ru-RU" sz="3000" b="1" dirty="0">
                <a:solidFill>
                  <a:srgbClr val="002060"/>
                </a:solidFill>
              </a:rPr>
              <a:t>Decree </a:t>
            </a:r>
            <a:r>
              <a:rPr lang="en-US" sz="3000" b="1" dirty="0">
                <a:solidFill>
                  <a:srgbClr val="002060"/>
                </a:solidFill>
              </a:rPr>
              <a:t>of the </a:t>
            </a:r>
            <a:r>
              <a:rPr lang="ru-RU" sz="3000" b="1" dirty="0">
                <a:solidFill>
                  <a:srgbClr val="002060"/>
                </a:solidFill>
              </a:rPr>
              <a:t>President of Uzbekistan </a:t>
            </a:r>
            <a:endParaRPr lang="en-US" sz="3000" b="1" dirty="0">
              <a:solidFill>
                <a:srgbClr val="002060"/>
              </a:solidFill>
            </a:endParaRPr>
          </a:p>
          <a:p>
            <a:pPr marL="182563" algn="ctr">
              <a:buFont typeface="Georgia" pitchFamily="18" charset="0"/>
              <a:buNone/>
            </a:pPr>
            <a:r>
              <a:rPr lang="ru-RU" sz="3000" b="1" dirty="0" smtClean="0">
                <a:solidFill>
                  <a:srgbClr val="002060"/>
                </a:solidFill>
              </a:rPr>
              <a:t>«</a:t>
            </a:r>
            <a:r>
              <a:rPr lang="en-US" sz="3000" b="1" dirty="0" smtClean="0">
                <a:solidFill>
                  <a:srgbClr val="002060"/>
                </a:solidFill>
              </a:rPr>
              <a:t>On </a:t>
            </a:r>
            <a:r>
              <a:rPr lang="en-US" sz="3000" b="1" dirty="0">
                <a:solidFill>
                  <a:srgbClr val="002060"/>
                </a:solidFill>
              </a:rPr>
              <a:t>measures on radical </a:t>
            </a:r>
            <a:r>
              <a:rPr lang="en-US" sz="3000" b="1" dirty="0" smtClean="0">
                <a:solidFill>
                  <a:srgbClr val="002060"/>
                </a:solidFill>
              </a:rPr>
              <a:t>reduction of </a:t>
            </a:r>
            <a:r>
              <a:rPr lang="en-US" sz="3000" b="1" dirty="0">
                <a:solidFill>
                  <a:srgbClr val="002060"/>
                </a:solidFill>
              </a:rPr>
              <a:t>statistics, </a:t>
            </a:r>
          </a:p>
          <a:p>
            <a:pPr marL="182563" algn="ctr">
              <a:buFont typeface="Georgia" pitchFamily="18" charset="0"/>
              <a:buNone/>
            </a:pPr>
            <a:r>
              <a:rPr lang="en-US" sz="3000" b="1" dirty="0">
                <a:solidFill>
                  <a:srgbClr val="002060"/>
                </a:solidFill>
              </a:rPr>
              <a:t>tax, financial reporting, </a:t>
            </a:r>
            <a:r>
              <a:rPr lang="en-US" sz="3000" b="1" dirty="0" smtClean="0">
                <a:solidFill>
                  <a:srgbClr val="002060"/>
                </a:solidFill>
              </a:rPr>
              <a:t>licensable </a:t>
            </a:r>
            <a:r>
              <a:rPr lang="en-US" sz="3000" b="1" dirty="0">
                <a:solidFill>
                  <a:srgbClr val="002060"/>
                </a:solidFill>
              </a:rPr>
              <a:t>businesses </a:t>
            </a:r>
          </a:p>
          <a:p>
            <a:pPr marL="182563" algn="ctr">
              <a:buFont typeface="Georgia" pitchFamily="18" charset="0"/>
              <a:buNone/>
            </a:pPr>
            <a:r>
              <a:rPr lang="en-US" sz="3000" b="1" dirty="0">
                <a:solidFill>
                  <a:srgbClr val="002060"/>
                </a:solidFill>
              </a:rPr>
              <a:t> as well as  </a:t>
            </a:r>
            <a:r>
              <a:rPr lang="en-US" sz="3000" b="1" dirty="0" smtClean="0">
                <a:solidFill>
                  <a:srgbClr val="002060"/>
                </a:solidFill>
              </a:rPr>
              <a:t>permit </a:t>
            </a:r>
            <a:r>
              <a:rPr lang="en-US" sz="3000" b="1" dirty="0">
                <a:solidFill>
                  <a:srgbClr val="002060"/>
                </a:solidFill>
              </a:rPr>
              <a:t>issues </a:t>
            </a:r>
            <a:r>
              <a:rPr lang="en-US" sz="3000" b="1" dirty="0" smtClean="0">
                <a:solidFill>
                  <a:srgbClr val="002060"/>
                </a:solidFill>
              </a:rPr>
              <a:t>procedures</a:t>
            </a:r>
            <a:r>
              <a:rPr lang="ru-RU" sz="3000" b="1" dirty="0" smtClean="0">
                <a:solidFill>
                  <a:srgbClr val="002060"/>
                </a:solidFill>
              </a:rPr>
              <a:t>»</a:t>
            </a:r>
            <a:r>
              <a:rPr lang="en-US" sz="3000" b="1" dirty="0" smtClean="0">
                <a:solidFill>
                  <a:srgbClr val="002060"/>
                </a:solidFill>
              </a:rPr>
              <a:t> </a:t>
            </a:r>
            <a:r>
              <a:rPr lang="en-US" sz="3000" b="1" dirty="0">
                <a:solidFill>
                  <a:srgbClr val="002060"/>
                </a:solidFill>
              </a:rPr>
              <a:t>#UP-4453</a:t>
            </a:r>
          </a:p>
        </p:txBody>
      </p:sp>
      <p:sp>
        <p:nvSpPr>
          <p:cNvPr id="39939" name="Прямоугольник 7"/>
          <p:cNvSpPr>
            <a:spLocks noChangeArrowheads="1"/>
          </p:cNvSpPr>
          <p:nvPr/>
        </p:nvSpPr>
        <p:spPr bwMode="auto">
          <a:xfrm>
            <a:off x="425450" y="2076574"/>
            <a:ext cx="8250238" cy="1568450"/>
          </a:xfrm>
          <a:prstGeom prst="rect">
            <a:avLst/>
          </a:prstGeom>
          <a:noFill/>
          <a:ln w="9525">
            <a:noFill/>
            <a:miter lim="800000"/>
            <a:headEnd/>
            <a:tailEnd/>
          </a:ln>
        </p:spPr>
        <p:txBody>
          <a:bodyPr>
            <a:spAutoFit/>
          </a:bodyPr>
          <a:lstStyle/>
          <a:p>
            <a:pPr algn="just"/>
            <a:r>
              <a:rPr lang="en-US" sz="2400" b="1" dirty="0">
                <a:solidFill>
                  <a:srgbClr val="002060"/>
                </a:solidFill>
                <a:cs typeface="Arial" charset="0"/>
              </a:rPr>
              <a:t>In accordance with the Decree, </a:t>
            </a:r>
            <a:r>
              <a:rPr lang="en-US" sz="2400" b="1" dirty="0">
                <a:solidFill>
                  <a:srgbClr val="FF0000"/>
                </a:solidFill>
                <a:cs typeface="Arial" charset="0"/>
              </a:rPr>
              <a:t>80</a:t>
            </a:r>
            <a:r>
              <a:rPr lang="en-US" sz="2400" b="1" dirty="0">
                <a:solidFill>
                  <a:srgbClr val="002060"/>
                </a:solidFill>
                <a:cs typeface="Arial" charset="0"/>
              </a:rPr>
              <a:t> licensing procedures (</a:t>
            </a:r>
            <a:r>
              <a:rPr lang="en-US" sz="2400" b="1" dirty="0">
                <a:solidFill>
                  <a:srgbClr val="FF0000"/>
                </a:solidFill>
                <a:cs typeface="Arial" charset="0"/>
              </a:rPr>
              <a:t>26%</a:t>
            </a:r>
            <a:r>
              <a:rPr lang="en-US" sz="2400" b="1" dirty="0">
                <a:solidFill>
                  <a:srgbClr val="002060"/>
                </a:solidFill>
                <a:cs typeface="Arial" charset="0"/>
              </a:rPr>
              <a:t> of the total number) and </a:t>
            </a:r>
            <a:r>
              <a:rPr lang="en-US" sz="2400" b="1" dirty="0">
                <a:solidFill>
                  <a:srgbClr val="FF0000"/>
                </a:solidFill>
                <a:cs typeface="Arial" charset="0"/>
              </a:rPr>
              <a:t>15</a:t>
            </a:r>
            <a:r>
              <a:rPr lang="en-US" sz="2400" b="1" dirty="0">
                <a:solidFill>
                  <a:srgbClr val="002060"/>
                </a:solidFill>
                <a:cs typeface="Arial" charset="0"/>
              </a:rPr>
              <a:t> licensable  activities (</a:t>
            </a:r>
            <a:r>
              <a:rPr lang="en-US" sz="2400" b="1" dirty="0">
                <a:solidFill>
                  <a:srgbClr val="FF0000"/>
                </a:solidFill>
                <a:cs typeface="Arial" charset="0"/>
              </a:rPr>
              <a:t>20%</a:t>
            </a:r>
            <a:r>
              <a:rPr lang="en-US" sz="2400" b="1" dirty="0">
                <a:solidFill>
                  <a:srgbClr val="002060"/>
                </a:solidFill>
                <a:cs typeface="Arial" charset="0"/>
              </a:rPr>
              <a:t>) </a:t>
            </a:r>
            <a:r>
              <a:rPr lang="en-US" sz="2400" b="1" dirty="0" smtClean="0">
                <a:solidFill>
                  <a:srgbClr val="002060"/>
                </a:solidFill>
                <a:cs typeface="Arial" charset="0"/>
              </a:rPr>
              <a:t>is </a:t>
            </a:r>
            <a:r>
              <a:rPr lang="en-US" sz="2400" b="1" dirty="0">
                <a:solidFill>
                  <a:srgbClr val="002060"/>
                </a:solidFill>
                <a:cs typeface="Arial" charset="0"/>
              </a:rPr>
              <a:t>abolished in Uzbekistan since </a:t>
            </a:r>
            <a:r>
              <a:rPr lang="en-US" sz="2400" b="1" dirty="0" smtClean="0">
                <a:solidFill>
                  <a:srgbClr val="002060"/>
                </a:solidFill>
                <a:cs typeface="Arial" charset="0"/>
              </a:rPr>
              <a:t>August 1, 2012 through their </a:t>
            </a:r>
            <a:r>
              <a:rPr lang="en-US" sz="2400" b="1" dirty="0">
                <a:solidFill>
                  <a:srgbClr val="002060"/>
                </a:solidFill>
                <a:cs typeface="Arial" charset="0"/>
              </a:rPr>
              <a:t>cancellation and integration.</a:t>
            </a:r>
            <a:endParaRPr lang="ru-RU" sz="2400" b="1" dirty="0">
              <a:solidFill>
                <a:srgbClr val="002060"/>
              </a:solidFill>
              <a:cs typeface="Arial" charset="0"/>
            </a:endParaRPr>
          </a:p>
        </p:txBody>
      </p:sp>
      <p:pic>
        <p:nvPicPr>
          <p:cNvPr id="39940" name="Picture 4" descr="http://www.euklide.com/wp-content/uploads/2012/10/Business.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50825" y="3645024"/>
            <a:ext cx="3606800" cy="3240360"/>
          </a:xfrm>
          <a:prstGeom prst="rect">
            <a:avLst/>
          </a:prstGeom>
          <a:noFill/>
          <a:ln w="9525">
            <a:noFill/>
            <a:miter lim="800000"/>
            <a:headEnd/>
            <a:tailEnd/>
          </a:ln>
        </p:spPr>
      </p:pic>
      <p:pic>
        <p:nvPicPr>
          <p:cNvPr id="6" name="Picture 6" descr="http://www.b-vector.com.ua/assets/images/main/internet_business_23-wallpaper-1680x1050.jpg"/>
          <p:cNvPicPr>
            <a:picLocks noChangeAspect="1" noChangeArrowheads="1"/>
          </p:cNvPicPr>
          <p:nvPr/>
        </p:nvPicPr>
        <p:blipFill>
          <a:blip r:embed="rId5" cstate="print">
            <a:extLst/>
          </a:blip>
          <a:srcRect/>
          <a:stretch>
            <a:fillRect/>
          </a:stretch>
        </p:blipFill>
        <p:spPr bwMode="auto">
          <a:xfrm>
            <a:off x="4067944" y="3342476"/>
            <a:ext cx="3236210" cy="2022631"/>
          </a:xfrm>
          <a:prstGeom prst="rect">
            <a:avLst/>
          </a:prstGeom>
          <a:ln>
            <a:noFill/>
          </a:ln>
          <a:effectLst>
            <a:softEdge rad="112500"/>
          </a:effectLst>
          <a:extLst/>
        </p:spPr>
      </p:pic>
      <p:pic>
        <p:nvPicPr>
          <p:cNvPr id="39942" name="Picture 8" descr="http://www.bcjobs.ca/hr-advice/wp-content/uploads/2012/11/CONSIDERATIONS-WHEN-BRINGING-ON-A-NEW-BUSINESS-PARTNER.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364163" y="5230813"/>
            <a:ext cx="3024187" cy="1627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27650" name="Прямоугольник 11"/>
          <p:cNvSpPr>
            <a:spLocks noChangeArrowheads="1"/>
          </p:cNvSpPr>
          <p:nvPr/>
        </p:nvSpPr>
        <p:spPr bwMode="auto">
          <a:xfrm>
            <a:off x="585788" y="115888"/>
            <a:ext cx="8213725" cy="1938337"/>
          </a:xfrm>
          <a:prstGeom prst="rect">
            <a:avLst/>
          </a:prstGeom>
          <a:noFill/>
          <a:ln w="9525">
            <a:noFill/>
            <a:miter lim="800000"/>
            <a:headEnd/>
            <a:tailEnd/>
          </a:ln>
        </p:spPr>
        <p:txBody>
          <a:bodyPr wrap="none">
            <a:spAutoFit/>
          </a:bodyPr>
          <a:lstStyle/>
          <a:p>
            <a:pPr marL="182563" algn="ctr">
              <a:buFont typeface="Georgia" pitchFamily="18" charset="0"/>
              <a:buNone/>
            </a:pPr>
            <a:r>
              <a:rPr lang="ru-RU" sz="3000" b="1" dirty="0">
                <a:solidFill>
                  <a:srgbClr val="002060"/>
                </a:solidFill>
              </a:rPr>
              <a:t>Decree </a:t>
            </a:r>
            <a:r>
              <a:rPr lang="en-US" sz="3000" b="1" dirty="0">
                <a:solidFill>
                  <a:srgbClr val="002060"/>
                </a:solidFill>
              </a:rPr>
              <a:t>of the </a:t>
            </a:r>
            <a:r>
              <a:rPr lang="ru-RU" sz="3000" b="1" dirty="0">
                <a:solidFill>
                  <a:srgbClr val="002060"/>
                </a:solidFill>
              </a:rPr>
              <a:t>President of Uzbekistan </a:t>
            </a:r>
            <a:endParaRPr lang="en-US" sz="3000" b="1" dirty="0">
              <a:solidFill>
                <a:srgbClr val="002060"/>
              </a:solidFill>
            </a:endParaRPr>
          </a:p>
          <a:p>
            <a:pPr marL="182563" algn="ctr">
              <a:buFont typeface="Georgia" pitchFamily="18" charset="0"/>
              <a:buNone/>
            </a:pPr>
            <a:r>
              <a:rPr lang="en-US" sz="3000" b="1" dirty="0">
                <a:solidFill>
                  <a:srgbClr val="002060"/>
                </a:solidFill>
              </a:rPr>
              <a:t>  </a:t>
            </a:r>
            <a:r>
              <a:rPr lang="ru-RU" sz="3000" b="1" dirty="0" smtClean="0">
                <a:solidFill>
                  <a:srgbClr val="002060"/>
                </a:solidFill>
              </a:rPr>
              <a:t>«</a:t>
            </a:r>
            <a:r>
              <a:rPr lang="en-US" sz="3000" b="1" dirty="0" smtClean="0">
                <a:solidFill>
                  <a:srgbClr val="002060"/>
                </a:solidFill>
              </a:rPr>
              <a:t>On </a:t>
            </a:r>
            <a:r>
              <a:rPr lang="en-US" sz="3000" b="1" dirty="0">
                <a:solidFill>
                  <a:srgbClr val="002060"/>
                </a:solidFill>
              </a:rPr>
              <a:t>measures on further cardinal improvement </a:t>
            </a:r>
          </a:p>
          <a:p>
            <a:pPr marL="182563" algn="ctr"/>
            <a:r>
              <a:rPr lang="en-US" sz="3000" b="1" dirty="0">
                <a:solidFill>
                  <a:srgbClr val="002060"/>
                </a:solidFill>
              </a:rPr>
              <a:t>of business environment and providing </a:t>
            </a:r>
          </a:p>
          <a:p>
            <a:pPr marL="182563" algn="ctr"/>
            <a:r>
              <a:rPr lang="en-US" sz="3000" b="1" dirty="0">
                <a:solidFill>
                  <a:srgbClr val="002060"/>
                </a:solidFill>
              </a:rPr>
              <a:t>more freedom to </a:t>
            </a:r>
            <a:r>
              <a:rPr lang="en-US" sz="3000" b="1" dirty="0" smtClean="0">
                <a:solidFill>
                  <a:srgbClr val="002060"/>
                </a:solidFill>
              </a:rPr>
              <a:t>entrepreneurship</a:t>
            </a:r>
            <a:r>
              <a:rPr lang="ru-RU" sz="3000" b="1" dirty="0" smtClean="0">
                <a:solidFill>
                  <a:srgbClr val="002060"/>
                </a:solidFill>
              </a:rPr>
              <a:t>»</a:t>
            </a:r>
            <a:r>
              <a:rPr lang="en-US" sz="3000" b="1" dirty="0" smtClean="0">
                <a:solidFill>
                  <a:srgbClr val="002060"/>
                </a:solidFill>
              </a:rPr>
              <a:t> </a:t>
            </a:r>
            <a:r>
              <a:rPr lang="en-US" sz="3000" b="1" dirty="0">
                <a:solidFill>
                  <a:srgbClr val="002060"/>
                </a:solidFill>
              </a:rPr>
              <a:t>#UP-4455</a:t>
            </a:r>
          </a:p>
        </p:txBody>
      </p:sp>
      <p:sp>
        <p:nvSpPr>
          <p:cNvPr id="27651" name="Прямоугольник 7"/>
          <p:cNvSpPr>
            <a:spLocks noChangeArrowheads="1"/>
          </p:cNvSpPr>
          <p:nvPr/>
        </p:nvSpPr>
        <p:spPr bwMode="auto">
          <a:xfrm>
            <a:off x="500063" y="2309813"/>
            <a:ext cx="8145462" cy="1200329"/>
          </a:xfrm>
          <a:prstGeom prst="rect">
            <a:avLst/>
          </a:prstGeom>
          <a:noFill/>
          <a:ln w="9525">
            <a:noFill/>
            <a:miter lim="800000"/>
            <a:headEnd/>
            <a:tailEnd/>
          </a:ln>
        </p:spPr>
        <p:txBody>
          <a:bodyPr>
            <a:spAutoFit/>
          </a:bodyPr>
          <a:lstStyle/>
          <a:p>
            <a:pPr marL="444500" indent="-444500" algn="just"/>
            <a:r>
              <a:rPr lang="en-US" sz="2400" b="1" dirty="0" smtClean="0">
                <a:solidFill>
                  <a:srgbClr val="002060"/>
                </a:solidFill>
                <a:cs typeface="Arial" charset="0"/>
              </a:rPr>
              <a:t>-</a:t>
            </a:r>
            <a:r>
              <a:rPr lang="ru-RU" sz="2400" b="1" dirty="0" smtClean="0">
                <a:solidFill>
                  <a:srgbClr val="002060"/>
                </a:solidFill>
                <a:cs typeface="Arial" charset="0"/>
              </a:rPr>
              <a:t>	</a:t>
            </a:r>
            <a:r>
              <a:rPr lang="en-US" sz="2400" b="1" dirty="0" smtClean="0">
                <a:solidFill>
                  <a:srgbClr val="002060"/>
                </a:solidFill>
                <a:cs typeface="Arial" charset="0"/>
              </a:rPr>
              <a:t>payment </a:t>
            </a:r>
            <a:r>
              <a:rPr lang="en-US" sz="2400" b="1" dirty="0">
                <a:solidFill>
                  <a:srgbClr val="002060"/>
                </a:solidFill>
                <a:cs typeface="Arial" charset="0"/>
              </a:rPr>
              <a:t>of taxes and other mandatory payments via </a:t>
            </a:r>
            <a:r>
              <a:rPr lang="en-US" sz="2400" b="1" dirty="0" smtClean="0">
                <a:solidFill>
                  <a:srgbClr val="002060"/>
                </a:solidFill>
                <a:cs typeface="Arial" charset="0"/>
              </a:rPr>
              <a:t>remote </a:t>
            </a:r>
            <a:r>
              <a:rPr lang="en-US" sz="2400" b="1" dirty="0">
                <a:solidFill>
                  <a:srgbClr val="002060"/>
                </a:solidFill>
                <a:cs typeface="Arial" charset="0"/>
              </a:rPr>
              <a:t>service </a:t>
            </a:r>
            <a:r>
              <a:rPr lang="en-US" sz="2400" b="1" dirty="0" smtClean="0">
                <a:solidFill>
                  <a:srgbClr val="002060"/>
                </a:solidFill>
                <a:cs typeface="Arial" charset="0"/>
              </a:rPr>
              <a:t>for</a:t>
            </a:r>
            <a:r>
              <a:rPr lang="ru-RU" sz="2400" b="1" dirty="0" smtClean="0">
                <a:solidFill>
                  <a:srgbClr val="002060"/>
                </a:solidFill>
                <a:cs typeface="Arial" charset="0"/>
              </a:rPr>
              <a:t> </a:t>
            </a:r>
            <a:r>
              <a:rPr lang="en-US" sz="2400" b="1" dirty="0" smtClean="0">
                <a:solidFill>
                  <a:srgbClr val="002060"/>
                </a:solidFill>
                <a:cs typeface="Arial" charset="0"/>
              </a:rPr>
              <a:t>bank </a:t>
            </a:r>
            <a:r>
              <a:rPr lang="en-US" sz="2400" b="1" dirty="0">
                <a:solidFill>
                  <a:srgbClr val="002060"/>
                </a:solidFill>
                <a:cs typeface="Arial" charset="0"/>
              </a:rPr>
              <a:t>accounts, including Internet Banking;</a:t>
            </a:r>
            <a:endParaRPr lang="ru-RU" sz="2400" b="1" dirty="0">
              <a:solidFill>
                <a:srgbClr val="002060"/>
              </a:solidFill>
              <a:cs typeface="Arial" charset="0"/>
            </a:endParaRPr>
          </a:p>
        </p:txBody>
      </p:sp>
      <p:sp>
        <p:nvSpPr>
          <p:cNvPr id="27652" name="Прямоугольник 7"/>
          <p:cNvSpPr>
            <a:spLocks noChangeArrowheads="1"/>
          </p:cNvSpPr>
          <p:nvPr/>
        </p:nvSpPr>
        <p:spPr bwMode="auto">
          <a:xfrm>
            <a:off x="571500" y="3534841"/>
            <a:ext cx="8074025" cy="830263"/>
          </a:xfrm>
          <a:prstGeom prst="rect">
            <a:avLst/>
          </a:prstGeom>
          <a:noFill/>
          <a:ln w="9525">
            <a:noFill/>
            <a:miter lim="800000"/>
            <a:headEnd/>
            <a:tailEnd/>
          </a:ln>
        </p:spPr>
        <p:txBody>
          <a:bodyPr>
            <a:spAutoFit/>
          </a:bodyPr>
          <a:lstStyle/>
          <a:p>
            <a:pPr marL="342900" indent="-342900" algn="just">
              <a:buFontTx/>
              <a:buChar char="-"/>
            </a:pPr>
            <a:r>
              <a:rPr lang="en-US" sz="2400" b="1" dirty="0">
                <a:solidFill>
                  <a:srgbClr val="002060"/>
                </a:solidFill>
                <a:cs typeface="Arial" charset="0"/>
              </a:rPr>
              <a:t>declaration of goods by the business entities at the custom clearance of goods;</a:t>
            </a:r>
            <a:endParaRPr lang="ru-RU" sz="2400" b="1" dirty="0">
              <a:solidFill>
                <a:srgbClr val="002060"/>
              </a:solidFill>
              <a:cs typeface="Arial" charset="0"/>
            </a:endParaRPr>
          </a:p>
        </p:txBody>
      </p:sp>
      <p:sp>
        <p:nvSpPr>
          <p:cNvPr id="27653" name="Прямоугольник 7"/>
          <p:cNvSpPr>
            <a:spLocks noChangeArrowheads="1"/>
          </p:cNvSpPr>
          <p:nvPr/>
        </p:nvSpPr>
        <p:spPr bwMode="auto">
          <a:xfrm>
            <a:off x="571500" y="4470946"/>
            <a:ext cx="8074025" cy="830262"/>
          </a:xfrm>
          <a:prstGeom prst="rect">
            <a:avLst/>
          </a:prstGeom>
          <a:noFill/>
          <a:ln w="9525">
            <a:noFill/>
            <a:miter lim="800000"/>
            <a:headEnd/>
            <a:tailEnd/>
          </a:ln>
        </p:spPr>
        <p:txBody>
          <a:bodyPr>
            <a:spAutoFit/>
          </a:bodyPr>
          <a:lstStyle/>
          <a:p>
            <a:pPr marL="342900" indent="-342900" algn="just">
              <a:buFontTx/>
              <a:buChar char="-"/>
            </a:pPr>
            <a:r>
              <a:rPr lang="en-US" sz="2400" b="1" dirty="0">
                <a:solidFill>
                  <a:srgbClr val="002060"/>
                </a:solidFill>
                <a:cs typeface="Arial" charset="0"/>
              </a:rPr>
              <a:t>registration of ownership of legal entities for real estate through </a:t>
            </a:r>
            <a:r>
              <a:rPr lang="en-US" sz="2400" b="1" dirty="0">
                <a:solidFill>
                  <a:srgbClr val="FF0000"/>
                </a:solidFill>
                <a:cs typeface="Arial" charset="0"/>
              </a:rPr>
              <a:t>"one-stop shop" </a:t>
            </a:r>
            <a:r>
              <a:rPr lang="en-US" sz="2400" b="1" dirty="0">
                <a:solidFill>
                  <a:srgbClr val="002060"/>
                </a:solidFill>
                <a:cs typeface="Arial" charset="0"/>
              </a:rPr>
              <a:t>approach;</a:t>
            </a:r>
            <a:endParaRPr lang="ru-RU" sz="2400" b="1" dirty="0">
              <a:solidFill>
                <a:srgbClr val="002060"/>
              </a:solidFill>
              <a:cs typeface="Arial" charset="0"/>
            </a:endParaRPr>
          </a:p>
        </p:txBody>
      </p:sp>
      <p:sp>
        <p:nvSpPr>
          <p:cNvPr id="27654" name="Прямоугольник 6"/>
          <p:cNvSpPr>
            <a:spLocks noChangeArrowheads="1"/>
          </p:cNvSpPr>
          <p:nvPr/>
        </p:nvSpPr>
        <p:spPr bwMode="auto">
          <a:xfrm>
            <a:off x="571500" y="5407050"/>
            <a:ext cx="8074025" cy="830262"/>
          </a:xfrm>
          <a:prstGeom prst="rect">
            <a:avLst/>
          </a:prstGeom>
          <a:noFill/>
          <a:ln w="9525">
            <a:noFill/>
            <a:miter lim="800000"/>
            <a:headEnd/>
            <a:tailEnd/>
          </a:ln>
        </p:spPr>
        <p:txBody>
          <a:bodyPr>
            <a:spAutoFit/>
          </a:bodyPr>
          <a:lstStyle/>
          <a:p>
            <a:pPr marL="342900" indent="-342900" algn="just">
              <a:buFontTx/>
              <a:buChar char="-"/>
            </a:pPr>
            <a:r>
              <a:rPr lang="en-US" sz="2400" b="1" dirty="0">
                <a:solidFill>
                  <a:srgbClr val="002060"/>
                </a:solidFill>
                <a:cs typeface="Arial" charset="0"/>
              </a:rPr>
              <a:t>submission of claims and applications of business entities to economic courts. </a:t>
            </a:r>
            <a:endParaRPr lang="ru-RU" sz="2400" b="1" dirty="0">
              <a:solidFill>
                <a:srgbClr val="002060"/>
              </a:solidFill>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wsa10\Рабочий стол\02\Рисунок1.jpg"/>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13314" name="Прямоугольник 5"/>
          <p:cNvSpPr>
            <a:spLocks noChangeArrowheads="1"/>
          </p:cNvSpPr>
          <p:nvPr/>
        </p:nvSpPr>
        <p:spPr bwMode="auto">
          <a:xfrm>
            <a:off x="357158" y="1769970"/>
            <a:ext cx="8339137" cy="4016484"/>
          </a:xfrm>
          <a:prstGeom prst="rect">
            <a:avLst/>
          </a:prstGeom>
          <a:noFill/>
          <a:ln w="9525">
            <a:noFill/>
            <a:miter lim="800000"/>
            <a:headEnd/>
            <a:tailEnd/>
          </a:ln>
        </p:spPr>
        <p:txBody>
          <a:bodyPr>
            <a:spAutoFit/>
          </a:bodyPr>
          <a:lstStyle/>
          <a:p>
            <a:pPr algn="just"/>
            <a:r>
              <a:rPr lang="en-US" sz="2500" b="1" dirty="0">
                <a:solidFill>
                  <a:srgbClr val="002060"/>
                </a:solidFill>
                <a:cs typeface="Arial" pitchFamily="34" charset="0"/>
              </a:rPr>
              <a:t>       1. E</a:t>
            </a:r>
            <a:r>
              <a:rPr lang="ru-RU" sz="2500" b="1" dirty="0" err="1">
                <a:solidFill>
                  <a:srgbClr val="002060"/>
                </a:solidFill>
                <a:cs typeface="Arial" pitchFamily="34" charset="0"/>
              </a:rPr>
              <a:t>nterprises</a:t>
            </a:r>
            <a:r>
              <a:rPr lang="ru-RU" sz="2500" b="1" dirty="0">
                <a:solidFill>
                  <a:srgbClr val="002060"/>
                </a:solidFill>
                <a:cs typeface="Arial" pitchFamily="34" charset="0"/>
              </a:rPr>
              <a:t> </a:t>
            </a:r>
            <a:r>
              <a:rPr lang="ru-RU" sz="2500" b="1" dirty="0" err="1">
                <a:solidFill>
                  <a:srgbClr val="002060"/>
                </a:solidFill>
                <a:cs typeface="Arial" pitchFamily="34" charset="0"/>
              </a:rPr>
              <a:t>are</a:t>
            </a:r>
            <a:r>
              <a:rPr lang="ru-RU" sz="2500" b="1" dirty="0">
                <a:solidFill>
                  <a:srgbClr val="002060"/>
                </a:solidFill>
                <a:cs typeface="Arial" pitchFamily="34" charset="0"/>
              </a:rPr>
              <a:t> </a:t>
            </a:r>
            <a:r>
              <a:rPr lang="ru-RU" sz="2500" b="1" dirty="0" err="1">
                <a:solidFill>
                  <a:srgbClr val="002060"/>
                </a:solidFill>
                <a:cs typeface="Arial" pitchFamily="34" charset="0"/>
              </a:rPr>
              <a:t>exempt</a:t>
            </a:r>
            <a:r>
              <a:rPr lang="ru-RU" sz="2500" b="1" dirty="0">
                <a:solidFill>
                  <a:srgbClr val="002060"/>
                </a:solidFill>
                <a:cs typeface="Arial" pitchFamily="34" charset="0"/>
              </a:rPr>
              <a:t> </a:t>
            </a:r>
            <a:r>
              <a:rPr lang="ru-RU" sz="2500" b="1" dirty="0" err="1">
                <a:solidFill>
                  <a:srgbClr val="002060"/>
                </a:solidFill>
                <a:cs typeface="Arial" pitchFamily="34" charset="0"/>
              </a:rPr>
              <a:t>from</a:t>
            </a:r>
            <a:r>
              <a:rPr lang="ru-RU" sz="2500" b="1" dirty="0">
                <a:solidFill>
                  <a:srgbClr val="002060"/>
                </a:solidFill>
                <a:cs typeface="Arial" pitchFamily="34" charset="0"/>
              </a:rPr>
              <a:t> </a:t>
            </a:r>
            <a:r>
              <a:rPr lang="ru-RU" sz="2500" b="1" dirty="0" err="1" smtClean="0">
                <a:solidFill>
                  <a:srgbClr val="002060"/>
                </a:solidFill>
                <a:cs typeface="Arial" pitchFamily="34" charset="0"/>
              </a:rPr>
              <a:t>obligatory</a:t>
            </a:r>
            <a:r>
              <a:rPr lang="ru-RU" sz="2500" b="1" dirty="0" smtClean="0">
                <a:solidFill>
                  <a:srgbClr val="002060"/>
                </a:solidFill>
                <a:cs typeface="Arial" pitchFamily="34" charset="0"/>
              </a:rPr>
              <a:t> </a:t>
            </a:r>
            <a:r>
              <a:rPr lang="ru-RU" sz="2500" b="1" dirty="0" err="1">
                <a:solidFill>
                  <a:srgbClr val="002060"/>
                </a:solidFill>
                <a:cs typeface="Arial" pitchFamily="34" charset="0"/>
              </a:rPr>
              <a:t>sale</a:t>
            </a:r>
            <a:r>
              <a:rPr lang="ru-RU" sz="2500" b="1" dirty="0">
                <a:solidFill>
                  <a:srgbClr val="002060"/>
                </a:solidFill>
                <a:cs typeface="Arial" pitchFamily="34" charset="0"/>
              </a:rPr>
              <a:t> </a:t>
            </a:r>
            <a:r>
              <a:rPr lang="ru-RU" sz="2500" b="1" dirty="0" err="1">
                <a:solidFill>
                  <a:srgbClr val="002060"/>
                </a:solidFill>
                <a:cs typeface="Arial" pitchFamily="34" charset="0"/>
              </a:rPr>
              <a:t>of</a:t>
            </a:r>
            <a:r>
              <a:rPr lang="ru-RU" sz="2500" b="1" dirty="0">
                <a:solidFill>
                  <a:srgbClr val="002060"/>
                </a:solidFill>
                <a:cs typeface="Arial" pitchFamily="34" charset="0"/>
              </a:rPr>
              <a:t> </a:t>
            </a:r>
            <a:r>
              <a:rPr lang="ru-RU" sz="2500" b="1" dirty="0" err="1">
                <a:solidFill>
                  <a:srgbClr val="002060"/>
                </a:solidFill>
                <a:cs typeface="Arial" pitchFamily="34" charset="0"/>
              </a:rPr>
              <a:t>foreign</a:t>
            </a:r>
            <a:r>
              <a:rPr lang="ru-RU" sz="2500" b="1" dirty="0">
                <a:solidFill>
                  <a:srgbClr val="002060"/>
                </a:solidFill>
                <a:cs typeface="Arial" pitchFamily="34" charset="0"/>
              </a:rPr>
              <a:t>  </a:t>
            </a:r>
            <a:r>
              <a:rPr lang="ru-RU" sz="2500" b="1" dirty="0" err="1">
                <a:solidFill>
                  <a:srgbClr val="002060"/>
                </a:solidFill>
                <a:cs typeface="Arial" pitchFamily="34" charset="0"/>
              </a:rPr>
              <a:t>exchange</a:t>
            </a:r>
            <a:r>
              <a:rPr lang="ru-RU" sz="2500" b="1" dirty="0">
                <a:solidFill>
                  <a:srgbClr val="002060"/>
                </a:solidFill>
                <a:cs typeface="Arial" pitchFamily="34" charset="0"/>
              </a:rPr>
              <a:t> </a:t>
            </a:r>
            <a:r>
              <a:rPr lang="ru-RU" sz="2500" b="1" dirty="0" err="1">
                <a:solidFill>
                  <a:srgbClr val="002060"/>
                </a:solidFill>
                <a:cs typeface="Arial" pitchFamily="34" charset="0"/>
              </a:rPr>
              <a:t>earnings</a:t>
            </a:r>
            <a:r>
              <a:rPr lang="en-US" sz="2500" b="1" dirty="0" smtClean="0">
                <a:solidFill>
                  <a:srgbClr val="002060"/>
                </a:solidFill>
                <a:cs typeface="Arial" pitchFamily="34" charset="0"/>
              </a:rPr>
              <a:t>:</a:t>
            </a:r>
          </a:p>
          <a:p>
            <a:pPr algn="just"/>
            <a:endParaRPr lang="en-US" sz="1000" b="1" dirty="0">
              <a:solidFill>
                <a:srgbClr val="002060"/>
              </a:solidFill>
              <a:cs typeface="Arial" pitchFamily="34" charset="0"/>
            </a:endParaRPr>
          </a:p>
          <a:p>
            <a:pPr algn="just"/>
            <a:r>
              <a:rPr lang="en-US" sz="2500" b="1" dirty="0">
                <a:solidFill>
                  <a:srgbClr val="002060"/>
                </a:solidFill>
                <a:cs typeface="Arial" pitchFamily="34" charset="0"/>
              </a:rPr>
              <a:t>	 a) </a:t>
            </a:r>
            <a:r>
              <a:rPr lang="ru-RU" sz="2500" b="1" dirty="0" err="1">
                <a:solidFill>
                  <a:srgbClr val="002060"/>
                </a:solidFill>
                <a:cs typeface="Arial" pitchFamily="34" charset="0"/>
              </a:rPr>
              <a:t>for</a:t>
            </a:r>
            <a:r>
              <a:rPr lang="ru-RU" sz="2500" b="1" dirty="0">
                <a:solidFill>
                  <a:srgbClr val="002060"/>
                </a:solidFill>
                <a:cs typeface="Arial" pitchFamily="34" charset="0"/>
              </a:rPr>
              <a:t> </a:t>
            </a:r>
            <a:r>
              <a:rPr lang="ru-RU" sz="2500" b="1" dirty="0" err="1" smtClean="0">
                <a:solidFill>
                  <a:srgbClr val="002060"/>
                </a:solidFill>
                <a:cs typeface="Arial" pitchFamily="34" charset="0"/>
              </a:rPr>
              <a:t>a</a:t>
            </a:r>
            <a:r>
              <a:rPr lang="ru-RU" sz="2500" b="1" dirty="0" smtClean="0">
                <a:solidFill>
                  <a:srgbClr val="002060"/>
                </a:solidFill>
                <a:cs typeface="Arial" pitchFamily="34" charset="0"/>
              </a:rPr>
              <a:t> </a:t>
            </a:r>
            <a:r>
              <a:rPr lang="ru-RU" sz="2500" b="1" dirty="0" err="1">
                <a:solidFill>
                  <a:srgbClr val="002060"/>
                </a:solidFill>
                <a:cs typeface="Arial" pitchFamily="34" charset="0"/>
              </a:rPr>
              <a:t>period</a:t>
            </a:r>
            <a:r>
              <a:rPr lang="ru-RU" sz="2500" b="1" dirty="0">
                <a:solidFill>
                  <a:srgbClr val="002060"/>
                </a:solidFill>
                <a:cs typeface="Arial" pitchFamily="34" charset="0"/>
              </a:rPr>
              <a:t> </a:t>
            </a:r>
            <a:r>
              <a:rPr lang="ru-RU" sz="2500" b="1" dirty="0" err="1" smtClean="0">
                <a:solidFill>
                  <a:srgbClr val="002060"/>
                </a:solidFill>
                <a:cs typeface="Arial" pitchFamily="34" charset="0"/>
              </a:rPr>
              <a:t>of</a:t>
            </a:r>
            <a:r>
              <a:rPr lang="ru-RU" sz="2500" b="1" dirty="0" smtClean="0">
                <a:solidFill>
                  <a:srgbClr val="002060"/>
                </a:solidFill>
                <a:cs typeface="Arial" pitchFamily="34" charset="0"/>
              </a:rPr>
              <a:t> </a:t>
            </a:r>
            <a:r>
              <a:rPr lang="ru-RU" sz="2500" b="1" dirty="0" err="1">
                <a:solidFill>
                  <a:srgbClr val="002060"/>
                </a:solidFill>
                <a:cs typeface="Arial" pitchFamily="34" charset="0"/>
              </a:rPr>
              <a:t>five</a:t>
            </a:r>
            <a:r>
              <a:rPr lang="ru-RU" sz="2500" b="1" dirty="0">
                <a:solidFill>
                  <a:srgbClr val="002060"/>
                </a:solidFill>
                <a:cs typeface="Arial" pitchFamily="34" charset="0"/>
              </a:rPr>
              <a:t>  </a:t>
            </a:r>
            <a:r>
              <a:rPr lang="ru-RU" sz="2500" b="1" dirty="0" err="1">
                <a:solidFill>
                  <a:srgbClr val="002060"/>
                </a:solidFill>
                <a:cs typeface="Arial" pitchFamily="34" charset="0"/>
              </a:rPr>
              <a:t>year's</a:t>
            </a:r>
            <a:r>
              <a:rPr lang="ru-RU" sz="2500" b="1" dirty="0">
                <a:solidFill>
                  <a:srgbClr val="002060"/>
                </a:solidFill>
                <a:cs typeface="Arial" pitchFamily="34" charset="0"/>
              </a:rPr>
              <a:t> </a:t>
            </a:r>
            <a:r>
              <a:rPr lang="ru-RU" sz="2500" b="1" dirty="0" err="1" smtClean="0">
                <a:solidFill>
                  <a:srgbClr val="002060"/>
                </a:solidFill>
                <a:cs typeface="Arial" pitchFamily="34" charset="0"/>
              </a:rPr>
              <a:t>from</a:t>
            </a:r>
            <a:r>
              <a:rPr lang="ru-RU" sz="2500" b="1" dirty="0" smtClean="0">
                <a:solidFill>
                  <a:srgbClr val="002060"/>
                </a:solidFill>
                <a:cs typeface="Arial" pitchFamily="34" charset="0"/>
              </a:rPr>
              <a:t> </a:t>
            </a:r>
            <a:r>
              <a:rPr lang="ru-RU" sz="2500" b="1" dirty="0" err="1">
                <a:solidFill>
                  <a:srgbClr val="002060"/>
                </a:solidFill>
                <a:cs typeface="Arial" pitchFamily="34" charset="0"/>
              </a:rPr>
              <a:t>the</a:t>
            </a:r>
            <a:r>
              <a:rPr lang="ru-RU" sz="2500" b="1" dirty="0">
                <a:solidFill>
                  <a:srgbClr val="002060"/>
                </a:solidFill>
                <a:cs typeface="Arial" pitchFamily="34" charset="0"/>
              </a:rPr>
              <a:t>  </a:t>
            </a:r>
            <a:r>
              <a:rPr lang="ru-RU" sz="2500" b="1" dirty="0" err="1">
                <a:solidFill>
                  <a:srgbClr val="002060"/>
                </a:solidFill>
                <a:cs typeface="Arial" pitchFamily="34" charset="0"/>
              </a:rPr>
              <a:t>moment</a:t>
            </a:r>
            <a:r>
              <a:rPr lang="ru-RU" sz="2500" b="1" dirty="0">
                <a:solidFill>
                  <a:srgbClr val="002060"/>
                </a:solidFill>
                <a:cs typeface="Arial" pitchFamily="34" charset="0"/>
              </a:rPr>
              <a:t> </a:t>
            </a:r>
            <a:r>
              <a:rPr lang="ru-RU" sz="2500" b="1" dirty="0" err="1">
                <a:solidFill>
                  <a:srgbClr val="002060"/>
                </a:solidFill>
                <a:cs typeface="Arial" pitchFamily="34" charset="0"/>
              </a:rPr>
              <a:t>of</a:t>
            </a:r>
            <a:r>
              <a:rPr lang="ru-RU" sz="2500" b="1" dirty="0">
                <a:solidFill>
                  <a:srgbClr val="002060"/>
                </a:solidFill>
                <a:cs typeface="Arial" pitchFamily="34" charset="0"/>
              </a:rPr>
              <a:t> </a:t>
            </a:r>
            <a:r>
              <a:rPr lang="ru-RU" sz="2500" b="1" dirty="0" err="1" smtClean="0">
                <a:solidFill>
                  <a:srgbClr val="002060"/>
                </a:solidFill>
                <a:cs typeface="Arial" pitchFamily="34" charset="0"/>
              </a:rPr>
              <a:t>the</a:t>
            </a:r>
            <a:r>
              <a:rPr lang="en-US" sz="2500" b="1" dirty="0" smtClean="0">
                <a:solidFill>
                  <a:srgbClr val="002060"/>
                </a:solidFill>
                <a:cs typeface="Arial" pitchFamily="34" charset="0"/>
              </a:rPr>
              <a:t> </a:t>
            </a:r>
            <a:r>
              <a:rPr lang="ru-RU" sz="2500" b="1" dirty="0" err="1" smtClean="0">
                <a:solidFill>
                  <a:srgbClr val="002060"/>
                </a:solidFill>
                <a:cs typeface="Arial" pitchFamily="34" charset="0"/>
              </a:rPr>
              <a:t>registration</a:t>
            </a:r>
            <a:r>
              <a:rPr lang="en-US" sz="2500" b="1" dirty="0" smtClean="0">
                <a:solidFill>
                  <a:srgbClr val="002060"/>
                </a:solidFill>
                <a:cs typeface="Arial" pitchFamily="34" charset="0"/>
              </a:rPr>
              <a:t> of</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enterprise</a:t>
            </a:r>
            <a:r>
              <a:rPr lang="en-US" sz="2500" b="1" dirty="0" smtClean="0">
                <a:solidFill>
                  <a:srgbClr val="002060"/>
                </a:solidFill>
                <a:cs typeface="Arial" pitchFamily="34" charset="0"/>
              </a:rPr>
              <a:t>, </a:t>
            </a:r>
            <a:r>
              <a:rPr lang="ru-RU" sz="2500" b="1" dirty="0" err="1" smtClean="0">
                <a:solidFill>
                  <a:srgbClr val="002060"/>
                </a:solidFill>
                <a:cs typeface="Arial" pitchFamily="34" charset="0"/>
              </a:rPr>
              <a:t>involved</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in</a:t>
            </a:r>
            <a:r>
              <a:rPr lang="en-US" sz="2500" b="1" dirty="0" smtClean="0">
                <a:solidFill>
                  <a:srgbClr val="002060"/>
                </a:solidFill>
                <a:cs typeface="Arial" pitchFamily="34" charset="0"/>
              </a:rPr>
              <a:t> </a:t>
            </a:r>
            <a:r>
              <a:rPr lang="ru-RU" sz="2500" b="1" dirty="0" err="1" smtClean="0">
                <a:solidFill>
                  <a:srgbClr val="002060"/>
                </a:solidFill>
                <a:cs typeface="Arial" pitchFamily="34" charset="0"/>
              </a:rPr>
              <a:t>production</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of</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consumer</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goods</a:t>
            </a:r>
            <a:r>
              <a:rPr lang="ru-RU" sz="2500" b="1" dirty="0" smtClean="0">
                <a:solidFill>
                  <a:srgbClr val="002060"/>
                </a:solidFill>
                <a:cs typeface="Arial" pitchFamily="34" charset="0"/>
              </a:rPr>
              <a:t> </a:t>
            </a:r>
            <a:r>
              <a:rPr lang="en-US" sz="2500" b="1" dirty="0" smtClean="0">
                <a:solidFill>
                  <a:srgbClr val="002060"/>
                </a:solidFill>
                <a:cs typeface="Arial" pitchFamily="34" charset="0"/>
              </a:rPr>
              <a:t>and</a:t>
            </a:r>
            <a:r>
              <a:rPr lang="ru-RU" sz="2500" b="1" dirty="0" smtClean="0">
                <a:solidFill>
                  <a:srgbClr val="002060"/>
                </a:solidFill>
                <a:cs typeface="Arial" pitchFamily="34" charset="0"/>
              </a:rPr>
              <a:t>, </a:t>
            </a:r>
            <a:r>
              <a:rPr lang="en-US" sz="2500" b="1" dirty="0" smtClean="0">
                <a:solidFill>
                  <a:srgbClr val="002060"/>
                </a:solidFill>
                <a:cs typeface="Arial" pitchFamily="34" charset="0"/>
              </a:rPr>
              <a:t>where </a:t>
            </a:r>
            <a:r>
              <a:rPr lang="ru-RU" sz="2500" b="1" dirty="0" err="1" smtClean="0">
                <a:solidFill>
                  <a:srgbClr val="002060"/>
                </a:solidFill>
                <a:cs typeface="Arial" pitchFamily="34" charset="0"/>
              </a:rPr>
              <a:t>share</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of</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foreign</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capital</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exceeds</a:t>
            </a:r>
            <a:r>
              <a:rPr lang="ru-RU" sz="2500" b="1" dirty="0" smtClean="0">
                <a:solidFill>
                  <a:srgbClr val="002060"/>
                </a:solidFill>
                <a:cs typeface="Arial" pitchFamily="34" charset="0"/>
              </a:rPr>
              <a:t> 50</a:t>
            </a:r>
            <a:r>
              <a:rPr lang="en-US" sz="2500" b="1" dirty="0" smtClean="0">
                <a:solidFill>
                  <a:srgbClr val="002060"/>
                </a:solidFill>
                <a:cs typeface="Arial" pitchFamily="34" charset="0"/>
              </a:rPr>
              <a:t>%;</a:t>
            </a:r>
            <a:endParaRPr lang="en-US" sz="2500" b="1" dirty="0">
              <a:solidFill>
                <a:srgbClr val="002060"/>
              </a:solidFill>
              <a:cs typeface="Arial" pitchFamily="34" charset="0"/>
            </a:endParaRPr>
          </a:p>
          <a:p>
            <a:pPr algn="just"/>
            <a:endParaRPr lang="en-US" sz="1000" b="1" dirty="0">
              <a:solidFill>
                <a:srgbClr val="002060"/>
              </a:solidFill>
              <a:cs typeface="Arial" pitchFamily="34" charset="0"/>
            </a:endParaRPr>
          </a:p>
          <a:p>
            <a:pPr algn="just"/>
            <a:r>
              <a:rPr lang="en-US" sz="2500" b="1" dirty="0">
                <a:solidFill>
                  <a:srgbClr val="002060"/>
                </a:solidFill>
              </a:rPr>
              <a:t>  	</a:t>
            </a:r>
            <a:r>
              <a:rPr lang="en-US" sz="2500" b="1" dirty="0">
                <a:solidFill>
                  <a:srgbClr val="002060"/>
                </a:solidFill>
                <a:cs typeface="Arial" pitchFamily="34" charset="0"/>
              </a:rPr>
              <a:t>b</a:t>
            </a:r>
            <a:r>
              <a:rPr lang="ru-RU" sz="2500" b="1" dirty="0">
                <a:solidFill>
                  <a:srgbClr val="002060"/>
                </a:solidFill>
                <a:cs typeface="Arial" pitchFamily="34" charset="0"/>
              </a:rPr>
              <a:t>) </a:t>
            </a:r>
            <a:r>
              <a:rPr lang="ru-RU" sz="2500" b="1" dirty="0" err="1">
                <a:solidFill>
                  <a:srgbClr val="002060"/>
                </a:solidFill>
                <a:cs typeface="Arial" pitchFamily="34" charset="0"/>
              </a:rPr>
              <a:t>by</a:t>
            </a:r>
            <a:r>
              <a:rPr lang="ru-RU" sz="2500" b="1" dirty="0">
                <a:solidFill>
                  <a:srgbClr val="002060"/>
                </a:solidFill>
                <a:cs typeface="Arial" pitchFamily="34" charset="0"/>
              </a:rPr>
              <a:t> </a:t>
            </a:r>
            <a:r>
              <a:rPr lang="ru-RU" sz="2500" b="1" dirty="0" err="1">
                <a:solidFill>
                  <a:srgbClr val="002060"/>
                </a:solidFill>
                <a:cs typeface="Arial" pitchFamily="34" charset="0"/>
              </a:rPr>
              <a:t>microfirms</a:t>
            </a:r>
            <a:r>
              <a:rPr lang="ru-RU" sz="2500" b="1" dirty="0">
                <a:solidFill>
                  <a:srgbClr val="002060"/>
                </a:solidFill>
                <a:cs typeface="Arial" pitchFamily="34" charset="0"/>
              </a:rPr>
              <a:t>, </a:t>
            </a:r>
            <a:r>
              <a:rPr lang="ru-RU" sz="2500" b="1" dirty="0" err="1" smtClean="0">
                <a:solidFill>
                  <a:srgbClr val="002060"/>
                </a:solidFill>
                <a:cs typeface="Arial" pitchFamily="34" charset="0"/>
              </a:rPr>
              <a:t>small</a:t>
            </a:r>
            <a:r>
              <a:rPr lang="ru-RU" sz="2500" b="1" dirty="0" smtClean="0">
                <a:solidFill>
                  <a:srgbClr val="002060"/>
                </a:solidFill>
                <a:cs typeface="Arial" pitchFamily="34" charset="0"/>
              </a:rPr>
              <a:t> </a:t>
            </a:r>
            <a:r>
              <a:rPr lang="ru-RU" sz="2500" b="1" dirty="0" err="1">
                <a:solidFill>
                  <a:srgbClr val="002060"/>
                </a:solidFill>
                <a:cs typeface="Arial" pitchFamily="34" charset="0"/>
              </a:rPr>
              <a:t>and</a:t>
            </a:r>
            <a:r>
              <a:rPr lang="ru-RU" sz="2500" b="1" dirty="0">
                <a:solidFill>
                  <a:srgbClr val="002060"/>
                </a:solidFill>
                <a:cs typeface="Arial" pitchFamily="34" charset="0"/>
              </a:rPr>
              <a:t> </a:t>
            </a:r>
            <a:r>
              <a:rPr lang="ru-RU" sz="2500" b="1" dirty="0" err="1" smtClean="0">
                <a:solidFill>
                  <a:srgbClr val="002060"/>
                </a:solidFill>
                <a:cs typeface="Arial" pitchFamily="34" charset="0"/>
              </a:rPr>
              <a:t>medium</a:t>
            </a:r>
            <a:r>
              <a:rPr lang="en-US" sz="2500" b="1" dirty="0" smtClean="0">
                <a:solidFill>
                  <a:srgbClr val="002060"/>
                </a:solidFill>
                <a:cs typeface="Arial" pitchFamily="34" charset="0"/>
              </a:rPr>
              <a:t> </a:t>
            </a:r>
            <a:r>
              <a:rPr lang="ru-RU" sz="2500" b="1" dirty="0" err="1">
                <a:solidFill>
                  <a:srgbClr val="002060"/>
                </a:solidFill>
                <a:cs typeface="Arial" pitchFamily="34" charset="0"/>
              </a:rPr>
              <a:t>enterprises</a:t>
            </a:r>
            <a:r>
              <a:rPr lang="ru-RU" sz="2500" b="1" dirty="0">
                <a:solidFill>
                  <a:srgbClr val="002060"/>
                </a:solidFill>
                <a:cs typeface="Arial" pitchFamily="34" charset="0"/>
              </a:rPr>
              <a:t>, </a:t>
            </a:r>
            <a:r>
              <a:rPr lang="ru-RU" sz="2500" b="1" dirty="0" err="1" smtClean="0">
                <a:solidFill>
                  <a:srgbClr val="002060"/>
                </a:solidFill>
                <a:cs typeface="Arial" pitchFamily="34" charset="0"/>
              </a:rPr>
              <a:t>from</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export</a:t>
            </a:r>
            <a:r>
              <a:rPr lang="ru-RU" sz="2500" b="1" dirty="0" smtClean="0">
                <a:solidFill>
                  <a:srgbClr val="002060"/>
                </a:solidFill>
                <a:cs typeface="Arial" pitchFamily="34" charset="0"/>
              </a:rPr>
              <a:t> </a:t>
            </a:r>
            <a:r>
              <a:rPr lang="ru-RU" sz="2500" b="1" dirty="0" err="1" smtClean="0">
                <a:solidFill>
                  <a:srgbClr val="002060"/>
                </a:solidFill>
                <a:cs typeface="Arial" pitchFamily="34" charset="0"/>
              </a:rPr>
              <a:t>of</a:t>
            </a:r>
            <a:r>
              <a:rPr lang="ru-RU" sz="2500" b="1" dirty="0" smtClean="0">
                <a:solidFill>
                  <a:srgbClr val="002060"/>
                </a:solidFill>
                <a:cs typeface="Arial" pitchFamily="34" charset="0"/>
              </a:rPr>
              <a:t> </a:t>
            </a:r>
            <a:r>
              <a:rPr lang="en-US" sz="2500" b="1" dirty="0" smtClean="0">
                <a:solidFill>
                  <a:srgbClr val="002060"/>
                </a:solidFill>
                <a:cs typeface="Arial" pitchFamily="34" charset="0"/>
              </a:rPr>
              <a:t>goods of </a:t>
            </a:r>
            <a:r>
              <a:rPr lang="ru-RU" sz="2500" b="1" dirty="0" err="1" smtClean="0">
                <a:solidFill>
                  <a:srgbClr val="002060"/>
                </a:solidFill>
                <a:cs typeface="Arial" pitchFamily="34" charset="0"/>
              </a:rPr>
              <a:t>own</a:t>
            </a:r>
            <a:r>
              <a:rPr lang="en-US" sz="2500" b="1" dirty="0" smtClean="0">
                <a:solidFill>
                  <a:srgbClr val="002060"/>
                </a:solidFill>
                <a:cs typeface="Arial" pitchFamily="34" charset="0"/>
              </a:rPr>
              <a:t> </a:t>
            </a:r>
            <a:r>
              <a:rPr lang="ru-RU" sz="2500" b="1" dirty="0" err="1" smtClean="0">
                <a:solidFill>
                  <a:srgbClr val="002060"/>
                </a:solidFill>
                <a:cs typeface="Arial" pitchFamily="34" charset="0"/>
              </a:rPr>
              <a:t>production</a:t>
            </a:r>
            <a:endParaRPr lang="en-US" sz="2500" b="1" dirty="0">
              <a:solidFill>
                <a:srgbClr val="002060"/>
              </a:solidFill>
              <a:cs typeface="Arial" pitchFamily="34" charset="0"/>
            </a:endParaRPr>
          </a:p>
          <a:p>
            <a:pPr algn="just"/>
            <a:endParaRPr lang="en-US" sz="1000" b="1" dirty="0">
              <a:solidFill>
                <a:srgbClr val="002060"/>
              </a:solidFill>
              <a:cs typeface="Arial" pitchFamily="34" charset="0"/>
            </a:endParaRPr>
          </a:p>
          <a:p>
            <a:pPr algn="just"/>
            <a:r>
              <a:rPr lang="en-US" sz="2500" b="1" dirty="0">
                <a:solidFill>
                  <a:srgbClr val="002060"/>
                </a:solidFill>
                <a:cs typeface="Arial" pitchFamily="34" charset="0"/>
              </a:rPr>
              <a:t>  	c) ​​investments in the form of cash in foreign currency in the sale of state assets with investment commitments        </a:t>
            </a:r>
            <a:endParaRPr lang="ru-RU" sz="2500" b="1" dirty="0">
              <a:solidFill>
                <a:srgbClr val="002060"/>
              </a:solidFill>
              <a:cs typeface="Arial" pitchFamily="34" charset="0"/>
            </a:endParaRPr>
          </a:p>
        </p:txBody>
      </p:sp>
      <p:sp>
        <p:nvSpPr>
          <p:cNvPr id="13315" name="Прямоугольник 8"/>
          <p:cNvSpPr>
            <a:spLocks noChangeArrowheads="1"/>
          </p:cNvSpPr>
          <p:nvPr/>
        </p:nvSpPr>
        <p:spPr bwMode="auto">
          <a:xfrm>
            <a:off x="539750" y="144463"/>
            <a:ext cx="8170863" cy="1138237"/>
          </a:xfrm>
          <a:prstGeom prst="rect">
            <a:avLst/>
          </a:prstGeom>
          <a:noFill/>
          <a:ln w="9525">
            <a:noFill/>
            <a:miter lim="800000"/>
            <a:headEnd/>
            <a:tailEnd/>
          </a:ln>
        </p:spPr>
        <p:txBody>
          <a:bodyPr wrap="none">
            <a:spAutoFit/>
          </a:bodyPr>
          <a:lstStyle/>
          <a:p>
            <a:pPr algn="ctr"/>
            <a:r>
              <a:rPr lang="en-US" sz="3400" b="1" dirty="0">
                <a:solidFill>
                  <a:srgbClr val="002060"/>
                </a:solidFill>
                <a:cs typeface="Arial" pitchFamily="34" charset="0"/>
              </a:rPr>
              <a:t>Decree #</a:t>
            </a:r>
            <a:r>
              <a:rPr lang="ru-RU" sz="3400" b="1" dirty="0">
                <a:solidFill>
                  <a:srgbClr val="002060"/>
                </a:solidFill>
                <a:cs typeface="Arial" pitchFamily="34" charset="0"/>
              </a:rPr>
              <a:t>245</a:t>
            </a:r>
            <a:r>
              <a:rPr lang="en-US" sz="3400" b="1" dirty="0">
                <a:solidFill>
                  <a:srgbClr val="002060"/>
                </a:solidFill>
                <a:cs typeface="Arial" pitchFamily="34" charset="0"/>
              </a:rPr>
              <a:t> </a:t>
            </a:r>
            <a:r>
              <a:rPr lang="en-US" sz="3400" b="1" dirty="0" smtClean="0">
                <a:solidFill>
                  <a:srgbClr val="002060"/>
                </a:solidFill>
                <a:cs typeface="Arial" pitchFamily="34" charset="0"/>
              </a:rPr>
              <a:t>“</a:t>
            </a:r>
            <a:r>
              <a:rPr lang="ru-RU" sz="3400" b="1" dirty="0" err="1" smtClean="0">
                <a:solidFill>
                  <a:srgbClr val="002060"/>
                </a:solidFill>
                <a:cs typeface="Arial" pitchFamily="34" charset="0"/>
              </a:rPr>
              <a:t>On</a:t>
            </a:r>
            <a:r>
              <a:rPr lang="ru-RU" sz="3400" b="1" dirty="0" smtClean="0">
                <a:solidFill>
                  <a:srgbClr val="002060"/>
                </a:solidFill>
                <a:cs typeface="Arial" pitchFamily="34" charset="0"/>
              </a:rPr>
              <a:t> </a:t>
            </a:r>
            <a:r>
              <a:rPr lang="ru-RU" sz="3400" b="1" dirty="0" err="1">
                <a:solidFill>
                  <a:srgbClr val="002060"/>
                </a:solidFill>
                <a:cs typeface="Arial" pitchFamily="34" charset="0"/>
              </a:rPr>
              <a:t>measures</a:t>
            </a:r>
            <a:r>
              <a:rPr lang="ru-RU" sz="3400" b="1" dirty="0">
                <a:solidFill>
                  <a:srgbClr val="002060"/>
                </a:solidFill>
                <a:cs typeface="Arial" pitchFamily="34" charset="0"/>
              </a:rPr>
              <a:t> </a:t>
            </a:r>
            <a:r>
              <a:rPr lang="ru-RU" sz="3400" b="1" dirty="0" err="1">
                <a:solidFill>
                  <a:srgbClr val="002060"/>
                </a:solidFill>
                <a:cs typeface="Arial" pitchFamily="34" charset="0"/>
              </a:rPr>
              <a:t>to</a:t>
            </a:r>
            <a:r>
              <a:rPr lang="ru-RU" sz="3400" b="1" dirty="0">
                <a:solidFill>
                  <a:srgbClr val="002060"/>
                </a:solidFill>
                <a:cs typeface="Arial" pitchFamily="34" charset="0"/>
              </a:rPr>
              <a:t> </a:t>
            </a:r>
            <a:r>
              <a:rPr lang="ru-RU" sz="3400" b="1" dirty="0" err="1">
                <a:solidFill>
                  <a:srgbClr val="002060"/>
                </a:solidFill>
                <a:cs typeface="Arial" pitchFamily="34" charset="0"/>
              </a:rPr>
              <a:t>develop</a:t>
            </a:r>
            <a:r>
              <a:rPr lang="ru-RU" sz="3400" b="1" dirty="0">
                <a:solidFill>
                  <a:srgbClr val="002060"/>
                </a:solidFill>
                <a:cs typeface="Arial" pitchFamily="34" charset="0"/>
              </a:rPr>
              <a:t> </a:t>
            </a:r>
            <a:r>
              <a:rPr lang="ru-RU" sz="3400" b="1" dirty="0" err="1">
                <a:solidFill>
                  <a:srgbClr val="002060"/>
                </a:solidFill>
                <a:cs typeface="Arial" pitchFamily="34" charset="0"/>
              </a:rPr>
              <a:t>and</a:t>
            </a:r>
            <a:r>
              <a:rPr lang="ru-RU" sz="3400" b="1" dirty="0">
                <a:solidFill>
                  <a:srgbClr val="002060"/>
                </a:solidFill>
                <a:cs typeface="Arial" pitchFamily="34" charset="0"/>
              </a:rPr>
              <a:t> </a:t>
            </a:r>
            <a:endParaRPr lang="en-US" sz="3400" b="1" dirty="0">
              <a:solidFill>
                <a:srgbClr val="002060"/>
              </a:solidFill>
              <a:cs typeface="Arial" pitchFamily="34" charset="0"/>
            </a:endParaRPr>
          </a:p>
          <a:p>
            <a:pPr algn="ctr"/>
            <a:r>
              <a:rPr lang="ru-RU" sz="3400" b="1" dirty="0" err="1">
                <a:solidFill>
                  <a:srgbClr val="002060"/>
                </a:solidFill>
                <a:cs typeface="Arial" pitchFamily="34" charset="0"/>
              </a:rPr>
              <a:t>strengthen</a:t>
            </a:r>
            <a:r>
              <a:rPr lang="ru-RU" sz="3400" b="1" dirty="0">
                <a:solidFill>
                  <a:srgbClr val="002060"/>
                </a:solidFill>
                <a:cs typeface="Arial" pitchFamily="34" charset="0"/>
              </a:rPr>
              <a:t> </a:t>
            </a:r>
            <a:r>
              <a:rPr lang="ru-RU" sz="3400" b="1" dirty="0" err="1">
                <a:solidFill>
                  <a:srgbClr val="002060"/>
                </a:solidFill>
                <a:cs typeface="Arial" pitchFamily="34" charset="0"/>
              </a:rPr>
              <a:t>off-the-board</a:t>
            </a:r>
            <a:r>
              <a:rPr lang="en-US" sz="3400" b="1" dirty="0">
                <a:solidFill>
                  <a:srgbClr val="002060"/>
                </a:solidFill>
                <a:cs typeface="Arial" pitchFamily="34" charset="0"/>
              </a:rPr>
              <a:t> </a:t>
            </a:r>
            <a:r>
              <a:rPr lang="ru-RU" sz="3400" b="1" dirty="0" err="1">
                <a:solidFill>
                  <a:srgbClr val="002060"/>
                </a:solidFill>
                <a:cs typeface="Arial" pitchFamily="34" charset="0"/>
              </a:rPr>
              <a:t>exchange</a:t>
            </a:r>
            <a:r>
              <a:rPr lang="ru-RU" sz="3400" b="1" dirty="0">
                <a:solidFill>
                  <a:srgbClr val="002060"/>
                </a:solidFill>
                <a:cs typeface="Arial" pitchFamily="34" charset="0"/>
              </a:rPr>
              <a:t> </a:t>
            </a:r>
            <a:r>
              <a:rPr lang="ru-RU" sz="3400" b="1" dirty="0" err="1" smtClean="0">
                <a:solidFill>
                  <a:srgbClr val="002060"/>
                </a:solidFill>
                <a:cs typeface="Arial" pitchFamily="34" charset="0"/>
              </a:rPr>
              <a:t>market</a:t>
            </a:r>
            <a:r>
              <a:rPr lang="en-US" sz="3400" b="1" dirty="0" smtClean="0">
                <a:solidFill>
                  <a:srgbClr val="002060"/>
                </a:solidFill>
                <a:cs typeface="Arial" pitchFamily="34" charset="0"/>
              </a:rPr>
              <a:t>” </a:t>
            </a:r>
            <a:endParaRPr lang="ru-RU" sz="3400" b="1" dirty="0">
              <a:solidFill>
                <a:srgbClr val="002060"/>
              </a:solidFill>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15552</TotalTime>
  <Words>1837</Words>
  <Application>Microsoft Office PowerPoint</Application>
  <PresentationFormat>Экран (4:3)</PresentationFormat>
  <Paragraphs>377</Paragraphs>
  <Slides>34</Slides>
  <Notes>34</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34</vt:i4>
      </vt:variant>
    </vt:vector>
  </HeadingPairs>
  <TitlesOfParts>
    <vt:vector size="38" baseType="lpstr">
      <vt:lpstr>Воздушный поток</vt:lpstr>
      <vt:lpstr>Worksheet</vt:lpstr>
      <vt:lpstr>Лист Microsoft Excel 97-2003</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Computer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Oksana</dc:creator>
  <cp:lastModifiedBy>Davron</cp:lastModifiedBy>
  <cp:revision>404</cp:revision>
  <cp:lastPrinted>2013-03-02T13:52:57Z</cp:lastPrinted>
  <dcterms:created xsi:type="dcterms:W3CDTF">2011-11-11T05:02:42Z</dcterms:created>
  <dcterms:modified xsi:type="dcterms:W3CDTF">2013-04-25T04:49:05Z</dcterms:modified>
</cp:coreProperties>
</file>