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9" r:id="rId2"/>
    <p:sldMasterId id="2147483665" r:id="rId3"/>
  </p:sldMasterIdLst>
  <p:notesMasterIdLst>
    <p:notesMasterId r:id="rId13"/>
  </p:notesMasterIdLst>
  <p:handoutMasterIdLst>
    <p:handoutMasterId r:id="rId14"/>
  </p:handoutMasterIdLst>
  <p:sldIdLst>
    <p:sldId id="418" r:id="rId4"/>
    <p:sldId id="563" r:id="rId5"/>
    <p:sldId id="572" r:id="rId6"/>
    <p:sldId id="576" r:id="rId7"/>
    <p:sldId id="577" r:id="rId8"/>
    <p:sldId id="578" r:id="rId9"/>
    <p:sldId id="568" r:id="rId10"/>
    <p:sldId id="579" r:id="rId11"/>
    <p:sldId id="581" r:id="rId12"/>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EEAA7"/>
    <a:srgbClr val="1C4853"/>
    <a:srgbClr val="002060"/>
    <a:srgbClr val="E1D9B5"/>
    <a:srgbClr val="958B54"/>
    <a:srgbClr val="B2E4E4"/>
    <a:srgbClr val="EDD6A9"/>
    <a:srgbClr val="F4E956"/>
    <a:srgbClr val="9EC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89" autoAdjust="0"/>
    <p:restoredTop sz="95965" autoAdjust="0"/>
  </p:normalViewPr>
  <p:slideViewPr>
    <p:cSldViewPr>
      <p:cViewPr>
        <p:scale>
          <a:sx n="84" d="100"/>
          <a:sy n="84" d="100"/>
        </p:scale>
        <p:origin x="-438"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73" d="100"/>
          <a:sy n="73" d="100"/>
        </p:scale>
        <p:origin x="-2232" y="-120"/>
      </p:cViewPr>
      <p:guideLst>
        <p:guide orient="horz" pos="2920"/>
        <p:guide pos="22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2826" cy="463476"/>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63242" y="1"/>
            <a:ext cx="3032826" cy="463476"/>
          </a:xfrm>
          <a:prstGeom prst="rect">
            <a:avLst/>
          </a:prstGeom>
        </p:spPr>
        <p:txBody>
          <a:bodyPr vert="horz" lIns="91221" tIns="45610" rIns="91221" bIns="45610" rtlCol="0"/>
          <a:lstStyle>
            <a:lvl1pPr algn="r">
              <a:defRPr sz="1200"/>
            </a:lvl1pPr>
          </a:lstStyle>
          <a:p>
            <a:fld id="{6BDCCBAF-E7C9-415A-A5C6-CC5693427A46}" type="datetimeFigureOut">
              <a:rPr lang="en-US" smtClean="0"/>
              <a:pPr/>
              <a:t>4/5/2012</a:t>
            </a:fld>
            <a:endParaRPr lang="en-US" dirty="0"/>
          </a:p>
        </p:txBody>
      </p:sp>
      <p:sp>
        <p:nvSpPr>
          <p:cNvPr id="4" name="Footer Placeholder 3"/>
          <p:cNvSpPr>
            <a:spLocks noGrp="1"/>
          </p:cNvSpPr>
          <p:nvPr>
            <p:ph type="ftr" sz="quarter" idx="2"/>
          </p:nvPr>
        </p:nvSpPr>
        <p:spPr>
          <a:xfrm>
            <a:off x="1" y="8806047"/>
            <a:ext cx="3032826" cy="463475"/>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242" y="8806047"/>
            <a:ext cx="3032826" cy="463475"/>
          </a:xfrm>
          <a:prstGeom prst="rect">
            <a:avLst/>
          </a:prstGeom>
        </p:spPr>
        <p:txBody>
          <a:bodyPr vert="horz" lIns="91221" tIns="45610" rIns="91221" bIns="45610" rtlCol="0" anchor="b"/>
          <a:lstStyle>
            <a:lvl1pPr algn="r">
              <a:defRPr sz="1200"/>
            </a:lvl1pPr>
          </a:lstStyle>
          <a:p>
            <a:fld id="{CE8F1359-C9F2-4B95-8C19-96F589CA3C42}" type="slidenum">
              <a:rPr lang="en-US" smtClean="0"/>
              <a:pPr/>
              <a:t>‹#›</a:t>
            </a:fld>
            <a:endParaRPr lang="en-US" dirty="0"/>
          </a:p>
        </p:txBody>
      </p:sp>
    </p:spTree>
    <p:extLst>
      <p:ext uri="{BB962C8B-B14F-4D97-AF65-F5344CB8AC3E}">
        <p14:creationId xmlns:p14="http://schemas.microsoft.com/office/powerpoint/2010/main" val="2082977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 y="0"/>
            <a:ext cx="3031615" cy="463994"/>
          </a:xfrm>
          <a:prstGeom prst="rect">
            <a:avLst/>
          </a:prstGeom>
          <a:noFill/>
          <a:ln w="9525">
            <a:noFill/>
            <a:miter lim="800000"/>
            <a:headEnd/>
            <a:tailEnd/>
          </a:ln>
          <a:effectLst/>
        </p:spPr>
        <p:txBody>
          <a:bodyPr vert="horz" wrap="square" lIns="91991" tIns="45995" rIns="91991" bIns="45995"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8195" name="Rectangle 3"/>
          <p:cNvSpPr>
            <a:spLocks noGrp="1" noChangeArrowheads="1"/>
          </p:cNvSpPr>
          <p:nvPr>
            <p:ph type="dt" idx="1"/>
          </p:nvPr>
        </p:nvSpPr>
        <p:spPr bwMode="auto">
          <a:xfrm>
            <a:off x="3964422" y="0"/>
            <a:ext cx="3031615" cy="463994"/>
          </a:xfrm>
          <a:prstGeom prst="rect">
            <a:avLst/>
          </a:prstGeom>
          <a:noFill/>
          <a:ln w="9525">
            <a:noFill/>
            <a:miter lim="800000"/>
            <a:headEnd/>
            <a:tailEnd/>
          </a:ln>
          <a:effectLst/>
        </p:spPr>
        <p:txBody>
          <a:bodyPr vert="horz" wrap="square" lIns="91991" tIns="45995" rIns="91991" bIns="45995" numCol="1" anchor="t" anchorCtr="0" compatLnSpc="1">
            <a:prstTxWarp prst="textNoShape">
              <a:avLst/>
            </a:prstTxWarp>
          </a:bodyPr>
          <a:lstStyle>
            <a:lvl1pPr algn="r">
              <a:defRPr sz="1200">
                <a:latin typeface="Arial" charset="0"/>
                <a:cs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82688" y="695325"/>
            <a:ext cx="4632325" cy="347503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99606" y="4404246"/>
            <a:ext cx="5598495" cy="4171506"/>
          </a:xfrm>
          <a:prstGeom prst="rect">
            <a:avLst/>
          </a:prstGeom>
          <a:noFill/>
          <a:ln w="9525">
            <a:noFill/>
            <a:miter lim="800000"/>
            <a:headEnd/>
            <a:tailEnd/>
          </a:ln>
          <a:effectLst/>
        </p:spPr>
        <p:txBody>
          <a:bodyPr vert="horz" wrap="square" lIns="91991" tIns="45995" rIns="91991" bIns="459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3" y="8805524"/>
            <a:ext cx="3031615" cy="463994"/>
          </a:xfrm>
          <a:prstGeom prst="rect">
            <a:avLst/>
          </a:prstGeom>
          <a:noFill/>
          <a:ln w="9525">
            <a:noFill/>
            <a:miter lim="800000"/>
            <a:headEnd/>
            <a:tailEnd/>
          </a:ln>
          <a:effectLst/>
        </p:spPr>
        <p:txBody>
          <a:bodyPr vert="horz" wrap="square" lIns="91991" tIns="45995" rIns="91991" bIns="45995"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3964422" y="8805524"/>
            <a:ext cx="3031615" cy="463994"/>
          </a:xfrm>
          <a:prstGeom prst="rect">
            <a:avLst/>
          </a:prstGeom>
          <a:noFill/>
          <a:ln w="9525">
            <a:noFill/>
            <a:miter lim="800000"/>
            <a:headEnd/>
            <a:tailEnd/>
          </a:ln>
          <a:effectLst/>
        </p:spPr>
        <p:txBody>
          <a:bodyPr vert="horz" wrap="square" lIns="91991" tIns="45995" rIns="91991" bIns="45995" numCol="1" anchor="b" anchorCtr="0" compatLnSpc="1">
            <a:prstTxWarp prst="textNoShape">
              <a:avLst/>
            </a:prstTxWarp>
          </a:bodyPr>
          <a:lstStyle>
            <a:lvl1pPr algn="r">
              <a:defRPr sz="1200">
                <a:latin typeface="Arial" charset="0"/>
                <a:cs typeface="Arial" charset="0"/>
              </a:defRPr>
            </a:lvl1pPr>
          </a:lstStyle>
          <a:p>
            <a:pPr>
              <a:defRPr/>
            </a:pPr>
            <a:fld id="{8D3DC4BB-FF76-4B5F-B94D-F9CACCC55F1F}" type="slidenum">
              <a:rPr lang="en-US"/>
              <a:pPr>
                <a:defRPr/>
              </a:pPr>
              <a:t>‹#›</a:t>
            </a:fld>
            <a:endParaRPr lang="en-US" dirty="0"/>
          </a:p>
        </p:txBody>
      </p:sp>
    </p:spTree>
    <p:extLst>
      <p:ext uri="{BB962C8B-B14F-4D97-AF65-F5344CB8AC3E}">
        <p14:creationId xmlns:p14="http://schemas.microsoft.com/office/powerpoint/2010/main" val="631608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C00000"/>
              </a:solidFill>
            </a:endParaRPr>
          </a:p>
        </p:txBody>
      </p:sp>
      <p:sp>
        <p:nvSpPr>
          <p:cNvPr id="4" name="Slide Number Placeholder 3"/>
          <p:cNvSpPr>
            <a:spLocks noGrp="1"/>
          </p:cNvSpPr>
          <p:nvPr>
            <p:ph type="sldNum" sz="quarter" idx="10"/>
          </p:nvPr>
        </p:nvSpPr>
        <p:spPr/>
        <p:txBody>
          <a:bodyPr/>
          <a:lstStyle/>
          <a:p>
            <a:pPr>
              <a:defRPr/>
            </a:pPr>
            <a:fld id="{8D3DC4BB-FF76-4B5F-B94D-F9CACCC55F1F}"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FA28DC4E-23C3-4861-8D58-1458167640C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8A4F4B-B287-4E69-A573-93342996C807}"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8A4F4B-B287-4E69-A573-93342996C807}" type="slidenum">
              <a:rPr lang="en-US" smtClean="0"/>
              <a:pPr/>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551866-A766-409B-80BB-38289F2890C2}"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IFC_PPT Cover"/>
          <p:cNvPicPr>
            <a:picLocks noChangeAspect="1" noChangeArrowheads="1"/>
          </p:cNvPicPr>
          <p:nvPr userDrawn="1"/>
        </p:nvPicPr>
        <p:blipFill>
          <a:blip r:embed="rId2" cstate="print"/>
          <a:srcRect/>
          <a:stretch>
            <a:fillRect/>
          </a:stretch>
        </p:blipFill>
        <p:spPr bwMode="auto">
          <a:xfrm>
            <a:off x="-4763" y="-9525"/>
            <a:ext cx="9153526" cy="6877050"/>
          </a:xfrm>
          <a:prstGeom prst="rect">
            <a:avLst/>
          </a:prstGeom>
          <a:noFill/>
          <a:ln w="9525">
            <a:noFill/>
            <a:miter lim="800000"/>
            <a:headEnd/>
            <a:tailEnd/>
          </a:ln>
        </p:spPr>
      </p:pic>
      <p:sp>
        <p:nvSpPr>
          <p:cNvPr id="4098" name="Rectangle 2"/>
          <p:cNvSpPr>
            <a:spLocks noGrp="1" noChangeArrowheads="1"/>
          </p:cNvSpPr>
          <p:nvPr>
            <p:ph type="ctrTitle"/>
          </p:nvPr>
        </p:nvSpPr>
        <p:spPr>
          <a:xfrm>
            <a:off x="4953000" y="4648200"/>
            <a:ext cx="4191000" cy="381000"/>
          </a:xfrm>
        </p:spPr>
        <p:txBody>
          <a:bodyPr/>
          <a:lstStyle>
            <a:lvl1pPr>
              <a:defRPr sz="1100">
                <a:solidFill>
                  <a:srgbClr val="215477"/>
                </a:solidFill>
              </a:defRPr>
            </a:lvl1pPr>
          </a:lstStyle>
          <a:p>
            <a:r>
              <a:rPr lang="en-US"/>
              <a:t>IFC’s Equity Proposal for XYZ Bank</a:t>
            </a:r>
          </a:p>
        </p:txBody>
      </p:sp>
      <p:sp>
        <p:nvSpPr>
          <p:cNvPr id="4099" name="Rectangle 3"/>
          <p:cNvSpPr>
            <a:spLocks noGrp="1" noChangeArrowheads="1"/>
          </p:cNvSpPr>
          <p:nvPr>
            <p:ph type="subTitle" idx="1"/>
          </p:nvPr>
        </p:nvSpPr>
        <p:spPr>
          <a:xfrm>
            <a:off x="4953000" y="4953000"/>
            <a:ext cx="4191000" cy="228600"/>
          </a:xfrm>
        </p:spPr>
        <p:txBody>
          <a:bodyPr/>
          <a:lstStyle>
            <a:lvl1pPr marL="0" indent="231775">
              <a:buFontTx/>
              <a:buNone/>
              <a:defRPr sz="600">
                <a:solidFill>
                  <a:srgbClr val="215477"/>
                </a:solidFill>
              </a:defRPr>
            </a:lvl1pPr>
          </a:lstStyle>
          <a:p>
            <a:r>
              <a:rPr lang="en-US"/>
              <a:t>Potential strategic partnership</a:t>
            </a:r>
          </a:p>
        </p:txBody>
      </p:sp>
      <p:sp>
        <p:nvSpPr>
          <p:cNvPr id="5" name="Date Placeholder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dirty="0">
                <a:cs typeface="Arial" charset="0"/>
              </a:defRPr>
            </a:lvl1pPr>
          </a:lstStyle>
          <a:p>
            <a:pPr>
              <a:defRPr/>
            </a:pPr>
            <a:endParaRPr lang="en-US" dirty="0"/>
          </a:p>
        </p:txBody>
      </p:sp>
      <p:sp>
        <p:nvSpPr>
          <p:cNvPr id="6" name="Footer Placeholder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cs typeface="Arial" charset="0"/>
              </a:defRPr>
            </a:lvl1pPr>
          </a:lstStyle>
          <a:p>
            <a:pPr>
              <a:defRPr/>
            </a:pPr>
            <a:endParaRPr lang="en-US" dirty="0"/>
          </a:p>
        </p:txBody>
      </p:sp>
      <p:sp>
        <p:nvSpPr>
          <p:cNvPr id="7" name="Slide Number Placeholder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cs typeface="Arial" charset="0"/>
              </a:defRPr>
            </a:lvl1pPr>
          </a:lstStyle>
          <a:p>
            <a:pPr>
              <a:defRPr/>
            </a:pPr>
            <a:fld id="{7595AA42-A0A0-4EEB-9E4F-E8C568C4FC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74613"/>
            <a:ext cx="2228850" cy="5988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 y="74613"/>
            <a:ext cx="6535738" cy="5988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 y="74613"/>
            <a:ext cx="8916988"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4786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4786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 y="74613"/>
            <a:ext cx="8916988" cy="563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47863"/>
            <a:ext cx="7772400" cy="4114800"/>
          </a:xfrm>
        </p:spPr>
        <p:txBody>
          <a:bodyPr/>
          <a:lstStyle/>
          <a:p>
            <a:pPr lvl="0"/>
            <a:endParaRPr lang="en-US" noProof="0"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 y="74613"/>
            <a:ext cx="8916988"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47863"/>
            <a:ext cx="7772400" cy="4114800"/>
          </a:xfrm>
        </p:spPr>
        <p:txBody>
          <a:bodyPr/>
          <a:lstStyle/>
          <a:p>
            <a:pPr lvl="0"/>
            <a:endParaRPr lang="en-US" noProof="0"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77C8E-B066-4094-8DA9-44712BB8530D}"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77C8E-B066-4094-8DA9-44712BB8530D}"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77C8E-B066-4094-8DA9-44712BB8530D}"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77C8E-B066-4094-8DA9-44712BB8530D}"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77C8E-B066-4094-8DA9-44712BB8530D}" type="datetimeFigureOut">
              <a:rPr lang="en-US" smtClean="0"/>
              <a:pPr/>
              <a:t>4/5/2012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77C8E-B066-4094-8DA9-44712BB8530D}" type="datetimeFigureOut">
              <a:rPr lang="en-US" smtClean="0"/>
              <a:pPr/>
              <a:t>4/5/2012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77C8E-B066-4094-8DA9-44712BB8530D}" type="datetimeFigureOut">
              <a:rPr lang="en-US" smtClean="0"/>
              <a:pPr/>
              <a:t>4/5/2012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77C8E-B066-4094-8DA9-44712BB8530D}"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77C8E-B066-4094-8DA9-44712BB8530D}"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77C8E-B066-4094-8DA9-44712BB8530D}"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77C8E-B066-4094-8DA9-44712BB8530D}"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F26B-E3CC-4515-8AAC-59E2DA86BB86}"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4" name="Picture 7" descr="IFC_PPT Cover"/>
          <p:cNvPicPr>
            <a:picLocks noChangeAspect="1" noChangeArrowheads="1"/>
          </p:cNvPicPr>
          <p:nvPr userDrawn="1"/>
        </p:nvPicPr>
        <p:blipFill>
          <a:blip r:embed="rId2" cstate="print"/>
          <a:srcRect/>
          <a:stretch>
            <a:fillRect/>
          </a:stretch>
        </p:blipFill>
        <p:spPr bwMode="auto">
          <a:xfrm>
            <a:off x="-4763" y="-9525"/>
            <a:ext cx="9153526" cy="6877050"/>
          </a:xfrm>
          <a:prstGeom prst="rect">
            <a:avLst/>
          </a:prstGeom>
          <a:noFill/>
          <a:ln w="9525">
            <a:noFill/>
            <a:miter lim="800000"/>
            <a:headEnd/>
            <a:tailEnd/>
          </a:ln>
        </p:spPr>
      </p:pic>
      <p:sp>
        <p:nvSpPr>
          <p:cNvPr id="4098" name="Rectangle 2"/>
          <p:cNvSpPr>
            <a:spLocks noGrp="1" noChangeArrowheads="1"/>
          </p:cNvSpPr>
          <p:nvPr>
            <p:ph type="ctrTitle"/>
          </p:nvPr>
        </p:nvSpPr>
        <p:spPr>
          <a:xfrm>
            <a:off x="4953000" y="4648200"/>
            <a:ext cx="4191000" cy="381000"/>
          </a:xfrm>
        </p:spPr>
        <p:txBody>
          <a:bodyPr/>
          <a:lstStyle>
            <a:lvl1pPr>
              <a:defRPr sz="1100">
                <a:solidFill>
                  <a:srgbClr val="215477"/>
                </a:solidFill>
              </a:defRPr>
            </a:lvl1pPr>
          </a:lstStyle>
          <a:p>
            <a:r>
              <a:rPr lang="en-US"/>
              <a:t>IFC’s Equity Proposal for XYZ Bank</a:t>
            </a:r>
          </a:p>
        </p:txBody>
      </p:sp>
      <p:sp>
        <p:nvSpPr>
          <p:cNvPr id="4099" name="Rectangle 3"/>
          <p:cNvSpPr>
            <a:spLocks noGrp="1" noChangeArrowheads="1"/>
          </p:cNvSpPr>
          <p:nvPr>
            <p:ph type="subTitle" idx="1"/>
          </p:nvPr>
        </p:nvSpPr>
        <p:spPr>
          <a:xfrm>
            <a:off x="4953000" y="4953000"/>
            <a:ext cx="4191000" cy="228600"/>
          </a:xfrm>
        </p:spPr>
        <p:txBody>
          <a:bodyPr/>
          <a:lstStyle>
            <a:lvl1pPr marL="0" indent="231775">
              <a:buFontTx/>
              <a:buNone/>
              <a:defRPr sz="600">
                <a:solidFill>
                  <a:srgbClr val="215477"/>
                </a:solidFill>
              </a:defRPr>
            </a:lvl1pPr>
          </a:lstStyle>
          <a:p>
            <a:r>
              <a:rPr lang="en-US"/>
              <a:t>Potential strategic partnership</a:t>
            </a:r>
          </a:p>
        </p:txBody>
      </p:sp>
      <p:sp>
        <p:nvSpPr>
          <p:cNvPr id="5" name="Date Placeholder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dirty="0">
                <a:cs typeface="Arial" charset="0"/>
              </a:defRPr>
            </a:lvl1pPr>
          </a:lstStyle>
          <a:p>
            <a:pPr>
              <a:defRPr/>
            </a:pPr>
            <a:endParaRPr lang="en-US" dirty="0"/>
          </a:p>
        </p:txBody>
      </p:sp>
      <p:sp>
        <p:nvSpPr>
          <p:cNvPr id="6" name="Footer Placeholder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cs typeface="Arial" charset="0"/>
              </a:defRPr>
            </a:lvl1pPr>
          </a:lstStyle>
          <a:p>
            <a:pPr>
              <a:defRPr/>
            </a:pP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4786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4786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Freeform 2"/>
          <p:cNvSpPr>
            <a:spLocks/>
          </p:cNvSpPr>
          <p:nvPr/>
        </p:nvSpPr>
        <p:spPr bwMode="auto">
          <a:xfrm>
            <a:off x="0" y="-3175"/>
            <a:ext cx="9153525" cy="695325"/>
          </a:xfrm>
          <a:custGeom>
            <a:avLst/>
            <a:gdLst/>
            <a:ahLst/>
            <a:cxnLst>
              <a:cxn ang="0">
                <a:pos x="0" y="187"/>
              </a:cxn>
              <a:cxn ang="0">
                <a:pos x="5766" y="187"/>
              </a:cxn>
              <a:cxn ang="0">
                <a:pos x="5766" y="0"/>
              </a:cxn>
              <a:cxn ang="0">
                <a:pos x="0" y="0"/>
              </a:cxn>
              <a:cxn ang="0">
                <a:pos x="0" y="187"/>
              </a:cxn>
              <a:cxn ang="0">
                <a:pos x="0" y="187"/>
              </a:cxn>
            </a:cxnLst>
            <a:rect l="0" t="0" r="r" b="b"/>
            <a:pathLst>
              <a:path w="5766" h="187">
                <a:moveTo>
                  <a:pt x="0" y="187"/>
                </a:moveTo>
                <a:lnTo>
                  <a:pt x="5766" y="187"/>
                </a:lnTo>
                <a:lnTo>
                  <a:pt x="5766" y="0"/>
                </a:lnTo>
                <a:lnTo>
                  <a:pt x="0" y="0"/>
                </a:lnTo>
                <a:lnTo>
                  <a:pt x="0" y="187"/>
                </a:lnTo>
                <a:lnTo>
                  <a:pt x="0" y="187"/>
                </a:lnTo>
                <a:close/>
              </a:path>
            </a:pathLst>
          </a:custGeom>
          <a:solidFill>
            <a:srgbClr val="024D6E"/>
          </a:solidFill>
          <a:ln w="9525">
            <a:noFill/>
            <a:round/>
            <a:headEnd/>
            <a:tailEnd/>
          </a:ln>
        </p:spPr>
        <p:txBody>
          <a:bodyPr/>
          <a:lstStyle/>
          <a:p>
            <a:pPr>
              <a:defRPr/>
            </a:pPr>
            <a:endParaRPr lang="en-US" dirty="0"/>
          </a:p>
        </p:txBody>
      </p:sp>
      <p:sp>
        <p:nvSpPr>
          <p:cNvPr id="3075" name="Freeform 3"/>
          <p:cNvSpPr>
            <a:spLocks/>
          </p:cNvSpPr>
          <p:nvPr/>
        </p:nvSpPr>
        <p:spPr bwMode="auto">
          <a:xfrm>
            <a:off x="6318250" y="4763"/>
            <a:ext cx="2438400" cy="687387"/>
          </a:xfrm>
          <a:custGeom>
            <a:avLst/>
            <a:gdLst/>
            <a:ahLst/>
            <a:cxnLst>
              <a:cxn ang="0">
                <a:pos x="0" y="86"/>
              </a:cxn>
              <a:cxn ang="0">
                <a:pos x="127" y="34"/>
              </a:cxn>
              <a:cxn ang="0">
                <a:pos x="255" y="0"/>
              </a:cxn>
              <a:cxn ang="0">
                <a:pos x="767" y="1"/>
              </a:cxn>
              <a:cxn ang="0">
                <a:pos x="629" y="25"/>
              </a:cxn>
              <a:cxn ang="0">
                <a:pos x="474" y="88"/>
              </a:cxn>
              <a:cxn ang="0">
                <a:pos x="0" y="86"/>
              </a:cxn>
            </a:cxnLst>
            <a:rect l="0" t="0" r="r" b="b"/>
            <a:pathLst>
              <a:path w="767" h="88">
                <a:moveTo>
                  <a:pt x="0" y="86"/>
                </a:moveTo>
                <a:cubicBezTo>
                  <a:pt x="0" y="86"/>
                  <a:pt x="84" y="48"/>
                  <a:pt x="127" y="34"/>
                </a:cubicBezTo>
                <a:cubicBezTo>
                  <a:pt x="169" y="19"/>
                  <a:pt x="255" y="0"/>
                  <a:pt x="255" y="0"/>
                </a:cubicBezTo>
                <a:cubicBezTo>
                  <a:pt x="767" y="1"/>
                  <a:pt x="767" y="1"/>
                  <a:pt x="767" y="1"/>
                </a:cubicBezTo>
                <a:cubicBezTo>
                  <a:pt x="767" y="1"/>
                  <a:pt x="704" y="6"/>
                  <a:pt x="629" y="25"/>
                </a:cubicBezTo>
                <a:cubicBezTo>
                  <a:pt x="554" y="45"/>
                  <a:pt x="474" y="88"/>
                  <a:pt x="474" y="88"/>
                </a:cubicBezTo>
                <a:lnTo>
                  <a:pt x="0" y="86"/>
                </a:lnTo>
                <a:close/>
              </a:path>
            </a:pathLst>
          </a:custGeom>
          <a:solidFill>
            <a:srgbClr val="99B175"/>
          </a:solidFill>
          <a:ln w="9525">
            <a:noFill/>
            <a:round/>
            <a:headEnd/>
            <a:tailEnd/>
          </a:ln>
        </p:spPr>
        <p:txBody>
          <a:bodyPr/>
          <a:lstStyle/>
          <a:p>
            <a:pPr>
              <a:defRPr/>
            </a:pPr>
            <a:endParaRPr lang="en-US" dirty="0"/>
          </a:p>
        </p:txBody>
      </p:sp>
      <p:sp>
        <p:nvSpPr>
          <p:cNvPr id="3076" name="Freeform 4"/>
          <p:cNvSpPr>
            <a:spLocks/>
          </p:cNvSpPr>
          <p:nvPr/>
        </p:nvSpPr>
        <p:spPr bwMode="auto">
          <a:xfrm>
            <a:off x="6308725" y="-9525"/>
            <a:ext cx="862013" cy="695325"/>
          </a:xfrm>
          <a:custGeom>
            <a:avLst/>
            <a:gdLst/>
            <a:ahLst/>
            <a:cxnLst>
              <a:cxn ang="0">
                <a:pos x="0" y="89"/>
              </a:cxn>
              <a:cxn ang="0">
                <a:pos x="115" y="41"/>
              </a:cxn>
              <a:cxn ang="0">
                <a:pos x="271" y="0"/>
              </a:cxn>
            </a:cxnLst>
            <a:rect l="0" t="0" r="r" b="b"/>
            <a:pathLst>
              <a:path w="271" h="89">
                <a:moveTo>
                  <a:pt x="0" y="89"/>
                </a:moveTo>
                <a:cubicBezTo>
                  <a:pt x="0" y="89"/>
                  <a:pt x="55" y="62"/>
                  <a:pt x="115" y="41"/>
                </a:cubicBezTo>
                <a:cubicBezTo>
                  <a:pt x="190" y="15"/>
                  <a:pt x="271" y="0"/>
                  <a:pt x="271" y="0"/>
                </a:cubicBezTo>
              </a:path>
            </a:pathLst>
          </a:custGeom>
          <a:noFill/>
          <a:ln w="9525" cap="flat">
            <a:solidFill>
              <a:srgbClr val="ECF1F2"/>
            </a:solidFill>
            <a:prstDash val="solid"/>
            <a:miter lim="800000"/>
            <a:headEnd/>
            <a:tailEnd/>
          </a:ln>
        </p:spPr>
        <p:txBody>
          <a:bodyPr/>
          <a:lstStyle/>
          <a:p>
            <a:pPr>
              <a:defRPr/>
            </a:pPr>
            <a:endParaRPr lang="en-US" dirty="0"/>
          </a:p>
        </p:txBody>
      </p:sp>
      <p:sp>
        <p:nvSpPr>
          <p:cNvPr id="3077" name="Freeform 5"/>
          <p:cNvSpPr>
            <a:spLocks/>
          </p:cNvSpPr>
          <p:nvPr/>
        </p:nvSpPr>
        <p:spPr bwMode="auto">
          <a:xfrm>
            <a:off x="7081838" y="-9525"/>
            <a:ext cx="822325" cy="717550"/>
          </a:xfrm>
          <a:custGeom>
            <a:avLst/>
            <a:gdLst/>
            <a:ahLst/>
            <a:cxnLst>
              <a:cxn ang="0">
                <a:pos x="0" y="92"/>
              </a:cxn>
              <a:cxn ang="0">
                <a:pos x="125" y="39"/>
              </a:cxn>
              <a:cxn ang="0">
                <a:pos x="259" y="0"/>
              </a:cxn>
            </a:cxnLst>
            <a:rect l="0" t="0" r="r" b="b"/>
            <a:pathLst>
              <a:path w="259" h="92">
                <a:moveTo>
                  <a:pt x="0" y="92"/>
                </a:moveTo>
                <a:cubicBezTo>
                  <a:pt x="0" y="92"/>
                  <a:pt x="83" y="54"/>
                  <a:pt x="125" y="39"/>
                </a:cubicBezTo>
                <a:cubicBezTo>
                  <a:pt x="187" y="16"/>
                  <a:pt x="259" y="0"/>
                  <a:pt x="259" y="0"/>
                </a:cubicBezTo>
              </a:path>
            </a:pathLst>
          </a:custGeom>
          <a:noFill/>
          <a:ln w="9525" cap="flat">
            <a:solidFill>
              <a:srgbClr val="FFE188"/>
            </a:solidFill>
            <a:prstDash val="solid"/>
            <a:miter lim="800000"/>
            <a:headEnd/>
            <a:tailEnd/>
          </a:ln>
        </p:spPr>
        <p:txBody>
          <a:bodyPr/>
          <a:lstStyle/>
          <a:p>
            <a:pPr>
              <a:defRPr/>
            </a:pPr>
            <a:endParaRPr lang="en-US" dirty="0"/>
          </a:p>
        </p:txBody>
      </p:sp>
      <p:sp>
        <p:nvSpPr>
          <p:cNvPr id="3078" name="Freeform 6"/>
          <p:cNvSpPr>
            <a:spLocks/>
          </p:cNvSpPr>
          <p:nvPr/>
        </p:nvSpPr>
        <p:spPr bwMode="auto">
          <a:xfrm>
            <a:off x="7415213" y="-17463"/>
            <a:ext cx="438150" cy="717551"/>
          </a:xfrm>
          <a:custGeom>
            <a:avLst/>
            <a:gdLst/>
            <a:ahLst/>
            <a:cxnLst>
              <a:cxn ang="0">
                <a:pos x="0" y="92"/>
              </a:cxn>
              <a:cxn ang="0">
                <a:pos x="138" y="0"/>
              </a:cxn>
            </a:cxnLst>
            <a:rect l="0" t="0" r="r" b="b"/>
            <a:pathLst>
              <a:path w="138" h="92">
                <a:moveTo>
                  <a:pt x="0" y="92"/>
                </a:moveTo>
                <a:cubicBezTo>
                  <a:pt x="24" y="69"/>
                  <a:pt x="107" y="12"/>
                  <a:pt x="138" y="0"/>
                </a:cubicBezTo>
              </a:path>
            </a:pathLst>
          </a:custGeom>
          <a:noFill/>
          <a:ln w="9525" cap="flat">
            <a:solidFill>
              <a:srgbClr val="B50C00"/>
            </a:solidFill>
            <a:prstDash val="solid"/>
            <a:miter lim="800000"/>
            <a:headEnd/>
            <a:tailEnd/>
          </a:ln>
        </p:spPr>
        <p:txBody>
          <a:bodyPr/>
          <a:lstStyle/>
          <a:p>
            <a:pPr>
              <a:defRPr/>
            </a:pPr>
            <a:endParaRPr lang="en-US" dirty="0"/>
          </a:p>
        </p:txBody>
      </p:sp>
      <p:sp>
        <p:nvSpPr>
          <p:cNvPr id="3079" name="Freeform 7"/>
          <p:cNvSpPr>
            <a:spLocks/>
          </p:cNvSpPr>
          <p:nvPr/>
        </p:nvSpPr>
        <p:spPr bwMode="auto">
          <a:xfrm>
            <a:off x="7815263" y="-17463"/>
            <a:ext cx="1046162" cy="717551"/>
          </a:xfrm>
          <a:custGeom>
            <a:avLst/>
            <a:gdLst/>
            <a:ahLst/>
            <a:cxnLst>
              <a:cxn ang="0">
                <a:pos x="0" y="92"/>
              </a:cxn>
              <a:cxn ang="0">
                <a:pos x="124" y="38"/>
              </a:cxn>
              <a:cxn ang="0">
                <a:pos x="329" y="0"/>
              </a:cxn>
            </a:cxnLst>
            <a:rect l="0" t="0" r="r" b="b"/>
            <a:pathLst>
              <a:path w="329" h="92">
                <a:moveTo>
                  <a:pt x="0" y="92"/>
                </a:moveTo>
                <a:cubicBezTo>
                  <a:pt x="0" y="92"/>
                  <a:pt x="63" y="57"/>
                  <a:pt x="124" y="38"/>
                </a:cubicBezTo>
                <a:cubicBezTo>
                  <a:pt x="228" y="6"/>
                  <a:pt x="329" y="0"/>
                  <a:pt x="329" y="0"/>
                </a:cubicBezTo>
              </a:path>
            </a:pathLst>
          </a:custGeom>
          <a:noFill/>
          <a:ln w="9525" cap="flat">
            <a:solidFill>
              <a:srgbClr val="ECF1F2"/>
            </a:solidFill>
            <a:prstDash val="solid"/>
            <a:miter lim="800000"/>
            <a:headEnd/>
            <a:tailEnd/>
          </a:ln>
        </p:spPr>
        <p:txBody>
          <a:bodyPr/>
          <a:lstStyle/>
          <a:p>
            <a:pPr>
              <a:defRPr/>
            </a:pPr>
            <a:endParaRPr lang="en-US" dirty="0"/>
          </a:p>
        </p:txBody>
      </p:sp>
      <p:sp>
        <p:nvSpPr>
          <p:cNvPr id="3080" name="Freeform 8"/>
          <p:cNvSpPr>
            <a:spLocks/>
          </p:cNvSpPr>
          <p:nvPr/>
        </p:nvSpPr>
        <p:spPr bwMode="auto">
          <a:xfrm>
            <a:off x="8374063" y="53975"/>
            <a:ext cx="779462" cy="646113"/>
          </a:xfrm>
          <a:custGeom>
            <a:avLst/>
            <a:gdLst/>
            <a:ahLst/>
            <a:cxnLst>
              <a:cxn ang="0">
                <a:pos x="0" y="83"/>
              </a:cxn>
              <a:cxn ang="0">
                <a:pos x="125" y="33"/>
              </a:cxn>
              <a:cxn ang="0">
                <a:pos x="245" y="2"/>
              </a:cxn>
            </a:cxnLst>
            <a:rect l="0" t="0" r="r" b="b"/>
            <a:pathLst>
              <a:path w="245" h="83">
                <a:moveTo>
                  <a:pt x="0" y="83"/>
                </a:moveTo>
                <a:cubicBezTo>
                  <a:pt x="0" y="83"/>
                  <a:pt x="64" y="52"/>
                  <a:pt x="125" y="33"/>
                </a:cubicBezTo>
                <a:cubicBezTo>
                  <a:pt x="229" y="0"/>
                  <a:pt x="245" y="2"/>
                  <a:pt x="245" y="2"/>
                </a:cubicBezTo>
              </a:path>
            </a:pathLst>
          </a:custGeom>
          <a:noFill/>
          <a:ln w="9525" cap="flat">
            <a:solidFill>
              <a:srgbClr val="ECF1F2"/>
            </a:solidFill>
            <a:prstDash val="solid"/>
            <a:miter lim="800000"/>
            <a:headEnd/>
            <a:tailEnd/>
          </a:ln>
        </p:spPr>
        <p:txBody>
          <a:bodyPr/>
          <a:lstStyle/>
          <a:p>
            <a:pPr>
              <a:defRPr/>
            </a:pPr>
            <a:endParaRPr lang="en-US" dirty="0"/>
          </a:p>
        </p:txBody>
      </p:sp>
      <p:sp>
        <p:nvSpPr>
          <p:cNvPr id="1033" name="Rectangle 9"/>
          <p:cNvSpPr>
            <a:spLocks noGrp="1" noChangeArrowheads="1"/>
          </p:cNvSpPr>
          <p:nvPr>
            <p:ph type="title"/>
          </p:nvPr>
        </p:nvSpPr>
        <p:spPr bwMode="auto">
          <a:xfrm>
            <a:off x="38100" y="74613"/>
            <a:ext cx="8916988"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609600" y="194786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8" name="Text Box 16"/>
          <p:cNvSpPr txBox="1">
            <a:spLocks noChangeArrowheads="1"/>
          </p:cNvSpPr>
          <p:nvPr/>
        </p:nvSpPr>
        <p:spPr bwMode="auto">
          <a:xfrm>
            <a:off x="8294688" y="6592888"/>
            <a:ext cx="838200" cy="244475"/>
          </a:xfrm>
          <a:prstGeom prst="rect">
            <a:avLst/>
          </a:prstGeom>
          <a:noFill/>
          <a:ln w="9525">
            <a:noFill/>
            <a:miter lim="800000"/>
            <a:headEnd/>
            <a:tailEnd/>
          </a:ln>
          <a:effectLst/>
        </p:spPr>
        <p:txBody>
          <a:bodyPr>
            <a:spAutoFit/>
          </a:bodyPr>
          <a:lstStyle/>
          <a:p>
            <a:pPr>
              <a:spcBef>
                <a:spcPct val="50000"/>
              </a:spcBef>
              <a:defRPr/>
            </a:pPr>
            <a:fld id="{787220C3-7444-4940-95F0-80F84BEBBB52}" type="slidenum">
              <a:rPr lang="en-US" sz="1000">
                <a:latin typeface="Arial" charset="0"/>
              </a:rPr>
              <a:pPr>
                <a:spcBef>
                  <a:spcPct val="50000"/>
                </a:spcBef>
                <a:defRPr/>
              </a:pPr>
              <a:t>‹#›</a:t>
            </a:fld>
            <a:r>
              <a:rPr lang="en-US" sz="1000" dirty="0">
                <a:latin typeface="Arial" charset="0"/>
              </a:rPr>
              <a:t> of </a:t>
            </a:r>
            <a:r>
              <a:rPr lang="en-US" sz="1000" dirty="0" smtClean="0">
                <a:latin typeface="Arial" charset="0"/>
              </a:rPr>
              <a:t>8</a:t>
            </a:r>
            <a:endParaRPr lang="en-US" sz="1000" dirty="0">
              <a:latin typeface="Arial" charset="0"/>
            </a:endParaRPr>
          </a:p>
        </p:txBody>
      </p:sp>
      <p:sp>
        <p:nvSpPr>
          <p:cNvPr id="12" name="TextBox 11"/>
          <p:cNvSpPr txBox="1"/>
          <p:nvPr/>
        </p:nvSpPr>
        <p:spPr>
          <a:xfrm>
            <a:off x="152400" y="6400800"/>
            <a:ext cx="2133600" cy="369332"/>
          </a:xfrm>
          <a:prstGeom prst="rect">
            <a:avLst/>
          </a:prstGeom>
          <a:noFill/>
        </p:spPr>
        <p:txBody>
          <a:bodyPr wrap="square" rtlCol="0">
            <a:spAutoFit/>
          </a:bodyPr>
          <a:lstStyle/>
          <a:p>
            <a:r>
              <a:rPr lang="en-US" dirty="0" smtClean="0">
                <a:solidFill>
                  <a:schemeClr val="bg1">
                    <a:lumMod val="50000"/>
                  </a:schemeClr>
                </a:solidFill>
              </a:rPr>
              <a:t>DUMMY DATA</a:t>
            </a:r>
            <a:endParaRPr lang="en-US"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 id="2147483652" r:id="rId13"/>
    <p:sldLayoutId id="2147483651" r:id="rId14"/>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cs typeface="Arial" charset="0"/>
        </a:defRPr>
      </a:lvl2pPr>
      <a:lvl3pPr algn="l" rtl="0" eaLnBrk="0" fontAlgn="base" hangingPunct="0">
        <a:spcBef>
          <a:spcPct val="0"/>
        </a:spcBef>
        <a:spcAft>
          <a:spcPct val="0"/>
        </a:spcAft>
        <a:defRPr sz="2800" b="1">
          <a:solidFill>
            <a:schemeClr val="bg1"/>
          </a:solidFill>
          <a:latin typeface="Trebuchet MS" pitchFamily="34" charset="0"/>
          <a:cs typeface="Arial" charset="0"/>
        </a:defRPr>
      </a:lvl3pPr>
      <a:lvl4pPr algn="l" rtl="0" eaLnBrk="0" fontAlgn="base" hangingPunct="0">
        <a:spcBef>
          <a:spcPct val="0"/>
        </a:spcBef>
        <a:spcAft>
          <a:spcPct val="0"/>
        </a:spcAft>
        <a:defRPr sz="2800" b="1">
          <a:solidFill>
            <a:schemeClr val="bg1"/>
          </a:solidFill>
          <a:latin typeface="Trebuchet MS" pitchFamily="34" charset="0"/>
          <a:cs typeface="Arial" charset="0"/>
        </a:defRPr>
      </a:lvl4pPr>
      <a:lvl5pPr algn="l" rtl="0" eaLnBrk="0" fontAlgn="base" hangingPunct="0">
        <a:spcBef>
          <a:spcPct val="0"/>
        </a:spcBef>
        <a:spcAft>
          <a:spcPct val="0"/>
        </a:spcAft>
        <a:defRPr sz="2800" b="1">
          <a:solidFill>
            <a:schemeClr val="bg1"/>
          </a:solidFill>
          <a:latin typeface="Trebuchet MS" pitchFamily="34" charset="0"/>
          <a:cs typeface="Arial" charset="0"/>
        </a:defRPr>
      </a:lvl5pPr>
      <a:lvl6pPr marL="457200" algn="l" rtl="0" fontAlgn="base">
        <a:spcBef>
          <a:spcPct val="0"/>
        </a:spcBef>
        <a:spcAft>
          <a:spcPct val="0"/>
        </a:spcAft>
        <a:defRPr sz="2800" b="1">
          <a:solidFill>
            <a:schemeClr val="bg1"/>
          </a:solidFill>
          <a:latin typeface="Trebuchet MS" pitchFamily="34" charset="0"/>
          <a:cs typeface="Arial" charset="0"/>
        </a:defRPr>
      </a:lvl6pPr>
      <a:lvl7pPr marL="914400" algn="l" rtl="0" fontAlgn="base">
        <a:spcBef>
          <a:spcPct val="0"/>
        </a:spcBef>
        <a:spcAft>
          <a:spcPct val="0"/>
        </a:spcAft>
        <a:defRPr sz="2800" b="1">
          <a:solidFill>
            <a:schemeClr val="bg1"/>
          </a:solidFill>
          <a:latin typeface="Trebuchet MS" pitchFamily="34" charset="0"/>
          <a:cs typeface="Arial" charset="0"/>
        </a:defRPr>
      </a:lvl7pPr>
      <a:lvl8pPr marL="1371600" algn="l" rtl="0" fontAlgn="base">
        <a:spcBef>
          <a:spcPct val="0"/>
        </a:spcBef>
        <a:spcAft>
          <a:spcPct val="0"/>
        </a:spcAft>
        <a:defRPr sz="2800" b="1">
          <a:solidFill>
            <a:schemeClr val="bg1"/>
          </a:solidFill>
          <a:latin typeface="Trebuchet MS" pitchFamily="34" charset="0"/>
          <a:cs typeface="Arial" charset="0"/>
        </a:defRPr>
      </a:lvl8pPr>
      <a:lvl9pPr marL="1828800" algn="l" rtl="0" fontAlgn="base">
        <a:spcBef>
          <a:spcPct val="0"/>
        </a:spcBef>
        <a:spcAft>
          <a:spcPct val="0"/>
        </a:spcAft>
        <a:defRPr sz="2800" b="1">
          <a:solidFill>
            <a:schemeClr val="bg1"/>
          </a:solidFill>
          <a:latin typeface="Trebuchet MS" pitchFamily="34" charset="0"/>
          <a:cs typeface="Arial" charset="0"/>
        </a:defRPr>
      </a:lvl9pPr>
    </p:titleStyle>
    <p:bodyStyle>
      <a:lvl1pPr marL="117475" indent="114300" algn="l" rtl="0" eaLnBrk="0" fontAlgn="base" hangingPunct="0">
        <a:lnSpc>
          <a:spcPct val="115000"/>
        </a:lnSpc>
        <a:spcBef>
          <a:spcPct val="20000"/>
        </a:spcBef>
        <a:spcAft>
          <a:spcPct val="0"/>
        </a:spcAft>
        <a:buChar char="•"/>
        <a:defRPr sz="1300">
          <a:solidFill>
            <a:schemeClr val="tx1"/>
          </a:solidFill>
          <a:latin typeface="+mn-lt"/>
          <a:ea typeface="+mn-ea"/>
          <a:cs typeface="+mn-cs"/>
        </a:defRPr>
      </a:lvl1pPr>
      <a:lvl2pPr marL="346075" indent="177800" algn="l" rtl="0" eaLnBrk="0" fontAlgn="base" hangingPunct="0">
        <a:spcBef>
          <a:spcPct val="20000"/>
        </a:spcBef>
        <a:spcAft>
          <a:spcPct val="0"/>
        </a:spcAft>
        <a:buChar char="–"/>
        <a:defRPr sz="1100">
          <a:solidFill>
            <a:schemeClr val="tx1"/>
          </a:solidFill>
          <a:latin typeface="+mn-lt"/>
          <a:cs typeface="+mn-cs"/>
        </a:defRPr>
      </a:lvl2pPr>
      <a:lvl3pPr marL="1143000" indent="-228600" algn="l" rtl="0" eaLnBrk="0" fontAlgn="base" hangingPunct="0">
        <a:spcBef>
          <a:spcPct val="20000"/>
        </a:spcBef>
        <a:spcAft>
          <a:spcPct val="0"/>
        </a:spcAft>
        <a:buChar char="•"/>
        <a:defRPr sz="1100">
          <a:solidFill>
            <a:schemeClr val="tx1"/>
          </a:solidFill>
          <a:latin typeface="+mn-lt"/>
          <a:cs typeface="+mn-cs"/>
        </a:defRPr>
      </a:lvl3pPr>
      <a:lvl4pPr marL="1600200" indent="-228600" algn="l" rtl="0" eaLnBrk="0" fontAlgn="base" hangingPunct="0">
        <a:spcBef>
          <a:spcPct val="20000"/>
        </a:spcBef>
        <a:spcAft>
          <a:spcPct val="0"/>
        </a:spcAft>
        <a:buChar char="–"/>
        <a:defRPr sz="1100">
          <a:solidFill>
            <a:schemeClr val="tx1"/>
          </a:solidFill>
          <a:latin typeface="+mn-lt"/>
          <a:cs typeface="+mn-cs"/>
        </a:defRPr>
      </a:lvl4pPr>
      <a:lvl5pPr marL="2057400" indent="-228600" algn="l" rtl="0" eaLnBrk="0" fontAlgn="base" hangingPunct="0">
        <a:spcBef>
          <a:spcPct val="20000"/>
        </a:spcBef>
        <a:spcAft>
          <a:spcPct val="0"/>
        </a:spcAft>
        <a:buChar char="»"/>
        <a:defRPr sz="1100">
          <a:solidFill>
            <a:schemeClr val="tx1"/>
          </a:solidFill>
          <a:latin typeface="+mn-lt"/>
          <a:cs typeface="+mn-cs"/>
        </a:defRPr>
      </a:lvl5pPr>
      <a:lvl6pPr marL="2514600" indent="-228600" algn="l" rtl="0" fontAlgn="base">
        <a:spcBef>
          <a:spcPct val="20000"/>
        </a:spcBef>
        <a:spcAft>
          <a:spcPct val="0"/>
        </a:spcAft>
        <a:buChar char="»"/>
        <a:defRPr sz="1100">
          <a:solidFill>
            <a:schemeClr val="tx1"/>
          </a:solidFill>
          <a:latin typeface="+mn-lt"/>
          <a:cs typeface="+mn-cs"/>
        </a:defRPr>
      </a:lvl6pPr>
      <a:lvl7pPr marL="2971800" indent="-228600" algn="l" rtl="0" fontAlgn="base">
        <a:spcBef>
          <a:spcPct val="20000"/>
        </a:spcBef>
        <a:spcAft>
          <a:spcPct val="0"/>
        </a:spcAft>
        <a:buChar char="»"/>
        <a:defRPr sz="1100">
          <a:solidFill>
            <a:schemeClr val="tx1"/>
          </a:solidFill>
          <a:latin typeface="+mn-lt"/>
          <a:cs typeface="+mn-cs"/>
        </a:defRPr>
      </a:lvl7pPr>
      <a:lvl8pPr marL="3429000" indent="-228600" algn="l" rtl="0" fontAlgn="base">
        <a:spcBef>
          <a:spcPct val="20000"/>
        </a:spcBef>
        <a:spcAft>
          <a:spcPct val="0"/>
        </a:spcAft>
        <a:buChar char="»"/>
        <a:defRPr sz="1100">
          <a:solidFill>
            <a:schemeClr val="tx1"/>
          </a:solidFill>
          <a:latin typeface="+mn-lt"/>
          <a:cs typeface="+mn-cs"/>
        </a:defRPr>
      </a:lvl8pPr>
      <a:lvl9pPr marL="3886200" indent="-228600" algn="l"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77C8E-B066-4094-8DA9-44712BB8530D}" type="datetimeFigureOut">
              <a:rPr lang="en-US" smtClean="0"/>
              <a:pPr/>
              <a:t>4/5/2012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CF26B-E3CC-4515-8AAC-59E2DA86BB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Freeform 2"/>
          <p:cNvSpPr>
            <a:spLocks/>
          </p:cNvSpPr>
          <p:nvPr/>
        </p:nvSpPr>
        <p:spPr bwMode="auto">
          <a:xfrm>
            <a:off x="0" y="-3175"/>
            <a:ext cx="9153525" cy="695325"/>
          </a:xfrm>
          <a:custGeom>
            <a:avLst/>
            <a:gdLst/>
            <a:ahLst/>
            <a:cxnLst>
              <a:cxn ang="0">
                <a:pos x="0" y="187"/>
              </a:cxn>
              <a:cxn ang="0">
                <a:pos x="5766" y="187"/>
              </a:cxn>
              <a:cxn ang="0">
                <a:pos x="5766" y="0"/>
              </a:cxn>
              <a:cxn ang="0">
                <a:pos x="0" y="0"/>
              </a:cxn>
              <a:cxn ang="0">
                <a:pos x="0" y="187"/>
              </a:cxn>
              <a:cxn ang="0">
                <a:pos x="0" y="187"/>
              </a:cxn>
            </a:cxnLst>
            <a:rect l="0" t="0" r="r" b="b"/>
            <a:pathLst>
              <a:path w="5766" h="187">
                <a:moveTo>
                  <a:pt x="0" y="187"/>
                </a:moveTo>
                <a:lnTo>
                  <a:pt x="5766" y="187"/>
                </a:lnTo>
                <a:lnTo>
                  <a:pt x="5766" y="0"/>
                </a:lnTo>
                <a:lnTo>
                  <a:pt x="0" y="0"/>
                </a:lnTo>
                <a:lnTo>
                  <a:pt x="0" y="187"/>
                </a:lnTo>
                <a:lnTo>
                  <a:pt x="0" y="187"/>
                </a:lnTo>
                <a:close/>
              </a:path>
            </a:pathLst>
          </a:custGeom>
          <a:solidFill>
            <a:srgbClr val="024D6E"/>
          </a:solidFill>
          <a:ln w="9525">
            <a:noFill/>
            <a:round/>
            <a:headEnd/>
            <a:tailEnd/>
          </a:ln>
        </p:spPr>
        <p:txBody>
          <a:bodyPr/>
          <a:lstStyle/>
          <a:p>
            <a:pPr>
              <a:defRPr/>
            </a:pPr>
            <a:endParaRPr lang="en-US" dirty="0">
              <a:cs typeface="Arial" charset="0"/>
            </a:endParaRPr>
          </a:p>
        </p:txBody>
      </p:sp>
      <p:sp>
        <p:nvSpPr>
          <p:cNvPr id="3075" name="Freeform 3"/>
          <p:cNvSpPr>
            <a:spLocks/>
          </p:cNvSpPr>
          <p:nvPr/>
        </p:nvSpPr>
        <p:spPr bwMode="auto">
          <a:xfrm>
            <a:off x="6318250" y="4763"/>
            <a:ext cx="2438400" cy="687387"/>
          </a:xfrm>
          <a:custGeom>
            <a:avLst/>
            <a:gdLst/>
            <a:ahLst/>
            <a:cxnLst>
              <a:cxn ang="0">
                <a:pos x="0" y="86"/>
              </a:cxn>
              <a:cxn ang="0">
                <a:pos x="127" y="34"/>
              </a:cxn>
              <a:cxn ang="0">
                <a:pos x="255" y="0"/>
              </a:cxn>
              <a:cxn ang="0">
                <a:pos x="767" y="1"/>
              </a:cxn>
              <a:cxn ang="0">
                <a:pos x="629" y="25"/>
              </a:cxn>
              <a:cxn ang="0">
                <a:pos x="474" y="88"/>
              </a:cxn>
              <a:cxn ang="0">
                <a:pos x="0" y="86"/>
              </a:cxn>
            </a:cxnLst>
            <a:rect l="0" t="0" r="r" b="b"/>
            <a:pathLst>
              <a:path w="767" h="88">
                <a:moveTo>
                  <a:pt x="0" y="86"/>
                </a:moveTo>
                <a:cubicBezTo>
                  <a:pt x="0" y="86"/>
                  <a:pt x="84" y="48"/>
                  <a:pt x="127" y="34"/>
                </a:cubicBezTo>
                <a:cubicBezTo>
                  <a:pt x="169" y="19"/>
                  <a:pt x="255" y="0"/>
                  <a:pt x="255" y="0"/>
                </a:cubicBezTo>
                <a:cubicBezTo>
                  <a:pt x="767" y="1"/>
                  <a:pt x="767" y="1"/>
                  <a:pt x="767" y="1"/>
                </a:cubicBezTo>
                <a:cubicBezTo>
                  <a:pt x="767" y="1"/>
                  <a:pt x="704" y="6"/>
                  <a:pt x="629" y="25"/>
                </a:cubicBezTo>
                <a:cubicBezTo>
                  <a:pt x="554" y="45"/>
                  <a:pt x="474" y="88"/>
                  <a:pt x="474" y="88"/>
                </a:cubicBezTo>
                <a:lnTo>
                  <a:pt x="0" y="86"/>
                </a:lnTo>
                <a:close/>
              </a:path>
            </a:pathLst>
          </a:custGeom>
          <a:solidFill>
            <a:srgbClr val="99B175"/>
          </a:solidFill>
          <a:ln w="9525">
            <a:noFill/>
            <a:round/>
            <a:headEnd/>
            <a:tailEnd/>
          </a:ln>
        </p:spPr>
        <p:txBody>
          <a:bodyPr/>
          <a:lstStyle/>
          <a:p>
            <a:pPr>
              <a:defRPr/>
            </a:pPr>
            <a:endParaRPr lang="en-US" dirty="0">
              <a:cs typeface="Arial" charset="0"/>
            </a:endParaRPr>
          </a:p>
        </p:txBody>
      </p:sp>
      <p:sp>
        <p:nvSpPr>
          <p:cNvPr id="3076" name="Freeform 4"/>
          <p:cNvSpPr>
            <a:spLocks/>
          </p:cNvSpPr>
          <p:nvPr/>
        </p:nvSpPr>
        <p:spPr bwMode="auto">
          <a:xfrm>
            <a:off x="6308725" y="-9525"/>
            <a:ext cx="862013" cy="695325"/>
          </a:xfrm>
          <a:custGeom>
            <a:avLst/>
            <a:gdLst/>
            <a:ahLst/>
            <a:cxnLst>
              <a:cxn ang="0">
                <a:pos x="0" y="89"/>
              </a:cxn>
              <a:cxn ang="0">
                <a:pos x="115" y="41"/>
              </a:cxn>
              <a:cxn ang="0">
                <a:pos x="271" y="0"/>
              </a:cxn>
            </a:cxnLst>
            <a:rect l="0" t="0" r="r" b="b"/>
            <a:pathLst>
              <a:path w="271" h="89">
                <a:moveTo>
                  <a:pt x="0" y="89"/>
                </a:moveTo>
                <a:cubicBezTo>
                  <a:pt x="0" y="89"/>
                  <a:pt x="55" y="62"/>
                  <a:pt x="115" y="41"/>
                </a:cubicBezTo>
                <a:cubicBezTo>
                  <a:pt x="190" y="15"/>
                  <a:pt x="271" y="0"/>
                  <a:pt x="271" y="0"/>
                </a:cubicBezTo>
              </a:path>
            </a:pathLst>
          </a:custGeom>
          <a:noFill/>
          <a:ln w="9525" cap="flat">
            <a:solidFill>
              <a:srgbClr val="ECF1F2"/>
            </a:solidFill>
            <a:prstDash val="solid"/>
            <a:miter lim="800000"/>
            <a:headEnd/>
            <a:tailEnd/>
          </a:ln>
        </p:spPr>
        <p:txBody>
          <a:bodyPr/>
          <a:lstStyle/>
          <a:p>
            <a:pPr>
              <a:defRPr/>
            </a:pPr>
            <a:endParaRPr lang="en-US" dirty="0">
              <a:cs typeface="Arial" charset="0"/>
            </a:endParaRPr>
          </a:p>
        </p:txBody>
      </p:sp>
      <p:sp>
        <p:nvSpPr>
          <p:cNvPr id="3077" name="Freeform 5"/>
          <p:cNvSpPr>
            <a:spLocks/>
          </p:cNvSpPr>
          <p:nvPr/>
        </p:nvSpPr>
        <p:spPr bwMode="auto">
          <a:xfrm>
            <a:off x="7081838" y="-9525"/>
            <a:ext cx="822325" cy="717550"/>
          </a:xfrm>
          <a:custGeom>
            <a:avLst/>
            <a:gdLst/>
            <a:ahLst/>
            <a:cxnLst>
              <a:cxn ang="0">
                <a:pos x="0" y="92"/>
              </a:cxn>
              <a:cxn ang="0">
                <a:pos x="125" y="39"/>
              </a:cxn>
              <a:cxn ang="0">
                <a:pos x="259" y="0"/>
              </a:cxn>
            </a:cxnLst>
            <a:rect l="0" t="0" r="r" b="b"/>
            <a:pathLst>
              <a:path w="259" h="92">
                <a:moveTo>
                  <a:pt x="0" y="92"/>
                </a:moveTo>
                <a:cubicBezTo>
                  <a:pt x="0" y="92"/>
                  <a:pt x="83" y="54"/>
                  <a:pt x="125" y="39"/>
                </a:cubicBezTo>
                <a:cubicBezTo>
                  <a:pt x="187" y="16"/>
                  <a:pt x="259" y="0"/>
                  <a:pt x="259" y="0"/>
                </a:cubicBezTo>
              </a:path>
            </a:pathLst>
          </a:custGeom>
          <a:noFill/>
          <a:ln w="9525" cap="flat">
            <a:solidFill>
              <a:srgbClr val="FFE188"/>
            </a:solidFill>
            <a:prstDash val="solid"/>
            <a:miter lim="800000"/>
            <a:headEnd/>
            <a:tailEnd/>
          </a:ln>
        </p:spPr>
        <p:txBody>
          <a:bodyPr/>
          <a:lstStyle/>
          <a:p>
            <a:pPr>
              <a:defRPr/>
            </a:pPr>
            <a:endParaRPr lang="en-US" dirty="0">
              <a:cs typeface="Arial" charset="0"/>
            </a:endParaRPr>
          </a:p>
        </p:txBody>
      </p:sp>
      <p:sp>
        <p:nvSpPr>
          <p:cNvPr id="3078" name="Freeform 6"/>
          <p:cNvSpPr>
            <a:spLocks/>
          </p:cNvSpPr>
          <p:nvPr/>
        </p:nvSpPr>
        <p:spPr bwMode="auto">
          <a:xfrm>
            <a:off x="7415213" y="-17463"/>
            <a:ext cx="438150" cy="717551"/>
          </a:xfrm>
          <a:custGeom>
            <a:avLst/>
            <a:gdLst/>
            <a:ahLst/>
            <a:cxnLst>
              <a:cxn ang="0">
                <a:pos x="0" y="92"/>
              </a:cxn>
              <a:cxn ang="0">
                <a:pos x="138" y="0"/>
              </a:cxn>
            </a:cxnLst>
            <a:rect l="0" t="0" r="r" b="b"/>
            <a:pathLst>
              <a:path w="138" h="92">
                <a:moveTo>
                  <a:pt x="0" y="92"/>
                </a:moveTo>
                <a:cubicBezTo>
                  <a:pt x="24" y="69"/>
                  <a:pt x="107" y="12"/>
                  <a:pt x="138" y="0"/>
                </a:cubicBezTo>
              </a:path>
            </a:pathLst>
          </a:custGeom>
          <a:noFill/>
          <a:ln w="9525" cap="flat">
            <a:solidFill>
              <a:srgbClr val="B50C00"/>
            </a:solidFill>
            <a:prstDash val="solid"/>
            <a:miter lim="800000"/>
            <a:headEnd/>
            <a:tailEnd/>
          </a:ln>
        </p:spPr>
        <p:txBody>
          <a:bodyPr/>
          <a:lstStyle/>
          <a:p>
            <a:pPr>
              <a:defRPr/>
            </a:pPr>
            <a:endParaRPr lang="en-US" dirty="0">
              <a:cs typeface="Arial" charset="0"/>
            </a:endParaRPr>
          </a:p>
        </p:txBody>
      </p:sp>
      <p:sp>
        <p:nvSpPr>
          <p:cNvPr id="3079" name="Freeform 7"/>
          <p:cNvSpPr>
            <a:spLocks/>
          </p:cNvSpPr>
          <p:nvPr/>
        </p:nvSpPr>
        <p:spPr bwMode="auto">
          <a:xfrm>
            <a:off x="7815263" y="-17463"/>
            <a:ext cx="1046162" cy="717551"/>
          </a:xfrm>
          <a:custGeom>
            <a:avLst/>
            <a:gdLst/>
            <a:ahLst/>
            <a:cxnLst>
              <a:cxn ang="0">
                <a:pos x="0" y="92"/>
              </a:cxn>
              <a:cxn ang="0">
                <a:pos x="124" y="38"/>
              </a:cxn>
              <a:cxn ang="0">
                <a:pos x="329" y="0"/>
              </a:cxn>
            </a:cxnLst>
            <a:rect l="0" t="0" r="r" b="b"/>
            <a:pathLst>
              <a:path w="329" h="92">
                <a:moveTo>
                  <a:pt x="0" y="92"/>
                </a:moveTo>
                <a:cubicBezTo>
                  <a:pt x="0" y="92"/>
                  <a:pt x="63" y="57"/>
                  <a:pt x="124" y="38"/>
                </a:cubicBezTo>
                <a:cubicBezTo>
                  <a:pt x="228" y="6"/>
                  <a:pt x="329" y="0"/>
                  <a:pt x="329" y="0"/>
                </a:cubicBezTo>
              </a:path>
            </a:pathLst>
          </a:custGeom>
          <a:noFill/>
          <a:ln w="9525" cap="flat">
            <a:solidFill>
              <a:srgbClr val="ECF1F2"/>
            </a:solidFill>
            <a:prstDash val="solid"/>
            <a:miter lim="800000"/>
            <a:headEnd/>
            <a:tailEnd/>
          </a:ln>
        </p:spPr>
        <p:txBody>
          <a:bodyPr/>
          <a:lstStyle/>
          <a:p>
            <a:pPr>
              <a:defRPr/>
            </a:pPr>
            <a:endParaRPr lang="en-US" dirty="0">
              <a:cs typeface="Arial" charset="0"/>
            </a:endParaRPr>
          </a:p>
        </p:txBody>
      </p:sp>
      <p:sp>
        <p:nvSpPr>
          <p:cNvPr id="3080" name="Freeform 8"/>
          <p:cNvSpPr>
            <a:spLocks/>
          </p:cNvSpPr>
          <p:nvPr/>
        </p:nvSpPr>
        <p:spPr bwMode="auto">
          <a:xfrm>
            <a:off x="8374063" y="53975"/>
            <a:ext cx="779462" cy="646113"/>
          </a:xfrm>
          <a:custGeom>
            <a:avLst/>
            <a:gdLst/>
            <a:ahLst/>
            <a:cxnLst>
              <a:cxn ang="0">
                <a:pos x="0" y="83"/>
              </a:cxn>
              <a:cxn ang="0">
                <a:pos x="125" y="33"/>
              </a:cxn>
              <a:cxn ang="0">
                <a:pos x="245" y="2"/>
              </a:cxn>
            </a:cxnLst>
            <a:rect l="0" t="0" r="r" b="b"/>
            <a:pathLst>
              <a:path w="245" h="83">
                <a:moveTo>
                  <a:pt x="0" y="83"/>
                </a:moveTo>
                <a:cubicBezTo>
                  <a:pt x="0" y="83"/>
                  <a:pt x="64" y="52"/>
                  <a:pt x="125" y="33"/>
                </a:cubicBezTo>
                <a:cubicBezTo>
                  <a:pt x="229" y="0"/>
                  <a:pt x="245" y="2"/>
                  <a:pt x="245" y="2"/>
                </a:cubicBezTo>
              </a:path>
            </a:pathLst>
          </a:custGeom>
          <a:noFill/>
          <a:ln w="9525" cap="flat">
            <a:solidFill>
              <a:srgbClr val="ECF1F2"/>
            </a:solidFill>
            <a:prstDash val="solid"/>
            <a:miter lim="800000"/>
            <a:headEnd/>
            <a:tailEnd/>
          </a:ln>
        </p:spPr>
        <p:txBody>
          <a:bodyPr/>
          <a:lstStyle/>
          <a:p>
            <a:pPr>
              <a:defRPr/>
            </a:pPr>
            <a:endParaRPr lang="en-US" dirty="0">
              <a:cs typeface="Arial" charset="0"/>
            </a:endParaRPr>
          </a:p>
        </p:txBody>
      </p:sp>
      <p:sp>
        <p:nvSpPr>
          <p:cNvPr id="4105" name="Rectangle 9"/>
          <p:cNvSpPr>
            <a:spLocks noGrp="1" noChangeArrowheads="1"/>
          </p:cNvSpPr>
          <p:nvPr>
            <p:ph type="title"/>
          </p:nvPr>
        </p:nvSpPr>
        <p:spPr bwMode="auto">
          <a:xfrm>
            <a:off x="38100" y="74613"/>
            <a:ext cx="8916988"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609600" y="194786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8" name="Text Box 16"/>
          <p:cNvSpPr txBox="1">
            <a:spLocks noChangeArrowheads="1"/>
          </p:cNvSpPr>
          <p:nvPr/>
        </p:nvSpPr>
        <p:spPr bwMode="auto">
          <a:xfrm>
            <a:off x="8229600" y="6537325"/>
            <a:ext cx="838200" cy="244475"/>
          </a:xfrm>
          <a:prstGeom prst="rect">
            <a:avLst/>
          </a:prstGeom>
          <a:noFill/>
          <a:ln w="9525">
            <a:noFill/>
            <a:miter lim="800000"/>
            <a:headEnd/>
            <a:tailEnd/>
          </a:ln>
          <a:effectLst/>
        </p:spPr>
        <p:txBody>
          <a:bodyPr>
            <a:spAutoFit/>
          </a:bodyPr>
          <a:lstStyle/>
          <a:p>
            <a:pPr>
              <a:spcBef>
                <a:spcPct val="50000"/>
              </a:spcBef>
              <a:defRPr/>
            </a:pPr>
            <a:fld id="{9BF8D84D-5105-4B6D-B777-96B7CA82A657}" type="slidenum">
              <a:rPr lang="en-US" sz="1000" b="1">
                <a:latin typeface="Arial" charset="0"/>
                <a:cs typeface="Arial" charset="0"/>
              </a:rPr>
              <a:pPr>
                <a:spcBef>
                  <a:spcPct val="50000"/>
                </a:spcBef>
                <a:defRPr/>
              </a:pPr>
              <a:t>‹#›</a:t>
            </a:fld>
            <a:r>
              <a:rPr lang="en-US" sz="1000" b="1" dirty="0">
                <a:latin typeface="Arial" charset="0"/>
                <a:cs typeface="Arial" charset="0"/>
              </a:rPr>
              <a:t> of </a:t>
            </a:r>
            <a:r>
              <a:rPr lang="en-US" sz="1000" b="1" dirty="0" smtClean="0">
                <a:latin typeface="Arial" charset="0"/>
                <a:cs typeface="Arial" charset="0"/>
              </a:rPr>
              <a:t>8</a:t>
            </a:r>
            <a:endParaRPr lang="en-US" sz="1000" b="1" dirty="0">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81" r:id="rId3"/>
  </p:sldLayoutIdLst>
  <p:timing>
    <p:tnLst>
      <p:par>
        <p:cTn id="1" dur="indefinite" restart="never" nodeType="tmRoot"/>
      </p:par>
    </p:tnLst>
  </p:timing>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Trebuchet MS" pitchFamily="34" charset="0"/>
          <a:cs typeface="Arial" charset="0"/>
        </a:defRPr>
      </a:lvl2pPr>
      <a:lvl3pPr algn="l" rtl="0" eaLnBrk="1" fontAlgn="base" hangingPunct="1">
        <a:spcBef>
          <a:spcPct val="0"/>
        </a:spcBef>
        <a:spcAft>
          <a:spcPct val="0"/>
        </a:spcAft>
        <a:defRPr sz="2800" b="1">
          <a:solidFill>
            <a:schemeClr val="bg1"/>
          </a:solidFill>
          <a:latin typeface="Trebuchet MS" pitchFamily="34" charset="0"/>
          <a:cs typeface="Arial" charset="0"/>
        </a:defRPr>
      </a:lvl3pPr>
      <a:lvl4pPr algn="l" rtl="0" eaLnBrk="1" fontAlgn="base" hangingPunct="1">
        <a:spcBef>
          <a:spcPct val="0"/>
        </a:spcBef>
        <a:spcAft>
          <a:spcPct val="0"/>
        </a:spcAft>
        <a:defRPr sz="2800" b="1">
          <a:solidFill>
            <a:schemeClr val="bg1"/>
          </a:solidFill>
          <a:latin typeface="Trebuchet MS" pitchFamily="34" charset="0"/>
          <a:cs typeface="Arial" charset="0"/>
        </a:defRPr>
      </a:lvl4pPr>
      <a:lvl5pPr algn="l" rtl="0" eaLnBrk="1" fontAlgn="base" hangingPunct="1">
        <a:spcBef>
          <a:spcPct val="0"/>
        </a:spcBef>
        <a:spcAft>
          <a:spcPct val="0"/>
        </a:spcAft>
        <a:defRPr sz="2800" b="1">
          <a:solidFill>
            <a:schemeClr val="bg1"/>
          </a:solidFill>
          <a:latin typeface="Trebuchet MS" pitchFamily="34" charset="0"/>
          <a:cs typeface="Arial" charset="0"/>
        </a:defRPr>
      </a:lvl5pPr>
      <a:lvl6pPr marL="457200" algn="l" rtl="0" eaLnBrk="1" fontAlgn="base" hangingPunct="1">
        <a:spcBef>
          <a:spcPct val="0"/>
        </a:spcBef>
        <a:spcAft>
          <a:spcPct val="0"/>
        </a:spcAft>
        <a:defRPr sz="2800" b="1">
          <a:solidFill>
            <a:schemeClr val="bg1"/>
          </a:solidFill>
          <a:latin typeface="Trebuchet MS" pitchFamily="34" charset="0"/>
          <a:cs typeface="Arial" charset="0"/>
        </a:defRPr>
      </a:lvl6pPr>
      <a:lvl7pPr marL="914400" algn="l" rtl="0" eaLnBrk="1" fontAlgn="base" hangingPunct="1">
        <a:spcBef>
          <a:spcPct val="0"/>
        </a:spcBef>
        <a:spcAft>
          <a:spcPct val="0"/>
        </a:spcAft>
        <a:defRPr sz="2800" b="1">
          <a:solidFill>
            <a:schemeClr val="bg1"/>
          </a:solidFill>
          <a:latin typeface="Trebuchet MS" pitchFamily="34" charset="0"/>
          <a:cs typeface="Arial" charset="0"/>
        </a:defRPr>
      </a:lvl7pPr>
      <a:lvl8pPr marL="1371600" algn="l" rtl="0" eaLnBrk="1" fontAlgn="base" hangingPunct="1">
        <a:spcBef>
          <a:spcPct val="0"/>
        </a:spcBef>
        <a:spcAft>
          <a:spcPct val="0"/>
        </a:spcAft>
        <a:defRPr sz="2800" b="1">
          <a:solidFill>
            <a:schemeClr val="bg1"/>
          </a:solidFill>
          <a:latin typeface="Trebuchet MS" pitchFamily="34" charset="0"/>
          <a:cs typeface="Arial" charset="0"/>
        </a:defRPr>
      </a:lvl8pPr>
      <a:lvl9pPr marL="1828800" algn="l" rtl="0" eaLnBrk="1" fontAlgn="base" hangingPunct="1">
        <a:spcBef>
          <a:spcPct val="0"/>
        </a:spcBef>
        <a:spcAft>
          <a:spcPct val="0"/>
        </a:spcAft>
        <a:defRPr sz="2800" b="1">
          <a:solidFill>
            <a:schemeClr val="bg1"/>
          </a:solidFill>
          <a:latin typeface="Trebuchet MS" pitchFamily="34" charset="0"/>
          <a:cs typeface="Arial" charset="0"/>
        </a:defRPr>
      </a:lvl9pPr>
    </p:titleStyle>
    <p:bodyStyle>
      <a:lvl1pPr marL="117475" indent="114300" algn="l" rtl="0" eaLnBrk="1" fontAlgn="base" hangingPunct="1">
        <a:lnSpc>
          <a:spcPct val="115000"/>
        </a:lnSpc>
        <a:spcBef>
          <a:spcPct val="20000"/>
        </a:spcBef>
        <a:spcAft>
          <a:spcPct val="0"/>
        </a:spcAft>
        <a:buChar char="•"/>
        <a:defRPr sz="1300">
          <a:solidFill>
            <a:schemeClr val="tx1"/>
          </a:solidFill>
          <a:latin typeface="+mn-lt"/>
          <a:ea typeface="+mn-ea"/>
          <a:cs typeface="+mn-cs"/>
        </a:defRPr>
      </a:lvl1pPr>
      <a:lvl2pPr marL="346075" indent="177800" algn="l" rtl="0" eaLnBrk="1" fontAlgn="base" hangingPunct="1">
        <a:spcBef>
          <a:spcPct val="20000"/>
        </a:spcBef>
        <a:spcAft>
          <a:spcPct val="0"/>
        </a:spcAft>
        <a:buChar char="–"/>
        <a:defRPr sz="1100">
          <a:solidFill>
            <a:schemeClr val="tx1"/>
          </a:solidFill>
          <a:latin typeface="+mn-lt"/>
          <a:cs typeface="+mn-cs"/>
        </a:defRPr>
      </a:lvl2pPr>
      <a:lvl3pPr marL="1143000" indent="-228600" algn="l" rtl="0" eaLnBrk="1" fontAlgn="base" hangingPunct="1">
        <a:spcBef>
          <a:spcPct val="20000"/>
        </a:spcBef>
        <a:spcAft>
          <a:spcPct val="0"/>
        </a:spcAft>
        <a:buChar char="•"/>
        <a:defRPr sz="1100">
          <a:solidFill>
            <a:schemeClr val="tx1"/>
          </a:solidFill>
          <a:latin typeface="+mn-lt"/>
          <a:cs typeface="+mn-cs"/>
        </a:defRPr>
      </a:lvl3pPr>
      <a:lvl4pPr marL="1600200" indent="-228600" algn="l" rtl="0" eaLnBrk="1" fontAlgn="base" hangingPunct="1">
        <a:spcBef>
          <a:spcPct val="20000"/>
        </a:spcBef>
        <a:spcAft>
          <a:spcPct val="0"/>
        </a:spcAft>
        <a:buChar char="–"/>
        <a:defRPr sz="1100">
          <a:solidFill>
            <a:schemeClr val="tx1"/>
          </a:solidFill>
          <a:latin typeface="+mn-lt"/>
          <a:cs typeface="+mn-cs"/>
        </a:defRPr>
      </a:lvl4pPr>
      <a:lvl5pPr marL="2057400" indent="-228600" algn="l" rtl="0" eaLnBrk="1" fontAlgn="base" hangingPunct="1">
        <a:spcBef>
          <a:spcPct val="20000"/>
        </a:spcBef>
        <a:spcAft>
          <a:spcPct val="0"/>
        </a:spcAft>
        <a:buChar char="»"/>
        <a:defRPr sz="1100">
          <a:solidFill>
            <a:schemeClr val="tx1"/>
          </a:solidFill>
          <a:latin typeface="+mn-lt"/>
          <a:cs typeface="+mn-cs"/>
        </a:defRPr>
      </a:lvl5pPr>
      <a:lvl6pPr marL="2514600" indent="-228600" algn="l" rtl="0" eaLnBrk="1" fontAlgn="base" hangingPunct="1">
        <a:spcBef>
          <a:spcPct val="20000"/>
        </a:spcBef>
        <a:spcAft>
          <a:spcPct val="0"/>
        </a:spcAft>
        <a:buChar char="»"/>
        <a:defRPr sz="1100">
          <a:solidFill>
            <a:schemeClr val="tx1"/>
          </a:solidFill>
          <a:latin typeface="+mn-lt"/>
          <a:cs typeface="+mn-cs"/>
        </a:defRPr>
      </a:lvl6pPr>
      <a:lvl7pPr marL="2971800" indent="-228600" algn="l" rtl="0" eaLnBrk="1" fontAlgn="base" hangingPunct="1">
        <a:spcBef>
          <a:spcPct val="20000"/>
        </a:spcBef>
        <a:spcAft>
          <a:spcPct val="0"/>
        </a:spcAft>
        <a:buChar char="»"/>
        <a:defRPr sz="1100">
          <a:solidFill>
            <a:schemeClr val="tx1"/>
          </a:solidFill>
          <a:latin typeface="+mn-lt"/>
          <a:cs typeface="+mn-cs"/>
        </a:defRPr>
      </a:lvl7pPr>
      <a:lvl8pPr marL="3429000" indent="-228600" algn="l" rtl="0" eaLnBrk="1" fontAlgn="base" hangingPunct="1">
        <a:spcBef>
          <a:spcPct val="20000"/>
        </a:spcBef>
        <a:spcAft>
          <a:spcPct val="0"/>
        </a:spcAft>
        <a:buChar char="»"/>
        <a:defRPr sz="1100">
          <a:solidFill>
            <a:schemeClr val="tx1"/>
          </a:solidFill>
          <a:latin typeface="+mn-lt"/>
          <a:cs typeface="+mn-cs"/>
        </a:defRPr>
      </a:lvl8pPr>
      <a:lvl9pPr marL="3886200" indent="-228600" algn="l" rtl="0" eaLnBrk="1" fontAlgn="base" hangingPunct="1">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838200" y="3765550"/>
            <a:ext cx="7153275" cy="1295400"/>
          </a:xfrm>
        </p:spPr>
        <p:txBody>
          <a:bodyPr/>
          <a:lstStyle/>
          <a:p>
            <a:pPr algn="ctr"/>
            <a:r>
              <a:rPr lang="en-US" sz="4000" dirty="0" smtClean="0">
                <a:solidFill>
                  <a:srgbClr val="193F58"/>
                </a:solidFill>
                <a:latin typeface="Arial" charset="0"/>
                <a:cs typeface="Arial" charset="0"/>
                <a:sym typeface="Arial" charset="0"/>
              </a:rPr>
              <a:t>IFC Experience in Leasing</a:t>
            </a:r>
            <a:r>
              <a:rPr lang="en-US" sz="2800" dirty="0" smtClean="0">
                <a:solidFill>
                  <a:srgbClr val="193F58"/>
                </a:solidFill>
                <a:latin typeface="Arial" charset="0"/>
                <a:cs typeface="Arial" charset="0"/>
                <a:sym typeface="Arial" charset="0"/>
              </a:rPr>
              <a:t/>
            </a:r>
            <a:br>
              <a:rPr lang="en-US" sz="2800" dirty="0" smtClean="0">
                <a:solidFill>
                  <a:srgbClr val="193F58"/>
                </a:solidFill>
                <a:latin typeface="Arial" charset="0"/>
                <a:cs typeface="Arial" charset="0"/>
                <a:sym typeface="Arial" charset="0"/>
              </a:rPr>
            </a:br>
            <a:r>
              <a:rPr lang="en-US" sz="2800" dirty="0" smtClean="0">
                <a:solidFill>
                  <a:srgbClr val="FFC000"/>
                </a:solidFill>
                <a:latin typeface="Arial" charset="0"/>
                <a:cs typeface="Arial" charset="0"/>
                <a:sym typeface="Arial" charset="0"/>
              </a:rPr>
              <a:t>Presentation at </a:t>
            </a:r>
            <a:r>
              <a:rPr lang="en-US" sz="2800" smtClean="0">
                <a:solidFill>
                  <a:srgbClr val="FFC000"/>
                </a:solidFill>
                <a:latin typeface="Arial" charset="0"/>
                <a:cs typeface="Arial" charset="0"/>
                <a:sym typeface="Arial" charset="0"/>
              </a:rPr>
              <a:t>the </a:t>
            </a:r>
            <a:r>
              <a:rPr lang="en-US" sz="2800" smtClean="0">
                <a:solidFill>
                  <a:srgbClr val="FFC000"/>
                </a:solidFill>
                <a:latin typeface="Arial" charset="0"/>
                <a:cs typeface="Arial" charset="0"/>
                <a:sym typeface="Arial" charset="0"/>
              </a:rPr>
              <a:t>5</a:t>
            </a:r>
            <a:r>
              <a:rPr lang="en-US" sz="2800" baseline="30000" smtClean="0">
                <a:solidFill>
                  <a:srgbClr val="FFC000"/>
                </a:solidFill>
                <a:latin typeface="Arial" charset="0"/>
                <a:cs typeface="Arial" charset="0"/>
                <a:sym typeface="Arial" charset="0"/>
              </a:rPr>
              <a:t>th</a:t>
            </a:r>
            <a:r>
              <a:rPr lang="en-US" sz="2800" smtClean="0">
                <a:solidFill>
                  <a:srgbClr val="FFC000"/>
                </a:solidFill>
                <a:latin typeface="Arial" charset="0"/>
                <a:cs typeface="Arial" charset="0"/>
                <a:sym typeface="Arial" charset="0"/>
              </a:rPr>
              <a:t> </a:t>
            </a:r>
            <a:r>
              <a:rPr lang="en-US" sz="2800" dirty="0" smtClean="0">
                <a:solidFill>
                  <a:srgbClr val="FFC000"/>
                </a:solidFill>
                <a:latin typeface="Arial" charset="0"/>
                <a:cs typeface="Arial" charset="0"/>
                <a:sym typeface="Arial" charset="0"/>
              </a:rPr>
              <a:t>Tashkent International Leasing Conference</a:t>
            </a:r>
            <a:endParaRPr lang="en-US" sz="2800" dirty="0" smtClean="0">
              <a:solidFill>
                <a:srgbClr val="FFC000"/>
              </a:solidFill>
            </a:endParaRPr>
          </a:p>
        </p:txBody>
      </p:sp>
      <p:sp>
        <p:nvSpPr>
          <p:cNvPr id="17410" name="Rectangle 3"/>
          <p:cNvSpPr>
            <a:spLocks noGrp="1" noChangeArrowheads="1"/>
          </p:cNvSpPr>
          <p:nvPr>
            <p:ph type="subTitle" idx="1"/>
          </p:nvPr>
        </p:nvSpPr>
        <p:spPr>
          <a:xfrm>
            <a:off x="6324600" y="5562600"/>
            <a:ext cx="2819400" cy="1066800"/>
          </a:xfrm>
        </p:spPr>
        <p:txBody>
          <a:bodyPr anchor="ctr"/>
          <a:lstStyle/>
          <a:p>
            <a:pPr indent="0" eaLnBrk="1" hangingPunct="1">
              <a:lnSpc>
                <a:spcPct val="100000"/>
              </a:lnSpc>
              <a:spcBef>
                <a:spcPct val="0"/>
              </a:spcBef>
            </a:pPr>
            <a:r>
              <a:rPr lang="en-US" sz="1800" b="1" dirty="0" smtClean="0"/>
              <a:t>Raiomand Billimoria</a:t>
            </a:r>
          </a:p>
          <a:p>
            <a:pPr indent="0" eaLnBrk="1" hangingPunct="1">
              <a:lnSpc>
                <a:spcPct val="100000"/>
              </a:lnSpc>
              <a:spcBef>
                <a:spcPct val="0"/>
              </a:spcBef>
            </a:pPr>
            <a:r>
              <a:rPr lang="en-US" sz="1800" b="1" dirty="0" smtClean="0"/>
              <a:t>Project Manager</a:t>
            </a:r>
          </a:p>
          <a:p>
            <a:pPr indent="0" eaLnBrk="1" hangingPunct="1">
              <a:lnSpc>
                <a:spcPct val="100000"/>
              </a:lnSpc>
              <a:spcBef>
                <a:spcPct val="0"/>
              </a:spcBef>
            </a:pPr>
            <a:r>
              <a:rPr lang="en-US" sz="1800" b="1" dirty="0" smtClean="0"/>
              <a:t>April, 2012</a:t>
            </a:r>
          </a:p>
          <a:p>
            <a:pPr indent="0" eaLnBrk="1" hangingPunct="1">
              <a:lnSpc>
                <a:spcPct val="100000"/>
              </a:lnSpc>
              <a:spcBef>
                <a:spcPct val="0"/>
              </a:spcBef>
            </a:pPr>
            <a:r>
              <a:rPr lang="en-US" sz="1800" b="1" dirty="0" smtClean="0"/>
              <a:t>rbillimoria@ifc.org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0" y="74613"/>
            <a:ext cx="8916988" cy="563562"/>
          </a:xfrm>
        </p:spPr>
        <p:txBody>
          <a:bodyPr/>
          <a:lstStyle/>
          <a:p>
            <a:r>
              <a:rPr lang="en-US" dirty="0" smtClean="0"/>
              <a:t>40 Year Commitment to Leasing </a:t>
            </a:r>
          </a:p>
        </p:txBody>
      </p:sp>
      <p:sp>
        <p:nvSpPr>
          <p:cNvPr id="5" name="Rectangle 2"/>
          <p:cNvSpPr txBox="1">
            <a:spLocks noChangeArrowheads="1"/>
          </p:cNvSpPr>
          <p:nvPr/>
        </p:nvSpPr>
        <p:spPr bwMode="auto">
          <a:xfrm>
            <a:off x="457200" y="1143000"/>
            <a:ext cx="838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7475" indent="114300">
              <a:lnSpc>
                <a:spcPct val="115000"/>
              </a:lnSpc>
              <a:spcBef>
                <a:spcPct val="20000"/>
              </a:spcBef>
              <a:buFont typeface="Wingdings" pitchFamily="2" charset="2"/>
              <a:buChar char="q"/>
            </a:pPr>
            <a:r>
              <a:rPr lang="en-US" sz="2000" dirty="0" smtClean="0">
                <a:solidFill>
                  <a:srgbClr val="014C6D"/>
                </a:solidFill>
                <a:latin typeface="+mj-lt"/>
                <a:cs typeface="Arial" pitchFamily="34" charset="0"/>
              </a:rPr>
              <a:t>A Core Component of IFC’s FM Strategy</a:t>
            </a:r>
            <a:r>
              <a:rPr kumimoji="0" lang="en-US" sz="1600" b="1" i="0" u="none" strike="noStrike" kern="0" cap="none" spc="0" normalizeH="0" baseline="0" noProof="0" dirty="0" smtClean="0">
                <a:ln>
                  <a:noFill/>
                </a:ln>
                <a:solidFill>
                  <a:schemeClr val="tx1"/>
                </a:solidFill>
                <a:effectLst/>
                <a:uLnTx/>
                <a:uFillTx/>
                <a:latin typeface="+mj-lt"/>
                <a:ea typeface="+mn-ea"/>
                <a:cs typeface="+mn-cs"/>
              </a:rPr>
              <a:t/>
            </a:r>
            <a:br>
              <a:rPr kumimoji="0" lang="en-US" sz="1600" b="1" i="0" u="none" strike="noStrike" kern="0" cap="none" spc="0" normalizeH="0" baseline="0" noProof="0" dirty="0" smtClean="0">
                <a:ln>
                  <a:noFill/>
                </a:ln>
                <a:solidFill>
                  <a:schemeClr val="tx1"/>
                </a:solidFill>
                <a:effectLst/>
                <a:uLnTx/>
                <a:uFillTx/>
                <a:latin typeface="+mj-lt"/>
                <a:ea typeface="+mn-ea"/>
                <a:cs typeface="+mn-cs"/>
              </a:rPr>
            </a:br>
            <a:r>
              <a:rPr kumimoji="0" lang="en-US" sz="1600" b="1" i="0" u="none" strike="noStrike" kern="0" cap="none" spc="0" normalizeH="0" baseline="0" noProof="0" dirty="0" smtClean="0">
                <a:ln>
                  <a:noFill/>
                </a:ln>
                <a:solidFill>
                  <a:schemeClr val="tx1"/>
                </a:solidFill>
                <a:effectLst/>
                <a:uLnTx/>
                <a:uFillTx/>
                <a:latin typeface="+mj-lt"/>
                <a:ea typeface="+mn-ea"/>
                <a:cs typeface="+mn-cs"/>
              </a:rPr>
              <a:t>	- </a:t>
            </a: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Increase access to financing to Small &amp; Medium Businesses</a:t>
            </a:r>
            <a:b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b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	- Broaden the range of financial services available in Emerging Markets</a:t>
            </a:r>
          </a:p>
          <a:p>
            <a:pPr marL="117475" marR="0" lvl="0" indent="114300" algn="l" defTabSz="914400" rtl="0" eaLnBrk="1" fontAlgn="base" latinLnBrk="0" hangingPunct="1">
              <a:lnSpc>
                <a:spcPct val="115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endParaRPr>
          </a:p>
          <a:p>
            <a:pPr marL="117475" marR="0" lvl="0" indent="114300" algn="l" defTabSz="914400" rtl="0" eaLnBrk="1" fontAlgn="base" latinLnBrk="0" hangingPunct="1">
              <a:lnSpc>
                <a:spcPct val="115000"/>
              </a:lnSpc>
              <a:spcBef>
                <a:spcPct val="20000"/>
              </a:spcBef>
              <a:spcAft>
                <a:spcPct val="0"/>
              </a:spcAft>
              <a:buClrTx/>
              <a:buSzTx/>
              <a:buFont typeface="Wingdings" pitchFamily="2" charset="2"/>
              <a:buChar char="q"/>
              <a:tabLst/>
              <a:defRPr/>
            </a:pPr>
            <a:r>
              <a:rPr lang="en-US" sz="2000" dirty="0" smtClean="0">
                <a:solidFill>
                  <a:srgbClr val="014C6D"/>
                </a:solidFill>
                <a:latin typeface="+mj-lt"/>
              </a:rPr>
              <a:t>A Historic Focus Area</a:t>
            </a:r>
            <a: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t/>
            </a:r>
            <a:b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br>
            <a: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t>	</a:t>
            </a: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  Financed 234 leasing projects in 60 countries for $1.56 billion over 40 	</a:t>
            </a:r>
            <a:r>
              <a:rPr kumimoji="0" lang="en-US" sz="1600" b="0" i="0" u="none" strike="noStrike" kern="0" cap="none" spc="0" normalizeH="0" noProof="0" dirty="0" smtClean="0">
                <a:ln>
                  <a:noFill/>
                </a:ln>
                <a:solidFill>
                  <a:schemeClr val="tx1"/>
                </a:solidFill>
                <a:effectLst/>
                <a:uLnTx/>
                <a:uFillTx/>
                <a:latin typeface="+mj-lt"/>
                <a:ea typeface="+mn-ea"/>
                <a:cs typeface="Arial" pitchFamily="34" charset="0"/>
              </a:rPr>
              <a:t>    </a:t>
            </a: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years </a:t>
            </a:r>
            <a:b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b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	-  IFC has participated in the set-up of the first leasing company in 30 	    countries</a:t>
            </a:r>
          </a:p>
          <a:p>
            <a:pPr marL="117475" marR="0" lvl="0" indent="114300" algn="l" defTabSz="914400" rtl="0" eaLnBrk="1" fontAlgn="base" latinLnBrk="0" hangingPunct="1">
              <a:lnSpc>
                <a:spcPct val="115000"/>
              </a:lnSpc>
              <a:spcBef>
                <a:spcPct val="20000"/>
              </a:spcBef>
              <a:spcAft>
                <a:spcPct val="0"/>
              </a:spcAft>
              <a:buClrTx/>
              <a:buSzTx/>
              <a:tabLst/>
              <a:defRPr/>
            </a:pPr>
            <a:endParaRPr lang="en-US" sz="1600" kern="0" dirty="0" smtClean="0">
              <a:latin typeface="+mj-lt"/>
              <a:cs typeface="Arial" pitchFamily="34" charset="0"/>
            </a:endParaRPr>
          </a:p>
          <a:p>
            <a:pPr marL="117475" marR="0" lvl="0" indent="114300" algn="l" defTabSz="914400" rtl="0" eaLnBrk="1" fontAlgn="base" latinLnBrk="0" hangingPunct="1">
              <a:lnSpc>
                <a:spcPct val="115000"/>
              </a:lnSpc>
              <a:spcBef>
                <a:spcPct val="20000"/>
              </a:spcBef>
              <a:spcAft>
                <a:spcPct val="0"/>
              </a:spcAft>
              <a:buClrTx/>
              <a:buSzPts val="1800"/>
              <a:buFont typeface="Wingdings" pitchFamily="2" charset="2"/>
              <a:buChar char="q"/>
              <a:tabLst/>
              <a:defRPr/>
            </a:pPr>
            <a:r>
              <a:rPr lang="en-US" sz="2000" dirty="0" smtClean="0">
                <a:solidFill>
                  <a:srgbClr val="014C6D"/>
                </a:solidFill>
                <a:latin typeface="+mj-lt"/>
              </a:rPr>
              <a:t>Set-up or improved leasing regulations in 94 countries</a:t>
            </a:r>
            <a: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t/>
            </a:r>
            <a:b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br>
            <a: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t>	</a:t>
            </a:r>
            <a:r>
              <a:rPr kumimoji="0" lang="en-US" sz="1600" i="0" u="none" strike="noStrike" kern="0" cap="none" spc="0" normalizeH="0" baseline="0" noProof="0" dirty="0" smtClean="0">
                <a:ln>
                  <a:noFill/>
                </a:ln>
                <a:solidFill>
                  <a:schemeClr val="tx1"/>
                </a:solidFill>
                <a:effectLst/>
                <a:uLnTx/>
                <a:uFillTx/>
                <a:latin typeface="+mj-lt"/>
                <a:ea typeface="+mn-ea"/>
                <a:cs typeface="Arial" pitchFamily="34" charset="0"/>
              </a:rPr>
              <a:t>-</a:t>
            </a:r>
            <a:r>
              <a:rPr kumimoji="0" lang="en-US" sz="1600" b="1" i="0" u="none" strike="noStrike" kern="0" cap="none" spc="0" normalizeH="0" baseline="0" noProof="0" dirty="0" smtClean="0">
                <a:ln>
                  <a:noFill/>
                </a:ln>
                <a:solidFill>
                  <a:schemeClr val="tx1"/>
                </a:solidFill>
                <a:effectLst/>
                <a:uLnTx/>
                <a:uFillTx/>
                <a:latin typeface="+mj-lt"/>
                <a:ea typeface="+mn-ea"/>
                <a:cs typeface="Arial" pitchFamily="34" charset="0"/>
              </a:rPr>
              <a:t>  </a:t>
            </a: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IFC has operated 59 Leasing advisory projects across the globe with $29 	</a:t>
            </a:r>
            <a:r>
              <a:rPr kumimoji="0" lang="en-US" sz="1600" b="0" i="0" u="none" strike="noStrike" kern="0" cap="none" spc="0" normalizeH="0" noProof="0" dirty="0" smtClean="0">
                <a:ln>
                  <a:noFill/>
                </a:ln>
                <a:solidFill>
                  <a:schemeClr val="tx1"/>
                </a:solidFill>
                <a:effectLst/>
                <a:uLnTx/>
                <a:uFillTx/>
                <a:latin typeface="+mj-lt"/>
                <a:ea typeface="+mn-ea"/>
                <a:cs typeface="Arial" pitchFamily="34" charset="0"/>
              </a:rPr>
              <a:t>    </a:t>
            </a: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million of its own funding leveraged with Donor funding.</a:t>
            </a:r>
            <a:b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br>
            <a:r>
              <a:rPr kumimoji="0" lang="en-US" sz="1600" b="0" i="0" u="none" strike="noStrike" kern="0" cap="none" spc="0" normalizeH="0" baseline="0" noProof="0" dirty="0" smtClean="0">
                <a:ln>
                  <a:noFill/>
                </a:ln>
                <a:solidFill>
                  <a:schemeClr val="tx1"/>
                </a:solidFill>
                <a:effectLst/>
                <a:uLnTx/>
                <a:uFillTx/>
                <a:latin typeface="+mj-lt"/>
                <a:ea typeface="+mn-ea"/>
                <a:cs typeface="Arial" pitchFamily="34" charset="0"/>
              </a:rPr>
              <a:t>        	    </a:t>
            </a:r>
            <a:r>
              <a:rPr kumimoji="0" lang="en-US" sz="1600" b="0" i="1" u="none" strike="noStrike" kern="0" cap="none" spc="0" normalizeH="0" baseline="0" noProof="0" dirty="0" smtClean="0">
                <a:ln>
                  <a:noFill/>
                </a:ln>
                <a:solidFill>
                  <a:schemeClr val="tx1"/>
                </a:solidFill>
                <a:effectLst/>
                <a:uLnTx/>
                <a:uFillTx/>
                <a:latin typeface="+mj-lt"/>
                <a:ea typeface="+mn-ea"/>
                <a:cs typeface="+mn-cs"/>
              </a:rPr>
              <a:t>Legal &amp; Regulatory framework, Market Research, Institution Building, 	    Public Awareness, Promotion of local and foreign investment</a:t>
            </a:r>
          </a:p>
        </p:txBody>
      </p:sp>
      <p:pic>
        <p:nvPicPr>
          <p:cNvPr id="4" name="Picture 38" descr="IFC_Logo_Eng_7469_Horz"/>
          <p:cNvPicPr>
            <a:picLocks noChangeAspect="1" noChangeArrowheads="1"/>
          </p:cNvPicPr>
          <p:nvPr/>
        </p:nvPicPr>
        <p:blipFill>
          <a:blip r:embed="rId3" cstate="print"/>
          <a:srcRect/>
          <a:stretch>
            <a:fillRect/>
          </a:stretch>
        </p:blipFill>
        <p:spPr bwMode="auto">
          <a:xfrm>
            <a:off x="5375672" y="6107906"/>
            <a:ext cx="3750469" cy="750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Historic/Current Commitments</a:t>
            </a:r>
            <a:endParaRPr lang="en-US" dirty="0"/>
          </a:p>
        </p:txBody>
      </p:sp>
      <p:pic>
        <p:nvPicPr>
          <p:cNvPr id="4" name="Picture 11"/>
          <p:cNvPicPr>
            <a:picLocks noChangeAspect="1"/>
          </p:cNvPicPr>
          <p:nvPr/>
        </p:nvPicPr>
        <p:blipFill>
          <a:blip r:embed="rId2" cstate="print"/>
          <a:srcRect/>
          <a:stretch>
            <a:fillRect/>
          </a:stretch>
        </p:blipFill>
        <p:spPr bwMode="auto">
          <a:xfrm>
            <a:off x="76200" y="838200"/>
            <a:ext cx="4724400" cy="2286000"/>
          </a:xfrm>
          <a:prstGeom prst="rect">
            <a:avLst/>
          </a:prstGeom>
          <a:ln w="38100" cap="sq">
            <a:solidFill>
              <a:srgbClr val="000000"/>
            </a:solidFill>
            <a:prstDash val="solid"/>
            <a:miter lim="800000"/>
          </a:ln>
          <a:effectLst/>
        </p:spPr>
      </p:pic>
      <p:pic>
        <p:nvPicPr>
          <p:cNvPr id="5" name="Picture 8"/>
          <p:cNvPicPr>
            <a:picLocks noChangeAspect="1"/>
          </p:cNvPicPr>
          <p:nvPr/>
        </p:nvPicPr>
        <p:blipFill>
          <a:blip r:embed="rId3" cstate="print"/>
          <a:srcRect/>
          <a:stretch>
            <a:fillRect/>
          </a:stretch>
        </p:blipFill>
        <p:spPr bwMode="auto">
          <a:xfrm>
            <a:off x="0" y="3276600"/>
            <a:ext cx="4800600" cy="3581400"/>
          </a:xfrm>
          <a:prstGeom prst="rect">
            <a:avLst/>
          </a:prstGeom>
          <a:noFill/>
          <a:ln w="25400">
            <a:noFill/>
            <a:prstDash val="solid"/>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4800600" y="1524000"/>
            <a:ext cx="4343400" cy="4343400"/>
          </a:xfrm>
          <a:prstGeom prst="rect">
            <a:avLst/>
          </a:prstGeom>
          <a:noFill/>
          <a:ln w="9525">
            <a:noFill/>
            <a:miter lim="800000"/>
            <a:headEnd/>
            <a:tailEnd/>
          </a:ln>
          <a:effectLst/>
        </p:spPr>
      </p:pic>
      <p:sp>
        <p:nvSpPr>
          <p:cNvPr id="7" name="Rectangle 6"/>
          <p:cNvSpPr/>
          <p:nvPr/>
        </p:nvSpPr>
        <p:spPr>
          <a:xfrm>
            <a:off x="202208" y="6211669"/>
            <a:ext cx="4312784" cy="646331"/>
          </a:xfrm>
          <a:prstGeom prst="rect">
            <a:avLst/>
          </a:prstGeom>
        </p:spPr>
        <p:txBody>
          <a:bodyPr wrap="none">
            <a:spAutoFit/>
          </a:bodyPr>
          <a:lstStyle/>
          <a:p>
            <a:pPr algn="ctr"/>
            <a:r>
              <a:rPr lang="en-US" b="1" dirty="0" smtClean="0">
                <a:latin typeface="+mj-lt"/>
                <a:sym typeface="Arial" charset="0"/>
              </a:rPr>
              <a:t>Leasing Investment Portfolio (FY2010)</a:t>
            </a:r>
          </a:p>
          <a:p>
            <a:pPr algn="ctr"/>
            <a:r>
              <a:rPr lang="en-US" b="1" dirty="0" smtClean="0">
                <a:latin typeface="+mj-lt"/>
                <a:sym typeface="Arial" charset="0"/>
              </a:rPr>
              <a:t>$542.23 million</a:t>
            </a:r>
            <a:endParaRPr lang="en-US" b="1" dirty="0">
              <a:latin typeface="+mj-lt"/>
            </a:endParaRPr>
          </a:p>
        </p:txBody>
      </p:sp>
      <p:pic>
        <p:nvPicPr>
          <p:cNvPr id="8" name="Picture 38" descr="IFC_Logo_Eng_7469_Horz"/>
          <p:cNvPicPr>
            <a:picLocks noChangeAspect="1" noChangeArrowheads="1"/>
          </p:cNvPicPr>
          <p:nvPr/>
        </p:nvPicPr>
        <p:blipFill>
          <a:blip r:embed="rId5" cstate="print"/>
          <a:srcRect/>
          <a:stretch>
            <a:fillRect/>
          </a:stretch>
        </p:blipFill>
        <p:spPr bwMode="auto">
          <a:xfrm>
            <a:off x="5375672" y="6107906"/>
            <a:ext cx="3750469" cy="750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1" y="1"/>
            <a:ext cx="9144000" cy="609600"/>
          </a:xfrm>
        </p:spPr>
        <p:txBody>
          <a:bodyPr/>
          <a:lstStyle/>
          <a:p>
            <a:pPr algn="l" eaLnBrk="1" hangingPunct="1"/>
            <a:r>
              <a:rPr lang="en-US" dirty="0" smtClean="0">
                <a:sym typeface="Arial" charset="0"/>
              </a:rPr>
              <a:t>Examples of Typical IFC Leasing Interventions</a:t>
            </a:r>
          </a:p>
        </p:txBody>
      </p:sp>
      <p:sp>
        <p:nvSpPr>
          <p:cNvPr id="6" name="Rectangle 5"/>
          <p:cNvSpPr/>
          <p:nvPr/>
        </p:nvSpPr>
        <p:spPr>
          <a:xfrm>
            <a:off x="17859" y="1143000"/>
            <a:ext cx="9036844" cy="5004734"/>
          </a:xfrm>
          <a:prstGeom prst="rect">
            <a:avLst/>
          </a:prstGeom>
        </p:spPr>
        <p:txBody>
          <a:bodyPr wrap="square" lIns="64291" tIns="32146" rIns="64291" bIns="32146">
            <a:spAutoFit/>
          </a:bodyPr>
          <a:lstStyle/>
          <a:p>
            <a:endParaRPr lang="en-US" sz="1300" dirty="0">
              <a:latin typeface="Arial" pitchFamily="34" charset="0"/>
              <a:cs typeface="Arial" pitchFamily="34" charset="0"/>
            </a:endParaRPr>
          </a:p>
          <a:p>
            <a:pPr lvl="1" algn="l">
              <a:buFont typeface="Wingdings" pitchFamily="2" charset="2"/>
              <a:buChar char="Ø"/>
            </a:pPr>
            <a:r>
              <a:rPr lang="en-US" sz="2000" b="1" dirty="0" smtClean="0">
                <a:latin typeface="Arial" pitchFamily="34" charset="0"/>
                <a:cs typeface="Arial" pitchFamily="34" charset="0"/>
              </a:rPr>
              <a:t>Help local banks create leasing operations</a:t>
            </a:r>
          </a:p>
          <a:p>
            <a:pPr lvl="3" algn="l">
              <a:buFont typeface="Arial" pitchFamily="34" charset="0"/>
              <a:buChar char="•"/>
            </a:pPr>
            <a:r>
              <a:rPr lang="en-US" sz="1700" b="1" dirty="0">
                <a:latin typeface="Arial" pitchFamily="34" charset="0"/>
                <a:cs typeface="Arial" pitchFamily="34" charset="0"/>
              </a:rPr>
              <a:t> </a:t>
            </a:r>
            <a:r>
              <a:rPr lang="en-US" sz="1700" b="1" dirty="0" smtClean="0">
                <a:latin typeface="Arial" pitchFamily="34" charset="0"/>
                <a:cs typeface="Arial" pitchFamily="34" charset="0"/>
              </a:rPr>
              <a:t> </a:t>
            </a:r>
            <a:r>
              <a:rPr lang="en-US" sz="1700" dirty="0" smtClean="0">
                <a:latin typeface="Arial" pitchFamily="34" charset="0"/>
                <a:cs typeface="Arial" pitchFamily="34" charset="0"/>
              </a:rPr>
              <a:t>Bringing technical partners and acting as honest broker in JV</a:t>
            </a:r>
          </a:p>
          <a:p>
            <a:pPr lvl="3" algn="l">
              <a:buFont typeface="Arial" pitchFamily="34" charset="0"/>
              <a:buChar char="•"/>
            </a:pPr>
            <a:r>
              <a:rPr lang="en-US" sz="1700" dirty="0">
                <a:latin typeface="Arial" pitchFamily="34" charset="0"/>
                <a:cs typeface="Arial" pitchFamily="34" charset="0"/>
              </a:rPr>
              <a:t> </a:t>
            </a:r>
            <a:r>
              <a:rPr lang="en-US" sz="1700" dirty="0" smtClean="0">
                <a:latin typeface="Arial" pitchFamily="34" charset="0"/>
                <a:cs typeface="Arial" pitchFamily="34" charset="0"/>
              </a:rPr>
              <a:t> Combining debt or risk sharing with advisory services</a:t>
            </a:r>
          </a:p>
          <a:p>
            <a:pPr lvl="3" algn="l"/>
            <a:endParaRPr lang="en-US" sz="1700" b="1" dirty="0">
              <a:latin typeface="Arial" pitchFamily="34" charset="0"/>
              <a:cs typeface="Arial" pitchFamily="34" charset="0"/>
            </a:endParaRPr>
          </a:p>
          <a:p>
            <a:pPr lvl="1" algn="l">
              <a:buFont typeface="Wingdings" pitchFamily="2" charset="2"/>
              <a:buChar char="Ø"/>
            </a:pPr>
            <a:r>
              <a:rPr lang="en-US" sz="2000" b="1" dirty="0" smtClean="0">
                <a:latin typeface="Arial" pitchFamily="34" charset="0"/>
                <a:cs typeface="Arial" pitchFamily="34" charset="0"/>
              </a:rPr>
              <a:t>Invest </a:t>
            </a:r>
            <a:r>
              <a:rPr lang="en-US" sz="2000" b="1" dirty="0">
                <a:latin typeface="Arial" pitchFamily="34" charset="0"/>
                <a:cs typeface="Arial" pitchFamily="34" charset="0"/>
              </a:rPr>
              <a:t>in start-up </a:t>
            </a:r>
            <a:r>
              <a:rPr lang="en-US" sz="2000" b="1" dirty="0" smtClean="0">
                <a:latin typeface="Arial" pitchFamily="34" charset="0"/>
                <a:cs typeface="Arial" pitchFamily="34" charset="0"/>
              </a:rPr>
              <a:t>or existing </a:t>
            </a:r>
            <a:r>
              <a:rPr lang="en-US" sz="2000" b="1" dirty="0">
                <a:latin typeface="Arial" pitchFamily="34" charset="0"/>
                <a:cs typeface="Arial" pitchFamily="34" charset="0"/>
              </a:rPr>
              <a:t>leasing </a:t>
            </a:r>
            <a:r>
              <a:rPr lang="en-US" sz="2000" b="1" dirty="0" smtClean="0">
                <a:latin typeface="Arial" pitchFamily="34" charset="0"/>
                <a:cs typeface="Arial" pitchFamily="34" charset="0"/>
              </a:rPr>
              <a:t>companies</a:t>
            </a:r>
          </a:p>
          <a:p>
            <a:pPr lvl="3" algn="l">
              <a:buFont typeface="Arial" pitchFamily="34" charset="0"/>
              <a:buChar char="•"/>
            </a:pPr>
            <a:r>
              <a:rPr lang="en-US" sz="1700" dirty="0" smtClean="0">
                <a:latin typeface="Arial" pitchFamily="34" charset="0"/>
                <a:cs typeface="Arial" pitchFamily="34" charset="0"/>
              </a:rPr>
              <a:t>  Equity </a:t>
            </a:r>
            <a:r>
              <a:rPr lang="en-US" sz="1700" dirty="0">
                <a:latin typeface="Arial" pitchFamily="34" charset="0"/>
                <a:cs typeface="Arial" pitchFamily="34" charset="0"/>
              </a:rPr>
              <a:t>and quasi equity, debt, structured finance</a:t>
            </a:r>
          </a:p>
          <a:p>
            <a:pPr lvl="3" algn="l">
              <a:buFont typeface="Arial" pitchFamily="34" charset="0"/>
              <a:buChar char="•"/>
            </a:pPr>
            <a:r>
              <a:rPr lang="en-US" sz="1700" dirty="0" smtClean="0">
                <a:latin typeface="Arial" pitchFamily="34" charset="0"/>
                <a:cs typeface="Arial" pitchFamily="34" charset="0"/>
              </a:rPr>
              <a:t>  Foster </a:t>
            </a:r>
            <a:r>
              <a:rPr lang="en-US" sz="1700" dirty="0">
                <a:latin typeface="Arial" pitchFamily="34" charset="0"/>
                <a:cs typeface="Arial" pitchFamily="34" charset="0"/>
              </a:rPr>
              <a:t>SME Financing through advisory services and performance-based grants</a:t>
            </a:r>
          </a:p>
          <a:p>
            <a:pPr lvl="1"/>
            <a:endParaRPr lang="en-US" sz="1700" dirty="0" smtClean="0">
              <a:latin typeface="Arial" pitchFamily="34" charset="0"/>
              <a:cs typeface="Arial" pitchFamily="34" charset="0"/>
            </a:endParaRPr>
          </a:p>
          <a:p>
            <a:pPr lvl="1" algn="l">
              <a:buFont typeface="Wingdings" pitchFamily="2" charset="2"/>
              <a:buChar char="Ø"/>
            </a:pPr>
            <a:r>
              <a:rPr lang="en-US" sz="2000" b="1" dirty="0" smtClean="0">
                <a:latin typeface="Arial" pitchFamily="34" charset="0"/>
                <a:cs typeface="Arial" pitchFamily="34" charset="0"/>
              </a:rPr>
              <a:t>Help multinational players invest in emerging markets</a:t>
            </a:r>
          </a:p>
          <a:p>
            <a:pPr lvl="3" algn="l">
              <a:buFont typeface="Arial" pitchFamily="34" charset="0"/>
              <a:buChar char="•"/>
            </a:pPr>
            <a:r>
              <a:rPr lang="en-US" sz="1700" dirty="0" smtClean="0">
                <a:latin typeface="Arial" pitchFamily="34" charset="0"/>
                <a:cs typeface="Arial" pitchFamily="34" charset="0"/>
              </a:rPr>
              <a:t>  Bringing IFC political umbrella, local knowledge, risk mitigation</a:t>
            </a:r>
          </a:p>
          <a:p>
            <a:pPr lvl="1" algn="l"/>
            <a:endParaRPr lang="en-US" sz="1700" dirty="0">
              <a:latin typeface="Arial" pitchFamily="34" charset="0"/>
              <a:cs typeface="Arial" pitchFamily="34" charset="0"/>
            </a:endParaRPr>
          </a:p>
          <a:p>
            <a:pPr lvl="1" algn="l">
              <a:buFont typeface="Wingdings" pitchFamily="2" charset="2"/>
              <a:buChar char="Ø"/>
            </a:pPr>
            <a:r>
              <a:rPr lang="en-US" sz="2000" b="1" dirty="0">
                <a:latin typeface="Arial" pitchFamily="34" charset="0"/>
                <a:cs typeface="Arial" pitchFamily="34" charset="0"/>
              </a:rPr>
              <a:t>Develop sustainable financing products</a:t>
            </a:r>
          </a:p>
          <a:p>
            <a:pPr lvl="3" algn="l">
              <a:buFont typeface="Arial" pitchFamily="34" charset="0"/>
              <a:buChar char="•"/>
            </a:pPr>
            <a:r>
              <a:rPr lang="en-US" sz="1700" dirty="0">
                <a:latin typeface="Arial" pitchFamily="34" charset="0"/>
                <a:cs typeface="Arial" pitchFamily="34" charset="0"/>
              </a:rPr>
              <a:t> </a:t>
            </a:r>
            <a:r>
              <a:rPr lang="en-US" sz="1700" dirty="0" smtClean="0">
                <a:latin typeface="Arial" pitchFamily="34" charset="0"/>
                <a:cs typeface="Arial" pitchFamily="34" charset="0"/>
              </a:rPr>
              <a:t> Micro</a:t>
            </a:r>
            <a:r>
              <a:rPr lang="en-US" sz="1700" dirty="0">
                <a:latin typeface="Arial" pitchFamily="34" charset="0"/>
                <a:cs typeface="Arial" pitchFamily="34" charset="0"/>
              </a:rPr>
              <a:t>, Small and Medium Enterprise </a:t>
            </a:r>
            <a:r>
              <a:rPr lang="en-US" sz="1700" dirty="0" smtClean="0">
                <a:latin typeface="Arial" pitchFamily="34" charset="0"/>
                <a:cs typeface="Arial" pitchFamily="34" charset="0"/>
              </a:rPr>
              <a:t>financing</a:t>
            </a:r>
          </a:p>
          <a:p>
            <a:pPr lvl="3" algn="l">
              <a:buFont typeface="Arial" pitchFamily="34" charset="0"/>
              <a:buChar char="•"/>
            </a:pPr>
            <a:r>
              <a:rPr lang="en-US" sz="1700" dirty="0">
                <a:latin typeface="Arial" pitchFamily="34" charset="0"/>
                <a:cs typeface="Arial" pitchFamily="34" charset="0"/>
              </a:rPr>
              <a:t> </a:t>
            </a:r>
            <a:r>
              <a:rPr lang="en-US" sz="1700" dirty="0" smtClean="0">
                <a:latin typeface="Arial" pitchFamily="34" charset="0"/>
                <a:cs typeface="Arial" pitchFamily="34" charset="0"/>
              </a:rPr>
              <a:t> Energy </a:t>
            </a:r>
            <a:r>
              <a:rPr lang="en-US" sz="1700" dirty="0">
                <a:latin typeface="Arial" pitchFamily="34" charset="0"/>
                <a:cs typeface="Arial" pitchFamily="34" charset="0"/>
              </a:rPr>
              <a:t>Efficiency, Clean Production and Renewable Energy lines of </a:t>
            </a:r>
            <a:r>
              <a:rPr lang="en-US" sz="1700" dirty="0" smtClean="0">
                <a:latin typeface="Arial" pitchFamily="34" charset="0"/>
                <a:cs typeface="Arial" pitchFamily="34" charset="0"/>
              </a:rPr>
              <a:t>credit</a:t>
            </a:r>
          </a:p>
          <a:p>
            <a:pPr lvl="3" algn="l">
              <a:buFont typeface="Arial" pitchFamily="34" charset="0"/>
              <a:buChar char="•"/>
            </a:pPr>
            <a:r>
              <a:rPr lang="en-US" sz="1700" dirty="0" smtClean="0">
                <a:latin typeface="Arial" pitchFamily="34" charset="0"/>
                <a:cs typeface="Arial" pitchFamily="34" charset="0"/>
              </a:rPr>
              <a:t>  Agriculture Equipment Financing, Gender, etc</a:t>
            </a:r>
          </a:p>
          <a:p>
            <a:endParaRPr lang="en-US" sz="1700" dirty="0">
              <a:latin typeface="Arial" pitchFamily="34" charset="0"/>
              <a:cs typeface="Arial" pitchFamily="34" charset="0"/>
            </a:endParaRPr>
          </a:p>
        </p:txBody>
      </p:sp>
      <p:pic>
        <p:nvPicPr>
          <p:cNvPr id="7" name="Picture 38" descr="IFC_Logo_Eng_7469_Horz"/>
          <p:cNvPicPr>
            <a:picLocks noChangeAspect="1" noChangeArrowheads="1"/>
          </p:cNvPicPr>
          <p:nvPr/>
        </p:nvPicPr>
        <p:blipFill>
          <a:blip r:embed="rId3" cstate="print"/>
          <a:srcRect/>
          <a:stretch>
            <a:fillRect/>
          </a:stretch>
        </p:blipFill>
        <p:spPr bwMode="auto">
          <a:xfrm>
            <a:off x="5375672" y="6107906"/>
            <a:ext cx="3750469" cy="75009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1732359" y="642938"/>
            <a:ext cx="6581180" cy="589359"/>
          </a:xfrm>
        </p:spPr>
        <p:txBody>
          <a:bodyPr/>
          <a:lstStyle/>
          <a:p>
            <a:pPr algn="l" eaLnBrk="1" hangingPunct="1"/>
            <a:r>
              <a:rPr lang="en-US" sz="3400" dirty="0" smtClean="0">
                <a:solidFill>
                  <a:srgbClr val="193F58"/>
                </a:solidFill>
                <a:latin typeface="Arial" charset="0"/>
                <a:sym typeface="Arial" charset="0"/>
              </a:rPr>
              <a:t> </a:t>
            </a:r>
            <a:r>
              <a:rPr lang="en-US" sz="3400" dirty="0" smtClean="0">
                <a:latin typeface="Arial" charset="0"/>
                <a:sym typeface="Arial" charset="0"/>
              </a:rPr>
              <a:t>Key Lessor Success Factors</a:t>
            </a:r>
          </a:p>
        </p:txBody>
      </p:sp>
      <p:sp>
        <p:nvSpPr>
          <p:cNvPr id="8" name="Rectangle 7"/>
          <p:cNvSpPr/>
          <p:nvPr/>
        </p:nvSpPr>
        <p:spPr>
          <a:xfrm>
            <a:off x="178594" y="1066800"/>
            <a:ext cx="8733234" cy="4758512"/>
          </a:xfrm>
          <a:prstGeom prst="rect">
            <a:avLst/>
          </a:prstGeom>
        </p:spPr>
        <p:txBody>
          <a:bodyPr wrap="square" lIns="64291" tIns="32146" rIns="64291" bIns="32146">
            <a:spAutoFit/>
          </a:bodyPr>
          <a:lstStyle/>
          <a:p>
            <a:pPr lvl="1" algn="l">
              <a:buFont typeface="Wingdings" pitchFamily="2" charset="2"/>
              <a:buChar char="Ø"/>
            </a:pPr>
            <a:r>
              <a:rPr lang="en-US" sz="2200" b="1" dirty="0" smtClean="0">
                <a:latin typeface="Arial" pitchFamily="34" charset="0"/>
                <a:cs typeface="Arial" pitchFamily="34" charset="0"/>
              </a:rPr>
              <a:t>Excellent Management</a:t>
            </a:r>
          </a:p>
          <a:p>
            <a:pPr lvl="2" algn="l"/>
            <a:r>
              <a:rPr lang="en-US" sz="1700" dirty="0" smtClean="0"/>
              <a:t>-  Credit Risk Management: High standards of cash-flow analysis</a:t>
            </a:r>
          </a:p>
          <a:p>
            <a:pPr lvl="2" algn="l"/>
            <a:r>
              <a:rPr lang="en-US" sz="1700" dirty="0" smtClean="0"/>
              <a:t>-  Asset-Liability Management</a:t>
            </a:r>
          </a:p>
          <a:p>
            <a:pPr lvl="2" algn="l"/>
            <a:r>
              <a:rPr lang="en-US" sz="1700" dirty="0" smtClean="0"/>
              <a:t>-  Internal Control and Financial Control</a:t>
            </a:r>
            <a:br>
              <a:rPr lang="en-US" sz="1700" dirty="0" smtClean="0"/>
            </a:br>
            <a:endParaRPr lang="en-US" sz="1700" dirty="0" smtClean="0"/>
          </a:p>
          <a:p>
            <a:pPr lvl="1" algn="l" eaLnBrk="1" hangingPunct="1">
              <a:buFont typeface="Wingdings" pitchFamily="2" charset="2"/>
              <a:buChar char="Ø"/>
            </a:pPr>
            <a:r>
              <a:rPr lang="en-US" sz="2200" b="1" dirty="0">
                <a:latin typeface="Arial" pitchFamily="34" charset="0"/>
                <a:cs typeface="Arial" pitchFamily="34" charset="0"/>
              </a:rPr>
              <a:t>Sound Strategy</a:t>
            </a:r>
          </a:p>
          <a:p>
            <a:pPr lvl="2" algn="l" eaLnBrk="1" hangingPunct="1"/>
            <a:r>
              <a:rPr lang="en-US" sz="1700" dirty="0" smtClean="0"/>
              <a:t>-  Growth </a:t>
            </a:r>
            <a:r>
              <a:rPr lang="en-US" sz="1700" dirty="0"/>
              <a:t>perspectives, diversified portfolio and funding sources</a:t>
            </a:r>
          </a:p>
          <a:p>
            <a:pPr lvl="2" algn="l" eaLnBrk="1" hangingPunct="1"/>
            <a:r>
              <a:rPr lang="en-US" sz="1700" dirty="0" smtClean="0"/>
              <a:t>-  Competitive </a:t>
            </a:r>
            <a:r>
              <a:rPr lang="en-US" sz="1700" dirty="0"/>
              <a:t>niche and natural market share for stand-alone leasing companies </a:t>
            </a:r>
            <a:r>
              <a:rPr lang="en-US" sz="1700" dirty="0" smtClean="0"/>
              <a:t> i.e</a:t>
            </a:r>
            <a:r>
              <a:rPr lang="en-US" sz="1700" dirty="0"/>
              <a:t>. independent from banking groups)</a:t>
            </a:r>
            <a:br>
              <a:rPr lang="en-US" sz="1700" dirty="0"/>
            </a:br>
            <a:endParaRPr lang="en-US" sz="1700" dirty="0"/>
          </a:p>
          <a:p>
            <a:pPr lvl="1" algn="l">
              <a:buFont typeface="Wingdings" pitchFamily="2" charset="2"/>
              <a:buChar char="Ø"/>
            </a:pPr>
            <a:r>
              <a:rPr lang="en-US" sz="2200" b="1" dirty="0">
                <a:latin typeface="Arial" pitchFamily="34" charset="0"/>
                <a:cs typeface="Arial" pitchFamily="34" charset="0"/>
              </a:rPr>
              <a:t>Financial Strength and Profitability</a:t>
            </a:r>
          </a:p>
          <a:p>
            <a:pPr lvl="1" algn="l"/>
            <a:r>
              <a:rPr lang="en-US" sz="1700" dirty="0" smtClean="0"/>
              <a:t>	-  Equity</a:t>
            </a:r>
            <a:r>
              <a:rPr lang="en-US" sz="1700" dirty="0"/>
              <a:t>, leverage, return on </a:t>
            </a:r>
            <a:r>
              <a:rPr lang="en-US" sz="1700" dirty="0" smtClean="0"/>
              <a:t>assets</a:t>
            </a:r>
          </a:p>
          <a:p>
            <a:pPr lvl="1" algn="l"/>
            <a:r>
              <a:rPr lang="en-US" sz="1700" dirty="0"/>
              <a:t>	</a:t>
            </a:r>
            <a:r>
              <a:rPr lang="en-US" sz="1700" dirty="0" smtClean="0"/>
              <a:t>-  Access to sustainable local currency term financing</a:t>
            </a:r>
            <a:r>
              <a:rPr lang="en-US" sz="1300" dirty="0" smtClean="0"/>
              <a:t/>
            </a:r>
            <a:br>
              <a:rPr lang="en-US" sz="1300" dirty="0" smtClean="0"/>
            </a:br>
            <a:endParaRPr lang="en-US" sz="1300" dirty="0" smtClean="0"/>
          </a:p>
          <a:p>
            <a:pPr lvl="1" algn="l" eaLnBrk="1" hangingPunct="1">
              <a:buFont typeface="Wingdings" pitchFamily="2" charset="2"/>
              <a:buChar char="Ø"/>
            </a:pPr>
            <a:r>
              <a:rPr lang="en-US" sz="2200" b="1" dirty="0">
                <a:latin typeface="Arial" pitchFamily="34" charset="0"/>
                <a:cs typeface="Arial" pitchFamily="34" charset="0"/>
              </a:rPr>
              <a:t>Stable and Conducive Environment</a:t>
            </a:r>
          </a:p>
          <a:p>
            <a:pPr lvl="2" algn="l"/>
            <a:r>
              <a:rPr lang="en-US" sz="1700" dirty="0" smtClean="0"/>
              <a:t>-  Regulatory </a:t>
            </a:r>
            <a:r>
              <a:rPr lang="en-US" sz="1700" dirty="0"/>
              <a:t>framework establishing level-playing field for Leasing</a:t>
            </a:r>
          </a:p>
          <a:p>
            <a:pPr lvl="2" algn="l"/>
            <a:r>
              <a:rPr lang="en-US" sz="1700" dirty="0" smtClean="0"/>
              <a:t>-  Contract </a:t>
            </a:r>
            <a:r>
              <a:rPr lang="en-US" sz="1700" dirty="0"/>
              <a:t>enforcement, property rights, efficient judicial system</a:t>
            </a:r>
          </a:p>
        </p:txBody>
      </p:sp>
      <p:pic>
        <p:nvPicPr>
          <p:cNvPr id="9" name="Picture 38" descr="IFC_Logo_Eng_7469_Horz"/>
          <p:cNvPicPr>
            <a:picLocks noChangeAspect="1" noChangeArrowheads="1"/>
          </p:cNvPicPr>
          <p:nvPr/>
        </p:nvPicPr>
        <p:blipFill>
          <a:blip r:embed="rId3" cstate="print"/>
          <a:srcRect/>
          <a:stretch>
            <a:fillRect/>
          </a:stretch>
        </p:blipFill>
        <p:spPr bwMode="auto">
          <a:xfrm>
            <a:off x="5375672" y="6096000"/>
            <a:ext cx="3750469" cy="762000"/>
          </a:xfrm>
          <a:prstGeom prst="rect">
            <a:avLst/>
          </a:prstGeom>
          <a:noFill/>
          <a:ln w="9525">
            <a:noFill/>
            <a:miter lim="800000"/>
            <a:headEnd/>
            <a:tailEnd/>
          </a:ln>
        </p:spPr>
      </p:pic>
      <p:sp>
        <p:nvSpPr>
          <p:cNvPr id="5" name="Rectangle 1"/>
          <p:cNvSpPr txBox="1">
            <a:spLocks noChangeArrowheads="1"/>
          </p:cNvSpPr>
          <p:nvPr/>
        </p:nvSpPr>
        <p:spPr bwMode="auto">
          <a:xfrm>
            <a:off x="0" y="-76200"/>
            <a:ext cx="5486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j-lt"/>
                <a:ea typeface="+mj-ea"/>
                <a:cs typeface="+mj-cs"/>
                <a:sym typeface="Arial" charset="0"/>
              </a:rPr>
              <a:t>Key Lessor Success Factors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0" y="20241"/>
            <a:ext cx="6553200" cy="589359"/>
          </a:xfrm>
        </p:spPr>
        <p:txBody>
          <a:bodyPr/>
          <a:lstStyle/>
          <a:p>
            <a:pPr algn="l" eaLnBrk="1" hangingPunct="1"/>
            <a:r>
              <a:rPr lang="en-US" dirty="0" smtClean="0">
                <a:sym typeface="Arial" charset="0"/>
              </a:rPr>
              <a:t>Sample IFC Leasing Projects</a:t>
            </a:r>
          </a:p>
        </p:txBody>
      </p:sp>
      <p:sp>
        <p:nvSpPr>
          <p:cNvPr id="10" name="Text Box 32"/>
          <p:cNvSpPr txBox="1">
            <a:spLocks noChangeArrowheads="1"/>
          </p:cNvSpPr>
          <p:nvPr/>
        </p:nvSpPr>
        <p:spPr bwMode="auto">
          <a:xfrm>
            <a:off x="3125390" y="4648200"/>
            <a:ext cx="2357438" cy="1203693"/>
          </a:xfrm>
          <a:prstGeom prst="rect">
            <a:avLst/>
          </a:prstGeom>
          <a:solidFill>
            <a:srgbClr val="CFDBDD"/>
          </a:solidFill>
          <a:ln w="9525">
            <a:noFill/>
            <a:miter lim="800000"/>
            <a:headEnd/>
            <a:tailEnd/>
          </a:ln>
        </p:spPr>
        <p:txBody>
          <a:bodyPr wrap="square" lIns="64291" tIns="32146" rIns="64291" bIns="32146">
            <a:spAutoFit/>
          </a:bodyPr>
          <a:lstStyle/>
          <a:p>
            <a:pPr algn="l"/>
            <a:r>
              <a:rPr lang="en-US" sz="1100" b="1" dirty="0">
                <a:solidFill>
                  <a:srgbClr val="1F6085"/>
                </a:solidFill>
                <a:latin typeface="Arial" charset="0"/>
                <a:ea typeface="ＭＳ Ｐゴシック" pitchFamily="34" charset="-128"/>
              </a:rPr>
              <a:t>Turkey</a:t>
            </a:r>
          </a:p>
          <a:p>
            <a:pPr algn="l"/>
            <a:r>
              <a:rPr lang="en-US" sz="1100" b="1" dirty="0">
                <a:solidFill>
                  <a:srgbClr val="1F6085"/>
                </a:solidFill>
                <a:latin typeface="Arial" charset="0"/>
                <a:ea typeface="ＭＳ Ｐゴシック" pitchFamily="34" charset="-128"/>
              </a:rPr>
              <a:t>Intercity</a:t>
            </a:r>
            <a:endParaRPr lang="en-US" sz="11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pPr algn="l"/>
            <a:endParaRPr lang="en-US" sz="1000" dirty="0" smtClean="0">
              <a:solidFill>
                <a:srgbClr val="1F6085"/>
              </a:solidFill>
              <a:latin typeface="Arial" charset="0"/>
              <a:ea typeface="ＭＳ Ｐゴシック" pitchFamily="34" charset="-128"/>
            </a:endParaRPr>
          </a:p>
          <a:p>
            <a:pPr algn="l"/>
            <a:endParaRPr lang="en-US" sz="1000" dirty="0" smtClean="0">
              <a:solidFill>
                <a:srgbClr val="1F6085"/>
              </a:solidFill>
              <a:latin typeface="Arial" charset="0"/>
              <a:ea typeface="ＭＳ Ｐゴシック" pitchFamily="34" charset="-128"/>
            </a:endParaRPr>
          </a:p>
          <a:p>
            <a:pPr algn="l"/>
            <a:r>
              <a:rPr lang="en-US" sz="1000" dirty="0" smtClean="0">
                <a:solidFill>
                  <a:srgbClr val="1F6085"/>
                </a:solidFill>
                <a:latin typeface="Arial" charset="0"/>
                <a:ea typeface="ＭＳ Ｐゴシック" pitchFamily="34" charset="-128"/>
              </a:rPr>
              <a:t>US$48 million</a:t>
            </a:r>
            <a:endParaRPr lang="en-US" sz="1000" dirty="0" smtClean="0">
              <a:solidFill>
                <a:srgbClr val="1F6085"/>
              </a:solidFill>
              <a:latin typeface="Arial" charset="0"/>
            </a:endParaRPr>
          </a:p>
          <a:p>
            <a:pPr algn="l"/>
            <a:r>
              <a:rPr lang="en-US" sz="1000" dirty="0" smtClean="0">
                <a:solidFill>
                  <a:srgbClr val="1F6085"/>
                </a:solidFill>
                <a:latin typeface="Arial" charset="0"/>
              </a:rPr>
              <a:t>Loan</a:t>
            </a:r>
            <a:r>
              <a:rPr lang="en-US" sz="1000" dirty="0">
                <a:solidFill>
                  <a:srgbClr val="1F6085"/>
                </a:solidFill>
                <a:latin typeface="Arial" charset="0"/>
              </a:rPr>
              <a:t>, Equity</a:t>
            </a:r>
            <a:endParaRPr lang="en-US" sz="1000" dirty="0">
              <a:solidFill>
                <a:srgbClr val="1F6085"/>
              </a:solidFill>
              <a:latin typeface="Arial" charset="0"/>
              <a:ea typeface="ＭＳ Ｐゴシック" pitchFamily="34" charset="-128"/>
            </a:endParaRPr>
          </a:p>
        </p:txBody>
      </p:sp>
      <p:grpSp>
        <p:nvGrpSpPr>
          <p:cNvPr id="22" name="Group 21"/>
          <p:cNvGrpSpPr/>
          <p:nvPr/>
        </p:nvGrpSpPr>
        <p:grpSpPr>
          <a:xfrm>
            <a:off x="457200" y="1222688"/>
            <a:ext cx="7768828" cy="4644712"/>
            <a:chOff x="457200" y="1714500"/>
            <a:chExt cx="7768828" cy="4644712"/>
          </a:xfrm>
        </p:grpSpPr>
        <p:pic>
          <p:nvPicPr>
            <p:cNvPr id="22533" name="Picture 5" descr="tombstones 3.jpg"/>
            <p:cNvPicPr>
              <a:picLocks noChangeAspect="1" noChangeArrowheads="1"/>
            </p:cNvPicPr>
            <p:nvPr/>
          </p:nvPicPr>
          <p:blipFill>
            <a:blip r:embed="rId3" cstate="print"/>
            <a:srcRect/>
            <a:stretch>
              <a:fillRect/>
            </a:stretch>
          </p:blipFill>
          <p:spPr bwMode="auto">
            <a:xfrm>
              <a:off x="457200" y="1714500"/>
              <a:ext cx="7768828" cy="2196703"/>
            </a:xfrm>
            <a:prstGeom prst="rect">
              <a:avLst/>
            </a:prstGeom>
            <a:noFill/>
            <a:ln w="9525">
              <a:noFill/>
              <a:miter lim="800000"/>
              <a:headEnd/>
              <a:tailEnd/>
            </a:ln>
          </p:spPr>
        </p:pic>
        <p:grpSp>
          <p:nvGrpSpPr>
            <p:cNvPr id="2" name="Group 6"/>
            <p:cNvGrpSpPr/>
            <p:nvPr/>
          </p:nvGrpSpPr>
          <p:grpSpPr>
            <a:xfrm>
              <a:off x="510778" y="3964782"/>
              <a:ext cx="2357438" cy="1015663"/>
              <a:chOff x="701675" y="1509714"/>
              <a:chExt cx="1752600" cy="1426019"/>
            </a:xfrm>
          </p:grpSpPr>
          <p:sp>
            <p:nvSpPr>
              <p:cNvPr id="8" name="Text Box 4"/>
              <p:cNvSpPr txBox="1">
                <a:spLocks noChangeArrowheads="1"/>
              </p:cNvSpPr>
              <p:nvPr/>
            </p:nvSpPr>
            <p:spPr bwMode="auto">
              <a:xfrm>
                <a:off x="701675" y="1509714"/>
                <a:ext cx="1752600" cy="1426019"/>
              </a:xfrm>
              <a:prstGeom prst="rect">
                <a:avLst/>
              </a:prstGeom>
              <a:solidFill>
                <a:srgbClr val="CFDBDD"/>
              </a:solidFill>
              <a:ln w="9525">
                <a:noFill/>
                <a:miter lim="800000"/>
                <a:headEnd/>
                <a:tailEnd/>
              </a:ln>
            </p:spPr>
            <p:txBody>
              <a:bodyPr wrap="square">
                <a:spAutoFit/>
              </a:bodyPr>
              <a:lstStyle/>
              <a:p>
                <a:pPr algn="l"/>
                <a:r>
                  <a:rPr lang="en-US" sz="1100" b="1" dirty="0">
                    <a:solidFill>
                      <a:srgbClr val="1F6085"/>
                    </a:solidFill>
                    <a:latin typeface="Arial" charset="0"/>
                    <a:ea typeface="ＭＳ Ｐゴシック" pitchFamily="34" charset="-128"/>
                  </a:rPr>
                  <a:t>Russia</a:t>
                </a:r>
              </a:p>
              <a:p>
                <a:pPr algn="l"/>
                <a:r>
                  <a:rPr lang="en-US" sz="1100" b="1" dirty="0">
                    <a:solidFill>
                      <a:srgbClr val="1F6085"/>
                    </a:solidFill>
                    <a:latin typeface="Arial" charset="0"/>
                    <a:ea typeface="ＭＳ Ｐゴシック" pitchFamily="34" charset="-128"/>
                  </a:rPr>
                  <a:t>BSGV Leasing</a:t>
                </a:r>
              </a:p>
              <a:p>
                <a:endParaRPr lang="en-US" sz="6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600" dirty="0" smtClean="0">
                  <a:solidFill>
                    <a:srgbClr val="1F6085"/>
                  </a:solidFill>
                  <a:latin typeface="Arial" charset="0"/>
                  <a:ea typeface="ＭＳ Ｐゴシック" pitchFamily="34" charset="-128"/>
                </a:endParaRPr>
              </a:p>
              <a:p>
                <a:pPr algn="l"/>
                <a:r>
                  <a:rPr lang="en-US" sz="1000" dirty="0" smtClean="0">
                    <a:solidFill>
                      <a:srgbClr val="1F6085"/>
                    </a:solidFill>
                    <a:latin typeface="Arial" charset="0"/>
                    <a:ea typeface="ＭＳ Ｐゴシック" pitchFamily="34" charset="-128"/>
                  </a:rPr>
                  <a:t>US$70 </a:t>
                </a:r>
                <a:r>
                  <a:rPr lang="en-US" sz="1000" dirty="0">
                    <a:solidFill>
                      <a:srgbClr val="1F6085"/>
                    </a:solidFill>
                    <a:latin typeface="Arial" charset="0"/>
                    <a:ea typeface="ＭＳ Ｐゴシック" pitchFamily="34" charset="-128"/>
                  </a:rPr>
                  <a:t>million</a:t>
                </a:r>
              </a:p>
              <a:p>
                <a:pPr algn="l"/>
                <a:r>
                  <a:rPr lang="en-US" sz="1000" dirty="0">
                    <a:solidFill>
                      <a:srgbClr val="1F6085"/>
                    </a:solidFill>
                    <a:latin typeface="Arial" charset="0"/>
                    <a:ea typeface="ＭＳ Ｐゴシック" pitchFamily="34" charset="-128"/>
                  </a:rPr>
                  <a:t>Loan</a:t>
                </a:r>
              </a:p>
            </p:txBody>
          </p:sp>
          <p:pic>
            <p:nvPicPr>
              <p:cNvPr id="9" name="Picture 31" descr="logo_filiale"/>
              <p:cNvPicPr>
                <a:picLocks noChangeAspect="1" noChangeArrowheads="1"/>
              </p:cNvPicPr>
              <p:nvPr/>
            </p:nvPicPr>
            <p:blipFill>
              <a:blip r:embed="rId4" cstate="print"/>
              <a:srcRect/>
              <a:stretch>
                <a:fillRect/>
              </a:stretch>
            </p:blipFill>
            <p:spPr bwMode="auto">
              <a:xfrm>
                <a:off x="745369" y="2064325"/>
                <a:ext cx="954245" cy="296935"/>
              </a:xfrm>
              <a:prstGeom prst="rect">
                <a:avLst/>
              </a:prstGeom>
              <a:noFill/>
              <a:ln w="9525">
                <a:noFill/>
                <a:miter lim="800000"/>
                <a:headEnd/>
                <a:tailEnd/>
              </a:ln>
            </p:spPr>
          </p:pic>
        </p:grpSp>
        <p:pic>
          <p:nvPicPr>
            <p:cNvPr id="11" name="Picture 33" descr="Intercity"/>
            <p:cNvPicPr>
              <a:picLocks noChangeAspect="1" noChangeArrowheads="1"/>
            </p:cNvPicPr>
            <p:nvPr/>
          </p:nvPicPr>
          <p:blipFill>
            <a:blip r:embed="rId5" cstate="print"/>
            <a:srcRect/>
            <a:stretch>
              <a:fillRect/>
            </a:stretch>
          </p:blipFill>
          <p:spPr bwMode="auto">
            <a:xfrm>
              <a:off x="3198996" y="5625703"/>
              <a:ext cx="1754004" cy="267891"/>
            </a:xfrm>
            <a:prstGeom prst="rect">
              <a:avLst/>
            </a:prstGeom>
            <a:noFill/>
            <a:ln w="9525">
              <a:noFill/>
              <a:miter lim="800000"/>
              <a:headEnd/>
              <a:tailEnd/>
            </a:ln>
          </p:spPr>
        </p:pic>
        <p:grpSp>
          <p:nvGrpSpPr>
            <p:cNvPr id="3" name="Group 21"/>
            <p:cNvGrpSpPr/>
            <p:nvPr/>
          </p:nvGrpSpPr>
          <p:grpSpPr>
            <a:xfrm>
              <a:off x="5791200" y="3941171"/>
              <a:ext cx="2414587" cy="1046441"/>
              <a:chOff x="8363372" y="5542735"/>
              <a:chExt cx="3434079" cy="1221258"/>
            </a:xfrm>
          </p:grpSpPr>
          <p:sp>
            <p:nvSpPr>
              <p:cNvPr id="13" name="Text Box 10"/>
              <p:cNvSpPr txBox="1">
                <a:spLocks noChangeArrowheads="1"/>
              </p:cNvSpPr>
              <p:nvPr/>
            </p:nvSpPr>
            <p:spPr bwMode="auto">
              <a:xfrm>
                <a:off x="8363372" y="5542735"/>
                <a:ext cx="3434079" cy="1221258"/>
              </a:xfrm>
              <a:prstGeom prst="rect">
                <a:avLst/>
              </a:prstGeom>
              <a:solidFill>
                <a:srgbClr val="CFDBDD"/>
              </a:solidFill>
              <a:ln w="9525">
                <a:noFill/>
                <a:miter lim="800000"/>
                <a:headEnd/>
                <a:tailEnd/>
              </a:ln>
            </p:spPr>
            <p:txBody>
              <a:bodyPr wrap="square">
                <a:spAutoFit/>
              </a:bodyPr>
              <a:lstStyle/>
              <a:p>
                <a:pPr algn="l"/>
                <a:r>
                  <a:rPr lang="en-US" sz="1100" b="1" dirty="0" smtClean="0">
                    <a:solidFill>
                      <a:srgbClr val="1F6085"/>
                    </a:solidFill>
                    <a:latin typeface="Arial" charset="0"/>
                    <a:ea typeface="ＭＳ Ｐゴシック" pitchFamily="34" charset="-128"/>
                  </a:rPr>
                  <a:t>Pakistan</a:t>
                </a:r>
              </a:p>
              <a:p>
                <a:pPr algn="l"/>
                <a:r>
                  <a:rPr lang="en-US" sz="1100" b="1" dirty="0" smtClean="0">
                    <a:solidFill>
                      <a:srgbClr val="1F6085"/>
                    </a:solidFill>
                    <a:latin typeface="Arial" charset="0"/>
                    <a:ea typeface="ＭＳ Ｐゴシック" pitchFamily="34" charset="-128"/>
                  </a:rPr>
                  <a:t>Orix Leasing</a:t>
                </a:r>
                <a:endParaRPr lang="en-US" sz="1100" dirty="0" smtClean="0">
                  <a:solidFill>
                    <a:srgbClr val="1F6085"/>
                  </a:solidFill>
                  <a:latin typeface="Arial" charset="0"/>
                  <a:ea typeface="ＭＳ Ｐゴシック" pitchFamily="34" charset="-128"/>
                </a:endParaRPr>
              </a:p>
              <a:p>
                <a:endParaRPr lang="en-US" sz="600" dirty="0" smtClean="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pPr algn="l"/>
                <a:r>
                  <a:rPr lang="en-US" sz="1100" dirty="0" smtClean="0">
                    <a:solidFill>
                      <a:srgbClr val="1F6085"/>
                    </a:solidFill>
                    <a:latin typeface="Arial" charset="0"/>
                    <a:ea typeface="ＭＳ Ｐゴシック" pitchFamily="34" charset="-128"/>
                  </a:rPr>
                  <a:t>US$17 million</a:t>
                </a:r>
              </a:p>
              <a:p>
                <a:pPr algn="l"/>
                <a:r>
                  <a:rPr lang="en-US" sz="1100" dirty="0" smtClean="0">
                    <a:solidFill>
                      <a:srgbClr val="1F6085"/>
                    </a:solidFill>
                    <a:latin typeface="Arial" charset="0"/>
                    <a:ea typeface="ＭＳ Ｐゴシック" pitchFamily="34" charset="-128"/>
                  </a:rPr>
                  <a:t>Loan</a:t>
                </a:r>
                <a:endParaRPr lang="en-US" sz="1100" dirty="0">
                  <a:solidFill>
                    <a:srgbClr val="1F6085"/>
                  </a:solidFill>
                  <a:latin typeface="Arial" charset="0"/>
                  <a:ea typeface="ＭＳ Ｐゴシック" pitchFamily="34" charset="-128"/>
                </a:endParaRPr>
              </a:p>
            </p:txBody>
          </p:sp>
          <p:pic>
            <p:nvPicPr>
              <p:cNvPr id="14" name="Picture 21" descr="ORIXLOG"/>
              <p:cNvPicPr>
                <a:picLocks noChangeAspect="1" noChangeArrowheads="1"/>
              </p:cNvPicPr>
              <p:nvPr/>
            </p:nvPicPr>
            <p:blipFill>
              <a:blip r:embed="rId6" cstate="print"/>
              <a:srcRect/>
              <a:stretch>
                <a:fillRect/>
              </a:stretch>
            </p:blipFill>
            <p:spPr bwMode="auto">
              <a:xfrm>
                <a:off x="10422465" y="6012160"/>
                <a:ext cx="1061483" cy="716348"/>
              </a:xfrm>
              <a:prstGeom prst="rect">
                <a:avLst/>
              </a:prstGeom>
              <a:noFill/>
              <a:ln w="9525">
                <a:noFill/>
                <a:miter lim="800000"/>
                <a:headEnd/>
                <a:tailEnd/>
              </a:ln>
            </p:spPr>
          </p:pic>
        </p:grpSp>
        <p:grpSp>
          <p:nvGrpSpPr>
            <p:cNvPr id="4" name="Group 22"/>
            <p:cNvGrpSpPr/>
            <p:nvPr/>
          </p:nvGrpSpPr>
          <p:grpSpPr>
            <a:xfrm>
              <a:off x="510778" y="5143495"/>
              <a:ext cx="2357438" cy="1215717"/>
              <a:chOff x="711200" y="7370064"/>
              <a:chExt cx="1752600" cy="809128"/>
            </a:xfrm>
          </p:grpSpPr>
          <p:sp>
            <p:nvSpPr>
              <p:cNvPr id="15" name="Text Box 14"/>
              <p:cNvSpPr txBox="1">
                <a:spLocks noChangeArrowheads="1"/>
              </p:cNvSpPr>
              <p:nvPr/>
            </p:nvSpPr>
            <p:spPr bwMode="auto">
              <a:xfrm>
                <a:off x="711200" y="7370064"/>
                <a:ext cx="1752600" cy="809128"/>
              </a:xfrm>
              <a:prstGeom prst="rect">
                <a:avLst/>
              </a:prstGeom>
              <a:solidFill>
                <a:srgbClr val="CFDBDD"/>
              </a:solidFill>
              <a:ln w="9525">
                <a:noFill/>
                <a:miter lim="800000"/>
                <a:headEnd/>
                <a:tailEnd/>
              </a:ln>
            </p:spPr>
            <p:txBody>
              <a:bodyPr>
                <a:spAutoFit/>
              </a:bodyPr>
              <a:lstStyle/>
              <a:p>
                <a:pPr algn="l"/>
                <a:r>
                  <a:rPr lang="en-US" sz="1100" b="1" dirty="0">
                    <a:solidFill>
                      <a:srgbClr val="1F6085"/>
                    </a:solidFill>
                    <a:latin typeface="Arial" charset="0"/>
                    <a:ea typeface="ＭＳ Ｐゴシック" pitchFamily="34" charset="-128"/>
                  </a:rPr>
                  <a:t>Kazakhstan</a:t>
                </a:r>
              </a:p>
              <a:p>
                <a:pPr algn="l"/>
                <a:r>
                  <a:rPr lang="en-US" sz="1100" b="1" dirty="0">
                    <a:solidFill>
                      <a:srgbClr val="1F6085"/>
                    </a:solidFill>
                    <a:latin typeface="Arial" charset="0"/>
                    <a:ea typeface="ＭＳ Ｐゴシック" pitchFamily="34" charset="-128"/>
                  </a:rPr>
                  <a:t>BCC</a:t>
                </a:r>
                <a:endParaRPr lang="en-US" sz="11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1100" dirty="0" smtClean="0">
                  <a:solidFill>
                    <a:srgbClr val="1F6085"/>
                  </a:solidFill>
                  <a:latin typeface="Arial" charset="0"/>
                  <a:ea typeface="ＭＳ Ｐゴシック" pitchFamily="34" charset="-128"/>
                </a:endParaRPr>
              </a:p>
              <a:p>
                <a:pPr algn="l"/>
                <a:r>
                  <a:rPr lang="en-US" sz="1100" dirty="0" smtClean="0">
                    <a:solidFill>
                      <a:srgbClr val="1F6085"/>
                    </a:solidFill>
                    <a:latin typeface="Arial" charset="0"/>
                    <a:ea typeface="ＭＳ Ｐゴシック" pitchFamily="34" charset="-128"/>
                  </a:rPr>
                  <a:t>US$10 </a:t>
                </a:r>
                <a:r>
                  <a:rPr lang="en-US" sz="1100" dirty="0">
                    <a:solidFill>
                      <a:srgbClr val="1F6085"/>
                    </a:solidFill>
                    <a:latin typeface="Arial" charset="0"/>
                    <a:ea typeface="ＭＳ Ｐゴシック" pitchFamily="34" charset="-128"/>
                  </a:rPr>
                  <a:t>million</a:t>
                </a:r>
              </a:p>
              <a:p>
                <a:pPr algn="l"/>
                <a:r>
                  <a:rPr lang="en-US" sz="1100" dirty="0">
                    <a:solidFill>
                      <a:srgbClr val="1F6085"/>
                    </a:solidFill>
                    <a:latin typeface="Arial" charset="0"/>
                    <a:ea typeface="ＭＳ Ｐゴシック" pitchFamily="34" charset="-128"/>
                  </a:rPr>
                  <a:t>Loan</a:t>
                </a:r>
              </a:p>
            </p:txBody>
          </p:sp>
          <p:pic>
            <p:nvPicPr>
              <p:cNvPr id="17" name="Picture 26" descr="bcc kazakhstan"/>
              <p:cNvPicPr>
                <a:picLocks noChangeAspect="1" noChangeArrowheads="1"/>
              </p:cNvPicPr>
              <p:nvPr/>
            </p:nvPicPr>
            <p:blipFill>
              <a:blip r:embed="rId7" cstate="print"/>
              <a:srcRect/>
              <a:stretch>
                <a:fillRect/>
              </a:stretch>
            </p:blipFill>
            <p:spPr bwMode="auto">
              <a:xfrm>
                <a:off x="751959" y="7650851"/>
                <a:ext cx="1181986" cy="218440"/>
              </a:xfrm>
              <a:prstGeom prst="rect">
                <a:avLst/>
              </a:prstGeom>
              <a:noFill/>
              <a:ln w="9525">
                <a:noFill/>
                <a:miter lim="800000"/>
                <a:headEnd/>
                <a:tailEnd/>
              </a:ln>
            </p:spPr>
          </p:pic>
        </p:grpSp>
        <p:grpSp>
          <p:nvGrpSpPr>
            <p:cNvPr id="5" name="Group 20"/>
            <p:cNvGrpSpPr/>
            <p:nvPr/>
          </p:nvGrpSpPr>
          <p:grpSpPr>
            <a:xfrm>
              <a:off x="5742384" y="5124271"/>
              <a:ext cx="2411016" cy="1200329"/>
              <a:chOff x="727075" y="8381994"/>
              <a:chExt cx="1752600" cy="931537"/>
            </a:xfrm>
          </p:grpSpPr>
          <p:sp>
            <p:nvSpPr>
              <p:cNvPr id="16" name="Text Box 17"/>
              <p:cNvSpPr txBox="1">
                <a:spLocks noChangeArrowheads="1"/>
              </p:cNvSpPr>
              <p:nvPr/>
            </p:nvSpPr>
            <p:spPr bwMode="auto">
              <a:xfrm>
                <a:off x="727075" y="8381994"/>
                <a:ext cx="1752600" cy="931537"/>
              </a:xfrm>
              <a:prstGeom prst="rect">
                <a:avLst/>
              </a:prstGeom>
              <a:solidFill>
                <a:srgbClr val="CFDBDD"/>
              </a:solidFill>
              <a:ln w="9525">
                <a:noFill/>
                <a:miter lim="800000"/>
                <a:headEnd/>
                <a:tailEnd/>
              </a:ln>
            </p:spPr>
            <p:txBody>
              <a:bodyPr>
                <a:spAutoFit/>
              </a:bodyPr>
              <a:lstStyle/>
              <a:p>
                <a:pPr algn="l"/>
                <a:r>
                  <a:rPr lang="en-US" sz="1100" b="1" dirty="0">
                    <a:solidFill>
                      <a:srgbClr val="1F6085"/>
                    </a:solidFill>
                    <a:latin typeface="Arial" charset="0"/>
                    <a:ea typeface="ＭＳ Ｐゴシック" pitchFamily="34" charset="-128"/>
                  </a:rPr>
                  <a:t>Maldives</a:t>
                </a:r>
              </a:p>
              <a:p>
                <a:pPr algn="l"/>
                <a:r>
                  <a:rPr lang="en-US" sz="1100" b="1" dirty="0">
                    <a:solidFill>
                      <a:srgbClr val="1F6085"/>
                    </a:solidFill>
                    <a:latin typeface="Arial" charset="0"/>
                    <a:ea typeface="ＭＳ Ｐゴシック" pitchFamily="34" charset="-128"/>
                  </a:rPr>
                  <a:t>MFLC</a:t>
                </a:r>
                <a:endParaRPr lang="en-US" sz="1100" dirty="0">
                  <a:solidFill>
                    <a:srgbClr val="1F6085"/>
                  </a:solidFill>
                  <a:latin typeface="Arial" charset="0"/>
                  <a:ea typeface="ＭＳ Ｐゴシック" pitchFamily="34" charset="-128"/>
                </a:endParaRPr>
              </a:p>
              <a:p>
                <a:endParaRPr lang="en-US" sz="600" dirty="0">
                  <a:solidFill>
                    <a:srgbClr val="1F6085"/>
                  </a:solidFill>
                  <a:latin typeface="Arial" charset="0"/>
                  <a:ea typeface="ＭＳ Ｐゴシック" pitchFamily="34" charset="-128"/>
                </a:endParaRPr>
              </a:p>
              <a:p>
                <a:endParaRPr lang="en-US" sz="1100" b="1" dirty="0">
                  <a:solidFill>
                    <a:srgbClr val="1F6085"/>
                  </a:solidFill>
                  <a:latin typeface="Arial" charset="0"/>
                  <a:ea typeface="ＭＳ Ｐゴシック" pitchFamily="34" charset="-128"/>
                </a:endParaRPr>
              </a:p>
              <a:p>
                <a:endParaRPr lang="en-US" sz="1100" dirty="0">
                  <a:solidFill>
                    <a:srgbClr val="1F6085"/>
                  </a:solidFill>
                  <a:latin typeface="Arial" charset="0"/>
                  <a:ea typeface="ＭＳ Ｐゴシック" pitchFamily="34" charset="-128"/>
                </a:endParaRPr>
              </a:p>
              <a:p>
                <a:pPr algn="l"/>
                <a:r>
                  <a:rPr lang="en-US" sz="1100" dirty="0" smtClean="0">
                    <a:solidFill>
                      <a:srgbClr val="1F6085"/>
                    </a:solidFill>
                    <a:latin typeface="Arial" charset="0"/>
                    <a:ea typeface="ＭＳ Ｐゴシック" pitchFamily="34" charset="-128"/>
                  </a:rPr>
                  <a:t>US$3 </a:t>
                </a:r>
                <a:r>
                  <a:rPr lang="en-US" sz="1100" dirty="0">
                    <a:solidFill>
                      <a:srgbClr val="1F6085"/>
                    </a:solidFill>
                    <a:latin typeface="Arial" charset="0"/>
                    <a:ea typeface="ＭＳ Ｐゴシック" pitchFamily="34" charset="-128"/>
                  </a:rPr>
                  <a:t>million</a:t>
                </a:r>
              </a:p>
              <a:p>
                <a:pPr algn="l"/>
                <a:r>
                  <a:rPr lang="en-US" sz="1100" dirty="0">
                    <a:solidFill>
                      <a:srgbClr val="1F6085"/>
                    </a:solidFill>
                    <a:latin typeface="Arial" charset="0"/>
                    <a:ea typeface="ＭＳ Ｐゴシック" pitchFamily="34" charset="-128"/>
                  </a:rPr>
                  <a:t>Loan, Equity</a:t>
                </a:r>
              </a:p>
            </p:txBody>
          </p:sp>
          <p:pic>
            <p:nvPicPr>
              <p:cNvPr id="18" name="Picture 28" descr="mfl"/>
              <p:cNvPicPr>
                <a:picLocks noChangeAspect="1" noChangeArrowheads="1"/>
              </p:cNvPicPr>
              <p:nvPr/>
            </p:nvPicPr>
            <p:blipFill>
              <a:blip r:embed="rId8" cstate="print"/>
              <a:srcRect/>
              <a:stretch>
                <a:fillRect/>
              </a:stretch>
            </p:blipFill>
            <p:spPr bwMode="auto">
              <a:xfrm>
                <a:off x="1475302" y="8631478"/>
                <a:ext cx="838200" cy="341313"/>
              </a:xfrm>
              <a:prstGeom prst="rect">
                <a:avLst/>
              </a:prstGeom>
              <a:noFill/>
              <a:ln w="9525">
                <a:noFill/>
                <a:miter lim="800000"/>
                <a:headEnd/>
                <a:tailEnd/>
              </a:ln>
            </p:spPr>
          </p:pic>
        </p:grpSp>
        <p:sp>
          <p:nvSpPr>
            <p:cNvPr id="20" name="Text Box 15"/>
            <p:cNvSpPr txBox="1">
              <a:spLocks noChangeArrowheads="1"/>
            </p:cNvSpPr>
            <p:nvPr/>
          </p:nvSpPr>
          <p:spPr bwMode="auto">
            <a:xfrm>
              <a:off x="3136106" y="3932677"/>
              <a:ext cx="2357438" cy="1080583"/>
            </a:xfrm>
            <a:prstGeom prst="rect">
              <a:avLst/>
            </a:prstGeom>
            <a:solidFill>
              <a:srgbClr val="CFDBDD"/>
            </a:solidFill>
            <a:ln w="9525">
              <a:noFill/>
              <a:miter lim="800000"/>
              <a:headEnd/>
              <a:tailEnd/>
            </a:ln>
          </p:spPr>
          <p:txBody>
            <a:bodyPr wrap="square" lIns="64291" tIns="32146" rIns="64291" bIns="32146">
              <a:spAutoFit/>
            </a:bodyPr>
            <a:lstStyle/>
            <a:p>
              <a:pPr algn="l"/>
              <a:r>
                <a:rPr lang="en-US" sz="1100" b="1" dirty="0">
                  <a:solidFill>
                    <a:srgbClr val="1F6085"/>
                  </a:solidFill>
                  <a:latin typeface="Arial" charset="0"/>
                  <a:ea typeface="ＭＳ Ｐゴシック" pitchFamily="34" charset="-128"/>
                </a:rPr>
                <a:t>Oman</a:t>
              </a:r>
            </a:p>
            <a:p>
              <a:pPr algn="l"/>
              <a:r>
                <a:rPr lang="en-US" sz="1100" b="1" dirty="0">
                  <a:solidFill>
                    <a:srgbClr val="1F6085"/>
                  </a:solidFill>
                  <a:latin typeface="Arial" charset="0"/>
                  <a:ea typeface="ＭＳ Ｐゴシック" pitchFamily="34" charset="-128"/>
                </a:rPr>
                <a:t>Taageer Oman</a:t>
              </a:r>
              <a:endParaRPr lang="en-US" sz="1100" dirty="0">
                <a:solidFill>
                  <a:srgbClr val="1F6085"/>
                </a:solidFill>
                <a:latin typeface="Arial" charset="0"/>
                <a:ea typeface="ＭＳ Ｐゴシック" pitchFamily="34" charset="-128"/>
              </a:endParaRPr>
            </a:p>
            <a:p>
              <a:endParaRPr lang="en-US" sz="1100" dirty="0" smtClean="0">
                <a:solidFill>
                  <a:srgbClr val="1F6085"/>
                </a:solidFill>
                <a:latin typeface="Arial" charset="0"/>
                <a:ea typeface="ＭＳ Ｐゴシック" pitchFamily="34" charset="-128"/>
              </a:endParaRPr>
            </a:p>
            <a:p>
              <a:endParaRPr lang="en-US" sz="1100" dirty="0">
                <a:solidFill>
                  <a:srgbClr val="1F6085"/>
                </a:solidFill>
                <a:latin typeface="Arial" charset="0"/>
                <a:ea typeface="ＭＳ Ｐゴシック" pitchFamily="34" charset="-128"/>
              </a:endParaRPr>
            </a:p>
            <a:p>
              <a:pPr algn="l"/>
              <a:r>
                <a:rPr lang="en-US" sz="1100" dirty="0" smtClean="0">
                  <a:solidFill>
                    <a:srgbClr val="1F6085"/>
                  </a:solidFill>
                  <a:latin typeface="Arial" charset="0"/>
                  <a:ea typeface="ＭＳ Ｐゴシック" pitchFamily="34" charset="-128"/>
                </a:rPr>
                <a:t>US$10 </a:t>
              </a:r>
              <a:r>
                <a:rPr lang="en-US" sz="1100" dirty="0">
                  <a:solidFill>
                    <a:srgbClr val="1F6085"/>
                  </a:solidFill>
                  <a:latin typeface="Arial" charset="0"/>
                  <a:ea typeface="ＭＳ Ｐゴシック" pitchFamily="34" charset="-128"/>
                </a:rPr>
                <a:t>million</a:t>
              </a:r>
            </a:p>
            <a:p>
              <a:pPr algn="l"/>
              <a:r>
                <a:rPr lang="en-US" sz="1100" dirty="0">
                  <a:solidFill>
                    <a:srgbClr val="1F6085"/>
                  </a:solidFill>
                  <a:latin typeface="Arial" charset="0"/>
                  <a:ea typeface="ＭＳ Ｐゴシック" pitchFamily="34" charset="-128"/>
                </a:rPr>
                <a:t>Loan</a:t>
              </a:r>
            </a:p>
          </p:txBody>
        </p:sp>
      </p:grpSp>
      <p:pic>
        <p:nvPicPr>
          <p:cNvPr id="21" name="Picture 38" descr="IFC_Logo_Eng_7469_Horz"/>
          <p:cNvPicPr>
            <a:picLocks noChangeAspect="1" noChangeArrowheads="1"/>
          </p:cNvPicPr>
          <p:nvPr/>
        </p:nvPicPr>
        <p:blipFill>
          <a:blip r:embed="rId9" cstate="print"/>
          <a:srcRect/>
          <a:stretch>
            <a:fillRect/>
          </a:stretch>
        </p:blipFill>
        <p:spPr bwMode="auto">
          <a:xfrm>
            <a:off x="5375672" y="6107906"/>
            <a:ext cx="3750469" cy="75009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82" name="Rectangle 6"/>
          <p:cNvSpPr>
            <a:spLocks noGrp="1" noChangeArrowheads="1"/>
          </p:cNvSpPr>
          <p:nvPr>
            <p:ph type="title"/>
          </p:nvPr>
        </p:nvSpPr>
        <p:spPr/>
        <p:txBody>
          <a:bodyPr/>
          <a:lstStyle/>
          <a:p>
            <a:r>
              <a:rPr lang="en-US" dirty="0" smtClean="0"/>
              <a:t>The Global Leasing Toolkit</a:t>
            </a:r>
            <a:endParaRPr lang="en-US" dirty="0"/>
          </a:p>
        </p:txBody>
      </p:sp>
      <p:sp>
        <p:nvSpPr>
          <p:cNvPr id="5" name="TextBox 4"/>
          <p:cNvSpPr txBox="1"/>
          <p:nvPr/>
        </p:nvSpPr>
        <p:spPr>
          <a:xfrm>
            <a:off x="76200" y="762000"/>
            <a:ext cx="4495800" cy="5562600"/>
          </a:xfrm>
          <a:prstGeom prst="rect">
            <a:avLst/>
          </a:prstGeom>
          <a:noFill/>
        </p:spPr>
        <p:txBody>
          <a:bodyPr wrap="square" rtlCol="0">
            <a:spAutoFit/>
          </a:bodyPr>
          <a:lstStyle/>
          <a:p>
            <a:pPr>
              <a:spcBef>
                <a:spcPts val="300"/>
              </a:spcBef>
              <a:spcAft>
                <a:spcPts val="300"/>
              </a:spcAft>
            </a:pPr>
            <a:r>
              <a:rPr lang="en-US" sz="1600" b="1" dirty="0" smtClean="0">
                <a:solidFill>
                  <a:srgbClr val="336699"/>
                </a:solidFill>
              </a:rPr>
              <a:t>A comprehensive Working Manual to provide a practical guide to manage and operate a Leasing entity targeting the SME market.</a:t>
            </a:r>
          </a:p>
          <a:p>
            <a:pPr>
              <a:spcBef>
                <a:spcPts val="300"/>
              </a:spcBef>
              <a:spcAft>
                <a:spcPts val="300"/>
              </a:spcAft>
            </a:pPr>
            <a:r>
              <a:rPr lang="en-US" sz="1200" dirty="0" smtClean="0">
                <a:solidFill>
                  <a:srgbClr val="000000"/>
                </a:solidFill>
              </a:rPr>
              <a:t>- </a:t>
            </a:r>
            <a:r>
              <a:rPr lang="en-US" sz="1400" dirty="0" smtClean="0">
                <a:solidFill>
                  <a:srgbClr val="000000"/>
                </a:solidFill>
              </a:rPr>
              <a:t>Universally accepted Principles and Best Practices</a:t>
            </a:r>
          </a:p>
          <a:p>
            <a:pPr>
              <a:spcBef>
                <a:spcPts val="300"/>
              </a:spcBef>
              <a:spcAft>
                <a:spcPts val="300"/>
              </a:spcAft>
            </a:pPr>
            <a:r>
              <a:rPr lang="en-US" sz="1400" dirty="0" smtClean="0">
                <a:solidFill>
                  <a:srgbClr val="000000"/>
                </a:solidFill>
              </a:rPr>
              <a:t>- Targeted at Bank and Non-Bank Financial Inst.</a:t>
            </a:r>
          </a:p>
          <a:p>
            <a:pPr>
              <a:spcBef>
                <a:spcPts val="300"/>
              </a:spcBef>
              <a:spcAft>
                <a:spcPts val="300"/>
              </a:spcAft>
            </a:pPr>
            <a:r>
              <a:rPr lang="en-US" sz="1400" dirty="0" smtClean="0">
                <a:solidFill>
                  <a:srgbClr val="000000"/>
                </a:solidFill>
              </a:rPr>
              <a:t>- MFIs, Equipment  Sellers (Vendors), Private Equity   </a:t>
            </a:r>
            <a:br>
              <a:rPr lang="en-US" sz="1400" dirty="0" smtClean="0">
                <a:solidFill>
                  <a:srgbClr val="000000"/>
                </a:solidFill>
              </a:rPr>
            </a:br>
            <a:r>
              <a:rPr lang="en-US" sz="1400" dirty="0" smtClean="0">
                <a:solidFill>
                  <a:srgbClr val="000000"/>
                </a:solidFill>
              </a:rPr>
              <a:t>  Inst.</a:t>
            </a:r>
          </a:p>
          <a:p>
            <a:pPr>
              <a:spcBef>
                <a:spcPts val="300"/>
              </a:spcBef>
              <a:spcAft>
                <a:spcPts val="300"/>
              </a:spcAft>
            </a:pPr>
            <a:r>
              <a:rPr lang="en-US" sz="1600" b="1" dirty="0" smtClean="0">
                <a:solidFill>
                  <a:srgbClr val="000000"/>
                </a:solidFill>
              </a:rPr>
              <a:t/>
            </a:r>
            <a:br>
              <a:rPr lang="en-US" sz="1600" b="1" dirty="0" smtClean="0">
                <a:solidFill>
                  <a:srgbClr val="000000"/>
                </a:solidFill>
              </a:rPr>
            </a:br>
            <a:r>
              <a:rPr lang="en-US" sz="1600" b="1" dirty="0" smtClean="0">
                <a:solidFill>
                  <a:srgbClr val="336699"/>
                </a:solidFill>
              </a:rPr>
              <a:t>Draws on IFC’s 35 years of experience supporting equipment leasing entities in emerging markets </a:t>
            </a:r>
          </a:p>
          <a:p>
            <a:pPr>
              <a:spcBef>
                <a:spcPts val="300"/>
              </a:spcBef>
              <a:spcAft>
                <a:spcPts val="300"/>
              </a:spcAft>
            </a:pPr>
            <a:r>
              <a:rPr lang="en-US" sz="1200" b="1" dirty="0" smtClean="0">
                <a:solidFill>
                  <a:srgbClr val="000000"/>
                </a:solidFill>
              </a:rPr>
              <a:t> - </a:t>
            </a:r>
            <a:r>
              <a:rPr lang="en-US" sz="1400" dirty="0" smtClean="0">
                <a:solidFill>
                  <a:srgbClr val="000000"/>
                </a:solidFill>
              </a:rPr>
              <a:t>Team of Experienced IFC staff, Diverse Backgrounds and Regions</a:t>
            </a:r>
          </a:p>
          <a:p>
            <a:pPr>
              <a:spcBef>
                <a:spcPts val="300"/>
              </a:spcBef>
              <a:spcAft>
                <a:spcPts val="300"/>
              </a:spcAft>
              <a:buFontTx/>
              <a:buChar char="-"/>
            </a:pPr>
            <a:r>
              <a:rPr lang="en-US" sz="1400" dirty="0" smtClean="0">
                <a:solidFill>
                  <a:srgbClr val="000000"/>
                </a:solidFill>
              </a:rPr>
              <a:t> Practical experience of external Leasing Professionals</a:t>
            </a:r>
            <a:br>
              <a:rPr lang="en-US" sz="1400" dirty="0" smtClean="0">
                <a:solidFill>
                  <a:srgbClr val="000000"/>
                </a:solidFill>
              </a:rPr>
            </a:br>
            <a:endParaRPr lang="en-US" sz="1400" dirty="0" smtClean="0">
              <a:solidFill>
                <a:srgbClr val="000000"/>
              </a:solidFill>
            </a:endParaRPr>
          </a:p>
          <a:p>
            <a:pPr marL="342900" indent="-342900">
              <a:spcBef>
                <a:spcPts val="300"/>
              </a:spcBef>
              <a:spcAft>
                <a:spcPts val="300"/>
              </a:spcAft>
            </a:pPr>
            <a:r>
              <a:rPr lang="en-US" sz="1600" b="1" dirty="0" smtClean="0">
                <a:solidFill>
                  <a:srgbClr val="336699"/>
                </a:solidFill>
              </a:rPr>
              <a:t>Respond to New Markets</a:t>
            </a:r>
          </a:p>
          <a:p>
            <a:pPr marL="342900" indent="-342900">
              <a:spcBef>
                <a:spcPts val="300"/>
              </a:spcBef>
              <a:spcAft>
                <a:spcPts val="300"/>
              </a:spcAft>
            </a:pPr>
            <a:r>
              <a:rPr lang="en-US" sz="1400" dirty="0" smtClean="0">
                <a:solidFill>
                  <a:srgbClr val="000000"/>
                </a:solidFill>
              </a:rPr>
              <a:t>- Sustainable Energy Equipment Leasing</a:t>
            </a:r>
          </a:p>
          <a:p>
            <a:pPr marL="342900" indent="-342900">
              <a:spcBef>
                <a:spcPts val="300"/>
              </a:spcBef>
              <a:spcAft>
                <a:spcPts val="300"/>
              </a:spcAft>
            </a:pPr>
            <a:r>
              <a:rPr lang="en-US" sz="1400" dirty="0" smtClean="0">
                <a:solidFill>
                  <a:srgbClr val="000000"/>
                </a:solidFill>
              </a:rPr>
              <a:t>- Agricultural Equipment Leasing</a:t>
            </a:r>
          </a:p>
          <a:p>
            <a:pPr marL="342900" indent="-342900">
              <a:spcBef>
                <a:spcPts val="300"/>
              </a:spcBef>
              <a:spcAft>
                <a:spcPts val="300"/>
              </a:spcAft>
            </a:pPr>
            <a:r>
              <a:rPr lang="en-US" sz="1400" dirty="0" smtClean="0">
                <a:solidFill>
                  <a:srgbClr val="000000"/>
                </a:solidFill>
              </a:rPr>
              <a:t>- Islamic Finance </a:t>
            </a:r>
          </a:p>
        </p:txBody>
      </p:sp>
      <p:pic>
        <p:nvPicPr>
          <p:cNvPr id="1026" name="Picture 2"/>
          <p:cNvPicPr>
            <a:picLocks noChangeAspect="1" noChangeArrowheads="1"/>
          </p:cNvPicPr>
          <p:nvPr/>
        </p:nvPicPr>
        <p:blipFill>
          <a:blip r:embed="rId2" cstate="print"/>
          <a:srcRect/>
          <a:stretch>
            <a:fillRect/>
          </a:stretch>
        </p:blipFill>
        <p:spPr bwMode="auto">
          <a:xfrm>
            <a:off x="4648200" y="685800"/>
            <a:ext cx="4495800" cy="61722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IFC is using risk management tools to assist financial institutions to profitably and sustainably finance agriculture</a:t>
            </a:r>
            <a:endParaRPr lang="en-US" sz="2400" dirty="0"/>
          </a:p>
        </p:txBody>
      </p:sp>
      <p:graphicFrame>
        <p:nvGraphicFramePr>
          <p:cNvPr id="4" name="Content Placeholder 3"/>
          <p:cNvGraphicFramePr>
            <a:graphicFrameLocks noGrp="1"/>
          </p:cNvGraphicFramePr>
          <p:nvPr>
            <p:ph idx="1"/>
          </p:nvPr>
        </p:nvGraphicFramePr>
        <p:xfrm>
          <a:off x="4724401" y="1585991"/>
          <a:ext cx="4114798" cy="5043405"/>
        </p:xfrm>
        <a:graphic>
          <a:graphicData uri="http://schemas.openxmlformats.org/drawingml/2006/table">
            <a:tbl>
              <a:tblPr firstRow="1" bandRow="1">
                <a:tableStyleId>{5C22544A-7EE6-4342-B048-85BDC9FD1C3A}</a:tableStyleId>
              </a:tblPr>
              <a:tblGrid>
                <a:gridCol w="319313"/>
                <a:gridCol w="899886"/>
                <a:gridCol w="566679"/>
                <a:gridCol w="862148"/>
                <a:gridCol w="677403"/>
                <a:gridCol w="789369"/>
              </a:tblGrid>
              <a:tr h="277371">
                <a:tc>
                  <a:txBody>
                    <a:bodyPr/>
                    <a:lstStyle/>
                    <a:p>
                      <a:pPr algn="ctr" fontAlgn="ctr"/>
                      <a:r>
                        <a:rPr lang="en-US" sz="1000" b="0" i="0" u="none" strike="noStrike" dirty="0">
                          <a:latin typeface="Arial Cyr"/>
                        </a:rPr>
                        <a:t>#</a:t>
                      </a:r>
                    </a:p>
                  </a:txBody>
                  <a:tcPr marL="0" marR="0" marT="0" marB="0" anchor="ctr"/>
                </a:tc>
                <a:tc>
                  <a:txBody>
                    <a:bodyPr/>
                    <a:lstStyle/>
                    <a:p>
                      <a:pPr algn="ctr" fontAlgn="ctr"/>
                      <a:r>
                        <a:rPr lang="en-US" sz="1000" b="1" i="0" u="none" strike="noStrike" dirty="0">
                          <a:latin typeface="Arial Cyr"/>
                        </a:rPr>
                        <a:t>Crops</a:t>
                      </a:r>
                    </a:p>
                  </a:txBody>
                  <a:tcPr marL="0" marR="0" marT="0" marB="0" anchor="ctr"/>
                </a:tc>
                <a:tc>
                  <a:txBody>
                    <a:bodyPr/>
                    <a:lstStyle/>
                    <a:p>
                      <a:pPr algn="ctr" fontAlgn="ctr"/>
                      <a:r>
                        <a:rPr lang="en-US" sz="1000" b="1" i="0" u="none" strike="noStrike" dirty="0">
                          <a:latin typeface="Arial Cyr"/>
                        </a:rPr>
                        <a:t>Yield</a:t>
                      </a:r>
                    </a:p>
                  </a:txBody>
                  <a:tcPr marL="0" marR="0" marT="0" marB="0" anchor="ctr"/>
                </a:tc>
                <a:tc>
                  <a:txBody>
                    <a:bodyPr/>
                    <a:lstStyle/>
                    <a:p>
                      <a:pPr algn="ctr" fontAlgn="ctr"/>
                      <a:r>
                        <a:rPr lang="en-US" sz="1000" b="1" i="0" u="none" strike="noStrike" dirty="0">
                          <a:latin typeface="Arial Cyr"/>
                        </a:rPr>
                        <a:t>Income</a:t>
                      </a:r>
                    </a:p>
                  </a:txBody>
                  <a:tcPr marL="0" marR="0" marT="0" marB="0" anchor="ctr"/>
                </a:tc>
                <a:tc>
                  <a:txBody>
                    <a:bodyPr/>
                    <a:lstStyle/>
                    <a:p>
                      <a:pPr algn="ctr" fontAlgn="ctr"/>
                      <a:r>
                        <a:rPr lang="en-US" sz="1000" b="1" i="0" u="none" strike="noStrike" dirty="0" smtClean="0">
                          <a:latin typeface="Arial Cyr"/>
                        </a:rPr>
                        <a:t>Expenses</a:t>
                      </a:r>
                      <a:endParaRPr lang="en-US" sz="1000" b="1" i="0" u="none" strike="noStrike" dirty="0">
                        <a:latin typeface="Arial Cyr"/>
                      </a:endParaRPr>
                    </a:p>
                  </a:txBody>
                  <a:tcPr marL="0" marR="0" marT="0" marB="0" anchor="ctr"/>
                </a:tc>
                <a:tc>
                  <a:txBody>
                    <a:bodyPr/>
                    <a:lstStyle/>
                    <a:p>
                      <a:pPr algn="ctr" fontAlgn="ctr"/>
                      <a:r>
                        <a:rPr lang="en-US" sz="1000" b="1" i="0" u="none" strike="noStrike" dirty="0">
                          <a:latin typeface="Arial Cyr"/>
                        </a:rPr>
                        <a:t>Profit</a:t>
                      </a:r>
                    </a:p>
                  </a:txBody>
                  <a:tcPr marL="0" marR="0" marT="0" marB="0" anchor="ctr"/>
                </a:tc>
              </a:tr>
              <a:tr h="178582">
                <a:tc rowSpan="3">
                  <a:txBody>
                    <a:bodyPr/>
                    <a:lstStyle/>
                    <a:p>
                      <a:pPr algn="ctr" fontAlgn="ctr"/>
                      <a:r>
                        <a:rPr lang="en-US" sz="1000" b="0" i="0" u="none" strike="noStrike" dirty="0">
                          <a:solidFill>
                            <a:srgbClr val="353AF9"/>
                          </a:solidFill>
                          <a:latin typeface="Arial Cyr"/>
                        </a:rPr>
                        <a:t>1</a:t>
                      </a:r>
                    </a:p>
                  </a:txBody>
                  <a:tcPr marL="0" marR="0" marT="0" marB="0" anchor="ctr"/>
                </a:tc>
                <a:tc rowSpan="3">
                  <a:txBody>
                    <a:bodyPr/>
                    <a:lstStyle/>
                    <a:p>
                      <a:pPr algn="l" fontAlgn="ctr"/>
                      <a:r>
                        <a:rPr lang="en-US" sz="1000" b="0" i="0" u="none" strike="noStrike" dirty="0">
                          <a:solidFill>
                            <a:srgbClr val="353AF9"/>
                          </a:solidFill>
                          <a:latin typeface="Arial Cyr"/>
                        </a:rPr>
                        <a:t>Cotton</a:t>
                      </a:r>
                    </a:p>
                  </a:txBody>
                  <a:tcPr marL="0" marR="0" marT="0" marB="0" anchor="ctr"/>
                </a:tc>
                <a:tc>
                  <a:txBody>
                    <a:bodyPr/>
                    <a:lstStyle/>
                    <a:p>
                      <a:pPr algn="ctr" fontAlgn="b"/>
                      <a:r>
                        <a:rPr lang="en-US" sz="1000" b="0" i="0" u="none" strike="noStrike" dirty="0">
                          <a:latin typeface="Arial Cyr"/>
                        </a:rPr>
                        <a:t>24</a:t>
                      </a:r>
                    </a:p>
                  </a:txBody>
                  <a:tcPr marL="0" marR="0" marT="0" marB="0" anchor="b"/>
                </a:tc>
                <a:tc>
                  <a:txBody>
                    <a:bodyPr/>
                    <a:lstStyle/>
                    <a:p>
                      <a:pPr algn="l" fontAlgn="b"/>
                      <a:r>
                        <a:rPr lang="en-US" sz="1000" b="0" i="0" u="none" strike="noStrike">
                          <a:solidFill>
                            <a:srgbClr val="FF00FF"/>
                          </a:solidFill>
                          <a:latin typeface="Arial Cyr"/>
                        </a:rPr>
                        <a:t> $  1,812.54 </a:t>
                      </a:r>
                    </a:p>
                  </a:txBody>
                  <a:tcPr marL="0" marR="0" marT="0" marB="0" anchor="b"/>
                </a:tc>
                <a:tc>
                  <a:txBody>
                    <a:bodyPr/>
                    <a:lstStyle/>
                    <a:p>
                      <a:pPr algn="l" fontAlgn="b"/>
                      <a:r>
                        <a:rPr lang="en-US" sz="1000" b="0" i="0" u="none" strike="noStrike">
                          <a:solidFill>
                            <a:srgbClr val="FF00FF"/>
                          </a:solidFill>
                          <a:latin typeface="Arial Cyr"/>
                        </a:rPr>
                        <a:t> $1,266.04 </a:t>
                      </a:r>
                    </a:p>
                  </a:txBody>
                  <a:tcPr marL="0" marR="0" marT="0" marB="0" anchor="b"/>
                </a:tc>
                <a:tc>
                  <a:txBody>
                    <a:bodyPr/>
                    <a:lstStyle/>
                    <a:p>
                      <a:pPr algn="l" fontAlgn="b"/>
                      <a:r>
                        <a:rPr lang="en-US" sz="1000" b="0" i="0" u="none" strike="noStrike">
                          <a:solidFill>
                            <a:srgbClr val="FF00FF"/>
                          </a:solidFill>
                          <a:latin typeface="Arial Cyr"/>
                        </a:rPr>
                        <a:t> $     546.49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smtClean="0">
                          <a:latin typeface="Arial Cyr"/>
                        </a:rPr>
                        <a:t>30</a:t>
                      </a:r>
                      <a:endParaRPr lang="en-US" sz="1000" b="0" i="0" u="none" strike="noStrike" dirty="0">
                        <a:latin typeface="Arial Cyr"/>
                      </a:endParaRPr>
                    </a:p>
                  </a:txBody>
                  <a:tcPr marL="0" marR="0" marT="0" marB="0" anchor="b"/>
                </a:tc>
                <a:tc>
                  <a:txBody>
                    <a:bodyPr/>
                    <a:lstStyle/>
                    <a:p>
                      <a:pPr algn="l" fontAlgn="b"/>
                      <a:r>
                        <a:rPr lang="en-US" sz="1000" b="0" i="0" u="none" strike="noStrike" dirty="0">
                          <a:solidFill>
                            <a:srgbClr val="FF00FF"/>
                          </a:solidFill>
                          <a:latin typeface="Arial Cyr"/>
                        </a:rPr>
                        <a:t> $  </a:t>
                      </a:r>
                      <a:r>
                        <a:rPr lang="en-US" sz="1000" b="0" i="0" u="none" strike="noStrike" dirty="0" smtClean="0">
                          <a:solidFill>
                            <a:srgbClr val="FF00FF"/>
                          </a:solidFill>
                          <a:latin typeface="Arial Cyr"/>
                        </a:rPr>
                        <a:t>2,265.67 </a:t>
                      </a:r>
                      <a:endParaRPr lang="en-US" sz="1000" b="0" i="0" u="none" strike="noStrike" dirty="0">
                        <a:solidFill>
                          <a:srgbClr val="FF00FF"/>
                        </a:solidFill>
                        <a:latin typeface="Arial Cyr"/>
                      </a:endParaRPr>
                    </a:p>
                  </a:txBody>
                  <a:tcPr marL="0" marR="0" marT="0" marB="0" anchor="b"/>
                </a:tc>
                <a:tc>
                  <a:txBody>
                    <a:bodyPr/>
                    <a:lstStyle/>
                    <a:p>
                      <a:pPr algn="l" fontAlgn="b"/>
                      <a:r>
                        <a:rPr lang="en-US" sz="1000" b="0" i="0" u="none" strike="noStrike" dirty="0">
                          <a:solidFill>
                            <a:srgbClr val="FF00FF"/>
                          </a:solidFill>
                          <a:latin typeface="Arial Cyr"/>
                        </a:rPr>
                        <a:t> $</a:t>
                      </a:r>
                      <a:r>
                        <a:rPr lang="en-US" sz="1000" b="0" i="0" u="none" strike="noStrike" dirty="0" smtClean="0">
                          <a:solidFill>
                            <a:srgbClr val="FF00FF"/>
                          </a:solidFill>
                          <a:latin typeface="Arial Cyr"/>
                        </a:rPr>
                        <a:t>1,371.60 </a:t>
                      </a:r>
                      <a:endParaRPr lang="en-US" sz="1000" b="0" i="0" u="none" strike="noStrike" dirty="0">
                        <a:solidFill>
                          <a:srgbClr val="FF00FF"/>
                        </a:solidFill>
                        <a:latin typeface="Arial Cyr"/>
                      </a:endParaRPr>
                    </a:p>
                  </a:txBody>
                  <a:tcPr marL="0" marR="0" marT="0" marB="0" anchor="b"/>
                </a:tc>
                <a:tc>
                  <a:txBody>
                    <a:bodyPr/>
                    <a:lstStyle/>
                    <a:p>
                      <a:pPr algn="l" fontAlgn="b"/>
                      <a:r>
                        <a:rPr lang="en-US" sz="1000" b="0" i="0" u="none" strike="noStrike" dirty="0">
                          <a:solidFill>
                            <a:srgbClr val="FF00FF"/>
                          </a:solidFill>
                          <a:latin typeface="Arial Cyr"/>
                        </a:rPr>
                        <a:t> $  </a:t>
                      </a:r>
                      <a:r>
                        <a:rPr lang="en-US" sz="1000" b="0" i="0" u="none" strike="noStrike" dirty="0" smtClean="0">
                          <a:solidFill>
                            <a:srgbClr val="FF00FF"/>
                          </a:solidFill>
                          <a:latin typeface="Arial Cyr"/>
                        </a:rPr>
                        <a:t>   894.07 </a:t>
                      </a:r>
                      <a:endParaRPr lang="en-US" sz="1000" b="0" i="0" u="none" strike="noStrike" dirty="0">
                        <a:solidFill>
                          <a:srgbClr val="FF00FF"/>
                        </a:solidFill>
                        <a:latin typeface="Arial Cyr"/>
                      </a:endParaRP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35</a:t>
                      </a:r>
                    </a:p>
                  </a:txBody>
                  <a:tcPr marL="0" marR="0" marT="0" marB="0" anchor="b"/>
                </a:tc>
                <a:tc>
                  <a:txBody>
                    <a:bodyPr/>
                    <a:lstStyle/>
                    <a:p>
                      <a:pPr algn="l" fontAlgn="b"/>
                      <a:r>
                        <a:rPr lang="en-US" sz="1000" b="0" i="0" u="none" strike="noStrike" dirty="0">
                          <a:solidFill>
                            <a:srgbClr val="FF00FF"/>
                          </a:solidFill>
                          <a:latin typeface="Arial Cyr"/>
                        </a:rPr>
                        <a:t> $  2,643.28 </a:t>
                      </a:r>
                    </a:p>
                  </a:txBody>
                  <a:tcPr marL="0" marR="0" marT="0" marB="0" anchor="b"/>
                </a:tc>
                <a:tc>
                  <a:txBody>
                    <a:bodyPr/>
                    <a:lstStyle/>
                    <a:p>
                      <a:pPr algn="l" fontAlgn="b"/>
                      <a:r>
                        <a:rPr lang="en-US" sz="1000" b="0" i="0" u="none" strike="noStrike" dirty="0">
                          <a:solidFill>
                            <a:srgbClr val="FF00FF"/>
                          </a:solidFill>
                          <a:latin typeface="Arial Cyr"/>
                        </a:rPr>
                        <a:t> $</a:t>
                      </a:r>
                      <a:r>
                        <a:rPr lang="en-US" sz="1000" b="0" i="0" u="none" strike="noStrike" dirty="0" smtClean="0">
                          <a:solidFill>
                            <a:srgbClr val="FF00FF"/>
                          </a:solidFill>
                          <a:latin typeface="Arial Cyr"/>
                        </a:rPr>
                        <a:t>1,487.00 </a:t>
                      </a:r>
                      <a:endParaRPr lang="en-US" sz="1000" b="0" i="0" u="none" strike="noStrike" dirty="0">
                        <a:solidFill>
                          <a:srgbClr val="FF00FF"/>
                        </a:solidFill>
                        <a:latin typeface="Arial Cyr"/>
                      </a:endParaRPr>
                    </a:p>
                  </a:txBody>
                  <a:tcPr marL="0" marR="0" marT="0" marB="0" anchor="b"/>
                </a:tc>
                <a:tc>
                  <a:txBody>
                    <a:bodyPr/>
                    <a:lstStyle/>
                    <a:p>
                      <a:pPr algn="l" fontAlgn="b"/>
                      <a:r>
                        <a:rPr lang="en-US" sz="1000" b="0" i="0" u="none" strike="noStrike" dirty="0">
                          <a:solidFill>
                            <a:srgbClr val="FF00FF"/>
                          </a:solidFill>
                          <a:latin typeface="Arial Cyr"/>
                        </a:rPr>
                        <a:t> $  </a:t>
                      </a:r>
                      <a:r>
                        <a:rPr lang="en-US" sz="1000" b="0" i="0" u="none" strike="noStrike" dirty="0" smtClean="0">
                          <a:solidFill>
                            <a:srgbClr val="FF00FF"/>
                          </a:solidFill>
                          <a:latin typeface="Arial Cyr"/>
                        </a:rPr>
                        <a:t>1,156.28 </a:t>
                      </a:r>
                      <a:endParaRPr lang="en-US" sz="1000" b="0" i="0" u="none" strike="noStrike" dirty="0">
                        <a:solidFill>
                          <a:srgbClr val="FF00FF"/>
                        </a:solidFill>
                        <a:latin typeface="Arial Cyr"/>
                      </a:endParaRPr>
                    </a:p>
                  </a:txBody>
                  <a:tcPr marL="0" marR="0" marT="0" marB="0" anchor="b"/>
                </a:tc>
              </a:tr>
              <a:tr h="170983">
                <a:tc rowSpan="2">
                  <a:txBody>
                    <a:bodyPr/>
                    <a:lstStyle/>
                    <a:p>
                      <a:pPr algn="ctr" fontAlgn="ctr"/>
                      <a:r>
                        <a:rPr lang="en-US" sz="1000" b="0" i="0" u="none" strike="noStrike" dirty="0">
                          <a:latin typeface="Arial Cyr"/>
                        </a:rPr>
                        <a:t>2</a:t>
                      </a:r>
                    </a:p>
                  </a:txBody>
                  <a:tcPr marL="0" marR="0" marT="0" marB="0" anchor="ctr"/>
                </a:tc>
                <a:tc rowSpan="2">
                  <a:txBody>
                    <a:bodyPr/>
                    <a:lstStyle/>
                    <a:p>
                      <a:pPr algn="l" fontAlgn="ctr"/>
                      <a:r>
                        <a:rPr lang="en-US" sz="1000" b="0" i="0" u="none" strike="noStrike">
                          <a:solidFill>
                            <a:srgbClr val="353AF9"/>
                          </a:solidFill>
                          <a:latin typeface="Arial Cyr"/>
                        </a:rPr>
                        <a:t>Wheat</a:t>
                      </a:r>
                    </a:p>
                  </a:txBody>
                  <a:tcPr marL="0" marR="0" marT="0" marB="0" anchor="ctr"/>
                </a:tc>
                <a:tc>
                  <a:txBody>
                    <a:bodyPr/>
                    <a:lstStyle/>
                    <a:p>
                      <a:pPr algn="ctr" fontAlgn="b"/>
                      <a:r>
                        <a:rPr lang="en-US" sz="1000" b="0" i="0" u="none" strike="noStrike" dirty="0">
                          <a:latin typeface="Arial Cyr"/>
                        </a:rPr>
                        <a:t>30</a:t>
                      </a:r>
                    </a:p>
                  </a:txBody>
                  <a:tcPr marL="0" marR="0" marT="0" marB="0" anchor="b"/>
                </a:tc>
                <a:tc>
                  <a:txBody>
                    <a:bodyPr/>
                    <a:lstStyle/>
                    <a:p>
                      <a:pPr algn="l" fontAlgn="b"/>
                      <a:r>
                        <a:rPr lang="en-US" sz="1000" b="0" i="0" u="none" strike="noStrike">
                          <a:solidFill>
                            <a:srgbClr val="FF00FF"/>
                          </a:solidFill>
                          <a:latin typeface="Arial Cyr"/>
                        </a:rPr>
                        <a:t> $  1,182.85 </a:t>
                      </a:r>
                    </a:p>
                  </a:txBody>
                  <a:tcPr marL="0" marR="0" marT="0" marB="0" anchor="b"/>
                </a:tc>
                <a:tc>
                  <a:txBody>
                    <a:bodyPr/>
                    <a:lstStyle/>
                    <a:p>
                      <a:pPr algn="l" fontAlgn="b"/>
                      <a:r>
                        <a:rPr lang="en-US" sz="1000" b="0" i="0" u="none" strike="noStrike" dirty="0">
                          <a:solidFill>
                            <a:srgbClr val="FF00FF"/>
                          </a:solidFill>
                          <a:latin typeface="Arial Cyr"/>
                        </a:rPr>
                        <a:t> $   953.70 </a:t>
                      </a:r>
                    </a:p>
                  </a:txBody>
                  <a:tcPr marL="0" marR="0" marT="0" marB="0" anchor="b"/>
                </a:tc>
                <a:tc>
                  <a:txBody>
                    <a:bodyPr/>
                    <a:lstStyle/>
                    <a:p>
                      <a:pPr algn="l" fontAlgn="b"/>
                      <a:r>
                        <a:rPr lang="en-US" sz="1000" b="0" i="0" u="none" strike="noStrike" dirty="0">
                          <a:solidFill>
                            <a:srgbClr val="FF00FF"/>
                          </a:solidFill>
                          <a:latin typeface="Arial Cyr"/>
                        </a:rPr>
                        <a:t> $     229.15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40</a:t>
                      </a:r>
                    </a:p>
                  </a:txBody>
                  <a:tcPr marL="0" marR="0" marT="0" marB="0" anchor="b"/>
                </a:tc>
                <a:tc>
                  <a:txBody>
                    <a:bodyPr/>
                    <a:lstStyle/>
                    <a:p>
                      <a:pPr algn="l" fontAlgn="b"/>
                      <a:r>
                        <a:rPr lang="en-US" sz="1000" b="0" i="0" u="none" strike="noStrike" dirty="0">
                          <a:solidFill>
                            <a:srgbClr val="FF00FF"/>
                          </a:solidFill>
                          <a:latin typeface="Arial Cyr"/>
                        </a:rPr>
                        <a:t> $  1,577.13 </a:t>
                      </a:r>
                    </a:p>
                  </a:txBody>
                  <a:tcPr marL="0" marR="0" marT="0" marB="0" anchor="b"/>
                </a:tc>
                <a:tc>
                  <a:txBody>
                    <a:bodyPr/>
                    <a:lstStyle/>
                    <a:p>
                      <a:pPr algn="l" fontAlgn="b"/>
                      <a:r>
                        <a:rPr lang="en-US" sz="1000" b="0" i="0" u="none" strike="noStrike">
                          <a:solidFill>
                            <a:srgbClr val="FF00FF"/>
                          </a:solidFill>
                          <a:latin typeface="Arial Cyr"/>
                        </a:rPr>
                        <a:t> $   878.17 </a:t>
                      </a:r>
                    </a:p>
                  </a:txBody>
                  <a:tcPr marL="0" marR="0" marT="0" marB="0" anchor="b"/>
                </a:tc>
                <a:tc>
                  <a:txBody>
                    <a:bodyPr/>
                    <a:lstStyle/>
                    <a:p>
                      <a:pPr algn="l" fontAlgn="b"/>
                      <a:r>
                        <a:rPr lang="en-US" sz="1000" b="0" i="0" u="none" strike="noStrike" dirty="0">
                          <a:solidFill>
                            <a:srgbClr val="FF00FF"/>
                          </a:solidFill>
                          <a:latin typeface="Arial Cyr"/>
                        </a:rPr>
                        <a:t> $     698.96 </a:t>
                      </a:r>
                    </a:p>
                  </a:txBody>
                  <a:tcPr marL="0" marR="0" marT="0" marB="0" anchor="b"/>
                </a:tc>
              </a:tr>
              <a:tr h="170983">
                <a:tc rowSpan="2">
                  <a:txBody>
                    <a:bodyPr/>
                    <a:lstStyle/>
                    <a:p>
                      <a:pPr algn="ctr" fontAlgn="ctr"/>
                      <a:r>
                        <a:rPr lang="en-US" sz="1000" b="0" i="0" u="none" strike="noStrike" dirty="0">
                          <a:latin typeface="Arial Cyr"/>
                        </a:rPr>
                        <a:t>3</a:t>
                      </a:r>
                    </a:p>
                  </a:txBody>
                  <a:tcPr marL="0" marR="0" marT="0" marB="0" anchor="ctr"/>
                </a:tc>
                <a:tc rowSpan="2">
                  <a:txBody>
                    <a:bodyPr/>
                    <a:lstStyle/>
                    <a:p>
                      <a:pPr algn="l" fontAlgn="ctr"/>
                      <a:r>
                        <a:rPr lang="en-US" sz="1000" b="0" i="0" u="none" strike="noStrike">
                          <a:solidFill>
                            <a:srgbClr val="353AF9"/>
                          </a:solidFill>
                          <a:latin typeface="Arial Cyr"/>
                        </a:rPr>
                        <a:t>Rice</a:t>
                      </a:r>
                    </a:p>
                  </a:txBody>
                  <a:tcPr marL="0" marR="0" marT="0" marB="0" anchor="ctr"/>
                </a:tc>
                <a:tc>
                  <a:txBody>
                    <a:bodyPr/>
                    <a:lstStyle/>
                    <a:p>
                      <a:pPr algn="ctr" fontAlgn="b"/>
                      <a:r>
                        <a:rPr lang="en-US" sz="1000" b="0" i="0" u="none" strike="noStrike" dirty="0">
                          <a:latin typeface="Arial Cyr"/>
                        </a:rPr>
                        <a:t>35</a:t>
                      </a:r>
                    </a:p>
                  </a:txBody>
                  <a:tcPr marL="0" marR="0" marT="0" marB="0" anchor="b"/>
                </a:tc>
                <a:tc>
                  <a:txBody>
                    <a:bodyPr/>
                    <a:lstStyle/>
                    <a:p>
                      <a:pPr algn="l" fontAlgn="b"/>
                      <a:r>
                        <a:rPr lang="en-US" sz="1000" b="0" i="0" u="none" strike="noStrike" dirty="0">
                          <a:solidFill>
                            <a:srgbClr val="FF00FF"/>
                          </a:solidFill>
                          <a:latin typeface="Arial Cyr"/>
                        </a:rPr>
                        <a:t> $  4,579.89 </a:t>
                      </a:r>
                    </a:p>
                  </a:txBody>
                  <a:tcPr marL="0" marR="0" marT="0" marB="0" anchor="b"/>
                </a:tc>
                <a:tc>
                  <a:txBody>
                    <a:bodyPr/>
                    <a:lstStyle/>
                    <a:p>
                      <a:pPr algn="l" fontAlgn="b"/>
                      <a:r>
                        <a:rPr lang="en-US" sz="1000" b="0" i="0" u="none" strike="noStrike" dirty="0">
                          <a:solidFill>
                            <a:srgbClr val="FF00FF"/>
                          </a:solidFill>
                          <a:latin typeface="Arial Cyr"/>
                        </a:rPr>
                        <a:t> $1,111.99 </a:t>
                      </a:r>
                    </a:p>
                  </a:txBody>
                  <a:tcPr marL="0" marR="0" marT="0" marB="0" anchor="b"/>
                </a:tc>
                <a:tc>
                  <a:txBody>
                    <a:bodyPr/>
                    <a:lstStyle/>
                    <a:p>
                      <a:pPr algn="l" fontAlgn="b"/>
                      <a:r>
                        <a:rPr lang="en-US" sz="1000" b="0" i="0" u="none" strike="noStrike">
                          <a:solidFill>
                            <a:srgbClr val="FF00FF"/>
                          </a:solidFill>
                          <a:latin typeface="Arial Cyr"/>
                        </a:rPr>
                        <a:t> $  3,467.90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40</a:t>
                      </a:r>
                    </a:p>
                  </a:txBody>
                  <a:tcPr marL="0" marR="0" marT="0" marB="0" anchor="b"/>
                </a:tc>
                <a:tc>
                  <a:txBody>
                    <a:bodyPr/>
                    <a:lstStyle/>
                    <a:p>
                      <a:pPr algn="l" fontAlgn="b"/>
                      <a:r>
                        <a:rPr lang="en-US" sz="1000" b="0" i="0" u="none" strike="noStrike" dirty="0">
                          <a:solidFill>
                            <a:srgbClr val="FF00FF"/>
                          </a:solidFill>
                          <a:latin typeface="Arial Cyr"/>
                        </a:rPr>
                        <a:t> $  5,234.16 </a:t>
                      </a:r>
                    </a:p>
                  </a:txBody>
                  <a:tcPr marL="0" marR="0" marT="0" marB="0" anchor="b"/>
                </a:tc>
                <a:tc>
                  <a:txBody>
                    <a:bodyPr/>
                    <a:lstStyle/>
                    <a:p>
                      <a:pPr algn="l" fontAlgn="b"/>
                      <a:r>
                        <a:rPr lang="en-US" sz="1000" b="0" i="0" u="none" strike="noStrike" dirty="0">
                          <a:solidFill>
                            <a:srgbClr val="FF00FF"/>
                          </a:solidFill>
                          <a:latin typeface="Arial Cyr"/>
                        </a:rPr>
                        <a:t> $1,296.17 </a:t>
                      </a:r>
                    </a:p>
                  </a:txBody>
                  <a:tcPr marL="0" marR="0" marT="0" marB="0" anchor="b"/>
                </a:tc>
                <a:tc>
                  <a:txBody>
                    <a:bodyPr/>
                    <a:lstStyle/>
                    <a:p>
                      <a:pPr algn="l" fontAlgn="b"/>
                      <a:r>
                        <a:rPr lang="en-US" sz="1000" b="0" i="0" u="none" strike="noStrike" dirty="0">
                          <a:solidFill>
                            <a:srgbClr val="FF00FF"/>
                          </a:solidFill>
                          <a:latin typeface="Arial Cyr"/>
                        </a:rPr>
                        <a:t> $  3,937.99 </a:t>
                      </a:r>
                    </a:p>
                  </a:txBody>
                  <a:tcPr marL="0" marR="0" marT="0" marB="0" anchor="b"/>
                </a:tc>
              </a:tr>
              <a:tr h="170983">
                <a:tc rowSpan="2">
                  <a:txBody>
                    <a:bodyPr/>
                    <a:lstStyle/>
                    <a:p>
                      <a:pPr algn="ctr" fontAlgn="ctr"/>
                      <a:r>
                        <a:rPr lang="en-US" sz="1000" b="0" i="0" u="none" strike="noStrike" dirty="0">
                          <a:latin typeface="Arial Cyr"/>
                        </a:rPr>
                        <a:t>4</a:t>
                      </a:r>
                    </a:p>
                  </a:txBody>
                  <a:tcPr marL="0" marR="0" marT="0" marB="0" anchor="ctr"/>
                </a:tc>
                <a:tc rowSpan="2">
                  <a:txBody>
                    <a:bodyPr/>
                    <a:lstStyle/>
                    <a:p>
                      <a:pPr algn="l" fontAlgn="ctr"/>
                      <a:r>
                        <a:rPr lang="en-US" sz="1000" b="0" i="0" u="none" strike="noStrike">
                          <a:solidFill>
                            <a:srgbClr val="353AF9"/>
                          </a:solidFill>
                          <a:latin typeface="Arial Cyr"/>
                        </a:rPr>
                        <a:t>Onion</a:t>
                      </a:r>
                    </a:p>
                  </a:txBody>
                  <a:tcPr marL="0" marR="0" marT="0" marB="0" anchor="ctr"/>
                </a:tc>
                <a:tc>
                  <a:txBody>
                    <a:bodyPr/>
                    <a:lstStyle/>
                    <a:p>
                      <a:pPr algn="ctr" fontAlgn="b"/>
                      <a:r>
                        <a:rPr lang="en-US" sz="1000" b="0" i="0" u="none" strike="noStrike" dirty="0">
                          <a:latin typeface="Arial Cyr"/>
                        </a:rPr>
                        <a:t>300</a:t>
                      </a:r>
                    </a:p>
                  </a:txBody>
                  <a:tcPr marL="0" marR="0" marT="0" marB="0" anchor="b"/>
                </a:tc>
                <a:tc>
                  <a:txBody>
                    <a:bodyPr/>
                    <a:lstStyle/>
                    <a:p>
                      <a:pPr algn="l" fontAlgn="b"/>
                      <a:r>
                        <a:rPr lang="en-US" sz="1000" b="0" i="0" u="none" strike="noStrike">
                          <a:solidFill>
                            <a:srgbClr val="FF00FF"/>
                          </a:solidFill>
                          <a:latin typeface="Arial Cyr"/>
                        </a:rPr>
                        <a:t> $  8,708.68 </a:t>
                      </a:r>
                    </a:p>
                  </a:txBody>
                  <a:tcPr marL="0" marR="0" marT="0" marB="0" anchor="b"/>
                </a:tc>
                <a:tc>
                  <a:txBody>
                    <a:bodyPr/>
                    <a:lstStyle/>
                    <a:p>
                      <a:pPr algn="l" fontAlgn="b"/>
                      <a:r>
                        <a:rPr lang="en-US" sz="1000" b="0" i="0" u="none" strike="noStrike" dirty="0">
                          <a:solidFill>
                            <a:srgbClr val="FF00FF"/>
                          </a:solidFill>
                          <a:latin typeface="Arial Cyr"/>
                        </a:rPr>
                        <a:t> $2,469.73 </a:t>
                      </a:r>
                    </a:p>
                  </a:txBody>
                  <a:tcPr marL="0" marR="0" marT="0" marB="0" anchor="b"/>
                </a:tc>
                <a:tc>
                  <a:txBody>
                    <a:bodyPr/>
                    <a:lstStyle/>
                    <a:p>
                      <a:pPr algn="l" fontAlgn="b"/>
                      <a:r>
                        <a:rPr lang="en-US" sz="1000" b="0" i="0" u="none" strike="noStrike" dirty="0">
                          <a:solidFill>
                            <a:srgbClr val="FF00FF"/>
                          </a:solidFill>
                          <a:latin typeface="Arial Cyr"/>
                        </a:rPr>
                        <a:t> $  6,238.95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500</a:t>
                      </a:r>
                    </a:p>
                  </a:txBody>
                  <a:tcPr marL="0" marR="0" marT="0" marB="0" anchor="b"/>
                </a:tc>
                <a:tc>
                  <a:txBody>
                    <a:bodyPr/>
                    <a:lstStyle/>
                    <a:p>
                      <a:pPr algn="l" fontAlgn="b"/>
                      <a:r>
                        <a:rPr lang="en-US" sz="1000" b="0" i="0" u="none" strike="noStrike">
                          <a:solidFill>
                            <a:srgbClr val="FF00FF"/>
                          </a:solidFill>
                          <a:latin typeface="Arial Cyr"/>
                        </a:rPr>
                        <a:t> $14,514.46 </a:t>
                      </a:r>
                    </a:p>
                  </a:txBody>
                  <a:tcPr marL="0" marR="0" marT="0" marB="0" anchor="b"/>
                </a:tc>
                <a:tc>
                  <a:txBody>
                    <a:bodyPr/>
                    <a:lstStyle/>
                    <a:p>
                      <a:pPr algn="l" fontAlgn="b"/>
                      <a:r>
                        <a:rPr lang="en-US" sz="1000" b="0" i="0" u="none" strike="noStrike">
                          <a:solidFill>
                            <a:srgbClr val="FF00FF"/>
                          </a:solidFill>
                          <a:latin typeface="Arial Cyr"/>
                        </a:rPr>
                        <a:t> $3,315.86 </a:t>
                      </a:r>
                    </a:p>
                  </a:txBody>
                  <a:tcPr marL="0" marR="0" marT="0" marB="0" anchor="b"/>
                </a:tc>
                <a:tc>
                  <a:txBody>
                    <a:bodyPr/>
                    <a:lstStyle/>
                    <a:p>
                      <a:pPr algn="l" fontAlgn="b"/>
                      <a:r>
                        <a:rPr lang="en-US" sz="1000" b="0" i="0" u="none" strike="noStrike" dirty="0">
                          <a:solidFill>
                            <a:srgbClr val="FF00FF"/>
                          </a:solidFill>
                          <a:latin typeface="Arial Cyr"/>
                        </a:rPr>
                        <a:t> $11,198.60 </a:t>
                      </a:r>
                    </a:p>
                  </a:txBody>
                  <a:tcPr marL="0" marR="0" marT="0" marB="0" anchor="b"/>
                </a:tc>
              </a:tr>
              <a:tr h="170983">
                <a:tc rowSpan="2">
                  <a:txBody>
                    <a:bodyPr/>
                    <a:lstStyle/>
                    <a:p>
                      <a:pPr algn="ctr" fontAlgn="ctr"/>
                      <a:r>
                        <a:rPr lang="en-US" sz="1000" b="0" i="0" u="none" strike="noStrike" dirty="0">
                          <a:latin typeface="Arial Cyr"/>
                        </a:rPr>
                        <a:t>5</a:t>
                      </a:r>
                    </a:p>
                  </a:txBody>
                  <a:tcPr marL="0" marR="0" marT="0" marB="0" anchor="ctr"/>
                </a:tc>
                <a:tc rowSpan="2">
                  <a:txBody>
                    <a:bodyPr/>
                    <a:lstStyle/>
                    <a:p>
                      <a:pPr algn="l" fontAlgn="ctr"/>
                      <a:r>
                        <a:rPr lang="en-US" sz="1000" b="0" i="0" u="none" strike="noStrike">
                          <a:solidFill>
                            <a:srgbClr val="353AF9"/>
                          </a:solidFill>
                          <a:latin typeface="Arial Cyr"/>
                        </a:rPr>
                        <a:t>Potato</a:t>
                      </a:r>
                    </a:p>
                  </a:txBody>
                  <a:tcPr marL="0" marR="0" marT="0" marB="0" anchor="ctr"/>
                </a:tc>
                <a:tc>
                  <a:txBody>
                    <a:bodyPr/>
                    <a:lstStyle/>
                    <a:p>
                      <a:pPr algn="ctr" fontAlgn="b"/>
                      <a:r>
                        <a:rPr lang="en-US" sz="1000" b="0" i="0" u="none" strike="noStrike" dirty="0">
                          <a:latin typeface="Arial Cyr"/>
                        </a:rPr>
                        <a:t>350</a:t>
                      </a:r>
                    </a:p>
                  </a:txBody>
                  <a:tcPr marL="0" marR="0" marT="0" marB="0" anchor="b"/>
                </a:tc>
                <a:tc>
                  <a:txBody>
                    <a:bodyPr/>
                    <a:lstStyle/>
                    <a:p>
                      <a:pPr algn="l" fontAlgn="b"/>
                      <a:r>
                        <a:rPr lang="en-US" sz="1000" b="0" i="0" u="none" strike="noStrike">
                          <a:solidFill>
                            <a:srgbClr val="FF00FF"/>
                          </a:solidFill>
                          <a:latin typeface="Arial Cyr"/>
                        </a:rPr>
                        <a:t> $  8,918.73 </a:t>
                      </a:r>
                    </a:p>
                  </a:txBody>
                  <a:tcPr marL="0" marR="0" marT="0" marB="0" anchor="b"/>
                </a:tc>
                <a:tc>
                  <a:txBody>
                    <a:bodyPr/>
                    <a:lstStyle/>
                    <a:p>
                      <a:pPr algn="l" fontAlgn="b"/>
                      <a:r>
                        <a:rPr lang="en-US" sz="1000" b="0" i="0" u="none" strike="noStrike">
                          <a:solidFill>
                            <a:srgbClr val="FF00FF"/>
                          </a:solidFill>
                          <a:latin typeface="Arial Cyr"/>
                        </a:rPr>
                        <a:t> $2,743.90 </a:t>
                      </a:r>
                    </a:p>
                  </a:txBody>
                  <a:tcPr marL="0" marR="0" marT="0" marB="0" anchor="b"/>
                </a:tc>
                <a:tc>
                  <a:txBody>
                    <a:bodyPr/>
                    <a:lstStyle/>
                    <a:p>
                      <a:pPr algn="l" fontAlgn="b"/>
                      <a:r>
                        <a:rPr lang="en-US" sz="1000" b="0" i="0" u="none" strike="noStrike" dirty="0">
                          <a:solidFill>
                            <a:srgbClr val="FF00FF"/>
                          </a:solidFill>
                          <a:latin typeface="Arial Cyr"/>
                        </a:rPr>
                        <a:t> $  6,174.83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450</a:t>
                      </a:r>
                    </a:p>
                  </a:txBody>
                  <a:tcPr marL="0" marR="0" marT="0" marB="0" anchor="b"/>
                </a:tc>
                <a:tc>
                  <a:txBody>
                    <a:bodyPr/>
                    <a:lstStyle/>
                    <a:p>
                      <a:pPr algn="l" fontAlgn="b"/>
                      <a:r>
                        <a:rPr lang="en-US" sz="1000" b="0" i="0" u="none" strike="noStrike">
                          <a:solidFill>
                            <a:srgbClr val="FF00FF"/>
                          </a:solidFill>
                          <a:latin typeface="Arial Cyr"/>
                        </a:rPr>
                        <a:t> $11,466.94 </a:t>
                      </a:r>
                    </a:p>
                  </a:txBody>
                  <a:tcPr marL="0" marR="0" marT="0" marB="0" anchor="b"/>
                </a:tc>
                <a:tc>
                  <a:txBody>
                    <a:bodyPr/>
                    <a:lstStyle/>
                    <a:p>
                      <a:pPr algn="l" fontAlgn="b"/>
                      <a:r>
                        <a:rPr lang="en-US" sz="1000" b="0" i="0" u="none" strike="noStrike">
                          <a:solidFill>
                            <a:srgbClr val="FF00FF"/>
                          </a:solidFill>
                          <a:latin typeface="Arial Cyr"/>
                        </a:rPr>
                        <a:t> $2,497.98 </a:t>
                      </a:r>
                    </a:p>
                  </a:txBody>
                  <a:tcPr marL="0" marR="0" marT="0" marB="0" anchor="b"/>
                </a:tc>
                <a:tc>
                  <a:txBody>
                    <a:bodyPr/>
                    <a:lstStyle/>
                    <a:p>
                      <a:pPr algn="l" fontAlgn="b"/>
                      <a:r>
                        <a:rPr lang="en-US" sz="1000" b="0" i="0" u="none" strike="noStrike" dirty="0">
                          <a:solidFill>
                            <a:srgbClr val="FF00FF"/>
                          </a:solidFill>
                          <a:latin typeface="Arial Cyr"/>
                        </a:rPr>
                        <a:t> $  8,968.96 </a:t>
                      </a:r>
                    </a:p>
                  </a:txBody>
                  <a:tcPr marL="0" marR="0" marT="0" marB="0" anchor="b"/>
                </a:tc>
              </a:tr>
              <a:tr h="170983">
                <a:tc rowSpan="2">
                  <a:txBody>
                    <a:bodyPr/>
                    <a:lstStyle/>
                    <a:p>
                      <a:pPr algn="ctr" fontAlgn="ctr"/>
                      <a:r>
                        <a:rPr lang="en-US" sz="1000" b="0" i="0" u="none" strike="noStrike" dirty="0">
                          <a:latin typeface="Arial Cyr"/>
                        </a:rPr>
                        <a:t>6</a:t>
                      </a:r>
                    </a:p>
                  </a:txBody>
                  <a:tcPr marL="0" marR="0" marT="0" marB="0" anchor="ctr"/>
                </a:tc>
                <a:tc rowSpan="2">
                  <a:txBody>
                    <a:bodyPr/>
                    <a:lstStyle/>
                    <a:p>
                      <a:pPr algn="l" fontAlgn="ctr"/>
                      <a:r>
                        <a:rPr lang="en-US" sz="1000" b="0" i="0" u="none" strike="noStrike">
                          <a:solidFill>
                            <a:srgbClr val="353AF9"/>
                          </a:solidFill>
                          <a:latin typeface="Arial Cyr"/>
                        </a:rPr>
                        <a:t>Tomato</a:t>
                      </a:r>
                    </a:p>
                  </a:txBody>
                  <a:tcPr marL="0" marR="0" marT="0" marB="0" anchor="ctr"/>
                </a:tc>
                <a:tc>
                  <a:txBody>
                    <a:bodyPr/>
                    <a:lstStyle/>
                    <a:p>
                      <a:pPr algn="ctr" fontAlgn="b"/>
                      <a:r>
                        <a:rPr lang="en-US" sz="1000" b="0" i="0" u="none" strike="noStrike" dirty="0">
                          <a:latin typeface="Arial Cyr"/>
                        </a:rPr>
                        <a:t>300</a:t>
                      </a:r>
                    </a:p>
                  </a:txBody>
                  <a:tcPr marL="0" marR="0" marT="0" marB="0" anchor="b"/>
                </a:tc>
                <a:tc>
                  <a:txBody>
                    <a:bodyPr/>
                    <a:lstStyle/>
                    <a:p>
                      <a:pPr algn="l" fontAlgn="b"/>
                      <a:r>
                        <a:rPr lang="en-US" sz="1000" b="0" i="0" u="none" strike="noStrike">
                          <a:solidFill>
                            <a:srgbClr val="FF00FF"/>
                          </a:solidFill>
                          <a:latin typeface="Arial Cyr"/>
                        </a:rPr>
                        <a:t> $  8,739.67 </a:t>
                      </a:r>
                    </a:p>
                  </a:txBody>
                  <a:tcPr marL="0" marR="0" marT="0" marB="0" anchor="b"/>
                </a:tc>
                <a:tc>
                  <a:txBody>
                    <a:bodyPr/>
                    <a:lstStyle/>
                    <a:p>
                      <a:pPr algn="l" fontAlgn="b"/>
                      <a:r>
                        <a:rPr lang="en-US" sz="1000" b="0" i="0" u="none" strike="noStrike">
                          <a:solidFill>
                            <a:srgbClr val="FF00FF"/>
                          </a:solidFill>
                          <a:latin typeface="Arial Cyr"/>
                        </a:rPr>
                        <a:t> $1,615.96 </a:t>
                      </a:r>
                    </a:p>
                  </a:txBody>
                  <a:tcPr marL="0" marR="0" marT="0" marB="0" anchor="b"/>
                </a:tc>
                <a:tc>
                  <a:txBody>
                    <a:bodyPr/>
                    <a:lstStyle/>
                    <a:p>
                      <a:pPr algn="l" fontAlgn="b"/>
                      <a:r>
                        <a:rPr lang="en-US" sz="1000" b="0" i="0" u="none" strike="noStrike" dirty="0">
                          <a:solidFill>
                            <a:srgbClr val="FF00FF"/>
                          </a:solidFill>
                          <a:latin typeface="Arial Cyr"/>
                        </a:rPr>
                        <a:t> $  7,123.71 </a:t>
                      </a:r>
                    </a:p>
                  </a:txBody>
                  <a:tcPr marL="0" marR="0" marT="0" marB="0" anchor="b"/>
                </a:tc>
              </a:tr>
              <a:tr h="170983">
                <a:tc vMerge="1">
                  <a:txBody>
                    <a:bodyPr/>
                    <a:lstStyle/>
                    <a:p>
                      <a:endParaRPr lang="en-US"/>
                    </a:p>
                  </a:txBody>
                  <a:tcPr/>
                </a:tc>
                <a:tc vMerge="1">
                  <a:txBody>
                    <a:bodyPr/>
                    <a:lstStyle/>
                    <a:p>
                      <a:endParaRPr lang="en-US"/>
                    </a:p>
                  </a:txBody>
                  <a:tcPr/>
                </a:tc>
                <a:tc>
                  <a:txBody>
                    <a:bodyPr/>
                    <a:lstStyle/>
                    <a:p>
                      <a:pPr algn="ctr" fontAlgn="b"/>
                      <a:r>
                        <a:rPr lang="en-US" sz="1000" b="0" i="0" u="none" strike="noStrike" dirty="0">
                          <a:latin typeface="Arial Cyr"/>
                        </a:rPr>
                        <a:t>400</a:t>
                      </a:r>
                    </a:p>
                  </a:txBody>
                  <a:tcPr marL="0" marR="0" marT="0" marB="0" anchor="b"/>
                </a:tc>
                <a:tc>
                  <a:txBody>
                    <a:bodyPr/>
                    <a:lstStyle/>
                    <a:p>
                      <a:pPr algn="l" fontAlgn="b"/>
                      <a:r>
                        <a:rPr lang="en-US" sz="1000" b="0" i="0" u="none" strike="noStrike">
                          <a:solidFill>
                            <a:srgbClr val="FF00FF"/>
                          </a:solidFill>
                          <a:latin typeface="Arial Cyr"/>
                        </a:rPr>
                        <a:t> $11,652.89 </a:t>
                      </a:r>
                    </a:p>
                  </a:txBody>
                  <a:tcPr marL="0" marR="0" marT="0" marB="0" anchor="b"/>
                </a:tc>
                <a:tc>
                  <a:txBody>
                    <a:bodyPr/>
                    <a:lstStyle/>
                    <a:p>
                      <a:pPr algn="l" fontAlgn="b"/>
                      <a:r>
                        <a:rPr lang="en-US" sz="1000" b="0" i="0" u="none" strike="noStrike">
                          <a:solidFill>
                            <a:srgbClr val="FF00FF"/>
                          </a:solidFill>
                          <a:latin typeface="Arial Cyr"/>
                        </a:rPr>
                        <a:t> $2,080.84 </a:t>
                      </a:r>
                    </a:p>
                  </a:txBody>
                  <a:tcPr marL="0" marR="0" marT="0" marB="0" anchor="b"/>
                </a:tc>
                <a:tc>
                  <a:txBody>
                    <a:bodyPr/>
                    <a:lstStyle/>
                    <a:p>
                      <a:pPr algn="l" fontAlgn="b"/>
                      <a:r>
                        <a:rPr lang="en-US" sz="1000" b="0" i="0" u="none" strike="noStrike" dirty="0">
                          <a:solidFill>
                            <a:srgbClr val="FF00FF"/>
                          </a:solidFill>
                          <a:latin typeface="Arial Cyr"/>
                        </a:rPr>
                        <a:t> $  9,572.05 </a:t>
                      </a:r>
                    </a:p>
                  </a:txBody>
                  <a:tcPr marL="0" marR="0" marT="0" marB="0" anchor="b"/>
                </a:tc>
              </a:tr>
              <a:tr h="170983">
                <a:tc>
                  <a:txBody>
                    <a:bodyPr/>
                    <a:lstStyle/>
                    <a:p>
                      <a:pPr algn="ctr" fontAlgn="b"/>
                      <a:r>
                        <a:rPr lang="en-US" sz="1000" b="0" i="0" u="none" strike="noStrike" dirty="0">
                          <a:latin typeface="Arial Cyr"/>
                        </a:rPr>
                        <a:t>7</a:t>
                      </a:r>
                    </a:p>
                  </a:txBody>
                  <a:tcPr marL="0" marR="0" marT="0" marB="0" anchor="b"/>
                </a:tc>
                <a:tc>
                  <a:txBody>
                    <a:bodyPr/>
                    <a:lstStyle/>
                    <a:p>
                      <a:pPr algn="l" fontAlgn="b"/>
                      <a:r>
                        <a:rPr lang="en-US" sz="1000" b="0" i="0" u="none" strike="noStrike">
                          <a:solidFill>
                            <a:srgbClr val="353AF9"/>
                          </a:solidFill>
                          <a:latin typeface="Arial Cyr"/>
                        </a:rPr>
                        <a:t>Barley</a:t>
                      </a:r>
                    </a:p>
                  </a:txBody>
                  <a:tcPr marL="0" marR="0" marT="0" marB="0" anchor="b"/>
                </a:tc>
                <a:tc>
                  <a:txBody>
                    <a:bodyPr/>
                    <a:lstStyle/>
                    <a:p>
                      <a:pPr algn="ctr" fontAlgn="b"/>
                      <a:r>
                        <a:rPr lang="en-US" sz="1000" b="0" i="0" u="none" strike="noStrike" dirty="0">
                          <a:latin typeface="Arial Cyr"/>
                        </a:rPr>
                        <a:t>30</a:t>
                      </a:r>
                    </a:p>
                  </a:txBody>
                  <a:tcPr marL="0" marR="0" marT="0" marB="0" anchor="b"/>
                </a:tc>
                <a:tc>
                  <a:txBody>
                    <a:bodyPr/>
                    <a:lstStyle/>
                    <a:p>
                      <a:pPr algn="l" fontAlgn="b"/>
                      <a:r>
                        <a:rPr lang="en-US" sz="1000" b="0" i="0" u="none" strike="noStrike">
                          <a:solidFill>
                            <a:srgbClr val="FF00FF"/>
                          </a:solidFill>
                          <a:latin typeface="Arial Cyr"/>
                        </a:rPr>
                        <a:t> $  1,043.39 </a:t>
                      </a:r>
                    </a:p>
                  </a:txBody>
                  <a:tcPr marL="0" marR="0" marT="0" marB="0" anchor="b"/>
                </a:tc>
                <a:tc>
                  <a:txBody>
                    <a:bodyPr/>
                    <a:lstStyle/>
                    <a:p>
                      <a:pPr algn="l" fontAlgn="b"/>
                      <a:r>
                        <a:rPr lang="en-US" sz="1000" b="0" i="0" u="none" strike="noStrike">
                          <a:solidFill>
                            <a:srgbClr val="FF00FF"/>
                          </a:solidFill>
                          <a:latin typeface="Arial Cyr"/>
                        </a:rPr>
                        <a:t> $   761.19 </a:t>
                      </a:r>
                    </a:p>
                  </a:txBody>
                  <a:tcPr marL="0" marR="0" marT="0" marB="0" anchor="b"/>
                </a:tc>
                <a:tc>
                  <a:txBody>
                    <a:bodyPr/>
                    <a:lstStyle/>
                    <a:p>
                      <a:pPr algn="l" fontAlgn="b"/>
                      <a:r>
                        <a:rPr lang="en-US" sz="1000" b="0" i="0" u="none" strike="noStrike" dirty="0">
                          <a:solidFill>
                            <a:srgbClr val="FF00FF"/>
                          </a:solidFill>
                          <a:latin typeface="Arial Cyr"/>
                        </a:rPr>
                        <a:t> $     282.20 </a:t>
                      </a:r>
                    </a:p>
                  </a:txBody>
                  <a:tcPr marL="0" marR="0" marT="0" marB="0" anchor="b"/>
                </a:tc>
              </a:tr>
              <a:tr h="170983">
                <a:tc>
                  <a:txBody>
                    <a:bodyPr/>
                    <a:lstStyle/>
                    <a:p>
                      <a:pPr algn="ctr" fontAlgn="b"/>
                      <a:r>
                        <a:rPr lang="en-US" sz="1000" b="0" i="0" u="none" strike="noStrike" dirty="0">
                          <a:latin typeface="Arial Cyr"/>
                        </a:rPr>
                        <a:t>8</a:t>
                      </a:r>
                    </a:p>
                  </a:txBody>
                  <a:tcPr marL="0" marR="0" marT="0" marB="0" anchor="b"/>
                </a:tc>
                <a:tc>
                  <a:txBody>
                    <a:bodyPr/>
                    <a:lstStyle/>
                    <a:p>
                      <a:pPr algn="l" fontAlgn="b"/>
                      <a:r>
                        <a:rPr lang="en-US" sz="1000" b="0" i="0" u="none" strike="noStrike">
                          <a:solidFill>
                            <a:srgbClr val="353AF9"/>
                          </a:solidFill>
                          <a:latin typeface="Arial Cyr"/>
                        </a:rPr>
                        <a:t>Corn</a:t>
                      </a:r>
                    </a:p>
                  </a:txBody>
                  <a:tcPr marL="0" marR="0" marT="0" marB="0" anchor="b"/>
                </a:tc>
                <a:tc>
                  <a:txBody>
                    <a:bodyPr/>
                    <a:lstStyle/>
                    <a:p>
                      <a:pPr algn="ctr" fontAlgn="b"/>
                      <a:r>
                        <a:rPr lang="en-US" sz="1000" b="0" i="0" u="none" strike="noStrike" dirty="0">
                          <a:latin typeface="Arial Cyr"/>
                        </a:rPr>
                        <a:t>30</a:t>
                      </a:r>
                    </a:p>
                  </a:txBody>
                  <a:tcPr marL="0" marR="0" marT="0" marB="0" anchor="b"/>
                </a:tc>
                <a:tc>
                  <a:txBody>
                    <a:bodyPr/>
                    <a:lstStyle/>
                    <a:p>
                      <a:pPr algn="l" fontAlgn="b"/>
                      <a:r>
                        <a:rPr lang="en-US" sz="1000" b="0" i="0" u="none" strike="noStrike">
                          <a:solidFill>
                            <a:srgbClr val="FF00FF"/>
                          </a:solidFill>
                          <a:latin typeface="Arial Cyr"/>
                        </a:rPr>
                        <a:t> $  1,229.34 </a:t>
                      </a:r>
                    </a:p>
                  </a:txBody>
                  <a:tcPr marL="0" marR="0" marT="0" marB="0" anchor="b"/>
                </a:tc>
                <a:tc>
                  <a:txBody>
                    <a:bodyPr/>
                    <a:lstStyle/>
                    <a:p>
                      <a:pPr algn="l" fontAlgn="b"/>
                      <a:r>
                        <a:rPr lang="en-US" sz="1000" b="0" i="0" u="none" strike="noStrike">
                          <a:solidFill>
                            <a:srgbClr val="FF00FF"/>
                          </a:solidFill>
                          <a:latin typeface="Arial Cyr"/>
                        </a:rPr>
                        <a:t> $   873.14 </a:t>
                      </a:r>
                    </a:p>
                  </a:txBody>
                  <a:tcPr marL="0" marR="0" marT="0" marB="0" anchor="b"/>
                </a:tc>
                <a:tc>
                  <a:txBody>
                    <a:bodyPr/>
                    <a:lstStyle/>
                    <a:p>
                      <a:pPr algn="l" fontAlgn="b"/>
                      <a:r>
                        <a:rPr lang="en-US" sz="1000" b="0" i="0" u="none" strike="noStrike" dirty="0">
                          <a:solidFill>
                            <a:srgbClr val="FF00FF"/>
                          </a:solidFill>
                          <a:latin typeface="Arial Cyr"/>
                        </a:rPr>
                        <a:t> $     356.20 </a:t>
                      </a:r>
                    </a:p>
                  </a:txBody>
                  <a:tcPr marL="0" marR="0" marT="0" marB="0" anchor="b"/>
                </a:tc>
              </a:tr>
              <a:tr h="170983">
                <a:tc>
                  <a:txBody>
                    <a:bodyPr/>
                    <a:lstStyle/>
                    <a:p>
                      <a:pPr algn="ctr" fontAlgn="b"/>
                      <a:r>
                        <a:rPr lang="en-US" sz="1000" b="0" i="0" u="none" strike="noStrike" dirty="0">
                          <a:latin typeface="Arial Cyr"/>
                        </a:rPr>
                        <a:t>9</a:t>
                      </a:r>
                    </a:p>
                  </a:txBody>
                  <a:tcPr marL="0" marR="0" marT="0" marB="0" anchor="b"/>
                </a:tc>
                <a:tc>
                  <a:txBody>
                    <a:bodyPr/>
                    <a:lstStyle/>
                    <a:p>
                      <a:pPr algn="l" fontAlgn="b"/>
                      <a:r>
                        <a:rPr lang="en-US" sz="1000" b="0" i="0" u="none" strike="noStrike">
                          <a:solidFill>
                            <a:srgbClr val="353AF9"/>
                          </a:solidFill>
                          <a:latin typeface="Arial Cyr"/>
                        </a:rPr>
                        <a:t>Chick-pea</a:t>
                      </a:r>
                    </a:p>
                  </a:txBody>
                  <a:tcPr marL="0" marR="0" marT="0" marB="0" anchor="b"/>
                </a:tc>
                <a:tc>
                  <a:txBody>
                    <a:bodyPr/>
                    <a:lstStyle/>
                    <a:p>
                      <a:pPr algn="ctr" fontAlgn="b"/>
                      <a:r>
                        <a:rPr lang="en-US" sz="1000" b="0" i="0" u="none" strike="noStrike" dirty="0">
                          <a:latin typeface="Arial Cyr"/>
                        </a:rPr>
                        <a:t>20</a:t>
                      </a:r>
                    </a:p>
                  </a:txBody>
                  <a:tcPr marL="0" marR="0" marT="0" marB="0" anchor="b"/>
                </a:tc>
                <a:tc>
                  <a:txBody>
                    <a:bodyPr/>
                    <a:lstStyle/>
                    <a:p>
                      <a:pPr algn="l" fontAlgn="b"/>
                      <a:r>
                        <a:rPr lang="en-US" sz="1000" b="0" i="0" u="none" strike="noStrike">
                          <a:solidFill>
                            <a:srgbClr val="FF00FF"/>
                          </a:solidFill>
                          <a:latin typeface="Arial Cyr"/>
                        </a:rPr>
                        <a:t> $  2,754.82 </a:t>
                      </a:r>
                    </a:p>
                  </a:txBody>
                  <a:tcPr marL="0" marR="0" marT="0" marB="0" anchor="b"/>
                </a:tc>
                <a:tc>
                  <a:txBody>
                    <a:bodyPr/>
                    <a:lstStyle/>
                    <a:p>
                      <a:pPr algn="l" fontAlgn="b"/>
                      <a:r>
                        <a:rPr lang="en-US" sz="1000" b="0" i="0" u="none" strike="noStrike">
                          <a:solidFill>
                            <a:srgbClr val="FF00FF"/>
                          </a:solidFill>
                          <a:latin typeface="Arial Cyr"/>
                        </a:rPr>
                        <a:t> $   798.40 </a:t>
                      </a:r>
                    </a:p>
                  </a:txBody>
                  <a:tcPr marL="0" marR="0" marT="0" marB="0" anchor="b"/>
                </a:tc>
                <a:tc>
                  <a:txBody>
                    <a:bodyPr/>
                    <a:lstStyle/>
                    <a:p>
                      <a:pPr algn="l" fontAlgn="b"/>
                      <a:r>
                        <a:rPr lang="en-US" sz="1000" b="0" i="0" u="none" strike="noStrike" dirty="0">
                          <a:solidFill>
                            <a:srgbClr val="FF00FF"/>
                          </a:solidFill>
                          <a:latin typeface="Arial Cyr"/>
                        </a:rPr>
                        <a:t> $  1,956.42 </a:t>
                      </a:r>
                    </a:p>
                  </a:txBody>
                  <a:tcPr marL="0" marR="0" marT="0" marB="0" anchor="b"/>
                </a:tc>
              </a:tr>
              <a:tr h="170983">
                <a:tc>
                  <a:txBody>
                    <a:bodyPr/>
                    <a:lstStyle/>
                    <a:p>
                      <a:pPr algn="ctr" fontAlgn="b"/>
                      <a:r>
                        <a:rPr lang="en-US" sz="1000" b="0" i="0" u="none" strike="noStrike" dirty="0">
                          <a:latin typeface="Arial Cyr"/>
                        </a:rPr>
                        <a:t>10</a:t>
                      </a:r>
                    </a:p>
                  </a:txBody>
                  <a:tcPr marL="0" marR="0" marT="0" marB="0" anchor="b"/>
                </a:tc>
                <a:tc>
                  <a:txBody>
                    <a:bodyPr/>
                    <a:lstStyle/>
                    <a:p>
                      <a:pPr algn="l" fontAlgn="b"/>
                      <a:r>
                        <a:rPr lang="en-US" sz="1000" b="0" i="0" u="none" strike="noStrike">
                          <a:solidFill>
                            <a:srgbClr val="353AF9"/>
                          </a:solidFill>
                          <a:latin typeface="Arial Cyr"/>
                        </a:rPr>
                        <a:t>Haricot</a:t>
                      </a:r>
                    </a:p>
                  </a:txBody>
                  <a:tcPr marL="0" marR="0" marT="0" marB="0" anchor="b"/>
                </a:tc>
                <a:tc>
                  <a:txBody>
                    <a:bodyPr/>
                    <a:lstStyle/>
                    <a:p>
                      <a:pPr algn="ctr" fontAlgn="b"/>
                      <a:r>
                        <a:rPr lang="en-US" sz="1000" b="0" i="0" u="none" strike="noStrike" dirty="0">
                          <a:latin typeface="Arial Cyr"/>
                        </a:rPr>
                        <a:t>13</a:t>
                      </a:r>
                    </a:p>
                  </a:txBody>
                  <a:tcPr marL="0" marR="0" marT="0" marB="0" anchor="b"/>
                </a:tc>
                <a:tc>
                  <a:txBody>
                    <a:bodyPr/>
                    <a:lstStyle/>
                    <a:p>
                      <a:pPr algn="l" fontAlgn="b"/>
                      <a:r>
                        <a:rPr lang="en-US" sz="1000" b="0" i="0" u="none" strike="noStrike">
                          <a:solidFill>
                            <a:srgbClr val="FF00FF"/>
                          </a:solidFill>
                          <a:latin typeface="Arial Cyr"/>
                        </a:rPr>
                        <a:t> $  1,074.38 </a:t>
                      </a:r>
                    </a:p>
                  </a:txBody>
                  <a:tcPr marL="0" marR="0" marT="0" marB="0" anchor="b"/>
                </a:tc>
                <a:tc>
                  <a:txBody>
                    <a:bodyPr/>
                    <a:lstStyle/>
                    <a:p>
                      <a:pPr algn="l" fontAlgn="b"/>
                      <a:r>
                        <a:rPr lang="en-US" sz="1000" b="0" i="0" u="none" strike="noStrike">
                          <a:solidFill>
                            <a:srgbClr val="FF00FF"/>
                          </a:solidFill>
                          <a:latin typeface="Arial Cyr"/>
                        </a:rPr>
                        <a:t> $   800.07 </a:t>
                      </a:r>
                    </a:p>
                  </a:txBody>
                  <a:tcPr marL="0" marR="0" marT="0" marB="0" anchor="b"/>
                </a:tc>
                <a:tc>
                  <a:txBody>
                    <a:bodyPr/>
                    <a:lstStyle/>
                    <a:p>
                      <a:pPr algn="l" fontAlgn="b"/>
                      <a:r>
                        <a:rPr lang="en-US" sz="1000" b="0" i="0" u="none" strike="noStrike" dirty="0">
                          <a:solidFill>
                            <a:srgbClr val="FF00FF"/>
                          </a:solidFill>
                          <a:latin typeface="Arial Cyr"/>
                        </a:rPr>
                        <a:t> $     274.31 </a:t>
                      </a:r>
                    </a:p>
                  </a:txBody>
                  <a:tcPr marL="0" marR="0" marT="0" marB="0" anchor="b"/>
                </a:tc>
              </a:tr>
              <a:tr h="170983">
                <a:tc>
                  <a:txBody>
                    <a:bodyPr/>
                    <a:lstStyle/>
                    <a:p>
                      <a:pPr algn="ctr" fontAlgn="b"/>
                      <a:r>
                        <a:rPr lang="en-US" sz="1000" b="0" i="0" u="none" strike="noStrike" dirty="0">
                          <a:latin typeface="Arial Cyr"/>
                        </a:rPr>
                        <a:t>11</a:t>
                      </a:r>
                    </a:p>
                  </a:txBody>
                  <a:tcPr marL="0" marR="0" marT="0" marB="0" anchor="b"/>
                </a:tc>
                <a:tc>
                  <a:txBody>
                    <a:bodyPr/>
                    <a:lstStyle/>
                    <a:p>
                      <a:pPr algn="l" fontAlgn="b"/>
                      <a:r>
                        <a:rPr lang="en-US" sz="1000" b="0" i="0" u="none" strike="noStrike" dirty="0">
                          <a:solidFill>
                            <a:srgbClr val="353AF9"/>
                          </a:solidFill>
                          <a:latin typeface="Arial Cyr"/>
                        </a:rPr>
                        <a:t>Green gram</a:t>
                      </a:r>
                    </a:p>
                  </a:txBody>
                  <a:tcPr marL="0" marR="0" marT="0" marB="0" anchor="b"/>
                </a:tc>
                <a:tc>
                  <a:txBody>
                    <a:bodyPr/>
                    <a:lstStyle/>
                    <a:p>
                      <a:pPr algn="ctr" fontAlgn="b"/>
                      <a:r>
                        <a:rPr lang="en-US" sz="1000" b="0" i="0" u="none" strike="noStrike">
                          <a:latin typeface="Arial Cyr"/>
                        </a:rPr>
                        <a:t>18</a:t>
                      </a:r>
                    </a:p>
                  </a:txBody>
                  <a:tcPr marL="0" marR="0" marT="0" marB="0" anchor="b"/>
                </a:tc>
                <a:tc>
                  <a:txBody>
                    <a:bodyPr/>
                    <a:lstStyle/>
                    <a:p>
                      <a:pPr algn="l" fontAlgn="b"/>
                      <a:r>
                        <a:rPr lang="en-US" sz="1000" b="0" i="0" u="none" strike="noStrike">
                          <a:solidFill>
                            <a:srgbClr val="FF00FF"/>
                          </a:solidFill>
                          <a:latin typeface="Arial Cyr"/>
                        </a:rPr>
                        <a:t> $  2,479.34 </a:t>
                      </a:r>
                    </a:p>
                  </a:txBody>
                  <a:tcPr marL="0" marR="0" marT="0" marB="0" anchor="b"/>
                </a:tc>
                <a:tc>
                  <a:txBody>
                    <a:bodyPr/>
                    <a:lstStyle/>
                    <a:p>
                      <a:pPr algn="l" fontAlgn="b"/>
                      <a:r>
                        <a:rPr lang="en-US" sz="1000" b="0" i="0" u="none" strike="noStrike">
                          <a:solidFill>
                            <a:srgbClr val="FF00FF"/>
                          </a:solidFill>
                          <a:latin typeface="Arial Cyr"/>
                        </a:rPr>
                        <a:t> $   675.35 </a:t>
                      </a:r>
                    </a:p>
                  </a:txBody>
                  <a:tcPr marL="0" marR="0" marT="0" marB="0" anchor="b"/>
                </a:tc>
                <a:tc>
                  <a:txBody>
                    <a:bodyPr/>
                    <a:lstStyle/>
                    <a:p>
                      <a:pPr algn="l" fontAlgn="b"/>
                      <a:r>
                        <a:rPr lang="en-US" sz="1000" b="0" i="0" u="none" strike="noStrike" dirty="0">
                          <a:solidFill>
                            <a:srgbClr val="FF00FF"/>
                          </a:solidFill>
                          <a:latin typeface="Arial Cyr"/>
                        </a:rPr>
                        <a:t> $  1,803.99 </a:t>
                      </a:r>
                    </a:p>
                  </a:txBody>
                  <a:tcPr marL="0" marR="0" marT="0" marB="0" anchor="b"/>
                </a:tc>
              </a:tr>
              <a:tr h="170983">
                <a:tc>
                  <a:txBody>
                    <a:bodyPr/>
                    <a:lstStyle/>
                    <a:p>
                      <a:pPr algn="ctr" fontAlgn="b"/>
                      <a:r>
                        <a:rPr lang="en-US" sz="1000" b="0" i="0" u="none" strike="noStrike">
                          <a:latin typeface="Arial Cyr"/>
                        </a:rPr>
                        <a:t>12</a:t>
                      </a:r>
                    </a:p>
                  </a:txBody>
                  <a:tcPr marL="0" marR="0" marT="0" marB="0" anchor="b"/>
                </a:tc>
                <a:tc>
                  <a:txBody>
                    <a:bodyPr/>
                    <a:lstStyle/>
                    <a:p>
                      <a:pPr algn="l" fontAlgn="b"/>
                      <a:r>
                        <a:rPr lang="en-US" sz="1000" b="0" i="0" u="none" strike="noStrike" dirty="0" err="1">
                          <a:solidFill>
                            <a:srgbClr val="353AF9"/>
                          </a:solidFill>
                          <a:latin typeface="Arial Cyr"/>
                        </a:rPr>
                        <a:t>Aubergine</a:t>
                      </a:r>
                      <a:endParaRPr lang="en-US" sz="1000" b="0" i="0" u="none" strike="noStrike" dirty="0">
                        <a:solidFill>
                          <a:srgbClr val="353AF9"/>
                        </a:solidFill>
                        <a:latin typeface="Arial Cyr"/>
                      </a:endParaRPr>
                    </a:p>
                  </a:txBody>
                  <a:tcPr marL="0" marR="0" marT="0" marB="0" anchor="b"/>
                </a:tc>
                <a:tc>
                  <a:txBody>
                    <a:bodyPr/>
                    <a:lstStyle/>
                    <a:p>
                      <a:pPr algn="ctr" fontAlgn="b"/>
                      <a:r>
                        <a:rPr lang="en-US" sz="1000" b="0" i="0" u="none" strike="noStrike" dirty="0">
                          <a:latin typeface="Arial Cyr"/>
                        </a:rPr>
                        <a:t>500</a:t>
                      </a:r>
                    </a:p>
                  </a:txBody>
                  <a:tcPr marL="0" marR="0" marT="0" marB="0" anchor="b"/>
                </a:tc>
                <a:tc>
                  <a:txBody>
                    <a:bodyPr/>
                    <a:lstStyle/>
                    <a:p>
                      <a:pPr algn="l" fontAlgn="b"/>
                      <a:r>
                        <a:rPr lang="en-US" sz="1000" b="0" i="0" u="none" strike="noStrike">
                          <a:solidFill>
                            <a:srgbClr val="FF00FF"/>
                          </a:solidFill>
                          <a:latin typeface="Arial Cyr"/>
                        </a:rPr>
                        <a:t> $10,330.58 </a:t>
                      </a:r>
                    </a:p>
                  </a:txBody>
                  <a:tcPr marL="0" marR="0" marT="0" marB="0" anchor="b"/>
                </a:tc>
                <a:tc>
                  <a:txBody>
                    <a:bodyPr/>
                    <a:lstStyle/>
                    <a:p>
                      <a:pPr algn="l" fontAlgn="b"/>
                      <a:r>
                        <a:rPr lang="en-US" sz="1000" b="0" i="0" u="none" strike="noStrike">
                          <a:solidFill>
                            <a:srgbClr val="FF00FF"/>
                          </a:solidFill>
                          <a:latin typeface="Arial Cyr"/>
                        </a:rPr>
                        <a:t> $1,794.18 </a:t>
                      </a:r>
                    </a:p>
                  </a:txBody>
                  <a:tcPr marL="0" marR="0" marT="0" marB="0" anchor="b"/>
                </a:tc>
                <a:tc>
                  <a:txBody>
                    <a:bodyPr/>
                    <a:lstStyle/>
                    <a:p>
                      <a:pPr algn="l" fontAlgn="b"/>
                      <a:r>
                        <a:rPr lang="en-US" sz="1000" b="0" i="0" u="none" strike="noStrike" dirty="0">
                          <a:solidFill>
                            <a:srgbClr val="FF00FF"/>
                          </a:solidFill>
                          <a:latin typeface="Arial Cyr"/>
                        </a:rPr>
                        <a:t> $  8,536.40 </a:t>
                      </a:r>
                    </a:p>
                  </a:txBody>
                  <a:tcPr marL="0" marR="0" marT="0" marB="0" anchor="b"/>
                </a:tc>
              </a:tr>
              <a:tr h="170983">
                <a:tc>
                  <a:txBody>
                    <a:bodyPr/>
                    <a:lstStyle/>
                    <a:p>
                      <a:pPr algn="ctr" fontAlgn="b"/>
                      <a:r>
                        <a:rPr lang="en-US" sz="1000" b="0" i="0" u="none" strike="noStrike" dirty="0">
                          <a:latin typeface="Arial Cyr"/>
                        </a:rPr>
                        <a:t>13</a:t>
                      </a:r>
                    </a:p>
                  </a:txBody>
                  <a:tcPr marL="0" marR="0" marT="0" marB="0" anchor="b"/>
                </a:tc>
                <a:tc>
                  <a:txBody>
                    <a:bodyPr/>
                    <a:lstStyle/>
                    <a:p>
                      <a:pPr algn="l" fontAlgn="b"/>
                      <a:r>
                        <a:rPr lang="en-US" sz="1000" b="0" i="0" u="none" strike="noStrike">
                          <a:solidFill>
                            <a:srgbClr val="353AF9"/>
                          </a:solidFill>
                          <a:latin typeface="Arial Cyr"/>
                        </a:rPr>
                        <a:t>Pepper</a:t>
                      </a:r>
                    </a:p>
                  </a:txBody>
                  <a:tcPr marL="0" marR="0" marT="0" marB="0" anchor="b"/>
                </a:tc>
                <a:tc>
                  <a:txBody>
                    <a:bodyPr/>
                    <a:lstStyle/>
                    <a:p>
                      <a:pPr algn="ctr" fontAlgn="b"/>
                      <a:r>
                        <a:rPr lang="en-US" sz="1000" b="0" i="0" u="none" strike="noStrike" dirty="0">
                          <a:latin typeface="Arial Cyr"/>
                        </a:rPr>
                        <a:t>200</a:t>
                      </a:r>
                    </a:p>
                  </a:txBody>
                  <a:tcPr marL="0" marR="0" marT="0" marB="0" anchor="b"/>
                </a:tc>
                <a:tc>
                  <a:txBody>
                    <a:bodyPr/>
                    <a:lstStyle/>
                    <a:p>
                      <a:pPr algn="l" fontAlgn="b"/>
                      <a:r>
                        <a:rPr lang="en-US" sz="1000" b="0" i="0" u="none" strike="noStrike">
                          <a:solidFill>
                            <a:srgbClr val="FF00FF"/>
                          </a:solidFill>
                          <a:latin typeface="Arial Cyr"/>
                        </a:rPr>
                        <a:t> $  6,887.05 </a:t>
                      </a:r>
                    </a:p>
                  </a:txBody>
                  <a:tcPr marL="0" marR="0" marT="0" marB="0" anchor="b"/>
                </a:tc>
                <a:tc>
                  <a:txBody>
                    <a:bodyPr/>
                    <a:lstStyle/>
                    <a:p>
                      <a:pPr algn="l" fontAlgn="b"/>
                      <a:r>
                        <a:rPr lang="en-US" sz="1000" b="0" i="0" u="none" strike="noStrike">
                          <a:solidFill>
                            <a:srgbClr val="FF00FF"/>
                          </a:solidFill>
                          <a:latin typeface="Arial Cyr"/>
                        </a:rPr>
                        <a:t> $1,529.87 </a:t>
                      </a:r>
                    </a:p>
                  </a:txBody>
                  <a:tcPr marL="0" marR="0" marT="0" marB="0" anchor="b"/>
                </a:tc>
                <a:tc>
                  <a:txBody>
                    <a:bodyPr/>
                    <a:lstStyle/>
                    <a:p>
                      <a:pPr algn="l" fontAlgn="b"/>
                      <a:r>
                        <a:rPr lang="en-US" sz="1000" b="0" i="0" u="none" strike="noStrike">
                          <a:solidFill>
                            <a:srgbClr val="FF00FF"/>
                          </a:solidFill>
                          <a:latin typeface="Arial Cyr"/>
                        </a:rPr>
                        <a:t> $  5,357.18 </a:t>
                      </a:r>
                    </a:p>
                  </a:txBody>
                  <a:tcPr marL="0" marR="0" marT="0" marB="0" anchor="b"/>
                </a:tc>
              </a:tr>
              <a:tr h="170983">
                <a:tc>
                  <a:txBody>
                    <a:bodyPr/>
                    <a:lstStyle/>
                    <a:p>
                      <a:pPr algn="ctr" fontAlgn="b"/>
                      <a:r>
                        <a:rPr lang="en-US" sz="1000" b="0" i="0" u="none" strike="noStrike" dirty="0">
                          <a:latin typeface="Arial Cyr"/>
                        </a:rPr>
                        <a:t>14</a:t>
                      </a:r>
                    </a:p>
                  </a:txBody>
                  <a:tcPr marL="0" marR="0" marT="0" marB="0" anchor="b"/>
                </a:tc>
                <a:tc>
                  <a:txBody>
                    <a:bodyPr/>
                    <a:lstStyle/>
                    <a:p>
                      <a:pPr algn="l" fontAlgn="b"/>
                      <a:r>
                        <a:rPr lang="en-US" sz="1000" b="0" i="0" u="none" strike="noStrike">
                          <a:solidFill>
                            <a:srgbClr val="353AF9"/>
                          </a:solidFill>
                          <a:latin typeface="Arial Cyr"/>
                        </a:rPr>
                        <a:t>Cabbage</a:t>
                      </a:r>
                    </a:p>
                  </a:txBody>
                  <a:tcPr marL="0" marR="0" marT="0" marB="0" anchor="b"/>
                </a:tc>
                <a:tc>
                  <a:txBody>
                    <a:bodyPr/>
                    <a:lstStyle/>
                    <a:p>
                      <a:pPr algn="ctr" fontAlgn="b"/>
                      <a:r>
                        <a:rPr lang="en-US" sz="1000" b="0" i="0" u="none" strike="noStrike" dirty="0">
                          <a:latin typeface="Arial Cyr"/>
                        </a:rPr>
                        <a:t>300</a:t>
                      </a:r>
                    </a:p>
                  </a:txBody>
                  <a:tcPr marL="0" marR="0" marT="0" marB="0" anchor="b"/>
                </a:tc>
                <a:tc>
                  <a:txBody>
                    <a:bodyPr/>
                    <a:lstStyle/>
                    <a:p>
                      <a:pPr algn="l" fontAlgn="b"/>
                      <a:r>
                        <a:rPr lang="en-US" sz="1000" b="0" i="0" u="none" strike="noStrike">
                          <a:solidFill>
                            <a:srgbClr val="FF00FF"/>
                          </a:solidFill>
                          <a:latin typeface="Arial Cyr"/>
                        </a:rPr>
                        <a:t> $  8,677.69 </a:t>
                      </a:r>
                    </a:p>
                  </a:txBody>
                  <a:tcPr marL="0" marR="0" marT="0" marB="0" anchor="b"/>
                </a:tc>
                <a:tc>
                  <a:txBody>
                    <a:bodyPr/>
                    <a:lstStyle/>
                    <a:p>
                      <a:pPr algn="l" fontAlgn="b"/>
                      <a:r>
                        <a:rPr lang="en-US" sz="1000" b="0" i="0" u="none" strike="noStrike">
                          <a:solidFill>
                            <a:srgbClr val="FF00FF"/>
                          </a:solidFill>
                          <a:latin typeface="Arial Cyr"/>
                        </a:rPr>
                        <a:t> $1,471.91 </a:t>
                      </a:r>
                    </a:p>
                  </a:txBody>
                  <a:tcPr marL="0" marR="0" marT="0" marB="0" anchor="b"/>
                </a:tc>
                <a:tc>
                  <a:txBody>
                    <a:bodyPr/>
                    <a:lstStyle/>
                    <a:p>
                      <a:pPr algn="l" fontAlgn="b"/>
                      <a:r>
                        <a:rPr lang="en-US" sz="1000" b="0" i="0" u="none" strike="noStrike">
                          <a:solidFill>
                            <a:srgbClr val="FF00FF"/>
                          </a:solidFill>
                          <a:latin typeface="Arial Cyr"/>
                        </a:rPr>
                        <a:t> $  7,205.77 </a:t>
                      </a:r>
                    </a:p>
                  </a:txBody>
                  <a:tcPr marL="0" marR="0" marT="0" marB="0" anchor="b"/>
                </a:tc>
              </a:tr>
              <a:tr h="167183">
                <a:tc>
                  <a:txBody>
                    <a:bodyPr/>
                    <a:lstStyle/>
                    <a:p>
                      <a:pPr algn="ctr" fontAlgn="b"/>
                      <a:r>
                        <a:rPr lang="en-US" sz="1000" b="0" i="0" u="none" strike="noStrike" dirty="0">
                          <a:latin typeface="Arial Cyr"/>
                        </a:rPr>
                        <a:t>15</a:t>
                      </a:r>
                    </a:p>
                  </a:txBody>
                  <a:tcPr marL="0" marR="0" marT="0" marB="0" anchor="b"/>
                </a:tc>
                <a:tc>
                  <a:txBody>
                    <a:bodyPr/>
                    <a:lstStyle/>
                    <a:p>
                      <a:pPr algn="l" fontAlgn="b"/>
                      <a:r>
                        <a:rPr lang="en-US" sz="1000" b="0" i="0" u="none" strike="noStrike">
                          <a:solidFill>
                            <a:srgbClr val="353AF9"/>
                          </a:solidFill>
                          <a:latin typeface="Arial Cyr"/>
                        </a:rPr>
                        <a:t>Garlic</a:t>
                      </a:r>
                    </a:p>
                  </a:txBody>
                  <a:tcPr marL="0" marR="0" marT="0" marB="0" anchor="b"/>
                </a:tc>
                <a:tc>
                  <a:txBody>
                    <a:bodyPr/>
                    <a:lstStyle/>
                    <a:p>
                      <a:pPr algn="ctr" fontAlgn="b"/>
                      <a:r>
                        <a:rPr lang="en-US" sz="1000" b="0" i="0" u="none" strike="noStrike" dirty="0">
                          <a:latin typeface="Arial Cyr"/>
                        </a:rPr>
                        <a:t>100</a:t>
                      </a:r>
                    </a:p>
                  </a:txBody>
                  <a:tcPr marL="0" marR="0" marT="0" marB="0" anchor="b"/>
                </a:tc>
                <a:tc>
                  <a:txBody>
                    <a:bodyPr/>
                    <a:lstStyle/>
                    <a:p>
                      <a:pPr algn="l" fontAlgn="b"/>
                      <a:r>
                        <a:rPr lang="en-US" sz="1000" b="0" i="0" u="none" strike="noStrike">
                          <a:solidFill>
                            <a:srgbClr val="FF00FF"/>
                          </a:solidFill>
                          <a:latin typeface="Arial Cyr"/>
                        </a:rPr>
                        <a:t> $16,873.28 </a:t>
                      </a:r>
                    </a:p>
                  </a:txBody>
                  <a:tcPr marL="0" marR="0" marT="0" marB="0" anchor="b"/>
                </a:tc>
                <a:tc>
                  <a:txBody>
                    <a:bodyPr/>
                    <a:lstStyle/>
                    <a:p>
                      <a:pPr algn="l" fontAlgn="b"/>
                      <a:r>
                        <a:rPr lang="en-US" sz="1000" b="0" i="0" u="none" strike="noStrike">
                          <a:solidFill>
                            <a:srgbClr val="FF00FF"/>
                          </a:solidFill>
                          <a:latin typeface="Arial Cyr"/>
                        </a:rPr>
                        <a:t> $3,093.40 </a:t>
                      </a:r>
                    </a:p>
                  </a:txBody>
                  <a:tcPr marL="0" marR="0" marT="0" marB="0" anchor="b"/>
                </a:tc>
                <a:tc>
                  <a:txBody>
                    <a:bodyPr/>
                    <a:lstStyle/>
                    <a:p>
                      <a:pPr algn="l" fontAlgn="b"/>
                      <a:r>
                        <a:rPr lang="en-US" sz="1000" b="0" i="0" u="none" strike="noStrike">
                          <a:solidFill>
                            <a:srgbClr val="FF00FF"/>
                          </a:solidFill>
                          <a:latin typeface="Arial Cyr"/>
                        </a:rPr>
                        <a:t> $13,779.88 </a:t>
                      </a:r>
                    </a:p>
                  </a:txBody>
                  <a:tcPr marL="0" marR="0" marT="0" marB="0" anchor="b"/>
                </a:tc>
              </a:tr>
              <a:tr h="174782">
                <a:tc>
                  <a:txBody>
                    <a:bodyPr/>
                    <a:lstStyle/>
                    <a:p>
                      <a:pPr algn="ctr" fontAlgn="b"/>
                      <a:r>
                        <a:rPr lang="en-US" sz="1000" b="0" i="0" u="none" strike="noStrike" dirty="0">
                          <a:latin typeface="Arial Cyr"/>
                        </a:rPr>
                        <a:t>16</a:t>
                      </a:r>
                    </a:p>
                  </a:txBody>
                  <a:tcPr marL="0" marR="0" marT="0" marB="0" anchor="b"/>
                </a:tc>
                <a:tc>
                  <a:txBody>
                    <a:bodyPr/>
                    <a:lstStyle/>
                    <a:p>
                      <a:pPr algn="l" fontAlgn="b"/>
                      <a:r>
                        <a:rPr lang="en-US" sz="1000" b="0" i="0" u="none" strike="noStrike">
                          <a:solidFill>
                            <a:srgbClr val="353AF9"/>
                          </a:solidFill>
                          <a:latin typeface="Arial Cyr"/>
                        </a:rPr>
                        <a:t>Cucumber</a:t>
                      </a:r>
                    </a:p>
                  </a:txBody>
                  <a:tcPr marL="0" marR="0" marT="0" marB="0" anchor="b"/>
                </a:tc>
                <a:tc>
                  <a:txBody>
                    <a:bodyPr/>
                    <a:lstStyle/>
                    <a:p>
                      <a:pPr algn="ctr" fontAlgn="b"/>
                      <a:r>
                        <a:rPr lang="en-US" sz="1000" b="0" i="0" u="none" strike="noStrike" dirty="0">
                          <a:latin typeface="Arial Cyr"/>
                        </a:rPr>
                        <a:t>500</a:t>
                      </a:r>
                    </a:p>
                  </a:txBody>
                  <a:tcPr marL="0" marR="0" marT="0" marB="0" anchor="b"/>
                </a:tc>
                <a:tc>
                  <a:txBody>
                    <a:bodyPr/>
                    <a:lstStyle/>
                    <a:p>
                      <a:pPr algn="l" fontAlgn="b"/>
                      <a:r>
                        <a:rPr lang="en-US" sz="1000" b="0" i="0" u="none" strike="noStrike">
                          <a:solidFill>
                            <a:srgbClr val="FF00FF"/>
                          </a:solidFill>
                          <a:latin typeface="Arial Cyr"/>
                        </a:rPr>
                        <a:t> $16,873.28 </a:t>
                      </a:r>
                    </a:p>
                  </a:txBody>
                  <a:tcPr marL="0" marR="0" marT="0" marB="0" anchor="b"/>
                </a:tc>
                <a:tc>
                  <a:txBody>
                    <a:bodyPr/>
                    <a:lstStyle/>
                    <a:p>
                      <a:pPr algn="l" fontAlgn="b"/>
                      <a:r>
                        <a:rPr lang="en-US" sz="1000" b="0" i="0" u="none" strike="noStrike">
                          <a:solidFill>
                            <a:srgbClr val="FF00FF"/>
                          </a:solidFill>
                          <a:latin typeface="Arial Cyr"/>
                        </a:rPr>
                        <a:t> $2,176.54 </a:t>
                      </a:r>
                    </a:p>
                  </a:txBody>
                  <a:tcPr marL="0" marR="0" marT="0" marB="0" anchor="b"/>
                </a:tc>
                <a:tc>
                  <a:txBody>
                    <a:bodyPr/>
                    <a:lstStyle/>
                    <a:p>
                      <a:pPr algn="l" fontAlgn="b"/>
                      <a:r>
                        <a:rPr lang="en-US" sz="1000" b="0" i="0" u="none" strike="noStrike">
                          <a:solidFill>
                            <a:srgbClr val="FF00FF"/>
                          </a:solidFill>
                          <a:latin typeface="Arial Cyr"/>
                        </a:rPr>
                        <a:t> $14,696.74 </a:t>
                      </a:r>
                    </a:p>
                  </a:txBody>
                  <a:tcPr marL="0" marR="0" marT="0" marB="0" anchor="b"/>
                </a:tc>
              </a:tr>
              <a:tr h="170983">
                <a:tc>
                  <a:txBody>
                    <a:bodyPr/>
                    <a:lstStyle/>
                    <a:p>
                      <a:pPr algn="ctr" fontAlgn="b"/>
                      <a:r>
                        <a:rPr lang="en-US" sz="1000" b="0" i="0" u="none" strike="noStrike" dirty="0">
                          <a:latin typeface="Arial Cyr"/>
                        </a:rPr>
                        <a:t>17</a:t>
                      </a:r>
                    </a:p>
                  </a:txBody>
                  <a:tcPr marL="0" marR="0" marT="0" marB="0" anchor="b"/>
                </a:tc>
                <a:tc>
                  <a:txBody>
                    <a:bodyPr/>
                    <a:lstStyle/>
                    <a:p>
                      <a:pPr algn="l" fontAlgn="b"/>
                      <a:r>
                        <a:rPr lang="en-US" sz="1000" b="0" i="0" u="none" strike="noStrike">
                          <a:solidFill>
                            <a:srgbClr val="353AF9"/>
                          </a:solidFill>
                          <a:latin typeface="Arial Cyr"/>
                        </a:rPr>
                        <a:t>Watermelon</a:t>
                      </a:r>
                    </a:p>
                  </a:txBody>
                  <a:tcPr marL="0" marR="0" marT="0" marB="0" anchor="b"/>
                </a:tc>
                <a:tc>
                  <a:txBody>
                    <a:bodyPr/>
                    <a:lstStyle/>
                    <a:p>
                      <a:pPr algn="ctr" fontAlgn="b"/>
                      <a:r>
                        <a:rPr lang="en-US" sz="1000" b="0" i="0" u="none" strike="noStrike" dirty="0">
                          <a:latin typeface="Arial Cyr"/>
                        </a:rPr>
                        <a:t>350</a:t>
                      </a:r>
                    </a:p>
                  </a:txBody>
                  <a:tcPr marL="0" marR="0" marT="0" marB="0" anchor="b"/>
                </a:tc>
                <a:tc>
                  <a:txBody>
                    <a:bodyPr/>
                    <a:lstStyle/>
                    <a:p>
                      <a:pPr algn="l" fontAlgn="b"/>
                      <a:r>
                        <a:rPr lang="en-US" sz="1000" b="0" i="0" u="none" strike="noStrike">
                          <a:solidFill>
                            <a:srgbClr val="FF00FF"/>
                          </a:solidFill>
                          <a:latin typeface="Arial Cyr"/>
                        </a:rPr>
                        <a:t> $  4,579.89 </a:t>
                      </a:r>
                    </a:p>
                  </a:txBody>
                  <a:tcPr marL="0" marR="0" marT="0" marB="0" anchor="b"/>
                </a:tc>
                <a:tc>
                  <a:txBody>
                    <a:bodyPr/>
                    <a:lstStyle/>
                    <a:p>
                      <a:pPr algn="l" fontAlgn="b"/>
                      <a:r>
                        <a:rPr lang="en-US" sz="1000" b="0" i="0" u="none" strike="noStrike">
                          <a:solidFill>
                            <a:srgbClr val="FF00FF"/>
                          </a:solidFill>
                          <a:latin typeface="Arial Cyr"/>
                        </a:rPr>
                        <a:t> $1,241.01 </a:t>
                      </a:r>
                    </a:p>
                  </a:txBody>
                  <a:tcPr marL="0" marR="0" marT="0" marB="0" anchor="b"/>
                </a:tc>
                <a:tc>
                  <a:txBody>
                    <a:bodyPr/>
                    <a:lstStyle/>
                    <a:p>
                      <a:pPr algn="l" fontAlgn="b"/>
                      <a:r>
                        <a:rPr lang="en-US" sz="1000" b="0" i="0" u="none" strike="noStrike" dirty="0">
                          <a:solidFill>
                            <a:srgbClr val="FF00FF"/>
                          </a:solidFill>
                          <a:latin typeface="Arial Cyr"/>
                        </a:rPr>
                        <a:t> $  3,338.88 </a:t>
                      </a:r>
                    </a:p>
                  </a:txBody>
                  <a:tcPr marL="0" marR="0" marT="0" marB="0" anchor="b"/>
                </a:tc>
              </a:tr>
              <a:tr h="170983">
                <a:tc>
                  <a:txBody>
                    <a:bodyPr/>
                    <a:lstStyle/>
                    <a:p>
                      <a:pPr algn="ctr" fontAlgn="b"/>
                      <a:r>
                        <a:rPr lang="en-US" sz="1000" b="0" i="0" u="none" strike="noStrike" dirty="0">
                          <a:latin typeface="Arial Cyr"/>
                        </a:rPr>
                        <a:t>18</a:t>
                      </a:r>
                    </a:p>
                  </a:txBody>
                  <a:tcPr marL="0" marR="0" marT="0" marB="0" anchor="b"/>
                </a:tc>
                <a:tc>
                  <a:txBody>
                    <a:bodyPr/>
                    <a:lstStyle/>
                    <a:p>
                      <a:pPr algn="l" fontAlgn="b"/>
                      <a:r>
                        <a:rPr lang="en-US" sz="1000" b="0" i="0" u="none" strike="noStrike">
                          <a:solidFill>
                            <a:srgbClr val="353AF9"/>
                          </a:solidFill>
                          <a:latin typeface="Arial Cyr"/>
                        </a:rPr>
                        <a:t>Melon</a:t>
                      </a:r>
                    </a:p>
                  </a:txBody>
                  <a:tcPr marL="0" marR="0" marT="0" marB="0" anchor="b"/>
                </a:tc>
                <a:tc>
                  <a:txBody>
                    <a:bodyPr/>
                    <a:lstStyle/>
                    <a:p>
                      <a:pPr algn="ctr" fontAlgn="b"/>
                      <a:r>
                        <a:rPr lang="en-US" sz="1000" b="0" i="0" u="none" strike="noStrike" dirty="0">
                          <a:latin typeface="Arial Cyr"/>
                        </a:rPr>
                        <a:t>400</a:t>
                      </a:r>
                    </a:p>
                  </a:txBody>
                  <a:tcPr marL="0" marR="0" marT="0" marB="0" anchor="b"/>
                </a:tc>
                <a:tc>
                  <a:txBody>
                    <a:bodyPr/>
                    <a:lstStyle/>
                    <a:p>
                      <a:pPr algn="l" fontAlgn="b"/>
                      <a:r>
                        <a:rPr lang="en-US" sz="1000" b="0" i="0" u="none" strike="noStrike">
                          <a:solidFill>
                            <a:srgbClr val="FF00FF"/>
                          </a:solidFill>
                          <a:latin typeface="Arial Cyr"/>
                        </a:rPr>
                        <a:t> $  7,438.02 </a:t>
                      </a:r>
                    </a:p>
                  </a:txBody>
                  <a:tcPr marL="0" marR="0" marT="0" marB="0" anchor="b"/>
                </a:tc>
                <a:tc>
                  <a:txBody>
                    <a:bodyPr/>
                    <a:lstStyle/>
                    <a:p>
                      <a:pPr algn="l" fontAlgn="b"/>
                      <a:r>
                        <a:rPr lang="en-US" sz="1000" b="0" i="0" u="none" strike="noStrike">
                          <a:solidFill>
                            <a:srgbClr val="FF00FF"/>
                          </a:solidFill>
                          <a:latin typeface="Arial Cyr"/>
                        </a:rPr>
                        <a:t> $1,281.71 </a:t>
                      </a:r>
                    </a:p>
                  </a:txBody>
                  <a:tcPr marL="0" marR="0" marT="0" marB="0" anchor="b"/>
                </a:tc>
                <a:tc>
                  <a:txBody>
                    <a:bodyPr/>
                    <a:lstStyle/>
                    <a:p>
                      <a:pPr algn="l" fontAlgn="b"/>
                      <a:r>
                        <a:rPr lang="en-US" sz="1000" b="0" i="0" u="none" strike="noStrike" dirty="0">
                          <a:solidFill>
                            <a:srgbClr val="FF00FF"/>
                          </a:solidFill>
                          <a:latin typeface="Arial Cyr"/>
                        </a:rPr>
                        <a:t> $  6,156.31 </a:t>
                      </a:r>
                    </a:p>
                  </a:txBody>
                  <a:tcPr marL="0" marR="0" marT="0" marB="0" anchor="b"/>
                </a:tc>
              </a:tr>
              <a:tr h="161287">
                <a:tc>
                  <a:txBody>
                    <a:bodyPr/>
                    <a:lstStyle/>
                    <a:p>
                      <a:pPr algn="ctr" fontAlgn="b"/>
                      <a:r>
                        <a:rPr lang="en-US" sz="1000" b="0" i="0" u="none" strike="noStrike" dirty="0">
                          <a:latin typeface="Arial Cyr"/>
                        </a:rPr>
                        <a:t>19</a:t>
                      </a:r>
                    </a:p>
                  </a:txBody>
                  <a:tcPr marL="0" marR="0" marT="0" marB="0" anchor="b"/>
                </a:tc>
                <a:tc>
                  <a:txBody>
                    <a:bodyPr/>
                    <a:lstStyle/>
                    <a:p>
                      <a:pPr algn="l" fontAlgn="b"/>
                      <a:r>
                        <a:rPr lang="en-US" sz="1000" b="0" i="0" u="none" strike="noStrike">
                          <a:solidFill>
                            <a:srgbClr val="353AF9"/>
                          </a:solidFill>
                          <a:latin typeface="Arial Cyr"/>
                        </a:rPr>
                        <a:t>Carrot</a:t>
                      </a:r>
                    </a:p>
                  </a:txBody>
                  <a:tcPr marL="0" marR="0" marT="0" marB="0" anchor="b"/>
                </a:tc>
                <a:tc>
                  <a:txBody>
                    <a:bodyPr/>
                    <a:lstStyle/>
                    <a:p>
                      <a:pPr algn="ctr" fontAlgn="b"/>
                      <a:r>
                        <a:rPr lang="en-US" sz="1000" b="0" i="0" u="none" strike="noStrike" dirty="0">
                          <a:latin typeface="Arial Cyr"/>
                        </a:rPr>
                        <a:t>300</a:t>
                      </a:r>
                    </a:p>
                  </a:txBody>
                  <a:tcPr marL="0" marR="0" marT="0" marB="0" anchor="b"/>
                </a:tc>
                <a:tc>
                  <a:txBody>
                    <a:bodyPr/>
                    <a:lstStyle/>
                    <a:p>
                      <a:pPr algn="l" fontAlgn="b"/>
                      <a:r>
                        <a:rPr lang="en-US" sz="1000" b="0" i="0" u="none" strike="noStrike">
                          <a:solidFill>
                            <a:srgbClr val="FF00FF"/>
                          </a:solidFill>
                          <a:latin typeface="Arial Cyr"/>
                        </a:rPr>
                        <a:t> $  7,024.79 </a:t>
                      </a:r>
                    </a:p>
                  </a:txBody>
                  <a:tcPr marL="0" marR="0" marT="0" marB="0" anchor="b"/>
                </a:tc>
                <a:tc>
                  <a:txBody>
                    <a:bodyPr/>
                    <a:lstStyle/>
                    <a:p>
                      <a:pPr algn="l" fontAlgn="b"/>
                      <a:r>
                        <a:rPr lang="en-US" sz="1000" b="0" i="0" u="none" strike="noStrike">
                          <a:solidFill>
                            <a:srgbClr val="FF00FF"/>
                          </a:solidFill>
                          <a:latin typeface="Arial Cyr"/>
                        </a:rPr>
                        <a:t> $1,234.14 </a:t>
                      </a:r>
                    </a:p>
                  </a:txBody>
                  <a:tcPr marL="0" marR="0" marT="0" marB="0" anchor="b"/>
                </a:tc>
                <a:tc>
                  <a:txBody>
                    <a:bodyPr/>
                    <a:lstStyle/>
                    <a:p>
                      <a:pPr algn="l" fontAlgn="b"/>
                      <a:r>
                        <a:rPr lang="en-US" sz="1000" b="0" i="0" u="none" strike="noStrike" dirty="0">
                          <a:solidFill>
                            <a:srgbClr val="FF00FF"/>
                          </a:solidFill>
                          <a:latin typeface="Arial Cyr"/>
                        </a:rPr>
                        <a:t> $  5,790.65 </a:t>
                      </a:r>
                    </a:p>
                  </a:txBody>
                  <a:tcPr marL="0" marR="0" marT="0" marB="0" anchor="b"/>
                </a:tc>
              </a:tr>
              <a:tr h="322574">
                <a:tc>
                  <a:txBody>
                    <a:bodyPr/>
                    <a:lstStyle/>
                    <a:p>
                      <a:pPr algn="ctr" fontAlgn="b"/>
                      <a:r>
                        <a:rPr lang="en-US" sz="1000" b="0" i="0" u="none" strike="noStrike" dirty="0">
                          <a:latin typeface="Arial Cyr"/>
                        </a:rPr>
                        <a:t>20</a:t>
                      </a:r>
                    </a:p>
                  </a:txBody>
                  <a:tcPr marL="0" marR="0" marT="0" marB="0" anchor="b"/>
                </a:tc>
                <a:tc>
                  <a:txBody>
                    <a:bodyPr/>
                    <a:lstStyle/>
                    <a:p>
                      <a:pPr algn="l" fontAlgn="ctr"/>
                      <a:r>
                        <a:rPr lang="en-US" sz="1000" b="0" i="0" u="none" strike="noStrike">
                          <a:solidFill>
                            <a:srgbClr val="353AF9"/>
                          </a:solidFill>
                          <a:latin typeface="Arial Cyr"/>
                        </a:rPr>
                        <a:t>Lucerne 1 year</a:t>
                      </a:r>
                    </a:p>
                  </a:txBody>
                  <a:tcPr marL="0" marR="0" marT="0" marB="0" anchor="ctr"/>
                </a:tc>
                <a:tc>
                  <a:txBody>
                    <a:bodyPr/>
                    <a:lstStyle/>
                    <a:p>
                      <a:pPr algn="ctr" fontAlgn="ctr"/>
                      <a:r>
                        <a:rPr lang="en-US" sz="1000" b="0" i="0" u="none" strike="noStrike" dirty="0">
                          <a:latin typeface="Arial Cyr"/>
                        </a:rPr>
                        <a:t>400</a:t>
                      </a:r>
                    </a:p>
                  </a:txBody>
                  <a:tcPr marL="0" marR="0" marT="0" marB="0" anchor="ctr"/>
                </a:tc>
                <a:tc>
                  <a:txBody>
                    <a:bodyPr/>
                    <a:lstStyle/>
                    <a:p>
                      <a:pPr algn="l" fontAlgn="b"/>
                      <a:r>
                        <a:rPr lang="en-US" sz="1000" b="0" i="0" u="none" strike="noStrike" dirty="0">
                          <a:solidFill>
                            <a:srgbClr val="FF00FF"/>
                          </a:solidFill>
                          <a:latin typeface="Arial Cyr"/>
                        </a:rPr>
                        <a:t> $  1,455.10 </a:t>
                      </a:r>
                    </a:p>
                  </a:txBody>
                  <a:tcPr marL="0" marR="0" marT="0" marB="0" anchor="b"/>
                </a:tc>
                <a:tc>
                  <a:txBody>
                    <a:bodyPr/>
                    <a:lstStyle/>
                    <a:p>
                      <a:pPr algn="l" fontAlgn="b"/>
                      <a:r>
                        <a:rPr lang="en-US" sz="1000" b="0" i="0" u="none" strike="noStrike">
                          <a:solidFill>
                            <a:srgbClr val="FF00FF"/>
                          </a:solidFill>
                          <a:latin typeface="Arial Cyr"/>
                        </a:rPr>
                        <a:t> $1,024.24 </a:t>
                      </a:r>
                    </a:p>
                  </a:txBody>
                  <a:tcPr marL="0" marR="0" marT="0" marB="0" anchor="b"/>
                </a:tc>
                <a:tc>
                  <a:txBody>
                    <a:bodyPr/>
                    <a:lstStyle/>
                    <a:p>
                      <a:pPr algn="l" fontAlgn="b"/>
                      <a:r>
                        <a:rPr lang="en-US" sz="1000" b="0" i="0" u="none" strike="noStrike" dirty="0">
                          <a:solidFill>
                            <a:srgbClr val="FF00FF"/>
                          </a:solidFill>
                          <a:latin typeface="Arial Cyr"/>
                        </a:rPr>
                        <a:t> $  1,455.10 </a:t>
                      </a:r>
                    </a:p>
                  </a:txBody>
                  <a:tcPr marL="0" marR="0" marT="0" marB="0" anchor="b"/>
                </a:tc>
              </a:tr>
            </a:tbl>
          </a:graphicData>
        </a:graphic>
      </p:graphicFrame>
      <p:cxnSp>
        <p:nvCxnSpPr>
          <p:cNvPr id="5" name="Elbow Connector 77"/>
          <p:cNvCxnSpPr/>
          <p:nvPr/>
        </p:nvCxnSpPr>
        <p:spPr bwMode="auto">
          <a:xfrm rot="5400000" flipH="1" flipV="1">
            <a:off x="2660795" y="3116506"/>
            <a:ext cx="4355815" cy="990598"/>
          </a:xfrm>
          <a:prstGeom prst="bentConnector2">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334000" y="1278210"/>
            <a:ext cx="2133600" cy="307777"/>
          </a:xfrm>
          <a:prstGeom prst="rect">
            <a:avLst/>
          </a:prstGeom>
          <a:noFill/>
        </p:spPr>
        <p:txBody>
          <a:bodyPr vert="horz" wrap="square" rtlCol="0">
            <a:spAutoFit/>
          </a:bodyPr>
          <a:lstStyle/>
          <a:p>
            <a:r>
              <a:rPr lang="en-US" sz="1400" b="1" dirty="0" smtClean="0"/>
              <a:t>Example of AGRAM</a:t>
            </a:r>
            <a:endParaRPr lang="en-US" sz="1400" b="1" dirty="0"/>
          </a:p>
        </p:txBody>
      </p:sp>
      <p:sp>
        <p:nvSpPr>
          <p:cNvPr id="7" name="TextBox 6"/>
          <p:cNvSpPr txBox="1"/>
          <p:nvPr/>
        </p:nvSpPr>
        <p:spPr>
          <a:xfrm>
            <a:off x="457200" y="1280009"/>
            <a:ext cx="3733800" cy="400110"/>
          </a:xfrm>
          <a:prstGeom prst="rect">
            <a:avLst/>
          </a:prstGeom>
          <a:solidFill>
            <a:schemeClr val="bg2">
              <a:lumMod val="75000"/>
            </a:schemeClr>
          </a:solidFill>
          <a:ln>
            <a:solidFill>
              <a:schemeClr val="tx1"/>
            </a:solidFill>
          </a:ln>
        </p:spPr>
        <p:txBody>
          <a:bodyPr wrap="square" rtlCol="0">
            <a:spAutoFit/>
          </a:bodyPr>
          <a:lstStyle/>
          <a:p>
            <a:pPr algn="ctr"/>
            <a:r>
              <a:rPr lang="en-US" sz="2000" b="1" dirty="0" smtClean="0"/>
              <a:t>Advisory Services Solutions:</a:t>
            </a:r>
            <a:endParaRPr lang="en-US" sz="2000" b="1" dirty="0"/>
          </a:p>
        </p:txBody>
      </p:sp>
      <p:sp>
        <p:nvSpPr>
          <p:cNvPr id="8" name="TextBox 7"/>
          <p:cNvSpPr txBox="1"/>
          <p:nvPr/>
        </p:nvSpPr>
        <p:spPr>
          <a:xfrm>
            <a:off x="457200" y="1905000"/>
            <a:ext cx="3733800" cy="2029786"/>
          </a:xfrm>
          <a:prstGeom prst="rect">
            <a:avLst/>
          </a:prstGeom>
          <a:solidFill>
            <a:schemeClr val="accent5">
              <a:lumMod val="60000"/>
              <a:lumOff val="40000"/>
            </a:schemeClr>
          </a:solidFill>
          <a:effectLst>
            <a:innerShdw blurRad="63500" dist="50800" dir="108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wrap="square">
            <a:spAutoFit/>
          </a:bodyPr>
          <a:lstStyle/>
          <a:p>
            <a:pPr marL="228600" indent="-228600">
              <a:spcBef>
                <a:spcPct val="20000"/>
              </a:spcBef>
            </a:pPr>
            <a:r>
              <a:rPr lang="en-US" sz="1800" u="sng" dirty="0" smtClean="0">
                <a:solidFill>
                  <a:schemeClr val="tx1"/>
                </a:solidFill>
                <a:latin typeface="Arial" charset="0"/>
                <a:cs typeface="Arial" charset="0"/>
              </a:rPr>
              <a:t>Strengthening potential clients</a:t>
            </a:r>
            <a:r>
              <a:rPr lang="en-US" sz="1800" dirty="0" smtClean="0">
                <a:solidFill>
                  <a:schemeClr val="tx1"/>
                </a:solidFill>
                <a:latin typeface="Arial" charset="0"/>
                <a:cs typeface="Arial" charset="0"/>
              </a:rPr>
              <a:t>:</a:t>
            </a:r>
          </a:p>
          <a:p>
            <a:pPr marL="228600" indent="-228600">
              <a:lnSpc>
                <a:spcPct val="150000"/>
              </a:lnSpc>
              <a:spcBef>
                <a:spcPct val="20000"/>
              </a:spcBef>
              <a:buFont typeface="Century Gothic" pitchFamily="34" charset="0"/>
              <a:buAutoNum type="arabicPeriod"/>
            </a:pPr>
            <a:r>
              <a:rPr lang="en-US" sz="1300" b="1" dirty="0" smtClean="0"/>
              <a:t>Trainings for farmers on productivity</a:t>
            </a:r>
          </a:p>
          <a:p>
            <a:pPr marL="228600" indent="-228600">
              <a:lnSpc>
                <a:spcPct val="150000"/>
              </a:lnSpc>
              <a:spcBef>
                <a:spcPct val="20000"/>
              </a:spcBef>
              <a:buFont typeface="Century Gothic" pitchFamily="34" charset="0"/>
              <a:buAutoNum type="arabicPeriod"/>
            </a:pPr>
            <a:r>
              <a:rPr lang="en-US" sz="1300" b="1" dirty="0" smtClean="0"/>
              <a:t>Training on better working conditions, with a focus on gender</a:t>
            </a:r>
          </a:p>
          <a:p>
            <a:pPr marL="228600" indent="-228600">
              <a:lnSpc>
                <a:spcPct val="150000"/>
              </a:lnSpc>
              <a:spcBef>
                <a:spcPct val="20000"/>
              </a:spcBef>
              <a:buFont typeface="Century Gothic" pitchFamily="34" charset="0"/>
              <a:buAutoNum type="arabicPeriod"/>
            </a:pPr>
            <a:r>
              <a:rPr lang="en-US" sz="1300" b="1" dirty="0" smtClean="0"/>
              <a:t>Training on financial literacy</a:t>
            </a:r>
          </a:p>
          <a:p>
            <a:pPr marL="228600" indent="-228600">
              <a:lnSpc>
                <a:spcPct val="150000"/>
              </a:lnSpc>
              <a:spcBef>
                <a:spcPct val="20000"/>
              </a:spcBef>
              <a:buFont typeface="Century Gothic" pitchFamily="34" charset="0"/>
              <a:buAutoNum type="arabicPeriod"/>
            </a:pPr>
            <a:r>
              <a:rPr lang="en-US" sz="1300" b="1" dirty="0" smtClean="0"/>
              <a:t>Develop new financial tools</a:t>
            </a:r>
            <a:endParaRPr lang="en-US" sz="1300" b="1" dirty="0"/>
          </a:p>
        </p:txBody>
      </p:sp>
      <p:sp>
        <p:nvSpPr>
          <p:cNvPr id="9" name="Rectangle 7"/>
          <p:cNvSpPr>
            <a:spLocks noChangeArrowheads="1"/>
          </p:cNvSpPr>
          <p:nvPr/>
        </p:nvSpPr>
        <p:spPr bwMode="auto">
          <a:xfrm>
            <a:off x="457200" y="4267200"/>
            <a:ext cx="3733800" cy="2527200"/>
          </a:xfrm>
          <a:prstGeom prst="rect">
            <a:avLst/>
          </a:prstGeom>
          <a:solidFill>
            <a:schemeClr val="accent5">
              <a:lumMod val="60000"/>
              <a:lumOff val="40000"/>
            </a:schemeClr>
          </a:solidFill>
          <a:ln>
            <a:headEnd/>
            <a:tailEnd/>
          </a:ln>
          <a:effectLst>
            <a:innerShdw blurRad="63500" dist="50800" dir="81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marL="342900" indent="-342900">
              <a:spcBef>
                <a:spcPct val="20000"/>
              </a:spcBef>
              <a:buFontTx/>
              <a:buChar char="•"/>
            </a:pPr>
            <a:endParaRPr lang="en-US"/>
          </a:p>
        </p:txBody>
      </p:sp>
      <p:sp>
        <p:nvSpPr>
          <p:cNvPr id="10" name="TextBox 9"/>
          <p:cNvSpPr txBox="1"/>
          <p:nvPr/>
        </p:nvSpPr>
        <p:spPr>
          <a:xfrm>
            <a:off x="457200" y="4267201"/>
            <a:ext cx="3733800" cy="2591479"/>
          </a:xfrm>
          <a:prstGeom prst="rect">
            <a:avLst/>
          </a:prstGeom>
          <a:noFill/>
        </p:spPr>
        <p:txBody>
          <a:bodyPr wrap="square">
            <a:spAutoFit/>
          </a:bodyPr>
          <a:lstStyle/>
          <a:p>
            <a:pPr>
              <a:spcBef>
                <a:spcPct val="20000"/>
              </a:spcBef>
              <a:defRPr/>
            </a:pPr>
            <a:r>
              <a:rPr lang="en-US" sz="1800" u="sng" dirty="0" smtClean="0"/>
              <a:t>Bank Solutions:</a:t>
            </a:r>
          </a:p>
          <a:p>
            <a:pPr marL="228600" indent="-228600">
              <a:lnSpc>
                <a:spcPct val="150000"/>
              </a:lnSpc>
              <a:spcBef>
                <a:spcPct val="20000"/>
              </a:spcBef>
              <a:buFontTx/>
              <a:buAutoNum type="arabicPeriod"/>
            </a:pPr>
            <a:r>
              <a:rPr lang="en-US" sz="1300" b="1" dirty="0" smtClean="0"/>
              <a:t>Develop sound credit methodologies and provide  training on new credit processes</a:t>
            </a:r>
          </a:p>
          <a:p>
            <a:pPr marL="228600" indent="-228600">
              <a:lnSpc>
                <a:spcPct val="150000"/>
              </a:lnSpc>
              <a:spcBef>
                <a:spcPct val="20000"/>
              </a:spcBef>
              <a:buFontTx/>
              <a:buAutoNum type="arabicPeriod"/>
            </a:pPr>
            <a:r>
              <a:rPr lang="en-US" sz="1300" b="1" dirty="0" smtClean="0"/>
              <a:t>Provide training on agricultural financing</a:t>
            </a:r>
          </a:p>
          <a:p>
            <a:pPr marL="228600" indent="-228600">
              <a:lnSpc>
                <a:spcPct val="150000"/>
              </a:lnSpc>
              <a:spcBef>
                <a:spcPct val="20000"/>
              </a:spcBef>
              <a:buFontTx/>
              <a:buAutoNum type="arabicPeriod"/>
            </a:pPr>
            <a:r>
              <a:rPr lang="en-US" sz="1300" b="1" dirty="0" smtClean="0"/>
              <a:t>Develop risk mitigation tools, e.g. AGRAM  </a:t>
            </a:r>
          </a:p>
          <a:p>
            <a:pPr marL="228600" indent="-228600">
              <a:lnSpc>
                <a:spcPct val="150000"/>
              </a:lnSpc>
              <a:spcBef>
                <a:spcPct val="20000"/>
              </a:spcBef>
              <a:buFontTx/>
              <a:buAutoNum type="arabicPeriod"/>
            </a:pPr>
            <a:r>
              <a:rPr lang="en-US" sz="1300" b="1" dirty="0" smtClean="0"/>
              <a:t>Design new lending products</a:t>
            </a:r>
          </a:p>
          <a:p>
            <a:pPr marL="228600" indent="-228600">
              <a:lnSpc>
                <a:spcPct val="150000"/>
              </a:lnSpc>
              <a:spcBef>
                <a:spcPct val="20000"/>
              </a:spcBef>
              <a:buFontTx/>
              <a:buAutoNum type="arabicPeriod"/>
            </a:pPr>
            <a:r>
              <a:rPr lang="en-US" sz="1300" b="1" dirty="0" smtClean="0"/>
              <a:t>Source strong potential clients</a:t>
            </a:r>
          </a:p>
          <a:p>
            <a:pPr marL="228600" indent="-228600">
              <a:spcBef>
                <a:spcPct val="20000"/>
              </a:spcBef>
              <a:defRPr/>
            </a:pPr>
            <a:endParaRPr lang="en-US" sz="1200" b="1" dirty="0"/>
          </a:p>
        </p:txBody>
      </p:sp>
      <p:cxnSp>
        <p:nvCxnSpPr>
          <p:cNvPr id="11" name="Straight Connector 10"/>
          <p:cNvCxnSpPr/>
          <p:nvPr/>
        </p:nvCxnSpPr>
        <p:spPr bwMode="auto">
          <a:xfrm>
            <a:off x="4191000" y="5789713"/>
            <a:ext cx="15240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914400"/>
          </a:xfrm>
        </p:spPr>
        <p:txBody>
          <a:bodyPr/>
          <a:lstStyle/>
          <a:p>
            <a:r>
              <a:rPr lang="en-US" dirty="0" smtClean="0"/>
              <a:t>Advisory Services Activity in Central Asia</a:t>
            </a:r>
            <a:endParaRPr lang="en-US" dirty="0"/>
          </a:p>
        </p:txBody>
      </p:sp>
      <p:sp>
        <p:nvSpPr>
          <p:cNvPr id="3" name="Text Placeholder 2"/>
          <p:cNvSpPr>
            <a:spLocks noGrp="1"/>
          </p:cNvSpPr>
          <p:nvPr>
            <p:ph type="body" sz="half" idx="1"/>
          </p:nvPr>
        </p:nvSpPr>
        <p:spPr>
          <a:xfrm>
            <a:off x="457200" y="533400"/>
            <a:ext cx="8382000" cy="5638800"/>
          </a:xfrm>
        </p:spPr>
        <p:txBody>
          <a:bodyPr/>
          <a:lstStyle/>
          <a:p>
            <a:endParaRPr lang="en-US" dirty="0" smtClean="0"/>
          </a:p>
          <a:p>
            <a:r>
              <a:rPr lang="en-US" sz="1600" dirty="0" smtClean="0"/>
              <a:t>Since 2005, IFC has been involved in developing the leasing market in Central Asia through the Central Asia Leasing Development Project and the Central Asia and Azerbaijan Lease Financing Fund. Results: Over 8 laws drafted including contribution to the new Tax Codes in the Kyrgyz Republic and Uzbekistan; over $275 million in leasing market growth in  Azerbaijan and Central Asia; and over $37 million in additional investment raised by partners.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 existing advisory services project in Central Asia, TAFBEP, is in Tajikistan in the area of agricultural-equipment leasing.  TAFBEP looks to increase access to finance for farmers through the development of the market for leasing of agricultural equipment.  TAFBEP is working with two MFIs and one bank to develop leasing methodologies and procedures, and identify potential clients.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In 2013, it is likely that IFC will introduce a new regional project in Central Asia, focusing on Kyrgyz Republic, Tajikistan and Uzbekistan.  The project may include agri-leasing, as well as working capital finance for agricultural lending.  IFC will look to work with financial institutions (banks, micro-finance institutions and leasing companies) in these three countries in order to increase financing for agriculture.</a:t>
            </a:r>
            <a:endParaRPr lang="en-US" sz="1600" dirty="0">
              <a:latin typeface="Arial" pitchFamily="34" charset="0"/>
              <a:cs typeface="Arial" pitchFamily="34" charset="0"/>
            </a:endParaRPr>
          </a:p>
        </p:txBody>
      </p:sp>
      <p:pic>
        <p:nvPicPr>
          <p:cNvPr id="5" name="Picture 38" descr="IFC_Logo_Eng_7469_Horz"/>
          <p:cNvPicPr>
            <a:picLocks noChangeAspect="1" noChangeArrowheads="1"/>
          </p:cNvPicPr>
          <p:nvPr/>
        </p:nvPicPr>
        <p:blipFill>
          <a:blip r:embed="rId2" cstate="print"/>
          <a:srcRect/>
          <a:stretch>
            <a:fillRect/>
          </a:stretch>
        </p:blipFill>
        <p:spPr bwMode="auto">
          <a:xfrm>
            <a:off x="5375672" y="6107906"/>
            <a:ext cx="3750469" cy="750094"/>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18703</TotalTime>
  <Words>895</Words>
  <Application>Microsoft Office PowerPoint</Application>
  <PresentationFormat>Экран (4:3)</PresentationFormat>
  <Paragraphs>282</Paragraphs>
  <Slides>9</Slides>
  <Notes>5</Notes>
  <HiddenSlides>0</HiddenSlides>
  <MMClips>0</MMClips>
  <ScaleCrop>false</ScaleCrop>
  <HeadingPairs>
    <vt:vector size="4" baseType="variant">
      <vt:variant>
        <vt:lpstr>Тема</vt:lpstr>
      </vt:variant>
      <vt:variant>
        <vt:i4>3</vt:i4>
      </vt:variant>
      <vt:variant>
        <vt:lpstr>Заголовки слайдов</vt:lpstr>
      </vt:variant>
      <vt:variant>
        <vt:i4>9</vt:i4>
      </vt:variant>
    </vt:vector>
  </HeadingPairs>
  <TitlesOfParts>
    <vt:vector size="12" baseType="lpstr">
      <vt:lpstr>1_Default Design</vt:lpstr>
      <vt:lpstr>Custom Design</vt:lpstr>
      <vt:lpstr>2_Default Design</vt:lpstr>
      <vt:lpstr>IFC Experience in Leasing Presentation at the 5th Tashkent International Leasing Conference</vt:lpstr>
      <vt:lpstr>40 Year Commitment to Leasing </vt:lpstr>
      <vt:lpstr>Historic/Current Commitments</vt:lpstr>
      <vt:lpstr>Examples of Typical IFC Leasing Interventions</vt:lpstr>
      <vt:lpstr> Key Lessor Success Factors</vt:lpstr>
      <vt:lpstr>Sample IFC Leasing Projects</vt:lpstr>
      <vt:lpstr>The Global Leasing Toolkit</vt:lpstr>
      <vt:lpstr>IFC is using risk management tools to assist financial institutions to profitably and sustainably finance agriculture</vt:lpstr>
      <vt:lpstr>Advisory Services Activity in Central Asia</vt:lpstr>
    </vt:vector>
  </TitlesOfParts>
  <Company>IFC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Pia Reyes</dc:creator>
  <cp:lastModifiedBy>Arabic</cp:lastModifiedBy>
  <cp:revision>1551</cp:revision>
  <dcterms:created xsi:type="dcterms:W3CDTF">2009-02-11T10:56:28Z</dcterms:created>
  <dcterms:modified xsi:type="dcterms:W3CDTF">2012-04-05T11:49:33Z</dcterms:modified>
</cp:coreProperties>
</file>