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56" r:id="rId2"/>
    <p:sldId id="257" r:id="rId3"/>
    <p:sldId id="258" r:id="rId4"/>
    <p:sldId id="259" r:id="rId5"/>
    <p:sldId id="268" r:id="rId6"/>
    <p:sldId id="269" r:id="rId7"/>
    <p:sldId id="271" r:id="rId8"/>
    <p:sldId id="261" r:id="rId9"/>
    <p:sldId id="273" r:id="rId10"/>
    <p:sldId id="275" r:id="rId11"/>
    <p:sldId id="276" r:id="rId12"/>
    <p:sldId id="274" r:id="rId13"/>
    <p:sldId id="263" r:id="rId14"/>
    <p:sldId id="264" r:id="rId15"/>
    <p:sldId id="277" r:id="rId16"/>
    <p:sldId id="266" r:id="rId17"/>
    <p:sldId id="267" r:id="rId18"/>
    <p:sldId id="278" r:id="rId19"/>
    <p:sldId id="281" r:id="rId20"/>
    <p:sldId id="282" r:id="rId21"/>
    <p:sldId id="283" r:id="rId22"/>
    <p:sldId id="279" r:id="rId23"/>
    <p:sldId id="265" r:id="rId24"/>
  </p:sldIdLst>
  <p:sldSz cx="9144000" cy="6858000" type="screen4x3"/>
  <p:notesSz cx="6789738"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p:restoredLeft sz="15620"/>
    <p:restoredTop sz="94660"/>
  </p:normalViewPr>
  <p:slideViewPr>
    <p:cSldViewPr snapToGrid="0" snapToObjects="1">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21283D-0F21-C94C-80E0-D06BE0A057FC}"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C197F-11C4-CF42-AB7E-99E227C10B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1283D-0F21-C94C-80E0-D06BE0A057FC}"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C197F-11C4-CF42-AB7E-99E227C10B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1283D-0F21-C94C-80E0-D06BE0A057FC}"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C197F-11C4-CF42-AB7E-99E227C10B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1283D-0F21-C94C-80E0-D06BE0A057FC}"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C197F-11C4-CF42-AB7E-99E227C10B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21283D-0F21-C94C-80E0-D06BE0A057FC}"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C197F-11C4-CF42-AB7E-99E227C10B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21283D-0F21-C94C-80E0-D06BE0A057FC}" type="datetimeFigureOut">
              <a:rPr lang="en-US" smtClean="0"/>
              <a:pPr/>
              <a:t>4/5/2012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C197F-11C4-CF42-AB7E-99E227C10B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21283D-0F21-C94C-80E0-D06BE0A057FC}" type="datetimeFigureOut">
              <a:rPr lang="en-US" smtClean="0"/>
              <a:pPr/>
              <a:t>4/5/2012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4C197F-11C4-CF42-AB7E-99E227C10B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21283D-0F21-C94C-80E0-D06BE0A057FC}" type="datetimeFigureOut">
              <a:rPr lang="en-US" smtClean="0"/>
              <a:pPr/>
              <a:t>4/5/2012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4C197F-11C4-CF42-AB7E-99E227C10B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1283D-0F21-C94C-80E0-D06BE0A057FC}" type="datetimeFigureOut">
              <a:rPr lang="en-US" smtClean="0"/>
              <a:pPr/>
              <a:t>4/5/2012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4C197F-11C4-CF42-AB7E-99E227C10B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1283D-0F21-C94C-80E0-D06BE0A057FC}" type="datetimeFigureOut">
              <a:rPr lang="en-US" smtClean="0"/>
              <a:pPr/>
              <a:t>4/5/2012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C197F-11C4-CF42-AB7E-99E227C10B96}"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B21283D-0F21-C94C-80E0-D06BE0A057FC}" type="datetimeFigureOut">
              <a:rPr lang="en-US" smtClean="0"/>
              <a:pPr/>
              <a:t>4/5/2012</a:t>
            </a:fld>
            <a:endParaRPr lang="en-US"/>
          </a:p>
        </p:txBody>
      </p:sp>
      <p:sp>
        <p:nvSpPr>
          <p:cNvPr id="9" name="Slide Number Placeholder 8"/>
          <p:cNvSpPr>
            <a:spLocks noGrp="1"/>
          </p:cNvSpPr>
          <p:nvPr>
            <p:ph type="sldNum" sz="quarter" idx="11"/>
          </p:nvPr>
        </p:nvSpPr>
        <p:spPr/>
        <p:txBody>
          <a:bodyPr/>
          <a:lstStyle/>
          <a:p>
            <a:fld id="{044C197F-11C4-CF42-AB7E-99E227C10B96}"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44C197F-11C4-CF42-AB7E-99E227C10B96}"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B21283D-0F21-C94C-80E0-D06BE0A057FC}" type="datetimeFigureOut">
              <a:rPr lang="en-US" smtClean="0"/>
              <a:pPr/>
              <a:t>4/5/2012</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effectLst>
                  <a:outerShdw blurRad="38100" dist="38100" dir="2700000" algn="tl">
                    <a:srgbClr val="000000">
                      <a:alpha val="43137"/>
                    </a:srgbClr>
                  </a:outerShdw>
                </a:effectLst>
              </a:rPr>
              <a:t>Issues Facing the Leasing Industry – Foreign Perspective</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85800" y="4664574"/>
            <a:ext cx="6461760" cy="881653"/>
          </a:xfrm>
        </p:spPr>
        <p:txBody>
          <a:bodyPr>
            <a:normAutofit fontScale="55000" lnSpcReduction="20000"/>
          </a:bodyPr>
          <a:lstStyle/>
          <a:p>
            <a:endParaRPr lang="en-US" dirty="0" smtClean="0"/>
          </a:p>
          <a:p>
            <a:r>
              <a:rPr lang="en-US" sz="3300" dirty="0" smtClean="0">
                <a:solidFill>
                  <a:schemeClr val="tx2">
                    <a:lumMod val="50000"/>
                  </a:schemeClr>
                </a:solidFill>
              </a:rPr>
              <a:t>Uzbek Leasing Conference</a:t>
            </a:r>
          </a:p>
          <a:p>
            <a:r>
              <a:rPr lang="en-US" sz="3300" dirty="0" smtClean="0">
                <a:solidFill>
                  <a:schemeClr val="tx2">
                    <a:lumMod val="50000"/>
                  </a:schemeClr>
                </a:solidFill>
              </a:rPr>
              <a:t>Tashkent, 5</a:t>
            </a:r>
            <a:r>
              <a:rPr lang="en-US" sz="3300" baseline="30000" dirty="0" smtClean="0">
                <a:solidFill>
                  <a:schemeClr val="tx2">
                    <a:lumMod val="50000"/>
                  </a:schemeClr>
                </a:solidFill>
              </a:rPr>
              <a:t>th</a:t>
            </a:r>
            <a:r>
              <a:rPr lang="en-US" sz="3300" dirty="0" smtClean="0">
                <a:solidFill>
                  <a:schemeClr val="tx2">
                    <a:lumMod val="50000"/>
                  </a:schemeClr>
                </a:solidFill>
              </a:rPr>
              <a:t> April 2012</a:t>
            </a:r>
          </a:p>
          <a:p>
            <a:endParaRPr lang="en-US" dirty="0"/>
          </a:p>
          <a:p>
            <a:endParaRPr lang="en-US" dirty="0"/>
          </a:p>
        </p:txBody>
      </p:sp>
    </p:spTree>
    <p:extLst>
      <p:ext uri="{BB962C8B-B14F-4D97-AF65-F5344CB8AC3E}">
        <p14:creationId xmlns="" xmlns:p14="http://schemas.microsoft.com/office/powerpoint/2010/main" val="2901537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Issues Facing the Industry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3600" dirty="0" smtClean="0"/>
              <a:t>Elaboration on the main issue of addressing the competition</a:t>
            </a:r>
          </a:p>
          <a:p>
            <a:pPr marL="0" indent="0">
              <a:buNone/>
            </a:pPr>
            <a:endParaRPr lang="en-US" dirty="0"/>
          </a:p>
          <a:p>
            <a:r>
              <a:rPr lang="en-US" sz="2800" dirty="0" smtClean="0"/>
              <a:t>Within the industry</a:t>
            </a:r>
          </a:p>
          <a:p>
            <a:r>
              <a:rPr lang="en-US" sz="2800" dirty="0" smtClean="0"/>
              <a:t>Outside the industry</a:t>
            </a:r>
          </a:p>
          <a:p>
            <a:pPr marL="114300" indent="0">
              <a:buNone/>
            </a:pPr>
            <a:endParaRPr lang="en-US" sz="2800" dirty="0"/>
          </a:p>
        </p:txBody>
      </p:sp>
    </p:spTree>
    <p:extLst>
      <p:ext uri="{BB962C8B-B14F-4D97-AF65-F5344CB8AC3E}">
        <p14:creationId xmlns="" xmlns:p14="http://schemas.microsoft.com/office/powerpoint/2010/main" val="3743118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Competition</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Merge into the bank</a:t>
            </a:r>
          </a:p>
          <a:p>
            <a:r>
              <a:rPr lang="en-US" sz="3600" dirty="0" smtClean="0"/>
              <a:t>Targeting a niche</a:t>
            </a:r>
          </a:p>
          <a:p>
            <a:r>
              <a:rPr lang="en-US" sz="3600" dirty="0" smtClean="0"/>
              <a:t>Understanding the risk profile and risk rewards of the target niche</a:t>
            </a:r>
          </a:p>
          <a:p>
            <a:r>
              <a:rPr lang="en-US" sz="3600" dirty="0" smtClean="0"/>
              <a:t>Innovative products</a:t>
            </a:r>
          </a:p>
          <a:p>
            <a:r>
              <a:rPr lang="en-US" sz="3600" dirty="0" err="1" smtClean="0"/>
              <a:t>Strenghten</a:t>
            </a:r>
            <a:r>
              <a:rPr lang="en-US" sz="3600" dirty="0" smtClean="0"/>
              <a:t> collection</a:t>
            </a:r>
          </a:p>
          <a:p>
            <a:r>
              <a:rPr lang="en-US" sz="3600" dirty="0" smtClean="0"/>
              <a:t>Instill a strong performance-driven culture</a:t>
            </a:r>
          </a:p>
          <a:p>
            <a:endParaRPr lang="en-US" dirty="0" smtClean="0"/>
          </a:p>
          <a:p>
            <a:endParaRPr lang="en-US" dirty="0"/>
          </a:p>
        </p:txBody>
      </p:sp>
    </p:spTree>
    <p:extLst>
      <p:ext uri="{BB962C8B-B14F-4D97-AF65-F5344CB8AC3E}">
        <p14:creationId xmlns="" xmlns:p14="http://schemas.microsoft.com/office/powerpoint/2010/main" val="3721721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Innovations in the industry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48368"/>
            <a:ext cx="7620000" cy="4800600"/>
          </a:xfrm>
        </p:spPr>
        <p:txBody>
          <a:bodyPr>
            <a:noAutofit/>
          </a:bodyPr>
          <a:lstStyle/>
          <a:p>
            <a:r>
              <a:rPr lang="en-US" sz="3200" dirty="0" smtClean="0"/>
              <a:t>Due to limited tax benefits -  not much innovations</a:t>
            </a:r>
          </a:p>
          <a:p>
            <a:pPr marL="0" indent="0">
              <a:buNone/>
            </a:pPr>
            <a:endParaRPr lang="en-US" sz="3200" dirty="0" smtClean="0"/>
          </a:p>
          <a:p>
            <a:r>
              <a:rPr lang="en-US" sz="3200" dirty="0" smtClean="0"/>
              <a:t>IHP gaining popularity over leases due to incentive of reinvestment allowance</a:t>
            </a:r>
          </a:p>
          <a:p>
            <a:endParaRPr lang="en-US" sz="3200" dirty="0" smtClean="0"/>
          </a:p>
          <a:p>
            <a:r>
              <a:rPr lang="en-US" sz="3200" dirty="0" smtClean="0"/>
              <a:t>Operating leases still not largely popular</a:t>
            </a:r>
          </a:p>
          <a:p>
            <a:endParaRPr lang="en-US" sz="3200" dirty="0" smtClean="0"/>
          </a:p>
          <a:p>
            <a:r>
              <a:rPr lang="en-US" sz="3200" dirty="0" smtClean="0"/>
              <a:t>Islamic/ </a:t>
            </a:r>
            <a:r>
              <a:rPr lang="en-US" sz="3200" dirty="0" err="1" smtClean="0"/>
              <a:t>Syariah</a:t>
            </a:r>
            <a:r>
              <a:rPr lang="en-US" sz="3200" dirty="0" smtClean="0"/>
              <a:t>-compliant leases </a:t>
            </a:r>
            <a:endParaRPr lang="en-US" sz="3200" dirty="0"/>
          </a:p>
        </p:txBody>
      </p:sp>
    </p:spTree>
    <p:extLst>
      <p:ext uri="{BB962C8B-B14F-4D97-AF65-F5344CB8AC3E}">
        <p14:creationId xmlns="" xmlns:p14="http://schemas.microsoft.com/office/powerpoint/2010/main" val="2745568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Should Uzbekistan follow the same path?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13710"/>
            <a:ext cx="7620000" cy="4800600"/>
          </a:xfrm>
        </p:spPr>
        <p:txBody>
          <a:bodyPr>
            <a:normAutofit lnSpcReduction="10000"/>
          </a:bodyPr>
          <a:lstStyle/>
          <a:p>
            <a:pPr marL="114300" indent="0">
              <a:buNone/>
            </a:pPr>
            <a:endParaRPr lang="en-US" sz="3600" dirty="0" smtClean="0"/>
          </a:p>
          <a:p>
            <a:r>
              <a:rPr lang="en-US" sz="3600" dirty="0" smtClean="0"/>
              <a:t>There must be alignment with the country’s priorities and agenda for national development</a:t>
            </a:r>
          </a:p>
          <a:p>
            <a:endParaRPr lang="en-US" sz="3600" dirty="0" smtClean="0"/>
          </a:p>
          <a:p>
            <a:r>
              <a:rPr lang="en-US" sz="3600" dirty="0" smtClean="0"/>
              <a:t>Learning from the lessons of other countries at different stages of development</a:t>
            </a:r>
          </a:p>
          <a:p>
            <a:endParaRPr lang="en-US" sz="3600" dirty="0"/>
          </a:p>
        </p:txBody>
      </p:sp>
    </p:spTree>
    <p:extLst>
      <p:ext uri="{BB962C8B-B14F-4D97-AF65-F5344CB8AC3E}">
        <p14:creationId xmlns="" xmlns:p14="http://schemas.microsoft.com/office/powerpoint/2010/main" val="375654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596"/>
            <a:ext cx="7620000" cy="1143000"/>
          </a:xfrm>
        </p:spPr>
        <p:txBody>
          <a:bodyPr>
            <a:normAutofit fontScale="90000"/>
          </a:bodyPr>
          <a:lstStyle/>
          <a:p>
            <a:r>
              <a:rPr lang="en-US" dirty="0" smtClean="0">
                <a:effectLst>
                  <a:outerShdw blurRad="38100" dist="38100" dir="2700000" algn="tl">
                    <a:srgbClr val="000000">
                      <a:alpha val="43137"/>
                    </a:srgbClr>
                  </a:outerShdw>
                </a:effectLst>
              </a:rPr>
              <a:t>Creating a Performance-Driven Culture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dirty="0" smtClean="0"/>
          </a:p>
          <a:p>
            <a:r>
              <a:rPr lang="en-US" sz="3600" dirty="0" smtClean="0"/>
              <a:t>Requires a transformation approach </a:t>
            </a:r>
          </a:p>
          <a:p>
            <a:r>
              <a:rPr lang="en-US" sz="3600" dirty="0" smtClean="0"/>
              <a:t>The approach must be holistic, addressing all elements</a:t>
            </a:r>
          </a:p>
          <a:p>
            <a:r>
              <a:rPr lang="en-US" sz="3600" dirty="0" smtClean="0"/>
              <a:t>The elements of a performance-driven </a:t>
            </a:r>
            <a:r>
              <a:rPr lang="en-US" sz="3600" dirty="0" err="1" smtClean="0"/>
              <a:t>organisation</a:t>
            </a:r>
            <a:endParaRPr lang="en-US" sz="3600" dirty="0" smtClean="0"/>
          </a:p>
          <a:p>
            <a:r>
              <a:rPr lang="en-US" sz="3600" dirty="0" smtClean="0"/>
              <a:t>Implementation issues &amp; challenges</a:t>
            </a:r>
            <a:endParaRPr lang="en-US" sz="3600" dirty="0"/>
          </a:p>
        </p:txBody>
      </p:sp>
    </p:spTree>
    <p:extLst>
      <p:ext uri="{BB962C8B-B14F-4D97-AF65-F5344CB8AC3E}">
        <p14:creationId xmlns="" xmlns:p14="http://schemas.microsoft.com/office/powerpoint/2010/main" val="623974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
            </a:r>
            <a:br>
              <a:rPr lang="en-US" sz="4400" dirty="0" smtClean="0"/>
            </a:br>
            <a:r>
              <a:rPr lang="en-US" sz="4400" dirty="0" smtClean="0"/>
              <a:t>Elements of a Performance-Driven Culture</a:t>
            </a:r>
            <a:br>
              <a:rPr lang="en-US" sz="4400" dirty="0" smtClean="0"/>
            </a:br>
            <a:endParaRPr lang="en-US" sz="4400" dirty="0"/>
          </a:p>
        </p:txBody>
      </p:sp>
      <p:sp>
        <p:nvSpPr>
          <p:cNvPr id="3" name="Content Placeholder 2"/>
          <p:cNvSpPr>
            <a:spLocks noGrp="1"/>
          </p:cNvSpPr>
          <p:nvPr>
            <p:ph idx="1"/>
          </p:nvPr>
        </p:nvSpPr>
        <p:spPr/>
        <p:txBody>
          <a:bodyPr>
            <a:normAutofit fontScale="92500" lnSpcReduction="10000"/>
          </a:bodyPr>
          <a:lstStyle/>
          <a:p>
            <a:r>
              <a:rPr lang="en-US" sz="3600" dirty="0" smtClean="0"/>
              <a:t>Clarity of Vision &amp; its understanding across the whole </a:t>
            </a:r>
            <a:r>
              <a:rPr lang="en-US" sz="3600" dirty="0" err="1" smtClean="0"/>
              <a:t>organisation</a:t>
            </a:r>
            <a:endParaRPr lang="en-US" sz="3600" dirty="0" smtClean="0"/>
          </a:p>
          <a:p>
            <a:r>
              <a:rPr lang="en-US" sz="3600" dirty="0" smtClean="0"/>
              <a:t>Understanding the enablers to achieve the mission</a:t>
            </a:r>
          </a:p>
          <a:p>
            <a:r>
              <a:rPr lang="en-US" sz="3600" dirty="0" smtClean="0"/>
              <a:t>Measurable Performance Measures (KPIs)</a:t>
            </a:r>
          </a:p>
          <a:p>
            <a:r>
              <a:rPr lang="en-US" sz="3600" dirty="0" smtClean="0"/>
              <a:t>Stringent Performance Management</a:t>
            </a:r>
          </a:p>
          <a:p>
            <a:r>
              <a:rPr lang="en-US" sz="3600" dirty="0" smtClean="0"/>
              <a:t> Performance &amp; remuneration must be aligned and seen to be aligned</a:t>
            </a:r>
          </a:p>
          <a:p>
            <a:endParaRPr lang="en-US" dirty="0"/>
          </a:p>
        </p:txBody>
      </p:sp>
    </p:spTree>
    <p:extLst>
      <p:ext uri="{BB962C8B-B14F-4D97-AF65-F5344CB8AC3E}">
        <p14:creationId xmlns="" xmlns:p14="http://schemas.microsoft.com/office/powerpoint/2010/main" val="2914628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Conclusion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r>
              <a:rPr lang="en-US" sz="4000" dirty="0" smtClean="0"/>
              <a:t>There is future in leasing</a:t>
            </a:r>
          </a:p>
          <a:p>
            <a:r>
              <a:rPr lang="en-US" sz="4000" dirty="0" smtClean="0"/>
              <a:t>The pace &amp; form of the financial industry </a:t>
            </a:r>
            <a:r>
              <a:rPr lang="en-US" sz="4000" dirty="0" err="1" smtClean="0"/>
              <a:t>rationalisation</a:t>
            </a:r>
            <a:r>
              <a:rPr lang="en-US" sz="4000" dirty="0" smtClean="0"/>
              <a:t> must be aligned to Uzbekistan’s national development agenda </a:t>
            </a:r>
          </a:p>
          <a:p>
            <a:r>
              <a:rPr lang="en-US" sz="4000" dirty="0" smtClean="0"/>
              <a:t>Creating a strong performance-driven culture is key to being competitive</a:t>
            </a:r>
          </a:p>
          <a:p>
            <a:r>
              <a:rPr lang="en-US" sz="4000" dirty="0" smtClean="0"/>
              <a:t>The transformation  requires a holistic and disciplined approach</a:t>
            </a:r>
          </a:p>
          <a:p>
            <a:endParaRPr lang="en-US" dirty="0"/>
          </a:p>
        </p:txBody>
      </p:sp>
    </p:spTree>
    <p:extLst>
      <p:ext uri="{BB962C8B-B14F-4D97-AF65-F5344CB8AC3E}">
        <p14:creationId xmlns="" xmlns:p14="http://schemas.microsoft.com/office/powerpoint/2010/main" val="1923903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p>
          <a:p>
            <a:pPr marL="0" indent="0">
              <a:buNone/>
            </a:pPr>
            <a:r>
              <a:rPr lang="en-US" dirty="0" smtClean="0"/>
              <a:t> </a:t>
            </a:r>
          </a:p>
          <a:p>
            <a:pPr marL="0" indent="0">
              <a:buNone/>
            </a:pPr>
            <a:r>
              <a:rPr lang="en-US" dirty="0" smtClean="0"/>
              <a:t>                        </a:t>
            </a:r>
            <a:r>
              <a:rPr lang="en-US" sz="6600" dirty="0" smtClean="0">
                <a:effectLst>
                  <a:outerShdw blurRad="38100" dist="38100" dir="2700000" algn="tl">
                    <a:srgbClr val="000000">
                      <a:alpha val="43137"/>
                    </a:srgbClr>
                  </a:outerShdw>
                </a:effectLst>
              </a:rPr>
              <a:t>Thank You</a:t>
            </a:r>
            <a:endParaRPr lang="en-US" sz="6600"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4178840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Accompanying Text of Speech</a:t>
            </a:r>
            <a:endParaRPr lang="en-US" dirty="0"/>
          </a:p>
        </p:txBody>
      </p:sp>
      <p:sp>
        <p:nvSpPr>
          <p:cNvPr id="3" name="Content Placeholder 2"/>
          <p:cNvSpPr>
            <a:spLocks noGrp="1"/>
          </p:cNvSpPr>
          <p:nvPr>
            <p:ph idx="1"/>
          </p:nvPr>
        </p:nvSpPr>
        <p:spPr/>
        <p:txBody>
          <a:bodyPr/>
          <a:lstStyle/>
          <a:p>
            <a:r>
              <a:rPr lang="en-US" dirty="0" smtClean="0"/>
              <a:t>Opening Speech</a:t>
            </a:r>
          </a:p>
          <a:p>
            <a:endParaRPr lang="en-US" dirty="0"/>
          </a:p>
          <a:p>
            <a:r>
              <a:rPr lang="en-US" dirty="0" smtClean="0"/>
              <a:t>Good afternoon Ladies &amp; Gentlemen.</a:t>
            </a:r>
          </a:p>
          <a:p>
            <a:r>
              <a:rPr lang="en-US" dirty="0" smtClean="0"/>
              <a:t>First of all, I would like to thank the Association of Uzbekistan Lessors and personally </a:t>
            </a:r>
            <a:r>
              <a:rPr lang="en-US" dirty="0" err="1" smtClean="0"/>
              <a:t>Mr</a:t>
            </a:r>
            <a:r>
              <a:rPr lang="en-US" dirty="0" smtClean="0"/>
              <a:t> </a:t>
            </a:r>
            <a:r>
              <a:rPr lang="en-US" dirty="0" err="1" smtClean="0"/>
              <a:t>Zafar</a:t>
            </a:r>
            <a:r>
              <a:rPr lang="en-US" dirty="0" smtClean="0"/>
              <a:t> </a:t>
            </a:r>
            <a:r>
              <a:rPr lang="en-US" dirty="0" err="1" smtClean="0"/>
              <a:t>Mustafaev</a:t>
            </a:r>
            <a:r>
              <a:rPr lang="en-US" dirty="0" smtClean="0"/>
              <a:t> for inviting me to speak at this conference.</a:t>
            </a:r>
          </a:p>
          <a:p>
            <a:r>
              <a:rPr lang="en-US" dirty="0" smtClean="0"/>
              <a:t>I am indeed </a:t>
            </a:r>
            <a:r>
              <a:rPr lang="en-US" dirty="0" err="1" smtClean="0"/>
              <a:t>honoured</a:t>
            </a:r>
            <a:r>
              <a:rPr lang="en-US" dirty="0" smtClean="0"/>
              <a:t> to attend this session together with esteemed representatives from the Parliament of Uzbekistan, Central Bank of Uzbekistan and Ministry of Finance, as well as with the Chairman of Turkish Leasing Association.</a:t>
            </a:r>
            <a:endParaRPr lang="en-US" dirty="0"/>
          </a:p>
        </p:txBody>
      </p:sp>
    </p:spTree>
    <p:extLst>
      <p:ext uri="{BB962C8B-B14F-4D97-AF65-F5344CB8AC3E}">
        <p14:creationId xmlns="" xmlns:p14="http://schemas.microsoft.com/office/powerpoint/2010/main" val="3718287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Ladies and Gentlemen, let me now proceed with my presentation.</a:t>
            </a:r>
          </a:p>
          <a:p>
            <a:r>
              <a:rPr lang="en-US" dirty="0" smtClean="0"/>
              <a:t>With the permission of the Chairman, I would like to make a slight change on my paper, and focus more on sharing the Malaysian experience in coping with the challenges facing the industry.</a:t>
            </a:r>
          </a:p>
          <a:p>
            <a:r>
              <a:rPr lang="en-US" dirty="0" smtClean="0"/>
              <a:t>Some of these challenges you are yet to face, but I am certain that in the very immediate future you will, and I hope sharing our experience will allow you to ponder how you would want to face them, and generally whether the Uzbekistan financial services industry want or should follow the same path.</a:t>
            </a:r>
            <a:endParaRPr lang="en-US" dirty="0"/>
          </a:p>
        </p:txBody>
      </p:sp>
    </p:spTree>
    <p:extLst>
      <p:ext uri="{BB962C8B-B14F-4D97-AF65-F5344CB8AC3E}">
        <p14:creationId xmlns="" xmlns:p14="http://schemas.microsoft.com/office/powerpoint/2010/main" val="3060117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Outline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dirty="0" smtClean="0"/>
              <a:t>Sharing the Malaysian experience</a:t>
            </a:r>
          </a:p>
          <a:p>
            <a:pPr marL="0" indent="0">
              <a:buNone/>
            </a:pPr>
            <a:endParaRPr lang="en-US" sz="3600" dirty="0" smtClean="0"/>
          </a:p>
          <a:p>
            <a:r>
              <a:rPr lang="en-US" sz="3600" dirty="0" smtClean="0"/>
              <a:t>Consolidation of the Financial Services Sector</a:t>
            </a:r>
          </a:p>
          <a:p>
            <a:endParaRPr lang="en-US" sz="3600" dirty="0" smtClean="0"/>
          </a:p>
          <a:p>
            <a:r>
              <a:rPr lang="en-US" sz="3600" dirty="0" smtClean="0"/>
              <a:t>Should Uzbekistan follow the same path?</a:t>
            </a:r>
            <a:endParaRPr lang="en-US" sz="3600" dirty="0"/>
          </a:p>
        </p:txBody>
      </p:sp>
    </p:spTree>
    <p:extLst>
      <p:ext uri="{BB962C8B-B14F-4D97-AF65-F5344CB8AC3E}">
        <p14:creationId xmlns="" xmlns:p14="http://schemas.microsoft.com/office/powerpoint/2010/main" val="523574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Industry Overview</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The leasing industry was a thriving industry in Malaysia before the consolidation of the financial services industry that took place after the Asian Financial Crisis in 1997. </a:t>
            </a:r>
          </a:p>
          <a:p>
            <a:r>
              <a:rPr lang="en-US" dirty="0" smtClean="0"/>
              <a:t>The consolidation was prompted by the need to have stronger and more resilient financial institutions who could compete better with global competition. As you know, </a:t>
            </a:r>
            <a:r>
              <a:rPr lang="en-US" dirty="0" err="1" smtClean="0"/>
              <a:t>globalisation</a:t>
            </a:r>
            <a:r>
              <a:rPr lang="en-US" dirty="0" smtClean="0"/>
              <a:t> was the driving after the Crisis.</a:t>
            </a:r>
          </a:p>
          <a:p>
            <a:r>
              <a:rPr lang="en-US" dirty="0" smtClean="0"/>
              <a:t>The consolidation was also prompted by the need of the Regulators to have more control and discipline over all the players of the key segments of the industry.</a:t>
            </a:r>
          </a:p>
          <a:p>
            <a:r>
              <a:rPr lang="en-US" dirty="0" smtClean="0"/>
              <a:t>This resulted in the merger of the more than 22 local banks then into now less than ten banking groups.</a:t>
            </a:r>
          </a:p>
          <a:p>
            <a:r>
              <a:rPr lang="en-US" dirty="0" smtClean="0"/>
              <a:t>This was further followed in mid 2000s with a second round of consolidation that saw the merger of the various finance, equipment leasing and factoring companies into the parent banks – the start of universal banking in Malaysia where everything is done under 1 roof.</a:t>
            </a:r>
            <a:endParaRPr lang="en-US" dirty="0"/>
          </a:p>
        </p:txBody>
      </p:sp>
    </p:spTree>
    <p:extLst>
      <p:ext uri="{BB962C8B-B14F-4D97-AF65-F5344CB8AC3E}">
        <p14:creationId xmlns="" xmlns:p14="http://schemas.microsoft.com/office/powerpoint/2010/main" val="3707335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facing the industry</a:t>
            </a:r>
            <a:endParaRPr lang="en-US" dirty="0"/>
          </a:p>
        </p:txBody>
      </p:sp>
      <p:sp>
        <p:nvSpPr>
          <p:cNvPr id="3" name="Content Placeholder 2"/>
          <p:cNvSpPr>
            <a:spLocks noGrp="1"/>
          </p:cNvSpPr>
          <p:nvPr>
            <p:ph idx="1"/>
          </p:nvPr>
        </p:nvSpPr>
        <p:spPr/>
        <p:txBody>
          <a:bodyPr/>
          <a:lstStyle/>
          <a:p>
            <a:r>
              <a:rPr lang="en-US" dirty="0" smtClean="0"/>
              <a:t>Let me share with you the results of a survey taken in 2010 of the more than 25 leasing companies in Malaysia, on what they see are the major challenges.</a:t>
            </a:r>
          </a:p>
          <a:p>
            <a:endParaRPr lang="en-US" dirty="0"/>
          </a:p>
          <a:p>
            <a:r>
              <a:rPr lang="en-US" dirty="0" smtClean="0"/>
              <a:t>(</a:t>
            </a:r>
            <a:r>
              <a:rPr lang="en-US" dirty="0" err="1" smtClean="0"/>
              <a:t>Summarise</a:t>
            </a:r>
            <a:r>
              <a:rPr lang="en-US" dirty="0" smtClean="0"/>
              <a:t> the Challenges)</a:t>
            </a:r>
            <a:endParaRPr lang="en-US" dirty="0"/>
          </a:p>
        </p:txBody>
      </p:sp>
    </p:spTree>
    <p:extLst>
      <p:ext uri="{BB962C8B-B14F-4D97-AF65-F5344CB8AC3E}">
        <p14:creationId xmlns="" xmlns:p14="http://schemas.microsoft.com/office/powerpoint/2010/main" val="1895001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 xmlns:p14="http://schemas.microsoft.com/office/powerpoint/2010/main" val="2908007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 xmlns:p14="http://schemas.microsoft.com/office/powerpoint/2010/main" val="4152222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Sharing the Malaysian Experience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600" dirty="0" smtClean="0"/>
              <a:t>Industry overview</a:t>
            </a:r>
          </a:p>
          <a:p>
            <a:pPr marL="114300" indent="0">
              <a:buNone/>
            </a:pPr>
            <a:endParaRPr lang="en-US" sz="3600" dirty="0" smtClean="0"/>
          </a:p>
          <a:p>
            <a:r>
              <a:rPr lang="en-US" sz="3600" dirty="0" smtClean="0"/>
              <a:t>Effects of the consolidation on the financial services industry on leasing</a:t>
            </a:r>
          </a:p>
          <a:p>
            <a:endParaRPr lang="en-US" sz="3600" dirty="0" smtClean="0"/>
          </a:p>
          <a:p>
            <a:r>
              <a:rPr lang="en-US" sz="3600" dirty="0" smtClean="0"/>
              <a:t>Current issues facing the industry </a:t>
            </a:r>
            <a:endParaRPr lang="en-US" sz="3600" dirty="0"/>
          </a:p>
          <a:p>
            <a:endParaRPr lang="en-US" sz="3600" dirty="0" smtClean="0"/>
          </a:p>
          <a:p>
            <a:endParaRPr lang="en-US" dirty="0"/>
          </a:p>
        </p:txBody>
      </p:sp>
    </p:spTree>
    <p:extLst>
      <p:ext uri="{BB962C8B-B14F-4D97-AF65-F5344CB8AC3E}">
        <p14:creationId xmlns="" xmlns:p14="http://schemas.microsoft.com/office/powerpoint/2010/main" val="93980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Industry Overview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114300" indent="0">
              <a:buNone/>
            </a:pPr>
            <a:endParaRPr lang="en-US" sz="3600" dirty="0" smtClean="0"/>
          </a:p>
          <a:p>
            <a:r>
              <a:rPr lang="en-US" sz="3600" dirty="0" smtClean="0"/>
              <a:t>Size of the industry</a:t>
            </a:r>
          </a:p>
          <a:p>
            <a:endParaRPr lang="en-US" sz="3600" dirty="0" smtClean="0"/>
          </a:p>
          <a:p>
            <a:r>
              <a:rPr lang="en-US" sz="3600" dirty="0" smtClean="0"/>
              <a:t>Contribution of the industry</a:t>
            </a:r>
            <a:endParaRPr lang="en-US" sz="3600" dirty="0"/>
          </a:p>
        </p:txBody>
      </p:sp>
    </p:spTree>
    <p:extLst>
      <p:ext uri="{BB962C8B-B14F-4D97-AF65-F5344CB8AC3E}">
        <p14:creationId xmlns="" xmlns:p14="http://schemas.microsoft.com/office/powerpoint/2010/main" val="3881314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Industry Overview – contd.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dirty="0" smtClean="0"/>
              <a:t>Range of leasing products</a:t>
            </a:r>
          </a:p>
          <a:p>
            <a:pPr lvl="2"/>
            <a:r>
              <a:rPr lang="en-US" sz="2800" dirty="0" smtClean="0"/>
              <a:t>Finance lease</a:t>
            </a:r>
          </a:p>
          <a:p>
            <a:pPr lvl="2"/>
            <a:r>
              <a:rPr lang="en-US" sz="2800" dirty="0" smtClean="0"/>
              <a:t>Operating lease</a:t>
            </a:r>
          </a:p>
          <a:p>
            <a:pPr lvl="2"/>
            <a:r>
              <a:rPr lang="en-US" sz="2800" dirty="0" smtClean="0"/>
              <a:t>Sale &amp; leaseback</a:t>
            </a:r>
          </a:p>
          <a:p>
            <a:pPr lvl="2"/>
            <a:r>
              <a:rPr lang="en-US" sz="2800" dirty="0" err="1" smtClean="0"/>
              <a:t>Syariah</a:t>
            </a:r>
            <a:r>
              <a:rPr lang="en-US" sz="2800" dirty="0" smtClean="0"/>
              <a:t>-compliant leases – </a:t>
            </a:r>
            <a:r>
              <a:rPr lang="en-US" sz="2800" dirty="0" err="1" smtClean="0"/>
              <a:t>Ijarah</a:t>
            </a:r>
            <a:endParaRPr lang="en-US" sz="2800" dirty="0" smtClean="0"/>
          </a:p>
          <a:p>
            <a:pPr lvl="2"/>
            <a:endParaRPr lang="en-US" dirty="0" smtClean="0"/>
          </a:p>
          <a:p>
            <a:r>
              <a:rPr lang="en-US" sz="3600" dirty="0" smtClean="0"/>
              <a:t>The Players</a:t>
            </a:r>
          </a:p>
          <a:p>
            <a:pPr marL="0" indent="0">
              <a:buNone/>
            </a:pPr>
            <a:r>
              <a:rPr lang="en-US" dirty="0"/>
              <a:t>	</a:t>
            </a:r>
            <a:r>
              <a:rPr lang="en-US" sz="2800" dirty="0" smtClean="0"/>
              <a:t>25 (bank-backed &amp; non-bank packed)</a:t>
            </a:r>
          </a:p>
          <a:p>
            <a:pPr marL="0" indent="0">
              <a:buNone/>
            </a:pPr>
            <a:r>
              <a:rPr lang="en-US" dirty="0" smtClean="0"/>
              <a:t>	</a:t>
            </a:r>
            <a:endParaRPr lang="en-US" dirty="0"/>
          </a:p>
        </p:txBody>
      </p:sp>
    </p:spTree>
    <p:extLst>
      <p:ext uri="{BB962C8B-B14F-4D97-AF65-F5344CB8AC3E}">
        <p14:creationId xmlns="" xmlns:p14="http://schemas.microsoft.com/office/powerpoint/2010/main" val="2434630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Industry Overview – contd.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sz="2800" dirty="0" smtClean="0"/>
              <a:t>Number of employees – 11,100</a:t>
            </a:r>
          </a:p>
          <a:p>
            <a:r>
              <a:rPr lang="en-US" sz="2800" dirty="0" smtClean="0"/>
              <a:t>Total shareholders : RM11 billion (</a:t>
            </a:r>
            <a:r>
              <a:rPr lang="en-US" sz="2800" dirty="0" err="1" smtClean="0"/>
              <a:t>Puc</a:t>
            </a:r>
            <a:r>
              <a:rPr lang="en-US" sz="2800" dirty="0" smtClean="0"/>
              <a:t> – RM3.6b, </a:t>
            </a:r>
            <a:r>
              <a:rPr lang="en-US" sz="2800" dirty="0" err="1" smtClean="0"/>
              <a:t>Gen.Res</a:t>
            </a:r>
            <a:r>
              <a:rPr lang="en-US" sz="2800" dirty="0" smtClean="0"/>
              <a:t>. RM4.4b, </a:t>
            </a:r>
            <a:r>
              <a:rPr lang="en-US" sz="2800" dirty="0" err="1" smtClean="0"/>
              <a:t>Unap.Profit</a:t>
            </a:r>
            <a:r>
              <a:rPr lang="en-US" sz="2800" dirty="0" smtClean="0"/>
              <a:t> RM3b)</a:t>
            </a:r>
          </a:p>
          <a:p>
            <a:r>
              <a:rPr lang="en-US" sz="2800" dirty="0" smtClean="0"/>
              <a:t>No. of contracts:	25% are leases (17,000)</a:t>
            </a:r>
          </a:p>
          <a:p>
            <a:pPr marL="0" indent="0">
              <a:buNone/>
            </a:pPr>
            <a:r>
              <a:rPr lang="en-US" sz="2800" dirty="0"/>
              <a:t>	</a:t>
            </a:r>
            <a:r>
              <a:rPr lang="en-US" sz="2800" dirty="0" smtClean="0"/>
              <a:t>			75% are IHP (60,000)</a:t>
            </a:r>
          </a:p>
          <a:p>
            <a:r>
              <a:rPr lang="en-US" sz="2800" dirty="0" smtClean="0"/>
              <a:t>Volume of receivables: 17% are leases -RM1.1b</a:t>
            </a:r>
          </a:p>
          <a:p>
            <a:pPr marL="411480" lvl="1" indent="0">
              <a:buNone/>
            </a:pPr>
            <a:r>
              <a:rPr lang="en-US" sz="2800" dirty="0" smtClean="0"/>
              <a:t>				83% are IHPs  -   RM6.4b </a:t>
            </a:r>
          </a:p>
          <a:p>
            <a:r>
              <a:rPr lang="en-US" sz="2800" dirty="0" smtClean="0"/>
              <a:t>Profit before tax – RM1.5 billion</a:t>
            </a:r>
            <a:endParaRPr lang="en-US" sz="2800" dirty="0"/>
          </a:p>
        </p:txBody>
      </p:sp>
    </p:spTree>
    <p:extLst>
      <p:ext uri="{BB962C8B-B14F-4D97-AF65-F5344CB8AC3E}">
        <p14:creationId xmlns="" xmlns:p14="http://schemas.microsoft.com/office/powerpoint/2010/main" val="141100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Sector Coverage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dirty="0" smtClean="0"/>
              <a:t>Manufacturing            -  25%</a:t>
            </a:r>
          </a:p>
          <a:p>
            <a:r>
              <a:rPr lang="en-US" sz="3600" dirty="0" smtClean="0"/>
              <a:t>General Commerce    -  24%</a:t>
            </a:r>
          </a:p>
          <a:p>
            <a:r>
              <a:rPr lang="en-US" sz="3600" dirty="0" smtClean="0"/>
              <a:t>Services		</a:t>
            </a:r>
            <a:r>
              <a:rPr lang="en-US" sz="3600" dirty="0"/>
              <a:t> </a:t>
            </a:r>
            <a:r>
              <a:rPr lang="en-US" sz="3600" dirty="0" smtClean="0"/>
              <a:t>      - 13%</a:t>
            </a:r>
          </a:p>
          <a:p>
            <a:r>
              <a:rPr lang="en-US" sz="3600" dirty="0" smtClean="0"/>
              <a:t>Transport		       - 12%</a:t>
            </a:r>
          </a:p>
          <a:p>
            <a:r>
              <a:rPr lang="en-US" sz="3600" dirty="0" smtClean="0"/>
              <a:t>Property		       - 12%</a:t>
            </a:r>
          </a:p>
          <a:p>
            <a:endParaRPr lang="en-US" sz="3600" dirty="0"/>
          </a:p>
        </p:txBody>
      </p:sp>
    </p:spTree>
    <p:extLst>
      <p:ext uri="{BB962C8B-B14F-4D97-AF65-F5344CB8AC3E}">
        <p14:creationId xmlns="" xmlns:p14="http://schemas.microsoft.com/office/powerpoint/2010/main" val="934376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Effects of Finance Industry Consolidation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sz="3600" dirty="0" smtClean="0"/>
          </a:p>
          <a:p>
            <a:r>
              <a:rPr lang="en-US" sz="3600" dirty="0" smtClean="0"/>
              <a:t>Pre-consolidation</a:t>
            </a:r>
          </a:p>
          <a:p>
            <a:r>
              <a:rPr lang="en-US" sz="3600" dirty="0" smtClean="0"/>
              <a:t>Rationale of consolidation</a:t>
            </a:r>
          </a:p>
          <a:p>
            <a:r>
              <a:rPr lang="en-US" sz="3600" dirty="0" smtClean="0"/>
              <a:t>Benefits of </a:t>
            </a:r>
            <a:r>
              <a:rPr lang="en-US" sz="3600" dirty="0" err="1" smtClean="0"/>
              <a:t>rationalisation</a:t>
            </a:r>
            <a:endParaRPr lang="en-US" sz="3600" dirty="0" smtClean="0"/>
          </a:p>
          <a:p>
            <a:r>
              <a:rPr lang="en-US" sz="3600" dirty="0" smtClean="0"/>
              <a:t>Some of the drawbacks of </a:t>
            </a:r>
            <a:r>
              <a:rPr lang="en-US" sz="3600" dirty="0" err="1" smtClean="0"/>
              <a:t>rationalisation</a:t>
            </a:r>
            <a:r>
              <a:rPr lang="en-US" sz="3600" dirty="0" smtClean="0"/>
              <a:t> e.g. development of the SMEs</a:t>
            </a:r>
          </a:p>
          <a:p>
            <a:endParaRPr lang="en-US" dirty="0"/>
          </a:p>
        </p:txBody>
      </p:sp>
    </p:spTree>
    <p:extLst>
      <p:ext uri="{BB962C8B-B14F-4D97-AF65-F5344CB8AC3E}">
        <p14:creationId xmlns="" xmlns:p14="http://schemas.microsoft.com/office/powerpoint/2010/main" val="646192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Issues Facing the Industry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3900" dirty="0" smtClean="0"/>
              <a:t>Results of 2010 survey:</a:t>
            </a:r>
            <a:endParaRPr lang="en-US" sz="2800" dirty="0" smtClean="0"/>
          </a:p>
          <a:p>
            <a:pPr marL="514350" indent="-514350">
              <a:buAutoNum type="arabicPeriod"/>
            </a:pPr>
            <a:r>
              <a:rPr lang="en-US" sz="2800" dirty="0" smtClean="0"/>
              <a:t>Competition</a:t>
            </a:r>
          </a:p>
          <a:p>
            <a:pPr marL="514350" indent="-514350">
              <a:buAutoNum type="arabicPeriod"/>
            </a:pPr>
            <a:r>
              <a:rPr lang="en-US" sz="2800" dirty="0" smtClean="0"/>
              <a:t>High cost of funding</a:t>
            </a:r>
          </a:p>
          <a:p>
            <a:pPr marL="514350" indent="-514350">
              <a:buAutoNum type="arabicPeriod"/>
            </a:pPr>
            <a:r>
              <a:rPr lang="en-US" sz="2800" dirty="0" smtClean="0"/>
              <a:t>Pricing</a:t>
            </a:r>
          </a:p>
          <a:p>
            <a:pPr marL="514350" indent="-514350">
              <a:buAutoNum type="arabicPeriod"/>
            </a:pPr>
            <a:r>
              <a:rPr lang="en-US" sz="2800" dirty="0" smtClean="0"/>
              <a:t>Delinquency</a:t>
            </a:r>
          </a:p>
          <a:p>
            <a:pPr marL="514350" indent="-514350">
              <a:buAutoNum type="arabicPeriod"/>
            </a:pPr>
            <a:r>
              <a:rPr lang="en-US" sz="2800" dirty="0" smtClean="0"/>
              <a:t>Frauds – multiple financing</a:t>
            </a:r>
          </a:p>
          <a:p>
            <a:pPr marL="514350" indent="-514350">
              <a:buAutoNum type="arabicPeriod"/>
            </a:pPr>
            <a:r>
              <a:rPr lang="en-US" sz="2800" dirty="0" smtClean="0"/>
              <a:t>Taxation</a:t>
            </a:r>
          </a:p>
          <a:p>
            <a:pPr marL="514350" indent="-514350">
              <a:buAutoNum type="arabicPeriod"/>
            </a:pPr>
            <a:r>
              <a:rPr lang="en-US" sz="2800" dirty="0" smtClean="0"/>
              <a:t>Staff turnover</a:t>
            </a:r>
          </a:p>
          <a:p>
            <a:pPr marL="514350" indent="-514350">
              <a:buAutoNum type="arabicPeriod"/>
            </a:pPr>
            <a:r>
              <a:rPr lang="en-US" sz="2800" dirty="0" smtClean="0"/>
              <a:t>Residual Values</a:t>
            </a:r>
          </a:p>
          <a:p>
            <a:pPr marL="0" indent="0">
              <a:buNone/>
            </a:pPr>
            <a:endParaRPr lang="en-US" dirty="0" smtClean="0"/>
          </a:p>
        </p:txBody>
      </p:sp>
    </p:spTree>
    <p:extLst>
      <p:ext uri="{BB962C8B-B14F-4D97-AF65-F5344CB8AC3E}">
        <p14:creationId xmlns="" xmlns:p14="http://schemas.microsoft.com/office/powerpoint/2010/main" val="1597271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769</TotalTime>
  <Words>796</Words>
  <Application>Microsoft Macintosh PowerPoint</Application>
  <PresentationFormat>Экран (4:3)</PresentationFormat>
  <Paragraphs>126</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Adjacency</vt:lpstr>
      <vt:lpstr>Issues Facing the Leasing Industry – Foreign Perspective</vt:lpstr>
      <vt:lpstr>Outline</vt:lpstr>
      <vt:lpstr>Sharing the Malaysian Experience</vt:lpstr>
      <vt:lpstr>The Industry Overview</vt:lpstr>
      <vt:lpstr>Industry Overview – contd.</vt:lpstr>
      <vt:lpstr>Industry Overview – contd.</vt:lpstr>
      <vt:lpstr>Sector Coverage</vt:lpstr>
      <vt:lpstr>Effects of Finance Industry Consolidation</vt:lpstr>
      <vt:lpstr>Issues Facing the Industry</vt:lpstr>
      <vt:lpstr>Issues Facing the Industry</vt:lpstr>
      <vt:lpstr>Addressing Competition</vt:lpstr>
      <vt:lpstr>Innovations in the industry</vt:lpstr>
      <vt:lpstr>Should Uzbekistan follow the same path?</vt:lpstr>
      <vt:lpstr>Creating a Performance-Driven Culture</vt:lpstr>
      <vt:lpstr> Elements of a Performance-Driven Culture </vt:lpstr>
      <vt:lpstr>Conclusion</vt:lpstr>
      <vt:lpstr>Слайд 17</vt:lpstr>
      <vt:lpstr>Accompanying Text of Speech</vt:lpstr>
      <vt:lpstr>Outline</vt:lpstr>
      <vt:lpstr>The Industry Overview</vt:lpstr>
      <vt:lpstr>Issues facing the industry</vt:lpstr>
      <vt:lpstr>Слайд 22</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facing the leasing industry – Foreign Perspective</dc:title>
  <dc:creator>Dato' Mohammed Hussein</dc:creator>
  <cp:lastModifiedBy>DNA7 X86</cp:lastModifiedBy>
  <cp:revision>38</cp:revision>
  <cp:lastPrinted>2012-03-29T02:05:52Z</cp:lastPrinted>
  <dcterms:created xsi:type="dcterms:W3CDTF">2012-03-27T11:41:44Z</dcterms:created>
  <dcterms:modified xsi:type="dcterms:W3CDTF">2012-04-05T07:18:24Z</dcterms:modified>
</cp:coreProperties>
</file>