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72" r:id="rId6"/>
    <p:sldId id="261" r:id="rId7"/>
    <p:sldId id="263" r:id="rId8"/>
    <p:sldId id="278" r:id="rId9"/>
    <p:sldId id="265" r:id="rId10"/>
    <p:sldId id="279" r:id="rId11"/>
    <p:sldId id="280" r:id="rId12"/>
    <p:sldId id="281" r:id="rId13"/>
    <p:sldId id="282" r:id="rId14"/>
    <p:sldId id="284" r:id="rId15"/>
    <p:sldId id="271" r:id="rId16"/>
  </p:sldIdLst>
  <p:sldSz cx="9144000" cy="6858000" type="screen4x3"/>
  <p:notesSz cx="6808788" cy="98234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364"/>
    <a:srgbClr val="BE9660"/>
    <a:srgbClr val="FFCC00"/>
    <a:srgbClr val="FF0000"/>
    <a:srgbClr val="4D4D4D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srv1\post1\08\C&#1091;&#1093;&#1088;&#1086;&#1073;\Presentation\october%202011\prez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srv1\post1\08\C&#1091;&#1093;&#1088;&#1086;&#1073;\Presentation\january%202012\pre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5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0075130580174836E-2"/>
          <c:y val="7.7951002227171495E-2"/>
          <c:w val="0.90488165436389134"/>
          <c:h val="0.7706013363029007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4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0414352546821359E-2"/>
                  <c:y val="-3.885426348432494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434 </a:t>
                    </a:r>
                  </a:p>
                </c:rich>
              </c:tx>
            </c:dLbl>
            <c:dLbl>
              <c:idx val="1"/>
              <c:layout>
                <c:manualLayout>
                  <c:x val="2.5358308826699611E-2"/>
                  <c:y val="-4.014567221413563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610</a:t>
                    </a:r>
                  </a:p>
                </c:rich>
              </c:tx>
            </c:dLbl>
            <c:dLbl>
              <c:idx val="2"/>
              <c:layout>
                <c:manualLayout>
                  <c:x val="2.1541439961478941E-2"/>
                  <c:y val="-3.950569653180879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860 </a:t>
                    </a:r>
                  </a:p>
                </c:rich>
              </c:tx>
            </c:dLbl>
            <c:dLbl>
              <c:idx val="3"/>
              <c:layout>
                <c:manualLayout>
                  <c:x val="2.6076612197504161E-2"/>
                  <c:y val="-3.106535959174368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1 176</a:t>
                    </a:r>
                  </a:p>
                </c:rich>
              </c:tx>
            </c:dLbl>
            <c:dLbl>
              <c:idx val="4"/>
              <c:layout>
                <c:manualLayout>
                  <c:x val="9.9892975557421774E-3"/>
                  <c:y val="-2.06163858756654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ru-RU"/>
                      <a:t>627</a:t>
                    </a:r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'Credit Portfolio'!$K$5:$O$5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Январь, 2012</c:v>
                </c:pt>
              </c:strCache>
            </c:strRef>
          </c:cat>
          <c:val>
            <c:numRef>
              <c:f>'Credit Portfolio'!$K$6:$O$6</c:f>
              <c:numCache>
                <c:formatCode>#,##0</c:formatCode>
                <c:ptCount val="5"/>
                <c:pt idx="0">
                  <c:v>434668521000</c:v>
                </c:pt>
                <c:pt idx="1">
                  <c:v>610435694000</c:v>
                </c:pt>
                <c:pt idx="2">
                  <c:v>860859376000</c:v>
                </c:pt>
                <c:pt idx="3">
                  <c:v>1176581228000</c:v>
                </c:pt>
                <c:pt idx="4">
                  <c:v>1626991477000</c:v>
                </c:pt>
              </c:numCache>
            </c:numRef>
          </c:val>
        </c:ser>
        <c:dLbls>
          <c:showVal val="1"/>
        </c:dLbls>
        <c:shape val="box"/>
        <c:axId val="4770432"/>
        <c:axId val="4772224"/>
        <c:axId val="0"/>
      </c:bar3DChart>
      <c:catAx>
        <c:axId val="477043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772224"/>
        <c:crosses val="autoZero"/>
        <c:auto val="1"/>
        <c:lblAlgn val="ctr"/>
        <c:lblOffset val="100"/>
        <c:tickLblSkip val="1"/>
        <c:tickMarkSkip val="1"/>
      </c:catAx>
      <c:valAx>
        <c:axId val="4772224"/>
        <c:scaling>
          <c:orientation val="minMax"/>
        </c:scaling>
        <c:delete val="1"/>
        <c:axPos val="l"/>
        <c:numFmt formatCode="#,##0" sourceLinked="1"/>
        <c:tickLblPos val="none"/>
        <c:crossAx val="4770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1486473348472531E-2"/>
          <c:y val="5.2474444034022433E-2"/>
          <c:w val="0.95851349935384722"/>
          <c:h val="0.69047819730688864"/>
        </c:manualLayout>
      </c:layout>
      <c:barChart>
        <c:barDir val="col"/>
        <c:grouping val="clustered"/>
        <c:ser>
          <c:idx val="0"/>
          <c:order val="0"/>
          <c:tx>
            <c:strRef>
              <c:f>Branch!$D$5</c:f>
              <c:strCache>
                <c:ptCount val="1"/>
                <c:pt idx="0">
                  <c:v>Branches</c:v>
                </c:pt>
              </c:strCache>
            </c:strRef>
          </c:tx>
          <c:spPr>
            <a:solidFill>
              <a:srgbClr val="80808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Branch!$E$4:$I$4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Branch!$E$5:$I$5</c:f>
              <c:numCache>
                <c:formatCode>General</c:formatCode>
                <c:ptCount val="5"/>
                <c:pt idx="0">
                  <c:v>27</c:v>
                </c:pt>
                <c:pt idx="1">
                  <c:v>27</c:v>
                </c:pt>
                <c:pt idx="2">
                  <c:v>26</c:v>
                </c:pt>
                <c:pt idx="3">
                  <c:v>26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tx>
            <c:strRef>
              <c:f>Branch!$D$6</c:f>
              <c:strCache>
                <c:ptCount val="1"/>
                <c:pt idx="0">
                  <c:v>Mini Banks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Branch!$E$4:$I$4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Branch!$E$6:$I$6</c:f>
              <c:numCache>
                <c:formatCode>General</c:formatCode>
                <c:ptCount val="5"/>
                <c:pt idx="0">
                  <c:v>77</c:v>
                </c:pt>
                <c:pt idx="1">
                  <c:v>92</c:v>
                </c:pt>
                <c:pt idx="2">
                  <c:v>108</c:v>
                </c:pt>
                <c:pt idx="3">
                  <c:v>112</c:v>
                </c:pt>
                <c:pt idx="4">
                  <c:v>112</c:v>
                </c:pt>
              </c:numCache>
            </c:numRef>
          </c:val>
        </c:ser>
        <c:ser>
          <c:idx val="2"/>
          <c:order val="2"/>
          <c:tx>
            <c:strRef>
              <c:f>Branch!$D$7</c:f>
              <c:strCache>
                <c:ptCount val="1"/>
                <c:pt idx="0">
                  <c:v>Retail offices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Branch!$E$4:$I$4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Branch!$E$7:$I$7</c:f>
              <c:numCache>
                <c:formatCode>General</c:formatCode>
                <c:ptCount val="5"/>
                <c:pt idx="0">
                  <c:v>150</c:v>
                </c:pt>
                <c:pt idx="1">
                  <c:v>174</c:v>
                </c:pt>
                <c:pt idx="2">
                  <c:v>758</c:v>
                </c:pt>
                <c:pt idx="3">
                  <c:v>1683</c:v>
                </c:pt>
                <c:pt idx="4">
                  <c:v>1708</c:v>
                </c:pt>
              </c:numCache>
            </c:numRef>
          </c:val>
        </c:ser>
        <c:dLbls>
          <c:showVal val="1"/>
        </c:dLbls>
        <c:axId val="9456640"/>
        <c:axId val="9462528"/>
      </c:barChart>
      <c:catAx>
        <c:axId val="94566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462528"/>
        <c:crosses val="autoZero"/>
        <c:auto val="1"/>
        <c:lblAlgn val="ctr"/>
        <c:lblOffset val="100"/>
        <c:tickLblSkip val="1"/>
        <c:tickMarkSkip val="1"/>
      </c:catAx>
      <c:valAx>
        <c:axId val="9462528"/>
        <c:scaling>
          <c:orientation val="minMax"/>
        </c:scaling>
        <c:delete val="1"/>
        <c:axPos val="l"/>
        <c:numFmt formatCode="General" sourceLinked="1"/>
        <c:tickLblPos val="none"/>
        <c:crossAx val="94566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7739652823862237"/>
          <c:y val="0.89881213614948463"/>
          <c:w val="0.64520834060983068"/>
          <c:h val="8.0357376410715498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999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789" y="0"/>
            <a:ext cx="2949999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2914"/>
            <a:ext cx="2949999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789" y="9332914"/>
            <a:ext cx="2949999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2058BC-2C18-42B3-93E8-0B309357B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999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203" y="0"/>
            <a:ext cx="2949999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36600"/>
            <a:ext cx="4911725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665664"/>
            <a:ext cx="5447981" cy="44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1325"/>
            <a:ext cx="2949999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203" y="9331325"/>
            <a:ext cx="2949999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4BAB0B-AE49-4774-B69F-0E7C71D26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2961D-7F8D-4D5F-B0F1-2EB8091E81B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736600"/>
            <a:ext cx="4911725" cy="368458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899E3-CD77-49A4-9297-71752BDDB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1D5B6-6477-405B-B2EE-60D96A6AC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D57FC-872C-4407-B77E-026410D31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1A6E9-6D37-4927-860F-26D0067E7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4668-5091-43DE-BD80-566D1B791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AF3D9-1A77-40B2-8947-AE838D53A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17BD1-E27B-4A2D-882E-8C765680B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794B-6CDE-4E6F-8075-3F09FAD70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E3330-3009-4757-90C4-AA1932D30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B31DF-A234-446C-90B3-999CBAC72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EA470-5CAF-4C65-8C98-CC533D945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E0F3C-FC8B-416F-936A-58A285CF6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648B3E-0371-4716-AC38-44FF24891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083FDB-14C6-4DA3-9333-002A36ED6C4C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404813"/>
            <a:ext cx="6705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БАНК АСАКА (ОАО)</a:t>
            </a:r>
          </a:p>
        </p:txBody>
      </p:sp>
      <p:pic>
        <p:nvPicPr>
          <p:cNvPr id="15364" name="Picture 4" descr="Asaka Bank_logo_approved (2007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1484313"/>
            <a:ext cx="3548062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03575" y="4365625"/>
            <a:ext cx="5761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Докладчик: Шухрат Махмудов.</a:t>
            </a:r>
            <a:br>
              <a:rPr lang="ru-RU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Начальник Департамента лизинговых операций.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3A4D21-8E1C-4471-A517-2A1962AE6D5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RATING by</a:t>
            </a:r>
            <a:r>
              <a:rPr lang="en-US" sz="3000">
                <a:solidFill>
                  <a:srgbClr val="BE96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en-US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Fitch</a:t>
            </a:r>
            <a:r>
              <a:rPr lang="en-US" sz="3000" b="1">
                <a:solidFill>
                  <a:srgbClr val="BE96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Ratings Ltd.</a:t>
            </a:r>
            <a:endParaRPr lang="ru-RU" sz="30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836613"/>
            <a:ext cx="6119812" cy="2305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Fitch</a:t>
            </a:r>
            <a:r>
              <a:rPr lang="en-US" sz="2400" b="1" dirty="0">
                <a:solidFill>
                  <a:srgbClr val="BE96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Ratings Ltd.</a:t>
            </a:r>
            <a:endParaRPr lang="en-US" sz="2400" dirty="0">
              <a:solidFill>
                <a:srgbClr val="4D4D4D"/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Долгосрочный </a:t>
            </a:r>
            <a:r>
              <a:rPr lang="en-US" sz="16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IDR	  </a:t>
            </a:r>
            <a:r>
              <a:rPr lang="ru-RU" sz="16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	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«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-»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Краткосрочный</a:t>
            </a:r>
            <a:r>
              <a:rPr lang="en-US" sz="16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IDR		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«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»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Рейтинг Поддержки		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«5»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Уровень Поддержки</a:t>
            </a:r>
          </a:p>
          <a:p>
            <a:pPr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Рейтинга			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«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»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Прогноз</a:t>
            </a:r>
            <a:r>
              <a:rPr lang="en-US" sz="16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	</a:t>
            </a:r>
            <a:r>
              <a:rPr lang="en-US" sz="16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	  </a:t>
            </a:r>
            <a:r>
              <a:rPr lang="ru-RU" sz="16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«Стабильный»</a:t>
            </a:r>
          </a:p>
          <a:p>
            <a:pPr eaLnBrk="1" hangingPunct="1">
              <a:defRPr/>
            </a:pPr>
            <a:endParaRPr lang="ru-RU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429000" y="3644900"/>
            <a:ext cx="5535613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Moody’s </a:t>
            </a:r>
          </a:p>
          <a:p>
            <a:pPr>
              <a:lnSpc>
                <a:spcPct val="90000"/>
              </a:lnSpc>
              <a:defRPr/>
            </a:pPr>
            <a:r>
              <a:rPr lang="ru-RU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Рейтинг финансовой</a:t>
            </a:r>
          </a:p>
          <a:p>
            <a:pPr>
              <a:lnSpc>
                <a:spcPct val="90000"/>
              </a:lnSpc>
              <a:defRPr/>
            </a:pPr>
            <a:r>
              <a:rPr lang="ru-RU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устойчивости банка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		 </a:t>
            </a:r>
            <a:r>
              <a:rPr lang="en-US" sz="1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E+</a:t>
            </a:r>
            <a:endPara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Долгосрочный и краткосрочный</a:t>
            </a:r>
          </a:p>
          <a:p>
            <a:pPr>
              <a:lnSpc>
                <a:spcPct val="90000"/>
              </a:lnSpc>
              <a:defRPr/>
            </a:pPr>
            <a:r>
              <a:rPr lang="ru-RU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Рейтинги депозитов в</a:t>
            </a:r>
          </a:p>
          <a:p>
            <a:pPr>
              <a:lnSpc>
                <a:spcPct val="90000"/>
              </a:lnSpc>
              <a:defRPr/>
            </a:pPr>
            <a:r>
              <a:rPr lang="ru-RU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национальной валюте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	 </a:t>
            </a: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	</a:t>
            </a:r>
            <a:r>
              <a:rPr lang="en-US" sz="1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Bа3/Not Prime</a:t>
            </a:r>
            <a:endPara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Долгосрочный и краткосрочный</a:t>
            </a:r>
          </a:p>
          <a:p>
            <a:pPr>
              <a:lnSpc>
                <a:spcPct val="90000"/>
              </a:lnSpc>
              <a:defRPr/>
            </a:pPr>
            <a:r>
              <a:rPr lang="ru-RU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рейтинги депозитов в</a:t>
            </a:r>
          </a:p>
          <a:p>
            <a:pPr>
              <a:lnSpc>
                <a:spcPct val="90000"/>
              </a:lnSpc>
              <a:defRPr/>
            </a:pPr>
            <a:r>
              <a:rPr lang="ru-RU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иностранной валюте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		 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В2/Not Prime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Прогноз</a:t>
            </a:r>
            <a:r>
              <a:rPr lang="en-US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		  </a:t>
            </a:r>
            <a:r>
              <a:rPr lang="ru-RU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	</a:t>
            </a:r>
            <a:r>
              <a:rPr lang="en-US" sz="14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	</a:t>
            </a: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«Стабильный»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14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УЧАСТИЕ НА ЛИЗИНГОВОМ РЫНКЕ</a:t>
            </a:r>
            <a:r>
              <a:rPr lang="en-US" sz="2800" b="1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2800" b="1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ru-RU" sz="2400" b="1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1. Инвестиции в УФ лизинговых компаний:</a:t>
            </a:r>
            <a:endParaRPr lang="ru-RU" b="1" smtClean="0">
              <a:solidFill>
                <a:srgbClr val="D8B36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4243" name="Group 451"/>
          <p:cNvGraphicFramePr>
            <a:graphicFrameLocks noGrp="1"/>
          </p:cNvGraphicFramePr>
          <p:nvPr>
            <p:ph idx="1"/>
          </p:nvPr>
        </p:nvGraphicFramePr>
        <p:xfrm>
          <a:off x="1476375" y="1981200"/>
          <a:ext cx="6981825" cy="3392490"/>
        </p:xfrm>
        <a:graphic>
          <a:graphicData uri="http://schemas.openxmlformats.org/drawingml/2006/table">
            <a:tbl>
              <a:tblPr/>
              <a:tblGrid>
                <a:gridCol w="382588"/>
                <a:gridCol w="3879850"/>
                <a:gridCol w="1585912"/>
                <a:gridCol w="1133475"/>
              </a:tblGrid>
              <a:tr h="935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 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Наименование лизинговой компании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Сумма вложений (млн.сум)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Доля в УФ (%)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1.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ЛК «O'zavtosanoat-Leasing»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2 940,0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49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2.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ЛК  ООО «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Asaka-Trans-Leasing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»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2 800,0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70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3.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ЛК «Узавиализинг»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2 580,2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15,11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4.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ЛК «Qurilish-Leasing»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688,3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15,63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5.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ЛК «Узмед лизинг»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300,0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20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 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ИТОГО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9 308,5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 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УЧАСТИЕ НА ЛИЗИНГОВОМ РЫНКЕ</a:t>
            </a:r>
            <a:r>
              <a:rPr lang="en-US" sz="2800" b="1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2800" b="1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2800" b="1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2. Лизинговые операции банка</a:t>
            </a:r>
          </a:p>
        </p:txBody>
      </p:sp>
      <p:graphicFrame>
        <p:nvGraphicFramePr>
          <p:cNvPr id="34820" name="Object 122"/>
          <p:cNvGraphicFramePr>
            <a:graphicFrameLocks noChangeAspect="1"/>
          </p:cNvGraphicFramePr>
          <p:nvPr>
            <p:ph idx="1"/>
          </p:nvPr>
        </p:nvGraphicFramePr>
        <p:xfrm>
          <a:off x="2557463" y="2166938"/>
          <a:ext cx="6259512" cy="3122612"/>
        </p:xfrm>
        <a:graphic>
          <a:graphicData uri="http://schemas.openxmlformats.org/presentationml/2006/ole">
            <p:oleObj spid="_x0000_s34820" name="Диаграмма" r:id="rId3" imgW="8553640" imgH="426739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УЧАСТИЕ НА ЛИЗИНГОВОМ РЫНКЕ</a:t>
            </a:r>
            <a:r>
              <a:rPr lang="en-US" sz="24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24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ru-RU" sz="20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3. Кредитные линии для лизинговых компаний</a:t>
            </a:r>
            <a:br>
              <a:rPr lang="ru-RU" sz="20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Cyr" pitchFamily="34" charset="0"/>
                <a:cs typeface="Arial Cyr" pitchFamily="34" charset="0"/>
              </a:rPr>
              <a:t>Объем выданных кредитов для ЛК (</a:t>
            </a:r>
            <a:r>
              <a:rPr lang="ru-RU" sz="20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Cyr" pitchFamily="34" charset="0"/>
                <a:cs typeface="Arial Cyr" pitchFamily="34" charset="0"/>
              </a:rPr>
              <a:t>млрд.сум</a:t>
            </a:r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Cyr" pitchFamily="34" charset="0"/>
                <a:cs typeface="Arial Cyr" pitchFamily="34" charset="0"/>
              </a:rPr>
              <a:t>)</a:t>
            </a:r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000" b="1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6868" name="Object 5"/>
          <p:cNvGraphicFramePr>
            <a:graphicFrameLocks noChangeAspect="1"/>
          </p:cNvGraphicFramePr>
          <p:nvPr>
            <p:ph idx="1"/>
          </p:nvPr>
        </p:nvGraphicFramePr>
        <p:xfrm>
          <a:off x="2624138" y="2133600"/>
          <a:ext cx="6161087" cy="3516313"/>
        </p:xfrm>
        <a:graphic>
          <a:graphicData uri="http://schemas.openxmlformats.org/presentationml/2006/ole">
            <p:oleObj spid="_x0000_s36868" name="Диаграмма" r:id="rId3" imgW="6657832" imgH="3800618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0024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800" dirty="0" smtClean="0">
                <a:latin typeface="Arial Cyr" pitchFamily="34" charset="0"/>
                <a:cs typeface="Arial Cyr" pitchFamily="34" charset="0"/>
              </a:rPr>
              <a:t>Сумма линии – 8 млн.долларов США освоена полностью. 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Arial Cyr" pitchFamily="34" charset="0"/>
                <a:cs typeface="Arial Cyr" pitchFamily="34" charset="0"/>
              </a:rPr>
              <a:t>Лизингодатель – </a:t>
            </a:r>
            <a:r>
              <a:rPr lang="ru-RU" sz="2800" dirty="0" err="1" smtClean="0">
                <a:latin typeface="Arial Cyr" pitchFamily="34" charset="0"/>
                <a:cs typeface="Arial Cyr" pitchFamily="34" charset="0"/>
              </a:rPr>
              <a:t>ИБР</a:t>
            </a:r>
            <a:r>
              <a:rPr lang="ru-RU" sz="2800" dirty="0" smtClean="0">
                <a:latin typeface="Arial Cyr" pitchFamily="34" charset="0"/>
                <a:cs typeface="Arial Cyr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Arial Cyr" pitchFamily="34" charset="0"/>
                <a:cs typeface="Arial Cyr" pitchFamily="34" charset="0"/>
              </a:rPr>
              <a:t>Лизингополучатель – клиент банка «</a:t>
            </a:r>
            <a:r>
              <a:rPr lang="ru-RU" sz="2800" dirty="0" err="1" smtClean="0">
                <a:latin typeface="Arial Cyr" pitchFamily="34" charset="0"/>
                <a:cs typeface="Arial Cyr" pitchFamily="34" charset="0"/>
              </a:rPr>
              <a:t>Асака</a:t>
            </a:r>
            <a:r>
              <a:rPr lang="ru-RU" sz="2800" dirty="0" smtClean="0">
                <a:latin typeface="Arial Cyr" pitchFamily="34" charset="0"/>
                <a:cs typeface="Arial Cyr" pitchFamily="34" charset="0"/>
              </a:rPr>
              <a:t>»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Arial Cyr" pitchFamily="34" charset="0"/>
                <a:cs typeface="Arial Cyr" pitchFamily="34" charset="0"/>
              </a:rPr>
              <a:t>Продавец – страны Европы и Азии.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Arial Cyr" pitchFamily="34" charset="0"/>
                <a:cs typeface="Arial Cyr" pitchFamily="34" charset="0"/>
              </a:rPr>
              <a:t>Банк «</a:t>
            </a:r>
            <a:r>
              <a:rPr lang="ru-RU" sz="2800" dirty="0" err="1" smtClean="0">
                <a:latin typeface="Arial Cyr" pitchFamily="34" charset="0"/>
                <a:cs typeface="Arial Cyr" pitchFamily="34" charset="0"/>
              </a:rPr>
              <a:t>Асака</a:t>
            </a:r>
            <a:r>
              <a:rPr lang="ru-RU" sz="2800" dirty="0" smtClean="0">
                <a:latin typeface="Arial Cyr" pitchFamily="34" charset="0"/>
                <a:cs typeface="Arial Cyr" pitchFamily="34" charset="0"/>
              </a:rPr>
              <a:t>» выполняет роль агента </a:t>
            </a:r>
            <a:r>
              <a:rPr lang="ru-RU" sz="2800" dirty="0" err="1" smtClean="0">
                <a:latin typeface="Arial Cyr" pitchFamily="34" charset="0"/>
                <a:cs typeface="Arial Cyr" pitchFamily="34" charset="0"/>
              </a:rPr>
              <a:t>ИБР</a:t>
            </a:r>
            <a:r>
              <a:rPr lang="ru-RU" sz="2800" dirty="0" smtClean="0">
                <a:latin typeface="Arial Cyr" pitchFamily="34" charset="0"/>
                <a:cs typeface="Arial Cyr" pitchFamily="34" charset="0"/>
              </a:rPr>
              <a:t> и гаранта по обязательствам Лизингополучателя</a:t>
            </a:r>
            <a:endParaRPr lang="ru-RU" sz="2800" dirty="0">
              <a:latin typeface="Arial Cyr" pitchFamily="34" charset="0"/>
              <a:cs typeface="Arial Cyr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24668-5091-43DE-BD80-566D1B791F7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УЧАСТИЕ НА ЛИЗИНГОВОМ РЫНКЕ</a:t>
            </a:r>
            <a:r>
              <a:rPr lang="en-US" sz="24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24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ru-RU" sz="20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4</a:t>
            </a:r>
            <a:r>
              <a:rPr lang="ru-RU" sz="20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. Международный	лизинг</a:t>
            </a:r>
            <a:r>
              <a:rPr lang="ru-RU" sz="20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ru-RU" sz="2000" b="1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Cyr" pitchFamily="34" charset="0"/>
                <a:cs typeface="Arial Cyr" pitchFamily="34" charset="0"/>
              </a:rPr>
              <a:t>Линия финансирования Исламского Банка Развития</a:t>
            </a:r>
            <a:endParaRPr lang="ru-RU" sz="2000" b="1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416A15-74A6-4D42-9041-00FE4F0F5F3F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895600"/>
            <a:ext cx="6781800" cy="11430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u="sng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Спасибо за Внимание</a:t>
            </a:r>
            <a:r>
              <a:rPr lang="en-US" sz="4000" b="1" u="sng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!</a:t>
            </a:r>
            <a:endParaRPr lang="ru-RU" sz="4000" b="1" u="sng">
              <a:solidFill>
                <a:srgbClr val="D8B36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Arial" charset="0"/>
            </a:endParaRPr>
          </a:p>
          <a:p>
            <a:pPr eaLnBrk="1" hangingPunct="1">
              <a:defRPr/>
            </a:pPr>
            <a:endParaRPr lang="ru-RU">
              <a:solidFill>
                <a:srgbClr val="D8B36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D3AAFA-5577-4C9B-A323-DB4589436BDD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Государственно-Акционерный Коммерческий </a:t>
            </a:r>
            <a:r>
              <a:rPr lang="en-US" sz="300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300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Банк «Асака»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7315200" cy="41148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БАНК 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«</a:t>
            </a:r>
            <a:r>
              <a:rPr lang="ru-RU" sz="1600" b="1" dirty="0" err="1" smtClean="0">
                <a:solidFill>
                  <a:schemeClr val="bg2"/>
                </a:solidFill>
                <a:latin typeface="Arial" charset="0"/>
                <a:cs typeface="Arial" charset="0"/>
              </a:rPr>
              <a:t>АСАКА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» 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БЫЛ ОСНОВАН 7 НОЯБРЯ 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1995.</a:t>
            </a:r>
            <a:endParaRPr lang="ru-RU" sz="1600" b="1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ВТОРОЙ БАНК В РЕСПУБЛИКЕ УЗБЕКИСТАН ПО</a:t>
            </a:r>
            <a:r>
              <a:rPr lang="en-US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</a:rPr>
              <a:t>РАЗМЕРУ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 КАПИТАЛ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</a:rPr>
              <a:t>А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, КРЕДИТНО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</a:rPr>
              <a:t>ГО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 ПОРТФЕЛ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</a:rPr>
              <a:t>Я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 И 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АКТИВ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</a:rPr>
              <a:t>ОВ.</a:t>
            </a:r>
            <a:endParaRPr lang="ru-RU" sz="1600" b="1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ШИРОКИЙ СПЕКТР БАНКОВСКИХ УСЛУГ.</a:t>
            </a:r>
            <a:endParaRPr lang="ru-RU" sz="1600" b="1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ШИРОКАЯ СЕТЬ ФИЛИАЛОВ ВО ВСЕХ ОБЛАСТНЫХ И КРУПНЫХ РАЙОННЫХ ЦЕНТРАХ </a:t>
            </a:r>
            <a:r>
              <a:rPr lang="ru-RU" sz="16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РЕСПУБЛИКИ.</a:t>
            </a:r>
            <a:endParaRPr lang="ru-RU" sz="1600" b="1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Содержимое 7"/>
          <p:cNvGraphicFramePr>
            <a:graphicFrameLocks noGrp="1"/>
          </p:cNvGraphicFramePr>
          <p:nvPr>
            <p:ph idx="1"/>
          </p:nvPr>
        </p:nvGraphicFramePr>
        <p:xfrm>
          <a:off x="2616200" y="1574800"/>
          <a:ext cx="5854700" cy="4368800"/>
        </p:xfrm>
        <a:graphic>
          <a:graphicData uri="http://schemas.openxmlformats.org/presentationml/2006/ole">
            <p:oleObj spid="_x0000_s18435" name="Диаграмма" r:id="rId3" imgW="7077027" imgH="5286232" progId="Excel.Chart.8">
              <p:embed/>
            </p:oleObj>
          </a:graphicData>
        </a:graphic>
      </p:graphicFrame>
      <p:sp>
        <p:nvSpPr>
          <p:cNvPr id="1843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6270B5-E3CD-43AE-B5D4-C204217C2370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1429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dirty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Акционеры Банка «</a:t>
            </a:r>
            <a:r>
              <a:rPr lang="ru-RU" sz="3000" dirty="0" err="1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Асака</a:t>
            </a:r>
            <a:r>
              <a:rPr lang="ru-RU" sz="3000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»</a:t>
            </a:r>
            <a:br>
              <a:rPr lang="ru-RU" sz="3000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ru-RU" sz="3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Уставный Фонд</a:t>
            </a:r>
            <a:br>
              <a:rPr lang="ru-RU" sz="3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ru-RU" sz="3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350 </a:t>
            </a:r>
            <a:r>
              <a:rPr lang="ru-RU" sz="30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млрд.сум</a:t>
            </a:r>
            <a:endParaRPr lang="ru-RU" sz="3000" dirty="0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84CC4-25F8-4C59-BE74-372C5E56A12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Полноценное Членство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371600"/>
            <a:ext cx="6858000" cy="50292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700" b="1" smtClean="0">
                <a:solidFill>
                  <a:schemeClr val="bg2"/>
                </a:solidFill>
                <a:latin typeface="Arial" charset="0"/>
              </a:rPr>
              <a:t>Ассоциация Банкиров Азии</a:t>
            </a:r>
            <a:r>
              <a:rPr lang="en-US" sz="1700" b="1" smtClean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r>
              <a:rPr lang="ru-RU" sz="1700" b="1" smtClean="0">
                <a:solidFill>
                  <a:schemeClr val="bg2"/>
                </a:solidFill>
                <a:latin typeface="Arial" charset="0"/>
                <a:cs typeface="Arial" charset="0"/>
              </a:rPr>
              <a:t>(</a:t>
            </a:r>
            <a:r>
              <a:rPr lang="ru-RU" sz="1700" b="1" smtClean="0">
                <a:solidFill>
                  <a:schemeClr val="bg2"/>
                </a:solidFill>
                <a:latin typeface="Arial" charset="0"/>
              </a:rPr>
              <a:t>АБА</a:t>
            </a:r>
            <a:r>
              <a:rPr lang="ru-RU" sz="1700" b="1" smtClean="0">
                <a:solidFill>
                  <a:schemeClr val="bg2"/>
                </a:solidFill>
                <a:latin typeface="Arial" charset="0"/>
                <a:cs typeface="Arial" charset="0"/>
              </a:rPr>
              <a:t>)</a:t>
            </a:r>
            <a:endParaRPr lang="en-US" sz="1700" b="1" smtClean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700" b="1" smtClean="0">
                <a:solidFill>
                  <a:schemeClr val="bg2"/>
                </a:solidFill>
                <a:latin typeface="Arial" charset="0"/>
              </a:rPr>
              <a:t>Ассоциация Финансовых Институтов Развития Азии и Тихого Океана (АФИРАТО</a:t>
            </a:r>
            <a:r>
              <a:rPr lang="ru-RU" sz="1700" b="1" smtClean="0">
                <a:solidFill>
                  <a:schemeClr val="bg2"/>
                </a:solidFill>
                <a:latin typeface="Arial" charset="0"/>
                <a:cs typeface="Arial" charset="0"/>
              </a:rPr>
              <a:t>)</a:t>
            </a:r>
            <a:endParaRPr lang="en-US" sz="1700" b="1" smtClean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700" b="1" smtClean="0">
                <a:solidFill>
                  <a:schemeClr val="bg2"/>
                </a:solidFill>
                <a:latin typeface="Arial" charset="0"/>
                <a:cs typeface="Arial" charset="0"/>
              </a:rPr>
              <a:t>SWIFT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700" b="1" smtClean="0">
                <a:solidFill>
                  <a:schemeClr val="bg2"/>
                </a:solidFill>
                <a:latin typeface="Arial" charset="0"/>
                <a:cs typeface="Arial" charset="0"/>
              </a:rPr>
              <a:t>REUTERS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700" b="1" smtClean="0">
                <a:solidFill>
                  <a:schemeClr val="bg2"/>
                </a:solidFill>
                <a:latin typeface="Arial" charset="0"/>
                <a:cs typeface="Arial" charset="0"/>
              </a:rPr>
              <a:t>MASTERCARD </a:t>
            </a:r>
            <a:r>
              <a:rPr lang="ru-RU" sz="1700" b="1" smtClean="0">
                <a:solidFill>
                  <a:schemeClr val="bg2"/>
                </a:solidFill>
                <a:latin typeface="Arial" charset="0"/>
                <a:cs typeface="Arial" charset="0"/>
              </a:rPr>
              <a:t>(</a:t>
            </a:r>
            <a:r>
              <a:rPr lang="en-US" sz="1700" b="1" smtClean="0">
                <a:solidFill>
                  <a:schemeClr val="bg2"/>
                </a:solidFill>
                <a:latin typeface="Arial" charset="0"/>
                <a:cs typeface="Arial" charset="0"/>
              </a:rPr>
              <a:t>Principal Member)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700" b="1" smtClean="0">
                <a:solidFill>
                  <a:schemeClr val="bg2"/>
                </a:solidFill>
                <a:latin typeface="Arial" charset="0"/>
              </a:rPr>
              <a:t>Ассоциация Банков Узбекистана</a:t>
            </a:r>
            <a:r>
              <a:rPr lang="ru-RU" sz="1700" b="1" smtClean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700" b="1" smtClean="0">
                <a:solidFill>
                  <a:schemeClr val="bg2"/>
                </a:solidFill>
                <a:latin typeface="Arial" charset="0"/>
              </a:rPr>
              <a:t>Торгово-Промышленная Палата Республики Узбекистан</a:t>
            </a:r>
            <a:endParaRPr lang="ru-RU" sz="1700" b="1" smtClean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700" b="1" smtClean="0">
                <a:solidFill>
                  <a:schemeClr val="bg2"/>
                </a:solidFill>
                <a:latin typeface="Arial" charset="0"/>
              </a:rPr>
              <a:t>Республиканская Фондовая Биржа «Ташкент»</a:t>
            </a:r>
            <a:endParaRPr lang="en-US" sz="1800" b="1" smtClean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700" b="1" smtClean="0">
                <a:solidFill>
                  <a:schemeClr val="bg2"/>
                </a:solidFill>
                <a:latin typeface="Arial" charset="0"/>
              </a:rPr>
              <a:t>Республиканская Валютная Биржа</a:t>
            </a:r>
            <a:endParaRPr lang="en-US" sz="1700" b="1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ru-RU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073520-1A95-4943-97E7-4C7F195AF0A9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3000" b="1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ru-RU" sz="3000" b="1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Динамика кредитного </a:t>
            </a:r>
            <a:r>
              <a:rPr lang="en-US" sz="3000" b="1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3000" b="1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ru-RU" sz="3000" b="1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портфеля (млрд. сум)</a:t>
            </a:r>
            <a:br>
              <a:rPr lang="ru-RU" sz="3000" b="1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endParaRPr lang="ru-RU" sz="3000" b="1">
              <a:solidFill>
                <a:srgbClr val="D8B36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1714480" y="1285860"/>
          <a:ext cx="7628164" cy="431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2203D-C284-4D10-962F-129760AAE29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Диверсификация Клиентской Базы</a:t>
            </a:r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1476375" y="1125538"/>
          <a:ext cx="7667625" cy="5080000"/>
        </p:xfrm>
        <a:graphic>
          <a:graphicData uri="http://schemas.openxmlformats.org/presentationml/2006/ole">
            <p:oleObj spid="_x0000_s7184" name="Диаграмма" r:id="rId3" imgW="6657947" imgH="44101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53CFA7-96EA-41D9-870E-3F95D8D3725D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Расширение Филиальной Сети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2071670" y="1571612"/>
          <a:ext cx="6438918" cy="324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E0FAA-767B-4676-8B12-97FA75A2357B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Кредитные </a:t>
            </a:r>
            <a:r>
              <a:rPr lang="ru-RU" sz="3000" dirty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Линии Международных </a:t>
            </a:r>
            <a:r>
              <a:rPr lang="ru-RU" sz="3000" dirty="0" smtClean="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Банков</a:t>
            </a:r>
            <a:endParaRPr lang="ru-RU" sz="3000" dirty="0">
              <a:solidFill>
                <a:srgbClr val="D8B36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6" name="Group 369"/>
          <p:cNvGraphicFramePr>
            <a:graphicFrameLocks/>
          </p:cNvGraphicFramePr>
          <p:nvPr/>
        </p:nvGraphicFramePr>
        <p:xfrm>
          <a:off x="1571625" y="1071563"/>
          <a:ext cx="7250133" cy="5131552"/>
        </p:xfrm>
        <a:graphic>
          <a:graphicData uri="http://schemas.openxmlformats.org/drawingml/2006/table">
            <a:tbl>
              <a:tblPr/>
              <a:tblGrid>
                <a:gridCol w="603612"/>
                <a:gridCol w="4230378"/>
                <a:gridCol w="2416143"/>
              </a:tblGrid>
              <a:tr h="278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Кредитор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 кредитной линии           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COMMERZBANK AG (Германия)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 покрытие ЭКА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“HERMES”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ЕВРО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COMMERZBANK AG (Германия)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ЕВРО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Экспортно-Импортный Банк Кореи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долларов США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Азиатский Банк Развития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долларов США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Азиатский Банк Развития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долларов США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Исламский Банк Развития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долларов США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INSTITUTO DE CREDITO OFICIAL 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Испания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8689495,19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ЕВРО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SOCIETE GENERAL 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Франция)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8689495,19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ЕВРО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BANCO SANTANDER CENTRAL HISPANO, S.A. 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Испания)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ЕВРО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BANCO SANTANDER CENTRAL HISPANO, S.A. 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Испания)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6797870,04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Евро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HYPO VEREISBANK 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Германия)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ЕВРО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Исламская Корпорация по Развитию Частного Сектора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долларов США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DE9757-C220-4918-ABD4-6D878E4E2757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>
                <a:solidFill>
                  <a:srgbClr val="BE96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 </a:t>
            </a:r>
            <a:r>
              <a:rPr lang="ru-RU" sz="3000">
                <a:solidFill>
                  <a:srgbClr val="D8B3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Корреспондентская Сеть</a:t>
            </a:r>
          </a:p>
        </p:txBody>
      </p:sp>
      <p:pic>
        <p:nvPicPr>
          <p:cNvPr id="27651" name="Picture 5" descr="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066800"/>
            <a:ext cx="6237288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409</Words>
  <Application>Microsoft Office PowerPoint</Application>
  <PresentationFormat>Экран (4:3)</PresentationFormat>
  <Paragraphs>139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Оформление по умолчанию</vt:lpstr>
      <vt:lpstr>Диаграмма</vt:lpstr>
      <vt:lpstr>Диаграмма Microsoft Office Excel</vt:lpstr>
      <vt:lpstr>БАНК АСАКА (ОАО)</vt:lpstr>
      <vt:lpstr>Государственно-Акционерный Коммерческий  Банк «Асака»</vt:lpstr>
      <vt:lpstr>Акционеры Банка «Асака» Уставный Фонд 350 млрд.сум</vt:lpstr>
      <vt:lpstr>Полноценное Членство</vt:lpstr>
      <vt:lpstr> Динамика кредитного  портфеля (млрд. сум) </vt:lpstr>
      <vt:lpstr>Диверсификация Клиентской Базы</vt:lpstr>
      <vt:lpstr>Расширение Филиальной Сети</vt:lpstr>
      <vt:lpstr>Кредитные Линии Международных Банков</vt:lpstr>
      <vt:lpstr> Корреспондентская Сеть</vt:lpstr>
      <vt:lpstr>RATING by Fitch Ratings Ltd.</vt:lpstr>
      <vt:lpstr>УЧАСТИЕ НА ЛИЗИНГОВОМ РЫНКЕ 1. Инвестиции в УФ лизинговых компаний:</vt:lpstr>
      <vt:lpstr>УЧАСТИЕ НА ЛИЗИНГОВОМ РЫНКЕ  2. Лизинговые операции банка</vt:lpstr>
      <vt:lpstr>УЧАСТИЕ НА ЛИЗИНГОВОМ РЫНКЕ 3. Кредитные линии для лизинговых компаний Объем выданных кредитов для ЛК (млрд.сум) </vt:lpstr>
      <vt:lpstr>УЧАСТИЕ НА ЛИЗИНГОВОМ РЫНКЕ 4. Международный лизинг Линия финансирования Исламского Банка Развития</vt:lpstr>
      <vt:lpstr>Слайд 15</vt:lpstr>
    </vt:vector>
  </TitlesOfParts>
  <Company>Asaka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 АСАКА (ОАО)</dc:title>
  <dc:creator>Admin</dc:creator>
  <cp:lastModifiedBy>alexey_k</cp:lastModifiedBy>
  <cp:revision>43</cp:revision>
  <dcterms:created xsi:type="dcterms:W3CDTF">2009-06-12T06:10:19Z</dcterms:created>
  <dcterms:modified xsi:type="dcterms:W3CDTF">2012-04-06T05:52:45Z</dcterms:modified>
</cp:coreProperties>
</file>