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71" r:id="rId5"/>
    <p:sldId id="263" r:id="rId6"/>
    <p:sldId id="264" r:id="rId7"/>
    <p:sldId id="266" r:id="rId8"/>
    <p:sldId id="267" r:id="rId9"/>
    <p:sldId id="268" r:id="rId10"/>
    <p:sldId id="265" r:id="rId11"/>
    <p:sldId id="274" r:id="rId12"/>
    <p:sldId id="269" r:id="rId13"/>
    <p:sldId id="275" r:id="rId14"/>
    <p:sldId id="276" r:id="rId15"/>
    <p:sldId id="273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77" d="100"/>
          <a:sy n="77" d="100"/>
        </p:scale>
        <p:origin x="-912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t">
            <a:normAutofit/>
          </a:bodyPr>
          <a:lstStyle>
            <a:lvl1pPr algn="l">
              <a:defRPr sz="3600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2" name="Picture 9" descr="C:\Documents and Settings\MakhmudovD\Мои документы\Логотипы\дракон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9276">
            <a:off x="-487593" y="1904787"/>
            <a:ext cx="3088972" cy="47407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43608" y="6381750"/>
            <a:ext cx="2133600" cy="476250"/>
          </a:xfrm>
        </p:spPr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3848" y="6381750"/>
            <a:ext cx="2895600" cy="47625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652120" y="6381750"/>
            <a:ext cx="457200" cy="476250"/>
          </a:xfrm>
        </p:spPr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t">
            <a:norm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645496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1038524" y="63817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4/6/2012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3172124" y="63817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070772" y="63817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532" y="6245032"/>
            <a:ext cx="1908274" cy="550588"/>
          </a:xfrm>
          <a:prstGeom prst="rect">
            <a:avLst/>
          </a:prstGeom>
        </p:spPr>
      </p:pic>
      <p:pic>
        <p:nvPicPr>
          <p:cNvPr id="14" name="Picture 9" descr="C:\Documents and Settings\MakhmudovD\Мои документы\Логотипы\дракон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9276">
            <a:off x="-1810308" y="1976795"/>
            <a:ext cx="3088972" cy="47407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 userDrawn="1"/>
        </p:nvSpPr>
        <p:spPr>
          <a:xfrm>
            <a:off x="2579043" y="6180077"/>
            <a:ext cx="2520280" cy="3554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1600" smtClean="0"/>
              <a:t>www.uzchinatrade.com</a:t>
            </a:r>
            <a:endParaRPr lang="ru-RU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mberinvest.uz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g.uz/" TargetMode="External"/><Relationship Id="rId4" Type="http://schemas.openxmlformats.org/officeDocument/2006/relationships/hyperlink" Target="http://www.ibt.u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60000"/>
                <a:satMod val="355000"/>
              </a:schemeClr>
            </a:gs>
            <a:gs pos="47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68771" y="1412776"/>
            <a:ext cx="5907685" cy="3168352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cap="none" dirty="0" err="1" smtClean="0">
                <a:latin typeface="Calibri" pitchFamily="34" charset="0"/>
                <a:cs typeface="Calibri" pitchFamily="34" charset="0"/>
              </a:rPr>
              <a:t>Узбекско</a:t>
            </a:r>
            <a:r>
              <a:rPr lang="ru-RU" sz="2400" cap="none" dirty="0" smtClean="0">
                <a:latin typeface="Calibri" pitchFamily="34" charset="0"/>
                <a:cs typeface="Calibri" pitchFamily="34" charset="0"/>
              </a:rPr>
              <a:t>-Китайский </a:t>
            </a:r>
            <a:r>
              <a:rPr lang="ru-RU" sz="2400" cap="none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sz="2400" cap="none" dirty="0" smtClean="0">
                <a:latin typeface="Calibri" pitchFamily="34" charset="0"/>
                <a:cs typeface="Calibri" pitchFamily="34" charset="0"/>
              </a:rPr>
              <a:t>орговый </a:t>
            </a:r>
            <a:r>
              <a:rPr lang="ru-RU" sz="2400" cap="none" dirty="0">
                <a:latin typeface="Calibri" pitchFamily="34" charset="0"/>
                <a:cs typeface="Calibri" pitchFamily="34" charset="0"/>
              </a:rPr>
              <a:t>Д</a:t>
            </a:r>
            <a:r>
              <a:rPr lang="ru-RU" sz="2400" cap="none" dirty="0" smtClean="0">
                <a:latin typeface="Calibri" pitchFamily="34" charset="0"/>
                <a:cs typeface="Calibri" pitchFamily="34" charset="0"/>
              </a:rPr>
              <a:t>ом»</a:t>
            </a:r>
            <a:r>
              <a:rPr lang="en-US" sz="2400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none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2000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cap="none" dirty="0" smtClean="0">
                <a:latin typeface="Calibri" pitchFamily="34" charset="0"/>
                <a:cs typeface="Calibri" pitchFamily="34" charset="0"/>
              </a:rPr>
              <a:t>партнерстве с финансовыми институтами</a:t>
            </a:r>
            <a:r>
              <a:rPr lang="en-US" sz="2000" cap="none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000" cap="none" dirty="0" smtClean="0">
                <a:latin typeface="Calibri" pitchFamily="34" charset="0"/>
                <a:cs typeface="Calibri" pitchFamily="34" charset="0"/>
              </a:rPr>
              <a:t>преимущества и перспективы</a:t>
            </a:r>
            <a:endParaRPr lang="en-US" sz="20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27783" y="4149080"/>
            <a:ext cx="6267725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5000"/>
              </a:lnSpc>
            </a:pPr>
            <a:r>
              <a:rPr lang="ru-RU" sz="2000" dirty="0" smtClean="0"/>
              <a:t>Докладчик:	</a:t>
            </a:r>
            <a:r>
              <a:rPr lang="ru-RU" sz="2000" b="1" dirty="0" smtClean="0"/>
              <a:t>Хикмат Абдурахманов</a:t>
            </a:r>
          </a:p>
          <a:p>
            <a:pPr algn="r">
              <a:lnSpc>
                <a:spcPct val="125000"/>
              </a:lnSpc>
            </a:pPr>
            <a:r>
              <a:rPr lang="ru-RU" sz="2000" dirty="0"/>
              <a:t>Узбекско-Китайский Торговый </a:t>
            </a:r>
            <a:r>
              <a:rPr lang="ru-RU" sz="2000" dirty="0" smtClean="0"/>
              <a:t>Дом</a:t>
            </a:r>
            <a:endParaRPr lang="ru-RU" sz="2000" dirty="0"/>
          </a:p>
          <a:p>
            <a:pPr algn="r">
              <a:lnSpc>
                <a:spcPct val="125000"/>
              </a:lnSpc>
            </a:pPr>
            <a:r>
              <a:rPr lang="ru-RU" sz="2000" dirty="0" smtClean="0"/>
              <a:t>Глава </a:t>
            </a:r>
            <a:r>
              <a:rPr lang="ru-RU" sz="2000" dirty="0" smtClean="0"/>
              <a:t>Представительства</a:t>
            </a:r>
            <a:endParaRPr lang="ru-RU" sz="2000" dirty="0"/>
          </a:p>
          <a:p>
            <a:pPr algn="r">
              <a:lnSpc>
                <a:spcPct val="125000"/>
              </a:lnSpc>
            </a:pPr>
            <a:endParaRPr lang="ru-RU" sz="2000" dirty="0" smtClean="0"/>
          </a:p>
        </p:txBody>
      </p:sp>
      <p:pic>
        <p:nvPicPr>
          <p:cNvPr id="2054" name="Picture 6" descr="C:\Documents and Settings\MakhmudovD\Мои документы\Логотипы\Новое лого рус УКТД белый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70" y="459309"/>
            <a:ext cx="1744136" cy="19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MakhmudovD\Мои документы\Логотипы\Флаги КНР-РУз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81" y="5436543"/>
            <a:ext cx="1864147" cy="11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5741640"/>
            <a:ext cx="6267725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ru-RU" sz="2000" dirty="0" smtClean="0"/>
              <a:t>Ташкент –</a:t>
            </a:r>
            <a:r>
              <a:rPr lang="ru-RU" sz="2000" dirty="0" smtClean="0"/>
              <a:t>6 Апреля, 2012</a:t>
            </a:r>
            <a:endParaRPr lang="ru-RU" sz="2000" dirty="0"/>
          </a:p>
          <a:p>
            <a:pPr>
              <a:lnSpc>
                <a:spcPct val="125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52103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УКТД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848872" cy="51495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Комплексное обслуживание клиентов (система «одного окна»);</a:t>
            </a:r>
          </a:p>
          <a:p>
            <a:pPr>
              <a:spcBef>
                <a:spcPts val="1200"/>
              </a:spcBef>
            </a:pPr>
            <a:r>
              <a:rPr lang="ru-RU" dirty="0"/>
              <a:t>Команда специалистов, состоящая из профессионалов </a:t>
            </a:r>
            <a:r>
              <a:rPr lang="ru-RU" dirty="0" smtClean="0"/>
              <a:t>ВЭД;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/>
              <a:t>Широкая сеть представительств в регионах РУз</a:t>
            </a:r>
            <a:r>
              <a:rPr lang="ru-RU" dirty="0" smtClean="0"/>
              <a:t>;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smtClean="0"/>
              <a:t>Накопленная за 6 лет база проверенных поставщиков и подрядчиков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Широкая партнерская сеть, сотрудничество практически со всеми финансовыми и государственными институтами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0386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УКТД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8080" cy="457348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Наличие своих офисов и представителей в КНР;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Первичный «отсев» клиентов – потенциальных лизингополучателей;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Портфель из более </a:t>
            </a:r>
            <a:r>
              <a:rPr lang="ru-RU" dirty="0" smtClean="0"/>
              <a:t>500 </a:t>
            </a:r>
            <a:r>
              <a:rPr lang="ru-RU" dirty="0"/>
              <a:t>готовых бизнес-проектов «под ключ»;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Гибкие подходы к условиям оплаты и </a:t>
            </a:r>
            <a:r>
              <a:rPr lang="ru-RU" dirty="0" smtClean="0"/>
              <a:t>многое другое.</a:t>
            </a:r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385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0"/>
            <a:ext cx="7920880" cy="1765176"/>
          </a:xfrm>
        </p:spPr>
        <p:txBody>
          <a:bodyPr>
            <a:normAutofit fontScale="85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/>
              <a:t>В 2010 году Узбекско-Китайским Торговым Домом начато возведение </a:t>
            </a:r>
            <a:r>
              <a:rPr lang="ru-RU" b="1" dirty="0"/>
              <a:t>Индустриального Бизнес-Центра</a:t>
            </a:r>
            <a:r>
              <a:rPr lang="ru-RU" dirty="0"/>
              <a:t>, открытие которого намечено </a:t>
            </a:r>
            <a:r>
              <a:rPr lang="ru-RU" dirty="0" smtClean="0"/>
              <a:t>на второе полугодие 2012 </a:t>
            </a:r>
            <a:r>
              <a:rPr lang="ru-RU" dirty="0"/>
              <a:t>года. 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ru-RU" dirty="0"/>
          </a:p>
        </p:txBody>
      </p:sp>
      <p:pic>
        <p:nvPicPr>
          <p:cNvPr id="7" name="Picture 2" descr="C:\Users\abdurakhmanovh\AppData\Local\Microsoft\Windows\Temporary Internet Files\Content.Outlook\R5NH8K2N\Скоро Техноплаз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9152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776" y="645507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www.chamberinvest.uz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6453336"/>
            <a:ext cx="1228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www.ibt.uz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645507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www.clg.uz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705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mbria" pitchFamily="18" charset="0"/>
              </a:rPr>
              <a:t>Showroom, </a:t>
            </a:r>
            <a:r>
              <a:rPr lang="ru-RU" sz="1800" dirty="0">
                <a:latin typeface="Cambria" pitchFamily="18" charset="0"/>
              </a:rPr>
              <a:t>отдел </a:t>
            </a:r>
            <a:r>
              <a:rPr lang="ru-RU" sz="1800" dirty="0"/>
              <a:t>продаж</a:t>
            </a:r>
            <a:r>
              <a:rPr lang="ru-RU" sz="1800" dirty="0"/>
              <a:t>,  техобслуживание,  офисы в аренду</a:t>
            </a:r>
            <a:endParaRPr lang="ru-RU" sz="1800" dirty="0"/>
          </a:p>
        </p:txBody>
      </p:sp>
      <p:pic>
        <p:nvPicPr>
          <p:cNvPr id="3074" name="Picture 2" descr="C:\Users\abdurakhmanovh\AppData\Local\Microsoft\Windows\Temporary Internet Files\Content.Outlook\R5NH8K2N\technoplaza_new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3"/>
            <a:ext cx="3539512" cy="25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bdurakhmanovh\AppData\Local\Microsoft\Windows\Temporary Internet Files\Content.Outlook\R5NH8K2N\technoplaza_new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09" y="3645024"/>
            <a:ext cx="3616854" cy="25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zchinatrade.com/images/gallery/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3545471" cy="26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zchinatrade.com/images/gallery/4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582883" cy="26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itchFamily="18" charset="0"/>
              </a:rPr>
              <a:t>Meeting room, 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smtClean="0"/>
              <a:t>конференц зал,  склады</a:t>
            </a:r>
            <a:endParaRPr lang="ru-RU" sz="2000" dirty="0"/>
          </a:p>
        </p:txBody>
      </p:sp>
      <p:pic>
        <p:nvPicPr>
          <p:cNvPr id="5122" name="Picture 2" descr="http://uzchinatrade.com/images/gallery/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573016"/>
            <a:ext cx="3291675" cy="247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bdurakhmanovh\AppData\Local\Microsoft\Windows\Temporary Internet Files\Content.Outlook\R5NH8K2N\technoplaza_new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89" y="927694"/>
            <a:ext cx="3063107" cy="2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bdurakhmanovh\AppData\Local\Microsoft\Windows\Temporary Internet Files\Content.Outlook\R5NH8K2N\technoplaza_new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3647031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zchinatrade.com/images/gallery/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3291675" cy="247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Индустриальный Бизнес-Центр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ТехноПлаза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848872" cy="5149552"/>
          </a:xfrm>
        </p:spPr>
        <p:txBody>
          <a:bodyPr>
            <a:normAutofit fontScale="85000" lnSpcReduction="10000"/>
          </a:bodyPr>
          <a:lstStyle/>
          <a:p>
            <a:pPr marL="82296" indent="0">
              <a:spcBef>
                <a:spcPts val="1200"/>
              </a:spcBef>
              <a:buNone/>
            </a:pPr>
            <a:r>
              <a:rPr lang="ru-RU" b="1" cap="small" dirty="0" smtClean="0"/>
              <a:t>Цели и задачи </a:t>
            </a:r>
            <a:r>
              <a:rPr lang="ru-RU" b="1" cap="small" dirty="0"/>
              <a:t>объекта</a:t>
            </a:r>
          </a:p>
          <a:p>
            <a:pPr lvl="0">
              <a:spcBef>
                <a:spcPts val="1200"/>
              </a:spcBef>
            </a:pPr>
            <a:r>
              <a:rPr lang="ru-RU" dirty="0" smtClean="0"/>
              <a:t>Реализация промышленного </a:t>
            </a:r>
            <a:r>
              <a:rPr lang="ru-RU" dirty="0"/>
              <a:t>оборудования и грузового </a:t>
            </a:r>
            <a:r>
              <a:rPr lang="ru-RU" dirty="0" smtClean="0"/>
              <a:t>транспорта, и оказание </a:t>
            </a:r>
            <a:r>
              <a:rPr lang="ru-RU" dirty="0"/>
              <a:t>сопутствующих услуг: консалтинг, контрактация, логистика, лизинг, бизнес-туризм, сервис.</a:t>
            </a:r>
          </a:p>
          <a:p>
            <a:pPr>
              <a:spcBef>
                <a:spcPts val="1200"/>
              </a:spcBef>
            </a:pPr>
            <a:r>
              <a:rPr lang="ru-RU" dirty="0"/>
              <a:t>Создание цепочки компаний, обслуживающих b2b-сектор: транспортно-логистические компании, таможенные брокеры, юридические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/>
              <a:t>лизинговые фирмы, банки и страховые агентства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/>
              <a:t>маркетинговые и консалтинговые фирмы и другие.</a:t>
            </a:r>
          </a:p>
          <a:p>
            <a:pPr marL="82296" lvl="0" indent="0">
              <a:spcBef>
                <a:spcPts val="120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28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Индустриальный Бизнес-Центр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ТехноПлаза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848872" cy="4645496"/>
          </a:xfrm>
        </p:spPr>
        <p:txBody>
          <a:bodyPr>
            <a:normAutofit fontScale="92500" lnSpcReduction="20000"/>
          </a:bodyPr>
          <a:lstStyle/>
          <a:p>
            <a:pPr marL="82296" indent="0">
              <a:spcBef>
                <a:spcPts val="1200"/>
              </a:spcBef>
              <a:buNone/>
            </a:pPr>
            <a:r>
              <a:rPr lang="ru-RU" b="1" cap="small" dirty="0" smtClean="0"/>
              <a:t>Уникальные преимущества объекта: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Единственный </a:t>
            </a:r>
            <a:r>
              <a:rPr lang="ru-RU" dirty="0"/>
              <a:t>в своём роде </a:t>
            </a:r>
            <a:r>
              <a:rPr lang="ru-RU" dirty="0" smtClean="0"/>
              <a:t>«b2b-супермаркет».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/>
              <a:t>Круглогодично действующая выставка-ярмарка грузовой техники, производственного оборудования и мини-технологий.</a:t>
            </a:r>
          </a:p>
          <a:p>
            <a:pPr>
              <a:spcBef>
                <a:spcPts val="1200"/>
              </a:spcBef>
            </a:pPr>
            <a:r>
              <a:rPr lang="ru-RU" dirty="0"/>
              <a:t>Инновационная </a:t>
            </a:r>
            <a:r>
              <a:rPr lang="ru-RU" dirty="0" smtClean="0"/>
              <a:t>площадка</a:t>
            </a:r>
            <a:r>
              <a:rPr lang="ru-RU" dirty="0"/>
              <a:t>, максимально ориентированная на представителей b2b-сектора: производителей, </a:t>
            </a:r>
            <a:r>
              <a:rPr lang="ru-RU" dirty="0" smtClean="0"/>
              <a:t>промышленников и предпринимателей.</a:t>
            </a:r>
            <a:endParaRPr lang="ru-RU" dirty="0"/>
          </a:p>
          <a:p>
            <a:pPr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510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r>
              <a:rPr lang="en-US" dirty="0" smtClean="0"/>
              <a:t>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gosloto-5-36.ru/wp-content/uploads/2009/11/vopros-ot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31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akhmudovD\Мои документы\Логотипы\Карта Лог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4140000" cy="2664377"/>
          </a:xfrm>
          <a:prstGeom prst="rect">
            <a:avLst/>
          </a:prstGeom>
          <a:noFill/>
          <a:effectLst>
            <a:outerShdw dist="1524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7"/>
            <a:ext cx="7560840" cy="2909677"/>
          </a:xfrm>
        </p:spPr>
        <p:txBody>
          <a:bodyPr>
            <a:normAutofit fontScale="92500"/>
          </a:bodyPr>
          <a:lstStyle/>
          <a:p>
            <a:pPr marL="82296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dirty="0"/>
              <a:t>Узбекско-Китайский Торговый Дом создан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2006 </a:t>
            </a:r>
            <a:r>
              <a:rPr lang="ru-RU" dirty="0" smtClean="0"/>
              <a:t>году</a:t>
            </a:r>
            <a:r>
              <a:rPr lang="ru-RU" dirty="0" smtClean="0"/>
              <a:t>, </a:t>
            </a:r>
            <a:r>
              <a:rPr lang="ru-RU" dirty="0"/>
              <a:t>при поддержке ТПП </a:t>
            </a:r>
            <a:r>
              <a:rPr lang="ru-RU" dirty="0" err="1"/>
              <a:t>РУз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а также Торговой палаты экспортеров и импортеров провинции Гуанчжоу (КНР).</a:t>
            </a:r>
            <a:endParaRPr lang="ru-RU" dirty="0"/>
          </a:p>
          <a:p>
            <a:pPr marL="82296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dirty="0" smtClean="0"/>
              <a:t>.</a:t>
            </a:r>
            <a:endParaRPr lang="en-US" dirty="0" smtClean="0"/>
          </a:p>
          <a:p>
            <a:pPr lvl="8">
              <a:lnSpc>
                <a:spcPct val="110000"/>
              </a:lnSpc>
              <a:spcBef>
                <a:spcPts val="1200"/>
              </a:spcBef>
            </a:pPr>
            <a:endParaRPr lang="ru-RU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dirty="0"/>
          </a:p>
        </p:txBody>
      </p:sp>
      <p:pic>
        <p:nvPicPr>
          <p:cNvPr id="9" name="Picture 8" descr="C:\Documents and Settings\MakhmudovD\Мои документы\Логотипы\Флаги КНР-РУз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6" y="5877272"/>
            <a:ext cx="1440000" cy="8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59632" y="3140968"/>
            <a:ext cx="4896544" cy="3387674"/>
          </a:xfrm>
          <a:custGeom>
            <a:avLst/>
            <a:gdLst>
              <a:gd name="connsiteX0" fmla="*/ 0 w 7498080"/>
              <a:gd name="connsiteY0" fmla="*/ 0 h 3024336"/>
              <a:gd name="connsiteX1" fmla="*/ 7498080 w 7498080"/>
              <a:gd name="connsiteY1" fmla="*/ 0 h 3024336"/>
              <a:gd name="connsiteX2" fmla="*/ 7498080 w 7498080"/>
              <a:gd name="connsiteY2" fmla="*/ 3024336 h 3024336"/>
              <a:gd name="connsiteX3" fmla="*/ 0 w 7498080"/>
              <a:gd name="connsiteY3" fmla="*/ 3024336 h 3024336"/>
              <a:gd name="connsiteX4" fmla="*/ 0 w 7498080"/>
              <a:gd name="connsiteY4" fmla="*/ 0 h 3024336"/>
              <a:gd name="connsiteX0" fmla="*/ 0 w 7498080"/>
              <a:gd name="connsiteY0" fmla="*/ 0 h 3024336"/>
              <a:gd name="connsiteX1" fmla="*/ 7498080 w 7498080"/>
              <a:gd name="connsiteY1" fmla="*/ 0 h 3024336"/>
              <a:gd name="connsiteX2" fmla="*/ 7498080 w 7498080"/>
              <a:gd name="connsiteY2" fmla="*/ 3024336 h 3024336"/>
              <a:gd name="connsiteX3" fmla="*/ 0 w 7498080"/>
              <a:gd name="connsiteY3" fmla="*/ 3024336 h 3024336"/>
              <a:gd name="connsiteX4" fmla="*/ 2267388 w 7498080"/>
              <a:gd name="connsiteY4" fmla="*/ 1828571 h 3024336"/>
              <a:gd name="connsiteX5" fmla="*/ 0 w 7498080"/>
              <a:gd name="connsiteY5" fmla="*/ 0 h 3024336"/>
              <a:gd name="connsiteX0" fmla="*/ 0 w 7498080"/>
              <a:gd name="connsiteY0" fmla="*/ 0 h 3024336"/>
              <a:gd name="connsiteX1" fmla="*/ 7498080 w 7498080"/>
              <a:gd name="connsiteY1" fmla="*/ 0 h 3024336"/>
              <a:gd name="connsiteX2" fmla="*/ 7498080 w 7498080"/>
              <a:gd name="connsiteY2" fmla="*/ 3024336 h 3024336"/>
              <a:gd name="connsiteX3" fmla="*/ 2269864 w 7498080"/>
              <a:gd name="connsiteY3" fmla="*/ 3024336 h 3024336"/>
              <a:gd name="connsiteX4" fmla="*/ 2267388 w 7498080"/>
              <a:gd name="connsiteY4" fmla="*/ 1828571 h 3024336"/>
              <a:gd name="connsiteX5" fmla="*/ 0 w 7498080"/>
              <a:gd name="connsiteY5" fmla="*/ 0 h 3024336"/>
              <a:gd name="connsiteX0" fmla="*/ 0 w 7498080"/>
              <a:gd name="connsiteY0" fmla="*/ 0 h 3024336"/>
              <a:gd name="connsiteX1" fmla="*/ 7498080 w 7498080"/>
              <a:gd name="connsiteY1" fmla="*/ 0 h 3024336"/>
              <a:gd name="connsiteX2" fmla="*/ 7498080 w 7498080"/>
              <a:gd name="connsiteY2" fmla="*/ 3024336 h 3024336"/>
              <a:gd name="connsiteX3" fmla="*/ 2269864 w 7498080"/>
              <a:gd name="connsiteY3" fmla="*/ 3024336 h 3024336"/>
              <a:gd name="connsiteX4" fmla="*/ 2267388 w 7498080"/>
              <a:gd name="connsiteY4" fmla="*/ 1828571 h 3024336"/>
              <a:gd name="connsiteX5" fmla="*/ 62070 w 7498080"/>
              <a:gd name="connsiteY5" fmla="*/ 1720995 h 3024336"/>
              <a:gd name="connsiteX6" fmla="*/ 0 w 7498080"/>
              <a:gd name="connsiteY6" fmla="*/ 0 h 3024336"/>
              <a:gd name="connsiteX0" fmla="*/ 0 w 7498080"/>
              <a:gd name="connsiteY0" fmla="*/ 0 h 3024336"/>
              <a:gd name="connsiteX1" fmla="*/ 7498080 w 7498080"/>
              <a:gd name="connsiteY1" fmla="*/ 0 h 3024336"/>
              <a:gd name="connsiteX2" fmla="*/ 7498080 w 7498080"/>
              <a:gd name="connsiteY2" fmla="*/ 3024336 h 3024336"/>
              <a:gd name="connsiteX3" fmla="*/ 2269864 w 7498080"/>
              <a:gd name="connsiteY3" fmla="*/ 3024336 h 3024336"/>
              <a:gd name="connsiteX4" fmla="*/ 2374964 w 7498080"/>
              <a:gd name="connsiteY4" fmla="*/ 1839329 h 3024336"/>
              <a:gd name="connsiteX5" fmla="*/ 62070 w 7498080"/>
              <a:gd name="connsiteY5" fmla="*/ 1720995 h 3024336"/>
              <a:gd name="connsiteX6" fmla="*/ 0 w 7498080"/>
              <a:gd name="connsiteY6" fmla="*/ 0 h 3024336"/>
              <a:gd name="connsiteX0" fmla="*/ 0 w 7498080"/>
              <a:gd name="connsiteY0" fmla="*/ 0 h 3024336"/>
              <a:gd name="connsiteX1" fmla="*/ 7498080 w 7498080"/>
              <a:gd name="connsiteY1" fmla="*/ 0 h 3024336"/>
              <a:gd name="connsiteX2" fmla="*/ 7498080 w 7498080"/>
              <a:gd name="connsiteY2" fmla="*/ 3024336 h 3024336"/>
              <a:gd name="connsiteX3" fmla="*/ 2431228 w 7498080"/>
              <a:gd name="connsiteY3" fmla="*/ 3024336 h 3024336"/>
              <a:gd name="connsiteX4" fmla="*/ 2374964 w 7498080"/>
              <a:gd name="connsiteY4" fmla="*/ 1839329 h 3024336"/>
              <a:gd name="connsiteX5" fmla="*/ 62070 w 7498080"/>
              <a:gd name="connsiteY5" fmla="*/ 1720995 h 3024336"/>
              <a:gd name="connsiteX6" fmla="*/ 0 w 7498080"/>
              <a:gd name="connsiteY6" fmla="*/ 0 h 3024336"/>
              <a:gd name="connsiteX0" fmla="*/ 0 w 7498080"/>
              <a:gd name="connsiteY0" fmla="*/ 0 h 3024336"/>
              <a:gd name="connsiteX1" fmla="*/ 7498080 w 7498080"/>
              <a:gd name="connsiteY1" fmla="*/ 0 h 3024336"/>
              <a:gd name="connsiteX2" fmla="*/ 7498080 w 7498080"/>
              <a:gd name="connsiteY2" fmla="*/ 3024336 h 3024336"/>
              <a:gd name="connsiteX3" fmla="*/ 2377440 w 7498080"/>
              <a:gd name="connsiteY3" fmla="*/ 3024336 h 3024336"/>
              <a:gd name="connsiteX4" fmla="*/ 2374964 w 7498080"/>
              <a:gd name="connsiteY4" fmla="*/ 1839329 h 3024336"/>
              <a:gd name="connsiteX5" fmla="*/ 62070 w 7498080"/>
              <a:gd name="connsiteY5" fmla="*/ 1720995 h 3024336"/>
              <a:gd name="connsiteX6" fmla="*/ 0 w 7498080"/>
              <a:gd name="connsiteY6" fmla="*/ 0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8080" h="3024336">
                <a:moveTo>
                  <a:pt x="0" y="0"/>
                </a:moveTo>
                <a:lnTo>
                  <a:pt x="7498080" y="0"/>
                </a:lnTo>
                <a:lnTo>
                  <a:pt x="7498080" y="3024336"/>
                </a:lnTo>
                <a:lnTo>
                  <a:pt x="2377440" y="3024336"/>
                </a:lnTo>
                <a:cubicBezTo>
                  <a:pt x="2376615" y="2625748"/>
                  <a:pt x="2375789" y="2237917"/>
                  <a:pt x="2374964" y="1839329"/>
                </a:cubicBezTo>
                <a:cubicBezTo>
                  <a:pt x="1984103" y="1520186"/>
                  <a:pt x="452931" y="2040138"/>
                  <a:pt x="62070" y="172099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2800" dirty="0"/>
              <a:t>О</a:t>
            </a:r>
            <a:r>
              <a:rPr lang="ru-RU" sz="2800" dirty="0" smtClean="0"/>
              <a:t>сновной </a:t>
            </a:r>
            <a:r>
              <a:rPr lang="ru-RU" sz="2800" dirty="0"/>
              <a:t>миссией УКТД является содействие в налаживании и развитии бизнес-контактов между узбекскими и китайскими компаниями</a:t>
            </a:r>
            <a:endParaRPr lang="ru-RU" sz="28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79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khmudovD\Мои документы\Лизинг Форум\04042012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36018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254000" dir="102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mbria" pitchFamily="18" charset="0"/>
              </a:rPr>
              <a:t>Узбекско-Китайский Торговый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7456872" cy="2880320"/>
          </a:xfrm>
        </p:spPr>
        <p:txBody>
          <a:bodyPr>
            <a:normAutofit fontScale="92500" lnSpcReduction="20000"/>
          </a:bodyPr>
          <a:lstStyle/>
          <a:p>
            <a:pPr marL="82296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dirty="0" smtClean="0"/>
              <a:t>Приоритетные </a:t>
            </a:r>
            <a:r>
              <a:rPr lang="ru-RU" dirty="0"/>
              <a:t>направления деятельности Узбекско-Китайского Торгового </a:t>
            </a:r>
            <a:r>
              <a:rPr lang="ru-RU" dirty="0" smtClean="0"/>
              <a:t>Дома – </a:t>
            </a:r>
            <a:r>
              <a:rPr lang="ru-RU" dirty="0"/>
              <a:t>это:</a:t>
            </a:r>
          </a:p>
          <a:p>
            <a:pPr marL="484632" indent="-457200"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Поиск и поставки промышленного оборудования </a:t>
            </a:r>
            <a:r>
              <a:rPr lang="ru-RU" dirty="0" smtClean="0"/>
              <a:t>и технологий</a:t>
            </a:r>
            <a:r>
              <a:rPr lang="ru-RU" dirty="0"/>
              <a:t>, </a:t>
            </a:r>
          </a:p>
          <a:p>
            <a:pPr marL="484632" indent="-457200">
              <a:lnSpc>
                <a:spcPct val="110000"/>
              </a:lnSpc>
              <a:spcBef>
                <a:spcPts val="1200"/>
              </a:spcBef>
            </a:pPr>
            <a:r>
              <a:rPr lang="ru-RU" dirty="0"/>
              <a:t>Поставки спецтехники и запчастей, лизинг и сервисное обслуживание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59632" y="3861048"/>
            <a:ext cx="3928480" cy="2088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84632" indent="-457200">
              <a:lnSpc>
                <a:spcPct val="120000"/>
              </a:lnSpc>
              <a:spcBef>
                <a:spcPts val="1200"/>
              </a:spcBef>
            </a:pPr>
            <a:r>
              <a:rPr lang="ru-RU" dirty="0" smtClean="0"/>
              <a:t>Оказание услуг делового туризма,</a:t>
            </a:r>
          </a:p>
          <a:p>
            <a:pPr marL="484632" indent="-457200">
              <a:lnSpc>
                <a:spcPct val="120000"/>
              </a:lnSpc>
              <a:spcBef>
                <a:spcPts val="1200"/>
              </a:spcBef>
            </a:pPr>
            <a:r>
              <a:rPr lang="ru-RU" dirty="0" smtClean="0"/>
              <a:t>Бизнес-консалтинг и др.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468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mbria" pitchFamily="18" charset="0"/>
              </a:rPr>
              <a:t>Узбекско-Китайский Торговый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43744"/>
            <a:ext cx="7498080" cy="4573488"/>
          </a:xfrm>
        </p:spPr>
        <p:txBody>
          <a:bodyPr>
            <a:normAutofit fontScale="92500" lnSpcReduction="10000"/>
          </a:bodyPr>
          <a:lstStyle/>
          <a:p>
            <a:pPr marL="82296" indent="0">
              <a:spcBef>
                <a:spcPts val="1200"/>
              </a:spcBef>
              <a:buNone/>
            </a:pPr>
            <a:r>
              <a:rPr lang="ru-RU" dirty="0"/>
              <a:t>За время работы Узбекско-Китайского Торгового Дома рассмотрено и проработано </a:t>
            </a:r>
            <a:r>
              <a:rPr lang="ru-RU" b="1" dirty="0"/>
              <a:t>более 5000 заявок, </a:t>
            </a:r>
            <a:r>
              <a:rPr lang="ru-RU" dirty="0"/>
              <a:t>из которых с непосредственным участием УКТД было заключено </a:t>
            </a:r>
            <a:r>
              <a:rPr lang="ru-RU" b="1" dirty="0"/>
              <a:t>более 500 </a:t>
            </a:r>
            <a:r>
              <a:rPr lang="ru-RU" b="1" dirty="0" smtClean="0"/>
              <a:t>контрактов.</a:t>
            </a:r>
            <a:r>
              <a:rPr lang="ru-RU" dirty="0" smtClean="0"/>
              <a:t> 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ru-RU" dirty="0" smtClean="0"/>
              <a:t>Осуществлена поставка </a:t>
            </a:r>
            <a:r>
              <a:rPr lang="ru-RU" b="1" dirty="0" smtClean="0"/>
              <a:t>более 1000 </a:t>
            </a:r>
            <a:r>
              <a:rPr lang="ru-RU" b="1" dirty="0"/>
              <a:t>единиц</a:t>
            </a:r>
            <a:r>
              <a:rPr lang="ru-RU" dirty="0"/>
              <a:t> технологического оборудования и спецтехники, включая автотранспорт.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ru-RU" dirty="0" smtClean="0"/>
              <a:t>Построена широкая партнерская, представительская сеть по всей республике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30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MakhmudovD\Мои документы\Лизинг Форум\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" y="5229200"/>
            <a:ext cx="6986718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Лизинговая компания</a:t>
            </a:r>
            <a:br>
              <a:rPr lang="ru-RU" dirty="0" smtClean="0"/>
            </a:br>
            <a:r>
              <a:rPr lang="ru-RU" dirty="0" smtClean="0"/>
              <a:t>CHINA LEASING GROUP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216122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/>
              <a:t>Специализированная лизинговая компания СП ООО «CHINA LEASING GROUP» осуществляет свою деятельность с 2009 года;</a:t>
            </a:r>
          </a:p>
          <a:p>
            <a:pPr>
              <a:spcBef>
                <a:spcPts val="1200"/>
              </a:spcBef>
            </a:pPr>
            <a:r>
              <a:rPr lang="ru-RU" dirty="0"/>
              <a:t>Узбекско-Китайский Торговый Дом является основным поставщиком объектов лизинга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59632" y="3573016"/>
            <a:ext cx="7704856" cy="1800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200"/>
              </a:spcBef>
            </a:pPr>
            <a:r>
              <a:rPr lang="ru-RU" dirty="0" smtClean="0"/>
              <a:t>Компания специализируется на предоставлении в лизинг специальной автотехники и технологического оборудования высокого качества и с наличием гарантии;</a:t>
            </a:r>
          </a:p>
          <a:p>
            <a:pPr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676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Лизинговая компания</a:t>
            </a:r>
            <a:br>
              <a:rPr lang="ru-RU" dirty="0"/>
            </a:br>
            <a:r>
              <a:rPr lang="ru-RU" dirty="0"/>
              <a:t>CHINA LEASING GROUP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2854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Действует собственный Сервис-Центр по гарантийному и послегарантийному обслуживанию и ремонту;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Работает </a:t>
            </a:r>
            <a:r>
              <a:rPr lang="ru-RU" dirty="0"/>
              <a:t>квалифицированный персонал, прошедший стажировку и обучение на </a:t>
            </a:r>
            <a:r>
              <a:rPr lang="ru-RU" dirty="0" smtClean="0"/>
              <a:t>заводах-производителях;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smtClean="0"/>
              <a:t>Применяется индивидуальный подход </a:t>
            </a:r>
            <a:r>
              <a:rPr lang="ru-RU" dirty="0"/>
              <a:t>и короткие сроки рассмотрения проектов на взаимовыгодных </a:t>
            </a:r>
            <a:r>
              <a:rPr lang="ru-RU" dirty="0" smtClean="0"/>
              <a:t>условиях;</a:t>
            </a:r>
            <a:endParaRPr lang="ru-RU" dirty="0"/>
          </a:p>
          <a:p>
            <a:pPr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194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ФОТО ГАЛЕРЕЯ\2011 год\Lonking\Shanghai 2011-1 (Lonking factory)\фото LK\DSC01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254000" dir="102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Лизинговая компания</a:t>
            </a:r>
            <a:br>
              <a:rPr lang="ru-RU" dirty="0"/>
            </a:br>
            <a:r>
              <a:rPr lang="ru-RU" dirty="0"/>
              <a:t>CHINA LEASING GROUP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7674056" cy="93610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Профинансировано </a:t>
            </a:r>
            <a:r>
              <a:rPr lang="ru-RU" dirty="0"/>
              <a:t>около 100 проектов во всех регионах </a:t>
            </a:r>
            <a:r>
              <a:rPr lang="ru-RU" dirty="0" smtClean="0"/>
              <a:t>республики;</a:t>
            </a:r>
            <a:endParaRPr lang="ru-RU" dirty="0"/>
          </a:p>
          <a:p>
            <a:pPr>
              <a:spcBef>
                <a:spcPts val="1200"/>
              </a:spcBef>
            </a:pPr>
            <a:endParaRPr lang="ru-RU" dirty="0"/>
          </a:p>
          <a:p>
            <a:pPr>
              <a:spcBef>
                <a:spcPts val="1200"/>
              </a:spcBef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9255" y="2492896"/>
            <a:ext cx="5472985" cy="180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200"/>
              </a:spcBef>
            </a:pPr>
            <a:r>
              <a:rPr lang="ru-RU" dirty="0" smtClean="0"/>
              <a:t>Проводится регулярный мониторинг технического состояния объектов лизинга с выездом на места.</a:t>
            </a:r>
          </a:p>
          <a:p>
            <a:pPr>
              <a:spcBef>
                <a:spcPts val="1200"/>
              </a:spcBef>
            </a:pPr>
            <a:endParaRPr lang="ru-RU" dirty="0" smtClean="0"/>
          </a:p>
          <a:p>
            <a:pPr>
              <a:spcBef>
                <a:spcPts val="1200"/>
              </a:spcBef>
            </a:pPr>
            <a:endParaRPr lang="ru-RU" dirty="0"/>
          </a:p>
        </p:txBody>
      </p:sp>
      <p:pic>
        <p:nvPicPr>
          <p:cNvPr id="11266" name="Picture 2" descr="C:\Documents and Settings\MakhmudovD\Мои документы\Логотипы\CLG лого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800000" cy="1040964"/>
          </a:xfrm>
          <a:prstGeom prst="rect">
            <a:avLst/>
          </a:prstGeom>
          <a:noFill/>
          <a:effectLst>
            <a:outerShdw dist="25400" dir="10800000" sx="101000" sy="101000" algn="tl" rotWithShape="0">
              <a:schemeClr val="bg1">
                <a:alpha val="9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45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khmudovD\Мои документы\Лизинг Форум\Pachjou ph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254000" dir="102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Деловой туризм и </a:t>
            </a:r>
            <a:br>
              <a:rPr lang="ru-RU" dirty="0" smtClean="0"/>
            </a:br>
            <a:r>
              <a:rPr lang="ru-RU" dirty="0" smtClean="0"/>
              <a:t>выставки по всему миру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498080" cy="21972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Узбекско-Китайский Торговый Дом организует регулярные выезды деловых делегаций на </a:t>
            </a:r>
            <a:r>
              <a:rPr lang="ru-RU" dirty="0" smtClean="0"/>
              <a:t>выставки в Китае и другие страны мира по </a:t>
            </a:r>
            <a:r>
              <a:rPr lang="ru-RU" dirty="0"/>
              <a:t>различным сферам бизнеса. </a:t>
            </a:r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3608" y="3717032"/>
            <a:ext cx="4824536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При УКТД функционирует компания по бизнес туризму </a:t>
            </a:r>
            <a:r>
              <a:rPr lang="en-US" sz="2400" dirty="0" smtClean="0"/>
              <a:t>International Business Travel</a:t>
            </a:r>
            <a:endParaRPr lang="ru-RU" sz="2400" dirty="0"/>
          </a:p>
        </p:txBody>
      </p:sp>
      <p:pic>
        <p:nvPicPr>
          <p:cNvPr id="7" name="Picture 3" descr="C:\Documents and Settings\MakhmudovD\Мои документы\Логотипы\Logo IB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" y="5733266"/>
            <a:ext cx="1800000" cy="1124734"/>
          </a:xfrm>
          <a:prstGeom prst="rect">
            <a:avLst/>
          </a:prstGeom>
          <a:noFill/>
          <a:effectLst>
            <a:outerShdw dist="25400" dir="10800000" sx="101000" sy="101000" algn="tl" rotWithShape="0">
              <a:schemeClr val="bg1">
                <a:alpha val="9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98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Деловой туризм и </a:t>
            </a:r>
            <a:br>
              <a:rPr lang="ru-RU" dirty="0"/>
            </a:br>
            <a:r>
              <a:rPr lang="ru-RU" dirty="0"/>
              <a:t>выставки по всему миру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752488" cy="4645496"/>
          </a:xfrm>
        </p:spPr>
        <p:txBody>
          <a:bodyPr/>
          <a:lstStyle/>
          <a:p>
            <a:r>
              <a:rPr lang="ru-RU" dirty="0"/>
              <a:t>По направлению деловой туризм было отправлено </a:t>
            </a:r>
            <a:r>
              <a:rPr lang="ru-RU" b="1" dirty="0"/>
              <a:t>свыше </a:t>
            </a:r>
            <a:r>
              <a:rPr lang="ru-RU" b="1" dirty="0" smtClean="0"/>
              <a:t>2000 </a:t>
            </a:r>
            <a:r>
              <a:rPr lang="ru-RU" b="1" dirty="0"/>
              <a:t>представителей </a:t>
            </a:r>
            <a:r>
              <a:rPr lang="ru-RU" dirty="0"/>
              <a:t>малого бизнеса Узбекистана на десятки </a:t>
            </a:r>
            <a:r>
              <a:rPr lang="ru-RU" dirty="0" smtClean="0"/>
              <a:t>различных бизнес-форумов </a:t>
            </a:r>
            <a:r>
              <a:rPr lang="ru-RU" dirty="0"/>
              <a:t>и международных </a:t>
            </a:r>
            <a:r>
              <a:rPr lang="ru-RU" dirty="0" smtClean="0"/>
              <a:t>выставок. 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uzchinatrade.com/images/gallery/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97" y="3889452"/>
            <a:ext cx="3108632" cy="23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akhmudovD\Мои документы\Логотипы\Logo IB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" y="5661248"/>
            <a:ext cx="1800000" cy="1124734"/>
          </a:xfrm>
          <a:prstGeom prst="rect">
            <a:avLst/>
          </a:prstGeom>
          <a:noFill/>
          <a:effectLst>
            <a:outerShdw dist="25400" dir="10800000" sx="101000" sy="101000" algn="tl" rotWithShape="0">
              <a:schemeClr val="bg1">
                <a:alpha val="9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zchinatrade.com/images/gallery/2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8662"/>
            <a:ext cx="3096344" cy="23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62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rgbClr val="EBECEF"/>
      </a:lt1>
      <a:dk2>
        <a:srgbClr val="636A7C"/>
      </a:dk2>
      <a:lt2>
        <a:srgbClr val="E65C01"/>
      </a:lt2>
      <a:accent1>
        <a:srgbClr val="FE8637"/>
      </a:accent1>
      <a:accent2>
        <a:srgbClr val="0C0C0C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778</TotalTime>
  <Words>523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«Узбекско-Китайский Торговый Дом» в партнерстве с финансовыми институтами: преимущества и перспективы</vt:lpstr>
      <vt:lpstr>Презентация PowerPoint</vt:lpstr>
      <vt:lpstr>Узбекско-Китайский Торговый Дом</vt:lpstr>
      <vt:lpstr>Узбекско-Китайский Торговый Дом</vt:lpstr>
      <vt:lpstr>Лизинговая компания CHINA LEASING GROUP</vt:lpstr>
      <vt:lpstr>Лизинговая компания CHINA LEASING GROUP</vt:lpstr>
      <vt:lpstr>Лизинговая компания CHINA LEASING GROUP</vt:lpstr>
      <vt:lpstr>Деловой туризм и  выставки по всему миру</vt:lpstr>
      <vt:lpstr>Деловой туризм и  выставки по всему миру</vt:lpstr>
      <vt:lpstr>Преимущества УКТД</vt:lpstr>
      <vt:lpstr>Преимущества УКТД</vt:lpstr>
      <vt:lpstr>Презентация PowerPoint</vt:lpstr>
      <vt:lpstr>Showroom, отдел продаж,  техобслуживание,  офисы в аренду</vt:lpstr>
      <vt:lpstr>Meeting room,  конференц зал,  склады</vt:lpstr>
      <vt:lpstr>Индустриальный Бизнес-Центр «ТехноПлаза»</vt:lpstr>
      <vt:lpstr>Индустриальный Бизнес-Центр «ТехноПлаза»</vt:lpstr>
      <vt:lpstr>Спасибо за внимание!</vt:lpstr>
    </vt:vector>
  </TitlesOfParts>
  <Company>UCTC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Makhmudov Doniyor</dc:creator>
  <cp:lastModifiedBy>Hikmat Abdurakhmanov</cp:lastModifiedBy>
  <cp:revision>65</cp:revision>
  <dcterms:created xsi:type="dcterms:W3CDTF">2012-04-04T04:38:57Z</dcterms:created>
  <dcterms:modified xsi:type="dcterms:W3CDTF">2012-04-06T06:22:15Z</dcterms:modified>
</cp:coreProperties>
</file>