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93" r:id="rId3"/>
    <p:sldId id="279" r:id="rId4"/>
    <p:sldId id="308" r:id="rId5"/>
    <p:sldId id="274" r:id="rId6"/>
    <p:sldId id="282" r:id="rId7"/>
    <p:sldId id="267" r:id="rId8"/>
    <p:sldId id="307" r:id="rId9"/>
    <p:sldId id="287" r:id="rId10"/>
    <p:sldId id="288" r:id="rId11"/>
    <p:sldId id="311" r:id="rId12"/>
    <p:sldId id="277" r:id="rId13"/>
    <p:sldId id="310" r:id="rId14"/>
    <p:sldId id="278" r:id="rId15"/>
    <p:sldId id="289" r:id="rId16"/>
    <p:sldId id="290" r:id="rId17"/>
    <p:sldId id="291" r:id="rId18"/>
    <p:sldId id="300" r:id="rId19"/>
    <p:sldId id="301" r:id="rId20"/>
    <p:sldId id="302" r:id="rId21"/>
    <p:sldId id="303" r:id="rId22"/>
    <p:sldId id="304" r:id="rId23"/>
    <p:sldId id="305" r:id="rId24"/>
    <p:sldId id="306" r:id="rId25"/>
    <p:sldId id="292" r:id="rId26"/>
    <p:sldId id="309" r:id="rId27"/>
  </p:sldIdLst>
  <p:sldSz cx="9144000" cy="6858000" type="screen4x3"/>
  <p:notesSz cx="7053263" cy="9356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836"/>
          </a:xfrm>
          <a:prstGeom prst="rect">
            <a:avLst/>
          </a:prstGeom>
        </p:spPr>
        <p:txBody>
          <a:bodyPr vert="horz" lIns="93763" tIns="46881" rIns="93763" bIns="46881" rtlCol="0"/>
          <a:lstStyle>
            <a:lvl1pPr algn="l">
              <a:defRPr sz="1200"/>
            </a:lvl1pPr>
          </a:lstStyle>
          <a:p>
            <a:endParaRPr lang="en-GB"/>
          </a:p>
        </p:txBody>
      </p:sp>
      <p:sp>
        <p:nvSpPr>
          <p:cNvPr id="3" name="Date Placeholder 2"/>
          <p:cNvSpPr>
            <a:spLocks noGrp="1"/>
          </p:cNvSpPr>
          <p:nvPr>
            <p:ph type="dt" idx="1"/>
          </p:nvPr>
        </p:nvSpPr>
        <p:spPr>
          <a:xfrm>
            <a:off x="3995217" y="0"/>
            <a:ext cx="3056414" cy="467836"/>
          </a:xfrm>
          <a:prstGeom prst="rect">
            <a:avLst/>
          </a:prstGeom>
        </p:spPr>
        <p:txBody>
          <a:bodyPr vert="horz" lIns="93763" tIns="46881" rIns="93763" bIns="46881" rtlCol="0"/>
          <a:lstStyle>
            <a:lvl1pPr algn="r">
              <a:defRPr sz="1200"/>
            </a:lvl1pPr>
          </a:lstStyle>
          <a:p>
            <a:fld id="{850E1063-6F2B-4681-835C-4C57DC65B027}" type="datetimeFigureOut">
              <a:rPr lang="en-GB" smtClean="0"/>
              <a:pPr/>
              <a:t>03/04/2012</a:t>
            </a:fld>
            <a:endParaRPr lang="en-GB"/>
          </a:p>
        </p:txBody>
      </p:sp>
      <p:sp>
        <p:nvSpPr>
          <p:cNvPr id="4" name="Slide Image Placeholder 3"/>
          <p:cNvSpPr>
            <a:spLocks noGrp="1" noRot="1" noChangeAspect="1"/>
          </p:cNvSpPr>
          <p:nvPr>
            <p:ph type="sldImg" idx="2"/>
          </p:nvPr>
        </p:nvSpPr>
        <p:spPr>
          <a:xfrm>
            <a:off x="1189038" y="701675"/>
            <a:ext cx="4676775" cy="3508375"/>
          </a:xfrm>
          <a:prstGeom prst="rect">
            <a:avLst/>
          </a:prstGeom>
          <a:noFill/>
          <a:ln w="12700">
            <a:solidFill>
              <a:prstClr val="black"/>
            </a:solidFill>
          </a:ln>
        </p:spPr>
        <p:txBody>
          <a:bodyPr vert="horz" lIns="93763" tIns="46881" rIns="93763" bIns="46881" rtlCol="0" anchor="ctr"/>
          <a:lstStyle/>
          <a:p>
            <a:endParaRPr lang="en-GB"/>
          </a:p>
        </p:txBody>
      </p:sp>
      <p:sp>
        <p:nvSpPr>
          <p:cNvPr id="5" name="Notes Placeholder 4"/>
          <p:cNvSpPr>
            <a:spLocks noGrp="1"/>
          </p:cNvSpPr>
          <p:nvPr>
            <p:ph type="body" sz="quarter" idx="3"/>
          </p:nvPr>
        </p:nvSpPr>
        <p:spPr>
          <a:xfrm>
            <a:off x="705327" y="4444445"/>
            <a:ext cx="5642610" cy="4210526"/>
          </a:xfrm>
          <a:prstGeom prst="rect">
            <a:avLst/>
          </a:prstGeom>
        </p:spPr>
        <p:txBody>
          <a:bodyPr vert="horz" lIns="93763" tIns="46881" rIns="93763" bIns="468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87265"/>
            <a:ext cx="3056414" cy="467836"/>
          </a:xfrm>
          <a:prstGeom prst="rect">
            <a:avLst/>
          </a:prstGeom>
        </p:spPr>
        <p:txBody>
          <a:bodyPr vert="horz" lIns="93763" tIns="46881" rIns="93763" bIns="46881" rtlCol="0" anchor="b"/>
          <a:lstStyle>
            <a:lvl1pPr algn="l">
              <a:defRPr sz="1200"/>
            </a:lvl1pPr>
          </a:lstStyle>
          <a:p>
            <a:endParaRPr lang="en-GB"/>
          </a:p>
        </p:txBody>
      </p:sp>
      <p:sp>
        <p:nvSpPr>
          <p:cNvPr id="7" name="Slide Number Placeholder 6"/>
          <p:cNvSpPr>
            <a:spLocks noGrp="1"/>
          </p:cNvSpPr>
          <p:nvPr>
            <p:ph type="sldNum" sz="quarter" idx="5"/>
          </p:nvPr>
        </p:nvSpPr>
        <p:spPr>
          <a:xfrm>
            <a:off x="3995217" y="8887265"/>
            <a:ext cx="3056414" cy="467836"/>
          </a:xfrm>
          <a:prstGeom prst="rect">
            <a:avLst/>
          </a:prstGeom>
        </p:spPr>
        <p:txBody>
          <a:bodyPr vert="horz" lIns="93763" tIns="46881" rIns="93763" bIns="46881" rtlCol="0" anchor="b"/>
          <a:lstStyle>
            <a:lvl1pPr algn="r">
              <a:defRPr sz="1200"/>
            </a:lvl1pPr>
          </a:lstStyle>
          <a:p>
            <a:fld id="{2B8C57B5-D868-47B1-B07E-F92A690B308B}"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89038" y="701675"/>
            <a:ext cx="4676775" cy="3508375"/>
          </a:xfrm>
          <a:ln/>
        </p:spPr>
      </p:sp>
      <p:sp>
        <p:nvSpPr>
          <p:cNvPr id="552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B8982F-421C-40F3-B703-5AE3265AB699}" type="slidenum">
              <a:rPr lang="en-GB" smtClean="0"/>
              <a:pPr/>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FB8982F-421C-40F3-B703-5AE3265AB699}"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DFB8982F-421C-40F3-B703-5AE3265AB699}" type="slidenum">
              <a:rPr lang="en-GB" smtClean="0"/>
              <a:pPr/>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DFB8982F-421C-40F3-B703-5AE3265AB699}" type="slidenum">
              <a:rPr lang="en-GB" smtClean="0"/>
              <a:pPr/>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DFB8982F-421C-40F3-B703-5AE3265AB699}" type="slidenum">
              <a:rPr lang="en-GB" smtClean="0"/>
              <a:pPr/>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4D14749-4F56-4D16-9FEE-79A79CA5AA80}" type="datetimeFigureOut">
              <a:rPr lang="en-GB" smtClean="0"/>
              <a:pPr/>
              <a:t>03/04/2012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FB8982F-421C-40F3-B703-5AE3265AB699}" type="slidenum">
              <a:rPr lang="en-GB" smtClean="0"/>
              <a:pPr/>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DFB8982F-421C-40F3-B703-5AE3265AB699}" type="slidenum">
              <a:rPr lang="en-GB" smtClean="0"/>
              <a:pPr/>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DFB8982F-421C-40F3-B703-5AE3265AB69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DFB8982F-421C-40F3-B703-5AE3265AB699}" type="slidenum">
              <a:rPr lang="en-GB" smtClean="0"/>
              <a:pPr/>
              <a:t>‹#›</a:t>
            </a:fld>
            <a:endParaRPr lang="en-GB"/>
          </a:p>
        </p:txBody>
      </p:sp>
      <p:pic>
        <p:nvPicPr>
          <p:cNvPr id="2050" name="Picture 2"/>
          <p:cNvPicPr>
            <a:picLocks noChangeAspect="1" noChangeArrowheads="1"/>
          </p:cNvPicPr>
          <p:nvPr userDrawn="1"/>
        </p:nvPicPr>
        <p:blipFill>
          <a:blip r:embed="rId2" cstate="print"/>
          <a:srcRect/>
          <a:stretch>
            <a:fillRect/>
          </a:stretch>
        </p:blipFill>
        <p:spPr bwMode="auto">
          <a:xfrm>
            <a:off x="8003930" y="240211"/>
            <a:ext cx="911469" cy="902789"/>
          </a:xfrm>
          <a:prstGeom prst="rect">
            <a:avLst/>
          </a:prstGeom>
          <a:noFill/>
          <a:ln w="9525">
            <a:noFill/>
            <a:miter lim="800000"/>
            <a:headEnd/>
            <a:tailEnd/>
          </a:ln>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DFB8982F-421C-40F3-B703-5AE3265AB699}" type="slidenum">
              <a:rPr lang="en-GB" smtClean="0"/>
              <a:pPr/>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4D14749-4F56-4D16-9FEE-79A79CA5AA80}" type="datetimeFigureOut">
              <a:rPr lang="en-GB" smtClean="0"/>
              <a:pPr/>
              <a:t>03/04/2012</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DFB8982F-421C-40F3-B703-5AE3265AB699}" type="slidenum">
              <a:rPr lang="en-GB" smtClean="0"/>
              <a:pPr/>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4D14749-4F56-4D16-9FEE-79A79CA5AA80}" type="datetimeFigureOut">
              <a:rPr lang="en-GB" smtClean="0"/>
              <a:pPr/>
              <a:t>03/04/2012</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4D14749-4F56-4D16-9FEE-79A79CA5AA80}" type="datetimeFigureOut">
              <a:rPr lang="en-GB" smtClean="0"/>
              <a:pPr/>
              <a:t>03/04/2012</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FB8982F-421C-40F3-B703-5AE3265AB699}" type="slidenum">
              <a:rPr lang="en-GB" smtClean="0"/>
              <a:pPr/>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www.feas.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hyperlink" Target="http://www.djindexes.com/mdsidx/downloads/fact_info/Dow_Jones_FEAS_Composite_Index_Fact_Sheet.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1"/>
          <p:cNvSpPr>
            <a:spLocks noGrp="1" noChangeArrowheads="1"/>
          </p:cNvSpPr>
          <p:nvPr>
            <p:ph type="dt" sz="half" idx="10"/>
          </p:nvPr>
        </p:nvSpPr>
        <p:spPr>
          <a:xfrm>
            <a:off x="152400" y="6400800"/>
            <a:ext cx="1905000" cy="457200"/>
          </a:xfrm>
          <a:noFill/>
        </p:spPr>
        <p:txBody>
          <a:bodyPr anchor="t"/>
          <a:lstStyle/>
          <a:p>
            <a:pPr>
              <a:defRPr/>
            </a:pPr>
            <a:r>
              <a:rPr lang="en-US" sz="1000" dirty="0" smtClean="0">
                <a:effectLst>
                  <a:outerShdw blurRad="38100" dist="38100" dir="2700000" algn="tl">
                    <a:srgbClr val="000000"/>
                  </a:outerShdw>
                </a:effectLst>
                <a:latin typeface="Verdana" pitchFamily="34" charset="0"/>
              </a:rPr>
              <a:t>April 6</a:t>
            </a:r>
            <a:r>
              <a:rPr lang="tr-TR" sz="1000" dirty="0" smtClean="0">
                <a:effectLst>
                  <a:outerShdw blurRad="38100" dist="38100" dir="2700000" algn="tl">
                    <a:srgbClr val="000000"/>
                  </a:outerShdw>
                </a:effectLst>
                <a:latin typeface="Verdana" pitchFamily="34" charset="0"/>
              </a:rPr>
              <a:t>, </a:t>
            </a:r>
            <a:r>
              <a:rPr lang="en-US" sz="1000" dirty="0" smtClean="0">
                <a:effectLst>
                  <a:outerShdw blurRad="38100" dist="38100" dir="2700000" algn="tl">
                    <a:srgbClr val="000000"/>
                  </a:outerShdw>
                </a:effectLst>
                <a:latin typeface="Verdana" pitchFamily="34" charset="0"/>
              </a:rPr>
              <a:t>201</a:t>
            </a:r>
            <a:r>
              <a:rPr lang="tr-TR" sz="1000" dirty="0" smtClean="0">
                <a:effectLst>
                  <a:outerShdw blurRad="38100" dist="38100" dir="2700000" algn="tl">
                    <a:srgbClr val="000000"/>
                  </a:outerShdw>
                </a:effectLst>
                <a:latin typeface="Verdana" pitchFamily="34" charset="0"/>
              </a:rPr>
              <a:t>2</a:t>
            </a:r>
            <a:r>
              <a:rPr lang="tr-TR" sz="1000" dirty="0" smtClean="0">
                <a:effectLst>
                  <a:outerShdw blurRad="38100" dist="38100" dir="2700000" algn="tl">
                    <a:srgbClr val="000000"/>
                  </a:outerShdw>
                </a:effectLst>
                <a:latin typeface="Verdana" pitchFamily="34" charset="0"/>
              </a:rPr>
              <a:t>,</a:t>
            </a:r>
            <a:r>
              <a:rPr lang="en-US" sz="1000" dirty="0" smtClean="0">
                <a:effectLst>
                  <a:outerShdw blurRad="38100" dist="38100" dir="2700000" algn="tl">
                    <a:srgbClr val="000000"/>
                  </a:outerShdw>
                </a:effectLst>
                <a:latin typeface="Verdana" pitchFamily="34" charset="0"/>
              </a:rPr>
              <a:t> Tashkent</a:t>
            </a:r>
            <a:r>
              <a:rPr lang="tr-TR" sz="1000" dirty="0" smtClean="0">
                <a:effectLst>
                  <a:outerShdw blurRad="38100" dist="38100" dir="2700000" algn="tl">
                    <a:srgbClr val="000000"/>
                  </a:outerShdw>
                </a:effectLst>
                <a:latin typeface="Verdana" pitchFamily="34" charset="0"/>
              </a:rPr>
              <a:t> </a:t>
            </a:r>
            <a:endParaRPr lang="tr-TR" sz="1000" dirty="0">
              <a:effectLst>
                <a:outerShdw blurRad="38100" dist="38100" dir="2700000" algn="tl">
                  <a:srgbClr val="000000"/>
                </a:outerShdw>
              </a:effectLst>
              <a:latin typeface="Verdana" pitchFamily="34" charset="0"/>
            </a:endParaRPr>
          </a:p>
        </p:txBody>
      </p:sp>
      <p:sp>
        <p:nvSpPr>
          <p:cNvPr id="5" name="Rectangle 43"/>
          <p:cNvSpPr>
            <a:spLocks noGrp="1" noChangeArrowheads="1"/>
          </p:cNvSpPr>
          <p:nvPr>
            <p:ph type="sldNum" sz="quarter" idx="12"/>
          </p:nvPr>
        </p:nvSpPr>
        <p:spPr>
          <a:xfrm>
            <a:off x="6553200" y="6248400"/>
            <a:ext cx="2133600" cy="457200"/>
          </a:xfrm>
          <a:noFill/>
        </p:spPr>
        <p:txBody>
          <a:bodyPr anchor="t"/>
          <a:lstStyle/>
          <a:p>
            <a:pPr>
              <a:defRPr/>
            </a:pPr>
            <a:fld id="{3BC3B244-35CB-4E26-A2B7-BD14674EEE71}" type="slidenum">
              <a:rPr lang="tr-TR" sz="1000">
                <a:effectLst>
                  <a:outerShdw blurRad="38100" dist="38100" dir="2700000" algn="tl">
                    <a:srgbClr val="000000"/>
                  </a:outerShdw>
                </a:effectLst>
                <a:latin typeface="Verdana" pitchFamily="34" charset="0"/>
              </a:rPr>
              <a:pPr>
                <a:defRPr/>
              </a:pPr>
              <a:t>1</a:t>
            </a:fld>
            <a:endParaRPr lang="tr-TR" sz="1000">
              <a:effectLst>
                <a:outerShdw blurRad="38100" dist="38100" dir="2700000" algn="tl">
                  <a:srgbClr val="000000"/>
                </a:outerShdw>
              </a:effectLst>
              <a:latin typeface="Verdana" pitchFamily="34" charset="0"/>
            </a:endParaRPr>
          </a:p>
        </p:txBody>
      </p:sp>
      <p:sp>
        <p:nvSpPr>
          <p:cNvPr id="5125" name="Rectangle 3"/>
          <p:cNvSpPr>
            <a:spLocks noGrp="1" noChangeArrowheads="1"/>
          </p:cNvSpPr>
          <p:nvPr>
            <p:ph type="subTitle" idx="4294967295"/>
          </p:nvPr>
        </p:nvSpPr>
        <p:spPr>
          <a:xfrm>
            <a:off x="304800" y="2667000"/>
            <a:ext cx="8642350" cy="1368425"/>
          </a:xfrm>
        </p:spPr>
        <p:txBody>
          <a:bodyPr/>
          <a:lstStyle/>
          <a:p>
            <a:pPr marL="0" indent="0" algn="ctr">
              <a:buFont typeface="Wingdings" pitchFamily="2" charset="2"/>
              <a:buNone/>
            </a:pPr>
            <a:r>
              <a:rPr lang="tr-TR" sz="3400" dirty="0" smtClean="0"/>
              <a:t>FEAS and </a:t>
            </a:r>
            <a:r>
              <a:rPr lang="en-US" sz="3400" dirty="0" smtClean="0"/>
              <a:t>Euro-Asian </a:t>
            </a:r>
            <a:r>
              <a:rPr lang="tr-TR" sz="3400" dirty="0" smtClean="0"/>
              <a:t>Markets</a:t>
            </a:r>
            <a:endParaRPr lang="en-US" sz="3400"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62000" y="762000"/>
            <a:ext cx="6951663" cy="48577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304800" y="762000"/>
            <a:ext cx="7580313" cy="48101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5 Slayt Numarası Yer Tutucusu"/>
          <p:cNvSpPr txBox="1">
            <a:spLocks noGrp="1"/>
          </p:cNvSpPr>
          <p:nvPr/>
        </p:nvSpPr>
        <p:spPr bwMode="auto">
          <a:xfrm>
            <a:off x="6561138" y="6396038"/>
            <a:ext cx="2133600" cy="457200"/>
          </a:xfrm>
          <a:prstGeom prst="rect">
            <a:avLst/>
          </a:prstGeom>
          <a:noFill/>
          <a:ln>
            <a:miter lim="800000"/>
            <a:headEnd/>
            <a:tailEnd/>
          </a:ln>
        </p:spPr>
        <p:txBody>
          <a:bodyPr/>
          <a:lstStyle/>
          <a:p>
            <a:pPr algn="r">
              <a:defRPr/>
            </a:pPr>
            <a:fld id="{B60675FF-730D-4349-A253-0EB62AF17255}" type="slidenum">
              <a:rPr lang="tr-TR" sz="1000">
                <a:effectLst>
                  <a:outerShdw blurRad="38100" dist="38100" dir="2700000" algn="tl">
                    <a:srgbClr val="000000"/>
                  </a:outerShdw>
                </a:effectLst>
                <a:latin typeface="Verdana" pitchFamily="34" charset="0"/>
              </a:rPr>
              <a:pPr algn="r">
                <a:defRPr/>
              </a:pPr>
              <a:t>12</a:t>
            </a:fld>
            <a:endParaRPr lang="tr-TR" sz="1000">
              <a:effectLst>
                <a:outerShdw blurRad="38100" dist="38100" dir="2700000" algn="tl">
                  <a:srgbClr val="000000"/>
                </a:outerShdw>
              </a:effectLst>
              <a:latin typeface="Verdana"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04800" y="1638983"/>
            <a:ext cx="8610600" cy="32482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srcRect/>
          <a:stretch>
            <a:fillRect/>
          </a:stretch>
        </p:blipFill>
        <p:spPr bwMode="auto">
          <a:xfrm>
            <a:off x="609600" y="838200"/>
            <a:ext cx="7315200" cy="22860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609600" y="3505200"/>
            <a:ext cx="7315200" cy="21336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layt Numarası Yer Tutucusu"/>
          <p:cNvSpPr txBox="1">
            <a:spLocks noGrp="1"/>
          </p:cNvSpPr>
          <p:nvPr/>
        </p:nvSpPr>
        <p:spPr bwMode="auto">
          <a:xfrm>
            <a:off x="6732588" y="6400800"/>
            <a:ext cx="2133600" cy="457200"/>
          </a:xfrm>
          <a:prstGeom prst="rect">
            <a:avLst/>
          </a:prstGeom>
          <a:noFill/>
          <a:ln>
            <a:miter lim="800000"/>
            <a:headEnd/>
            <a:tailEnd/>
          </a:ln>
        </p:spPr>
        <p:txBody>
          <a:bodyPr/>
          <a:lstStyle/>
          <a:p>
            <a:pPr algn="r">
              <a:defRPr/>
            </a:pPr>
            <a:fld id="{7B480077-DDC3-4022-8FCB-3AFAA4CFA9A8}" type="slidenum">
              <a:rPr lang="tr-TR" sz="1000">
                <a:effectLst>
                  <a:outerShdw blurRad="38100" dist="38100" dir="2700000" algn="tl">
                    <a:srgbClr val="000000"/>
                  </a:outerShdw>
                </a:effectLst>
                <a:latin typeface="Verdana" pitchFamily="34" charset="0"/>
              </a:rPr>
              <a:pPr algn="r">
                <a:defRPr/>
              </a:pPr>
              <a:t>14</a:t>
            </a:fld>
            <a:endParaRPr lang="tr-TR" sz="1000">
              <a:effectLst>
                <a:outerShdw blurRad="38100" dist="38100" dir="2700000" algn="tl">
                  <a:srgbClr val="000000"/>
                </a:outerShdw>
              </a:effectLst>
              <a:latin typeface="Verdana"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609600" y="1143000"/>
            <a:ext cx="8153400" cy="4899486"/>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447800" y="228600"/>
            <a:ext cx="5972175" cy="60864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533400" y="441126"/>
            <a:ext cx="7210834" cy="565487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381000" y="1725912"/>
            <a:ext cx="7620000" cy="31508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4191000" y="1142158"/>
            <a:ext cx="3886200" cy="2340308"/>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229998" y="1143000"/>
            <a:ext cx="3922552" cy="2362200"/>
          </a:xfrm>
          <a:prstGeom prst="rect">
            <a:avLst/>
          </a:prstGeom>
          <a:noFill/>
          <a:ln w="9525">
            <a:noFill/>
            <a:miter lim="800000"/>
            <a:headEnd/>
            <a:tailEnd/>
          </a:ln>
          <a:effectLst/>
        </p:spPr>
      </p:pic>
      <p:pic>
        <p:nvPicPr>
          <p:cNvPr id="2056" name="Picture 8"/>
          <p:cNvPicPr>
            <a:picLocks noChangeAspect="1" noChangeArrowheads="1"/>
          </p:cNvPicPr>
          <p:nvPr/>
        </p:nvPicPr>
        <p:blipFill>
          <a:blip r:embed="rId4" cstate="print"/>
          <a:srcRect/>
          <a:stretch>
            <a:fillRect/>
          </a:stretch>
        </p:blipFill>
        <p:spPr bwMode="auto">
          <a:xfrm>
            <a:off x="4191000" y="3581400"/>
            <a:ext cx="3838196" cy="2311400"/>
          </a:xfrm>
          <a:prstGeom prst="rect">
            <a:avLst/>
          </a:prstGeom>
          <a:noFill/>
          <a:ln w="9525">
            <a:noFill/>
            <a:miter lim="800000"/>
            <a:headEnd/>
            <a:tailEnd/>
          </a:ln>
          <a:effectLst/>
        </p:spPr>
      </p:pic>
      <p:pic>
        <p:nvPicPr>
          <p:cNvPr id="2057" name="Picture 9"/>
          <p:cNvPicPr>
            <a:picLocks noChangeAspect="1" noChangeArrowheads="1"/>
          </p:cNvPicPr>
          <p:nvPr/>
        </p:nvPicPr>
        <p:blipFill>
          <a:blip r:embed="rId5" cstate="print"/>
          <a:srcRect/>
          <a:stretch>
            <a:fillRect/>
          </a:stretch>
        </p:blipFill>
        <p:spPr bwMode="auto">
          <a:xfrm>
            <a:off x="228600" y="3581401"/>
            <a:ext cx="3886200" cy="2340308"/>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609600" y="304801"/>
            <a:ext cx="3669485" cy="22098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3" cstate="print"/>
          <a:srcRect/>
          <a:stretch>
            <a:fillRect/>
          </a:stretch>
        </p:blipFill>
        <p:spPr bwMode="auto">
          <a:xfrm>
            <a:off x="2590800" y="2633320"/>
            <a:ext cx="6045200" cy="364048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idx="4294967295"/>
          </p:nvPr>
        </p:nvSpPr>
        <p:spPr>
          <a:xfrm>
            <a:off x="0" y="228600"/>
            <a:ext cx="8534400" cy="758825"/>
          </a:xfrm>
        </p:spPr>
        <p:txBody>
          <a:bodyPr/>
          <a:lstStyle/>
          <a:p>
            <a:pPr eaLnBrk="1" hangingPunct="1"/>
            <a:r>
              <a:rPr lang="tr-TR" dirty="0" smtClean="0"/>
              <a:t>What is FEAS?</a:t>
            </a:r>
            <a:endParaRPr lang="en-GB" dirty="0" smtClean="0"/>
          </a:p>
        </p:txBody>
      </p:sp>
      <p:sp>
        <p:nvSpPr>
          <p:cNvPr id="8195" name="Rectangle 3"/>
          <p:cNvSpPr>
            <a:spLocks noGrp="1" noChangeArrowheads="1"/>
          </p:cNvSpPr>
          <p:nvPr>
            <p:ph sz="quarter" idx="4294967295"/>
          </p:nvPr>
        </p:nvSpPr>
        <p:spPr>
          <a:xfrm>
            <a:off x="457200" y="1295400"/>
            <a:ext cx="8047038" cy="4803775"/>
          </a:xfrm>
        </p:spPr>
        <p:txBody>
          <a:bodyPr>
            <a:normAutofit/>
          </a:bodyPr>
          <a:lstStyle/>
          <a:p>
            <a:r>
              <a:rPr lang="en-GB" sz="2000" dirty="0" smtClean="0">
                <a:latin typeface="+mj-lt"/>
                <a:cs typeface="Arial" charset="0"/>
              </a:rPr>
              <a:t>Federation of Euro-Asian Stock Exchanges (FEAS)</a:t>
            </a:r>
            <a:endParaRPr lang="tr-TR" sz="2000" dirty="0" smtClean="0">
              <a:latin typeface="+mj-lt"/>
              <a:cs typeface="Arial" charset="0"/>
            </a:endParaRPr>
          </a:p>
          <a:p>
            <a:pPr lvl="1"/>
            <a:r>
              <a:rPr lang="en-GB" sz="1600" dirty="0" smtClean="0">
                <a:latin typeface="+mj-lt"/>
                <a:cs typeface="Arial" charset="0"/>
              </a:rPr>
              <a:t>established with its head quarters in Istanbul on 16 May 1995 with 12 founding members</a:t>
            </a:r>
            <a:endParaRPr lang="tr-TR" sz="1600" dirty="0" smtClean="0">
              <a:latin typeface="+mj-lt"/>
              <a:cs typeface="Arial" charset="0"/>
            </a:endParaRPr>
          </a:p>
          <a:p>
            <a:pPr lvl="1"/>
            <a:r>
              <a:rPr lang="en-GB" sz="1600" dirty="0" smtClean="0">
                <a:latin typeface="+mj-lt"/>
                <a:cs typeface="Arial" charset="0"/>
              </a:rPr>
              <a:t>it has grown to 34 members and 1</a:t>
            </a:r>
            <a:r>
              <a:rPr lang="en-US" sz="1600" dirty="0" smtClean="0">
                <a:latin typeface="+mj-lt"/>
                <a:cs typeface="Arial" charset="0"/>
              </a:rPr>
              <a:t>5</a:t>
            </a:r>
            <a:r>
              <a:rPr lang="en-GB" sz="1600" dirty="0" smtClean="0">
                <a:latin typeface="+mj-lt"/>
                <a:cs typeface="Arial" charset="0"/>
              </a:rPr>
              <a:t> affiliate members in </a:t>
            </a:r>
            <a:r>
              <a:rPr lang="tr-TR" sz="1600" dirty="0" smtClean="0">
                <a:latin typeface="+mj-lt"/>
                <a:cs typeface="Arial" charset="0"/>
              </a:rPr>
              <a:t>2</a:t>
            </a:r>
            <a:r>
              <a:rPr lang="en-US" sz="1600" dirty="0" smtClean="0">
                <a:latin typeface="+mj-lt"/>
                <a:cs typeface="Arial" charset="0"/>
              </a:rPr>
              <a:t>8</a:t>
            </a:r>
            <a:r>
              <a:rPr lang="en-GB" sz="1600" dirty="0" smtClean="0">
                <a:latin typeface="+mj-lt"/>
                <a:cs typeface="Arial" charset="0"/>
              </a:rPr>
              <a:t> countries </a:t>
            </a:r>
            <a:endParaRPr lang="tr-TR" sz="1600" dirty="0" smtClean="0">
              <a:latin typeface="+mj-lt"/>
              <a:cs typeface="Arial" charset="0"/>
            </a:endParaRPr>
          </a:p>
          <a:p>
            <a:pPr lvl="1"/>
            <a:r>
              <a:rPr lang="en-GB" sz="1600" dirty="0" smtClean="0">
                <a:latin typeface="+mj-lt"/>
                <a:cs typeface="Arial" charset="0"/>
              </a:rPr>
              <a:t>Membership in the Federation is open to exchanges in Europe and Asia as affiliate membership is available for post trade institutions and dealer association</a:t>
            </a:r>
            <a:r>
              <a:rPr lang="tr-TR" sz="1600" dirty="0" smtClean="0">
                <a:latin typeface="+mj-lt"/>
                <a:cs typeface="Arial" charset="0"/>
              </a:rPr>
              <a:t>s</a:t>
            </a:r>
            <a:endParaRPr lang="en-GB" sz="1600" dirty="0" smtClean="0">
              <a:latin typeface="+mj-lt"/>
              <a:cs typeface="Arial" charset="0"/>
            </a:endParaRPr>
          </a:p>
          <a:p>
            <a:r>
              <a:rPr lang="en-GB" sz="2000" dirty="0" smtClean="0">
                <a:latin typeface="+mj-lt"/>
                <a:cs typeface="Arial" charset="0"/>
              </a:rPr>
              <a:t>The mission of FEAS is to help create fair, efficient and transparent market environments among FEAS members and in their operating regions</a:t>
            </a:r>
            <a:endParaRPr lang="tr-TR" sz="2000" dirty="0" smtClean="0">
              <a:latin typeface="+mj-lt"/>
              <a:cs typeface="Arial" charset="0"/>
            </a:endParaRPr>
          </a:p>
          <a:p>
            <a:r>
              <a:rPr lang="tr-TR" sz="2000" dirty="0" smtClean="0">
                <a:latin typeface="+mj-lt"/>
                <a:cs typeface="Arial" charset="0"/>
              </a:rPr>
              <a:t>M</a:t>
            </a:r>
            <a:r>
              <a:rPr lang="en-GB" sz="2000" dirty="0" err="1" smtClean="0">
                <a:latin typeface="+mj-lt"/>
                <a:cs typeface="Arial" charset="0"/>
              </a:rPr>
              <a:t>inimiz</a:t>
            </a:r>
            <a:r>
              <a:rPr lang="tr-TR" sz="2000" dirty="0" smtClean="0">
                <a:latin typeface="+mj-lt"/>
                <a:cs typeface="Arial" charset="0"/>
              </a:rPr>
              <a:t>e</a:t>
            </a:r>
            <a:r>
              <a:rPr lang="en-GB" sz="2000" dirty="0" smtClean="0">
                <a:latin typeface="+mj-lt"/>
                <a:cs typeface="Arial" charset="0"/>
              </a:rPr>
              <a:t> barriers to trade through the adoption of best practices for listing, trading and settlement. </a:t>
            </a:r>
            <a:endParaRPr lang="tr-TR" sz="2000" dirty="0" smtClean="0">
              <a:latin typeface="+mj-lt"/>
              <a:cs typeface="Arial" charset="0"/>
            </a:endParaRPr>
          </a:p>
          <a:p>
            <a:r>
              <a:rPr lang="tr-TR" sz="2000" dirty="0" smtClean="0">
                <a:latin typeface="+mj-lt"/>
                <a:cs typeface="Arial" charset="0"/>
              </a:rPr>
              <a:t>S</a:t>
            </a:r>
            <a:r>
              <a:rPr lang="en-GB" sz="2000" dirty="0" err="1" smtClean="0">
                <a:latin typeface="+mj-lt"/>
                <a:cs typeface="Arial" charset="0"/>
              </a:rPr>
              <a:t>upport</a:t>
            </a:r>
            <a:r>
              <a:rPr lang="en-GB" sz="2000" dirty="0" smtClean="0">
                <a:latin typeface="+mj-lt"/>
                <a:cs typeface="Arial" charset="0"/>
              </a:rPr>
              <a:t> promoting linkages among members for cross-border trading. </a:t>
            </a:r>
          </a:p>
          <a:p>
            <a:pPr eaLnBrk="1" hangingPunct="1">
              <a:buFont typeface="Wingdings 2" pitchFamily="18" charset="2"/>
              <a:buNone/>
            </a:pPr>
            <a:endParaRPr lang="en-US" dirty="0" smtClean="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cstate="print"/>
          <a:srcRect/>
          <a:stretch>
            <a:fillRect/>
          </a:stretch>
        </p:blipFill>
        <p:spPr bwMode="auto">
          <a:xfrm>
            <a:off x="609600" y="990600"/>
            <a:ext cx="7391400" cy="48133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90600" y="914400"/>
            <a:ext cx="7010400" cy="48768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print"/>
          <a:srcRect/>
          <a:stretch>
            <a:fillRect/>
          </a:stretch>
        </p:blipFill>
        <p:spPr bwMode="auto">
          <a:xfrm>
            <a:off x="599011" y="1143000"/>
            <a:ext cx="7554389" cy="48133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381000" y="381000"/>
            <a:ext cx="3886200" cy="2405743"/>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2819400" y="2819400"/>
            <a:ext cx="5880100" cy="346485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cstate="print"/>
          <a:srcRect/>
          <a:stretch>
            <a:fillRect/>
          </a:stretch>
        </p:blipFill>
        <p:spPr bwMode="auto">
          <a:xfrm>
            <a:off x="533400" y="304800"/>
            <a:ext cx="6400800" cy="288036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33400" y="3200400"/>
            <a:ext cx="7973037" cy="3048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6561138" y="6396038"/>
            <a:ext cx="2133600" cy="457200"/>
          </a:xfrm>
          <a:noFill/>
        </p:spPr>
        <p:txBody>
          <a:bodyPr anchor="t"/>
          <a:lstStyle/>
          <a:p>
            <a:pPr>
              <a:defRPr/>
            </a:pPr>
            <a:fld id="{893318D9-A109-4940-86D3-1F12CD73C453}" type="slidenum">
              <a:rPr lang="tr-TR" sz="1000">
                <a:effectLst>
                  <a:outerShdw blurRad="38100" dist="38100" dir="2700000" algn="tl">
                    <a:srgbClr val="000000"/>
                  </a:outerShdw>
                </a:effectLst>
                <a:latin typeface="Verdana" pitchFamily="34" charset="0"/>
              </a:rPr>
              <a:pPr>
                <a:defRPr/>
              </a:pPr>
              <a:t>25</a:t>
            </a:fld>
            <a:endParaRPr lang="tr-TR" sz="1000">
              <a:effectLst>
                <a:outerShdw blurRad="38100" dist="38100" dir="2700000" algn="tl">
                  <a:srgbClr val="000000"/>
                </a:outerShdw>
              </a:effectLst>
              <a:latin typeface="Verdana" pitchFamily="34" charset="0"/>
            </a:endParaRPr>
          </a:p>
        </p:txBody>
      </p:sp>
      <p:sp>
        <p:nvSpPr>
          <p:cNvPr id="18436" name="Rectangle 2"/>
          <p:cNvSpPr>
            <a:spLocks noGrp="1" noChangeArrowheads="1"/>
          </p:cNvSpPr>
          <p:nvPr>
            <p:ph type="title" idx="4294967295"/>
          </p:nvPr>
        </p:nvSpPr>
        <p:spPr>
          <a:xfrm>
            <a:off x="228600" y="274638"/>
            <a:ext cx="8001000" cy="715962"/>
          </a:xfrm>
        </p:spPr>
        <p:txBody>
          <a:bodyPr anchorCtr="1">
            <a:normAutofit/>
          </a:bodyPr>
          <a:lstStyle/>
          <a:p>
            <a:pPr algn="l"/>
            <a:r>
              <a:rPr lang="en-US" dirty="0" smtClean="0"/>
              <a:t>2012 Mandates</a:t>
            </a:r>
          </a:p>
        </p:txBody>
      </p:sp>
      <p:sp>
        <p:nvSpPr>
          <p:cNvPr id="18437" name="Rectangle 3"/>
          <p:cNvSpPr>
            <a:spLocks noGrp="1" noChangeArrowheads="1"/>
          </p:cNvSpPr>
          <p:nvPr>
            <p:ph type="body" idx="4294967295"/>
          </p:nvPr>
        </p:nvSpPr>
        <p:spPr>
          <a:xfrm>
            <a:off x="685800" y="1377950"/>
            <a:ext cx="8001000" cy="3422650"/>
          </a:xfrm>
        </p:spPr>
        <p:txBody>
          <a:bodyPr>
            <a:normAutofit fontScale="25000" lnSpcReduction="20000"/>
          </a:bodyPr>
          <a:lstStyle/>
          <a:p>
            <a:pPr lvl="0">
              <a:lnSpc>
                <a:spcPct val="120000"/>
              </a:lnSpc>
            </a:pPr>
            <a:r>
              <a:rPr lang="tr-TR" sz="9600" dirty="0" smtClean="0"/>
              <a:t>Expansion towards new memberships</a:t>
            </a:r>
          </a:p>
          <a:p>
            <a:pPr lvl="0">
              <a:lnSpc>
                <a:spcPct val="120000"/>
              </a:lnSpc>
            </a:pPr>
            <a:r>
              <a:rPr lang="tr-TR" sz="9600" dirty="0" smtClean="0"/>
              <a:t>Investment conference and exhibition in Istanbul</a:t>
            </a:r>
          </a:p>
          <a:p>
            <a:pPr>
              <a:lnSpc>
                <a:spcPct val="120000"/>
              </a:lnSpc>
            </a:pPr>
            <a:r>
              <a:rPr lang="tr-TR" sz="9600" dirty="0" smtClean="0"/>
              <a:t>Publicity works</a:t>
            </a:r>
          </a:p>
          <a:p>
            <a:pPr lvl="0">
              <a:lnSpc>
                <a:spcPct val="120000"/>
              </a:lnSpc>
            </a:pPr>
            <a:r>
              <a:rPr lang="tr-TR" sz="9600" dirty="0" smtClean="0"/>
              <a:t>Rule book revisions</a:t>
            </a:r>
          </a:p>
          <a:p>
            <a:pPr lvl="0">
              <a:lnSpc>
                <a:spcPct val="120000"/>
              </a:lnSpc>
            </a:pPr>
            <a:r>
              <a:rPr lang="tr-TR" sz="9600" dirty="0" smtClean="0"/>
              <a:t>Focus on transparency and investor complaints</a:t>
            </a:r>
          </a:p>
          <a:p>
            <a:pPr lvl="0">
              <a:lnSpc>
                <a:spcPct val="120000"/>
              </a:lnSpc>
            </a:pPr>
            <a:r>
              <a:rPr lang="tr-TR" sz="9600" dirty="0" smtClean="0"/>
              <a:t>Mutual works and trainings towards derivative markets</a:t>
            </a:r>
          </a:p>
          <a:p>
            <a:pPr lvl="0">
              <a:lnSpc>
                <a:spcPct val="120000"/>
              </a:lnSpc>
            </a:pPr>
            <a:r>
              <a:rPr lang="tr-TR" sz="9600" dirty="0" smtClean="0"/>
              <a:t>Market linkages and connectivity</a:t>
            </a:r>
          </a:p>
          <a:p>
            <a:pPr lvl="0">
              <a:buNone/>
            </a:pPr>
            <a:endParaRPr lang="tr-TR" sz="4400" dirty="0" smtClean="0"/>
          </a:p>
          <a:p>
            <a:pPr lvl="0"/>
            <a:endParaRPr lang="en-US" sz="4400" dirty="0" smtClean="0"/>
          </a:p>
          <a:p>
            <a:pPr lvl="1">
              <a:buNone/>
            </a:pPr>
            <a:r>
              <a:rPr lang="en-US" sz="2400" b="1" u="sng" dirty="0" smtClean="0"/>
              <a:t/>
            </a:r>
            <a:br>
              <a:rPr lang="en-US" sz="2400" b="1" u="sng" dirty="0" smtClean="0"/>
            </a:br>
            <a:r>
              <a:rPr lang="en-US" sz="2400" dirty="0" smtClean="0"/>
              <a:t> </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6561138" y="6396038"/>
            <a:ext cx="2133600" cy="457200"/>
          </a:xfrm>
          <a:noFill/>
        </p:spPr>
        <p:txBody>
          <a:bodyPr anchor="t"/>
          <a:lstStyle/>
          <a:p>
            <a:pPr>
              <a:defRPr/>
            </a:pPr>
            <a:fld id="{893318D9-A109-4940-86D3-1F12CD73C453}" type="slidenum">
              <a:rPr lang="tr-TR" sz="1000">
                <a:effectLst>
                  <a:outerShdw blurRad="38100" dist="38100" dir="2700000" algn="tl">
                    <a:srgbClr val="000000"/>
                  </a:outerShdw>
                </a:effectLst>
                <a:latin typeface="Verdana" pitchFamily="34" charset="0"/>
              </a:rPr>
              <a:pPr>
                <a:defRPr/>
              </a:pPr>
              <a:t>26</a:t>
            </a:fld>
            <a:endParaRPr lang="tr-TR" sz="1000">
              <a:effectLst>
                <a:outerShdw blurRad="38100" dist="38100" dir="2700000" algn="tl">
                  <a:srgbClr val="000000"/>
                </a:outerShdw>
              </a:effectLst>
              <a:latin typeface="Verdana" pitchFamily="34" charset="0"/>
            </a:endParaRPr>
          </a:p>
        </p:txBody>
      </p:sp>
      <p:sp>
        <p:nvSpPr>
          <p:cNvPr id="18436" name="Rectangle 2"/>
          <p:cNvSpPr>
            <a:spLocks noGrp="1" noChangeArrowheads="1"/>
          </p:cNvSpPr>
          <p:nvPr>
            <p:ph type="title" idx="4294967295"/>
          </p:nvPr>
        </p:nvSpPr>
        <p:spPr>
          <a:xfrm>
            <a:off x="304800" y="3322638"/>
            <a:ext cx="8001000" cy="1858962"/>
          </a:xfrm>
        </p:spPr>
        <p:txBody>
          <a:bodyPr anchorCtr="1">
            <a:normAutofit fontScale="90000"/>
          </a:bodyPr>
          <a:lstStyle/>
          <a:p>
            <a:r>
              <a:rPr lang="tr-TR" dirty="0" smtClean="0"/>
              <a:t/>
            </a:r>
            <a:br>
              <a:rPr lang="tr-TR" dirty="0" smtClean="0"/>
            </a:br>
            <a:r>
              <a:rPr lang="tr-TR" dirty="0" smtClean="0"/>
              <a:t/>
            </a:r>
            <a:br>
              <a:rPr lang="tr-TR" dirty="0" smtClean="0"/>
            </a:br>
            <a:r>
              <a:rPr lang="tr-TR" dirty="0" smtClean="0"/>
              <a:t/>
            </a:r>
            <a:br>
              <a:rPr lang="tr-TR" dirty="0" smtClean="0"/>
            </a:br>
            <a:r>
              <a:rPr lang="tr-TR" sz="3600" i="1" dirty="0" smtClean="0"/>
              <a:t>Thank you.</a:t>
            </a:r>
            <a:r>
              <a:rPr lang="tr-TR" dirty="0" smtClean="0"/>
              <a:t/>
            </a:r>
            <a:br>
              <a:rPr lang="tr-TR" dirty="0" smtClean="0"/>
            </a:br>
            <a:r>
              <a:rPr lang="tr-TR" dirty="0" smtClean="0"/>
              <a:t/>
            </a:r>
            <a:br>
              <a:rPr lang="tr-TR" dirty="0" smtClean="0"/>
            </a:br>
            <a:r>
              <a:rPr lang="tr-TR" dirty="0" smtClean="0"/>
              <a:t/>
            </a:r>
            <a:br>
              <a:rPr lang="tr-TR" dirty="0" smtClean="0"/>
            </a:br>
            <a:r>
              <a:rPr lang="tr-TR" dirty="0" smtClean="0"/>
              <a:t/>
            </a:r>
            <a:br>
              <a:rPr lang="tr-TR" dirty="0" smtClean="0"/>
            </a:br>
            <a:r>
              <a:rPr lang="tr-TR" dirty="0" smtClean="0"/>
              <a:t>Federation of Euro-Asian Stock Exchanges</a:t>
            </a:r>
            <a:br>
              <a:rPr lang="tr-TR" dirty="0" smtClean="0"/>
            </a:br>
            <a:r>
              <a:rPr lang="tr-TR" dirty="0" smtClean="0"/>
              <a:t/>
            </a:r>
            <a:br>
              <a:rPr lang="tr-TR" dirty="0" smtClean="0"/>
            </a:br>
            <a:r>
              <a:rPr lang="tr-TR" dirty="0" smtClean="0">
                <a:hlinkClick r:id="rId2"/>
              </a:rPr>
              <a:t>www.feas.org</a:t>
            </a:r>
            <a:r>
              <a:rPr lang="tr-TR" dirty="0" smtClean="0"/>
              <a:t/>
            </a:r>
            <a:br>
              <a:rPr lang="tr-TR" dirty="0" smtClean="0"/>
            </a:b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152400" y="1219200"/>
            <a:ext cx="8839200" cy="4600575"/>
          </a:xfrm>
          <a:prstGeom prst="rect">
            <a:avLst/>
          </a:prstGeom>
          <a:noFill/>
          <a:ln w="9525">
            <a:noFill/>
            <a:miter lim="800000"/>
            <a:headEnd/>
            <a:tailEnd/>
          </a:ln>
          <a:effectLst/>
        </p:spPr>
      </p:pic>
      <p:sp>
        <p:nvSpPr>
          <p:cNvPr id="4" name="TextBox 3"/>
          <p:cNvSpPr txBox="1"/>
          <p:nvPr/>
        </p:nvSpPr>
        <p:spPr>
          <a:xfrm>
            <a:off x="685800" y="457200"/>
            <a:ext cx="7162800" cy="369332"/>
          </a:xfrm>
          <a:prstGeom prst="rect">
            <a:avLst/>
          </a:prstGeom>
          <a:noFill/>
        </p:spPr>
        <p:txBody>
          <a:bodyPr wrap="square" rtlCol="0">
            <a:spAutoFit/>
          </a:bodyPr>
          <a:lstStyle/>
          <a:p>
            <a:r>
              <a:rPr lang="en-US" dirty="0" smtClean="0"/>
              <a:t>34 Exchange Members and 1</a:t>
            </a:r>
            <a:r>
              <a:rPr lang="tr-TR" dirty="0" smtClean="0"/>
              <a:t>5</a:t>
            </a:r>
            <a:r>
              <a:rPr lang="en-US" dirty="0" smtClean="0"/>
              <a:t> Affiliate Members in 2</a:t>
            </a:r>
            <a:r>
              <a:rPr lang="tr-TR" dirty="0" smtClean="0"/>
              <a:t>8</a:t>
            </a:r>
            <a:r>
              <a:rPr lang="en-US" dirty="0" smtClean="0"/>
              <a:t> countries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04800"/>
            <a:ext cx="8229600" cy="731838"/>
          </a:xfrm>
          <a:prstGeom prst="rect">
            <a:avLst/>
          </a:prstGeom>
        </p:spPr>
        <p:txBody>
          <a:bodyPr vert="horz" anchor="b"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300" b="0" i="0" u="none" strike="noStrike" kern="1200" cap="none" spc="0" normalizeH="0" baseline="0" noProof="0" dirty="0" smtClean="0">
                <a:ln>
                  <a:noFill/>
                </a:ln>
                <a:solidFill>
                  <a:schemeClr val="accent3">
                    <a:shade val="75000"/>
                  </a:schemeClr>
                </a:solidFill>
                <a:effectLst/>
                <a:uLnTx/>
                <a:uFillTx/>
                <a:latin typeface="+mj-lt"/>
                <a:ea typeface="+mj-ea"/>
                <a:cs typeface="+mj-cs"/>
              </a:rPr>
              <a:t>Membership</a:t>
            </a:r>
            <a:r>
              <a:rPr kumimoji="0" lang="tr-TR" sz="3300" b="0" i="0" u="none" strike="noStrike" kern="1200" cap="none" spc="0" normalizeH="0" noProof="0" dirty="0" smtClean="0">
                <a:ln>
                  <a:noFill/>
                </a:ln>
                <a:solidFill>
                  <a:schemeClr val="accent3">
                    <a:shade val="75000"/>
                  </a:schemeClr>
                </a:solidFill>
                <a:effectLst/>
                <a:uLnTx/>
                <a:uFillTx/>
                <a:latin typeface="+mj-lt"/>
                <a:ea typeface="+mj-ea"/>
                <a:cs typeface="+mj-cs"/>
              </a:rPr>
              <a:t> Profile</a:t>
            </a:r>
            <a:endParaRPr kumimoji="0" lang="tr-TR" sz="33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3" name="Rectangle 3"/>
          <p:cNvSpPr txBox="1">
            <a:spLocks noChangeArrowheads="1"/>
          </p:cNvSpPr>
          <p:nvPr/>
        </p:nvSpPr>
        <p:spPr>
          <a:xfrm>
            <a:off x="457200" y="1066800"/>
            <a:ext cx="8229600" cy="4648200"/>
          </a:xfrm>
          <a:prstGeom prst="rect">
            <a:avLst/>
          </a:prstGeom>
        </p:spPr>
        <p:txBody>
          <a:bodyPr vert="horz">
            <a:normAutofit/>
          </a:bodyPr>
          <a:lstStyle/>
          <a:p>
            <a:pPr marL="274320" marR="0" lvl="0" indent="-274320" algn="l" defTabSz="914400" rtl="0" eaLnBrk="1" fontAlgn="auto" latinLnBrk="0" hangingPunct="1">
              <a:lnSpc>
                <a:spcPct val="80000"/>
              </a:lnSpc>
              <a:spcBef>
                <a:spcPct val="20000"/>
              </a:spcBef>
              <a:spcAft>
                <a:spcPts val="0"/>
              </a:spcAft>
              <a:buClr>
                <a:schemeClr val="accent1"/>
              </a:buClr>
              <a:buSzPct val="85000"/>
              <a:buFont typeface="Wingdings" pitchFamily="2" charset="2"/>
              <a:buNone/>
              <a:tabLst/>
              <a:defRPr/>
            </a:pPr>
            <a:endParaRPr kumimoji="0" lang="tr-TR" sz="6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80000"/>
              </a:lnSpc>
              <a:spcBef>
                <a:spcPct val="10000"/>
              </a:spcBef>
              <a:spcAft>
                <a:spcPct val="30000"/>
              </a:spcAft>
              <a:buClr>
                <a:schemeClr val="accent1"/>
              </a:buClr>
              <a:buSzPct val="85000"/>
              <a:buFont typeface="Wingdings" pitchFamily="2" charset="2"/>
              <a:buNone/>
              <a:tabLst/>
              <a:defRPr/>
            </a:pPr>
            <a:r>
              <a:rPr kumimoji="0" lang="tr-TR" sz="10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000" b="1"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tr-TR" sz="1800" i="0" u="none" strike="noStrike" kern="1200" cap="none" spc="0" normalizeH="0" baseline="0" noProof="0" dirty="0" smtClean="0">
                <a:ln>
                  <a:noFill/>
                </a:ln>
                <a:solidFill>
                  <a:schemeClr val="tx1"/>
                </a:solidFill>
                <a:effectLst/>
                <a:uLnTx/>
                <a:uFillTx/>
                <a:latin typeface="+mn-lt"/>
                <a:ea typeface="+mn-ea"/>
                <a:cs typeface="+mn-cs"/>
              </a:rPr>
              <a:t>34 Exchanges</a:t>
            </a:r>
          </a:p>
          <a:p>
            <a:pPr marL="731520" lvl="1" indent="-274320">
              <a:spcBef>
                <a:spcPct val="20000"/>
              </a:spcBef>
              <a:buClr>
                <a:schemeClr val="accent1"/>
              </a:buClr>
              <a:buSzPct val="85000"/>
              <a:buFont typeface="Wingdings 2"/>
              <a:buChar char=""/>
            </a:pPr>
            <a:r>
              <a:rPr lang="en-US" dirty="0" smtClean="0"/>
              <a:t>29</a:t>
            </a:r>
            <a:r>
              <a:rPr kumimoji="0" lang="tr-TR" b="0" i="0" u="none" strike="noStrike" kern="1200" cap="none" spc="0" normalizeH="0" baseline="0" noProof="0" dirty="0" smtClean="0">
                <a:ln>
                  <a:noFill/>
                </a:ln>
                <a:solidFill>
                  <a:schemeClr val="tx1"/>
                </a:solidFill>
                <a:effectLst/>
                <a:uLnTx/>
                <a:uFillTx/>
                <a:latin typeface="+mn-lt"/>
                <a:ea typeface="+mn-ea"/>
                <a:cs typeface="+mn-cs"/>
              </a:rPr>
              <a:t> </a:t>
            </a:r>
            <a:r>
              <a:rPr lang="en-US" noProof="0" dirty="0" smtClean="0"/>
              <a:t>h</a:t>
            </a:r>
            <a:r>
              <a:rPr kumimoji="0" lang="tr-TR" b="0" i="0" u="none" strike="noStrike" kern="1200" cap="none" spc="0" normalizeH="0" baseline="0" noProof="0" dirty="0" smtClean="0">
                <a:ln>
                  <a:noFill/>
                </a:ln>
                <a:solidFill>
                  <a:schemeClr val="tx1"/>
                </a:solidFill>
                <a:effectLst/>
                <a:uLnTx/>
                <a:uFillTx/>
                <a:latin typeface="+mn-lt"/>
                <a:ea typeface="+mn-ea"/>
                <a:cs typeface="+mn-cs"/>
              </a:rPr>
              <a:t>osting stocks trading, </a:t>
            </a:r>
            <a:r>
              <a:rPr lang="en-US" dirty="0" smtClean="0"/>
              <a:t>20</a:t>
            </a:r>
            <a:r>
              <a:rPr kumimoji="0" lang="tr-TR" b="0" i="0" u="none" strike="noStrike" kern="1200" cap="none" spc="0" normalizeH="0" baseline="0" noProof="0" dirty="0" smtClean="0">
                <a:ln>
                  <a:noFill/>
                </a:ln>
                <a:solidFill>
                  <a:schemeClr val="tx1"/>
                </a:solidFill>
                <a:effectLst/>
                <a:uLnTx/>
                <a:uFillTx/>
                <a:latin typeface="+mn-lt"/>
                <a:ea typeface="+mn-ea"/>
                <a:cs typeface="+mn-cs"/>
              </a:rPr>
              <a:t> Bonds, </a:t>
            </a:r>
            <a:r>
              <a:rPr lang="en-US" dirty="0" smtClean="0"/>
              <a:t>2</a:t>
            </a:r>
            <a:r>
              <a:rPr kumimoji="0" lang="tr-TR" b="0" i="0" u="none" strike="noStrike" kern="1200" cap="none" spc="0" normalizeH="0" noProof="0" dirty="0" smtClean="0">
                <a:ln>
                  <a:noFill/>
                </a:ln>
                <a:solidFill>
                  <a:schemeClr val="tx1"/>
                </a:solidFill>
                <a:effectLst/>
                <a:uLnTx/>
                <a:uFillTx/>
                <a:latin typeface="+mn-lt"/>
                <a:ea typeface="+mn-ea"/>
                <a:cs typeface="+mn-cs"/>
              </a:rPr>
              <a:t> Currency, </a:t>
            </a:r>
            <a:r>
              <a:rPr lang="en-US" dirty="0" smtClean="0"/>
              <a:t>8</a:t>
            </a:r>
            <a:r>
              <a:rPr kumimoji="0" lang="tr-TR" b="0" i="0" u="none" strike="noStrike" kern="1200" cap="none" spc="0" normalizeH="0" noProof="0" dirty="0" smtClean="0">
                <a:ln>
                  <a:noFill/>
                </a:ln>
                <a:solidFill>
                  <a:schemeClr val="tx1"/>
                </a:solidFill>
                <a:effectLst/>
                <a:uLnTx/>
                <a:uFillTx/>
                <a:latin typeface="+mn-lt"/>
                <a:ea typeface="+mn-ea"/>
                <a:cs typeface="+mn-cs"/>
              </a:rPr>
              <a:t> Derivatives, </a:t>
            </a:r>
            <a:r>
              <a:rPr kumimoji="0" lang="en-US" b="0" i="0" u="none" strike="noStrike" kern="1200" cap="none" spc="0" normalizeH="0" noProof="0" dirty="0" smtClean="0">
                <a:ln>
                  <a:noFill/>
                </a:ln>
                <a:solidFill>
                  <a:schemeClr val="tx1"/>
                </a:solidFill>
                <a:effectLst/>
                <a:uLnTx/>
                <a:uFillTx/>
                <a:latin typeface="+mn-lt"/>
                <a:ea typeface="+mn-ea"/>
                <a:cs typeface="+mn-cs"/>
              </a:rPr>
              <a:t>2 Commodity, 20</a:t>
            </a:r>
            <a:r>
              <a:rPr kumimoji="0" lang="tr-TR" b="0" i="0" u="none" strike="noStrike" kern="1200" cap="none" spc="0" normalizeH="0" noProof="0" dirty="0" smtClean="0">
                <a:ln>
                  <a:noFill/>
                </a:ln>
                <a:solidFill>
                  <a:schemeClr val="tx1"/>
                </a:solidFill>
                <a:effectLst/>
                <a:uLnTx/>
                <a:uFillTx/>
                <a:latin typeface="+mn-lt"/>
                <a:ea typeface="+mn-ea"/>
                <a:cs typeface="+mn-cs"/>
              </a:rPr>
              <a:t> Multiple asset classes</a:t>
            </a:r>
          </a:p>
          <a:p>
            <a:pPr marL="731520" lvl="1" indent="-274320">
              <a:spcBef>
                <a:spcPct val="20000"/>
              </a:spcBef>
              <a:buClr>
                <a:schemeClr val="accent1"/>
              </a:buClr>
              <a:buSzPct val="85000"/>
              <a:buFont typeface="Wingdings 2"/>
              <a:buChar char=""/>
            </a:pPr>
            <a:r>
              <a:rPr lang="tr-TR" baseline="0" dirty="0" smtClean="0"/>
              <a:t>Exchanges’ statutory</a:t>
            </a:r>
            <a:r>
              <a:rPr lang="tr-TR" dirty="0" smtClean="0"/>
              <a:t> profile (</a:t>
            </a:r>
            <a:r>
              <a:rPr lang="en-US" dirty="0" smtClean="0"/>
              <a:t>15%</a:t>
            </a:r>
            <a:r>
              <a:rPr lang="tr-TR" dirty="0" smtClean="0"/>
              <a:t> demutualized, </a:t>
            </a:r>
            <a:r>
              <a:rPr lang="en-US" dirty="0" smtClean="0"/>
              <a:t>31 % Private, 12% Public, 8% Association, 35% Other</a:t>
            </a:r>
            <a:r>
              <a:rPr lang="tr-TR" dirty="0" smtClean="0"/>
              <a:t>)</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dirty="0" smtClean="0"/>
              <a:t>8</a:t>
            </a:r>
            <a:r>
              <a:rPr lang="tr-TR" noProof="0" dirty="0" smtClean="0"/>
              <a:t> Post trading institutitons</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1800" b="0" i="0" u="none" strike="noStrike" kern="1200" cap="none" spc="0" normalizeH="0" baseline="0" dirty="0" smtClean="0">
                <a:ln>
                  <a:noFill/>
                </a:ln>
                <a:solidFill>
                  <a:schemeClr val="tx1"/>
                </a:solidFill>
                <a:effectLst/>
                <a:uLnTx/>
                <a:uFillTx/>
                <a:latin typeface="+mn-lt"/>
                <a:ea typeface="+mn-ea"/>
                <a:cs typeface="+mn-cs"/>
              </a:rPr>
              <a:t>4 </a:t>
            </a:r>
            <a:r>
              <a:rPr kumimoji="0" lang="tr-TR" sz="1800" b="0" i="0" u="none" strike="noStrike" kern="1200" cap="none" spc="0" normalizeH="0" baseline="0" dirty="0" smtClean="0">
                <a:ln>
                  <a:noFill/>
                </a:ln>
                <a:solidFill>
                  <a:schemeClr val="tx1"/>
                </a:solidFill>
                <a:effectLst/>
                <a:uLnTx/>
                <a:uFillTx/>
                <a:latin typeface="+mn-lt"/>
                <a:ea typeface="+mn-ea"/>
                <a:cs typeface="+mn-cs"/>
              </a:rPr>
              <a:t>Brokers</a:t>
            </a:r>
            <a:r>
              <a:rPr kumimoji="0" lang="tr-TR" sz="1800" b="0" i="0" u="none" strike="noStrike" kern="1200" cap="none" spc="0" normalizeH="0" dirty="0" smtClean="0">
                <a:ln>
                  <a:noFill/>
                </a:ln>
                <a:solidFill>
                  <a:schemeClr val="tx1"/>
                </a:solidFill>
                <a:effectLst/>
                <a:uLnTx/>
                <a:uFillTx/>
                <a:latin typeface="+mn-lt"/>
                <a:ea typeface="+mn-ea"/>
                <a:cs typeface="+mn-cs"/>
              </a:rPr>
              <a:t> Dealers Association</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dirty="0" smtClean="0"/>
              <a:t>3 </a:t>
            </a:r>
            <a:r>
              <a:rPr lang="tr-TR" dirty="0" smtClean="0"/>
              <a:t>Multilateral bodies</a:t>
            </a:r>
            <a:r>
              <a:rPr lang="en-US" dirty="0" smtClean="0"/>
              <a:t> (AFE, SAFE, SOFA)</a:t>
            </a:r>
            <a:endParaRPr lang="tr-TR" dirty="0" smtClean="0"/>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mn-cs"/>
              </a:rPr>
              <a:t>Regional breakdown (exchanges and others)</a:t>
            </a: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731520" lvl="1" indent="-274320">
              <a:spcBef>
                <a:spcPct val="20000"/>
              </a:spcBef>
              <a:buClr>
                <a:schemeClr val="accent1"/>
              </a:buClr>
              <a:buSzPct val="85000"/>
              <a:buFont typeface="Wingdings 2"/>
              <a:buChar char=""/>
              <a:defRPr/>
            </a:pPr>
            <a:r>
              <a:rPr lang="en-US" dirty="0" smtClean="0"/>
              <a:t>Exchanges (39% Europe, 36% Asia, 25% Middle East)</a:t>
            </a:r>
          </a:p>
          <a:p>
            <a:pPr marL="731520" lvl="1" indent="-274320">
              <a:spcBef>
                <a:spcPct val="20000"/>
              </a:spcBef>
              <a:buClr>
                <a:schemeClr val="accent1"/>
              </a:buClr>
              <a:buSzPct val="85000"/>
              <a:buFont typeface="Wingdings 2"/>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Post Trade (</a:t>
            </a:r>
            <a:r>
              <a:rPr lang="en-US" noProof="0" dirty="0" smtClean="0"/>
              <a:t>50</a:t>
            </a:r>
            <a:r>
              <a:rPr lang="en-US" dirty="0" smtClean="0"/>
              <a:t>% Europe, 13% Asia, 37% Middle East)</a:t>
            </a:r>
          </a:p>
          <a:p>
            <a:pPr marL="731520" lvl="1" indent="-274320">
              <a:spcBef>
                <a:spcPct val="20000"/>
              </a:spcBef>
              <a:buClr>
                <a:schemeClr val="accent1"/>
              </a:buClr>
              <a:buSzPct val="85000"/>
              <a:buFont typeface="Wingdings 2"/>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Broker</a:t>
            </a:r>
            <a:r>
              <a:rPr kumimoji="0" lang="en-US" b="0" i="0" u="none" strike="noStrike" kern="1200" cap="none" spc="0" normalizeH="0" noProof="0" dirty="0" smtClean="0">
                <a:ln>
                  <a:noFill/>
                </a:ln>
                <a:solidFill>
                  <a:schemeClr val="tx1"/>
                </a:solidFill>
                <a:effectLst/>
                <a:uLnTx/>
                <a:uFillTx/>
                <a:latin typeface="+mn-lt"/>
                <a:ea typeface="+mn-ea"/>
                <a:cs typeface="+mn-cs"/>
              </a:rPr>
              <a:t> Dealer Association (25</a:t>
            </a:r>
            <a:r>
              <a:rPr lang="en-US" dirty="0" smtClean="0"/>
              <a:t>% Europe, 25% Asia, 50% Middle East)</a:t>
            </a:r>
          </a:p>
          <a:p>
            <a:pPr marL="731520" lvl="1" indent="-274320">
              <a:spcBef>
                <a:spcPct val="20000"/>
              </a:spcBef>
              <a:buClr>
                <a:schemeClr val="accent1"/>
              </a:buClr>
              <a:buSzPct val="85000"/>
              <a:buFont typeface="Wingdings 2"/>
              <a:buChar char=""/>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Multilateral Bodies (</a:t>
            </a:r>
            <a:r>
              <a:rPr lang="en-US" dirty="0" smtClean="0"/>
              <a:t>33% Europe, 33% Asia, 33% Middle East)</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txBox="1">
            <a:spLocks noGrp="1"/>
          </p:cNvSpPr>
          <p:nvPr/>
        </p:nvSpPr>
        <p:spPr bwMode="auto">
          <a:xfrm>
            <a:off x="6561138" y="6396038"/>
            <a:ext cx="2133600" cy="457200"/>
          </a:xfrm>
          <a:prstGeom prst="rect">
            <a:avLst/>
          </a:prstGeom>
          <a:noFill/>
          <a:ln>
            <a:miter lim="800000"/>
            <a:headEnd/>
            <a:tailEnd/>
          </a:ln>
        </p:spPr>
        <p:txBody>
          <a:bodyPr/>
          <a:lstStyle/>
          <a:p>
            <a:pPr algn="r">
              <a:defRPr/>
            </a:pPr>
            <a:fld id="{6859C49B-EAAF-4070-8C63-1F47D1EA59DC}" type="slidenum">
              <a:rPr lang="tr-TR" sz="1000">
                <a:effectLst>
                  <a:outerShdw blurRad="38100" dist="38100" dir="2700000" algn="tl">
                    <a:srgbClr val="000000"/>
                  </a:outerShdw>
                </a:effectLst>
                <a:latin typeface="Verdana" pitchFamily="34" charset="0"/>
              </a:rPr>
              <a:pPr algn="r">
                <a:defRPr/>
              </a:pPr>
              <a:t>5</a:t>
            </a:fld>
            <a:endParaRPr lang="tr-TR" sz="1000">
              <a:effectLst>
                <a:outerShdw blurRad="38100" dist="38100" dir="2700000" algn="tl">
                  <a:srgbClr val="000000"/>
                </a:outerShdw>
              </a:effectLst>
              <a:latin typeface="Verdana" pitchFamily="34" charset="0"/>
            </a:endParaRPr>
          </a:p>
        </p:txBody>
      </p:sp>
      <p:sp>
        <p:nvSpPr>
          <p:cNvPr id="88068" name="Rectangle 2"/>
          <p:cNvSpPr>
            <a:spLocks noGrp="1" noChangeArrowheads="1"/>
          </p:cNvSpPr>
          <p:nvPr>
            <p:ph type="title" idx="4294967295"/>
          </p:nvPr>
        </p:nvSpPr>
        <p:spPr>
          <a:xfrm>
            <a:off x="0" y="304800"/>
            <a:ext cx="8229600" cy="731838"/>
          </a:xfrm>
        </p:spPr>
        <p:txBody>
          <a:bodyPr anchorCtr="1">
            <a:normAutofit/>
          </a:bodyPr>
          <a:lstStyle/>
          <a:p>
            <a:pPr algn="ctr"/>
            <a:r>
              <a:rPr lang="tr-TR" dirty="0" smtClean="0"/>
              <a:t>Defined Goals</a:t>
            </a:r>
            <a:endParaRPr lang="tr-TR" dirty="0"/>
          </a:p>
        </p:txBody>
      </p:sp>
      <p:sp>
        <p:nvSpPr>
          <p:cNvPr id="88069" name="Rectangle 3"/>
          <p:cNvSpPr>
            <a:spLocks noGrp="1" noChangeArrowheads="1"/>
          </p:cNvSpPr>
          <p:nvPr>
            <p:ph type="body" idx="4294967295"/>
          </p:nvPr>
        </p:nvSpPr>
        <p:spPr>
          <a:xfrm>
            <a:off x="457200" y="1066800"/>
            <a:ext cx="8229600" cy="4648200"/>
          </a:xfrm>
        </p:spPr>
        <p:txBody>
          <a:bodyPr/>
          <a:lstStyle/>
          <a:p>
            <a:pPr>
              <a:lnSpc>
                <a:spcPct val="80000"/>
              </a:lnSpc>
              <a:buFont typeface="Wingdings" pitchFamily="2" charset="2"/>
              <a:buNone/>
            </a:pPr>
            <a:endParaRPr lang="tr-TR" sz="600" b="1" dirty="0"/>
          </a:p>
          <a:p>
            <a:pPr>
              <a:lnSpc>
                <a:spcPct val="80000"/>
              </a:lnSpc>
              <a:spcBef>
                <a:spcPct val="10000"/>
              </a:spcBef>
              <a:spcAft>
                <a:spcPct val="30000"/>
              </a:spcAft>
              <a:buFont typeface="Wingdings" pitchFamily="2" charset="2"/>
              <a:buNone/>
            </a:pPr>
            <a:r>
              <a:rPr lang="tr-TR" sz="1000" b="1" dirty="0"/>
              <a:t>	</a:t>
            </a:r>
            <a:endParaRPr lang="en-US" sz="1000" b="1" dirty="0" smtClean="0"/>
          </a:p>
          <a:p>
            <a:pPr>
              <a:lnSpc>
                <a:spcPct val="80000"/>
              </a:lnSpc>
              <a:spcBef>
                <a:spcPct val="10000"/>
              </a:spcBef>
              <a:spcAft>
                <a:spcPct val="30000"/>
              </a:spcAft>
              <a:buFont typeface="Wingdings" pitchFamily="2" charset="2"/>
              <a:buNone/>
            </a:pPr>
            <a:r>
              <a:rPr lang="tr-TR" sz="2000" dirty="0" smtClean="0"/>
              <a:t>Defined strategic plan dwells on regionally mutual goals for the members:</a:t>
            </a:r>
            <a:endParaRPr lang="tr-TR" sz="2000" dirty="0"/>
          </a:p>
          <a:p>
            <a:r>
              <a:rPr lang="en-US" sz="1800" b="1" dirty="0" smtClean="0"/>
              <a:t>Objective I</a:t>
            </a:r>
            <a:r>
              <a:rPr lang="en-US" sz="1800" dirty="0" smtClean="0"/>
              <a:t>: Promote good “corporate governance” for exchanges, brokerage companies and listed companies. Facilitate timely disclosure of material events to achieve transparency through effective dissemination of information.</a:t>
            </a:r>
          </a:p>
          <a:p>
            <a:r>
              <a:rPr lang="en-US" sz="1800" b="1" dirty="0" smtClean="0"/>
              <a:t>Objective II</a:t>
            </a:r>
            <a:r>
              <a:rPr lang="en-US" sz="1800" dirty="0" smtClean="0"/>
              <a:t>: Encourage convergence among FEAS Members in their: listing requirements, trading rules technical infrastructure and settlement cycle.</a:t>
            </a:r>
          </a:p>
          <a:p>
            <a:r>
              <a:rPr lang="en-US" sz="1800" b="1" dirty="0" smtClean="0"/>
              <a:t>Objective III</a:t>
            </a:r>
            <a:r>
              <a:rPr lang="en-US" sz="1800" dirty="0" smtClean="0"/>
              <a:t>: Promote mechanisms for reliable, transparent and uninterrupted securities trading and settlement.</a:t>
            </a:r>
          </a:p>
          <a:p>
            <a:r>
              <a:rPr lang="en-US" sz="1800" b="1" dirty="0" smtClean="0"/>
              <a:t>Objective IV</a:t>
            </a:r>
            <a:r>
              <a:rPr lang="en-US" sz="1800" dirty="0" smtClean="0"/>
              <a:t>: Create greater recognition and visibility for the region’s securities and investment opportunities both locally and internationally.</a:t>
            </a:r>
            <a:endParaRPr lang="en-US"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381000"/>
            <a:ext cx="8229600" cy="655638"/>
          </a:xfrm>
          <a:prstGeom prst="rect">
            <a:avLst/>
          </a:prstGeom>
        </p:spPr>
        <p:txBody>
          <a:bodyPr vert="horz" anchor="b"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tr-TR" sz="3300" dirty="0" smtClean="0">
                <a:solidFill>
                  <a:schemeClr val="accent3">
                    <a:shade val="75000"/>
                  </a:schemeClr>
                </a:solidFill>
                <a:latin typeface="+mj-lt"/>
                <a:ea typeface="+mj-ea"/>
                <a:cs typeface="+mj-cs"/>
              </a:rPr>
              <a:t>Defined Goals </a:t>
            </a:r>
            <a:r>
              <a:rPr lang="en-US" sz="3300" dirty="0" smtClean="0">
                <a:solidFill>
                  <a:schemeClr val="accent3">
                    <a:shade val="75000"/>
                  </a:schemeClr>
                </a:solidFill>
                <a:latin typeface="+mj-lt"/>
                <a:ea typeface="+mj-ea"/>
                <a:cs typeface="+mj-cs"/>
              </a:rPr>
              <a:t>(con</a:t>
            </a:r>
            <a:r>
              <a:rPr lang="tr-TR" sz="3300" dirty="0" smtClean="0">
                <a:solidFill>
                  <a:schemeClr val="accent3">
                    <a:shade val="75000"/>
                  </a:schemeClr>
                </a:solidFill>
                <a:latin typeface="+mj-lt"/>
                <a:ea typeface="+mj-ea"/>
                <a:cs typeface="+mj-cs"/>
              </a:rPr>
              <a:t>t</a:t>
            </a:r>
            <a:r>
              <a:rPr lang="en-US" sz="3300" dirty="0" smtClean="0">
                <a:solidFill>
                  <a:schemeClr val="accent3">
                    <a:shade val="75000"/>
                  </a:schemeClr>
                </a:solidFill>
                <a:latin typeface="+mj-lt"/>
                <a:ea typeface="+mj-ea"/>
                <a:cs typeface="+mj-cs"/>
              </a:rPr>
              <a:t>’</a:t>
            </a:r>
            <a:r>
              <a:rPr lang="tr-TR" sz="3300" dirty="0" smtClean="0">
                <a:solidFill>
                  <a:schemeClr val="accent3">
                    <a:shade val="75000"/>
                  </a:schemeClr>
                </a:solidFill>
                <a:latin typeface="+mj-lt"/>
                <a:ea typeface="+mj-ea"/>
                <a:cs typeface="+mj-cs"/>
              </a:rPr>
              <a:t>d</a:t>
            </a:r>
            <a:r>
              <a:rPr lang="en-US" sz="3300" dirty="0" smtClean="0">
                <a:solidFill>
                  <a:schemeClr val="accent3">
                    <a:shade val="75000"/>
                  </a:schemeClr>
                </a:solidFill>
                <a:latin typeface="+mj-lt"/>
                <a:ea typeface="+mj-ea"/>
                <a:cs typeface="+mj-cs"/>
              </a:rPr>
              <a:t>)</a:t>
            </a:r>
            <a:endParaRPr lang="tr-TR" sz="3300" dirty="0">
              <a:solidFill>
                <a:schemeClr val="accent3">
                  <a:shade val="75000"/>
                </a:schemeClr>
              </a:solidFill>
              <a:latin typeface="+mj-lt"/>
              <a:ea typeface="+mj-ea"/>
              <a:cs typeface="+mj-cs"/>
            </a:endParaRPr>
          </a:p>
        </p:txBody>
      </p:sp>
      <p:sp>
        <p:nvSpPr>
          <p:cNvPr id="3" name="Rectangle 3"/>
          <p:cNvSpPr txBox="1">
            <a:spLocks noChangeArrowheads="1"/>
          </p:cNvSpPr>
          <p:nvPr/>
        </p:nvSpPr>
        <p:spPr>
          <a:xfrm>
            <a:off x="685800" y="1371600"/>
            <a:ext cx="7772400" cy="4495800"/>
          </a:xfrm>
          <a:prstGeom prst="rect">
            <a:avLst/>
          </a:prstGeom>
        </p:spPr>
        <p:txBody>
          <a:bodyPr vert="horz">
            <a:normAutofit/>
          </a:bodyPr>
          <a:lstStyle/>
          <a:p>
            <a:pPr marL="274320" marR="0" lvl="0" indent="-274320" algn="l" defTabSz="914400" rtl="0" eaLnBrk="1" fontAlgn="auto" latinLnBrk="0" hangingPunct="1">
              <a:lnSpc>
                <a:spcPct val="80000"/>
              </a:lnSpc>
              <a:spcBef>
                <a:spcPct val="20000"/>
              </a:spcBef>
              <a:spcAft>
                <a:spcPts val="0"/>
              </a:spcAft>
              <a:buClr>
                <a:schemeClr val="accent1"/>
              </a:buClr>
              <a:buSzPct val="85000"/>
              <a:buFont typeface="Wingdings" pitchFamily="2" charset="2"/>
              <a:buNone/>
              <a:tabLst/>
              <a:defRPr/>
            </a:pPr>
            <a:endParaRPr kumimoji="0" lang="tr-TR" sz="800" b="1" i="0" u="none" strike="noStrike" kern="1200" cap="none" spc="0" normalizeH="0" baseline="0" noProof="0" dirty="0" smtClean="0">
              <a:ln>
                <a:noFill/>
              </a:ln>
              <a:solidFill>
                <a:schemeClr val="tx1"/>
              </a:solidFill>
              <a:effectLst/>
              <a:uLnTx/>
              <a:uFillTx/>
              <a:latin typeface="+mn-lt"/>
              <a:ea typeface="+mn-ea"/>
              <a:cs typeface="+mn-cs"/>
            </a:endParaRPr>
          </a:p>
          <a:p>
            <a:pPr>
              <a:spcBef>
                <a:spcPts val="600"/>
              </a:spcBef>
              <a:buFont typeface="Arial" pitchFamily="34" charset="0"/>
              <a:buChar char="•"/>
            </a:pPr>
            <a:r>
              <a:rPr lang="tr-TR" b="1" dirty="0" smtClean="0"/>
              <a:t>  O</a:t>
            </a:r>
            <a:r>
              <a:rPr lang="en-US" b="1" dirty="0" err="1" smtClean="0"/>
              <a:t>bjective</a:t>
            </a:r>
            <a:r>
              <a:rPr lang="en-US" b="1" dirty="0" smtClean="0"/>
              <a:t> V</a:t>
            </a:r>
            <a:r>
              <a:rPr lang="en-US" dirty="0" smtClean="0"/>
              <a:t>: Encourage the listing of “investment grade” securities in the respective </a:t>
            </a:r>
            <a:r>
              <a:rPr lang="tr-TR" dirty="0" smtClean="0"/>
              <a:t>h</a:t>
            </a:r>
            <a:r>
              <a:rPr lang="en-US" dirty="0" err="1" smtClean="0"/>
              <a:t>ome</a:t>
            </a:r>
            <a:r>
              <a:rPr lang="en-US" dirty="0" smtClean="0"/>
              <a:t> markets of the Region.</a:t>
            </a:r>
            <a:endParaRPr lang="tr-TR" dirty="0" smtClean="0"/>
          </a:p>
          <a:p>
            <a:pPr>
              <a:spcBef>
                <a:spcPts val="600"/>
              </a:spcBef>
              <a:buFont typeface="Arial" pitchFamily="34" charset="0"/>
              <a:buChar char="•"/>
            </a:pPr>
            <a:r>
              <a:rPr lang="tr-TR" b="1" dirty="0" smtClean="0"/>
              <a:t>  </a:t>
            </a:r>
            <a:r>
              <a:rPr lang="en-US" b="1" dirty="0" smtClean="0"/>
              <a:t>Objective VI</a:t>
            </a:r>
            <a:r>
              <a:rPr lang="en-US" dirty="0" smtClean="0"/>
              <a:t>: Encourage foreign investor participation in Member Markets</a:t>
            </a:r>
          </a:p>
          <a:p>
            <a:pPr>
              <a:spcBef>
                <a:spcPts val="600"/>
              </a:spcBef>
              <a:buFont typeface="Arial" pitchFamily="34" charset="0"/>
              <a:buChar char="•"/>
            </a:pPr>
            <a:r>
              <a:rPr lang="tr-TR" b="1" dirty="0" smtClean="0"/>
              <a:t>  </a:t>
            </a:r>
            <a:r>
              <a:rPr lang="en-US" b="1" dirty="0" smtClean="0"/>
              <a:t>Objective VII</a:t>
            </a:r>
            <a:r>
              <a:rPr lang="en-US" dirty="0" smtClean="0"/>
              <a:t>: Promote linkages among the Region’s: intermediaries, data vendors, settlement and custody institutions, exchanges; and also encourage cooperation among Region’s Regulators.</a:t>
            </a:r>
          </a:p>
          <a:p>
            <a:pPr>
              <a:spcBef>
                <a:spcPts val="600"/>
              </a:spcBef>
              <a:buFont typeface="Arial" pitchFamily="34" charset="0"/>
              <a:buChar char="•"/>
            </a:pPr>
            <a:r>
              <a:rPr lang="tr-TR" b="1" dirty="0" smtClean="0"/>
              <a:t>  </a:t>
            </a:r>
            <a:r>
              <a:rPr lang="en-US" b="1" dirty="0" smtClean="0"/>
              <a:t>Objective VIII</a:t>
            </a:r>
            <a:r>
              <a:rPr lang="en-US" dirty="0" smtClean="0"/>
              <a:t>: Promote and encourage research activities and training for FEAS Members and their personnel.</a:t>
            </a:r>
          </a:p>
          <a:p>
            <a:pPr>
              <a:spcBef>
                <a:spcPts val="600"/>
              </a:spcBef>
              <a:buFont typeface="Arial" pitchFamily="34" charset="0"/>
              <a:buChar char="•"/>
            </a:pPr>
            <a:r>
              <a:rPr lang="tr-TR" b="1" dirty="0" smtClean="0"/>
              <a:t>  </a:t>
            </a:r>
            <a:r>
              <a:rPr lang="en-US" b="1" dirty="0" smtClean="0"/>
              <a:t>Objective IX</a:t>
            </a:r>
            <a:r>
              <a:rPr lang="en-US" dirty="0" smtClean="0"/>
              <a:t>: Assist Members of FEAS to increase financial literacy through public awareness.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a:xfrm>
            <a:off x="6561138" y="6396038"/>
            <a:ext cx="2133600" cy="457200"/>
          </a:xfrm>
          <a:noFill/>
        </p:spPr>
        <p:txBody>
          <a:bodyPr anchor="t"/>
          <a:lstStyle/>
          <a:p>
            <a:pPr>
              <a:defRPr/>
            </a:pPr>
            <a:fld id="{893318D9-A109-4940-86D3-1F12CD73C453}" type="slidenum">
              <a:rPr lang="tr-TR" sz="1000">
                <a:effectLst>
                  <a:outerShdw blurRad="38100" dist="38100" dir="2700000" algn="tl">
                    <a:srgbClr val="000000"/>
                  </a:outerShdw>
                </a:effectLst>
                <a:latin typeface="Verdana" pitchFamily="34" charset="0"/>
              </a:rPr>
              <a:pPr>
                <a:defRPr/>
              </a:pPr>
              <a:t>7</a:t>
            </a:fld>
            <a:endParaRPr lang="tr-TR" sz="1000">
              <a:effectLst>
                <a:outerShdw blurRad="38100" dist="38100" dir="2700000" algn="tl">
                  <a:srgbClr val="000000"/>
                </a:outerShdw>
              </a:effectLst>
              <a:latin typeface="Verdana" pitchFamily="34" charset="0"/>
            </a:endParaRPr>
          </a:p>
        </p:txBody>
      </p:sp>
      <p:sp>
        <p:nvSpPr>
          <p:cNvPr id="18436" name="Rectangle 2"/>
          <p:cNvSpPr>
            <a:spLocks noGrp="1" noChangeArrowheads="1"/>
          </p:cNvSpPr>
          <p:nvPr>
            <p:ph type="title" idx="4294967295"/>
          </p:nvPr>
        </p:nvSpPr>
        <p:spPr>
          <a:xfrm>
            <a:off x="0" y="274638"/>
            <a:ext cx="8229600" cy="563562"/>
          </a:xfrm>
        </p:spPr>
        <p:txBody>
          <a:bodyPr anchorCtr="1">
            <a:noAutofit/>
          </a:bodyPr>
          <a:lstStyle/>
          <a:p>
            <a:r>
              <a:rPr lang="en-US" dirty="0" smtClean="0"/>
              <a:t>What FEAS offers for its members</a:t>
            </a:r>
            <a:endParaRPr lang="tr-TR" dirty="0"/>
          </a:p>
        </p:txBody>
      </p:sp>
      <p:sp>
        <p:nvSpPr>
          <p:cNvPr id="18437" name="Rectangle 3"/>
          <p:cNvSpPr>
            <a:spLocks noGrp="1" noChangeArrowheads="1"/>
          </p:cNvSpPr>
          <p:nvPr>
            <p:ph type="body" idx="4294967295"/>
          </p:nvPr>
        </p:nvSpPr>
        <p:spPr>
          <a:xfrm>
            <a:off x="381000" y="990600"/>
            <a:ext cx="8229600" cy="5334000"/>
          </a:xfrm>
        </p:spPr>
        <p:txBody>
          <a:bodyPr>
            <a:normAutofit fontScale="32500" lnSpcReduction="20000"/>
          </a:bodyPr>
          <a:lstStyle/>
          <a:p>
            <a:pPr lvl="1">
              <a:lnSpc>
                <a:spcPct val="80000"/>
              </a:lnSpc>
            </a:pPr>
            <a:endParaRPr lang="en-US" sz="1600" dirty="0" smtClean="0"/>
          </a:p>
          <a:p>
            <a:pPr lvl="1">
              <a:lnSpc>
                <a:spcPct val="120000"/>
              </a:lnSpc>
            </a:pPr>
            <a:r>
              <a:rPr lang="tr-TR" sz="5500" dirty="0" smtClean="0"/>
              <a:t>Publicity</a:t>
            </a:r>
          </a:p>
          <a:p>
            <a:pPr lvl="1">
              <a:lnSpc>
                <a:spcPct val="120000"/>
              </a:lnSpc>
            </a:pPr>
            <a:r>
              <a:rPr lang="en-US" sz="5500" dirty="0" smtClean="0"/>
              <a:t>Guidelines for conducting business</a:t>
            </a:r>
          </a:p>
          <a:p>
            <a:pPr lvl="1">
              <a:lnSpc>
                <a:spcPct val="120000"/>
              </a:lnSpc>
            </a:pPr>
            <a:r>
              <a:rPr lang="tr-TR" sz="5500" dirty="0" smtClean="0"/>
              <a:t>FEAS </a:t>
            </a:r>
            <a:r>
              <a:rPr lang="en-US" sz="5500" dirty="0" smtClean="0"/>
              <a:t>Statistics Center (current and historical data available for up to 15 years) </a:t>
            </a:r>
            <a:endParaRPr lang="tr-TR" sz="5500" dirty="0" smtClean="0"/>
          </a:p>
          <a:p>
            <a:pPr lvl="1">
              <a:lnSpc>
                <a:spcPct val="120000"/>
              </a:lnSpc>
            </a:pPr>
            <a:r>
              <a:rPr lang="en-US" sz="5500" dirty="0" smtClean="0"/>
              <a:t>Community of peers</a:t>
            </a:r>
          </a:p>
          <a:p>
            <a:pPr lvl="2">
              <a:lnSpc>
                <a:spcPct val="120000"/>
              </a:lnSpc>
            </a:pPr>
            <a:r>
              <a:rPr lang="en-US" sz="4900" dirty="0" smtClean="0">
                <a:solidFill>
                  <a:schemeClr val="tx2"/>
                </a:solidFill>
              </a:rPr>
              <a:t>Best practices</a:t>
            </a:r>
            <a:r>
              <a:rPr lang="tr-TR" sz="4900" dirty="0" smtClean="0">
                <a:solidFill>
                  <a:schemeClr val="tx2"/>
                </a:solidFill>
              </a:rPr>
              <a:t>, </a:t>
            </a:r>
            <a:r>
              <a:rPr lang="en-US" sz="4900" dirty="0" smtClean="0">
                <a:solidFill>
                  <a:schemeClr val="tx2"/>
                </a:solidFill>
              </a:rPr>
              <a:t>Members’ experience</a:t>
            </a:r>
            <a:r>
              <a:rPr lang="tr-TR" sz="4900" dirty="0" smtClean="0">
                <a:solidFill>
                  <a:schemeClr val="tx2"/>
                </a:solidFill>
              </a:rPr>
              <a:t>,  </a:t>
            </a:r>
            <a:r>
              <a:rPr lang="en-US" sz="4900" dirty="0" smtClean="0">
                <a:solidFill>
                  <a:schemeClr val="tx2"/>
                </a:solidFill>
              </a:rPr>
              <a:t>Training</a:t>
            </a:r>
            <a:r>
              <a:rPr lang="tr-TR" sz="4900" dirty="0" smtClean="0">
                <a:solidFill>
                  <a:schemeClr val="tx2"/>
                </a:solidFill>
              </a:rPr>
              <a:t>, p</a:t>
            </a:r>
            <a:r>
              <a:rPr lang="en-US" sz="4900" dirty="0" err="1" smtClean="0">
                <a:solidFill>
                  <a:schemeClr val="tx2"/>
                </a:solidFill>
              </a:rPr>
              <a:t>romotion</a:t>
            </a:r>
            <a:r>
              <a:rPr lang="en-US" sz="4900" dirty="0" smtClean="0">
                <a:solidFill>
                  <a:schemeClr val="tx2"/>
                </a:solidFill>
              </a:rPr>
              <a:t> of exchange business</a:t>
            </a:r>
            <a:r>
              <a:rPr lang="tr-TR" sz="4900" dirty="0" smtClean="0">
                <a:solidFill>
                  <a:schemeClr val="tx2"/>
                </a:solidFill>
              </a:rPr>
              <a:t>, n</a:t>
            </a:r>
            <a:r>
              <a:rPr lang="en-US" sz="4900" dirty="0" err="1" smtClean="0">
                <a:solidFill>
                  <a:schemeClr val="tx2"/>
                </a:solidFill>
              </a:rPr>
              <a:t>etworking</a:t>
            </a:r>
            <a:r>
              <a:rPr lang="en-US" sz="4900" dirty="0" smtClean="0">
                <a:solidFill>
                  <a:schemeClr val="tx2"/>
                </a:solidFill>
              </a:rPr>
              <a:t> and insight</a:t>
            </a:r>
          </a:p>
          <a:p>
            <a:pPr lvl="1">
              <a:lnSpc>
                <a:spcPct val="120000"/>
              </a:lnSpc>
            </a:pPr>
            <a:r>
              <a:rPr lang="en-US" sz="5500" dirty="0" smtClean="0"/>
              <a:t>Research</a:t>
            </a:r>
            <a:endParaRPr lang="tr-TR" sz="5500" dirty="0" smtClean="0"/>
          </a:p>
          <a:p>
            <a:pPr lvl="2">
              <a:lnSpc>
                <a:spcPct val="120000"/>
              </a:lnSpc>
            </a:pPr>
            <a:r>
              <a:rPr lang="en-US" sz="4700" dirty="0" smtClean="0"/>
              <a:t>Revenue and Expense Survey</a:t>
            </a:r>
            <a:r>
              <a:rPr lang="tr-TR" sz="4700" dirty="0" smtClean="0"/>
              <a:t>, </a:t>
            </a:r>
            <a:r>
              <a:rPr lang="en-US" sz="4700" dirty="0" smtClean="0"/>
              <a:t>IPO Survey</a:t>
            </a:r>
            <a:r>
              <a:rPr lang="tr-TR" sz="4700" dirty="0" smtClean="0"/>
              <a:t>, </a:t>
            </a:r>
            <a:r>
              <a:rPr lang="en-US" sz="4700" dirty="0" smtClean="0"/>
              <a:t>Regulation Cost Survey</a:t>
            </a:r>
            <a:r>
              <a:rPr lang="tr-TR" sz="4700" dirty="0" smtClean="0"/>
              <a:t>, </a:t>
            </a:r>
            <a:r>
              <a:rPr lang="en-US" sz="4700" dirty="0" smtClean="0"/>
              <a:t>Trading Survey</a:t>
            </a:r>
            <a:r>
              <a:rPr lang="tr-TR" sz="4700" dirty="0" smtClean="0"/>
              <a:t>, Task Force activities (</a:t>
            </a:r>
            <a:r>
              <a:rPr lang="en-US" sz="4700" dirty="0" smtClean="0">
                <a:solidFill>
                  <a:schemeClr val="tx2"/>
                </a:solidFill>
              </a:rPr>
              <a:t>Broker/Dealer Associations</a:t>
            </a:r>
            <a:r>
              <a:rPr lang="tr-TR" sz="4700" dirty="0" smtClean="0">
                <a:solidFill>
                  <a:schemeClr val="tx2"/>
                </a:solidFill>
              </a:rPr>
              <a:t>, </a:t>
            </a:r>
            <a:r>
              <a:rPr lang="en-US" sz="4700" dirty="0" smtClean="0">
                <a:solidFill>
                  <a:schemeClr val="tx2"/>
                </a:solidFill>
              </a:rPr>
              <a:t>Cross-border trading</a:t>
            </a:r>
            <a:r>
              <a:rPr lang="tr-TR" sz="4700" dirty="0" smtClean="0">
                <a:solidFill>
                  <a:schemeClr val="tx2"/>
                </a:solidFill>
              </a:rPr>
              <a:t>, </a:t>
            </a:r>
            <a:r>
              <a:rPr lang="en-US" sz="4700" dirty="0" smtClean="0">
                <a:solidFill>
                  <a:schemeClr val="tx2"/>
                </a:solidFill>
              </a:rPr>
              <a:t>Rules and Regulation</a:t>
            </a:r>
            <a:r>
              <a:rPr lang="tr-TR" sz="4700" dirty="0" smtClean="0">
                <a:solidFill>
                  <a:schemeClr val="tx2"/>
                </a:solidFill>
              </a:rPr>
              <a:t>)</a:t>
            </a:r>
          </a:p>
          <a:p>
            <a:pPr lvl="1">
              <a:lnSpc>
                <a:spcPct val="120000"/>
              </a:lnSpc>
            </a:pPr>
            <a:r>
              <a:rPr lang="en-US" sz="5600" dirty="0" smtClean="0"/>
              <a:t>Cooperation with International Organizations such as the FISD, OECD, WFE, World Bank, IOSCO (etc.)</a:t>
            </a:r>
            <a:endParaRPr lang="tr-TR" sz="5600" dirty="0" smtClean="0"/>
          </a:p>
          <a:p>
            <a:pPr lvl="1">
              <a:lnSpc>
                <a:spcPct val="120000"/>
              </a:lnSpc>
            </a:pPr>
            <a:r>
              <a:rPr lang="tr-TR" sz="5500" dirty="0" smtClean="0"/>
              <a:t>Meetings and seminars</a:t>
            </a:r>
          </a:p>
          <a:p>
            <a:pPr lvl="2">
              <a:lnSpc>
                <a:spcPct val="120000"/>
              </a:lnSpc>
            </a:pPr>
            <a:r>
              <a:rPr lang="tr-TR" sz="4600" dirty="0" smtClean="0"/>
              <a:t>Bilateral </a:t>
            </a:r>
            <a:r>
              <a:rPr lang="en-US" sz="4600" dirty="0" smtClean="0"/>
              <a:t>visits</a:t>
            </a:r>
            <a:r>
              <a:rPr lang="tr-TR" sz="4600" dirty="0" smtClean="0"/>
              <a:t>, </a:t>
            </a:r>
            <a:r>
              <a:rPr lang="en-US" sz="4600" dirty="0" smtClean="0"/>
              <a:t>On-site training program</a:t>
            </a:r>
            <a:r>
              <a:rPr lang="tr-TR" sz="4600" dirty="0" smtClean="0"/>
              <a:t>, Workshops on Corporate Governance, </a:t>
            </a:r>
            <a:r>
              <a:rPr lang="en-US" sz="4600" dirty="0" smtClean="0"/>
              <a:t>Media Relations</a:t>
            </a:r>
            <a:r>
              <a:rPr lang="tr-TR" sz="4600" dirty="0" smtClean="0"/>
              <a:t>, </a:t>
            </a:r>
            <a:r>
              <a:rPr lang="en-US" sz="4600" dirty="0" smtClean="0"/>
              <a:t>Data Management </a:t>
            </a:r>
            <a:r>
              <a:rPr lang="en-US" sz="4600" dirty="0" err="1" smtClean="0"/>
              <a:t>Strateg</a:t>
            </a:r>
            <a:r>
              <a:rPr lang="tr-TR" sz="4600" dirty="0" smtClean="0"/>
              <a:t>ies</a:t>
            </a:r>
            <a:endParaRPr lang="en-US" sz="4600" dirty="0" smtClean="0"/>
          </a:p>
          <a:p>
            <a:pPr lvl="1">
              <a:lnSpc>
                <a:spcPct val="80000"/>
              </a:lnSpc>
            </a:pPr>
            <a:r>
              <a:rPr lang="en-US" sz="5500" dirty="0" smtClean="0"/>
              <a:t>Indexes</a:t>
            </a:r>
            <a:endParaRPr lang="tr-TR" sz="5500" dirty="0" smtClean="0"/>
          </a:p>
          <a:p>
            <a:pPr lvl="2">
              <a:lnSpc>
                <a:spcPct val="120000"/>
              </a:lnSpc>
            </a:pPr>
            <a:endParaRPr lang="en-US" sz="5500" dirty="0" smtClean="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FEAS%20Book%20Cover[1].jpg"/>
          <p:cNvPicPr>
            <a:picLocks noChangeAspect="1"/>
          </p:cNvPicPr>
          <p:nvPr/>
        </p:nvPicPr>
        <p:blipFill>
          <a:blip r:embed="rId2" cstate="print"/>
          <a:srcRect/>
          <a:stretch>
            <a:fillRect/>
          </a:stretch>
        </p:blipFill>
        <p:spPr bwMode="auto">
          <a:xfrm>
            <a:off x="685800" y="685800"/>
            <a:ext cx="1676400" cy="2370667"/>
          </a:xfrm>
          <a:prstGeom prst="rect">
            <a:avLst/>
          </a:prstGeom>
          <a:noFill/>
          <a:ln w="9525">
            <a:noFill/>
            <a:miter lim="800000"/>
            <a:headEnd/>
            <a:tailEnd/>
          </a:ln>
        </p:spPr>
      </p:pic>
      <p:pic>
        <p:nvPicPr>
          <p:cNvPr id="3" name="Picture 7" descr="september_2011_cover[1].jpg"/>
          <p:cNvPicPr>
            <a:picLocks noChangeAspect="1"/>
          </p:cNvPicPr>
          <p:nvPr/>
        </p:nvPicPr>
        <p:blipFill>
          <a:blip r:embed="rId3" cstate="print"/>
          <a:srcRect/>
          <a:stretch>
            <a:fillRect/>
          </a:stretch>
        </p:blipFill>
        <p:spPr bwMode="auto">
          <a:xfrm>
            <a:off x="2819400" y="685800"/>
            <a:ext cx="1670689" cy="2362200"/>
          </a:xfrm>
          <a:prstGeom prst="rect">
            <a:avLst/>
          </a:prstGeom>
          <a:noFill/>
          <a:ln w="9525">
            <a:noFill/>
            <a:miter lim="800000"/>
            <a:headEnd/>
            <a:tailEnd/>
          </a:ln>
        </p:spPr>
      </p:pic>
      <p:pic>
        <p:nvPicPr>
          <p:cNvPr id="4" name="Picture 6" descr="Z:\FEAS Documents &amp; Reports\Annual General Assembly\GA 2011\group_pic.jpg"/>
          <p:cNvPicPr>
            <a:picLocks noChangeAspect="1" noChangeArrowheads="1"/>
          </p:cNvPicPr>
          <p:nvPr/>
        </p:nvPicPr>
        <p:blipFill>
          <a:blip r:embed="rId4" cstate="print"/>
          <a:srcRect/>
          <a:stretch>
            <a:fillRect/>
          </a:stretch>
        </p:blipFill>
        <p:spPr bwMode="auto">
          <a:xfrm>
            <a:off x="1295400" y="3200400"/>
            <a:ext cx="2359025" cy="3162300"/>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4724400" y="1143000"/>
            <a:ext cx="4093974" cy="32766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4343400" y="3276600"/>
            <a:ext cx="3808413" cy="304663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333375"/>
            <a:ext cx="8229600" cy="720725"/>
          </a:xfrm>
          <a:prstGeom prst="rect">
            <a:avLst/>
          </a:prstGeom>
        </p:spPr>
        <p:txBody>
          <a:bodyPr vert="horz" anchor="b" anchorCtr="1">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dirty="0" smtClean="0">
                <a:solidFill>
                  <a:schemeClr val="accent3">
                    <a:shade val="75000"/>
                  </a:schemeClr>
                </a:solidFill>
                <a:latin typeface="+mj-lt"/>
                <a:ea typeface="+mj-ea"/>
                <a:cs typeface="+mj-cs"/>
              </a:rPr>
              <a:t>Dow Jones/FEAS Indexes</a:t>
            </a:r>
            <a:endParaRPr kumimoji="0" lang="tr-TR" sz="3600" b="0" i="0" u="none" strike="noStrike" kern="1200" cap="none" spc="0" normalizeH="0" baseline="0" noProof="0" dirty="0">
              <a:ln>
                <a:noFill/>
              </a:ln>
              <a:solidFill>
                <a:schemeClr val="accent3">
                  <a:shade val="75000"/>
                </a:schemeClr>
              </a:solidFill>
              <a:effectLst/>
              <a:uLnTx/>
              <a:uFillTx/>
              <a:latin typeface="+mj-lt"/>
              <a:ea typeface="+mj-ea"/>
              <a:cs typeface="+mj-cs"/>
            </a:endParaRPr>
          </a:p>
        </p:txBody>
      </p:sp>
      <p:sp>
        <p:nvSpPr>
          <p:cNvPr id="5" name="Rectangle 4"/>
          <p:cNvSpPr/>
          <p:nvPr/>
        </p:nvSpPr>
        <p:spPr>
          <a:xfrm>
            <a:off x="228600" y="1143000"/>
            <a:ext cx="8610600" cy="5293757"/>
          </a:xfrm>
          <a:prstGeom prst="rect">
            <a:avLst/>
          </a:prstGeom>
        </p:spPr>
        <p:txBody>
          <a:bodyPr wrap="square">
            <a:spAutoFit/>
          </a:bodyPr>
          <a:lstStyle/>
          <a:p>
            <a:pPr>
              <a:buFont typeface="Arial" pitchFamily="34" charset="0"/>
              <a:buChar char="•"/>
            </a:pPr>
            <a:r>
              <a:rPr lang="tr-TR" dirty="0" smtClean="0">
                <a:hlinkClick r:id="rId2"/>
              </a:rPr>
              <a:t> </a:t>
            </a:r>
            <a:r>
              <a:rPr lang="en-US" sz="1600" dirty="0" smtClean="0">
                <a:hlinkClick r:id="rId2"/>
              </a:rPr>
              <a:t>Dow Jones FEAS Composite Index</a:t>
            </a:r>
            <a:r>
              <a:rPr lang="en-US" sz="1600" dirty="0" smtClean="0"/>
              <a:t>. </a:t>
            </a:r>
            <a:endParaRPr lang="tr-TR" sz="1600" dirty="0" smtClean="0"/>
          </a:p>
          <a:p>
            <a:pPr lvl="1">
              <a:buFont typeface="Arial" pitchFamily="34" charset="0"/>
              <a:buChar char="•"/>
            </a:pPr>
            <a:r>
              <a:rPr lang="en-US" sz="1600" dirty="0" smtClean="0"/>
              <a:t>Abu Dhabi (UAE), Almaty (Kazakhstan), Amman (Jordan), Banja Luka (Bosnia and Herzegovina), Belgrade (Serbia), Bucharest (Romania), Cairo (Egypt), Istanbul (Turkey), Karachi (Pakistan), Manama (Kingdom of Bahrain), Muscat (Oman), Nablus (Palestine), Sarajevo (Bosnia and Herzegovina), Skopje (Republic of Macedonia), Sofia (Bulgaria) and Zagreb (Croatia)</a:t>
            </a:r>
            <a:endParaRPr lang="tr-TR" sz="1600" u="sng" dirty="0" smtClean="0"/>
          </a:p>
          <a:p>
            <a:pPr>
              <a:buFont typeface="Arial" pitchFamily="34" charset="0"/>
              <a:buChar char="•"/>
            </a:pPr>
            <a:r>
              <a:rPr lang="tr-TR" sz="1600" u="sng" dirty="0" smtClean="0"/>
              <a:t>Sub regional Indices</a:t>
            </a:r>
            <a:endParaRPr lang="en-US" sz="1600" u="sng" dirty="0" smtClean="0"/>
          </a:p>
          <a:p>
            <a:pPr lvl="1">
              <a:buFont typeface="Arial" pitchFamily="34" charset="0"/>
              <a:buChar char="•"/>
            </a:pPr>
            <a:r>
              <a:rPr lang="en-US" sz="1600" u="sng" dirty="0" smtClean="0"/>
              <a:t>South East Europe:</a:t>
            </a:r>
          </a:p>
          <a:p>
            <a:pPr lvl="2">
              <a:buFont typeface="Arial" pitchFamily="34" charset="0"/>
              <a:buChar char="•"/>
            </a:pPr>
            <a:r>
              <a:rPr lang="en-US" sz="1600" dirty="0" smtClean="0"/>
              <a:t>Banja Luka (Bosnia and Herzegovina), Belgrade (Serbia), Bucharest (Romania),  Istanbul (Turkey), Sarajevo (Bosnia and Herzegovina), Skopje (Republic of Macedonia), Sofia (Bulgaria) and Zagreb (Croatia)</a:t>
            </a:r>
            <a:endParaRPr lang="en-US" sz="1600" u="sng" dirty="0" smtClean="0"/>
          </a:p>
          <a:p>
            <a:pPr lvl="1">
              <a:buFont typeface="Arial" pitchFamily="34" charset="0"/>
              <a:buChar char="•"/>
            </a:pPr>
            <a:r>
              <a:rPr lang="en-US" sz="1600" u="sng" dirty="0" smtClean="0"/>
              <a:t>Middle East and Caucus</a:t>
            </a:r>
          </a:p>
          <a:p>
            <a:pPr lvl="2">
              <a:buFont typeface="Arial" pitchFamily="34" charset="0"/>
              <a:buChar char="•"/>
            </a:pPr>
            <a:r>
              <a:rPr lang="en-US" sz="1600" dirty="0" smtClean="0"/>
              <a:t>Abu Dhabi (UAE), Almaty (Kazakhstan), Amman (Jordan), Cairo (Egypt), Karachi (Pakistan), Manama (Kingdom of Bahrain), Muscat (Oman), Nablus (Palestine), and Zagreb (Croatia)</a:t>
            </a:r>
            <a:endParaRPr lang="tr-TR" sz="1600" u="sng" dirty="0" smtClean="0"/>
          </a:p>
          <a:p>
            <a:pPr>
              <a:buFont typeface="Arial" pitchFamily="34" charset="0"/>
              <a:buChar char="•"/>
            </a:pPr>
            <a:r>
              <a:rPr lang="tr-TR" sz="1600" u="sng" dirty="0" smtClean="0"/>
              <a:t>TITANS</a:t>
            </a:r>
            <a:endParaRPr lang="en-US" sz="1600" u="sng" dirty="0" smtClean="0"/>
          </a:p>
          <a:p>
            <a:pPr lvl="1">
              <a:buFont typeface="Arial" pitchFamily="34" charset="0"/>
              <a:buChar char="•"/>
            </a:pPr>
            <a:r>
              <a:rPr lang="en-US" sz="1600" dirty="0" smtClean="0"/>
              <a:t>Abu Dhabi (UAE), Almaty (Kazakhstan), Amman (Jordan), Banja Luka (Bosnia and Herzegovina), Belgrade (Serbia), Bucharest (Romania), Cairo (Egypt), Istanbul (Turkey), Karachi (Pakistan), Manama (Kingdom of Bahrain), Muscat (Oman), Nablus (Palestine), Sarajevo (Bosnia and Herzegovina), Skopje (Republic of Macedonia), Sofia (Bulgaria) and Zagreb (Croatia)</a:t>
            </a:r>
            <a:endParaRPr lang="en-US" sz="1600" u="sng"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rgbClr val="251E4E"/>
      </a:dk1>
      <a:lt1>
        <a:sysClr val="window" lastClr="FFFFFF"/>
      </a:lt1>
      <a:dk2>
        <a:srgbClr val="251E4E"/>
      </a:dk2>
      <a:lt2>
        <a:srgbClr val="E3DED1"/>
      </a:lt2>
      <a:accent1>
        <a:srgbClr val="251E4E"/>
      </a:accent1>
      <a:accent2>
        <a:srgbClr val="251E4E"/>
      </a:accent2>
      <a:accent3>
        <a:srgbClr val="251E4E"/>
      </a:accent3>
      <a:accent4>
        <a:srgbClr val="251E4E"/>
      </a:accent4>
      <a:accent5>
        <a:srgbClr val="251E4E"/>
      </a:accent5>
      <a:accent6>
        <a:srgbClr val="251E4E"/>
      </a:accent6>
      <a:hlink>
        <a:srgbClr val="251E4E"/>
      </a:hlink>
      <a:folHlink>
        <a:srgbClr val="251E4E"/>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715</TotalTime>
  <Words>667</Words>
  <Application>Microsoft Office PowerPoint</Application>
  <PresentationFormat>On-screen Show (4:3)</PresentationFormat>
  <Paragraphs>82</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Civic</vt:lpstr>
      <vt:lpstr>Slide 1</vt:lpstr>
      <vt:lpstr>What is FEAS?</vt:lpstr>
      <vt:lpstr>Slide 3</vt:lpstr>
      <vt:lpstr>Slide 4</vt:lpstr>
      <vt:lpstr>Defined Goals</vt:lpstr>
      <vt:lpstr>Slide 6</vt:lpstr>
      <vt:lpstr>What FEAS offers for its members</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2012 Mandates</vt:lpstr>
      <vt:lpstr>   Thank you.    Federation of Euro-Asian Stock Exchanges  www.feas.org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dc:title>
  <dc:creator>Susan</dc:creator>
  <cp:lastModifiedBy>FEAS</cp:lastModifiedBy>
  <cp:revision>92</cp:revision>
  <dcterms:created xsi:type="dcterms:W3CDTF">2010-10-12T09:47:57Z</dcterms:created>
  <dcterms:modified xsi:type="dcterms:W3CDTF">2012-04-03T06:51:49Z</dcterms:modified>
</cp:coreProperties>
</file>