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2" r:id="rId1"/>
    <p:sldMasterId id="2147483654" r:id="rId2"/>
    <p:sldMasterId id="2147483657" r:id="rId3"/>
  </p:sldMasterIdLst>
  <p:notesMasterIdLst>
    <p:notesMasterId r:id="rId19"/>
  </p:notesMasterIdLst>
  <p:handoutMasterIdLst>
    <p:handoutMasterId r:id="rId20"/>
  </p:handoutMasterIdLst>
  <p:sldIdLst>
    <p:sldId id="345" r:id="rId4"/>
    <p:sldId id="333" r:id="rId5"/>
    <p:sldId id="334" r:id="rId6"/>
    <p:sldId id="337" r:id="rId7"/>
    <p:sldId id="346" r:id="rId8"/>
    <p:sldId id="339" r:id="rId9"/>
    <p:sldId id="347" r:id="rId10"/>
    <p:sldId id="305" r:id="rId11"/>
    <p:sldId id="348" r:id="rId12"/>
    <p:sldId id="315" r:id="rId13"/>
    <p:sldId id="349" r:id="rId14"/>
    <p:sldId id="327" r:id="rId15"/>
    <p:sldId id="329" r:id="rId16"/>
    <p:sldId id="350" r:id="rId17"/>
    <p:sldId id="331" r:id="rId18"/>
  </p:sldIdLst>
  <p:sldSz cx="9144000" cy="6858000" type="screen4x3"/>
  <p:notesSz cx="6662738" cy="9832975"/>
  <p:embeddedFontLst>
    <p:embeddedFont>
      <p:font typeface="HY견고딕" pitchFamily="18" charset="-127"/>
      <p:regular r:id="rId21"/>
    </p:embeddedFont>
    <p:embeddedFont>
      <p:font typeface="나눔고딕 ExtraBold" pitchFamily="50" charset="-127"/>
      <p:bold r:id="rId22"/>
    </p:embeddedFont>
    <p:embeddedFont>
      <p:font typeface="Verdana" pitchFamily="34" charset="0"/>
      <p:regular r:id="rId23"/>
      <p:bold r:id="rId24"/>
      <p:italic r:id="rId25"/>
      <p:boldItalic r:id="rId26"/>
    </p:embeddedFont>
    <p:embeddedFont>
      <p:font typeface="HY중고딕" pitchFamily="18" charset="-127"/>
      <p:regular r:id="rId27"/>
    </p:embeddedFont>
    <p:embeddedFont>
      <p:font typeface="맑은 고딕" pitchFamily="50" charset="-127"/>
      <p:regular r:id="rId28"/>
      <p:bold r:id="rId29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6EA92D"/>
    <a:srgbClr val="7EC234"/>
    <a:srgbClr val="146AA4"/>
    <a:srgbClr val="0000FF"/>
    <a:srgbClr val="3D1009"/>
    <a:srgbClr val="669900"/>
    <a:srgbClr val="FD2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4" autoAdjust="0"/>
    <p:restoredTop sz="75428" autoAdjust="0"/>
  </p:normalViewPr>
  <p:slideViewPr>
    <p:cSldViewPr>
      <p:cViewPr varScale="1">
        <p:scale>
          <a:sx n="78" d="100"/>
          <a:sy n="78" d="100"/>
        </p:scale>
        <p:origin x="-1032" y="-84"/>
      </p:cViewPr>
      <p:guideLst>
        <p:guide orient="horz" pos="2115"/>
        <p:guide orient="horz" pos="164"/>
        <p:guide orient="horz" pos="1480"/>
        <p:guide pos="2880"/>
        <p:guide pos="204"/>
        <p:guide pos="430"/>
        <p:guide pos="532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60" y="-102"/>
      </p:cViewPr>
      <p:guideLst>
        <p:guide orient="horz" pos="3097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8C667-E398-484F-BE2F-4142BA715779}" type="datetimeFigureOut">
              <a:rPr lang="ko-KR" altLang="en-US" smtClean="0"/>
              <a:t>2012/03/30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39263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773488" y="9339263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31997-4E8C-48A5-8A1D-CD121B49EC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7549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240" tIns="47120" rIns="94240" bIns="47120" numCol="1" anchor="t" anchorCtr="0" compatLnSpc="1">
            <a:prstTxWarp prst="textNoShape">
              <a:avLst/>
            </a:prstTxWarp>
          </a:bodyPr>
          <a:lstStyle>
            <a:lvl1pPr defTabSz="942975">
              <a:defRPr kumimoji="0" sz="1200" dirty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 bwMode="auto">
          <a:xfrm>
            <a:off x="3773488" y="0"/>
            <a:ext cx="2887662" cy="4905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240" tIns="47120" rIns="94240" bIns="47120" numCol="1" anchor="t" anchorCtr="0" compatLnSpc="1">
            <a:prstTxWarp prst="textNoShape">
              <a:avLst/>
            </a:prstTxWarp>
          </a:bodyPr>
          <a:lstStyle>
            <a:lvl1pPr algn="r" defTabSz="942975">
              <a:defRPr kumimoji="0" sz="1200" smtClean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8A77800-36AF-4CE9-A913-F82F1BBFE1F4}" type="datetimeFigureOut">
              <a:rPr lang="ko-KR" altLang="en-US"/>
              <a:pPr>
                <a:defRPr/>
              </a:pPr>
              <a:t>2012/03/30</a:t>
            </a:fld>
            <a:endParaRPr lang="en-US" altLang="ko-KR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73125" y="738188"/>
            <a:ext cx="4918075" cy="36877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 bwMode="auto">
          <a:xfrm>
            <a:off x="666750" y="4672013"/>
            <a:ext cx="5329238" cy="44227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240" tIns="47120" rIns="94240" bIns="471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dirty="0" smtClean="0"/>
              <a:t>마스터 텍스트 스타일을 편집합니다</a:t>
            </a:r>
          </a:p>
          <a:p>
            <a:pPr lvl="1"/>
            <a:r>
              <a:rPr lang="ko-KR" altLang="en-US" noProof="0" dirty="0" smtClean="0"/>
              <a:t>둘째 수준</a:t>
            </a:r>
          </a:p>
          <a:p>
            <a:pPr lvl="2"/>
            <a:r>
              <a:rPr lang="ko-KR" altLang="en-US" noProof="0" dirty="0" smtClean="0"/>
              <a:t>셋째 수준</a:t>
            </a:r>
          </a:p>
          <a:p>
            <a:pPr lvl="3"/>
            <a:r>
              <a:rPr lang="ko-KR" altLang="en-US" noProof="0" dirty="0" smtClean="0"/>
              <a:t>넷째 수준</a:t>
            </a:r>
          </a:p>
          <a:p>
            <a:pPr lvl="4"/>
            <a:r>
              <a:rPr lang="ko-KR" altLang="en-US" noProof="0" dirty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240" tIns="47120" rIns="94240" bIns="47120" numCol="1" anchor="b" anchorCtr="0" compatLnSpc="1">
            <a:prstTxWarp prst="textNoShape">
              <a:avLst/>
            </a:prstTxWarp>
          </a:bodyPr>
          <a:lstStyle>
            <a:lvl1pPr defTabSz="942975">
              <a:defRPr kumimoji="0" sz="1200" dirty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240" tIns="47120" rIns="94240" bIns="47120" numCol="1" anchor="b" anchorCtr="0" compatLnSpc="1">
            <a:prstTxWarp prst="textNoShape">
              <a:avLst/>
            </a:prstTxWarp>
          </a:bodyPr>
          <a:lstStyle>
            <a:lvl1pPr algn="r" defTabSz="942975">
              <a:defRPr kumimoji="0" sz="1200" smtClean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6AA850A-8662-4677-ABF7-C0C0D73E4FF7}" type="slidenum">
              <a:rPr lang="ko-KR" altLang="en-US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34037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2475" y="503238"/>
            <a:ext cx="5226050" cy="3921125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ko-KR" altLang="ko-KR" baseline="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ko-KR" sz="1400" dirty="0" smtClean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4915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130C7F-874A-4C21-AC47-B88244AAFF82}" type="slidenum">
              <a:rPr lang="ko-KR" altLang="en-US">
                <a:solidFill>
                  <a:srgbClr val="000000"/>
                </a:solidFill>
                <a:latin typeface="굴림" charset="-127"/>
                <a:ea typeface="굴림" charset="-127"/>
              </a:rPr>
              <a:pPr/>
              <a:t>10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altLang="ko-KR" sz="1400" baseline="0" dirty="0" smtClean="0">
              <a:latin typeface="Arial" pitchFamily="34" charset="0"/>
              <a:ea typeface="굴림" charset="-127"/>
            </a:endParaRPr>
          </a:p>
        </p:txBody>
      </p:sp>
      <p:sp>
        <p:nvSpPr>
          <p:cNvPr id="5120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BBBEB3-0FF1-4929-B9F2-1ED3DFED911A}" type="slidenum">
              <a:rPr lang="ko-KR" altLang="en-US">
                <a:solidFill>
                  <a:srgbClr val="000000"/>
                </a:solidFill>
                <a:latin typeface="굴림" charset="-127"/>
                <a:ea typeface="굴림" charset="-127"/>
              </a:rPr>
              <a:pPr/>
              <a:t>11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ko-KR" dirty="0" smtClean="0">
              <a:latin typeface="굴림" charset="-127"/>
              <a:ea typeface="굴림" charset="-127"/>
            </a:endParaRPr>
          </a:p>
        </p:txBody>
      </p:sp>
      <p:sp>
        <p:nvSpPr>
          <p:cNvPr id="53251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C9845B-1235-4E97-B69D-0CCDB2890129}" type="slidenum">
              <a:rPr lang="ko-KR" altLang="en-US">
                <a:solidFill>
                  <a:srgbClr val="000000"/>
                </a:solidFill>
                <a:latin typeface="굴림" charset="-127"/>
                <a:ea typeface="굴림" charset="-127"/>
              </a:rPr>
              <a:pPr/>
              <a:t>12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ko-KR" u="sng" dirty="0" smtClean="0">
              <a:latin typeface="굴림" charset="-127"/>
              <a:ea typeface="굴림" charset="-127"/>
            </a:endParaRPr>
          </a:p>
        </p:txBody>
      </p:sp>
      <p:sp>
        <p:nvSpPr>
          <p:cNvPr id="57347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445CF2-A5A0-4B84-ACA2-3BEB5427FB77}" type="slidenum">
              <a:rPr lang="ko-KR" altLang="en-US">
                <a:solidFill>
                  <a:srgbClr val="000000"/>
                </a:solidFill>
                <a:latin typeface="굴림" charset="-127"/>
                <a:ea typeface="굴림" charset="-127"/>
              </a:rPr>
              <a:pPr/>
              <a:t>13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ko-KR" altLang="ko-KR" dirty="0" smtClean="0">
              <a:latin typeface="굴림" charset="-127"/>
              <a:ea typeface="굴림" charset="-127"/>
            </a:endParaRPr>
          </a:p>
        </p:txBody>
      </p:sp>
      <p:sp>
        <p:nvSpPr>
          <p:cNvPr id="5939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9F754B-3FD8-48CE-A1D6-2E9F78358996}" type="slidenum">
              <a:rPr lang="ko-KR" altLang="en-US">
                <a:solidFill>
                  <a:srgbClr val="000000"/>
                </a:solidFill>
                <a:latin typeface="굴림" charset="-127"/>
                <a:ea typeface="굴림" charset="-127"/>
              </a:rPr>
              <a:pPr/>
              <a:t>14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ko-KR" dirty="0" smtClean="0">
              <a:latin typeface="굴림" charset="-127"/>
              <a:ea typeface="굴림" charset="-127"/>
            </a:endParaRPr>
          </a:p>
        </p:txBody>
      </p:sp>
      <p:sp>
        <p:nvSpPr>
          <p:cNvPr id="6144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998981-D98B-43D3-BC35-51AFC1F47E4C}" type="slidenum">
              <a:rPr lang="ko-KR" altLang="en-US">
                <a:solidFill>
                  <a:srgbClr val="000000"/>
                </a:solidFill>
                <a:latin typeface="굴림" charset="-127"/>
                <a:ea typeface="굴림" charset="-127"/>
              </a:rPr>
              <a:pPr/>
              <a:t>15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 smtClean="0">
              <a:solidFill>
                <a:schemeClr val="tx1"/>
              </a:solidFill>
              <a:cs typeface="+mn-cs"/>
            </a:endParaRPr>
          </a:p>
        </p:txBody>
      </p:sp>
      <p:sp>
        <p:nvSpPr>
          <p:cNvPr id="14339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663BFA-0777-4D4B-808C-7960E8965E44}" type="slidenum">
              <a:rPr lang="ko-KR" altLang="en-US">
                <a:latin typeface="굴림" charset="-127"/>
                <a:ea typeface="굴림" charset="-127"/>
              </a:rPr>
              <a:pPr/>
              <a:t>2</a:t>
            </a:fld>
            <a:endParaRPr lang="en-US" altLang="ko-KR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altLang="ko-KR" baseline="0" dirty="0" smtClean="0">
              <a:latin typeface="굴림" charset="-127"/>
              <a:ea typeface="굴림" charset="-127"/>
            </a:endParaRPr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668A97-78F4-4824-B38B-C4000839677E}" type="slidenum">
              <a:rPr lang="ko-KR" altLang="en-US">
                <a:latin typeface="굴림" charset="-127"/>
                <a:ea typeface="굴림" charset="-127"/>
              </a:rPr>
              <a:pPr/>
              <a:t>3</a:t>
            </a:fld>
            <a:endParaRPr lang="en-US" altLang="ko-KR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fontAlgn="base" latinLnBrk="0">
              <a:buFont typeface="Arial" pitchFamily="34" charset="0"/>
              <a:buChar char="•"/>
            </a:pPr>
            <a:endParaRPr lang="en-US" altLang="ko-KR" sz="1400" kern="1200" dirty="0" smtClean="0"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6627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5DFA35D-4177-4B96-B37F-66DDDF89A6AE}" type="slidenum">
              <a:rPr lang="ko-KR" altLang="en-US">
                <a:latin typeface="굴림" charset="-127"/>
                <a:ea typeface="굴림" charset="-127"/>
              </a:rPr>
              <a:pPr/>
              <a:t>4</a:t>
            </a:fld>
            <a:endParaRPr lang="en-US" altLang="ko-KR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66750" y="4672013"/>
            <a:ext cx="5329238" cy="4564954"/>
          </a:xfrm>
          <a:noFill/>
        </p:spPr>
        <p:txBody>
          <a:bodyPr/>
          <a:lstStyle/>
          <a:p>
            <a:pPr marL="171450" marR="0" indent="-17145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ko-KR" sz="1400" dirty="0" smtClean="0">
              <a:latin typeface="Arial" pitchFamily="34" charset="0"/>
              <a:ea typeface="굴림" charset="-127"/>
            </a:endParaRPr>
          </a:p>
        </p:txBody>
      </p:sp>
      <p:sp>
        <p:nvSpPr>
          <p:cNvPr id="2867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C09FEA-EF45-4110-A724-FE127DB7A946}" type="slidenum">
              <a:rPr lang="ko-KR" altLang="en-US">
                <a:latin typeface="굴림" charset="-127"/>
                <a:ea typeface="굴림" charset="-127"/>
              </a:rPr>
              <a:pPr/>
              <a:t>5</a:t>
            </a:fld>
            <a:endParaRPr lang="en-US" altLang="ko-KR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400" dirty="0" smtClean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32771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96DA5F-A4AE-4F97-92C3-970EE7A9250F}" type="slidenum">
              <a:rPr lang="ko-KR" altLang="en-US">
                <a:latin typeface="굴림" charset="-127"/>
                <a:ea typeface="굴림" charset="-127"/>
              </a:rPr>
              <a:pPr/>
              <a:t>6</a:t>
            </a:fld>
            <a:endParaRPr lang="en-US" altLang="ko-KR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66750" y="4672013"/>
            <a:ext cx="5329238" cy="4564954"/>
          </a:xfrm>
          <a:noFill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altLang="ko-KR" sz="1400" i="1" baseline="0" dirty="0" smtClean="0">
              <a:latin typeface="Arial" pitchFamily="34" charset="0"/>
              <a:ea typeface="굴림" charset="-127"/>
            </a:endParaRPr>
          </a:p>
        </p:txBody>
      </p:sp>
      <p:sp>
        <p:nvSpPr>
          <p:cNvPr id="34819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DB2C725-637F-454A-9EAB-AB7139F8C295}" type="slidenum">
              <a:rPr lang="ko-KR" altLang="en-US">
                <a:latin typeface="굴림" charset="-127"/>
                <a:ea typeface="굴림" charset="-127"/>
              </a:rPr>
              <a:pPr/>
              <a:t>7</a:t>
            </a:fld>
            <a:endParaRPr lang="en-US" altLang="ko-KR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66750" y="4672013"/>
            <a:ext cx="5329238" cy="4636962"/>
          </a:xfrm>
          <a:noFill/>
        </p:spPr>
        <p:txBody>
          <a:bodyPr/>
          <a:lstStyle/>
          <a:p>
            <a:endParaRPr lang="en-US" altLang="ko-KR" sz="1400" dirty="0" smtClean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3891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EC080C-52D2-44DF-826F-90D3286A8ADD}" type="slidenum">
              <a:rPr lang="ko-KR" altLang="en-US">
                <a:latin typeface="굴림" charset="-127"/>
                <a:ea typeface="굴림" charset="-127"/>
              </a:rPr>
              <a:pPr/>
              <a:t>8</a:t>
            </a:fld>
            <a:endParaRPr lang="en-US" altLang="ko-KR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altLang="ko-KR" sz="1400" baseline="0" dirty="0" smtClean="0">
              <a:latin typeface="Arial" pitchFamily="34" charset="0"/>
              <a:ea typeface="굴림" charset="-127"/>
            </a:endParaRPr>
          </a:p>
        </p:txBody>
      </p:sp>
      <p:sp>
        <p:nvSpPr>
          <p:cNvPr id="4096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44B87A-0F8A-44AA-B32E-54BE7CED22E0}" type="slidenum">
              <a:rPr lang="ko-KR" altLang="en-US">
                <a:latin typeface="굴림" charset="-127"/>
                <a:ea typeface="굴림" charset="-127"/>
              </a:rPr>
              <a:pPr/>
              <a:t>9</a:t>
            </a:fld>
            <a:endParaRPr lang="en-US" altLang="ko-KR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82575" y="6381750"/>
            <a:ext cx="8547100" cy="15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186623" y="6388661"/>
            <a:ext cx="266740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9pPr>
          </a:lstStyle>
          <a:p>
            <a:pPr eaLnBrk="1" hangingPunct="1">
              <a:defRPr/>
            </a:pPr>
            <a:r>
              <a:rPr lang="en-US" altLang="ko-KR" sz="1600" b="1" smtClean="0">
                <a:latin typeface="Times New Roman" pitchFamily="18" charset="0"/>
                <a:ea typeface="HY중고딕" pitchFamily="18" charset="-127"/>
              </a:rPr>
              <a:t>Korea Securities Depository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66268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6" descr="마스터_최종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</p:sldLayoutIdLst>
  <p:transition>
    <p:fade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맑은 고딕" pitchFamily="50" charset="-127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•"/>
        <a:defRPr sz="32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–"/>
        <a:defRPr sz="28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•"/>
        <a:defRPr sz="24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–"/>
        <a:defRPr sz="20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»"/>
        <a:defRPr sz="20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마스터_최종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그림 2" descr="마스터_1.png"/>
          <p:cNvPicPr>
            <a:picLocks noChangeAspect="1"/>
          </p:cNvPicPr>
          <p:nvPr/>
        </p:nvPicPr>
        <p:blipFill>
          <a:blip r:embed="rId7" cstate="print"/>
          <a:srcRect l="65697" b="91071"/>
          <a:stretch>
            <a:fillRect/>
          </a:stretch>
        </p:blipFill>
        <p:spPr bwMode="auto">
          <a:xfrm>
            <a:off x="6019800" y="0"/>
            <a:ext cx="31369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66" r:id="rId4"/>
  </p:sldLayoutIdLst>
  <p:transition>
    <p:fade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맑은 고딕" pitchFamily="50" charset="-127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•"/>
        <a:defRPr sz="32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–"/>
        <a:defRPr sz="28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•"/>
        <a:defRPr sz="24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–"/>
        <a:defRPr sz="20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»"/>
        <a:defRPr sz="20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3" descr="마스터_최종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>
    <p:fade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맑은 고딕" pitchFamily="50" charset="-127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맑은 고딕" pitchFamily="50" charset="-127"/>
          <a:cs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•"/>
        <a:defRPr sz="32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–"/>
        <a:defRPr sz="28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•"/>
        <a:defRPr sz="24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–"/>
        <a:defRPr sz="20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굴림" charset="-127"/>
        <a:buChar char="»"/>
        <a:defRPr sz="2000" kern="1200">
          <a:solidFill>
            <a:schemeClr val="tx1"/>
          </a:solidFill>
          <a:latin typeface="Arial" charset="0"/>
          <a:ea typeface="+mn-ea"/>
          <a:cs typeface="맑은 고딕" pitchFamily="50" charset="-127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Documents%20and%20Settings\ptline_k\&#48148;&#53461;%20&#54868;&#47732;\&#54620;&#44397;&#50696;&#53441;&#44208;&#51228;&#50896;\ppt\9&#52264;\&#50640;&#54596;&#47196;&#44536;.wav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1.png"/><Relationship Id="rId7" Type="http://schemas.openxmlformats.org/officeDocument/2006/relationships/image" Target="../media/image3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3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09550" y="2833688"/>
            <a:ext cx="8675688" cy="144462"/>
          </a:xfrm>
          <a:prstGeom prst="rect">
            <a:avLst/>
          </a:prstGeom>
          <a:solidFill>
            <a:srgbClr val="969696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ko-KR" altLang="ko-KR" b="1">
              <a:effectLst>
                <a:outerShdw blurRad="38100" dist="38100" dir="2700000" algn="tl">
                  <a:srgbClr val="FFFFFF"/>
                </a:outerShdw>
              </a:effectLst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87388" y="4533900"/>
            <a:ext cx="7772400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ko-KR" dirty="0" err="1" smtClean="0">
                <a:latin typeface="Verdana" pitchFamily="34" charset="0"/>
                <a:ea typeface="굴림" pitchFamily="50" charset="-127"/>
              </a:rPr>
              <a:t>Youngho</a:t>
            </a:r>
            <a:r>
              <a:rPr lang="en-US" altLang="ko-KR" dirty="0" smtClean="0">
                <a:latin typeface="Verdana" pitchFamily="34" charset="0"/>
                <a:ea typeface="굴림" pitchFamily="50" charset="-127"/>
              </a:rPr>
              <a:t> Park</a:t>
            </a:r>
            <a:r>
              <a:rPr lang="en-US" altLang="ko-KR" sz="3600" dirty="0" smtClean="0">
                <a:latin typeface="Verdana" pitchFamily="34" charset="0"/>
                <a:ea typeface="굴림" pitchFamily="50" charset="-127"/>
              </a:rPr>
              <a:t>  </a:t>
            </a:r>
          </a:p>
          <a:p>
            <a:pPr marL="0" indent="0" algn="ctr" eaLnBrk="1" hangingPunct="1">
              <a:buFontTx/>
              <a:buNone/>
            </a:pPr>
            <a:r>
              <a:rPr lang="en-US" altLang="ko-KR" sz="2000" dirty="0" smtClean="0">
                <a:latin typeface="Verdana" pitchFamily="34" charset="0"/>
                <a:ea typeface="굴림" pitchFamily="50" charset="-127"/>
              </a:rPr>
              <a:t>Managing Director</a:t>
            </a:r>
          </a:p>
          <a:p>
            <a:pPr marL="0" indent="0" algn="ctr" eaLnBrk="1" hangingPunct="1">
              <a:buFontTx/>
              <a:buNone/>
            </a:pPr>
            <a:r>
              <a:rPr lang="en-US" altLang="ko-KR" dirty="0" smtClean="0">
                <a:latin typeface="Verdana" pitchFamily="34" charset="0"/>
                <a:ea typeface="굴림" pitchFamily="50" charset="-127"/>
              </a:rPr>
              <a:t>Korea Securities Depository</a:t>
            </a:r>
          </a:p>
        </p:txBody>
      </p:sp>
      <p:sp>
        <p:nvSpPr>
          <p:cNvPr id="2052" name="Rectangle 8"/>
          <p:cNvSpPr txBox="1">
            <a:spLocks noChangeArrowheads="1"/>
          </p:cNvSpPr>
          <p:nvPr/>
        </p:nvSpPr>
        <p:spPr bwMode="auto">
          <a:xfrm>
            <a:off x="0" y="2035175"/>
            <a:ext cx="91090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Verdana" pitchFamily="34" charset="0"/>
                <a:ea typeface="HY헤드라인M" pitchFamily="18" charset="-127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ko-KR" sz="4400" dirty="0">
                <a:ea typeface="굴림" pitchFamily="50" charset="-127"/>
              </a:rPr>
              <a:t>KSD’s </a:t>
            </a:r>
            <a:r>
              <a:rPr lang="en-US" altLang="ko-KR" sz="4400" dirty="0" smtClean="0">
                <a:ea typeface="굴림" pitchFamily="50" charset="-127"/>
              </a:rPr>
              <a:t>Value Added Services</a:t>
            </a:r>
            <a:endParaRPr lang="en-US" altLang="ko-KR" sz="4400" dirty="0">
              <a:ea typeface="굴림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8617" y="3762590"/>
            <a:ext cx="1567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나눔고딕 ExtraBold" pitchFamily="50" charset="-127"/>
                <a:ea typeface="나눔고딕 ExtraBold" pitchFamily="50" charset="-127"/>
              </a:rPr>
              <a:t>April  2012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0785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그림 78" descr="Untitled-34.png"/>
          <p:cNvPicPr>
            <a:picLocks noChangeAspect="1"/>
          </p:cNvPicPr>
          <p:nvPr/>
        </p:nvPicPr>
        <p:blipFill>
          <a:blip r:embed="rId3" cstate="print"/>
          <a:srcRect t="27168" r="46887" b="6287"/>
          <a:stretch>
            <a:fillRect/>
          </a:stretch>
        </p:blipFill>
        <p:spPr bwMode="auto">
          <a:xfrm>
            <a:off x="-107950" y="1916113"/>
            <a:ext cx="5795963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208087" y="161781"/>
            <a:ext cx="7359707" cy="507831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700" b="1" spc="-150" dirty="0" smtClean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KSD </a:t>
            </a:r>
            <a:r>
              <a:rPr kumimoji="0" lang="en-US" altLang="ko-KR" sz="2700" b="1" spc="-150" dirty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Cross-border Clearing &amp; Settlement System</a:t>
            </a:r>
            <a:endParaRPr kumimoji="0" lang="ko-KR" altLang="en-US" sz="2700" b="1" spc="-150" dirty="0">
              <a:ln>
                <a:prstDash val="solid"/>
              </a:ln>
              <a:gradFill>
                <a:gsLst>
                  <a:gs pos="30000">
                    <a:prstClr val="black">
                      <a:lumMod val="75000"/>
                      <a:lumOff val="25000"/>
                    </a:prstClr>
                  </a:gs>
                  <a:gs pos="80000">
                    <a:prstClr val="black">
                      <a:lumMod val="95000"/>
                      <a:lumOff val="5000"/>
                    </a:prst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3" name="그룹 45"/>
          <p:cNvGrpSpPr>
            <a:grpSpLocks/>
          </p:cNvGrpSpPr>
          <p:nvPr/>
        </p:nvGrpSpPr>
        <p:grpSpPr bwMode="auto">
          <a:xfrm>
            <a:off x="3746500" y="4056063"/>
            <a:ext cx="1641475" cy="1687512"/>
            <a:chOff x="3767364" y="2808401"/>
            <a:chExt cx="1642836" cy="1687821"/>
          </a:xfrm>
        </p:grpSpPr>
        <p:pic>
          <p:nvPicPr>
            <p:cNvPr id="48181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4" cstate="print"/>
            <a:srcRect l="8678" t="8826" r="9259" b="7092"/>
            <a:stretch>
              <a:fillRect/>
            </a:stretch>
          </p:blipFill>
          <p:spPr bwMode="auto">
            <a:xfrm>
              <a:off x="3767364" y="2808401"/>
              <a:ext cx="1642836" cy="1687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직사각형 47"/>
            <p:cNvSpPr/>
            <p:nvPr/>
          </p:nvSpPr>
          <p:spPr bwMode="auto">
            <a:xfrm>
              <a:off x="4250562" y="3472148"/>
              <a:ext cx="672536" cy="39505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CSD</a:t>
              </a:r>
              <a:endParaRPr kumimoji="0" lang="ko-KR" altLang="en-US" b="1" dirty="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4" name="그룹 32"/>
          <p:cNvGrpSpPr>
            <a:grpSpLocks/>
          </p:cNvGrpSpPr>
          <p:nvPr/>
        </p:nvGrpSpPr>
        <p:grpSpPr bwMode="auto">
          <a:xfrm>
            <a:off x="928688" y="2468563"/>
            <a:ext cx="1684337" cy="525462"/>
            <a:chOff x="935239" y="2387600"/>
            <a:chExt cx="1683936" cy="525463"/>
          </a:xfrm>
        </p:grpSpPr>
        <p:sp>
          <p:nvSpPr>
            <p:cNvPr id="54" name="모서리가 둥근 직사각형 53"/>
            <p:cNvSpPr/>
            <p:nvPr/>
          </p:nvSpPr>
          <p:spPr>
            <a:xfrm>
              <a:off x="935239" y="2387600"/>
              <a:ext cx="1683936" cy="525463"/>
            </a:xfrm>
            <a:prstGeom prst="roundRect">
              <a:avLst/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>
                <a:solidFill>
                  <a:prstClr val="black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58" name="직사각형 19"/>
            <p:cNvSpPr>
              <a:spLocks noChangeArrowheads="1"/>
            </p:cNvSpPr>
            <p:nvPr/>
          </p:nvSpPr>
          <p:spPr bwMode="auto">
            <a:xfrm>
              <a:off x="1062274" y="2536333"/>
              <a:ext cx="1449116" cy="247247"/>
            </a:xfrm>
            <a:prstGeom prst="rect">
              <a:avLst/>
            </a:prstGeom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Local investor </a:t>
              </a:r>
              <a:endParaRPr kumimoji="0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5" name="그룹 33"/>
          <p:cNvGrpSpPr>
            <a:grpSpLocks/>
          </p:cNvGrpSpPr>
          <p:nvPr/>
        </p:nvGrpSpPr>
        <p:grpSpPr bwMode="auto">
          <a:xfrm>
            <a:off x="6527800" y="2468563"/>
            <a:ext cx="1682750" cy="525462"/>
            <a:chOff x="6533994" y="2387600"/>
            <a:chExt cx="1683936" cy="525463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6533994" y="2387600"/>
              <a:ext cx="1683936" cy="525463"/>
            </a:xfrm>
            <a:prstGeom prst="roundRect">
              <a:avLst/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>
                <a:solidFill>
                  <a:prstClr val="black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60" name="직사각형 19"/>
            <p:cNvSpPr>
              <a:spLocks noChangeArrowheads="1"/>
            </p:cNvSpPr>
            <p:nvPr/>
          </p:nvSpPr>
          <p:spPr bwMode="auto">
            <a:xfrm>
              <a:off x="6914297" y="2435159"/>
              <a:ext cx="923330" cy="468846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Overseas</a:t>
              </a:r>
              <a:b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broker</a:t>
              </a:r>
            </a:p>
          </p:txBody>
        </p:sp>
      </p:grpSp>
      <p:grpSp>
        <p:nvGrpSpPr>
          <p:cNvPr id="6" name="그룹 34"/>
          <p:cNvGrpSpPr>
            <a:grpSpLocks/>
          </p:cNvGrpSpPr>
          <p:nvPr/>
        </p:nvGrpSpPr>
        <p:grpSpPr bwMode="auto">
          <a:xfrm>
            <a:off x="6530975" y="4602163"/>
            <a:ext cx="1684338" cy="544512"/>
            <a:chOff x="6538022" y="4424363"/>
            <a:chExt cx="1683936" cy="544512"/>
          </a:xfrm>
        </p:grpSpPr>
        <p:sp>
          <p:nvSpPr>
            <p:cNvPr id="61" name="모서리가 둥근 직사각형 60"/>
            <p:cNvSpPr/>
            <p:nvPr/>
          </p:nvSpPr>
          <p:spPr>
            <a:xfrm>
              <a:off x="6538022" y="4424363"/>
              <a:ext cx="1683936" cy="544512"/>
            </a:xfrm>
            <a:prstGeom prst="roundRect">
              <a:avLst/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>
                <a:solidFill>
                  <a:prstClr val="black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62" name="직사각형 19"/>
            <p:cNvSpPr>
              <a:spLocks noChangeArrowheads="1"/>
            </p:cNvSpPr>
            <p:nvPr/>
          </p:nvSpPr>
          <p:spPr bwMode="auto">
            <a:xfrm>
              <a:off x="6895883" y="4471822"/>
              <a:ext cx="968214" cy="468846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Overseas</a:t>
              </a:r>
              <a:b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custodian</a:t>
              </a:r>
              <a:endParaRPr kumimoji="0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sp>
        <p:nvSpPr>
          <p:cNvPr id="64" name="자유형 63"/>
          <p:cNvSpPr/>
          <p:nvPr/>
        </p:nvSpPr>
        <p:spPr>
          <a:xfrm rot="10800000">
            <a:off x="2600325" y="2742882"/>
            <a:ext cx="1120775" cy="0"/>
          </a:xfrm>
          <a:custGeom>
            <a:avLst/>
            <a:gdLst>
              <a:gd name="connsiteX0" fmla="*/ 0 w 1120588"/>
              <a:gd name="connsiteY0" fmla="*/ 0 h 0"/>
              <a:gd name="connsiteX1" fmla="*/ 1120588 w 11205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0588">
                <a:moveTo>
                  <a:pt x="0" y="0"/>
                </a:moveTo>
                <a:lnTo>
                  <a:pt x="1120588" y="0"/>
                </a:lnTo>
              </a:path>
            </a:pathLst>
          </a:custGeom>
          <a:ln>
            <a:solidFill>
              <a:schemeClr val="tx1"/>
            </a:solidFill>
            <a:prstDash val="solid"/>
            <a:headEnd type="triangl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black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66" name="자유형 65"/>
          <p:cNvSpPr/>
          <p:nvPr/>
        </p:nvSpPr>
        <p:spPr>
          <a:xfrm rot="10800000">
            <a:off x="5411470" y="2742883"/>
            <a:ext cx="1120775" cy="0"/>
          </a:xfrm>
          <a:custGeom>
            <a:avLst/>
            <a:gdLst>
              <a:gd name="connsiteX0" fmla="*/ 0 w 1120588"/>
              <a:gd name="connsiteY0" fmla="*/ 0 h 0"/>
              <a:gd name="connsiteX1" fmla="*/ 1120588 w 11205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0588">
                <a:moveTo>
                  <a:pt x="0" y="0"/>
                </a:moveTo>
                <a:lnTo>
                  <a:pt x="1120588" y="0"/>
                </a:lnTo>
              </a:path>
            </a:pathLst>
          </a:custGeom>
          <a:ln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black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67" name="자유형 66"/>
          <p:cNvSpPr/>
          <p:nvPr/>
        </p:nvSpPr>
        <p:spPr>
          <a:xfrm>
            <a:off x="4562475" y="2976563"/>
            <a:ext cx="44450" cy="1117600"/>
          </a:xfrm>
          <a:custGeom>
            <a:avLst/>
            <a:gdLst>
              <a:gd name="connsiteX0" fmla="*/ 0 w 0"/>
              <a:gd name="connsiteY0" fmla="*/ 0 h 447675"/>
              <a:gd name="connsiteX1" fmla="*/ 0 w 0"/>
              <a:gd name="connsiteY1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47675">
                <a:moveTo>
                  <a:pt x="0" y="0"/>
                </a:moveTo>
                <a:lnTo>
                  <a:pt x="0" y="447675"/>
                </a:lnTo>
              </a:path>
            </a:pathLst>
          </a:custGeom>
          <a:ln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black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69" name="자유형 68"/>
          <p:cNvSpPr/>
          <p:nvPr/>
        </p:nvSpPr>
        <p:spPr>
          <a:xfrm rot="16200000" flipV="1">
            <a:off x="6584157" y="3794919"/>
            <a:ext cx="1574800" cy="46037"/>
          </a:xfrm>
          <a:custGeom>
            <a:avLst/>
            <a:gdLst>
              <a:gd name="connsiteX0" fmla="*/ 0 w 1120588"/>
              <a:gd name="connsiteY0" fmla="*/ 0 h 0"/>
              <a:gd name="connsiteX1" fmla="*/ 1120588 w 11205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0588">
                <a:moveTo>
                  <a:pt x="0" y="0"/>
                </a:moveTo>
                <a:lnTo>
                  <a:pt x="1120588" y="0"/>
                </a:lnTo>
              </a:path>
            </a:pathLst>
          </a:custGeom>
          <a:ln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black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70" name="자유형 69"/>
          <p:cNvSpPr/>
          <p:nvPr/>
        </p:nvSpPr>
        <p:spPr>
          <a:xfrm rot="10800000">
            <a:off x="5286375" y="4881563"/>
            <a:ext cx="1258888" cy="0"/>
          </a:xfrm>
          <a:custGeom>
            <a:avLst/>
            <a:gdLst>
              <a:gd name="connsiteX0" fmla="*/ 0 w 1120588"/>
              <a:gd name="connsiteY0" fmla="*/ 0 h 0"/>
              <a:gd name="connsiteX1" fmla="*/ 1120588 w 11205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0588">
                <a:moveTo>
                  <a:pt x="0" y="0"/>
                </a:moveTo>
                <a:lnTo>
                  <a:pt x="1120588" y="0"/>
                </a:lnTo>
              </a:path>
            </a:pathLst>
          </a:custGeom>
          <a:ln>
            <a:solidFill>
              <a:schemeClr val="tx1"/>
            </a:solidFill>
            <a:prstDash val="solid"/>
            <a:headEnd type="triangl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black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74" name="직사각형 19"/>
          <p:cNvSpPr>
            <a:spLocks noChangeArrowheads="1"/>
          </p:cNvSpPr>
          <p:nvPr/>
        </p:nvSpPr>
        <p:spPr bwMode="auto">
          <a:xfrm>
            <a:off x="3589307" y="3440618"/>
            <a:ext cx="913712" cy="3580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marL="87313" indent="-87313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tabLst>
                <a:tab pos="87313" algn="l"/>
              </a:tabLst>
              <a:defRPr/>
            </a:pPr>
            <a: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3) Settlement</a:t>
            </a:r>
            <a:b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</a:br>
            <a: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  instruction </a:t>
            </a:r>
            <a:endParaRPr kumimoji="0"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75" name="직사각형 19"/>
          <p:cNvSpPr>
            <a:spLocks noChangeArrowheads="1"/>
          </p:cNvSpPr>
          <p:nvPr/>
        </p:nvSpPr>
        <p:spPr bwMode="auto">
          <a:xfrm>
            <a:off x="5436718" y="4514822"/>
            <a:ext cx="913712" cy="3580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4) Settlement</a:t>
            </a:r>
            <a:b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</a:br>
            <a: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    instruction</a:t>
            </a:r>
            <a:endParaRPr kumimoji="0"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76" name="직사각형 19"/>
          <p:cNvSpPr>
            <a:spLocks noChangeArrowheads="1"/>
          </p:cNvSpPr>
          <p:nvPr/>
        </p:nvSpPr>
        <p:spPr bwMode="auto">
          <a:xfrm>
            <a:off x="6552751" y="3545490"/>
            <a:ext cx="785471" cy="1918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5) Payment</a:t>
            </a:r>
            <a:endParaRPr kumimoji="0"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7" name="그룹 67"/>
          <p:cNvGrpSpPr>
            <a:grpSpLocks/>
          </p:cNvGrpSpPr>
          <p:nvPr/>
        </p:nvGrpSpPr>
        <p:grpSpPr bwMode="auto">
          <a:xfrm>
            <a:off x="3722688" y="2468563"/>
            <a:ext cx="1684337" cy="525462"/>
            <a:chOff x="3776572" y="2463953"/>
            <a:chExt cx="1582678" cy="345556"/>
          </a:xfrm>
        </p:grpSpPr>
        <p:sp>
          <p:nvSpPr>
            <p:cNvPr id="55" name="모서리가 둥근 직사각형 54"/>
            <p:cNvSpPr/>
            <p:nvPr/>
          </p:nvSpPr>
          <p:spPr>
            <a:xfrm>
              <a:off x="3776572" y="2463953"/>
              <a:ext cx="1582678" cy="345556"/>
            </a:xfrm>
            <a:prstGeom prst="roundRect">
              <a:avLst/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 b="1">
                <a:solidFill>
                  <a:prstClr val="black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59" name="직사각형 19"/>
            <p:cNvSpPr>
              <a:spLocks noChangeArrowheads="1"/>
            </p:cNvSpPr>
            <p:nvPr/>
          </p:nvSpPr>
          <p:spPr bwMode="auto">
            <a:xfrm>
              <a:off x="3998419" y="2562100"/>
              <a:ext cx="1157077" cy="161920"/>
            </a:xfrm>
            <a:prstGeom prst="rect">
              <a:avLst/>
            </a:prstGeom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Local broker</a:t>
              </a:r>
              <a:endParaRPr kumimoji="0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sp>
        <p:nvSpPr>
          <p:cNvPr id="30" name="직사각형 19"/>
          <p:cNvSpPr>
            <a:spLocks noChangeArrowheads="1"/>
          </p:cNvSpPr>
          <p:nvPr/>
        </p:nvSpPr>
        <p:spPr bwMode="auto">
          <a:xfrm>
            <a:off x="2656775" y="2530518"/>
            <a:ext cx="962956" cy="1918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1) Application </a:t>
            </a:r>
            <a:endParaRPr kumimoji="0"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1" name="직사각형 19"/>
          <p:cNvSpPr>
            <a:spLocks noChangeArrowheads="1"/>
          </p:cNvSpPr>
          <p:nvPr/>
        </p:nvSpPr>
        <p:spPr bwMode="auto">
          <a:xfrm>
            <a:off x="5524089" y="2519088"/>
            <a:ext cx="919674" cy="1918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2) Application</a:t>
            </a:r>
            <a:endParaRPr kumimoji="0"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2" name="직사각형 19"/>
          <p:cNvSpPr>
            <a:spLocks noChangeArrowheads="1"/>
          </p:cNvSpPr>
          <p:nvPr/>
        </p:nvSpPr>
        <p:spPr bwMode="auto">
          <a:xfrm>
            <a:off x="5766720" y="2765400"/>
            <a:ext cx="434413" cy="1918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Notice</a:t>
            </a:r>
            <a:endParaRPr kumimoji="0"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8" name="그룹 32"/>
          <p:cNvGrpSpPr>
            <a:grpSpLocks/>
          </p:cNvGrpSpPr>
          <p:nvPr/>
        </p:nvGrpSpPr>
        <p:grpSpPr bwMode="auto">
          <a:xfrm>
            <a:off x="928688" y="2468563"/>
            <a:ext cx="1684337" cy="525462"/>
            <a:chOff x="935239" y="2387600"/>
            <a:chExt cx="1683936" cy="525463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935239" y="2387600"/>
              <a:ext cx="1683936" cy="525463"/>
            </a:xfrm>
            <a:prstGeom prst="roundRect">
              <a:avLst/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>
                <a:solidFill>
                  <a:prstClr val="black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36" name="직사각형 19"/>
            <p:cNvSpPr>
              <a:spLocks noChangeArrowheads="1"/>
            </p:cNvSpPr>
            <p:nvPr/>
          </p:nvSpPr>
          <p:spPr bwMode="auto">
            <a:xfrm>
              <a:off x="1062274" y="2536333"/>
              <a:ext cx="1449116" cy="247247"/>
            </a:xfrm>
            <a:prstGeom prst="rect">
              <a:avLst/>
            </a:prstGeom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Local investor </a:t>
              </a:r>
              <a:endParaRPr kumimoji="0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9" name="그룹 33"/>
          <p:cNvGrpSpPr>
            <a:grpSpLocks/>
          </p:cNvGrpSpPr>
          <p:nvPr/>
        </p:nvGrpSpPr>
        <p:grpSpPr bwMode="auto">
          <a:xfrm>
            <a:off x="6527800" y="2468563"/>
            <a:ext cx="1682750" cy="525462"/>
            <a:chOff x="6533994" y="2387600"/>
            <a:chExt cx="1683936" cy="525463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6533994" y="2387600"/>
              <a:ext cx="1683936" cy="525463"/>
            </a:xfrm>
            <a:prstGeom prst="roundRect">
              <a:avLst/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>
                <a:solidFill>
                  <a:prstClr val="black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39" name="직사각형 19"/>
            <p:cNvSpPr>
              <a:spLocks noChangeArrowheads="1"/>
            </p:cNvSpPr>
            <p:nvPr/>
          </p:nvSpPr>
          <p:spPr bwMode="auto">
            <a:xfrm>
              <a:off x="6914297" y="2435159"/>
              <a:ext cx="923330" cy="468846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Overseas</a:t>
              </a:r>
              <a:b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broker</a:t>
              </a:r>
            </a:p>
          </p:txBody>
        </p:sp>
      </p:grpSp>
      <p:grpSp>
        <p:nvGrpSpPr>
          <p:cNvPr id="10" name="그룹 34"/>
          <p:cNvGrpSpPr>
            <a:grpSpLocks/>
          </p:cNvGrpSpPr>
          <p:nvPr/>
        </p:nvGrpSpPr>
        <p:grpSpPr bwMode="auto">
          <a:xfrm>
            <a:off x="6530975" y="4602163"/>
            <a:ext cx="1684338" cy="544512"/>
            <a:chOff x="6538022" y="4424363"/>
            <a:chExt cx="1683936" cy="544512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6538022" y="4424363"/>
              <a:ext cx="1683936" cy="544512"/>
            </a:xfrm>
            <a:prstGeom prst="roundRect">
              <a:avLst/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>
                <a:solidFill>
                  <a:prstClr val="black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42" name="직사각형 19"/>
            <p:cNvSpPr>
              <a:spLocks noChangeArrowheads="1"/>
            </p:cNvSpPr>
            <p:nvPr/>
          </p:nvSpPr>
          <p:spPr bwMode="auto">
            <a:xfrm>
              <a:off x="6895883" y="4471822"/>
              <a:ext cx="968214" cy="468846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Overseas</a:t>
              </a:r>
              <a:b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custodian</a:t>
              </a:r>
              <a:endParaRPr kumimoji="0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11" name="그룹 67"/>
          <p:cNvGrpSpPr>
            <a:grpSpLocks/>
          </p:cNvGrpSpPr>
          <p:nvPr/>
        </p:nvGrpSpPr>
        <p:grpSpPr bwMode="auto">
          <a:xfrm>
            <a:off x="3722688" y="2468563"/>
            <a:ext cx="1684337" cy="525462"/>
            <a:chOff x="3776572" y="2463953"/>
            <a:chExt cx="1582678" cy="345556"/>
          </a:xfrm>
        </p:grpSpPr>
        <p:sp>
          <p:nvSpPr>
            <p:cNvPr id="44" name="모서리가 둥근 직사각형 43"/>
            <p:cNvSpPr/>
            <p:nvPr/>
          </p:nvSpPr>
          <p:spPr>
            <a:xfrm>
              <a:off x="3776572" y="2463953"/>
              <a:ext cx="1582678" cy="345556"/>
            </a:xfrm>
            <a:prstGeom prst="roundRect">
              <a:avLst/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 b="1">
                <a:solidFill>
                  <a:prstClr val="black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45" name="직사각형 19"/>
            <p:cNvSpPr>
              <a:spLocks noChangeArrowheads="1"/>
            </p:cNvSpPr>
            <p:nvPr/>
          </p:nvSpPr>
          <p:spPr bwMode="auto">
            <a:xfrm>
              <a:off x="3998419" y="2562100"/>
              <a:ext cx="1157077" cy="161920"/>
            </a:xfrm>
            <a:prstGeom prst="rect">
              <a:avLst/>
            </a:prstGeom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Local broker</a:t>
              </a:r>
              <a:endParaRPr kumimoji="0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12" name="그룹 45"/>
          <p:cNvGrpSpPr>
            <a:grpSpLocks/>
          </p:cNvGrpSpPr>
          <p:nvPr/>
        </p:nvGrpSpPr>
        <p:grpSpPr bwMode="auto">
          <a:xfrm>
            <a:off x="3746500" y="4056063"/>
            <a:ext cx="1641475" cy="1687512"/>
            <a:chOff x="3767364" y="2808401"/>
            <a:chExt cx="1642836" cy="1687821"/>
          </a:xfrm>
        </p:grpSpPr>
        <p:pic>
          <p:nvPicPr>
            <p:cNvPr id="48163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4" cstate="print"/>
            <a:srcRect l="8678" t="8826" r="9259" b="7092"/>
            <a:stretch>
              <a:fillRect/>
            </a:stretch>
          </p:blipFill>
          <p:spPr bwMode="auto">
            <a:xfrm>
              <a:off x="3767364" y="2808401"/>
              <a:ext cx="1642836" cy="1687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직사각형 48"/>
            <p:cNvSpPr/>
            <p:nvPr/>
          </p:nvSpPr>
          <p:spPr bwMode="auto">
            <a:xfrm>
              <a:off x="4222487" y="3446743"/>
              <a:ext cx="728688" cy="425836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2000" b="1" dirty="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CSD</a:t>
              </a:r>
              <a:endParaRPr kumimoji="0" lang="ko-KR" altLang="en-US" sz="2000" b="1" dirty="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65" name="그룹 64"/>
          <p:cNvGrpSpPr>
            <a:grpSpLocks/>
          </p:cNvGrpSpPr>
          <p:nvPr/>
        </p:nvGrpSpPr>
        <p:grpSpPr bwMode="auto">
          <a:xfrm>
            <a:off x="420688" y="1303338"/>
            <a:ext cx="8304212" cy="495300"/>
            <a:chOff x="420687" y="1286892"/>
            <a:chExt cx="8304213" cy="495300"/>
          </a:xfrm>
        </p:grpSpPr>
        <p:pic>
          <p:nvPicPr>
            <p:cNvPr id="48161" name="그림 22" descr="Untitled-29.png"/>
            <p:cNvPicPr>
              <a:picLocks noChangeAspect="1"/>
            </p:cNvPicPr>
            <p:nvPr/>
          </p:nvPicPr>
          <p:blipFill>
            <a:blip r:embed="rId5" cstate="print">
              <a:lum bright="20000"/>
              <a:grayscl/>
            </a:blip>
            <a:srcRect l="6715" t="19550" r="6740" b="73546"/>
            <a:stretch>
              <a:fillRect/>
            </a:stretch>
          </p:blipFill>
          <p:spPr bwMode="auto">
            <a:xfrm>
              <a:off x="420687" y="1286892"/>
              <a:ext cx="8304213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Box 39"/>
            <p:cNvSpPr txBox="1">
              <a:spLocks noChangeArrowheads="1"/>
            </p:cNvSpPr>
            <p:nvPr/>
          </p:nvSpPr>
          <p:spPr bwMode="auto">
            <a:xfrm>
              <a:off x="544579" y="1375792"/>
              <a:ext cx="8029442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schemeClr val="bg1">
                      <a:lumMod val="7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One-stop service through the central deposit &amp; settlement system</a:t>
              </a:r>
              <a:endParaRPr lang="ko-KR" altLang="en-US" sz="2000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68" name="그룹 67"/>
          <p:cNvGrpSpPr>
            <a:grpSpLocks/>
          </p:cNvGrpSpPr>
          <p:nvPr/>
        </p:nvGrpSpPr>
        <p:grpSpPr bwMode="auto">
          <a:xfrm>
            <a:off x="412750" y="1303338"/>
            <a:ext cx="8316913" cy="495300"/>
            <a:chOff x="433387" y="2420888"/>
            <a:chExt cx="8316913" cy="495300"/>
          </a:xfrm>
        </p:grpSpPr>
        <p:pic>
          <p:nvPicPr>
            <p:cNvPr id="48159" name="그림 22" descr="Untitled-29.png"/>
            <p:cNvPicPr>
              <a:picLocks noChangeAspect="1"/>
            </p:cNvPicPr>
            <p:nvPr/>
          </p:nvPicPr>
          <p:blipFill>
            <a:blip r:embed="rId5" cstate="print"/>
            <a:srcRect l="6715" t="19550" r="6740" b="73546"/>
            <a:stretch>
              <a:fillRect/>
            </a:stretch>
          </p:blipFill>
          <p:spPr bwMode="auto">
            <a:xfrm>
              <a:off x="433387" y="2420888"/>
              <a:ext cx="8316913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39"/>
            <p:cNvSpPr txBox="1">
              <a:spLocks noChangeArrowheads="1"/>
            </p:cNvSpPr>
            <p:nvPr/>
          </p:nvSpPr>
          <p:spPr bwMode="auto">
            <a:xfrm>
              <a:off x="557279" y="2518296"/>
              <a:ext cx="8029442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One-stop service through the central deposit &amp; settlement system</a:t>
              </a:r>
              <a:endParaRPr lang="ko-KR" altLang="en-US" sz="2000" b="1" dirty="0">
                <a:ln>
                  <a:prstDash val="solid"/>
                </a:ln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72" name="그룹 71"/>
          <p:cNvGrpSpPr>
            <a:grpSpLocks/>
          </p:cNvGrpSpPr>
          <p:nvPr/>
        </p:nvGrpSpPr>
        <p:grpSpPr bwMode="auto">
          <a:xfrm>
            <a:off x="128588" y="933450"/>
            <a:ext cx="8872537" cy="5840413"/>
            <a:chOff x="128588" y="934120"/>
            <a:chExt cx="8872537" cy="5839743"/>
          </a:xfrm>
        </p:grpSpPr>
        <p:pic>
          <p:nvPicPr>
            <p:cNvPr id="48157" name="그림 22" descr="Untitled-29.png"/>
            <p:cNvPicPr>
              <a:picLocks noChangeAspect="1"/>
            </p:cNvPicPr>
            <p:nvPr/>
          </p:nvPicPr>
          <p:blipFill>
            <a:blip r:embed="rId5" cstate="print"/>
            <a:srcRect l="3539" t="26631" r="3693" b="3897"/>
            <a:stretch>
              <a:fillRect/>
            </a:stretch>
          </p:blipFill>
          <p:spPr bwMode="auto">
            <a:xfrm>
              <a:off x="128588" y="1790700"/>
              <a:ext cx="8872537" cy="4983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58" name="그림 22" descr="Untitled-29.png"/>
            <p:cNvPicPr>
              <a:picLocks noChangeAspect="1"/>
            </p:cNvPicPr>
            <p:nvPr/>
          </p:nvPicPr>
          <p:blipFill>
            <a:blip r:embed="rId5" cstate="print"/>
            <a:srcRect l="3539" t="84174" r="3693" b="3897"/>
            <a:stretch>
              <a:fillRect/>
            </a:stretch>
          </p:blipFill>
          <p:spPr bwMode="auto">
            <a:xfrm flipV="1">
              <a:off x="128588" y="934120"/>
              <a:ext cx="8872537" cy="8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9" name="Picture 80" descr="8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 b="4839"/>
          <a:stretch>
            <a:fillRect/>
          </a:stretch>
        </p:blipFill>
        <p:spPr bwMode="auto">
          <a:xfrm>
            <a:off x="0" y="4903788"/>
            <a:ext cx="9144000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8" name="그룹 80"/>
          <p:cNvGrpSpPr>
            <a:grpSpLocks/>
          </p:cNvGrpSpPr>
          <p:nvPr/>
        </p:nvGrpSpPr>
        <p:grpSpPr bwMode="auto">
          <a:xfrm>
            <a:off x="2120900" y="5426075"/>
            <a:ext cx="3092450" cy="500063"/>
            <a:chOff x="63861" y="1662741"/>
            <a:chExt cx="3093246" cy="500062"/>
          </a:xfrm>
        </p:grpSpPr>
        <p:grpSp>
          <p:nvGrpSpPr>
            <p:cNvPr id="50231" name="그룹 81"/>
            <p:cNvGrpSpPr>
              <a:grpSpLocks/>
            </p:cNvGrpSpPr>
            <p:nvPr/>
          </p:nvGrpSpPr>
          <p:grpSpPr bwMode="auto">
            <a:xfrm>
              <a:off x="63861" y="1662741"/>
              <a:ext cx="3093246" cy="500062"/>
              <a:chOff x="1490847" y="4286880"/>
              <a:chExt cx="3656797" cy="500062"/>
            </a:xfrm>
          </p:grpSpPr>
          <p:pic>
            <p:nvPicPr>
              <p:cNvPr id="50233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82382"/>
              <a:stretch>
                <a:fillRect/>
              </a:stretch>
            </p:blipFill>
            <p:spPr bwMode="auto">
              <a:xfrm>
                <a:off x="4755536" y="4286880"/>
                <a:ext cx="392108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34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6705" r="79675"/>
              <a:stretch>
                <a:fillRect/>
              </a:stretch>
            </p:blipFill>
            <p:spPr bwMode="auto">
              <a:xfrm>
                <a:off x="1490847" y="4286880"/>
                <a:ext cx="303113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35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17970" r="12910"/>
              <a:stretch>
                <a:fillRect/>
              </a:stretch>
            </p:blipFill>
            <p:spPr bwMode="auto">
              <a:xfrm>
                <a:off x="1741573" y="4286880"/>
                <a:ext cx="3014161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0" name="직사각형 109"/>
            <p:cNvSpPr>
              <a:spLocks noChangeArrowheads="1"/>
            </p:cNvSpPr>
            <p:nvPr/>
          </p:nvSpPr>
          <p:spPr bwMode="auto">
            <a:xfrm>
              <a:off x="374374" y="1761714"/>
              <a:ext cx="1210268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Efficiency</a:t>
              </a:r>
            </a:p>
          </p:txBody>
        </p:sp>
      </p:grpSp>
      <p:grpSp>
        <p:nvGrpSpPr>
          <p:cNvPr id="114" name="그룹 80"/>
          <p:cNvGrpSpPr>
            <a:grpSpLocks/>
          </p:cNvGrpSpPr>
          <p:nvPr/>
        </p:nvGrpSpPr>
        <p:grpSpPr bwMode="auto">
          <a:xfrm>
            <a:off x="2120900" y="5426075"/>
            <a:ext cx="3092450" cy="500063"/>
            <a:chOff x="63861" y="1662741"/>
            <a:chExt cx="3093246" cy="500062"/>
          </a:xfrm>
        </p:grpSpPr>
        <p:grpSp>
          <p:nvGrpSpPr>
            <p:cNvPr id="50226" name="그룹 81"/>
            <p:cNvGrpSpPr>
              <a:grpSpLocks/>
            </p:cNvGrpSpPr>
            <p:nvPr/>
          </p:nvGrpSpPr>
          <p:grpSpPr bwMode="auto">
            <a:xfrm>
              <a:off x="63861" y="1662741"/>
              <a:ext cx="3093246" cy="500062"/>
              <a:chOff x="1490847" y="4286880"/>
              <a:chExt cx="3656797" cy="500062"/>
            </a:xfrm>
          </p:grpSpPr>
          <p:pic>
            <p:nvPicPr>
              <p:cNvPr id="50228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2382"/>
              <a:stretch>
                <a:fillRect/>
              </a:stretch>
            </p:blipFill>
            <p:spPr bwMode="auto">
              <a:xfrm>
                <a:off x="4755536" y="4286880"/>
                <a:ext cx="392108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29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705" r="79675"/>
              <a:stretch>
                <a:fillRect/>
              </a:stretch>
            </p:blipFill>
            <p:spPr bwMode="auto">
              <a:xfrm>
                <a:off x="1490847" y="4286880"/>
                <a:ext cx="303113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30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970" r="12910"/>
              <a:stretch>
                <a:fillRect/>
              </a:stretch>
            </p:blipFill>
            <p:spPr bwMode="auto">
              <a:xfrm>
                <a:off x="1741573" y="4286880"/>
                <a:ext cx="3014161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6" name="직사각형 115"/>
            <p:cNvSpPr>
              <a:spLocks noChangeArrowheads="1"/>
            </p:cNvSpPr>
            <p:nvPr/>
          </p:nvSpPr>
          <p:spPr bwMode="auto">
            <a:xfrm>
              <a:off x="374374" y="1761714"/>
              <a:ext cx="1210268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Efficiency</a:t>
              </a:r>
            </a:p>
          </p:txBody>
        </p:sp>
      </p:grpSp>
      <p:grpSp>
        <p:nvGrpSpPr>
          <p:cNvPr id="92" name="그룹 80"/>
          <p:cNvGrpSpPr>
            <a:grpSpLocks/>
          </p:cNvGrpSpPr>
          <p:nvPr/>
        </p:nvGrpSpPr>
        <p:grpSpPr bwMode="auto">
          <a:xfrm>
            <a:off x="811213" y="2952750"/>
            <a:ext cx="3092450" cy="500063"/>
            <a:chOff x="63861" y="1662741"/>
            <a:chExt cx="3093246" cy="500062"/>
          </a:xfrm>
        </p:grpSpPr>
        <p:grpSp>
          <p:nvGrpSpPr>
            <p:cNvPr id="50221" name="그룹 81"/>
            <p:cNvGrpSpPr>
              <a:grpSpLocks/>
            </p:cNvGrpSpPr>
            <p:nvPr/>
          </p:nvGrpSpPr>
          <p:grpSpPr bwMode="auto">
            <a:xfrm>
              <a:off x="63861" y="1662741"/>
              <a:ext cx="3093246" cy="500062"/>
              <a:chOff x="1490847" y="4286880"/>
              <a:chExt cx="3656797" cy="500062"/>
            </a:xfrm>
          </p:grpSpPr>
          <p:pic>
            <p:nvPicPr>
              <p:cNvPr id="50223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82382"/>
              <a:stretch>
                <a:fillRect/>
              </a:stretch>
            </p:blipFill>
            <p:spPr bwMode="auto">
              <a:xfrm>
                <a:off x="4755536" y="4286880"/>
                <a:ext cx="392108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24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6705" r="79675"/>
              <a:stretch>
                <a:fillRect/>
              </a:stretch>
            </p:blipFill>
            <p:spPr bwMode="auto">
              <a:xfrm>
                <a:off x="1490847" y="4286880"/>
                <a:ext cx="303113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25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17970" r="12910"/>
              <a:stretch>
                <a:fillRect/>
              </a:stretch>
            </p:blipFill>
            <p:spPr bwMode="auto">
              <a:xfrm>
                <a:off x="1741573" y="4286880"/>
                <a:ext cx="3014161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8" name="직사각형 97"/>
            <p:cNvSpPr>
              <a:spLocks noChangeArrowheads="1"/>
            </p:cNvSpPr>
            <p:nvPr/>
          </p:nvSpPr>
          <p:spPr bwMode="auto">
            <a:xfrm>
              <a:off x="374374" y="1761714"/>
              <a:ext cx="769441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Safety</a:t>
              </a:r>
            </a:p>
          </p:txBody>
        </p:sp>
      </p:grpSp>
      <p:grpSp>
        <p:nvGrpSpPr>
          <p:cNvPr id="102" name="그룹 80"/>
          <p:cNvGrpSpPr>
            <a:grpSpLocks/>
          </p:cNvGrpSpPr>
          <p:nvPr/>
        </p:nvGrpSpPr>
        <p:grpSpPr bwMode="auto">
          <a:xfrm>
            <a:off x="811213" y="2952750"/>
            <a:ext cx="3092450" cy="500063"/>
            <a:chOff x="63861" y="1662741"/>
            <a:chExt cx="3093246" cy="500062"/>
          </a:xfrm>
        </p:grpSpPr>
        <p:grpSp>
          <p:nvGrpSpPr>
            <p:cNvPr id="50216" name="그룹 81"/>
            <p:cNvGrpSpPr>
              <a:grpSpLocks/>
            </p:cNvGrpSpPr>
            <p:nvPr/>
          </p:nvGrpSpPr>
          <p:grpSpPr bwMode="auto">
            <a:xfrm>
              <a:off x="63861" y="1662741"/>
              <a:ext cx="3093246" cy="500062"/>
              <a:chOff x="1490847" y="4286880"/>
              <a:chExt cx="3656797" cy="500062"/>
            </a:xfrm>
          </p:grpSpPr>
          <p:pic>
            <p:nvPicPr>
              <p:cNvPr id="50218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2382"/>
              <a:stretch>
                <a:fillRect/>
              </a:stretch>
            </p:blipFill>
            <p:spPr bwMode="auto">
              <a:xfrm>
                <a:off x="4755536" y="4286880"/>
                <a:ext cx="392108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19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705" r="79675"/>
              <a:stretch>
                <a:fillRect/>
              </a:stretch>
            </p:blipFill>
            <p:spPr bwMode="auto">
              <a:xfrm>
                <a:off x="1490847" y="4286880"/>
                <a:ext cx="303113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20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970" r="12910"/>
              <a:stretch>
                <a:fillRect/>
              </a:stretch>
            </p:blipFill>
            <p:spPr bwMode="auto">
              <a:xfrm>
                <a:off x="1741573" y="4286880"/>
                <a:ext cx="3014161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4" name="직사각형 103"/>
            <p:cNvSpPr>
              <a:spLocks noChangeArrowheads="1"/>
            </p:cNvSpPr>
            <p:nvPr/>
          </p:nvSpPr>
          <p:spPr bwMode="auto">
            <a:xfrm>
              <a:off x="374374" y="1761714"/>
              <a:ext cx="769441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Safety</a:t>
              </a:r>
            </a:p>
          </p:txBody>
        </p:sp>
      </p:grpSp>
      <p:grpSp>
        <p:nvGrpSpPr>
          <p:cNvPr id="63" name="그룹 80"/>
          <p:cNvGrpSpPr>
            <a:grpSpLocks/>
          </p:cNvGrpSpPr>
          <p:nvPr/>
        </p:nvGrpSpPr>
        <p:grpSpPr bwMode="auto">
          <a:xfrm>
            <a:off x="63500" y="1666875"/>
            <a:ext cx="3092450" cy="500063"/>
            <a:chOff x="63861" y="1662741"/>
            <a:chExt cx="3093246" cy="500062"/>
          </a:xfrm>
        </p:grpSpPr>
        <p:grpSp>
          <p:nvGrpSpPr>
            <p:cNvPr id="50211" name="그룹 81"/>
            <p:cNvGrpSpPr>
              <a:grpSpLocks/>
            </p:cNvGrpSpPr>
            <p:nvPr/>
          </p:nvGrpSpPr>
          <p:grpSpPr bwMode="auto">
            <a:xfrm>
              <a:off x="63861" y="1662741"/>
              <a:ext cx="3093246" cy="500062"/>
              <a:chOff x="1490847" y="4286880"/>
              <a:chExt cx="3656797" cy="500062"/>
            </a:xfrm>
          </p:grpSpPr>
          <p:pic>
            <p:nvPicPr>
              <p:cNvPr id="50213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82382"/>
              <a:stretch>
                <a:fillRect/>
              </a:stretch>
            </p:blipFill>
            <p:spPr bwMode="auto">
              <a:xfrm>
                <a:off x="4755536" y="4286880"/>
                <a:ext cx="392108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14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6705" r="79675"/>
              <a:stretch>
                <a:fillRect/>
              </a:stretch>
            </p:blipFill>
            <p:spPr bwMode="auto">
              <a:xfrm>
                <a:off x="1490847" y="4286880"/>
                <a:ext cx="303113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15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17970" r="12910"/>
              <a:stretch>
                <a:fillRect/>
              </a:stretch>
            </p:blipFill>
            <p:spPr bwMode="auto">
              <a:xfrm>
                <a:off x="1741573" y="4286880"/>
                <a:ext cx="3014161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5" name="직사각형 64"/>
            <p:cNvSpPr>
              <a:spLocks noChangeArrowheads="1"/>
            </p:cNvSpPr>
            <p:nvPr/>
          </p:nvSpPr>
          <p:spPr bwMode="auto">
            <a:xfrm>
              <a:off x="374374" y="1761714"/>
              <a:ext cx="1598194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Convenience</a:t>
              </a:r>
            </a:p>
          </p:txBody>
        </p:sp>
      </p:grpSp>
      <p:grpSp>
        <p:nvGrpSpPr>
          <p:cNvPr id="76" name="그룹 80"/>
          <p:cNvGrpSpPr>
            <a:grpSpLocks/>
          </p:cNvGrpSpPr>
          <p:nvPr/>
        </p:nvGrpSpPr>
        <p:grpSpPr bwMode="auto">
          <a:xfrm>
            <a:off x="63500" y="1666875"/>
            <a:ext cx="3092450" cy="500063"/>
            <a:chOff x="63861" y="1662741"/>
            <a:chExt cx="3093246" cy="500062"/>
          </a:xfrm>
        </p:grpSpPr>
        <p:grpSp>
          <p:nvGrpSpPr>
            <p:cNvPr id="50206" name="그룹 81"/>
            <p:cNvGrpSpPr>
              <a:grpSpLocks/>
            </p:cNvGrpSpPr>
            <p:nvPr/>
          </p:nvGrpSpPr>
          <p:grpSpPr bwMode="auto">
            <a:xfrm>
              <a:off x="63861" y="1662741"/>
              <a:ext cx="3093246" cy="500062"/>
              <a:chOff x="1490847" y="4286880"/>
              <a:chExt cx="3656797" cy="500062"/>
            </a:xfrm>
          </p:grpSpPr>
          <p:pic>
            <p:nvPicPr>
              <p:cNvPr id="50208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2382"/>
              <a:stretch>
                <a:fillRect/>
              </a:stretch>
            </p:blipFill>
            <p:spPr bwMode="auto">
              <a:xfrm>
                <a:off x="4755536" y="4286880"/>
                <a:ext cx="392108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9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705" r="79675"/>
              <a:stretch>
                <a:fillRect/>
              </a:stretch>
            </p:blipFill>
            <p:spPr bwMode="auto">
              <a:xfrm>
                <a:off x="1490847" y="4286880"/>
                <a:ext cx="303113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10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970" r="12910"/>
              <a:stretch>
                <a:fillRect/>
              </a:stretch>
            </p:blipFill>
            <p:spPr bwMode="auto">
              <a:xfrm>
                <a:off x="1741573" y="4286880"/>
                <a:ext cx="3014161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1" name="직사각형 80"/>
            <p:cNvSpPr>
              <a:spLocks noChangeArrowheads="1"/>
            </p:cNvSpPr>
            <p:nvPr/>
          </p:nvSpPr>
          <p:spPr bwMode="auto">
            <a:xfrm>
              <a:off x="374374" y="1761714"/>
              <a:ext cx="1598194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Convenience</a:t>
              </a:r>
              <a:endParaRPr lang="ko-KR" alt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0" name="그룹 80"/>
          <p:cNvGrpSpPr>
            <a:grpSpLocks/>
          </p:cNvGrpSpPr>
          <p:nvPr/>
        </p:nvGrpSpPr>
        <p:grpSpPr bwMode="auto">
          <a:xfrm>
            <a:off x="1517650" y="4314825"/>
            <a:ext cx="3094038" cy="500063"/>
            <a:chOff x="63861" y="1662741"/>
            <a:chExt cx="3093245" cy="500062"/>
          </a:xfrm>
        </p:grpSpPr>
        <p:grpSp>
          <p:nvGrpSpPr>
            <p:cNvPr id="50201" name="그룹 81"/>
            <p:cNvGrpSpPr>
              <a:grpSpLocks/>
            </p:cNvGrpSpPr>
            <p:nvPr/>
          </p:nvGrpSpPr>
          <p:grpSpPr bwMode="auto">
            <a:xfrm>
              <a:off x="63861" y="1662741"/>
              <a:ext cx="3093246" cy="500062"/>
              <a:chOff x="1490847" y="4286880"/>
              <a:chExt cx="3656797" cy="500062"/>
            </a:xfrm>
          </p:grpSpPr>
          <p:pic>
            <p:nvPicPr>
              <p:cNvPr id="50203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82382"/>
              <a:stretch>
                <a:fillRect/>
              </a:stretch>
            </p:blipFill>
            <p:spPr bwMode="auto">
              <a:xfrm>
                <a:off x="4755536" y="4286880"/>
                <a:ext cx="392108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4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6705" r="79675"/>
              <a:stretch>
                <a:fillRect/>
              </a:stretch>
            </p:blipFill>
            <p:spPr bwMode="auto">
              <a:xfrm>
                <a:off x="1490847" y="4286880"/>
                <a:ext cx="303113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5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  <a:grayscl/>
              </a:blip>
              <a:srcRect l="17970" r="12910"/>
              <a:stretch>
                <a:fillRect/>
              </a:stretch>
            </p:blipFill>
            <p:spPr bwMode="auto">
              <a:xfrm>
                <a:off x="1741573" y="4286880"/>
                <a:ext cx="3014161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2" name="직사각형 51"/>
            <p:cNvSpPr>
              <a:spLocks noChangeArrowheads="1"/>
            </p:cNvSpPr>
            <p:nvPr/>
          </p:nvSpPr>
          <p:spPr bwMode="auto">
            <a:xfrm>
              <a:off x="374374" y="1761714"/>
              <a:ext cx="2664191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Cost-competitiveness</a:t>
              </a:r>
              <a:endParaRPr lang="ko-KR" altLang="en-US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AutoShape 18"/>
          <p:cNvSpPr>
            <a:spLocks noChangeArrowheads="1"/>
          </p:cNvSpPr>
          <p:nvPr/>
        </p:nvSpPr>
        <p:spPr bwMode="auto">
          <a:xfrm>
            <a:off x="208087" y="142106"/>
            <a:ext cx="6801862" cy="923330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700" b="1" spc="-150" dirty="0" smtClean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Advantages </a:t>
            </a:r>
            <a:r>
              <a:rPr kumimoji="0" lang="en-US" altLang="ko-KR" sz="2700" b="1" spc="-150" dirty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of KSD</a:t>
            </a:r>
            <a:r>
              <a:rPr kumimoji="0" lang="ko-KR" altLang="en-US" sz="2700" b="1" spc="-150" dirty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kumimoji="0" lang="en-US" altLang="ko-KR" sz="2700" b="1" spc="-150" dirty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Cross-border Clearing &amp; </a:t>
            </a:r>
            <a:r>
              <a:rPr kumimoji="0" lang="en-US" altLang="ko-KR" sz="2700" b="1" spc="-150" dirty="0" smtClean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/>
            </a:r>
            <a:br>
              <a:rPr kumimoji="0" lang="en-US" altLang="ko-KR" sz="2700" b="1" spc="-150" dirty="0" smtClean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</a:br>
            <a:r>
              <a:rPr kumimoji="0" lang="en-US" altLang="ko-KR" sz="2700" b="1" spc="-150" dirty="0" smtClean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Settlement System</a:t>
            </a:r>
            <a:endParaRPr kumimoji="0" lang="ko-KR" altLang="en-US" sz="2700" b="1" spc="-150" dirty="0">
              <a:ln>
                <a:prstDash val="solid"/>
              </a:ln>
              <a:gradFill>
                <a:gsLst>
                  <a:gs pos="30000">
                    <a:prstClr val="black">
                      <a:lumMod val="75000"/>
                      <a:lumOff val="25000"/>
                    </a:prstClr>
                  </a:gs>
                  <a:gs pos="80000">
                    <a:prstClr val="black">
                      <a:lumMod val="95000"/>
                      <a:lumOff val="5000"/>
                    </a:prst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 bwMode="auto">
          <a:xfrm>
            <a:off x="466393" y="2118189"/>
            <a:ext cx="7725192" cy="39498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Customers can invest in overseas securities through the same processes </a:t>
            </a:r>
            <a:endParaRPr kumimoji="0" lang="ko-KR" alt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7" name="직사각형 36"/>
          <p:cNvSpPr/>
          <p:nvPr/>
        </p:nvSpPr>
        <p:spPr bwMode="auto">
          <a:xfrm>
            <a:off x="2594229" y="5914340"/>
            <a:ext cx="6173485" cy="39498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Process standardization and automation is easily achieved</a:t>
            </a:r>
            <a:endParaRPr kumimoji="0" lang="ko-KR" alt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1188770" y="3447891"/>
            <a:ext cx="7353295" cy="39498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CSD provides custody and management services for foreign currency </a:t>
            </a:r>
            <a:endParaRPr kumimoji="0" lang="ko-KR" alt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6" name="직사각형 35"/>
          <p:cNvSpPr/>
          <p:nvPr/>
        </p:nvSpPr>
        <p:spPr bwMode="auto">
          <a:xfrm>
            <a:off x="1995277" y="4815196"/>
            <a:ext cx="6571030" cy="39498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Fees for overseas custodians are low due to economy of scale</a:t>
            </a:r>
            <a:endParaRPr kumimoji="0" lang="ko-KR" alt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13" name="그룹 80"/>
          <p:cNvGrpSpPr>
            <a:grpSpLocks/>
          </p:cNvGrpSpPr>
          <p:nvPr/>
        </p:nvGrpSpPr>
        <p:grpSpPr bwMode="auto">
          <a:xfrm>
            <a:off x="1517650" y="4314825"/>
            <a:ext cx="3094038" cy="500063"/>
            <a:chOff x="63861" y="1662741"/>
            <a:chExt cx="3093245" cy="500062"/>
          </a:xfrm>
        </p:grpSpPr>
        <p:grpSp>
          <p:nvGrpSpPr>
            <p:cNvPr id="50196" name="그룹 81"/>
            <p:cNvGrpSpPr>
              <a:grpSpLocks/>
            </p:cNvGrpSpPr>
            <p:nvPr/>
          </p:nvGrpSpPr>
          <p:grpSpPr bwMode="auto">
            <a:xfrm>
              <a:off x="63861" y="1662741"/>
              <a:ext cx="3093245" cy="500062"/>
              <a:chOff x="1490847" y="4286880"/>
              <a:chExt cx="3656797" cy="500062"/>
            </a:xfrm>
          </p:grpSpPr>
          <p:pic>
            <p:nvPicPr>
              <p:cNvPr id="50198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2382"/>
              <a:stretch>
                <a:fillRect/>
              </a:stretch>
            </p:blipFill>
            <p:spPr bwMode="auto">
              <a:xfrm>
                <a:off x="4755536" y="4286880"/>
                <a:ext cx="392108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199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705" r="79675"/>
              <a:stretch>
                <a:fillRect/>
              </a:stretch>
            </p:blipFill>
            <p:spPr bwMode="auto">
              <a:xfrm>
                <a:off x="1490847" y="4286880"/>
                <a:ext cx="303113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0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970" r="12910"/>
              <a:stretch>
                <a:fillRect/>
              </a:stretch>
            </p:blipFill>
            <p:spPr bwMode="auto">
              <a:xfrm>
                <a:off x="1741573" y="4286880"/>
                <a:ext cx="3014161" cy="500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3" name="직사각형 82"/>
            <p:cNvSpPr>
              <a:spLocks noChangeArrowheads="1"/>
            </p:cNvSpPr>
            <p:nvPr/>
          </p:nvSpPr>
          <p:spPr bwMode="auto">
            <a:xfrm>
              <a:off x="374374" y="1761714"/>
              <a:ext cx="2664191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Cost-competitiveness</a:t>
              </a:r>
              <a:endParaRPr lang="ko-KR" alt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585" name="그림 22" descr="Untitled-54.png"/>
          <p:cNvPicPr>
            <a:picLocks noChangeAspect="1"/>
          </p:cNvPicPr>
          <p:nvPr/>
        </p:nvPicPr>
        <p:blipFill>
          <a:blip r:embed="rId5" cstate="print"/>
          <a:srcRect l="5090" t="20367" r="56113"/>
          <a:stretch>
            <a:fillRect/>
          </a:stretch>
        </p:blipFill>
        <p:spPr bwMode="auto">
          <a:xfrm>
            <a:off x="-11113" y="1397000"/>
            <a:ext cx="3022601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직사각형 61"/>
          <p:cNvSpPr/>
          <p:nvPr/>
        </p:nvSpPr>
        <p:spPr bwMode="auto">
          <a:xfrm>
            <a:off x="431748" y="2376039"/>
            <a:ext cx="3403496" cy="39498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  applied to domestic securities</a:t>
            </a:r>
            <a:endParaRPr kumimoji="0" lang="ko-KR" alt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66" name="직사각형 65"/>
          <p:cNvSpPr/>
          <p:nvPr/>
        </p:nvSpPr>
        <p:spPr bwMode="auto">
          <a:xfrm>
            <a:off x="1167163" y="3754516"/>
            <a:ext cx="1415772" cy="39498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  securities </a:t>
            </a:r>
            <a:endParaRPr kumimoji="0" lang="ko-KR" alt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558106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208087" y="161781"/>
            <a:ext cx="7552067" cy="507831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700" b="1" spc="-150" dirty="0" smtClean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KSD </a:t>
            </a:r>
            <a:r>
              <a:rPr kumimoji="0" lang="en-US" altLang="ko-KR" sz="2700" b="1" spc="-150" dirty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Cross-border Clearing &amp; Settlement Network </a:t>
            </a:r>
            <a:endParaRPr kumimoji="0" lang="ko-KR" altLang="en-US" sz="2700" b="1" spc="-150" dirty="0">
              <a:ln>
                <a:prstDash val="solid"/>
              </a:ln>
              <a:gradFill>
                <a:gsLst>
                  <a:gs pos="30000">
                    <a:prstClr val="black">
                      <a:lumMod val="75000"/>
                      <a:lumOff val="25000"/>
                    </a:prstClr>
                  </a:gs>
                  <a:gs pos="80000">
                    <a:prstClr val="black">
                      <a:lumMod val="95000"/>
                      <a:lumOff val="5000"/>
                    </a:prst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2" name="그룹 87"/>
          <p:cNvGrpSpPr>
            <a:grpSpLocks/>
          </p:cNvGrpSpPr>
          <p:nvPr/>
        </p:nvGrpSpPr>
        <p:grpSpPr bwMode="auto">
          <a:xfrm>
            <a:off x="150813" y="1009650"/>
            <a:ext cx="4560887" cy="5391150"/>
            <a:chOff x="150664" y="1009997"/>
            <a:chExt cx="4560887" cy="5390379"/>
          </a:xfrm>
        </p:grpSpPr>
        <p:pic>
          <p:nvPicPr>
            <p:cNvPr id="523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26292"/>
            <a:stretch>
              <a:fillRect/>
            </a:stretch>
          </p:blipFill>
          <p:spPr bwMode="auto">
            <a:xfrm>
              <a:off x="150664" y="1009997"/>
              <a:ext cx="4560887" cy="4295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35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81049"/>
            <a:stretch>
              <a:fillRect/>
            </a:stretch>
          </p:blipFill>
          <p:spPr bwMode="auto">
            <a:xfrm>
              <a:off x="150664" y="5305423"/>
              <a:ext cx="4560887" cy="1094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77"/>
          <p:cNvGrpSpPr>
            <a:grpSpLocks/>
          </p:cNvGrpSpPr>
          <p:nvPr/>
        </p:nvGrpSpPr>
        <p:grpSpPr bwMode="auto">
          <a:xfrm>
            <a:off x="447675" y="1390650"/>
            <a:ext cx="3971925" cy="428625"/>
            <a:chOff x="447675" y="1390650"/>
            <a:chExt cx="3971925" cy="428625"/>
          </a:xfrm>
        </p:grpSpPr>
        <p:pic>
          <p:nvPicPr>
            <p:cNvPr id="52348" name="Picture 49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grayscl/>
            </a:blip>
            <a:srcRect l="4066" t="3508" r="4953" b="87958"/>
            <a:stretch>
              <a:fillRect/>
            </a:stretch>
          </p:blipFill>
          <p:spPr bwMode="auto">
            <a:xfrm>
              <a:off x="447675" y="1390650"/>
              <a:ext cx="397192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Box 39"/>
            <p:cNvSpPr txBox="1">
              <a:spLocks noChangeArrowheads="1"/>
            </p:cNvSpPr>
            <p:nvPr/>
          </p:nvSpPr>
          <p:spPr bwMode="auto">
            <a:xfrm>
              <a:off x="479181" y="1459612"/>
              <a:ext cx="3894584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schemeClr val="bg1">
                      <a:lumMod val="7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Overseas Network </a:t>
              </a:r>
              <a:endParaRPr lang="ko-KR" altLang="en-US" sz="2000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4" name="그룹 76"/>
          <p:cNvGrpSpPr>
            <a:grpSpLocks/>
          </p:cNvGrpSpPr>
          <p:nvPr/>
        </p:nvGrpSpPr>
        <p:grpSpPr bwMode="auto">
          <a:xfrm>
            <a:off x="447675" y="1390650"/>
            <a:ext cx="3971925" cy="428625"/>
            <a:chOff x="447675" y="1390650"/>
            <a:chExt cx="3971925" cy="428625"/>
          </a:xfrm>
        </p:grpSpPr>
        <p:pic>
          <p:nvPicPr>
            <p:cNvPr id="52346" name="Picture 49"/>
            <p:cNvPicPr>
              <a:picLocks noChangeAspect="1" noChangeArrowheads="1"/>
            </p:cNvPicPr>
            <p:nvPr/>
          </p:nvPicPr>
          <p:blipFill>
            <a:blip r:embed="rId4" cstate="print"/>
            <a:srcRect l="4066" t="3508" r="4953" b="87958"/>
            <a:stretch>
              <a:fillRect/>
            </a:stretch>
          </p:blipFill>
          <p:spPr bwMode="auto">
            <a:xfrm>
              <a:off x="447675" y="1390650"/>
              <a:ext cx="397192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Box 39"/>
            <p:cNvSpPr txBox="1">
              <a:spLocks noChangeArrowheads="1"/>
            </p:cNvSpPr>
            <p:nvPr/>
          </p:nvSpPr>
          <p:spPr bwMode="auto">
            <a:xfrm>
              <a:off x="479181" y="1459612"/>
              <a:ext cx="3894584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Overseas Network </a:t>
              </a:r>
              <a:endParaRPr lang="ko-KR" altLang="en-US" sz="2000" b="1" dirty="0">
                <a:ln>
                  <a:prstDash val="solid"/>
                </a:ln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pic>
        <p:nvPicPr>
          <p:cNvPr id="92" name="Picture 4" descr="D:\작업\소스\(소스)-한국예탁결제원\한국예탁결제원_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" y="2803525"/>
            <a:ext cx="380365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그림 49" descr="Untitled-30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350" y="2987675"/>
            <a:ext cx="3224213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그룹 52"/>
          <p:cNvGrpSpPr>
            <a:grpSpLocks/>
          </p:cNvGrpSpPr>
          <p:nvPr/>
        </p:nvGrpSpPr>
        <p:grpSpPr bwMode="auto">
          <a:xfrm>
            <a:off x="3398838" y="4841875"/>
            <a:ext cx="841375" cy="996950"/>
            <a:chOff x="3397250" y="4805873"/>
            <a:chExt cx="815975" cy="996440"/>
          </a:xfrm>
        </p:grpSpPr>
        <p:sp>
          <p:nvSpPr>
            <p:cNvPr id="52342" name="모서리가 둥근 직사각형 56"/>
            <p:cNvSpPr>
              <a:spLocks noChangeArrowheads="1"/>
            </p:cNvSpPr>
            <p:nvPr/>
          </p:nvSpPr>
          <p:spPr bwMode="auto">
            <a:xfrm>
              <a:off x="3397250" y="4829175"/>
              <a:ext cx="815975" cy="973138"/>
            </a:xfrm>
            <a:prstGeom prst="roundRect">
              <a:avLst>
                <a:gd name="adj" fmla="val 4347"/>
              </a:avLst>
            </a:prstGeom>
            <a:solidFill>
              <a:srgbClr val="000000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lnSpc>
                  <a:spcPct val="120000"/>
                </a:lnSpc>
              </a:pPr>
              <a:endParaRPr kumimoji="0" lang="ko-KR" altLang="en-US" sz="24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7" name="Text Box 66"/>
            <p:cNvSpPr txBox="1">
              <a:spLocks noChangeArrowheads="1"/>
            </p:cNvSpPr>
            <p:nvPr/>
          </p:nvSpPr>
          <p:spPr bwMode="auto">
            <a:xfrm>
              <a:off x="3446244" y="4805873"/>
              <a:ext cx="700833" cy="26000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spc="-100" dirty="0">
                  <a:ln w="0"/>
                  <a:gradFill flip="none">
                    <a:gsLst>
                      <a:gs pos="0">
                        <a:prstClr val="white">
                          <a:lumMod val="85000"/>
                        </a:prstClr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5400000"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Boston, US</a:t>
              </a:r>
              <a:endParaRPr kumimoji="0" lang="ko-KR" altLang="en-US" sz="1000" kern="0" spc="-100" dirty="0">
                <a:ln w="0"/>
                <a:gradFill flip="none">
                  <a:gsLst>
                    <a:gs pos="0">
                      <a:prstClr val="white">
                        <a:lumMod val="85000"/>
                      </a:prstClr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sp>
          <p:nvSpPr>
            <p:cNvPr id="52344" name="모서리가 둥근 직사각형 159"/>
            <p:cNvSpPr>
              <a:spLocks noChangeArrowheads="1"/>
            </p:cNvSpPr>
            <p:nvPr/>
          </p:nvSpPr>
          <p:spPr bwMode="auto">
            <a:xfrm>
              <a:off x="3436938" y="5067300"/>
              <a:ext cx="735012" cy="695325"/>
            </a:xfrm>
            <a:prstGeom prst="roundRect">
              <a:avLst>
                <a:gd name="adj" fmla="val 3551"/>
              </a:avLst>
            </a:prstGeom>
            <a:solidFill>
              <a:schemeClr val="bg1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latinLnBrk="0">
                <a:lnSpc>
                  <a:spcPct val="120000"/>
                </a:lnSpc>
              </a:pPr>
              <a:endParaRPr kumimoji="0" lang="ko-KR" altLang="en-US" sz="24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234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13959" t="27737" r="68698" b="48653"/>
            <a:stretch>
              <a:fillRect/>
            </a:stretch>
          </p:blipFill>
          <p:spPr bwMode="auto">
            <a:xfrm>
              <a:off x="3479800" y="5146675"/>
              <a:ext cx="674688" cy="54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그룹 51"/>
          <p:cNvGrpSpPr>
            <a:grpSpLocks/>
          </p:cNvGrpSpPr>
          <p:nvPr/>
        </p:nvGrpSpPr>
        <p:grpSpPr bwMode="auto">
          <a:xfrm>
            <a:off x="2482850" y="4841875"/>
            <a:ext cx="841375" cy="996950"/>
            <a:chOff x="2509838" y="4805873"/>
            <a:chExt cx="815975" cy="996440"/>
          </a:xfrm>
        </p:grpSpPr>
        <p:sp>
          <p:nvSpPr>
            <p:cNvPr id="52338" name="모서리가 둥근 직사각형 56"/>
            <p:cNvSpPr>
              <a:spLocks noChangeArrowheads="1"/>
            </p:cNvSpPr>
            <p:nvPr/>
          </p:nvSpPr>
          <p:spPr bwMode="auto">
            <a:xfrm>
              <a:off x="2509838" y="4829175"/>
              <a:ext cx="815975" cy="973138"/>
            </a:xfrm>
            <a:prstGeom prst="roundRect">
              <a:avLst>
                <a:gd name="adj" fmla="val 4347"/>
              </a:avLst>
            </a:prstGeom>
            <a:solidFill>
              <a:srgbClr val="000000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lnSpc>
                  <a:spcPct val="120000"/>
                </a:lnSpc>
              </a:pPr>
              <a:endParaRPr kumimoji="0" lang="ko-KR" altLang="en-US" sz="24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" name="Text Box 66"/>
            <p:cNvSpPr txBox="1">
              <a:spLocks noChangeArrowheads="1"/>
            </p:cNvSpPr>
            <p:nvPr/>
          </p:nvSpPr>
          <p:spPr bwMode="auto">
            <a:xfrm>
              <a:off x="2643263" y="4805873"/>
              <a:ext cx="534121" cy="26000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spc="-100" dirty="0">
                  <a:ln w="0"/>
                  <a:gradFill flip="none">
                    <a:gsLst>
                      <a:gs pos="0">
                        <a:prstClr val="white">
                          <a:lumMod val="85000"/>
                        </a:prstClr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5400000"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NY, US</a:t>
              </a:r>
              <a:endParaRPr kumimoji="0" lang="ko-KR" altLang="en-US" sz="1000" kern="0" spc="-100" dirty="0">
                <a:ln w="0"/>
                <a:gradFill flip="none">
                  <a:gsLst>
                    <a:gs pos="0">
                      <a:prstClr val="white">
                        <a:lumMod val="85000"/>
                      </a:prstClr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sp>
          <p:nvSpPr>
            <p:cNvPr id="52340" name="모서리가 둥근 직사각형 159"/>
            <p:cNvSpPr>
              <a:spLocks noChangeArrowheads="1"/>
            </p:cNvSpPr>
            <p:nvPr/>
          </p:nvSpPr>
          <p:spPr bwMode="auto">
            <a:xfrm>
              <a:off x="2549525" y="5067300"/>
              <a:ext cx="736600" cy="695325"/>
            </a:xfrm>
            <a:prstGeom prst="roundRect">
              <a:avLst>
                <a:gd name="adj" fmla="val 3551"/>
              </a:avLst>
            </a:prstGeom>
            <a:solidFill>
              <a:schemeClr val="bg1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latinLnBrk="0">
                <a:lnSpc>
                  <a:spcPct val="120000"/>
                </a:lnSpc>
              </a:pPr>
              <a:endParaRPr kumimoji="0" lang="ko-KR" altLang="en-US" sz="24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2341" name="Picture 3" descr="\\Ptlinea\ptline\03_제작\제작2010\4분기(10_11_12)\한국예탁결제원_이진일님\자료\로고관련\logo_citybank.gif"/>
            <p:cNvPicPr>
              <a:picLocks noChangeAspect="1" noChangeArrowheads="1"/>
            </p:cNvPicPr>
            <p:nvPr/>
          </p:nvPicPr>
          <p:blipFill>
            <a:blip r:embed="rId8" cstate="print"/>
            <a:srcRect r="63943"/>
            <a:stretch>
              <a:fillRect/>
            </a:stretch>
          </p:blipFill>
          <p:spPr bwMode="auto">
            <a:xfrm>
              <a:off x="2657475" y="5253038"/>
              <a:ext cx="557213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그룹 49"/>
          <p:cNvGrpSpPr>
            <a:grpSpLocks/>
          </p:cNvGrpSpPr>
          <p:nvPr/>
        </p:nvGrpSpPr>
        <p:grpSpPr bwMode="auto">
          <a:xfrm>
            <a:off x="1466850" y="4841875"/>
            <a:ext cx="1020763" cy="990600"/>
            <a:chOff x="1482471" y="4805873"/>
            <a:chExt cx="989373" cy="990090"/>
          </a:xfrm>
        </p:grpSpPr>
        <p:sp>
          <p:nvSpPr>
            <p:cNvPr id="52334" name="모서리가 둥근 직사각형 56"/>
            <p:cNvSpPr>
              <a:spLocks noChangeArrowheads="1"/>
            </p:cNvSpPr>
            <p:nvPr/>
          </p:nvSpPr>
          <p:spPr bwMode="auto">
            <a:xfrm>
              <a:off x="1570038" y="4824413"/>
              <a:ext cx="815975" cy="971550"/>
            </a:xfrm>
            <a:prstGeom prst="roundRect">
              <a:avLst>
                <a:gd name="adj" fmla="val 4347"/>
              </a:avLst>
            </a:prstGeom>
            <a:solidFill>
              <a:srgbClr val="000000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lnSpc>
                  <a:spcPct val="120000"/>
                </a:lnSpc>
              </a:pPr>
              <a:endParaRPr kumimoji="0" lang="ko-KR" altLang="en-US" sz="24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0" name="Text Box 66"/>
            <p:cNvSpPr txBox="1">
              <a:spLocks noChangeArrowheads="1"/>
            </p:cNvSpPr>
            <p:nvPr/>
          </p:nvSpPr>
          <p:spPr bwMode="auto">
            <a:xfrm>
              <a:off x="1482471" y="4805873"/>
              <a:ext cx="989373" cy="26000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spc="-100" dirty="0">
                  <a:ln w="0"/>
                  <a:gradFill flip="none">
                    <a:gsLst>
                      <a:gs pos="0">
                        <a:prstClr val="white">
                          <a:lumMod val="85000"/>
                        </a:prstClr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5400000"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Brussels, Belgium</a:t>
              </a:r>
              <a:endParaRPr kumimoji="0" lang="ko-KR" altLang="en-US" sz="1000" kern="0" spc="-100" dirty="0">
                <a:ln w="0"/>
                <a:gradFill flip="none">
                  <a:gsLst>
                    <a:gs pos="0">
                      <a:prstClr val="white">
                        <a:lumMod val="85000"/>
                      </a:prstClr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sp>
          <p:nvSpPr>
            <p:cNvPr id="52336" name="모서리가 둥근 직사각형 159"/>
            <p:cNvSpPr>
              <a:spLocks noChangeArrowheads="1"/>
            </p:cNvSpPr>
            <p:nvPr/>
          </p:nvSpPr>
          <p:spPr bwMode="auto">
            <a:xfrm>
              <a:off x="1611313" y="5060950"/>
              <a:ext cx="733425" cy="696913"/>
            </a:xfrm>
            <a:prstGeom prst="roundRect">
              <a:avLst>
                <a:gd name="adj" fmla="val 3551"/>
              </a:avLst>
            </a:prstGeom>
            <a:solidFill>
              <a:schemeClr val="bg1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latinLnBrk="0">
                <a:lnSpc>
                  <a:spcPct val="120000"/>
                </a:lnSpc>
              </a:pPr>
              <a:endParaRPr kumimoji="0" lang="ko-KR" altLang="en-US" sz="24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2337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 l="64096" t="82996" r="30019" b="7281"/>
            <a:stretch>
              <a:fillRect/>
            </a:stretch>
          </p:blipFill>
          <p:spPr bwMode="auto">
            <a:xfrm>
              <a:off x="1619672" y="5113338"/>
              <a:ext cx="664741" cy="60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그룹 48"/>
          <p:cNvGrpSpPr>
            <a:grpSpLocks/>
          </p:cNvGrpSpPr>
          <p:nvPr/>
        </p:nvGrpSpPr>
        <p:grpSpPr bwMode="auto">
          <a:xfrm>
            <a:off x="623888" y="4841875"/>
            <a:ext cx="842962" cy="990600"/>
            <a:chOff x="636588" y="4805872"/>
            <a:chExt cx="817562" cy="990091"/>
          </a:xfrm>
        </p:grpSpPr>
        <p:sp>
          <p:nvSpPr>
            <p:cNvPr id="52330" name="모서리가 둥근 직사각형 56"/>
            <p:cNvSpPr>
              <a:spLocks noChangeArrowheads="1"/>
            </p:cNvSpPr>
            <p:nvPr/>
          </p:nvSpPr>
          <p:spPr bwMode="auto">
            <a:xfrm>
              <a:off x="636588" y="4824413"/>
              <a:ext cx="817562" cy="971550"/>
            </a:xfrm>
            <a:prstGeom prst="roundRect">
              <a:avLst>
                <a:gd name="adj" fmla="val 4347"/>
              </a:avLst>
            </a:prstGeom>
            <a:solidFill>
              <a:srgbClr val="000000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lnSpc>
                  <a:spcPct val="120000"/>
                </a:lnSpc>
              </a:pPr>
              <a:endParaRPr kumimoji="0" lang="ko-KR" altLang="en-US" sz="24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" name="Text Box 66"/>
            <p:cNvSpPr txBox="1">
              <a:spLocks noChangeArrowheads="1"/>
            </p:cNvSpPr>
            <p:nvPr/>
          </p:nvSpPr>
          <p:spPr bwMode="auto">
            <a:xfrm>
              <a:off x="683675" y="4805872"/>
              <a:ext cx="707245" cy="26000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spc="-100" dirty="0">
                  <a:ln w="0"/>
                  <a:gradFill flip="none">
                    <a:gsLst>
                      <a:gs pos="0">
                        <a:prstClr val="white">
                          <a:lumMod val="85000"/>
                        </a:prstClr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5400000"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Luxemburg</a:t>
              </a:r>
              <a:endParaRPr kumimoji="0" lang="ko-KR" altLang="en-US" sz="1000" kern="0" spc="-100" dirty="0">
                <a:ln w="0"/>
                <a:gradFill flip="none">
                  <a:gsLst>
                    <a:gs pos="0">
                      <a:prstClr val="white">
                        <a:lumMod val="85000"/>
                      </a:prstClr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sp>
          <p:nvSpPr>
            <p:cNvPr id="52332" name="모서리가 둥근 직사각형 159"/>
            <p:cNvSpPr>
              <a:spLocks noChangeArrowheads="1"/>
            </p:cNvSpPr>
            <p:nvPr/>
          </p:nvSpPr>
          <p:spPr bwMode="auto">
            <a:xfrm>
              <a:off x="676275" y="5060950"/>
              <a:ext cx="736600" cy="696913"/>
            </a:xfrm>
            <a:prstGeom prst="roundRect">
              <a:avLst>
                <a:gd name="adj" fmla="val 3551"/>
              </a:avLst>
            </a:prstGeom>
            <a:solidFill>
              <a:schemeClr val="bg1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latinLnBrk="0">
                <a:lnSpc>
                  <a:spcPct val="120000"/>
                </a:lnSpc>
              </a:pPr>
              <a:endParaRPr kumimoji="0" lang="ko-KR" altLang="en-US" sz="24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2333" name="Picture 4" descr="\\Ptlinea\ptline\03_제작\제작2010\4분기(10_11_12)\한국예탁결제원_이진일님\자료\로고관련\logo.gif"/>
            <p:cNvPicPr>
              <a:picLocks noChangeAspect="1" noChangeArrowheads="1"/>
            </p:cNvPicPr>
            <p:nvPr/>
          </p:nvPicPr>
          <p:blipFill>
            <a:blip r:embed="rId10" cstate="print"/>
            <a:srcRect l="2841" r="51489"/>
            <a:stretch>
              <a:fillRect/>
            </a:stretch>
          </p:blipFill>
          <p:spPr bwMode="auto">
            <a:xfrm>
              <a:off x="752475" y="5181600"/>
              <a:ext cx="592138" cy="45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그룹 121"/>
          <p:cNvGrpSpPr>
            <a:grpSpLocks/>
          </p:cNvGrpSpPr>
          <p:nvPr/>
        </p:nvGrpSpPr>
        <p:grpSpPr bwMode="auto">
          <a:xfrm>
            <a:off x="1963738" y="3108325"/>
            <a:ext cx="638175" cy="657225"/>
            <a:chOff x="3989995" y="3037129"/>
            <a:chExt cx="1197574" cy="1230366"/>
          </a:xfrm>
        </p:grpSpPr>
        <p:pic>
          <p:nvPicPr>
            <p:cNvPr id="52328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11" cstate="print"/>
            <a:srcRect l="8678" t="8826" r="9259" b="7092"/>
            <a:stretch>
              <a:fillRect/>
            </a:stretch>
          </p:blipFill>
          <p:spPr bwMode="auto">
            <a:xfrm>
              <a:off x="3989995" y="3037129"/>
              <a:ext cx="1197574" cy="123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329" name="그림 124" descr="마스터_1.png"/>
            <p:cNvPicPr>
              <a:picLocks noChangeAspect="1"/>
            </p:cNvPicPr>
            <p:nvPr/>
          </p:nvPicPr>
          <p:blipFill>
            <a:blip r:embed="rId12" cstate="print"/>
            <a:srcRect l="88535" t="1289" r="1546" b="91164"/>
            <a:stretch>
              <a:fillRect/>
            </a:stretch>
          </p:blipFill>
          <p:spPr bwMode="auto">
            <a:xfrm>
              <a:off x="4253832" y="3401949"/>
              <a:ext cx="683782" cy="39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9" name="Picture 52" descr="성장연혁_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5463" y="1949450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직사각형 19"/>
          <p:cNvSpPr>
            <a:spLocks noChangeArrowheads="1"/>
          </p:cNvSpPr>
          <p:nvPr/>
        </p:nvSpPr>
        <p:spPr bwMode="auto">
          <a:xfrm>
            <a:off x="840654" y="2013224"/>
            <a:ext cx="3011266" cy="219547"/>
          </a:xfrm>
          <a:prstGeom prst="rect">
            <a:avLst/>
          </a:prstGeom>
          <a:noFill/>
          <a:effectLst/>
        </p:spPr>
        <p:txBody>
          <a:bodyPr spcFirstLastPara="1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4 overseas custodians</a:t>
            </a:r>
            <a:endParaRPr kumimoji="0" lang="ko-KR" altLang="en-US" sz="14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pic>
        <p:nvPicPr>
          <p:cNvPr id="131" name="Picture 52" descr="성장연혁_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5463" y="2352675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" name="직사각형 19"/>
          <p:cNvSpPr>
            <a:spLocks noChangeArrowheads="1"/>
          </p:cNvSpPr>
          <p:nvPr/>
        </p:nvSpPr>
        <p:spPr bwMode="auto">
          <a:xfrm>
            <a:off x="840654" y="2429377"/>
            <a:ext cx="3578946" cy="219547"/>
          </a:xfrm>
          <a:prstGeom prst="rect">
            <a:avLst/>
          </a:prstGeom>
          <a:noFill/>
          <a:effectLst/>
        </p:spPr>
        <p:txBody>
          <a:bodyPr spcFirstLastPara="1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Network covers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36 </a:t>
            </a: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overseas markets</a:t>
            </a:r>
            <a:endParaRPr kumimoji="0" lang="ko-KR" altLang="en-US" sz="14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133" name="직사각형 19"/>
          <p:cNvSpPr>
            <a:spLocks noChangeArrowheads="1"/>
          </p:cNvSpPr>
          <p:nvPr/>
        </p:nvSpPr>
        <p:spPr bwMode="auto">
          <a:xfrm>
            <a:off x="840654" y="2429377"/>
            <a:ext cx="3578946" cy="219547"/>
          </a:xfrm>
          <a:prstGeom prst="rect">
            <a:avLst/>
          </a:prstGeom>
          <a:noFill/>
          <a:effectLst/>
        </p:spPr>
        <p:txBody>
          <a:bodyPr spcFirstLastPara="1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Network covers </a:t>
            </a:r>
            <a:endParaRPr kumimoji="0" lang="ko-KR" altLang="en-US" sz="14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134" name="직사각형 19"/>
          <p:cNvSpPr>
            <a:spLocks noChangeArrowheads="1"/>
          </p:cNvSpPr>
          <p:nvPr/>
        </p:nvSpPr>
        <p:spPr bwMode="auto">
          <a:xfrm>
            <a:off x="840654" y="2013224"/>
            <a:ext cx="3011266" cy="219547"/>
          </a:xfrm>
          <a:prstGeom prst="rect">
            <a:avLst/>
          </a:prstGeom>
          <a:noFill/>
          <a:effectLst/>
        </p:spPr>
        <p:txBody>
          <a:bodyPr spcFirstLastPara="1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4 overseas custodians</a:t>
            </a:r>
            <a:endParaRPr kumimoji="0" lang="ko-KR" altLang="en-US" sz="14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10" name="그룹 134"/>
          <p:cNvGrpSpPr>
            <a:grpSpLocks/>
          </p:cNvGrpSpPr>
          <p:nvPr/>
        </p:nvGrpSpPr>
        <p:grpSpPr bwMode="auto">
          <a:xfrm>
            <a:off x="4427538" y="1009650"/>
            <a:ext cx="4560887" cy="5391149"/>
            <a:chOff x="150664" y="1009997"/>
            <a:chExt cx="4560887" cy="5390378"/>
          </a:xfrm>
        </p:grpSpPr>
        <p:pic>
          <p:nvPicPr>
            <p:cNvPr id="523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26292"/>
            <a:stretch>
              <a:fillRect/>
            </a:stretch>
          </p:blipFill>
          <p:spPr bwMode="auto">
            <a:xfrm>
              <a:off x="150664" y="1009997"/>
              <a:ext cx="4560887" cy="4295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3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81049"/>
            <a:stretch>
              <a:fillRect/>
            </a:stretch>
          </p:blipFill>
          <p:spPr bwMode="auto">
            <a:xfrm>
              <a:off x="150664" y="5305422"/>
              <a:ext cx="4560887" cy="1094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그룹 137"/>
          <p:cNvGrpSpPr>
            <a:grpSpLocks/>
          </p:cNvGrpSpPr>
          <p:nvPr/>
        </p:nvGrpSpPr>
        <p:grpSpPr bwMode="auto">
          <a:xfrm>
            <a:off x="4724400" y="1390650"/>
            <a:ext cx="3971925" cy="428625"/>
            <a:chOff x="447675" y="1390650"/>
            <a:chExt cx="3971925" cy="428625"/>
          </a:xfrm>
        </p:grpSpPr>
        <p:pic>
          <p:nvPicPr>
            <p:cNvPr id="52324" name="Picture 49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grayscl/>
            </a:blip>
            <a:srcRect l="4066" t="3508" r="4953" b="87958"/>
            <a:stretch>
              <a:fillRect/>
            </a:stretch>
          </p:blipFill>
          <p:spPr bwMode="auto">
            <a:xfrm>
              <a:off x="447675" y="1390650"/>
              <a:ext cx="397192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" name="TextBox 39"/>
            <p:cNvSpPr txBox="1">
              <a:spLocks noChangeArrowheads="1"/>
            </p:cNvSpPr>
            <p:nvPr/>
          </p:nvSpPr>
          <p:spPr bwMode="auto">
            <a:xfrm>
              <a:off x="479181" y="1459612"/>
              <a:ext cx="3894584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schemeClr val="bg1">
                      <a:lumMod val="7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Standardization/Automation</a:t>
              </a:r>
            </a:p>
          </p:txBody>
        </p:sp>
      </p:grpSp>
      <p:grpSp>
        <p:nvGrpSpPr>
          <p:cNvPr id="13" name="그룹 140"/>
          <p:cNvGrpSpPr>
            <a:grpSpLocks/>
          </p:cNvGrpSpPr>
          <p:nvPr/>
        </p:nvGrpSpPr>
        <p:grpSpPr bwMode="auto">
          <a:xfrm>
            <a:off x="4724400" y="1390650"/>
            <a:ext cx="3971925" cy="428625"/>
            <a:chOff x="447675" y="1390650"/>
            <a:chExt cx="3971925" cy="428625"/>
          </a:xfrm>
        </p:grpSpPr>
        <p:pic>
          <p:nvPicPr>
            <p:cNvPr id="52322" name="Picture 49"/>
            <p:cNvPicPr>
              <a:picLocks noChangeAspect="1" noChangeArrowheads="1"/>
            </p:cNvPicPr>
            <p:nvPr/>
          </p:nvPicPr>
          <p:blipFill>
            <a:blip r:embed="rId4" cstate="print"/>
            <a:srcRect l="4066" t="3508" r="4953" b="87958"/>
            <a:stretch>
              <a:fillRect/>
            </a:stretch>
          </p:blipFill>
          <p:spPr bwMode="auto">
            <a:xfrm>
              <a:off x="447675" y="1390650"/>
              <a:ext cx="397192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" name="TextBox 39"/>
            <p:cNvSpPr txBox="1">
              <a:spLocks noChangeArrowheads="1"/>
            </p:cNvSpPr>
            <p:nvPr/>
          </p:nvSpPr>
          <p:spPr bwMode="auto">
            <a:xfrm>
              <a:off x="479181" y="1459612"/>
              <a:ext cx="3894584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Standardization/Automation</a:t>
              </a:r>
            </a:p>
          </p:txBody>
        </p:sp>
      </p:grpSp>
      <p:pic>
        <p:nvPicPr>
          <p:cNvPr id="144" name="Picture 52" descr="성장연혁_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02188" y="1949450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" name="직사각형 19"/>
          <p:cNvSpPr>
            <a:spLocks noChangeArrowheads="1"/>
          </p:cNvSpPr>
          <p:nvPr/>
        </p:nvSpPr>
        <p:spPr bwMode="auto">
          <a:xfrm>
            <a:off x="5117974" y="2013224"/>
            <a:ext cx="3011266" cy="413447"/>
          </a:xfrm>
          <a:prstGeom prst="rect">
            <a:avLst/>
          </a:prstGeom>
          <a:noFill/>
          <a:effectLst/>
        </p:spPr>
        <p:txBody>
          <a:bodyPr spcFirstLastPara="1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Processes international operations during local business hours </a:t>
            </a:r>
            <a:endParaRPr kumimoji="0" lang="ko-KR" altLang="en-US" sz="14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pic>
        <p:nvPicPr>
          <p:cNvPr id="146" name="Picture 52" descr="성장연혁_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02188" y="2476500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직사각형 19"/>
          <p:cNvSpPr>
            <a:spLocks noChangeArrowheads="1"/>
          </p:cNvSpPr>
          <p:nvPr/>
        </p:nvSpPr>
        <p:spPr bwMode="auto">
          <a:xfrm>
            <a:off x="5117974" y="2554029"/>
            <a:ext cx="3578946" cy="413447"/>
          </a:xfrm>
          <a:prstGeom prst="rect">
            <a:avLst/>
          </a:prstGeom>
          <a:noFill/>
          <a:effectLst/>
        </p:spPr>
        <p:txBody>
          <a:bodyPr spcFirstLastPara="1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Provides a standardized business environment </a:t>
            </a:r>
            <a:endParaRPr kumimoji="0" lang="ko-KR" altLang="en-US" sz="14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148" name="직사각형 19"/>
          <p:cNvSpPr>
            <a:spLocks noChangeArrowheads="1"/>
          </p:cNvSpPr>
          <p:nvPr/>
        </p:nvSpPr>
        <p:spPr bwMode="auto">
          <a:xfrm>
            <a:off x="5117974" y="2554029"/>
            <a:ext cx="3578946" cy="413447"/>
          </a:xfrm>
          <a:prstGeom prst="rect">
            <a:avLst/>
          </a:prstGeom>
          <a:noFill/>
          <a:effectLst/>
        </p:spPr>
        <p:txBody>
          <a:bodyPr spcFirstLastPara="1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Provides a standardized business environment </a:t>
            </a:r>
            <a:endParaRPr kumimoji="0" lang="ko-KR" altLang="en-US" sz="14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149" name="직사각형 19"/>
          <p:cNvSpPr>
            <a:spLocks noChangeArrowheads="1"/>
          </p:cNvSpPr>
          <p:nvPr/>
        </p:nvSpPr>
        <p:spPr bwMode="auto">
          <a:xfrm>
            <a:off x="5117974" y="2013224"/>
            <a:ext cx="3011266" cy="413447"/>
          </a:xfrm>
          <a:prstGeom prst="rect">
            <a:avLst/>
          </a:prstGeom>
          <a:noFill/>
          <a:effectLst/>
        </p:spPr>
        <p:txBody>
          <a:bodyPr spcFirstLastPara="1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Processes international operations during local business hours </a:t>
            </a:r>
            <a:endParaRPr kumimoji="0" lang="ko-KR" altLang="en-US" sz="14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14" name="그룹 69"/>
          <p:cNvGrpSpPr>
            <a:grpSpLocks/>
          </p:cNvGrpSpPr>
          <p:nvPr/>
        </p:nvGrpSpPr>
        <p:grpSpPr bwMode="auto">
          <a:xfrm>
            <a:off x="5286375" y="4565650"/>
            <a:ext cx="2978150" cy="1044575"/>
            <a:chOff x="4868797" y="2817151"/>
            <a:chExt cx="3336566" cy="1329545"/>
          </a:xfrm>
        </p:grpSpPr>
        <p:sp>
          <p:nvSpPr>
            <p:cNvPr id="151" name="모서리가 둥근 직사각형 150"/>
            <p:cNvSpPr/>
            <p:nvPr/>
          </p:nvSpPr>
          <p:spPr>
            <a:xfrm>
              <a:off x="4868797" y="2817151"/>
              <a:ext cx="3336566" cy="1329545"/>
            </a:xfrm>
            <a:prstGeom prst="roundRect">
              <a:avLst>
                <a:gd name="adj" fmla="val 3281"/>
              </a:avLst>
            </a:prstGeom>
            <a:gradFill>
              <a:gsLst>
                <a:gs pos="0">
                  <a:srgbClr val="1F8ED3"/>
                </a:gs>
                <a:gs pos="100000">
                  <a:srgbClr val="0070C0"/>
                </a:gs>
              </a:gsLst>
              <a:lin ang="5400000" scaled="1"/>
            </a:gradFill>
            <a:ln w="3175"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  <a:innerShdw blurRad="127000">
                <a:srgbClr val="00206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152" name="모서리가 둥근 직사각형 151"/>
            <p:cNvSpPr/>
            <p:nvPr/>
          </p:nvSpPr>
          <p:spPr>
            <a:xfrm>
              <a:off x="5036860" y="2900472"/>
              <a:ext cx="3000440" cy="648588"/>
            </a:xfrm>
            <a:prstGeom prst="roundRect">
              <a:avLst>
                <a:gd name="adj" fmla="val 6326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 dirty="0">
                <a:solidFill>
                  <a:srgbClr val="FFFFFF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153" name="직사각형 152"/>
            <p:cNvSpPr>
              <a:spLocks noChangeArrowheads="1"/>
            </p:cNvSpPr>
            <p:nvPr/>
          </p:nvSpPr>
          <p:spPr bwMode="auto">
            <a:xfrm>
              <a:off x="5405113" y="3001590"/>
              <a:ext cx="2263934" cy="52885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defRPr/>
              </a:pPr>
              <a:r>
                <a:rPr kumimoji="0" lang="en-US" altLang="ko-KR" sz="3000" b="1" spc="-70" dirty="0" smtClean="0">
                  <a:ln>
                    <a:prstDash val="solid"/>
                  </a:ln>
                  <a:gradFill>
                    <a:gsLst>
                      <a:gs pos="4700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SWIFT</a:t>
              </a:r>
            </a:p>
          </p:txBody>
        </p:sp>
        <p:sp>
          <p:nvSpPr>
            <p:cNvPr id="154" name="직사각형 22"/>
            <p:cNvSpPr>
              <a:spLocks noChangeArrowheads="1"/>
            </p:cNvSpPr>
            <p:nvPr/>
          </p:nvSpPr>
          <p:spPr bwMode="auto">
            <a:xfrm>
              <a:off x="4937281" y="3625013"/>
              <a:ext cx="3199597" cy="455087"/>
            </a:xfrm>
            <a:prstGeom prst="rect">
              <a:avLst/>
            </a:prstGeom>
            <a:noFill/>
            <a:effectLst/>
          </p:spPr>
          <p:txBody>
            <a:bodyPr spcFirstLastPara="1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tx2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200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Society for World Interbank</a:t>
              </a:r>
              <a:br>
                <a:rPr kumimoji="0" lang="en-US" altLang="ko-KR" sz="1200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sz="1200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Finance Telecommunication</a:t>
              </a:r>
            </a:p>
          </p:txBody>
        </p:sp>
      </p:grpSp>
      <p:grpSp>
        <p:nvGrpSpPr>
          <p:cNvPr id="15" name="그룹 64"/>
          <p:cNvGrpSpPr>
            <a:grpSpLocks/>
          </p:cNvGrpSpPr>
          <p:nvPr/>
        </p:nvGrpSpPr>
        <p:grpSpPr bwMode="auto">
          <a:xfrm>
            <a:off x="5286375" y="3233738"/>
            <a:ext cx="3173413" cy="1046162"/>
            <a:chOff x="938637" y="2817151"/>
            <a:chExt cx="3555330" cy="1329545"/>
          </a:xfrm>
        </p:grpSpPr>
        <p:sp>
          <p:nvSpPr>
            <p:cNvPr id="156" name="모서리가 둥근 직사각형 155"/>
            <p:cNvSpPr/>
            <p:nvPr/>
          </p:nvSpPr>
          <p:spPr>
            <a:xfrm>
              <a:off x="938637" y="2817151"/>
              <a:ext cx="3336566" cy="1329545"/>
            </a:xfrm>
            <a:prstGeom prst="roundRect">
              <a:avLst>
                <a:gd name="adj" fmla="val 5102"/>
              </a:avLst>
            </a:prstGeom>
            <a:gradFill>
              <a:gsLst>
                <a:gs pos="0">
                  <a:srgbClr val="1F8ED3"/>
                </a:gs>
                <a:gs pos="100000">
                  <a:srgbClr val="0070C0"/>
                </a:gs>
              </a:gsLst>
              <a:lin ang="5400000" scaled="1"/>
            </a:gradFill>
            <a:ln w="3175"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  <a:innerShdw blurRad="127000">
                <a:srgbClr val="00206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157" name="모서리가 둥근 직사각형 156"/>
            <p:cNvSpPr/>
            <p:nvPr/>
          </p:nvSpPr>
          <p:spPr>
            <a:xfrm>
              <a:off x="1041793" y="2912577"/>
              <a:ext cx="3130255" cy="648589"/>
            </a:xfrm>
            <a:prstGeom prst="roundRect">
              <a:avLst>
                <a:gd name="adj" fmla="val 6326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 dirty="0">
                <a:solidFill>
                  <a:srgbClr val="FFFFFF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158" name="직사각형 157"/>
            <p:cNvSpPr>
              <a:spLocks noChangeArrowheads="1"/>
            </p:cNvSpPr>
            <p:nvPr/>
          </p:nvSpPr>
          <p:spPr bwMode="auto">
            <a:xfrm>
              <a:off x="1699115" y="3014113"/>
              <a:ext cx="1815610" cy="52804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defRPr/>
              </a:pPr>
              <a:r>
                <a:rPr kumimoji="0" lang="en-US" altLang="ko-KR" sz="3000" b="1" spc="-70" dirty="0" smtClean="0">
                  <a:ln>
                    <a:prstDash val="solid"/>
                  </a:ln>
                  <a:gradFill>
                    <a:gsLst>
                      <a:gs pos="4700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SAFE+</a:t>
              </a:r>
              <a:endParaRPr kumimoji="0" lang="ko-KR" altLang="en-US" sz="3000" b="1" spc="-70" dirty="0" smtClean="0">
                <a:ln>
                  <a:prstDash val="solid"/>
                </a:ln>
                <a:gradFill>
                  <a:gsLst>
                    <a:gs pos="47000">
                      <a:prstClr val="black">
                        <a:lumMod val="75000"/>
                        <a:lumOff val="25000"/>
                      </a:prstClr>
                    </a:gs>
                    <a:gs pos="50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>
                  <a:outerShdw blurRad="88900" dist="50800" dir="5040000" algn="tl">
                    <a:prstClr val="black">
                      <a:alpha val="34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159" name="직사각형 22"/>
            <p:cNvSpPr>
              <a:spLocks noChangeArrowheads="1"/>
            </p:cNvSpPr>
            <p:nvPr/>
          </p:nvSpPr>
          <p:spPr bwMode="auto">
            <a:xfrm>
              <a:off x="945030" y="3706784"/>
              <a:ext cx="3548937" cy="243814"/>
            </a:xfrm>
            <a:prstGeom prst="rect">
              <a:avLst/>
            </a:prstGeom>
            <a:noFill/>
            <a:effectLst/>
          </p:spPr>
          <p:txBody>
            <a:bodyPr spcFirstLastPara="1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tx2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200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KSD’s on-line network</a:t>
              </a:r>
              <a:endParaRPr kumimoji="0" lang="ko-KR" altLang="en-US" sz="1200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16" name="그룹 69"/>
          <p:cNvGrpSpPr>
            <a:grpSpLocks/>
          </p:cNvGrpSpPr>
          <p:nvPr/>
        </p:nvGrpSpPr>
        <p:grpSpPr bwMode="auto">
          <a:xfrm>
            <a:off x="5286375" y="4565650"/>
            <a:ext cx="2978150" cy="1044575"/>
            <a:chOff x="4868797" y="2817151"/>
            <a:chExt cx="3336566" cy="1329545"/>
          </a:xfrm>
        </p:grpSpPr>
        <p:sp>
          <p:nvSpPr>
            <p:cNvPr id="161" name="모서리가 둥근 직사각형 160"/>
            <p:cNvSpPr/>
            <p:nvPr/>
          </p:nvSpPr>
          <p:spPr>
            <a:xfrm>
              <a:off x="4868797" y="2817151"/>
              <a:ext cx="3336566" cy="1329545"/>
            </a:xfrm>
            <a:prstGeom prst="roundRect">
              <a:avLst>
                <a:gd name="adj" fmla="val 3281"/>
              </a:avLst>
            </a:prstGeom>
            <a:gradFill>
              <a:gsLst>
                <a:gs pos="0">
                  <a:srgbClr val="1F8ED3"/>
                </a:gs>
                <a:gs pos="100000">
                  <a:srgbClr val="0070C0"/>
                </a:gs>
              </a:gsLst>
              <a:lin ang="5400000" scaled="1"/>
            </a:gradFill>
            <a:ln w="3175"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  <a:innerShdw blurRad="127000">
                <a:srgbClr val="00206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sp>
          <p:nvSpPr>
            <p:cNvPr id="162" name="모서리가 둥근 직사각형 161"/>
            <p:cNvSpPr/>
            <p:nvPr/>
          </p:nvSpPr>
          <p:spPr>
            <a:xfrm>
              <a:off x="4961283" y="2912595"/>
              <a:ext cx="3151596" cy="648588"/>
            </a:xfrm>
            <a:prstGeom prst="roundRect">
              <a:avLst>
                <a:gd name="adj" fmla="val 6326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 dirty="0">
                <a:solidFill>
                  <a:srgbClr val="FFFFFF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163" name="직사각형 162"/>
            <p:cNvSpPr>
              <a:spLocks noChangeArrowheads="1"/>
            </p:cNvSpPr>
            <p:nvPr/>
          </p:nvSpPr>
          <p:spPr bwMode="auto">
            <a:xfrm>
              <a:off x="5405113" y="3013714"/>
              <a:ext cx="2263934" cy="52885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defRPr/>
              </a:pPr>
              <a:r>
                <a:rPr kumimoji="0" lang="en-US" altLang="ko-KR" sz="3000" b="1" spc="-70" dirty="0" smtClean="0">
                  <a:ln>
                    <a:prstDash val="solid"/>
                  </a:ln>
                  <a:gradFill>
                    <a:gsLst>
                      <a:gs pos="4700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SWIFT</a:t>
              </a:r>
            </a:p>
          </p:txBody>
        </p:sp>
        <p:sp>
          <p:nvSpPr>
            <p:cNvPr id="164" name="직사각형 22"/>
            <p:cNvSpPr>
              <a:spLocks noChangeArrowheads="1"/>
            </p:cNvSpPr>
            <p:nvPr/>
          </p:nvSpPr>
          <p:spPr bwMode="auto">
            <a:xfrm>
              <a:off x="4937281" y="3625013"/>
              <a:ext cx="3199597" cy="455087"/>
            </a:xfrm>
            <a:prstGeom prst="rect">
              <a:avLst/>
            </a:prstGeom>
            <a:noFill/>
            <a:effectLst/>
          </p:spPr>
          <p:txBody>
            <a:bodyPr spcFirstLastPara="1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tx2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200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Society for World Interbank</a:t>
              </a:r>
              <a:br>
                <a:rPr kumimoji="0" lang="en-US" altLang="ko-KR" sz="1200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sz="1200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Finance Telecommunication</a:t>
              </a:r>
            </a:p>
          </p:txBody>
        </p:sp>
      </p:grpSp>
      <p:sp>
        <p:nvSpPr>
          <p:cNvPr id="165" name="빛2"/>
          <p:cNvSpPr/>
          <p:nvPr/>
        </p:nvSpPr>
        <p:spPr>
          <a:xfrm>
            <a:off x="0" y="1268760"/>
            <a:ext cx="967576" cy="9675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66" name="빛2"/>
          <p:cNvSpPr/>
          <p:nvPr/>
        </p:nvSpPr>
        <p:spPr>
          <a:xfrm>
            <a:off x="467544" y="765175"/>
            <a:ext cx="1109086" cy="110908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67" name="빛2"/>
          <p:cNvSpPr/>
          <p:nvPr/>
        </p:nvSpPr>
        <p:spPr>
          <a:xfrm>
            <a:off x="7740352" y="765175"/>
            <a:ext cx="967576" cy="9675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68" name="빛2"/>
          <p:cNvSpPr/>
          <p:nvPr/>
        </p:nvSpPr>
        <p:spPr>
          <a:xfrm>
            <a:off x="7492212" y="1772816"/>
            <a:ext cx="967576" cy="9675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69" name="빛2"/>
          <p:cNvSpPr/>
          <p:nvPr/>
        </p:nvSpPr>
        <p:spPr>
          <a:xfrm>
            <a:off x="3707904" y="765175"/>
            <a:ext cx="1109086" cy="110908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0" name="빛2"/>
          <p:cNvSpPr/>
          <p:nvPr/>
        </p:nvSpPr>
        <p:spPr>
          <a:xfrm>
            <a:off x="4088212" y="1556792"/>
            <a:ext cx="967576" cy="9675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1" name="빛2"/>
          <p:cNvSpPr/>
          <p:nvPr/>
        </p:nvSpPr>
        <p:spPr>
          <a:xfrm>
            <a:off x="8316416" y="1196752"/>
            <a:ext cx="967576" cy="9675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2" name="빛2"/>
          <p:cNvSpPr/>
          <p:nvPr/>
        </p:nvSpPr>
        <p:spPr>
          <a:xfrm>
            <a:off x="0" y="4725144"/>
            <a:ext cx="967576" cy="9675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3" name="빛2"/>
          <p:cNvSpPr/>
          <p:nvPr/>
        </p:nvSpPr>
        <p:spPr>
          <a:xfrm>
            <a:off x="539552" y="5517232"/>
            <a:ext cx="1109086" cy="110908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4" name="빛2"/>
          <p:cNvSpPr/>
          <p:nvPr/>
        </p:nvSpPr>
        <p:spPr>
          <a:xfrm>
            <a:off x="8176424" y="4869160"/>
            <a:ext cx="967576" cy="9675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5" name="빛2"/>
          <p:cNvSpPr/>
          <p:nvPr/>
        </p:nvSpPr>
        <p:spPr>
          <a:xfrm>
            <a:off x="7236296" y="5589240"/>
            <a:ext cx="967576" cy="9675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6" name="빛2"/>
          <p:cNvSpPr/>
          <p:nvPr/>
        </p:nvSpPr>
        <p:spPr>
          <a:xfrm>
            <a:off x="3462914" y="5589240"/>
            <a:ext cx="1109086" cy="110908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7" name="빛2"/>
          <p:cNvSpPr/>
          <p:nvPr/>
        </p:nvSpPr>
        <p:spPr>
          <a:xfrm>
            <a:off x="4283968" y="5157192"/>
            <a:ext cx="967576" cy="9675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8" name="빛2"/>
          <p:cNvSpPr/>
          <p:nvPr/>
        </p:nvSpPr>
        <p:spPr>
          <a:xfrm>
            <a:off x="7740352" y="5373216"/>
            <a:ext cx="1243286" cy="124328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D:\작업\소스\(소스)-한국예탁결제원\한국예탁결제원_35.png"/>
          <p:cNvPicPr>
            <a:picLocks noChangeAspect="1" noChangeArrowheads="1"/>
          </p:cNvPicPr>
          <p:nvPr/>
        </p:nvPicPr>
        <p:blipFill>
          <a:blip r:embed="rId3" cstate="print">
            <a:lum bright="24000" contrast="-30000"/>
            <a:grayscl/>
          </a:blip>
          <a:srcRect/>
          <a:stretch>
            <a:fillRect/>
          </a:stretch>
        </p:blipFill>
        <p:spPr bwMode="auto">
          <a:xfrm>
            <a:off x="4924425" y="188913"/>
            <a:ext cx="4219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208087" y="138698"/>
            <a:ext cx="3933834" cy="553998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Transfer </a:t>
            </a:r>
            <a:r>
              <a:rPr kumimoji="0" lang="en-US" altLang="ko-KR" sz="3000" b="1" spc="-150" dirty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Agent Service</a:t>
            </a:r>
            <a:endParaRPr kumimoji="0" lang="ko-KR" altLang="en-US" sz="3000" b="1" spc="-150" dirty="0">
              <a:ln>
                <a:prstDash val="solid"/>
              </a:ln>
              <a:gradFill>
                <a:gsLst>
                  <a:gs pos="30000">
                    <a:prstClr val="black">
                      <a:lumMod val="75000"/>
                      <a:lumOff val="25000"/>
                    </a:prstClr>
                  </a:gs>
                  <a:gs pos="80000">
                    <a:prstClr val="black">
                      <a:lumMod val="95000"/>
                      <a:lumOff val="5000"/>
                    </a:prst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45" name="Picture 52" descr="성장연혁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25" y="855663"/>
            <a:ext cx="3143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직사각형 19"/>
          <p:cNvSpPr>
            <a:spLocks noChangeArrowheads="1"/>
          </p:cNvSpPr>
          <p:nvPr/>
        </p:nvSpPr>
        <p:spPr bwMode="auto">
          <a:xfrm>
            <a:off x="838245" y="899639"/>
            <a:ext cx="6915226" cy="2472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Protects shareholders’ rights and facilitates convenient rights exercise</a:t>
            </a:r>
            <a:endParaRPr kumimoji="0" lang="ko-KR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pic>
        <p:nvPicPr>
          <p:cNvPr id="27652" name="Picture 2" descr="D:\작업\소스\(소스)-한국예탁결제원\한국예탁결제원_31.png"/>
          <p:cNvPicPr>
            <a:picLocks noChangeAspect="1" noChangeArrowheads="1"/>
          </p:cNvPicPr>
          <p:nvPr/>
        </p:nvPicPr>
        <p:blipFill>
          <a:blip r:embed="rId5" cstate="print"/>
          <a:srcRect t="37361" r="22501"/>
          <a:stretch>
            <a:fillRect/>
          </a:stretch>
        </p:blipFill>
        <p:spPr bwMode="auto">
          <a:xfrm>
            <a:off x="0" y="2562225"/>
            <a:ext cx="70866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빛2"/>
          <p:cNvSpPr/>
          <p:nvPr/>
        </p:nvSpPr>
        <p:spPr>
          <a:xfrm>
            <a:off x="1043608" y="548680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7" name="빛2"/>
          <p:cNvSpPr/>
          <p:nvPr/>
        </p:nvSpPr>
        <p:spPr>
          <a:xfrm>
            <a:off x="2154081" y="697897"/>
            <a:ext cx="944310" cy="9443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8" name="빛2"/>
          <p:cNvSpPr/>
          <p:nvPr/>
        </p:nvSpPr>
        <p:spPr>
          <a:xfrm>
            <a:off x="6159513" y="533634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0" name="빛2"/>
          <p:cNvSpPr/>
          <p:nvPr/>
        </p:nvSpPr>
        <p:spPr>
          <a:xfrm>
            <a:off x="5458869" y="674625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1" name="빛2"/>
          <p:cNvSpPr/>
          <p:nvPr/>
        </p:nvSpPr>
        <p:spPr>
          <a:xfrm>
            <a:off x="7092280" y="620688"/>
            <a:ext cx="944310" cy="9443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2" name="빛2"/>
          <p:cNvSpPr/>
          <p:nvPr/>
        </p:nvSpPr>
        <p:spPr>
          <a:xfrm>
            <a:off x="2771800" y="516944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49" name="직사각형 19"/>
          <p:cNvSpPr>
            <a:spLocks noChangeArrowheads="1"/>
          </p:cNvSpPr>
          <p:nvPr/>
        </p:nvSpPr>
        <p:spPr bwMode="auto">
          <a:xfrm>
            <a:off x="838245" y="899639"/>
            <a:ext cx="6915226" cy="2472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Protects shareholders’ rights and facilitates convenient rights exercise</a:t>
            </a:r>
            <a:endParaRPr kumimoji="0" lang="ko-KR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83" name="빛2"/>
          <p:cNvSpPr/>
          <p:nvPr/>
        </p:nvSpPr>
        <p:spPr>
          <a:xfrm>
            <a:off x="1043608" y="919471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85" name="빛2"/>
          <p:cNvSpPr/>
          <p:nvPr/>
        </p:nvSpPr>
        <p:spPr>
          <a:xfrm>
            <a:off x="2154081" y="1068688"/>
            <a:ext cx="944310" cy="9443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86" name="빛2"/>
          <p:cNvSpPr/>
          <p:nvPr/>
        </p:nvSpPr>
        <p:spPr>
          <a:xfrm>
            <a:off x="4860032" y="1052736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89" name="빛2"/>
          <p:cNvSpPr/>
          <p:nvPr/>
        </p:nvSpPr>
        <p:spPr>
          <a:xfrm>
            <a:off x="2771800" y="887735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5" name="빛2"/>
          <p:cNvSpPr/>
          <p:nvPr/>
        </p:nvSpPr>
        <p:spPr>
          <a:xfrm>
            <a:off x="1043608" y="1290262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6" name="빛2"/>
          <p:cNvSpPr/>
          <p:nvPr/>
        </p:nvSpPr>
        <p:spPr>
          <a:xfrm>
            <a:off x="3275856" y="1340768"/>
            <a:ext cx="944310" cy="9443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7" name="빛2"/>
          <p:cNvSpPr/>
          <p:nvPr/>
        </p:nvSpPr>
        <p:spPr>
          <a:xfrm>
            <a:off x="6516216" y="1196752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8" name="빛2"/>
          <p:cNvSpPr/>
          <p:nvPr/>
        </p:nvSpPr>
        <p:spPr>
          <a:xfrm>
            <a:off x="5458869" y="1416207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9" name="빛2"/>
          <p:cNvSpPr/>
          <p:nvPr/>
        </p:nvSpPr>
        <p:spPr>
          <a:xfrm>
            <a:off x="1475656" y="1412776"/>
            <a:ext cx="944310" cy="94431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00" name="빛2"/>
          <p:cNvSpPr/>
          <p:nvPr/>
        </p:nvSpPr>
        <p:spPr>
          <a:xfrm>
            <a:off x="2771800" y="1258526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82" name="직사각형 19"/>
          <p:cNvSpPr>
            <a:spLocks noChangeArrowheads="1"/>
          </p:cNvSpPr>
          <p:nvPr/>
        </p:nvSpPr>
        <p:spPr bwMode="auto">
          <a:xfrm>
            <a:off x="838245" y="1270430"/>
            <a:ext cx="5418022" cy="2472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Reduces issuers’ costs and promotes market efficiency</a:t>
            </a:r>
            <a:endParaRPr kumimoji="0" lang="ko-KR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90" name="직사각형 19"/>
          <p:cNvSpPr>
            <a:spLocks noChangeArrowheads="1"/>
          </p:cNvSpPr>
          <p:nvPr/>
        </p:nvSpPr>
        <p:spPr bwMode="auto">
          <a:xfrm>
            <a:off x="838245" y="1270430"/>
            <a:ext cx="5418022" cy="2472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Reduces issuers’ costs and promotes market efficiency</a:t>
            </a:r>
            <a:endParaRPr kumimoji="0" lang="ko-KR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pic>
        <p:nvPicPr>
          <p:cNvPr id="81" name="Picture 52" descr="성장연혁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25" y="1227138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빛2"/>
          <p:cNvSpPr/>
          <p:nvPr/>
        </p:nvSpPr>
        <p:spPr>
          <a:xfrm>
            <a:off x="5458869" y="1045416"/>
            <a:ext cx="823824" cy="8238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4" name="직사각형 19"/>
          <p:cNvSpPr>
            <a:spLocks noChangeArrowheads="1"/>
          </p:cNvSpPr>
          <p:nvPr/>
        </p:nvSpPr>
        <p:spPr bwMode="auto">
          <a:xfrm>
            <a:off x="838245" y="1641221"/>
            <a:ext cx="6915226" cy="2472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Offers useful policy instrument to securities supervisory authorities </a:t>
            </a:r>
            <a:endParaRPr kumimoji="0" lang="ko-KR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101" name="직사각형 19"/>
          <p:cNvSpPr>
            <a:spLocks noChangeArrowheads="1"/>
          </p:cNvSpPr>
          <p:nvPr/>
        </p:nvSpPr>
        <p:spPr bwMode="auto">
          <a:xfrm>
            <a:off x="838245" y="1641221"/>
            <a:ext cx="6915226" cy="2472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kumimoji="0" lang="en-US" altLang="ko-KR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Offers useful policy instrument to securities supervisory authorities </a:t>
            </a:r>
            <a:endParaRPr kumimoji="0" lang="ko-KR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pic>
        <p:nvPicPr>
          <p:cNvPr id="91" name="Picture 52" descr="성장연혁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25" y="1597025"/>
            <a:ext cx="31432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03"/>
          <p:cNvGrpSpPr>
            <a:grpSpLocks/>
          </p:cNvGrpSpPr>
          <p:nvPr/>
        </p:nvGrpSpPr>
        <p:grpSpPr bwMode="auto">
          <a:xfrm>
            <a:off x="128588" y="2308225"/>
            <a:ext cx="8872537" cy="4513263"/>
            <a:chOff x="128588" y="2308225"/>
            <a:chExt cx="8872537" cy="4513263"/>
          </a:xfrm>
        </p:grpSpPr>
        <p:sp>
          <p:nvSpPr>
            <p:cNvPr id="57" name="직각 삼각형 56"/>
            <p:cNvSpPr/>
            <p:nvPr/>
          </p:nvSpPr>
          <p:spPr>
            <a:xfrm rot="16200000">
              <a:off x="8131671" y="5817915"/>
              <a:ext cx="584448" cy="668188"/>
            </a:xfrm>
            <a:prstGeom prst="rtTriangle">
              <a:avLst/>
            </a:prstGeom>
            <a:gradFill>
              <a:gsLst>
                <a:gs pos="0">
                  <a:srgbClr val="1F8ED3"/>
                </a:gs>
                <a:gs pos="100000">
                  <a:srgbClr val="0070C0"/>
                </a:gs>
              </a:gsLst>
              <a:lin ang="5400000" scaled="1"/>
            </a:gradFill>
            <a:ln w="3175">
              <a:noFill/>
            </a:ln>
            <a:effectLst>
              <a:innerShdw blurRad="177800">
                <a:srgbClr val="00206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58" name="직각 삼각형 57"/>
            <p:cNvSpPr/>
            <p:nvPr/>
          </p:nvSpPr>
          <p:spPr>
            <a:xfrm rot="5400000">
              <a:off x="422805" y="2580584"/>
              <a:ext cx="584448" cy="668188"/>
            </a:xfrm>
            <a:prstGeom prst="rtTriangle">
              <a:avLst/>
            </a:prstGeom>
            <a:gradFill>
              <a:gsLst>
                <a:gs pos="0">
                  <a:srgbClr val="1F8ED3"/>
                </a:gs>
                <a:gs pos="100000">
                  <a:srgbClr val="0070C0"/>
                </a:gs>
              </a:gsLst>
              <a:lin ang="5400000" scaled="1"/>
            </a:gradFill>
            <a:ln w="3175">
              <a:noFill/>
            </a:ln>
            <a:effectLst>
              <a:innerShdw blurRad="177800">
                <a:srgbClr val="00206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grpSp>
          <p:nvGrpSpPr>
            <p:cNvPr id="56418" name="그룹 59"/>
            <p:cNvGrpSpPr>
              <a:grpSpLocks/>
            </p:cNvGrpSpPr>
            <p:nvPr/>
          </p:nvGrpSpPr>
          <p:grpSpPr bwMode="auto">
            <a:xfrm>
              <a:off x="128588" y="2308225"/>
              <a:ext cx="8872537" cy="4513263"/>
              <a:chOff x="129140" y="2261245"/>
              <a:chExt cx="8871206" cy="4511995"/>
            </a:xfrm>
          </p:grpSpPr>
          <p:pic>
            <p:nvPicPr>
              <p:cNvPr id="56419" name="그림 60" descr="Untitled-29.png"/>
              <p:cNvPicPr>
                <a:picLocks noChangeAspect="1"/>
              </p:cNvPicPr>
              <p:nvPr/>
            </p:nvPicPr>
            <p:blipFill>
              <a:blip r:embed="rId6" cstate="print"/>
              <a:srcRect l="3539" t="55714" r="3693" b="3897"/>
              <a:stretch>
                <a:fillRect/>
              </a:stretch>
            </p:blipFill>
            <p:spPr bwMode="auto">
              <a:xfrm>
                <a:off x="129140" y="3876675"/>
                <a:ext cx="8871206" cy="2896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420" name="그림 62" descr="Untitled-29.png"/>
              <p:cNvPicPr>
                <a:picLocks noChangeAspect="1"/>
              </p:cNvPicPr>
              <p:nvPr/>
            </p:nvPicPr>
            <p:blipFill>
              <a:blip r:embed="rId6" cstate="print"/>
              <a:srcRect l="3539" t="73518" r="3693" b="3897"/>
              <a:stretch>
                <a:fillRect/>
              </a:stretch>
            </p:blipFill>
            <p:spPr bwMode="auto">
              <a:xfrm flipV="1">
                <a:off x="129140" y="2261245"/>
                <a:ext cx="8871206" cy="1619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그룹 74"/>
          <p:cNvGrpSpPr>
            <a:grpSpLocks/>
          </p:cNvGrpSpPr>
          <p:nvPr/>
        </p:nvGrpSpPr>
        <p:grpSpPr bwMode="auto">
          <a:xfrm>
            <a:off x="6464300" y="4246563"/>
            <a:ext cx="2176463" cy="2159000"/>
            <a:chOff x="539552" y="2524405"/>
            <a:chExt cx="2176463" cy="2159000"/>
          </a:xfrm>
        </p:grpSpPr>
        <p:pic>
          <p:nvPicPr>
            <p:cNvPr id="56410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9552" y="2524405"/>
              <a:ext cx="21764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" name="직사각형 102"/>
            <p:cNvSpPr>
              <a:spLocks noChangeArrowheads="1"/>
            </p:cNvSpPr>
            <p:nvPr/>
          </p:nvSpPr>
          <p:spPr bwMode="auto">
            <a:xfrm>
              <a:off x="1011049" y="3319904"/>
              <a:ext cx="1275006" cy="561174"/>
            </a:xfrm>
            <a:prstGeom prst="rect">
              <a:avLst/>
            </a:prstGeom>
            <a:noFill/>
            <a:effectLst/>
          </p:spPr>
          <p:txBody>
            <a:bodyPr spcFirstLastPara="1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lang="en-US" altLang="ko-KR" sz="16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Stock Exchange</a:t>
              </a:r>
            </a:p>
          </p:txBody>
        </p:sp>
      </p:grpSp>
      <p:grpSp>
        <p:nvGrpSpPr>
          <p:cNvPr id="5" name="그룹 50"/>
          <p:cNvGrpSpPr>
            <a:grpSpLocks/>
          </p:cNvGrpSpPr>
          <p:nvPr/>
        </p:nvGrpSpPr>
        <p:grpSpPr bwMode="auto">
          <a:xfrm>
            <a:off x="6550025" y="2665413"/>
            <a:ext cx="2017713" cy="2022475"/>
            <a:chOff x="6550641" y="2665413"/>
            <a:chExt cx="2017114" cy="2022577"/>
          </a:xfrm>
        </p:grpSpPr>
        <p:pic>
          <p:nvPicPr>
            <p:cNvPr id="56408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50641" y="2665413"/>
              <a:ext cx="2017114" cy="202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직사각형 43"/>
            <p:cNvSpPr/>
            <p:nvPr/>
          </p:nvSpPr>
          <p:spPr bwMode="auto">
            <a:xfrm>
              <a:off x="6823598" y="3481758"/>
              <a:ext cx="1473862" cy="425758"/>
            </a:xfrm>
            <a:prstGeom prst="rect">
              <a:avLst/>
            </a:prstGeom>
            <a:noFill/>
            <a:effectLst/>
          </p:spPr>
          <p:txBody>
            <a:bodyPr spcFirstLastPara="1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2000" b="1" dirty="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CSD</a:t>
              </a:r>
              <a:endParaRPr kumimoji="0" lang="ko-KR" altLang="en-US" sz="2000" b="1" dirty="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6" name="그룹 48"/>
          <p:cNvGrpSpPr>
            <a:grpSpLocks/>
          </p:cNvGrpSpPr>
          <p:nvPr/>
        </p:nvGrpSpPr>
        <p:grpSpPr bwMode="auto">
          <a:xfrm>
            <a:off x="250825" y="3406775"/>
            <a:ext cx="2176463" cy="2159000"/>
            <a:chOff x="250825" y="3427590"/>
            <a:chExt cx="2176517" cy="2159018"/>
          </a:xfrm>
        </p:grpSpPr>
        <p:grpSp>
          <p:nvGrpSpPr>
            <p:cNvPr id="56404" name="그룹 72"/>
            <p:cNvGrpSpPr>
              <a:grpSpLocks/>
            </p:cNvGrpSpPr>
            <p:nvPr/>
          </p:nvGrpSpPr>
          <p:grpSpPr bwMode="auto">
            <a:xfrm>
              <a:off x="250825" y="3427590"/>
              <a:ext cx="2176517" cy="2159018"/>
              <a:chOff x="6446416" y="2524405"/>
              <a:chExt cx="2176463" cy="2159000"/>
            </a:xfrm>
          </p:grpSpPr>
          <p:pic>
            <p:nvPicPr>
              <p:cNvPr id="56406" name="Picture 28" descr="Y:\F.디자인 소스\E.도식&amp;프레임\도식\원형도식\원형도식_00131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46416" y="2524405"/>
                <a:ext cx="2176463" cy="2159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407" name="그림 105" descr="1291115668_Company.png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085880" y="2807345"/>
                <a:ext cx="1171228" cy="1171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0" name="직사각형 39"/>
            <p:cNvSpPr>
              <a:spLocks noChangeArrowheads="1"/>
            </p:cNvSpPr>
            <p:nvPr/>
          </p:nvSpPr>
          <p:spPr bwMode="auto">
            <a:xfrm>
              <a:off x="630399" y="4793958"/>
              <a:ext cx="1417369" cy="191847"/>
            </a:xfrm>
            <a:prstGeom prst="rect">
              <a:avLst/>
            </a:prstGeom>
            <a:noFill/>
            <a:effectLst/>
          </p:spPr>
          <p:txBody>
            <a:bodyPr spcFirstLastPara="1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sz="1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Issuing company</a:t>
              </a:r>
              <a:endParaRPr kumimoji="0" lang="ko-KR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8" name="그룹 105"/>
          <p:cNvGrpSpPr>
            <a:grpSpLocks/>
          </p:cNvGrpSpPr>
          <p:nvPr/>
        </p:nvGrpSpPr>
        <p:grpSpPr bwMode="auto">
          <a:xfrm>
            <a:off x="4994275" y="3357563"/>
            <a:ext cx="1803400" cy="2347912"/>
            <a:chOff x="4994845" y="3356992"/>
            <a:chExt cx="1802607" cy="2349213"/>
          </a:xfrm>
        </p:grpSpPr>
        <p:grpSp>
          <p:nvGrpSpPr>
            <p:cNvPr id="56399" name="그룹 85"/>
            <p:cNvGrpSpPr>
              <a:grpSpLocks/>
            </p:cNvGrpSpPr>
            <p:nvPr/>
          </p:nvGrpSpPr>
          <p:grpSpPr bwMode="auto">
            <a:xfrm>
              <a:off x="4994845" y="3790780"/>
              <a:ext cx="1755409" cy="1469431"/>
              <a:chOff x="5211446" y="3692006"/>
              <a:chExt cx="1448147" cy="1535873"/>
            </a:xfrm>
          </p:grpSpPr>
          <p:cxnSp>
            <p:nvCxnSpPr>
              <p:cNvPr id="92" name="꺾인 연결선 91"/>
              <p:cNvCxnSpPr/>
              <p:nvPr/>
            </p:nvCxnSpPr>
            <p:spPr>
              <a:xfrm flipV="1">
                <a:off x="5211446" y="3691838"/>
                <a:ext cx="1447812" cy="768673"/>
              </a:xfrm>
              <a:prstGeom prst="bentConnector3">
                <a:avLst>
                  <a:gd name="adj1" fmla="val 10848"/>
                </a:avLst>
              </a:prstGeom>
              <a:ln>
                <a:solidFill>
                  <a:schemeClr val="tx1"/>
                </a:solidFill>
                <a:headEnd type="none" w="med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꺾인 연결선 92"/>
              <p:cNvCxnSpPr/>
              <p:nvPr/>
            </p:nvCxnSpPr>
            <p:spPr>
              <a:xfrm>
                <a:off x="5211446" y="4460511"/>
                <a:ext cx="1447812" cy="767013"/>
              </a:xfrm>
              <a:prstGeom prst="bentConnector3">
                <a:avLst>
                  <a:gd name="adj1" fmla="val 10848"/>
                </a:avLst>
              </a:prstGeom>
              <a:ln>
                <a:solidFill>
                  <a:schemeClr val="tx1"/>
                </a:solidFill>
                <a:headEnd type="none" w="med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직사각형 41"/>
            <p:cNvSpPr/>
            <p:nvPr/>
          </p:nvSpPr>
          <p:spPr bwMode="auto">
            <a:xfrm>
              <a:off x="5225043" y="3356992"/>
              <a:ext cx="1547257" cy="413447"/>
            </a:xfrm>
            <a:prstGeom prst="rect">
              <a:avLst/>
            </a:prstGeom>
            <a:noFill/>
            <a:effectLst/>
          </p:spPr>
          <p:txBody>
            <a:bodyPr spcFirstLastPara="1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Deposit/safe custody</a:t>
              </a:r>
              <a:endPara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sp>
          <p:nvSpPr>
            <p:cNvPr id="43" name="직사각형 42"/>
            <p:cNvSpPr/>
            <p:nvPr/>
          </p:nvSpPr>
          <p:spPr bwMode="auto">
            <a:xfrm>
              <a:off x="5199890" y="5292758"/>
              <a:ext cx="1597562" cy="413447"/>
            </a:xfrm>
            <a:prstGeom prst="rect">
              <a:avLst/>
            </a:prstGeom>
            <a:noFill/>
            <a:effectLst/>
          </p:spPr>
          <p:txBody>
            <a:bodyPr spcFirstLastPara="1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Public offering </a:t>
              </a:r>
              <a:br>
                <a:rPr kumimoji="0" lang="en-US" altLang="ko-KR" sz="1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sz="1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administration</a:t>
              </a:r>
              <a:endPara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11" name="그룹 49"/>
          <p:cNvGrpSpPr>
            <a:grpSpLocks/>
          </p:cNvGrpSpPr>
          <p:nvPr/>
        </p:nvGrpSpPr>
        <p:grpSpPr bwMode="auto">
          <a:xfrm>
            <a:off x="3090863" y="3406775"/>
            <a:ext cx="2176462" cy="2159000"/>
            <a:chOff x="3091451" y="3427591"/>
            <a:chExt cx="2176517" cy="2159019"/>
          </a:xfrm>
        </p:grpSpPr>
        <p:pic>
          <p:nvPicPr>
            <p:cNvPr id="56397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91451" y="3427591"/>
              <a:ext cx="2176517" cy="2159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직사각형 47"/>
            <p:cNvSpPr>
              <a:spLocks noChangeArrowheads="1"/>
            </p:cNvSpPr>
            <p:nvPr/>
          </p:nvSpPr>
          <p:spPr bwMode="auto">
            <a:xfrm>
              <a:off x="3553335" y="4249963"/>
              <a:ext cx="1275038" cy="586827"/>
            </a:xfrm>
            <a:prstGeom prst="rect">
              <a:avLst/>
            </a:prstGeom>
            <a:noFill/>
            <a:effectLst/>
          </p:spPr>
          <p:txBody>
            <a:bodyPr spcFirstLastPara="1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lang="en-US" altLang="ko-KR" sz="16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Transfer</a:t>
              </a:r>
            </a:p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lang="en-US" altLang="ko-KR" sz="16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Agent</a:t>
              </a:r>
              <a:endParaRPr lang="ko-KR" alt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sp>
        <p:nvSpPr>
          <p:cNvPr id="47" name="직사각형 46"/>
          <p:cNvSpPr/>
          <p:nvPr/>
        </p:nvSpPr>
        <p:spPr bwMode="auto">
          <a:xfrm>
            <a:off x="611560" y="5662101"/>
            <a:ext cx="4608512" cy="64222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0" h="0" prst="artDeco"/>
              <a:contourClr>
                <a:schemeClr val="bg1"/>
              </a:contourClr>
            </a:sp3d>
          </a:bodyPr>
          <a:lstStyle/>
          <a:p>
            <a:pPr marL="96838" indent="-96838" fontAlgn="auto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SzPct val="80000"/>
              <a:buFont typeface="Arial" pitchFamily="34" charset="0"/>
              <a:buChar char="•"/>
              <a:defRPr/>
            </a:pPr>
            <a:r>
              <a:rPr kumimoji="0" lang="en-US" altLang="ko-KR" sz="1200" dirty="0">
                <a:ln w="11430"/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Management of  total number of  shares issued and capital</a:t>
            </a:r>
          </a:p>
          <a:p>
            <a:pPr marL="96838" indent="-96838" fontAlgn="auto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SzPct val="80000"/>
              <a:buFont typeface="Arial" pitchFamily="34" charset="0"/>
              <a:buChar char="•"/>
              <a:defRPr/>
            </a:pPr>
            <a:r>
              <a:rPr kumimoji="0" lang="en-US" altLang="ko-KR" sz="1200" dirty="0">
                <a:ln w="11430"/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Stock administration consulting</a:t>
            </a:r>
          </a:p>
          <a:p>
            <a:pPr marL="96838" indent="-96838" fontAlgn="auto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SzPct val="80000"/>
              <a:buFont typeface="Arial" pitchFamily="34" charset="0"/>
              <a:buChar char="•"/>
              <a:defRPr/>
            </a:pPr>
            <a:r>
              <a:rPr kumimoji="0" lang="en-US" altLang="ko-KR" sz="1200" dirty="0">
                <a:ln w="11430"/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Management of beneficial shareholder records</a:t>
            </a:r>
          </a:p>
        </p:txBody>
      </p:sp>
      <p:grpSp>
        <p:nvGrpSpPr>
          <p:cNvPr id="12" name="그룹 104"/>
          <p:cNvGrpSpPr>
            <a:grpSpLocks/>
          </p:cNvGrpSpPr>
          <p:nvPr/>
        </p:nvGrpSpPr>
        <p:grpSpPr bwMode="auto">
          <a:xfrm>
            <a:off x="2098675" y="4138613"/>
            <a:ext cx="1317625" cy="414337"/>
            <a:chOff x="2098896" y="4139165"/>
            <a:chExt cx="1317404" cy="413447"/>
          </a:xfrm>
        </p:grpSpPr>
        <p:sp>
          <p:nvSpPr>
            <p:cNvPr id="84" name="자유형 83"/>
            <p:cNvSpPr/>
            <p:nvPr/>
          </p:nvSpPr>
          <p:spPr bwMode="auto">
            <a:xfrm>
              <a:off x="2124292" y="4528851"/>
              <a:ext cx="1292008" cy="0"/>
            </a:xfrm>
            <a:custGeom>
              <a:avLst/>
              <a:gdLst>
                <a:gd name="connsiteX0" fmla="*/ 0 w 1291772"/>
                <a:gd name="connsiteY0" fmla="*/ 0 h 0"/>
                <a:gd name="connsiteX1" fmla="*/ 1291772 w 12917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772">
                  <a:moveTo>
                    <a:pt x="0" y="0"/>
                  </a:moveTo>
                  <a:lnTo>
                    <a:pt x="1291772" y="0"/>
                  </a:ln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solidFill>
                  <a:prstClr val="black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41" name="직사각형 40"/>
            <p:cNvSpPr/>
            <p:nvPr/>
          </p:nvSpPr>
          <p:spPr bwMode="auto">
            <a:xfrm>
              <a:off x="2098896" y="4139165"/>
              <a:ext cx="1290770" cy="413447"/>
            </a:xfrm>
            <a:prstGeom prst="rect">
              <a:avLst/>
            </a:prstGeom>
            <a:noFill/>
            <a:effectLst/>
          </p:spPr>
          <p:txBody>
            <a:bodyPr spcFirstLastPara="1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Entrust stock administration</a:t>
              </a:r>
              <a:endPara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그림 68" descr="Untitled-53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24998" r="1663"/>
          <a:stretch>
            <a:fillRect/>
          </a:stretch>
        </p:blipFill>
        <p:spPr bwMode="auto">
          <a:xfrm>
            <a:off x="0" y="1976438"/>
            <a:ext cx="8532813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38"/>
          <p:cNvGrpSpPr>
            <a:grpSpLocks/>
          </p:cNvGrpSpPr>
          <p:nvPr/>
        </p:nvGrpSpPr>
        <p:grpSpPr bwMode="auto">
          <a:xfrm>
            <a:off x="4719638" y="3217863"/>
            <a:ext cx="4102100" cy="2938462"/>
            <a:chOff x="4719638" y="3217863"/>
            <a:chExt cx="4102100" cy="2938462"/>
          </a:xfrm>
        </p:grpSpPr>
        <p:pic>
          <p:nvPicPr>
            <p:cNvPr id="58414" name="그림 68" descr="Untitled-57.png"/>
            <p:cNvPicPr>
              <a:picLocks noChangeAspect="1"/>
            </p:cNvPicPr>
            <p:nvPr/>
          </p:nvPicPr>
          <p:blipFill>
            <a:blip r:embed="rId4" cstate="print"/>
            <a:srcRect l="50784" t="45882" r="5093" b="11630"/>
            <a:stretch>
              <a:fillRect/>
            </a:stretch>
          </p:blipFill>
          <p:spPr bwMode="auto">
            <a:xfrm>
              <a:off x="4719638" y="3241675"/>
              <a:ext cx="4035425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15" name="그림 96" descr="Untitled-57.png"/>
            <p:cNvPicPr>
              <a:picLocks noChangeAspect="1"/>
            </p:cNvPicPr>
            <p:nvPr/>
          </p:nvPicPr>
          <p:blipFill>
            <a:blip r:embed="rId5" cstate="print"/>
            <a:srcRect l="5093" t="45882" r="50784" b="11630"/>
            <a:stretch>
              <a:fillRect/>
            </a:stretch>
          </p:blipFill>
          <p:spPr bwMode="auto">
            <a:xfrm>
              <a:off x="4787900" y="3217863"/>
              <a:ext cx="4033838" cy="293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그룹 37"/>
          <p:cNvGrpSpPr>
            <a:grpSpLocks/>
          </p:cNvGrpSpPr>
          <p:nvPr/>
        </p:nvGrpSpPr>
        <p:grpSpPr bwMode="auto">
          <a:xfrm>
            <a:off x="249238" y="3217863"/>
            <a:ext cx="4146550" cy="2938462"/>
            <a:chOff x="249238" y="3217863"/>
            <a:chExt cx="4146550" cy="2938462"/>
          </a:xfrm>
        </p:grpSpPr>
        <p:pic>
          <p:nvPicPr>
            <p:cNvPr id="58412" name="그림 67" descr="Untitled-57.png"/>
            <p:cNvPicPr>
              <a:picLocks noChangeAspect="1"/>
            </p:cNvPicPr>
            <p:nvPr/>
          </p:nvPicPr>
          <p:blipFill>
            <a:blip r:embed="rId5" cstate="print"/>
            <a:srcRect l="5093" t="45882" r="50784" b="11630"/>
            <a:stretch>
              <a:fillRect/>
            </a:stretch>
          </p:blipFill>
          <p:spPr bwMode="auto">
            <a:xfrm>
              <a:off x="361950" y="3217863"/>
              <a:ext cx="4033838" cy="293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13" name="그림 95" descr="Untitled-57.png"/>
            <p:cNvPicPr>
              <a:picLocks noChangeAspect="1"/>
            </p:cNvPicPr>
            <p:nvPr/>
          </p:nvPicPr>
          <p:blipFill>
            <a:blip r:embed="rId4" cstate="print"/>
            <a:srcRect l="50784" t="45882" r="5093" b="11630"/>
            <a:stretch>
              <a:fillRect/>
            </a:stretch>
          </p:blipFill>
          <p:spPr bwMode="auto">
            <a:xfrm>
              <a:off x="249238" y="3241675"/>
              <a:ext cx="4035425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그룹 89"/>
          <p:cNvGrpSpPr>
            <a:grpSpLocks/>
          </p:cNvGrpSpPr>
          <p:nvPr/>
        </p:nvGrpSpPr>
        <p:grpSpPr bwMode="auto">
          <a:xfrm>
            <a:off x="3430588" y="3606800"/>
            <a:ext cx="2263775" cy="2514600"/>
            <a:chOff x="9756577" y="3430141"/>
            <a:chExt cx="2263624" cy="2514727"/>
          </a:xfrm>
        </p:grpSpPr>
        <p:pic>
          <p:nvPicPr>
            <p:cNvPr id="58410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6" cstate="print"/>
            <a:srcRect l="4794" t="8" r="4832"/>
            <a:stretch>
              <a:fillRect/>
            </a:stretch>
          </p:blipFill>
          <p:spPr bwMode="auto">
            <a:xfrm>
              <a:off x="9756577" y="3430141"/>
              <a:ext cx="2263624" cy="2514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직사각형 88"/>
            <p:cNvSpPr/>
            <p:nvPr/>
          </p:nvSpPr>
          <p:spPr bwMode="auto">
            <a:xfrm>
              <a:off x="10062636" y="4388333"/>
              <a:ext cx="1651504" cy="732545"/>
            </a:xfrm>
            <a:prstGeom prst="rect">
              <a:avLst/>
            </a:prstGeom>
            <a:noFill/>
            <a:effectLst/>
          </p:spPr>
          <p:txBody>
            <a:bodyPr spcFirstLastPara="1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600" b="1" dirty="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Aligned process within </a:t>
              </a:r>
              <a:r>
                <a:rPr kumimoji="0" lang="en-US" altLang="ko-KR" sz="2000" b="1" dirty="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CSD</a:t>
              </a:r>
              <a:endParaRPr kumimoji="0" lang="ko-KR" altLang="en-US" sz="2000" b="1" dirty="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pic>
        <p:nvPicPr>
          <p:cNvPr id="28680" name="그림 40" descr="화살.png"/>
          <p:cNvPicPr>
            <a:picLocks noChangeAspect="1"/>
          </p:cNvPicPr>
          <p:nvPr/>
        </p:nvPicPr>
        <p:blipFill>
          <a:blip r:embed="rId7" cstate="print">
            <a:lum bright="20000"/>
            <a:grayscl/>
          </a:blip>
          <a:srcRect/>
          <a:stretch>
            <a:fillRect/>
          </a:stretch>
        </p:blipFill>
        <p:spPr bwMode="auto">
          <a:xfrm>
            <a:off x="2552700" y="1557338"/>
            <a:ext cx="40132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8"/>
          <p:cNvSpPr>
            <a:spLocks noChangeArrowheads="1"/>
          </p:cNvSpPr>
          <p:nvPr/>
        </p:nvSpPr>
        <p:spPr bwMode="auto">
          <a:xfrm>
            <a:off x="208087" y="161781"/>
            <a:ext cx="8810785" cy="507831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700" b="1" spc="-150" dirty="0" smtClean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Effects </a:t>
            </a:r>
            <a:r>
              <a:rPr kumimoji="0" lang="en-US" altLang="ko-KR" sz="2700" b="1" spc="-150" dirty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of Transfer Agency Service Offered by </a:t>
            </a:r>
            <a:r>
              <a:rPr kumimoji="0" lang="en-US" altLang="ko-KR" sz="2700" b="1" spc="-150" dirty="0" smtClean="0">
                <a:ln>
                  <a:prstDash val="solid"/>
                </a:ln>
                <a:gradFill>
                  <a:gsLst>
                    <a:gs pos="30000">
                      <a:prstClr val="black">
                        <a:lumMod val="75000"/>
                        <a:lumOff val="25000"/>
                      </a:prstClr>
                    </a:gs>
                    <a:gs pos="8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KSD</a:t>
            </a:r>
            <a:endParaRPr kumimoji="0" lang="ko-KR" altLang="en-US" sz="2700" b="1" spc="-150" dirty="0">
              <a:ln>
                <a:prstDash val="solid"/>
              </a:ln>
              <a:gradFill>
                <a:gsLst>
                  <a:gs pos="30000">
                    <a:prstClr val="black">
                      <a:lumMod val="75000"/>
                      <a:lumOff val="25000"/>
                    </a:prstClr>
                  </a:gs>
                  <a:gs pos="80000">
                    <a:prstClr val="black">
                      <a:lumMod val="95000"/>
                      <a:lumOff val="5000"/>
                    </a:prst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17" name="직사각형 19"/>
          <p:cNvSpPr>
            <a:spLocks noChangeArrowheads="1"/>
          </p:cNvSpPr>
          <p:nvPr/>
        </p:nvSpPr>
        <p:spPr bwMode="auto">
          <a:xfrm>
            <a:off x="1149938" y="3688157"/>
            <a:ext cx="2394700" cy="616579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algn="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Management of </a:t>
            </a:r>
            <a:br>
              <a:rPr kumimoji="0" lang="en-US" altLang="ko-KR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</a:br>
            <a:r>
              <a:rPr kumimoji="0" lang="en-US" altLang="ko-KR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shareholders' list </a:t>
            </a:r>
            <a:endParaRPr kumimoji="0"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43" name="직사각형 19"/>
          <p:cNvSpPr>
            <a:spLocks noChangeArrowheads="1"/>
          </p:cNvSpPr>
          <p:nvPr/>
        </p:nvSpPr>
        <p:spPr bwMode="auto">
          <a:xfrm>
            <a:off x="5407521" y="3717032"/>
            <a:ext cx="2509843" cy="616579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Deposit/safe-custody of securities</a:t>
            </a:r>
            <a:endParaRPr kumimoji="0"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47" name="직사각형 19"/>
          <p:cNvSpPr>
            <a:spLocks noChangeArrowheads="1"/>
          </p:cNvSpPr>
          <p:nvPr/>
        </p:nvSpPr>
        <p:spPr bwMode="auto">
          <a:xfrm>
            <a:off x="5695553" y="4417547"/>
            <a:ext cx="2913528" cy="782778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lnSpc>
                <a:spcPct val="8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Management of beneficial shareholders, voting rights exercise </a:t>
            </a:r>
            <a:endParaRPr kumimoji="0"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51" name="직사각형 19"/>
          <p:cNvSpPr>
            <a:spLocks noChangeArrowheads="1"/>
          </p:cNvSpPr>
          <p:nvPr/>
        </p:nvSpPr>
        <p:spPr bwMode="auto">
          <a:xfrm>
            <a:off x="5397996" y="5265393"/>
            <a:ext cx="2437835" cy="616579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CA processing for overseas securities</a:t>
            </a:r>
            <a:endParaRPr kumimoji="0"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77397" y="1009603"/>
            <a:ext cx="8587470" cy="480131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Effective back- office service for the stock market</a:t>
            </a:r>
            <a:endParaRPr kumimoji="0" lang="ko-KR" altLang="en-US" sz="2800" b="1" spc="-150" dirty="0">
              <a:solidFill>
                <a:srgbClr val="146AA4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3" name="직사각형 19"/>
          <p:cNvSpPr>
            <a:spLocks noChangeArrowheads="1"/>
          </p:cNvSpPr>
          <p:nvPr/>
        </p:nvSpPr>
        <p:spPr bwMode="auto">
          <a:xfrm>
            <a:off x="1643555" y="4576020"/>
            <a:ext cx="1702508" cy="367280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Transfer of title</a:t>
            </a:r>
            <a:endParaRPr kumimoji="0"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7" name="직사각형 19"/>
          <p:cNvSpPr>
            <a:spLocks noChangeArrowheads="1"/>
          </p:cNvSpPr>
          <p:nvPr/>
        </p:nvSpPr>
        <p:spPr bwMode="auto">
          <a:xfrm flipH="1">
            <a:off x="856459" y="5214583"/>
            <a:ext cx="2664295" cy="616579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algn="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Notification of shareholder rights</a:t>
            </a:r>
            <a:endParaRPr kumimoji="0"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6" name="그룹 35"/>
          <p:cNvGrpSpPr>
            <a:grpSpLocks/>
          </p:cNvGrpSpPr>
          <p:nvPr/>
        </p:nvGrpSpPr>
        <p:grpSpPr bwMode="auto">
          <a:xfrm>
            <a:off x="5148263" y="3087688"/>
            <a:ext cx="3263900" cy="454025"/>
            <a:chOff x="5148263" y="3087688"/>
            <a:chExt cx="3263900" cy="454025"/>
          </a:xfrm>
        </p:grpSpPr>
        <p:grpSp>
          <p:nvGrpSpPr>
            <p:cNvPr id="58406" name="그룹 28"/>
            <p:cNvGrpSpPr>
              <a:grpSpLocks/>
            </p:cNvGrpSpPr>
            <p:nvPr/>
          </p:nvGrpSpPr>
          <p:grpSpPr bwMode="auto">
            <a:xfrm>
              <a:off x="5148263" y="3087688"/>
              <a:ext cx="3263900" cy="454025"/>
              <a:chOff x="409576" y="2530996"/>
              <a:chExt cx="3125738" cy="774179"/>
            </a:xfrm>
          </p:grpSpPr>
          <p:sp>
            <p:nvSpPr>
              <p:cNvPr id="81" name="모서리가 둥근 직사각형 80"/>
              <p:cNvSpPr/>
              <p:nvPr/>
            </p:nvSpPr>
            <p:spPr>
              <a:xfrm>
                <a:off x="409576" y="2530996"/>
                <a:ext cx="3125738" cy="774179"/>
              </a:xfrm>
              <a:prstGeom prst="roundRect">
                <a:avLst>
                  <a:gd name="adj" fmla="val 15847"/>
                </a:avLst>
              </a:prstGeom>
              <a:solidFill>
                <a:schemeClr val="bg1">
                  <a:lumMod val="75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82" name="모서리가 둥근 직사각형 81"/>
              <p:cNvSpPr/>
              <p:nvPr/>
            </p:nvSpPr>
            <p:spPr>
              <a:xfrm>
                <a:off x="459745" y="2568893"/>
                <a:ext cx="3025398" cy="698385"/>
              </a:xfrm>
              <a:prstGeom prst="roundRect">
                <a:avLst>
                  <a:gd name="adj" fmla="val 19072"/>
                </a:avLst>
              </a:prstGeom>
              <a:blipFill>
                <a:blip r:embed="rId8" cstate="print"/>
                <a:stretch>
                  <a:fillRect/>
                </a:stretch>
              </a:blipFill>
              <a:ln w="15875">
                <a:solidFill>
                  <a:schemeClr val="bg1">
                    <a:alpha val="6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83" name="TextBox 39"/>
            <p:cNvSpPr txBox="1">
              <a:spLocks noChangeArrowheads="1"/>
            </p:cNvSpPr>
            <p:nvPr/>
          </p:nvSpPr>
          <p:spPr bwMode="auto">
            <a:xfrm>
              <a:off x="5208538" y="3160812"/>
              <a:ext cx="3143350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Deposit system</a:t>
              </a:r>
              <a:endParaRPr lang="ko-KR" altLang="en-US" sz="2000" b="1" dirty="0">
                <a:ln>
                  <a:prstDash val="solid"/>
                </a:ln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8" name="그룹 34"/>
          <p:cNvGrpSpPr>
            <a:grpSpLocks/>
          </p:cNvGrpSpPr>
          <p:nvPr/>
        </p:nvGrpSpPr>
        <p:grpSpPr bwMode="auto">
          <a:xfrm>
            <a:off x="698500" y="3087688"/>
            <a:ext cx="3263900" cy="454025"/>
            <a:chOff x="698500" y="3087688"/>
            <a:chExt cx="3263900" cy="454025"/>
          </a:xfrm>
        </p:grpSpPr>
        <p:grpSp>
          <p:nvGrpSpPr>
            <p:cNvPr id="58402" name="그룹 28"/>
            <p:cNvGrpSpPr>
              <a:grpSpLocks/>
            </p:cNvGrpSpPr>
            <p:nvPr/>
          </p:nvGrpSpPr>
          <p:grpSpPr bwMode="auto">
            <a:xfrm flipH="1">
              <a:off x="698500" y="3087688"/>
              <a:ext cx="3263900" cy="454025"/>
              <a:chOff x="409576" y="2530996"/>
              <a:chExt cx="3125738" cy="774179"/>
            </a:xfrm>
          </p:grpSpPr>
          <p:sp>
            <p:nvSpPr>
              <p:cNvPr id="28" name="모서리가 둥근 직사각형 27"/>
              <p:cNvSpPr/>
              <p:nvPr/>
            </p:nvSpPr>
            <p:spPr>
              <a:xfrm>
                <a:off x="409576" y="2530996"/>
                <a:ext cx="3125738" cy="774179"/>
              </a:xfrm>
              <a:prstGeom prst="roundRect">
                <a:avLst>
                  <a:gd name="adj" fmla="val 15847"/>
                </a:avLst>
              </a:prstGeom>
              <a:solidFill>
                <a:schemeClr val="bg1">
                  <a:lumMod val="75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27" name="모서리가 둥근 직사각형 26"/>
              <p:cNvSpPr/>
              <p:nvPr/>
            </p:nvSpPr>
            <p:spPr>
              <a:xfrm>
                <a:off x="459745" y="2568893"/>
                <a:ext cx="3025398" cy="698385"/>
              </a:xfrm>
              <a:prstGeom prst="roundRect">
                <a:avLst>
                  <a:gd name="adj" fmla="val 19072"/>
                </a:avLst>
              </a:prstGeom>
              <a:blipFill>
                <a:blip r:embed="rId8" cstate="print"/>
                <a:stretch>
                  <a:fillRect/>
                </a:stretch>
              </a:blipFill>
              <a:ln w="15875">
                <a:solidFill>
                  <a:schemeClr val="bg1">
                    <a:alpha val="6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84" name="TextBox 39"/>
            <p:cNvSpPr txBox="1">
              <a:spLocks noChangeArrowheads="1"/>
            </p:cNvSpPr>
            <p:nvPr/>
          </p:nvSpPr>
          <p:spPr bwMode="auto">
            <a:xfrm>
              <a:off x="735025" y="3160812"/>
              <a:ext cx="3143350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Transfer Agent</a:t>
              </a:r>
              <a:endParaRPr lang="ko-KR" altLang="en-US" sz="2000" b="1" dirty="0">
                <a:ln>
                  <a:prstDash val="solid"/>
                </a:ln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pic>
        <p:nvPicPr>
          <p:cNvPr id="28693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16325" y="3857625"/>
            <a:ext cx="379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4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59363" y="3857625"/>
            <a:ext cx="379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5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76613" y="4548188"/>
            <a:ext cx="381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6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2413" y="4548188"/>
            <a:ext cx="381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7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16325" y="5238750"/>
            <a:ext cx="37941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8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59363" y="5238750"/>
            <a:ext cx="37941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277397" y="1009603"/>
            <a:ext cx="8587470" cy="480131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Effective back- office service for the stock market</a:t>
            </a:r>
            <a:endParaRPr kumimoji="0" lang="ko-KR" altLang="en-US" sz="2800" b="1" spc="-150" dirty="0">
              <a:solidFill>
                <a:srgbClr val="146AA4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10" name="그룹 35"/>
          <p:cNvGrpSpPr>
            <a:grpSpLocks/>
          </p:cNvGrpSpPr>
          <p:nvPr/>
        </p:nvGrpSpPr>
        <p:grpSpPr bwMode="auto">
          <a:xfrm>
            <a:off x="5148263" y="3087688"/>
            <a:ext cx="3263900" cy="454025"/>
            <a:chOff x="5148263" y="3087688"/>
            <a:chExt cx="3263900" cy="454025"/>
          </a:xfrm>
        </p:grpSpPr>
        <p:grpSp>
          <p:nvGrpSpPr>
            <p:cNvPr id="58398" name="그룹 28"/>
            <p:cNvGrpSpPr>
              <a:grpSpLocks/>
            </p:cNvGrpSpPr>
            <p:nvPr/>
          </p:nvGrpSpPr>
          <p:grpSpPr bwMode="auto">
            <a:xfrm>
              <a:off x="5148263" y="3087688"/>
              <a:ext cx="3263900" cy="454025"/>
              <a:chOff x="409576" y="2530996"/>
              <a:chExt cx="3125738" cy="774179"/>
            </a:xfrm>
          </p:grpSpPr>
          <p:sp>
            <p:nvSpPr>
              <p:cNvPr id="42" name="모서리가 둥근 직사각형 41"/>
              <p:cNvSpPr/>
              <p:nvPr/>
            </p:nvSpPr>
            <p:spPr>
              <a:xfrm>
                <a:off x="409576" y="2530996"/>
                <a:ext cx="3125738" cy="774179"/>
              </a:xfrm>
              <a:prstGeom prst="roundRect">
                <a:avLst>
                  <a:gd name="adj" fmla="val 15847"/>
                </a:avLst>
              </a:prstGeom>
              <a:solidFill>
                <a:schemeClr val="bg1">
                  <a:lumMod val="75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44" name="모서리가 둥근 직사각형 43"/>
              <p:cNvSpPr/>
              <p:nvPr/>
            </p:nvSpPr>
            <p:spPr>
              <a:xfrm>
                <a:off x="459745" y="2568893"/>
                <a:ext cx="3025398" cy="698385"/>
              </a:xfrm>
              <a:prstGeom prst="roundRect">
                <a:avLst>
                  <a:gd name="adj" fmla="val 19072"/>
                </a:avLst>
              </a:prstGeom>
              <a:blipFill>
                <a:blip r:embed="rId8" cstate="print"/>
                <a:stretch>
                  <a:fillRect/>
                </a:stretch>
              </a:blipFill>
              <a:ln w="15875">
                <a:solidFill>
                  <a:schemeClr val="bg1">
                    <a:alpha val="6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41" name="TextBox 39"/>
            <p:cNvSpPr txBox="1">
              <a:spLocks noChangeArrowheads="1"/>
            </p:cNvSpPr>
            <p:nvPr/>
          </p:nvSpPr>
          <p:spPr bwMode="auto">
            <a:xfrm>
              <a:off x="5208538" y="3160812"/>
              <a:ext cx="3143350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Deposit system</a:t>
              </a:r>
              <a:endParaRPr lang="ko-KR" altLang="en-US" sz="2000" b="1" dirty="0">
                <a:ln>
                  <a:prstDash val="solid"/>
                </a:ln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12" name="그룹 34"/>
          <p:cNvGrpSpPr>
            <a:grpSpLocks/>
          </p:cNvGrpSpPr>
          <p:nvPr/>
        </p:nvGrpSpPr>
        <p:grpSpPr bwMode="auto">
          <a:xfrm>
            <a:off x="698500" y="3087688"/>
            <a:ext cx="3263900" cy="454025"/>
            <a:chOff x="698500" y="3087688"/>
            <a:chExt cx="3263900" cy="454025"/>
          </a:xfrm>
        </p:grpSpPr>
        <p:grpSp>
          <p:nvGrpSpPr>
            <p:cNvPr id="58394" name="그룹 28"/>
            <p:cNvGrpSpPr>
              <a:grpSpLocks/>
            </p:cNvGrpSpPr>
            <p:nvPr/>
          </p:nvGrpSpPr>
          <p:grpSpPr bwMode="auto">
            <a:xfrm flipH="1">
              <a:off x="698500" y="3087688"/>
              <a:ext cx="3263900" cy="454025"/>
              <a:chOff x="409576" y="2530996"/>
              <a:chExt cx="3125738" cy="774179"/>
            </a:xfrm>
          </p:grpSpPr>
          <p:sp>
            <p:nvSpPr>
              <p:cNvPr id="49" name="모서리가 둥근 직사각형 48"/>
              <p:cNvSpPr/>
              <p:nvPr/>
            </p:nvSpPr>
            <p:spPr>
              <a:xfrm>
                <a:off x="409576" y="2530996"/>
                <a:ext cx="3125738" cy="774179"/>
              </a:xfrm>
              <a:prstGeom prst="roundRect">
                <a:avLst>
                  <a:gd name="adj" fmla="val 15847"/>
                </a:avLst>
              </a:prstGeom>
              <a:solidFill>
                <a:schemeClr val="bg1">
                  <a:lumMod val="75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50" name="모서리가 둥근 직사각형 49"/>
              <p:cNvSpPr/>
              <p:nvPr/>
            </p:nvSpPr>
            <p:spPr>
              <a:xfrm>
                <a:off x="459745" y="2568893"/>
                <a:ext cx="3025398" cy="698385"/>
              </a:xfrm>
              <a:prstGeom prst="roundRect">
                <a:avLst>
                  <a:gd name="adj" fmla="val 19072"/>
                </a:avLst>
              </a:prstGeom>
              <a:blipFill>
                <a:blip r:embed="rId8" cstate="print"/>
                <a:stretch>
                  <a:fillRect/>
                </a:stretch>
              </a:blipFill>
              <a:ln w="15875">
                <a:solidFill>
                  <a:schemeClr val="bg1">
                    <a:alpha val="6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48" name="TextBox 39"/>
            <p:cNvSpPr txBox="1">
              <a:spLocks noChangeArrowheads="1"/>
            </p:cNvSpPr>
            <p:nvPr/>
          </p:nvSpPr>
          <p:spPr bwMode="auto">
            <a:xfrm>
              <a:off x="735025" y="3160812"/>
              <a:ext cx="3143350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prstClr val="white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Transfer Agent</a:t>
              </a:r>
              <a:endParaRPr lang="ko-KR" altLang="en-US" sz="2000" b="1" dirty="0">
                <a:ln>
                  <a:prstDash val="solid"/>
                </a:ln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415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그림 24" descr="en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그림 6" descr="표지임시블랙판.png"/>
          <p:cNvPicPr>
            <a:picLocks noChangeAspect="1"/>
          </p:cNvPicPr>
          <p:nvPr/>
        </p:nvPicPr>
        <p:blipFill>
          <a:blip r:embed="rId5" cstate="print"/>
          <a:srcRect t="81245"/>
          <a:stretch>
            <a:fillRect/>
          </a:stretch>
        </p:blipFill>
        <p:spPr bwMode="auto">
          <a:xfrm>
            <a:off x="0" y="5562600"/>
            <a:ext cx="9144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그림 13" descr="표지_7.png"/>
          <p:cNvPicPr>
            <a:picLocks noChangeAspect="1"/>
          </p:cNvPicPr>
          <p:nvPr/>
        </p:nvPicPr>
        <p:blipFill>
          <a:blip r:embed="rId6" cstate="print"/>
          <a:srcRect l="11008" t="13600" r="46565" b="28214"/>
          <a:stretch>
            <a:fillRect/>
          </a:stretch>
        </p:blipFill>
        <p:spPr bwMode="auto">
          <a:xfrm>
            <a:off x="1187450" y="1168400"/>
            <a:ext cx="387985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그림 18" descr="Untitled-33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38413" y="2862263"/>
            <a:ext cx="40671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22"/>
          <p:cNvSpPr>
            <a:spLocks noChangeArrowheads="1"/>
          </p:cNvSpPr>
          <p:nvPr/>
        </p:nvSpPr>
        <p:spPr bwMode="auto">
          <a:xfrm>
            <a:off x="927100" y="5807692"/>
            <a:ext cx="7264400" cy="767390"/>
          </a:xfrm>
          <a:prstGeom prst="rect">
            <a:avLst/>
          </a:prstGeom>
          <a:noFill/>
          <a:effectLst/>
        </p:spPr>
        <p:txBody>
          <a:bodyPr spcFirstLastPara="1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tx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sz="1200" b="1" dirty="0" smtClean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Global Business Department</a:t>
            </a:r>
            <a:endParaRPr kumimoji="0" lang="en-US" altLang="ko-KR" sz="1200" b="1" dirty="0">
              <a:solidFill>
                <a:prstClr val="white"/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sz="1200" b="1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Korea Securities Depository</a:t>
            </a:r>
          </a:p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sz="1200" b="1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Phone</a:t>
            </a:r>
            <a:r>
              <a:rPr kumimoji="0" lang="ko-KR" altLang="en-US" sz="1200" b="1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 </a:t>
            </a:r>
            <a:r>
              <a:rPr kumimoji="0" lang="en-US" altLang="ko-KR" sz="1200" b="1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: </a:t>
            </a:r>
            <a:r>
              <a:rPr kumimoji="0" lang="en-US" altLang="ko-KR" sz="1200" b="1" dirty="0" smtClean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82-2-3774-3357 </a:t>
            </a:r>
            <a:r>
              <a:rPr kumimoji="0" lang="en-US" altLang="ko-KR" sz="1200" b="1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Fax: 82-2-3774-3462</a:t>
            </a:r>
          </a:p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sz="1200" b="1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E-mail: </a:t>
            </a:r>
            <a:r>
              <a:rPr kumimoji="0" lang="en-US" altLang="ko-KR" sz="1200" b="1" dirty="0" smtClean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minsoo@ksd.or.kr </a:t>
            </a:r>
            <a:r>
              <a:rPr kumimoji="0" lang="en-US" altLang="ko-KR" sz="1200" b="1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Homepage</a:t>
            </a:r>
            <a:r>
              <a:rPr kumimoji="0" lang="ko-KR" altLang="en-US" sz="1200" b="1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 </a:t>
            </a:r>
            <a:r>
              <a:rPr kumimoji="0" lang="en-US" altLang="ko-KR" sz="1200" b="1" dirty="0">
                <a:solidFill>
                  <a:prstClr val="white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: www.ksd.or.kr </a:t>
            </a:r>
          </a:p>
        </p:txBody>
      </p:sp>
      <p:pic>
        <p:nvPicPr>
          <p:cNvPr id="14" name="에필로그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1625" y="-238125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33518" y="1158652"/>
            <a:ext cx="7876965" cy="52322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Korea’s  Only Central Securities Depositary  </a:t>
            </a: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KSD</a:t>
            </a:r>
            <a:r>
              <a:rPr kumimoji="0" lang="ko-KR" altLang="en-US" sz="2800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 </a:t>
            </a:r>
            <a:endParaRPr kumimoji="0" lang="en-US" altLang="ko-KR" sz="2800" spc="-150" dirty="0">
              <a:solidFill>
                <a:srgbClr val="146AA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4050" y="1158652"/>
            <a:ext cx="7735900" cy="52322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Korea’s  Only Central Securities </a:t>
            </a:r>
            <a:r>
              <a:rPr kumimoji="0" lang="en-US" altLang="ko-KR" sz="2800" b="1" spc="-150" dirty="0" smtClean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Depository  </a:t>
            </a: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KSD</a:t>
            </a:r>
            <a:r>
              <a:rPr kumimoji="0" lang="ko-KR" altLang="en-US" sz="2800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 </a:t>
            </a:r>
            <a:endParaRPr kumimoji="0" lang="en-US" altLang="ko-KR" sz="2800" spc="-150" dirty="0">
              <a:solidFill>
                <a:srgbClr val="146AA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2" name="그룹 47"/>
          <p:cNvGrpSpPr>
            <a:grpSpLocks/>
          </p:cNvGrpSpPr>
          <p:nvPr/>
        </p:nvGrpSpPr>
        <p:grpSpPr bwMode="auto">
          <a:xfrm>
            <a:off x="1776413" y="4899025"/>
            <a:ext cx="7332662" cy="906463"/>
            <a:chOff x="1811547" y="4135137"/>
            <a:chExt cx="7332075" cy="905774"/>
          </a:xfrm>
        </p:grpSpPr>
        <p:pic>
          <p:nvPicPr>
            <p:cNvPr id="13347" name="그림 28" descr="Untitled-4.png"/>
            <p:cNvPicPr>
              <a:picLocks noChangeAspect="1"/>
            </p:cNvPicPr>
            <p:nvPr/>
          </p:nvPicPr>
          <p:blipFill>
            <a:blip r:embed="rId3" cstate="print"/>
            <a:srcRect l="19809" t="71323" b="15469"/>
            <a:stretch>
              <a:fillRect/>
            </a:stretch>
          </p:blipFill>
          <p:spPr bwMode="auto">
            <a:xfrm>
              <a:off x="1811547" y="4135137"/>
              <a:ext cx="7332075" cy="905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직사각형 19"/>
            <p:cNvSpPr>
              <a:spLocks noChangeArrowheads="1"/>
            </p:cNvSpPr>
            <p:nvPr/>
          </p:nvSpPr>
          <p:spPr bwMode="auto">
            <a:xfrm>
              <a:off x="2835182" y="4658089"/>
              <a:ext cx="2431561" cy="24603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 contourW="25400">
                <a:bevelT w="0" h="101600"/>
                <a:contourClr>
                  <a:schemeClr val="tx1"/>
                </a:contourClr>
              </a:sp3d>
            </a:bodyPr>
            <a:lstStyle/>
            <a:p>
              <a:pPr>
                <a:defRPr/>
              </a:pPr>
              <a:r>
                <a:rPr kumimoji="0" lang="ko-KR" altLang="en-US" sz="1600" b="1" dirty="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Primary market support </a:t>
              </a:r>
              <a:endParaRPr lang="ko-KR" altLang="en-US" sz="1600" b="1" dirty="0"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3" name="그룹 48"/>
          <p:cNvGrpSpPr>
            <a:grpSpLocks/>
          </p:cNvGrpSpPr>
          <p:nvPr/>
        </p:nvGrpSpPr>
        <p:grpSpPr bwMode="auto">
          <a:xfrm>
            <a:off x="1763713" y="5022850"/>
            <a:ext cx="6443662" cy="1268413"/>
            <a:chOff x="3467801" y="5996550"/>
            <a:chExt cx="6443932" cy="1268083"/>
          </a:xfrm>
        </p:grpSpPr>
        <p:pic>
          <p:nvPicPr>
            <p:cNvPr id="13345" name="그림 29" descr="Untitled-5.png"/>
            <p:cNvPicPr>
              <a:picLocks noChangeAspect="1"/>
            </p:cNvPicPr>
            <p:nvPr/>
          </p:nvPicPr>
          <p:blipFill>
            <a:blip r:embed="rId4" cstate="print"/>
            <a:srcRect l="19809" t="73335" r="9714" b="8173"/>
            <a:stretch>
              <a:fillRect/>
            </a:stretch>
          </p:blipFill>
          <p:spPr bwMode="auto">
            <a:xfrm>
              <a:off x="3467801" y="5996550"/>
              <a:ext cx="6443932" cy="1268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직사각형 19"/>
            <p:cNvSpPr>
              <a:spLocks noChangeArrowheads="1"/>
            </p:cNvSpPr>
            <p:nvPr/>
          </p:nvSpPr>
          <p:spPr bwMode="auto">
            <a:xfrm>
              <a:off x="4475955" y="6898912"/>
              <a:ext cx="3368051" cy="221541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 contourW="25400">
                <a:bevelT w="0" h="101600"/>
                <a:contourClr>
                  <a:schemeClr val="tx1"/>
                </a:contourClr>
              </a:sp3d>
            </a:bodyPr>
            <a:lstStyle/>
            <a:p>
              <a:pPr indent="-180975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ko-KR" altLang="en-US" sz="1600" b="1" dirty="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</a:t>
              </a:r>
              <a:r>
                <a:rPr kumimoji="0" lang="en-US" altLang="ko-KR" sz="1600" b="1" dirty="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Deposit &amp; settlement of securities</a:t>
              </a:r>
              <a:endParaRPr kumimoji="0" lang="ko-KR" altLang="en-US" sz="1600" b="1" dirty="0"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pic>
        <p:nvPicPr>
          <p:cNvPr id="6146" name="그림 44" descr="Untitled-13.png"/>
          <p:cNvPicPr>
            <a:picLocks noChangeAspect="1"/>
          </p:cNvPicPr>
          <p:nvPr/>
        </p:nvPicPr>
        <p:blipFill>
          <a:blip r:embed="rId5" cstate="print"/>
          <a:srcRect l="53787" t="19156"/>
          <a:stretch>
            <a:fillRect/>
          </a:stretch>
        </p:blipFill>
        <p:spPr bwMode="auto">
          <a:xfrm>
            <a:off x="5940425" y="2492375"/>
            <a:ext cx="33274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208087" y="138698"/>
            <a:ext cx="2581156" cy="553998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KSD Overview</a:t>
            </a:r>
          </a:p>
        </p:txBody>
      </p:sp>
      <p:grpSp>
        <p:nvGrpSpPr>
          <p:cNvPr id="4" name="그룹 35"/>
          <p:cNvGrpSpPr>
            <a:grpSpLocks/>
          </p:cNvGrpSpPr>
          <p:nvPr/>
        </p:nvGrpSpPr>
        <p:grpSpPr bwMode="auto">
          <a:xfrm>
            <a:off x="522288" y="2208213"/>
            <a:ext cx="2347325" cy="314325"/>
            <a:chOff x="522288" y="2208113"/>
            <a:chExt cx="2346775" cy="314325"/>
          </a:xfrm>
        </p:grpSpPr>
        <p:sp>
          <p:nvSpPr>
            <p:cNvPr id="13" name="직사각형 19"/>
            <p:cNvSpPr>
              <a:spLocks noChangeArrowheads="1"/>
            </p:cNvSpPr>
            <p:nvPr/>
          </p:nvSpPr>
          <p:spPr bwMode="auto">
            <a:xfrm>
              <a:off x="856163" y="2228957"/>
              <a:ext cx="2012900" cy="274947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Established in 1974</a:t>
              </a:r>
            </a:p>
          </p:txBody>
        </p:sp>
        <p:pic>
          <p:nvPicPr>
            <p:cNvPr id="13344" name="Picture 52" descr="성장연혁_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2288" y="2208113"/>
              <a:ext cx="314082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그룹 37"/>
          <p:cNvGrpSpPr>
            <a:grpSpLocks/>
          </p:cNvGrpSpPr>
          <p:nvPr/>
        </p:nvGrpSpPr>
        <p:grpSpPr bwMode="auto">
          <a:xfrm>
            <a:off x="522288" y="2781300"/>
            <a:ext cx="8145851" cy="564222"/>
            <a:chOff x="522312" y="2781409"/>
            <a:chExt cx="8146634" cy="563302"/>
          </a:xfrm>
        </p:grpSpPr>
        <p:sp>
          <p:nvSpPr>
            <p:cNvPr id="11" name="직사각형 8"/>
            <p:cNvSpPr>
              <a:spLocks noChangeArrowheads="1"/>
            </p:cNvSpPr>
            <p:nvPr/>
          </p:nvSpPr>
          <p:spPr bwMode="auto">
            <a:xfrm>
              <a:off x="856166" y="2821320"/>
              <a:ext cx="7812780" cy="523391"/>
            </a:xfrm>
            <a:prstGeom prst="rect">
              <a:avLst/>
            </a:prstGeom>
            <a:noFill/>
            <a:effectLst/>
          </p:spPr>
          <p:txBody>
            <a:bodyPr spcFirstLastPara="1" wrap="square" lIns="0" tIns="0" rIns="0" bIns="0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Offers </a:t>
              </a:r>
              <a:r>
                <a:rPr lang="en-US" altLang="ko-KR" dirty="0">
                  <a:latin typeface="Arial" pitchFamily="34" charset="0"/>
                  <a:ea typeface="굴림" pitchFamily="50" charset="-127"/>
                  <a:cs typeface="Arial" pitchFamily="34" charset="0"/>
                </a:rPr>
                <a:t>comprehensive securities services as a core infrastructure </a:t>
              </a:r>
              <a:r>
                <a:rPr lang="en-US" altLang="ko-KR" dirty="0" smtClean="0">
                  <a:latin typeface="Arial" pitchFamily="34" charset="0"/>
                  <a:ea typeface="굴림" pitchFamily="50" charset="-127"/>
                  <a:cs typeface="Arial" pitchFamily="34" charset="0"/>
                </a:rPr>
                <a:t>of </a:t>
              </a:r>
              <a:r>
                <a:rPr lang="en-US" altLang="ko-KR" dirty="0">
                  <a:latin typeface="Arial" pitchFamily="34" charset="0"/>
                  <a:ea typeface="굴림" pitchFamily="50" charset="-127"/>
                  <a:cs typeface="Arial" pitchFamily="34" charset="0"/>
                </a:rPr>
                <a:t>the </a:t>
              </a:r>
              <a:r>
                <a:rPr lang="en-US" altLang="ko-KR" dirty="0" smtClean="0">
                  <a:latin typeface="Arial" pitchFamily="34" charset="0"/>
                  <a:ea typeface="굴림" pitchFamily="50" charset="-127"/>
                  <a:cs typeface="Arial" pitchFamily="34" charset="0"/>
                </a:rPr>
                <a:t/>
              </a:r>
              <a:br>
                <a:rPr lang="en-US" altLang="ko-KR" dirty="0" smtClean="0">
                  <a:latin typeface="Arial" pitchFamily="34" charset="0"/>
                  <a:ea typeface="굴림" pitchFamily="50" charset="-127"/>
                  <a:cs typeface="Arial" pitchFamily="34" charset="0"/>
                </a:rPr>
              </a:br>
              <a:r>
                <a:rPr lang="en-US" altLang="ko-KR" dirty="0" smtClean="0">
                  <a:latin typeface="Arial" pitchFamily="34" charset="0"/>
                  <a:ea typeface="굴림" pitchFamily="50" charset="-127"/>
                  <a:cs typeface="Arial" pitchFamily="34" charset="0"/>
                </a:rPr>
                <a:t>Korean </a:t>
              </a:r>
              <a:r>
                <a:rPr lang="en-US" altLang="ko-KR" dirty="0">
                  <a:latin typeface="Arial" pitchFamily="34" charset="0"/>
                  <a:ea typeface="굴림" pitchFamily="50" charset="-127"/>
                  <a:cs typeface="Arial" pitchFamily="34" charset="0"/>
                </a:rPr>
                <a:t>securities market</a:t>
              </a:r>
              <a:endParaRPr kumimoji="0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pic>
          <p:nvPicPr>
            <p:cNvPr id="13342" name="Picture 52" descr="성장연혁_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2312" y="2781409"/>
              <a:ext cx="314034" cy="313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그룹 38"/>
          <p:cNvGrpSpPr>
            <a:grpSpLocks/>
          </p:cNvGrpSpPr>
          <p:nvPr/>
        </p:nvGrpSpPr>
        <p:grpSpPr bwMode="auto">
          <a:xfrm>
            <a:off x="1863725" y="3830638"/>
            <a:ext cx="6032500" cy="1241425"/>
            <a:chOff x="1863306" y="3830128"/>
            <a:chExt cx="6032919" cy="1242204"/>
          </a:xfrm>
        </p:grpSpPr>
        <p:pic>
          <p:nvPicPr>
            <p:cNvPr id="13339" name="그림 25" descr="Untitled-1.png"/>
            <p:cNvPicPr>
              <a:picLocks noChangeAspect="1"/>
            </p:cNvPicPr>
            <p:nvPr/>
          </p:nvPicPr>
          <p:blipFill>
            <a:blip r:embed="rId7" cstate="print"/>
            <a:srcRect l="20375" t="55850" r="13643" b="26035"/>
            <a:stretch>
              <a:fillRect/>
            </a:stretch>
          </p:blipFill>
          <p:spPr bwMode="auto">
            <a:xfrm>
              <a:off x="1863306" y="3830128"/>
              <a:ext cx="6032919" cy="1242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직사각형 19"/>
            <p:cNvSpPr>
              <a:spLocks noChangeArrowheads="1"/>
            </p:cNvSpPr>
            <p:nvPr/>
          </p:nvSpPr>
          <p:spPr bwMode="auto">
            <a:xfrm>
              <a:off x="2835182" y="3895552"/>
              <a:ext cx="3674659" cy="31412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25400">
                <a:bevelT w="0" h="101600"/>
                <a:contourClr>
                  <a:schemeClr val="tx1"/>
                </a:contourClr>
              </a:sp3d>
            </a:bodyPr>
            <a:lstStyle/>
            <a:p>
              <a:pPr indent="-180975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sz="1600" b="1" dirty="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Asset management market services</a:t>
              </a:r>
            </a:p>
          </p:txBody>
        </p:sp>
      </p:grpSp>
      <p:grpSp>
        <p:nvGrpSpPr>
          <p:cNvPr id="9" name="그룹 45"/>
          <p:cNvGrpSpPr>
            <a:grpSpLocks/>
          </p:cNvGrpSpPr>
          <p:nvPr/>
        </p:nvGrpSpPr>
        <p:grpSpPr bwMode="auto">
          <a:xfrm>
            <a:off x="1863725" y="4305300"/>
            <a:ext cx="5994400" cy="766763"/>
            <a:chOff x="1863306" y="4304581"/>
            <a:chExt cx="5994819" cy="767751"/>
          </a:xfrm>
        </p:grpSpPr>
        <p:pic>
          <p:nvPicPr>
            <p:cNvPr id="13337" name="그림 26" descr="Untitled-2.png"/>
            <p:cNvPicPr>
              <a:picLocks noChangeAspect="1"/>
            </p:cNvPicPr>
            <p:nvPr/>
          </p:nvPicPr>
          <p:blipFill>
            <a:blip r:embed="rId8" cstate="print"/>
            <a:srcRect l="20375" t="62769" r="14059" b="26036"/>
            <a:stretch>
              <a:fillRect/>
            </a:stretch>
          </p:blipFill>
          <p:spPr bwMode="auto">
            <a:xfrm>
              <a:off x="1863306" y="4304581"/>
              <a:ext cx="5994819" cy="767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직사각형 19"/>
            <p:cNvSpPr>
              <a:spLocks noChangeArrowheads="1"/>
            </p:cNvSpPr>
            <p:nvPr/>
          </p:nvSpPr>
          <p:spPr bwMode="auto">
            <a:xfrm>
              <a:off x="2835182" y="4445632"/>
              <a:ext cx="2590634" cy="22188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 contourW="25400">
                <a:bevelT w="0" h="101600"/>
                <a:contourClr>
                  <a:schemeClr val="tx1"/>
                </a:contourClr>
              </a:sp3d>
            </a:bodyPr>
            <a:lstStyle/>
            <a:p>
              <a:pPr indent="-180975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sz="1600" b="1" dirty="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Derivative market services</a:t>
              </a:r>
              <a:endParaRPr kumimoji="0" lang="ko-KR" altLang="en-US" sz="1600" b="1" dirty="0"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10" name="그룹 46"/>
          <p:cNvGrpSpPr>
            <a:grpSpLocks/>
          </p:cNvGrpSpPr>
          <p:nvPr/>
        </p:nvGrpSpPr>
        <p:grpSpPr bwMode="auto">
          <a:xfrm>
            <a:off x="1835150" y="4800600"/>
            <a:ext cx="6850063" cy="500063"/>
            <a:chOff x="1854679" y="4787660"/>
            <a:chExt cx="6849374" cy="500332"/>
          </a:xfrm>
        </p:grpSpPr>
        <p:pic>
          <p:nvPicPr>
            <p:cNvPr id="13335" name="그림 27" descr="Untitled-3.png"/>
            <p:cNvPicPr>
              <a:picLocks noChangeAspect="1"/>
            </p:cNvPicPr>
            <p:nvPr/>
          </p:nvPicPr>
          <p:blipFill>
            <a:blip r:embed="rId9" cstate="print"/>
            <a:srcRect l="20280" t="69814" r="4808" b="22891"/>
            <a:stretch>
              <a:fillRect/>
            </a:stretch>
          </p:blipFill>
          <p:spPr bwMode="auto">
            <a:xfrm>
              <a:off x="1854679" y="4787660"/>
              <a:ext cx="6849374" cy="500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직사각형 19"/>
            <p:cNvSpPr>
              <a:spLocks noChangeArrowheads="1"/>
            </p:cNvSpPr>
            <p:nvPr/>
          </p:nvSpPr>
          <p:spPr bwMode="auto">
            <a:xfrm>
              <a:off x="2835182" y="4916127"/>
              <a:ext cx="3433287" cy="24635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 contourW="25400">
                <a:bevelT w="0" h="101600"/>
                <a:contourClr>
                  <a:schemeClr val="tx1"/>
                </a:contourClr>
              </a:sp3d>
            </a:bodyPr>
            <a:lstStyle/>
            <a:p>
              <a:pPr>
                <a:defRPr/>
              </a:pPr>
              <a:r>
                <a:rPr lang="en-US" altLang="ko-KR" sz="1600" b="1" dirty="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Cross-border clearing &amp; settlement</a:t>
              </a:r>
              <a:endParaRPr lang="ko-KR" altLang="en-US" sz="1600" b="1" dirty="0"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12" name="그룹 44"/>
          <p:cNvGrpSpPr>
            <a:grpSpLocks/>
          </p:cNvGrpSpPr>
          <p:nvPr/>
        </p:nvGrpSpPr>
        <p:grpSpPr bwMode="auto">
          <a:xfrm>
            <a:off x="387350" y="4149725"/>
            <a:ext cx="1730375" cy="2024063"/>
            <a:chOff x="465702" y="4022316"/>
            <a:chExt cx="1730034" cy="2023682"/>
          </a:xfrm>
        </p:grpSpPr>
        <p:pic>
          <p:nvPicPr>
            <p:cNvPr id="13331" name="Picture 2" descr="원_붓터치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5702" y="4022316"/>
              <a:ext cx="1730034" cy="1719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32" name="그룹 23"/>
            <p:cNvGrpSpPr>
              <a:grpSpLocks/>
            </p:cNvGrpSpPr>
            <p:nvPr/>
          </p:nvGrpSpPr>
          <p:grpSpPr bwMode="auto">
            <a:xfrm>
              <a:off x="601092" y="4177958"/>
              <a:ext cx="1476256" cy="1868040"/>
              <a:chOff x="3825246" y="3573463"/>
              <a:chExt cx="1476256" cy="1868040"/>
            </a:xfrm>
          </p:grpSpPr>
          <p:pic>
            <p:nvPicPr>
              <p:cNvPr id="13333" name="Picture 168" descr="\\Admin-c3caf49d0\이미지\F.디자인 소스\E.도식&amp;프레임\도식\원형도식\원형도식_00036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25246" y="3573463"/>
                <a:ext cx="1476256" cy="1868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4" name="그림 22" descr="마스터_1.png"/>
              <p:cNvPicPr>
                <a:picLocks noChangeAspect="1"/>
              </p:cNvPicPr>
              <p:nvPr/>
            </p:nvPicPr>
            <p:blipFill>
              <a:blip r:embed="rId12" cstate="print"/>
              <a:srcRect l="88535" t="1289" b="91164"/>
              <a:stretch>
                <a:fillRect/>
              </a:stretch>
            </p:blipFill>
            <p:spPr bwMode="auto">
              <a:xfrm>
                <a:off x="4139156" y="3970143"/>
                <a:ext cx="1048290" cy="517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5" name="그룹 44"/>
          <p:cNvGrpSpPr>
            <a:grpSpLocks/>
          </p:cNvGrpSpPr>
          <p:nvPr/>
        </p:nvGrpSpPr>
        <p:grpSpPr bwMode="auto">
          <a:xfrm>
            <a:off x="393700" y="4149725"/>
            <a:ext cx="1730375" cy="2024063"/>
            <a:chOff x="465702" y="4022316"/>
            <a:chExt cx="1730034" cy="2023682"/>
          </a:xfrm>
        </p:grpSpPr>
        <p:pic>
          <p:nvPicPr>
            <p:cNvPr id="13327" name="Picture 2" descr="원_붓터치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5702" y="4022316"/>
              <a:ext cx="1730034" cy="1719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28" name="그룹 23"/>
            <p:cNvGrpSpPr>
              <a:grpSpLocks/>
            </p:cNvGrpSpPr>
            <p:nvPr/>
          </p:nvGrpSpPr>
          <p:grpSpPr bwMode="auto">
            <a:xfrm>
              <a:off x="601092" y="4177958"/>
              <a:ext cx="1476256" cy="1868040"/>
              <a:chOff x="3825246" y="3573463"/>
              <a:chExt cx="1476256" cy="1868040"/>
            </a:xfrm>
          </p:grpSpPr>
          <p:pic>
            <p:nvPicPr>
              <p:cNvPr id="13329" name="Picture 168" descr="\\Admin-c3caf49d0\이미지\F.디자인 소스\E.도식&amp;프레임\도식\원형도식\원형도식_00036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25246" y="3573463"/>
                <a:ext cx="1476256" cy="1868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0" name="그림 22" descr="마스터_1.png"/>
              <p:cNvPicPr>
                <a:picLocks noChangeAspect="1"/>
              </p:cNvPicPr>
              <p:nvPr/>
            </p:nvPicPr>
            <p:blipFill>
              <a:blip r:embed="rId12" cstate="print"/>
              <a:srcRect l="88535" t="1289" b="91164"/>
              <a:stretch>
                <a:fillRect/>
              </a:stretch>
            </p:blipFill>
            <p:spPr bwMode="auto">
              <a:xfrm>
                <a:off x="4139156" y="3970143"/>
                <a:ext cx="1048290" cy="517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352" name="Line 40"/>
          <p:cNvSpPr>
            <a:spLocks noChangeShapeType="1"/>
          </p:cNvSpPr>
          <p:nvPr/>
        </p:nvSpPr>
        <p:spPr bwMode="auto">
          <a:xfrm>
            <a:off x="3708400" y="24209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50" descr="Untitled-7.png"/>
          <p:cNvPicPr>
            <a:picLocks noChangeAspect="1"/>
          </p:cNvPicPr>
          <p:nvPr/>
        </p:nvPicPr>
        <p:blipFill>
          <a:blip r:embed="rId3" cstate="print"/>
          <a:srcRect l="1083" t="9944" r="55556"/>
          <a:stretch>
            <a:fillRect/>
          </a:stretch>
        </p:blipFill>
        <p:spPr bwMode="auto">
          <a:xfrm>
            <a:off x="-9525" y="692150"/>
            <a:ext cx="3963988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80" descr="8"/>
          <p:cNvPicPr>
            <a:picLocks noChangeAspect="1" noChangeArrowheads="1"/>
          </p:cNvPicPr>
          <p:nvPr/>
        </p:nvPicPr>
        <p:blipFill>
          <a:blip r:embed="rId4" cstate="print">
            <a:lum bright="-30000"/>
          </a:blip>
          <a:srcRect/>
          <a:stretch>
            <a:fillRect/>
          </a:stretch>
        </p:blipFill>
        <p:spPr bwMode="auto">
          <a:xfrm>
            <a:off x="0" y="4891088"/>
            <a:ext cx="91440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19325" y="908720"/>
            <a:ext cx="4705350" cy="954107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Various specialty services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as well as traditional services </a:t>
            </a:r>
          </a:p>
        </p:txBody>
      </p:sp>
      <p:sp>
        <p:nvSpPr>
          <p:cNvPr id="53" name="직사각형 19"/>
          <p:cNvSpPr>
            <a:spLocks noChangeArrowheads="1"/>
          </p:cNvSpPr>
          <p:nvPr/>
        </p:nvSpPr>
        <p:spPr bwMode="auto">
          <a:xfrm>
            <a:off x="1201882" y="3879672"/>
            <a:ext cx="641202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 algn="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ko-KR" altLang="en-US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lang="en-US" altLang="ko-KR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1996</a:t>
            </a:r>
          </a:p>
        </p:txBody>
      </p:sp>
      <p:grpSp>
        <p:nvGrpSpPr>
          <p:cNvPr id="2" name="그룹 30"/>
          <p:cNvGrpSpPr>
            <a:grpSpLocks/>
          </p:cNvGrpSpPr>
          <p:nvPr/>
        </p:nvGrpSpPr>
        <p:grpSpPr bwMode="auto">
          <a:xfrm>
            <a:off x="1836738" y="3860800"/>
            <a:ext cx="2211387" cy="803275"/>
            <a:chOff x="1836684" y="3861009"/>
            <a:chExt cx="2211879" cy="802859"/>
          </a:xfrm>
        </p:grpSpPr>
        <p:sp>
          <p:nvSpPr>
            <p:cNvPr id="44" name="직사각형 19"/>
            <p:cNvSpPr>
              <a:spLocks noChangeArrowheads="1"/>
            </p:cNvSpPr>
            <p:nvPr/>
          </p:nvSpPr>
          <p:spPr bwMode="auto">
            <a:xfrm>
              <a:off x="2163432" y="3890323"/>
              <a:ext cx="1885131" cy="773545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Securities lending </a:t>
              </a:r>
              <a:b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   &amp; borrowing </a:t>
              </a:r>
              <a:b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      service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pic>
          <p:nvPicPr>
            <p:cNvPr id="15398" name="Picture 52" descr="성장연혁_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36684" y="3861009"/>
              <a:ext cx="31281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직사각형 19"/>
          <p:cNvSpPr>
            <a:spLocks noChangeArrowheads="1"/>
          </p:cNvSpPr>
          <p:nvPr/>
        </p:nvSpPr>
        <p:spPr bwMode="auto">
          <a:xfrm>
            <a:off x="1914485" y="4994024"/>
            <a:ext cx="641201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 algn="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ko-KR" altLang="en-US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lang="en-US" altLang="ko-KR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1999</a:t>
            </a:r>
          </a:p>
        </p:txBody>
      </p:sp>
      <p:grpSp>
        <p:nvGrpSpPr>
          <p:cNvPr id="4" name="그룹 31"/>
          <p:cNvGrpSpPr>
            <a:grpSpLocks/>
          </p:cNvGrpSpPr>
          <p:nvPr/>
        </p:nvGrpSpPr>
        <p:grpSpPr bwMode="auto">
          <a:xfrm>
            <a:off x="2543175" y="4975225"/>
            <a:ext cx="1719263" cy="554038"/>
            <a:chOff x="2543160" y="4975361"/>
            <a:chExt cx="1719047" cy="553560"/>
          </a:xfrm>
        </p:grpSpPr>
        <p:sp>
          <p:nvSpPr>
            <p:cNvPr id="45" name="직사각형 19"/>
            <p:cNvSpPr>
              <a:spLocks noChangeArrowheads="1"/>
            </p:cNvSpPr>
            <p:nvPr/>
          </p:nvSpPr>
          <p:spPr bwMode="auto">
            <a:xfrm>
              <a:off x="2825852" y="5004675"/>
              <a:ext cx="1436355" cy="524246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 </a:t>
              </a: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Tri-party repo</a:t>
              </a:r>
              <a:b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   service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pic>
          <p:nvPicPr>
            <p:cNvPr id="15396" name="Picture 52" descr="성장연혁_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3160" y="4975361"/>
              <a:ext cx="314339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직사각형 19"/>
          <p:cNvSpPr>
            <a:spLocks noChangeArrowheads="1"/>
          </p:cNvSpPr>
          <p:nvPr/>
        </p:nvSpPr>
        <p:spPr bwMode="auto">
          <a:xfrm>
            <a:off x="2480096" y="5859076"/>
            <a:ext cx="641201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 algn="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ko-KR" altLang="en-US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lang="en-US" altLang="ko-KR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2004</a:t>
            </a:r>
          </a:p>
        </p:txBody>
      </p:sp>
      <p:grpSp>
        <p:nvGrpSpPr>
          <p:cNvPr id="5" name="그룹 32"/>
          <p:cNvGrpSpPr>
            <a:grpSpLocks/>
          </p:cNvGrpSpPr>
          <p:nvPr/>
        </p:nvGrpSpPr>
        <p:grpSpPr bwMode="auto">
          <a:xfrm>
            <a:off x="3124200" y="5840413"/>
            <a:ext cx="2003425" cy="314325"/>
            <a:chOff x="3123978" y="5840413"/>
            <a:chExt cx="2003443" cy="314325"/>
          </a:xfrm>
        </p:grpSpPr>
        <p:sp>
          <p:nvSpPr>
            <p:cNvPr id="58" name="직사각형 19"/>
            <p:cNvSpPr>
              <a:spLocks noChangeArrowheads="1"/>
            </p:cNvSpPr>
            <p:nvPr/>
          </p:nvSpPr>
          <p:spPr bwMode="auto">
            <a:xfrm>
              <a:off x="3447474" y="5860102"/>
              <a:ext cx="1679947" cy="274947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FundNet</a:t>
              </a: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 service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pic>
          <p:nvPicPr>
            <p:cNvPr id="15394" name="Picture 52" descr="성장연혁_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23978" y="5840413"/>
              <a:ext cx="314547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직사각형 19"/>
          <p:cNvSpPr>
            <a:spLocks noChangeArrowheads="1"/>
          </p:cNvSpPr>
          <p:nvPr/>
        </p:nvSpPr>
        <p:spPr bwMode="auto">
          <a:xfrm>
            <a:off x="673943" y="3014619"/>
            <a:ext cx="641201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 algn="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ko-KR" altLang="en-US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lang="en-US" altLang="ko-KR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1994</a:t>
            </a:r>
          </a:p>
        </p:txBody>
      </p:sp>
      <p:grpSp>
        <p:nvGrpSpPr>
          <p:cNvPr id="6" name="그룹 29"/>
          <p:cNvGrpSpPr>
            <a:grpSpLocks/>
          </p:cNvGrpSpPr>
          <p:nvPr/>
        </p:nvGrpSpPr>
        <p:grpSpPr bwMode="auto">
          <a:xfrm>
            <a:off x="1300163" y="2995613"/>
            <a:ext cx="2636837" cy="554037"/>
            <a:chOff x="1299372" y="2995956"/>
            <a:chExt cx="2636923" cy="553560"/>
          </a:xfrm>
        </p:grpSpPr>
        <p:sp>
          <p:nvSpPr>
            <p:cNvPr id="43" name="직사각형 19"/>
            <p:cNvSpPr>
              <a:spLocks noChangeArrowheads="1"/>
            </p:cNvSpPr>
            <p:nvPr/>
          </p:nvSpPr>
          <p:spPr bwMode="auto">
            <a:xfrm>
              <a:off x="1602323" y="3025270"/>
              <a:ext cx="2333972" cy="524246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Cross-border clearing </a:t>
              </a:r>
              <a:b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   &amp; settlement service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pic>
          <p:nvPicPr>
            <p:cNvPr id="15392" name="Picture 52" descr="성장연혁_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99372" y="2995956"/>
              <a:ext cx="312766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직사각형 19"/>
          <p:cNvSpPr>
            <a:spLocks noChangeArrowheads="1"/>
          </p:cNvSpPr>
          <p:nvPr/>
        </p:nvSpPr>
        <p:spPr bwMode="auto">
          <a:xfrm>
            <a:off x="288943" y="2388801"/>
            <a:ext cx="641201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 algn="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ko-KR" altLang="en-US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lang="en-US" altLang="ko-KR" sz="2000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1974</a:t>
            </a:r>
          </a:p>
        </p:txBody>
      </p:sp>
      <p:grpSp>
        <p:nvGrpSpPr>
          <p:cNvPr id="7" name="그룹 27"/>
          <p:cNvGrpSpPr>
            <a:grpSpLocks/>
          </p:cNvGrpSpPr>
          <p:nvPr/>
        </p:nvGrpSpPr>
        <p:grpSpPr bwMode="auto">
          <a:xfrm>
            <a:off x="914400" y="2370138"/>
            <a:ext cx="2695575" cy="314325"/>
            <a:chOff x="914372" y="2370138"/>
            <a:chExt cx="2695603" cy="314325"/>
          </a:xfrm>
        </p:grpSpPr>
        <p:pic>
          <p:nvPicPr>
            <p:cNvPr id="15389" name="Picture 52" descr="성장연혁_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372" y="2370138"/>
              <a:ext cx="312767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직사각형 19"/>
            <p:cNvSpPr>
              <a:spLocks noChangeArrowheads="1"/>
            </p:cNvSpPr>
            <p:nvPr/>
          </p:nvSpPr>
          <p:spPr bwMode="auto">
            <a:xfrm>
              <a:off x="1233426" y="2399452"/>
              <a:ext cx="2376549" cy="274947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kumimoji="0"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Transfer agent service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sp>
        <p:nvSpPr>
          <p:cNvPr id="36" name="AutoShape 18"/>
          <p:cNvSpPr>
            <a:spLocks noChangeArrowheads="1"/>
          </p:cNvSpPr>
          <p:nvPr/>
        </p:nvSpPr>
        <p:spPr bwMode="auto">
          <a:xfrm>
            <a:off x="208087" y="138698"/>
            <a:ext cx="3869714" cy="553998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Value Added Services </a:t>
            </a:r>
            <a:endParaRPr kumimoji="0" lang="en-US" altLang="ko-KR" sz="3000" b="1" spc="-150" dirty="0">
              <a:ln>
                <a:prstDash val="solid"/>
              </a:ln>
              <a:gradFill>
                <a:gsLst>
                  <a:gs pos="30000">
                    <a:schemeClr val="tx1">
                      <a:lumMod val="75000"/>
                      <a:lumOff val="25000"/>
                    </a:schemeClr>
                  </a:gs>
                  <a:gs pos="8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219325" y="908720"/>
            <a:ext cx="4705350" cy="954107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Various specialty services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as well as traditional services </a:t>
            </a:r>
          </a:p>
        </p:txBody>
      </p:sp>
      <p:sp>
        <p:nvSpPr>
          <p:cNvPr id="49" name="자유형 48"/>
          <p:cNvSpPr/>
          <p:nvPr/>
        </p:nvSpPr>
        <p:spPr>
          <a:xfrm rot="2869461">
            <a:off x="-1586931" y="-55747"/>
            <a:ext cx="1634238" cy="1451088"/>
          </a:xfrm>
          <a:custGeom>
            <a:avLst/>
            <a:gdLst>
              <a:gd name="connsiteX0" fmla="*/ 117088 w 358388"/>
              <a:gd name="connsiteY0" fmla="*/ 0 h 2197100"/>
              <a:gd name="connsiteX1" fmla="*/ 117088 w 358388"/>
              <a:gd name="connsiteY1" fmla="*/ 1828800 h 2197100"/>
              <a:gd name="connsiteX2" fmla="*/ 358388 w 358388"/>
              <a:gd name="connsiteY2" fmla="*/ 2197100 h 2197100"/>
              <a:gd name="connsiteX3" fmla="*/ 345688 w 358388"/>
              <a:gd name="connsiteY3" fmla="*/ 292100 h 2197100"/>
              <a:gd name="connsiteX4" fmla="*/ 117088 w 358388"/>
              <a:gd name="connsiteY4" fmla="*/ 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388" h="2197100">
                <a:moveTo>
                  <a:pt x="117088" y="0"/>
                </a:moveTo>
                <a:lnTo>
                  <a:pt x="117088" y="1828800"/>
                </a:lnTo>
                <a:lnTo>
                  <a:pt x="358388" y="2197100"/>
                </a:lnTo>
                <a:cubicBezTo>
                  <a:pt x="354155" y="1562100"/>
                  <a:pt x="349921" y="927100"/>
                  <a:pt x="345688" y="292100"/>
                </a:cubicBezTo>
                <a:cubicBezTo>
                  <a:pt x="114333" y="22186"/>
                  <a:pt x="0" y="25400"/>
                  <a:pt x="11708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bg1"/>
              </a:gs>
              <a:gs pos="82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64" name="그룹 35"/>
          <p:cNvGrpSpPr>
            <a:grpSpLocks/>
          </p:cNvGrpSpPr>
          <p:nvPr/>
        </p:nvGrpSpPr>
        <p:grpSpPr bwMode="auto">
          <a:xfrm>
            <a:off x="7446365" y="2565502"/>
            <a:ext cx="1473810" cy="1372592"/>
            <a:chOff x="592138" y="1854200"/>
            <a:chExt cx="1806575" cy="1806575"/>
          </a:xfrm>
        </p:grpSpPr>
        <p:pic>
          <p:nvPicPr>
            <p:cNvPr id="65" name="그림 182" descr="Untitled-11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2138" y="1854200"/>
              <a:ext cx="1806575" cy="180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직사각형 19"/>
            <p:cNvSpPr>
              <a:spLocks noChangeArrowheads="1"/>
            </p:cNvSpPr>
            <p:nvPr/>
          </p:nvSpPr>
          <p:spPr bwMode="auto">
            <a:xfrm>
              <a:off x="1057805" y="2453814"/>
              <a:ext cx="875240" cy="60734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Securities</a:t>
              </a:r>
              <a:b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</a:b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lending &amp;</a:t>
              </a:r>
            </a:p>
            <a:p>
              <a:pPr marL="180975"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borrowing</a:t>
              </a:r>
            </a:p>
          </p:txBody>
        </p:sp>
      </p:grpSp>
      <p:grpSp>
        <p:nvGrpSpPr>
          <p:cNvPr id="67" name="그룹 38"/>
          <p:cNvGrpSpPr>
            <a:grpSpLocks/>
          </p:cNvGrpSpPr>
          <p:nvPr/>
        </p:nvGrpSpPr>
        <p:grpSpPr bwMode="auto">
          <a:xfrm>
            <a:off x="5697927" y="2759607"/>
            <a:ext cx="1409700" cy="1409700"/>
            <a:chOff x="2987675" y="2420938"/>
            <a:chExt cx="1409700" cy="1409700"/>
          </a:xfrm>
        </p:grpSpPr>
        <p:pic>
          <p:nvPicPr>
            <p:cNvPr id="68" name="그림 185" descr="Untitled-11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7675" y="2420938"/>
              <a:ext cx="1409700" cy="140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직사각형 19"/>
            <p:cNvSpPr>
              <a:spLocks noChangeArrowheads="1"/>
            </p:cNvSpPr>
            <p:nvPr/>
          </p:nvSpPr>
          <p:spPr bwMode="auto">
            <a:xfrm>
              <a:off x="3093002" y="2794415"/>
              <a:ext cx="1199046" cy="66274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ko-KR" altLang="en-US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</a:t>
              </a: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Cross-border</a:t>
              </a:r>
              <a:b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</a:b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clearing &amp; </a:t>
              </a:r>
            </a:p>
            <a:p>
              <a:pPr marL="180975"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settlement</a:t>
              </a:r>
              <a:endParaRPr lang="ko-KR" altLang="en-US" sz="1600" b="1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70" name="그룹 41"/>
          <p:cNvGrpSpPr>
            <a:grpSpLocks/>
          </p:cNvGrpSpPr>
          <p:nvPr/>
        </p:nvGrpSpPr>
        <p:grpSpPr bwMode="auto">
          <a:xfrm>
            <a:off x="4823950" y="4293979"/>
            <a:ext cx="1460305" cy="1400708"/>
            <a:chOff x="3609016" y="4076700"/>
            <a:chExt cx="1968500" cy="1968500"/>
          </a:xfrm>
        </p:grpSpPr>
        <p:pic>
          <p:nvPicPr>
            <p:cNvPr id="71" name="그림 183" descr="Untitled-11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09016" y="4076700"/>
              <a:ext cx="1968500" cy="196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직사각형 19"/>
            <p:cNvSpPr>
              <a:spLocks noChangeArrowheads="1"/>
            </p:cNvSpPr>
            <p:nvPr/>
          </p:nvSpPr>
          <p:spPr bwMode="auto">
            <a:xfrm>
              <a:off x="4031957" y="4691132"/>
              <a:ext cx="1080083" cy="73963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ko-KR" altLang="en-US" sz="2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</a:t>
              </a: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Tri-party</a:t>
              </a:r>
              <a:b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</a:b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Repo</a:t>
              </a:r>
            </a:p>
          </p:txBody>
        </p:sp>
      </p:grpSp>
      <p:grpSp>
        <p:nvGrpSpPr>
          <p:cNvPr id="73" name="그룹 44"/>
          <p:cNvGrpSpPr>
            <a:grpSpLocks/>
          </p:cNvGrpSpPr>
          <p:nvPr/>
        </p:nvGrpSpPr>
        <p:grpSpPr bwMode="auto">
          <a:xfrm>
            <a:off x="4048124" y="2217818"/>
            <a:ext cx="1459979" cy="1398574"/>
            <a:chOff x="4859338" y="1341438"/>
            <a:chExt cx="1409700" cy="1408112"/>
          </a:xfrm>
        </p:grpSpPr>
        <p:pic>
          <p:nvPicPr>
            <p:cNvPr id="74" name="그림 187" descr="Untitled-11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59338" y="1341438"/>
              <a:ext cx="1409700" cy="14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" name="직사각형 19"/>
            <p:cNvSpPr>
              <a:spLocks noChangeArrowheads="1"/>
            </p:cNvSpPr>
            <p:nvPr/>
          </p:nvSpPr>
          <p:spPr bwMode="auto">
            <a:xfrm>
              <a:off x="5175588" y="1810045"/>
              <a:ext cx="777200" cy="4708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ko-KR" altLang="en-US" sz="20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</a:t>
              </a: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Transfer</a:t>
              </a:r>
              <a:b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</a:br>
              <a:r>
                <a:rPr lang="en-US" altLang="ko-KR" sz="14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agent</a:t>
              </a:r>
              <a:endParaRPr lang="ko-KR" altLang="en-US" sz="1400" b="1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76" name="그룹 48"/>
          <p:cNvGrpSpPr>
            <a:grpSpLocks/>
          </p:cNvGrpSpPr>
          <p:nvPr/>
        </p:nvGrpSpPr>
        <p:grpSpPr bwMode="auto">
          <a:xfrm>
            <a:off x="6991667" y="4584156"/>
            <a:ext cx="1490975" cy="1376356"/>
            <a:chOff x="6588125" y="1700213"/>
            <a:chExt cx="1968500" cy="1970087"/>
          </a:xfrm>
        </p:grpSpPr>
        <p:pic>
          <p:nvPicPr>
            <p:cNvPr id="77" name="그림 184" descr="Untitled-11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88125" y="1700213"/>
              <a:ext cx="1968500" cy="197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" name="직사각형 19"/>
            <p:cNvSpPr>
              <a:spLocks noChangeArrowheads="1"/>
            </p:cNvSpPr>
            <p:nvPr/>
          </p:nvSpPr>
          <p:spPr bwMode="auto">
            <a:xfrm>
              <a:off x="7007609" y="2462396"/>
              <a:ext cx="1129533" cy="44572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marL="180975" indent="-180975"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ko-KR" altLang="en-US" sz="20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</a:t>
              </a:r>
              <a:r>
                <a:rPr lang="en-US" altLang="ko-KR" sz="1400" b="1" dirty="0" err="1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FundNet</a:t>
              </a:r>
              <a:endParaRPr lang="en-US" altLang="ko-KR" sz="1400" b="1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30" descr="Untitled-15.png"/>
          <p:cNvPicPr>
            <a:picLocks noChangeAspect="1"/>
          </p:cNvPicPr>
          <p:nvPr/>
        </p:nvPicPr>
        <p:blipFill>
          <a:blip r:embed="rId3" cstate="print"/>
          <a:srcRect l="55283" t="10564"/>
          <a:stretch>
            <a:fillRect/>
          </a:stretch>
        </p:blipFill>
        <p:spPr bwMode="auto">
          <a:xfrm>
            <a:off x="5054600" y="723900"/>
            <a:ext cx="40894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그림 131" descr="Untitled-16.png"/>
          <p:cNvPicPr>
            <a:picLocks noChangeAspect="1"/>
          </p:cNvPicPr>
          <p:nvPr/>
        </p:nvPicPr>
        <p:blipFill>
          <a:blip r:embed="rId4" cstate="print"/>
          <a:srcRect t="25276" r="50520"/>
          <a:stretch>
            <a:fillRect/>
          </a:stretch>
        </p:blipFill>
        <p:spPr bwMode="auto">
          <a:xfrm>
            <a:off x="0" y="1514475"/>
            <a:ext cx="4524375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0"/>
          <p:cNvGrpSpPr>
            <a:grpSpLocks/>
          </p:cNvGrpSpPr>
          <p:nvPr/>
        </p:nvGrpSpPr>
        <p:grpSpPr bwMode="auto">
          <a:xfrm>
            <a:off x="1787525" y="1501775"/>
            <a:ext cx="5568950" cy="5373688"/>
            <a:chOff x="1788021" y="1501775"/>
            <a:chExt cx="5567959" cy="5373688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2221332" y="1501775"/>
              <a:ext cx="4672768" cy="4651375"/>
            </a:xfrm>
            <a:prstGeom prst="roundRect">
              <a:avLst>
                <a:gd name="adj" fmla="val 2070"/>
              </a:avLst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grpSp>
          <p:nvGrpSpPr>
            <p:cNvPr id="25667" name="그룹 49"/>
            <p:cNvGrpSpPr>
              <a:grpSpLocks/>
            </p:cNvGrpSpPr>
            <p:nvPr/>
          </p:nvGrpSpPr>
          <p:grpSpPr bwMode="auto">
            <a:xfrm>
              <a:off x="1788021" y="5874041"/>
              <a:ext cx="5567959" cy="1001422"/>
              <a:chOff x="1788021" y="5874041"/>
              <a:chExt cx="5567959" cy="1001422"/>
            </a:xfrm>
          </p:grpSpPr>
          <p:grpSp>
            <p:nvGrpSpPr>
              <p:cNvPr id="25668" name="그룹 49"/>
              <p:cNvGrpSpPr>
                <a:grpSpLocks/>
              </p:cNvGrpSpPr>
              <p:nvPr/>
            </p:nvGrpSpPr>
            <p:grpSpPr bwMode="auto">
              <a:xfrm>
                <a:off x="1788021" y="5874041"/>
                <a:ext cx="5567959" cy="1001422"/>
                <a:chOff x="1763688" y="5874041"/>
                <a:chExt cx="5567959" cy="1001422"/>
              </a:xfrm>
            </p:grpSpPr>
            <p:pic>
              <p:nvPicPr>
                <p:cNvPr id="25670" name="Picture 4" descr="D:\ptone 2010\LG 텔레콤 06\png\png_3차재작업\bar red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88383"/>
                <a:stretch>
                  <a:fillRect/>
                </a:stretch>
              </p:blipFill>
              <p:spPr bwMode="auto">
                <a:xfrm>
                  <a:off x="1763688" y="5874041"/>
                  <a:ext cx="450123" cy="10014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671" name="Picture 4" descr="D:\ptone 2010\LG 텔레콤 06\png\png_3차재작업\bar red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11864" r="10638"/>
                <a:stretch>
                  <a:fillRect/>
                </a:stretch>
              </p:blipFill>
              <p:spPr bwMode="auto">
                <a:xfrm>
                  <a:off x="2213810" y="5874041"/>
                  <a:ext cx="4687503" cy="10014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672" name="Picture 4" descr="D:\ptone 2010\LG 텔레콤 06\png\png_3차재작업\bar red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88866"/>
                <a:stretch>
                  <a:fillRect/>
                </a:stretch>
              </p:blipFill>
              <p:spPr bwMode="auto">
                <a:xfrm>
                  <a:off x="6900139" y="5874041"/>
                  <a:ext cx="431508" cy="10014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9" name="직사각형 4"/>
              <p:cNvSpPr>
                <a:spLocks noChangeArrowheads="1"/>
              </p:cNvSpPr>
              <p:nvPr/>
            </p:nvSpPr>
            <p:spPr bwMode="auto">
              <a:xfrm>
                <a:off x="2084140" y="6026856"/>
                <a:ext cx="4975721" cy="270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  <a:scene3d>
                  <a:camera prst="orthographicFront"/>
                  <a:lightRig rig="glow" dir="tl"/>
                </a:scene3d>
                <a:sp3d contourW="25400" prstMaterial="matte">
                  <a:bevelT w="25400" h="55880" prst="artDeco"/>
                  <a:contourClr>
                    <a:schemeClr val="tx1"/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pPr marL="133350" indent="-133350" algn="ctr">
                  <a:lnSpc>
                    <a:spcPct val="80000"/>
                  </a:lnSpc>
                  <a:buClr>
                    <a:schemeClr val="bg1"/>
                  </a:buClr>
                  <a:buSzPts val="1200"/>
                  <a:defRPr/>
                </a:pPr>
                <a:r>
                  <a:rPr lang="en-US" altLang="ko-KR" sz="2200" b="1" dirty="0" smtClean="0">
                    <a:ln w="11430"/>
                    <a:solidFill>
                      <a:schemeClr val="bg1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" pitchFamily="34" charset="0"/>
                    <a:ea typeface="굴림" pitchFamily="50" charset="-127"/>
                    <a:cs typeface="Arial" pitchFamily="34" charset="0"/>
                  </a:rPr>
                  <a:t>Central Deposit &amp; Settlement System</a:t>
                </a:r>
                <a:endParaRPr lang="ko-KR" altLang="en-US" sz="2200" b="1" dirty="0" smtClean="0">
                  <a:ln w="11430"/>
                  <a:solidFill>
                    <a:schemeClr val="bg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</p:grpSp>
      </p:grpSp>
      <p:sp>
        <p:nvSpPr>
          <p:cNvPr id="112" name="자유형 111"/>
          <p:cNvSpPr/>
          <p:nvPr/>
        </p:nvSpPr>
        <p:spPr>
          <a:xfrm>
            <a:off x="4557713" y="3432175"/>
            <a:ext cx="0" cy="1495425"/>
          </a:xfrm>
          <a:custGeom>
            <a:avLst/>
            <a:gdLst>
              <a:gd name="connsiteX0" fmla="*/ 0 w 0"/>
              <a:gd name="connsiteY0" fmla="*/ 0 h 1494972"/>
              <a:gd name="connsiteX1" fmla="*/ 0 w 0"/>
              <a:gd name="connsiteY1" fmla="*/ 1494972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94972">
                <a:moveTo>
                  <a:pt x="0" y="0"/>
                </a:moveTo>
                <a:lnTo>
                  <a:pt x="0" y="1494972"/>
                </a:lnTo>
              </a:path>
            </a:pathLst>
          </a:cu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110" name="자유형 109"/>
          <p:cNvSpPr/>
          <p:nvPr/>
        </p:nvSpPr>
        <p:spPr>
          <a:xfrm>
            <a:off x="3802063" y="4927600"/>
            <a:ext cx="1539875" cy="0"/>
          </a:xfrm>
          <a:custGeom>
            <a:avLst/>
            <a:gdLst>
              <a:gd name="connsiteX0" fmla="*/ 0 w 1538514"/>
              <a:gd name="connsiteY0" fmla="*/ 0 h 0"/>
              <a:gd name="connsiteX1" fmla="*/ 1538514 w 15385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8514">
                <a:moveTo>
                  <a:pt x="0" y="0"/>
                </a:moveTo>
                <a:lnTo>
                  <a:pt x="1538514" y="0"/>
                </a:lnTo>
              </a:path>
            </a:pathLst>
          </a:cu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208087" y="138698"/>
            <a:ext cx="6473247" cy="553998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KSD </a:t>
            </a:r>
            <a:r>
              <a:rPr kumimoji="0" lang="en-US" altLang="ko-KR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Centralized SLB System Process</a:t>
            </a:r>
            <a:endParaRPr kumimoji="0" lang="ko-KR" altLang="en-US" sz="3000" b="1" spc="-150" dirty="0">
              <a:ln>
                <a:prstDash val="solid"/>
              </a:ln>
              <a:gradFill>
                <a:gsLst>
                  <a:gs pos="30000">
                    <a:schemeClr val="tx1">
                      <a:lumMod val="75000"/>
                      <a:lumOff val="25000"/>
                    </a:schemeClr>
                  </a:gs>
                  <a:gs pos="8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6" name="그룹 45"/>
          <p:cNvGrpSpPr>
            <a:grpSpLocks/>
          </p:cNvGrpSpPr>
          <p:nvPr/>
        </p:nvGrpSpPr>
        <p:grpSpPr bwMode="auto">
          <a:xfrm>
            <a:off x="525463" y="992188"/>
            <a:ext cx="6732587" cy="363537"/>
            <a:chOff x="525463" y="992311"/>
            <a:chExt cx="6732214" cy="364202"/>
          </a:xfrm>
        </p:grpSpPr>
        <p:pic>
          <p:nvPicPr>
            <p:cNvPr id="25664" name="Picture 52" descr="성장연혁_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5463" y="1023938"/>
              <a:ext cx="31432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직사각형 19"/>
            <p:cNvSpPr>
              <a:spLocks noChangeArrowheads="1"/>
            </p:cNvSpPr>
            <p:nvPr/>
          </p:nvSpPr>
          <p:spPr bwMode="auto">
            <a:xfrm>
              <a:off x="755576" y="992311"/>
              <a:ext cx="6502101" cy="36420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1600" dirty="0">
                  <a:latin typeface="Arial" pitchFamily="34" charset="0"/>
                  <a:ea typeface="굴림" pitchFamily="50" charset="-127"/>
                  <a:cs typeface="Arial" pitchFamily="34" charset="0"/>
                </a:rPr>
                <a:t>Central securities depository (CSD) in the role of an SLB intermediary</a:t>
              </a:r>
              <a:endParaRPr kumimoji="0"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8" name="그룹 41"/>
          <p:cNvGrpSpPr>
            <a:grpSpLocks/>
          </p:cNvGrpSpPr>
          <p:nvPr/>
        </p:nvGrpSpPr>
        <p:grpSpPr bwMode="auto">
          <a:xfrm>
            <a:off x="3475038" y="1630363"/>
            <a:ext cx="2238375" cy="2493962"/>
            <a:chOff x="3460132" y="1630924"/>
            <a:chExt cx="2238024" cy="2492840"/>
          </a:xfrm>
        </p:grpSpPr>
        <p:pic>
          <p:nvPicPr>
            <p:cNvPr id="25662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7" cstate="print"/>
            <a:srcRect l="8678" t="8826" r="9259"/>
            <a:stretch>
              <a:fillRect/>
            </a:stretch>
          </p:blipFill>
          <p:spPr bwMode="auto">
            <a:xfrm>
              <a:off x="3460132" y="1630924"/>
              <a:ext cx="2238024" cy="249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직사각형 46"/>
            <p:cNvSpPr/>
            <p:nvPr/>
          </p:nvSpPr>
          <p:spPr bwMode="auto">
            <a:xfrm>
              <a:off x="3828461" y="2449463"/>
              <a:ext cx="1491113" cy="728405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2000" b="1" spc="-150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Intermediary</a:t>
              </a:r>
            </a:p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(CSD)</a:t>
              </a:r>
              <a:endParaRPr kumimoji="0" lang="ko-KR" altLang="en-US" b="1" dirty="0">
                <a:solidFill>
                  <a:schemeClr val="tx2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9" name="그룹 60"/>
          <p:cNvGrpSpPr>
            <a:grpSpLocks/>
          </p:cNvGrpSpPr>
          <p:nvPr/>
        </p:nvGrpSpPr>
        <p:grpSpPr bwMode="auto">
          <a:xfrm>
            <a:off x="5592763" y="2105025"/>
            <a:ext cx="1292225" cy="273050"/>
            <a:chOff x="5545138" y="2105722"/>
            <a:chExt cx="1292225" cy="271869"/>
          </a:xfrm>
        </p:grpSpPr>
        <p:sp>
          <p:nvSpPr>
            <p:cNvPr id="122" name="자유형 121"/>
            <p:cNvSpPr/>
            <p:nvPr/>
          </p:nvSpPr>
          <p:spPr>
            <a:xfrm rot="10800000">
              <a:off x="5545138" y="2366527"/>
              <a:ext cx="1292225" cy="0"/>
            </a:xfrm>
            <a:custGeom>
              <a:avLst/>
              <a:gdLst>
                <a:gd name="connsiteX0" fmla="*/ 0 w 1291772"/>
                <a:gd name="connsiteY0" fmla="*/ 0 h 0"/>
                <a:gd name="connsiteX1" fmla="*/ 1291772 w 12917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772">
                  <a:moveTo>
                    <a:pt x="0" y="0"/>
                  </a:moveTo>
                  <a:lnTo>
                    <a:pt x="1291772" y="0"/>
                  </a:ln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124" name="직사각형 123"/>
            <p:cNvSpPr/>
            <p:nvPr/>
          </p:nvSpPr>
          <p:spPr bwMode="auto">
            <a:xfrm>
              <a:off x="5680246" y="2105722"/>
              <a:ext cx="1031051" cy="271869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1) Application</a:t>
              </a:r>
            </a:p>
          </p:txBody>
        </p:sp>
      </p:grpSp>
      <p:grpSp>
        <p:nvGrpSpPr>
          <p:cNvPr id="10" name="그룹 66"/>
          <p:cNvGrpSpPr>
            <a:grpSpLocks/>
          </p:cNvGrpSpPr>
          <p:nvPr/>
        </p:nvGrpSpPr>
        <p:grpSpPr bwMode="auto">
          <a:xfrm>
            <a:off x="1314450" y="3376613"/>
            <a:ext cx="1341438" cy="1204912"/>
            <a:chOff x="1314298" y="3376613"/>
            <a:chExt cx="1341590" cy="1204912"/>
          </a:xfrm>
        </p:grpSpPr>
        <p:sp>
          <p:nvSpPr>
            <p:cNvPr id="109" name="자유형 108"/>
            <p:cNvSpPr/>
            <p:nvPr/>
          </p:nvSpPr>
          <p:spPr>
            <a:xfrm>
              <a:off x="1828706" y="3376613"/>
              <a:ext cx="827182" cy="1204912"/>
            </a:xfrm>
            <a:custGeom>
              <a:avLst/>
              <a:gdLst>
                <a:gd name="connsiteX0" fmla="*/ 0 w 827314"/>
                <a:gd name="connsiteY0" fmla="*/ 0 h 1204686"/>
                <a:gd name="connsiteX1" fmla="*/ 827314 w 827314"/>
                <a:gd name="connsiteY1" fmla="*/ 1204686 h 120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314" h="1204686">
                  <a:moveTo>
                    <a:pt x="0" y="0"/>
                  </a:moveTo>
                  <a:lnTo>
                    <a:pt x="827314" y="1204686"/>
                  </a:lnTo>
                </a:path>
              </a:pathLst>
            </a:custGeom>
            <a:ln>
              <a:solidFill>
                <a:schemeClr val="tx1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126" name="직사각형 125"/>
            <p:cNvSpPr/>
            <p:nvPr/>
          </p:nvSpPr>
          <p:spPr bwMode="auto">
            <a:xfrm>
              <a:off x="1314298" y="3877211"/>
              <a:ext cx="865943" cy="271869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4) Credit(+)</a:t>
              </a:r>
              <a:endParaRPr kumimoji="0"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11" name="그룹 65"/>
          <p:cNvGrpSpPr>
            <a:grpSpLocks/>
          </p:cNvGrpSpPr>
          <p:nvPr/>
        </p:nvGrpSpPr>
        <p:grpSpPr bwMode="auto">
          <a:xfrm>
            <a:off x="6538913" y="3376613"/>
            <a:ext cx="1249362" cy="1204912"/>
            <a:chOff x="6538913" y="3376613"/>
            <a:chExt cx="1249168" cy="1204912"/>
          </a:xfrm>
        </p:grpSpPr>
        <p:sp>
          <p:nvSpPr>
            <p:cNvPr id="111" name="자유형 110"/>
            <p:cNvSpPr/>
            <p:nvPr/>
          </p:nvSpPr>
          <p:spPr>
            <a:xfrm flipH="1">
              <a:off x="6538913" y="3376613"/>
              <a:ext cx="826959" cy="1204912"/>
            </a:xfrm>
            <a:custGeom>
              <a:avLst/>
              <a:gdLst>
                <a:gd name="connsiteX0" fmla="*/ 0 w 827314"/>
                <a:gd name="connsiteY0" fmla="*/ 0 h 1204686"/>
                <a:gd name="connsiteX1" fmla="*/ 827314 w 827314"/>
                <a:gd name="connsiteY1" fmla="*/ 1204686 h 120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314" h="1204686">
                  <a:moveTo>
                    <a:pt x="0" y="0"/>
                  </a:moveTo>
                  <a:lnTo>
                    <a:pt x="827314" y="1204686"/>
                  </a:lnTo>
                </a:path>
              </a:pathLst>
            </a:custGeom>
            <a:ln>
              <a:solidFill>
                <a:schemeClr val="tx1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127" name="직사각형 126"/>
            <p:cNvSpPr/>
            <p:nvPr/>
          </p:nvSpPr>
          <p:spPr bwMode="auto">
            <a:xfrm>
              <a:off x="7003892" y="3877211"/>
              <a:ext cx="784189" cy="271869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4) Debit(-)</a:t>
              </a:r>
              <a:endParaRPr kumimoji="0"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12" name="그룹 40"/>
          <p:cNvGrpSpPr>
            <a:grpSpLocks/>
          </p:cNvGrpSpPr>
          <p:nvPr/>
        </p:nvGrpSpPr>
        <p:grpSpPr bwMode="auto">
          <a:xfrm>
            <a:off x="6734175" y="1946275"/>
            <a:ext cx="1671638" cy="1863725"/>
            <a:chOff x="6734175" y="1871663"/>
            <a:chExt cx="1671638" cy="1863725"/>
          </a:xfrm>
        </p:grpSpPr>
        <p:pic>
          <p:nvPicPr>
            <p:cNvPr id="25653" name="그림 40" descr="Untitled-40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34175" y="1871663"/>
              <a:ext cx="1671638" cy="186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54" name="그림 133" descr="1291115668_Company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86600" y="1884363"/>
              <a:ext cx="1169988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직사각형 51"/>
            <p:cNvSpPr>
              <a:spLocks noChangeArrowheads="1"/>
            </p:cNvSpPr>
            <p:nvPr/>
          </p:nvSpPr>
          <p:spPr bwMode="auto">
            <a:xfrm>
              <a:off x="7200701" y="2926771"/>
              <a:ext cx="715581" cy="2492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Lender</a:t>
              </a:r>
              <a:endParaRPr kumimoji="0" lang="ko-KR" altLang="en-US" b="1" spc="-70" dirty="0" smtClean="0">
                <a:ln>
                  <a:prstDash val="solid"/>
                </a:ln>
                <a:gradFill>
                  <a:gsLst>
                    <a:gs pos="4700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>
                  <a:outerShdw blurRad="88900" dist="50800" dir="5040000" algn="tl">
                    <a:prstClr val="black">
                      <a:alpha val="34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13" name="그룹 42"/>
          <p:cNvGrpSpPr>
            <a:grpSpLocks/>
          </p:cNvGrpSpPr>
          <p:nvPr/>
        </p:nvGrpSpPr>
        <p:grpSpPr bwMode="auto">
          <a:xfrm>
            <a:off x="2093913" y="3816350"/>
            <a:ext cx="2176462" cy="2159000"/>
            <a:chOff x="2089150" y="3816350"/>
            <a:chExt cx="2176463" cy="2159000"/>
          </a:xfrm>
        </p:grpSpPr>
        <p:pic>
          <p:nvPicPr>
            <p:cNvPr id="25651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89150" y="3816350"/>
              <a:ext cx="21764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직사각형 53"/>
            <p:cNvSpPr>
              <a:spLocks noChangeArrowheads="1"/>
            </p:cNvSpPr>
            <p:nvPr/>
          </p:nvSpPr>
          <p:spPr bwMode="auto">
            <a:xfrm>
              <a:off x="2704495" y="4679651"/>
              <a:ext cx="945772" cy="4708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sz="1600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A/C book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sz="1600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(borrower</a:t>
              </a:r>
              <a:r>
                <a:rPr kumimoji="0" lang="en-US" altLang="ko-KR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)</a:t>
              </a:r>
              <a:endParaRPr kumimoji="0" lang="ko-KR" altLang="en-US" b="1" spc="-70" dirty="0" smtClean="0">
                <a:ln>
                  <a:prstDash val="solid"/>
                </a:ln>
                <a:gradFill>
                  <a:gsLst>
                    <a:gs pos="4700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>
                  <a:outerShdw blurRad="88900" dist="50800" dir="5040000" algn="tl">
                    <a:prstClr val="black">
                      <a:alpha val="34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14" name="그룹 43"/>
          <p:cNvGrpSpPr>
            <a:grpSpLocks/>
          </p:cNvGrpSpPr>
          <p:nvPr/>
        </p:nvGrpSpPr>
        <p:grpSpPr bwMode="auto">
          <a:xfrm>
            <a:off x="4875213" y="3816350"/>
            <a:ext cx="2176462" cy="2159000"/>
            <a:chOff x="4870450" y="3816350"/>
            <a:chExt cx="2176463" cy="2159000"/>
          </a:xfrm>
        </p:grpSpPr>
        <p:pic>
          <p:nvPicPr>
            <p:cNvPr id="25649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70450" y="3816350"/>
              <a:ext cx="21764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직사각형 54"/>
            <p:cNvSpPr>
              <a:spLocks noChangeArrowheads="1"/>
            </p:cNvSpPr>
            <p:nvPr/>
          </p:nvSpPr>
          <p:spPr bwMode="auto">
            <a:xfrm>
              <a:off x="5544946" y="4693501"/>
              <a:ext cx="827470" cy="4431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sz="1600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A/C book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sz="1600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(lender)</a:t>
              </a:r>
              <a:endParaRPr kumimoji="0" lang="ko-KR" altLang="en-US" sz="1600" b="1" spc="-70" dirty="0" smtClean="0">
                <a:ln>
                  <a:prstDash val="solid"/>
                </a:ln>
                <a:gradFill>
                  <a:gsLst>
                    <a:gs pos="4700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>
                  <a:outerShdw blurRad="88900" dist="50800" dir="5040000" algn="tl">
                    <a:prstClr val="black">
                      <a:alpha val="34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15" name="그룹 61"/>
          <p:cNvGrpSpPr>
            <a:grpSpLocks/>
          </p:cNvGrpSpPr>
          <p:nvPr/>
        </p:nvGrpSpPr>
        <p:grpSpPr bwMode="auto">
          <a:xfrm>
            <a:off x="2312988" y="2105025"/>
            <a:ext cx="1292225" cy="273050"/>
            <a:chOff x="2312588" y="2105722"/>
            <a:chExt cx="1292225" cy="271869"/>
          </a:xfrm>
        </p:grpSpPr>
        <p:sp>
          <p:nvSpPr>
            <p:cNvPr id="119" name="직사각형 118"/>
            <p:cNvSpPr/>
            <p:nvPr/>
          </p:nvSpPr>
          <p:spPr bwMode="auto">
            <a:xfrm>
              <a:off x="2427809" y="2105722"/>
              <a:ext cx="1031051" cy="271869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1) Application</a:t>
              </a:r>
            </a:p>
          </p:txBody>
        </p:sp>
        <p:sp>
          <p:nvSpPr>
            <p:cNvPr id="116" name="자유형 115"/>
            <p:cNvSpPr/>
            <p:nvPr/>
          </p:nvSpPr>
          <p:spPr>
            <a:xfrm>
              <a:off x="2312588" y="2366527"/>
              <a:ext cx="1292225" cy="0"/>
            </a:xfrm>
            <a:custGeom>
              <a:avLst/>
              <a:gdLst>
                <a:gd name="connsiteX0" fmla="*/ 0 w 1291772"/>
                <a:gd name="connsiteY0" fmla="*/ 0 h 0"/>
                <a:gd name="connsiteX1" fmla="*/ 1291772 w 12917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772">
                  <a:moveTo>
                    <a:pt x="0" y="0"/>
                  </a:moveTo>
                  <a:lnTo>
                    <a:pt x="1291772" y="0"/>
                  </a:ln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16" name="그룹 62"/>
          <p:cNvGrpSpPr>
            <a:grpSpLocks/>
          </p:cNvGrpSpPr>
          <p:nvPr/>
        </p:nvGrpSpPr>
        <p:grpSpPr bwMode="auto">
          <a:xfrm>
            <a:off x="2243138" y="2517775"/>
            <a:ext cx="1292225" cy="271463"/>
            <a:chOff x="2242788" y="2517945"/>
            <a:chExt cx="1292225" cy="271869"/>
          </a:xfrm>
        </p:grpSpPr>
        <p:sp>
          <p:nvSpPr>
            <p:cNvPr id="120" name="직사각형 119"/>
            <p:cNvSpPr/>
            <p:nvPr/>
          </p:nvSpPr>
          <p:spPr bwMode="auto">
            <a:xfrm>
              <a:off x="2490262" y="2517945"/>
              <a:ext cx="915635" cy="271869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2) Collateral</a:t>
              </a:r>
            </a:p>
          </p:txBody>
        </p:sp>
        <p:sp>
          <p:nvSpPr>
            <p:cNvPr id="117" name="자유형 116"/>
            <p:cNvSpPr/>
            <p:nvPr/>
          </p:nvSpPr>
          <p:spPr>
            <a:xfrm>
              <a:off x="2242788" y="2775505"/>
              <a:ext cx="1292225" cy="0"/>
            </a:xfrm>
            <a:custGeom>
              <a:avLst/>
              <a:gdLst>
                <a:gd name="connsiteX0" fmla="*/ 0 w 1291772"/>
                <a:gd name="connsiteY0" fmla="*/ 0 h 0"/>
                <a:gd name="connsiteX1" fmla="*/ 1291772 w 12917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772">
                  <a:moveTo>
                    <a:pt x="0" y="0"/>
                  </a:moveTo>
                  <a:lnTo>
                    <a:pt x="1291772" y="0"/>
                  </a:ln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17" name="그룹 39"/>
          <p:cNvGrpSpPr>
            <a:grpSpLocks/>
          </p:cNvGrpSpPr>
          <p:nvPr/>
        </p:nvGrpSpPr>
        <p:grpSpPr bwMode="auto">
          <a:xfrm>
            <a:off x="782638" y="1946275"/>
            <a:ext cx="1671637" cy="1863725"/>
            <a:chOff x="782638" y="1871663"/>
            <a:chExt cx="1671637" cy="1863725"/>
          </a:xfrm>
        </p:grpSpPr>
        <p:pic>
          <p:nvPicPr>
            <p:cNvPr id="25642" name="그림 39" descr="Untitled-40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2638" y="1871663"/>
              <a:ext cx="1671637" cy="186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43" name="그림 123" descr="건물들.png"/>
            <p:cNvPicPr>
              <a:picLocks noChangeAspect="1"/>
            </p:cNvPicPr>
            <p:nvPr/>
          </p:nvPicPr>
          <p:blipFill>
            <a:blip r:embed="rId11" cstate="print"/>
            <a:srcRect l="50562" t="38622" r="29161" b="41008"/>
            <a:stretch>
              <a:fillRect/>
            </a:stretch>
          </p:blipFill>
          <p:spPr bwMode="auto">
            <a:xfrm>
              <a:off x="903288" y="1884363"/>
              <a:ext cx="1454150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직사각형 52"/>
            <p:cNvSpPr>
              <a:spLocks noChangeArrowheads="1"/>
            </p:cNvSpPr>
            <p:nvPr/>
          </p:nvSpPr>
          <p:spPr bwMode="auto">
            <a:xfrm>
              <a:off x="1161874" y="2926771"/>
              <a:ext cx="954107" cy="2492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Borrower</a:t>
              </a:r>
              <a:endParaRPr kumimoji="0" lang="ko-KR" altLang="en-US" b="1" spc="-70" dirty="0" smtClean="0">
                <a:ln>
                  <a:prstDash val="solid"/>
                </a:ln>
                <a:gradFill>
                  <a:gsLst>
                    <a:gs pos="4700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>
                  <a:outerShdw blurRad="88900" dist="50800" dir="5040000" algn="tl">
                    <a:prstClr val="black">
                      <a:alpha val="34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18" name="그룹 64"/>
          <p:cNvGrpSpPr>
            <a:grpSpLocks/>
          </p:cNvGrpSpPr>
          <p:nvPr/>
        </p:nvGrpSpPr>
        <p:grpSpPr bwMode="auto">
          <a:xfrm>
            <a:off x="2251075" y="2941638"/>
            <a:ext cx="1387475" cy="288925"/>
            <a:chOff x="2250482" y="2941969"/>
            <a:chExt cx="1388068" cy="288593"/>
          </a:xfrm>
        </p:grpSpPr>
        <p:sp>
          <p:nvSpPr>
            <p:cNvPr id="118" name="자유형 117"/>
            <p:cNvSpPr/>
            <p:nvPr/>
          </p:nvSpPr>
          <p:spPr>
            <a:xfrm rot="10800000" flipV="1">
              <a:off x="2258423" y="3184577"/>
              <a:ext cx="1380127" cy="45985"/>
            </a:xfrm>
            <a:custGeom>
              <a:avLst/>
              <a:gdLst>
                <a:gd name="connsiteX0" fmla="*/ 0 w 1291772"/>
                <a:gd name="connsiteY0" fmla="*/ 0 h 0"/>
                <a:gd name="connsiteX1" fmla="*/ 1291772 w 12917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772">
                  <a:moveTo>
                    <a:pt x="0" y="0"/>
                  </a:moveTo>
                  <a:lnTo>
                    <a:pt x="1291772" y="0"/>
                  </a:ln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121" name="직사각형 120"/>
            <p:cNvSpPr/>
            <p:nvPr/>
          </p:nvSpPr>
          <p:spPr bwMode="auto">
            <a:xfrm>
              <a:off x="2250482" y="2941969"/>
              <a:ext cx="1337226" cy="271869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3)  Matching report</a:t>
              </a:r>
            </a:p>
          </p:txBody>
        </p:sp>
      </p:grpSp>
      <p:grpSp>
        <p:nvGrpSpPr>
          <p:cNvPr id="19" name="그룹 63"/>
          <p:cNvGrpSpPr>
            <a:grpSpLocks/>
          </p:cNvGrpSpPr>
          <p:nvPr/>
        </p:nvGrpSpPr>
        <p:grpSpPr bwMode="auto">
          <a:xfrm>
            <a:off x="5545138" y="2941638"/>
            <a:ext cx="1384300" cy="288925"/>
            <a:chOff x="5545138" y="2941969"/>
            <a:chExt cx="1385051" cy="288593"/>
          </a:xfrm>
        </p:grpSpPr>
        <p:sp>
          <p:nvSpPr>
            <p:cNvPr id="56" name="직사각형 55"/>
            <p:cNvSpPr/>
            <p:nvPr/>
          </p:nvSpPr>
          <p:spPr bwMode="auto">
            <a:xfrm>
              <a:off x="5546604" y="2941969"/>
              <a:ext cx="1337226" cy="271869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3)  Matching report</a:t>
              </a:r>
            </a:p>
          </p:txBody>
        </p:sp>
        <p:sp>
          <p:nvSpPr>
            <p:cNvPr id="123" name="자유형 122"/>
            <p:cNvSpPr/>
            <p:nvPr/>
          </p:nvSpPr>
          <p:spPr>
            <a:xfrm>
              <a:off x="5545138" y="3184577"/>
              <a:ext cx="1385051" cy="45985"/>
            </a:xfrm>
            <a:custGeom>
              <a:avLst/>
              <a:gdLst>
                <a:gd name="connsiteX0" fmla="*/ 0 w 1291772"/>
                <a:gd name="connsiteY0" fmla="*/ 0 h 0"/>
                <a:gd name="connsiteX1" fmla="*/ 1291772 w 12917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772">
                  <a:moveTo>
                    <a:pt x="0" y="0"/>
                  </a:moveTo>
                  <a:lnTo>
                    <a:pt x="1291772" y="0"/>
                  </a:ln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20" name="그룹 41"/>
          <p:cNvGrpSpPr>
            <a:grpSpLocks/>
          </p:cNvGrpSpPr>
          <p:nvPr/>
        </p:nvGrpSpPr>
        <p:grpSpPr bwMode="auto">
          <a:xfrm>
            <a:off x="3475038" y="1630363"/>
            <a:ext cx="2238375" cy="2493962"/>
            <a:chOff x="3460132" y="1630924"/>
            <a:chExt cx="2238024" cy="2492840"/>
          </a:xfrm>
        </p:grpSpPr>
        <p:pic>
          <p:nvPicPr>
            <p:cNvPr id="25636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7" cstate="print"/>
            <a:srcRect l="8678" t="8826" r="9259"/>
            <a:stretch>
              <a:fillRect/>
            </a:stretch>
          </p:blipFill>
          <p:spPr bwMode="auto">
            <a:xfrm>
              <a:off x="3460132" y="1630924"/>
              <a:ext cx="2238024" cy="249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직사각형 59"/>
            <p:cNvSpPr/>
            <p:nvPr/>
          </p:nvSpPr>
          <p:spPr bwMode="auto">
            <a:xfrm>
              <a:off x="3828461" y="2449463"/>
              <a:ext cx="1491113" cy="728405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sz="2000" b="1" spc="-150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Intermediary</a:t>
              </a:r>
            </a:p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(CSD)</a:t>
              </a:r>
              <a:endParaRPr kumimoji="0" lang="ko-KR" altLang="en-US" b="1" dirty="0">
                <a:solidFill>
                  <a:schemeClr val="tx2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21" name="그룹 40"/>
          <p:cNvGrpSpPr>
            <a:grpSpLocks/>
          </p:cNvGrpSpPr>
          <p:nvPr/>
        </p:nvGrpSpPr>
        <p:grpSpPr bwMode="auto">
          <a:xfrm>
            <a:off x="6734175" y="1946275"/>
            <a:ext cx="1671638" cy="1863725"/>
            <a:chOff x="6734175" y="1871663"/>
            <a:chExt cx="1671638" cy="1863725"/>
          </a:xfrm>
        </p:grpSpPr>
        <p:pic>
          <p:nvPicPr>
            <p:cNvPr id="25633" name="그림 40" descr="Untitled-40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34175" y="1871663"/>
              <a:ext cx="1671638" cy="186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4" name="그림 133" descr="1291115668_Company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86600" y="1884363"/>
              <a:ext cx="1169988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직사각형 72"/>
            <p:cNvSpPr>
              <a:spLocks noChangeArrowheads="1"/>
            </p:cNvSpPr>
            <p:nvPr/>
          </p:nvSpPr>
          <p:spPr bwMode="auto">
            <a:xfrm>
              <a:off x="7200701" y="2926771"/>
              <a:ext cx="715581" cy="2492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Lender</a:t>
              </a:r>
              <a:endParaRPr kumimoji="0" lang="ko-KR" altLang="en-US" b="1" spc="-70" dirty="0" smtClean="0">
                <a:ln>
                  <a:prstDash val="solid"/>
                </a:ln>
                <a:gradFill>
                  <a:gsLst>
                    <a:gs pos="4700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>
                  <a:outerShdw blurRad="88900" dist="50800" dir="5040000" algn="tl">
                    <a:prstClr val="black">
                      <a:alpha val="34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22" name="그룹 39"/>
          <p:cNvGrpSpPr>
            <a:grpSpLocks/>
          </p:cNvGrpSpPr>
          <p:nvPr/>
        </p:nvGrpSpPr>
        <p:grpSpPr bwMode="auto">
          <a:xfrm>
            <a:off x="782638" y="1946275"/>
            <a:ext cx="1671637" cy="1863725"/>
            <a:chOff x="782638" y="1871663"/>
            <a:chExt cx="1671637" cy="1863725"/>
          </a:xfrm>
        </p:grpSpPr>
        <p:pic>
          <p:nvPicPr>
            <p:cNvPr id="25630" name="그림 39" descr="Untitled-40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2638" y="1871663"/>
              <a:ext cx="1671637" cy="186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1" name="그림 123" descr="건물들.png"/>
            <p:cNvPicPr>
              <a:picLocks noChangeAspect="1"/>
            </p:cNvPicPr>
            <p:nvPr/>
          </p:nvPicPr>
          <p:blipFill>
            <a:blip r:embed="rId11" cstate="print"/>
            <a:srcRect l="50562" t="38622" r="29161" b="41008"/>
            <a:stretch>
              <a:fillRect/>
            </a:stretch>
          </p:blipFill>
          <p:spPr bwMode="auto">
            <a:xfrm>
              <a:off x="903288" y="1884363"/>
              <a:ext cx="1454150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직사각형 76"/>
            <p:cNvSpPr>
              <a:spLocks noChangeArrowheads="1"/>
            </p:cNvSpPr>
            <p:nvPr/>
          </p:nvSpPr>
          <p:spPr bwMode="auto">
            <a:xfrm>
              <a:off x="1161874" y="2926771"/>
              <a:ext cx="954107" cy="2492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Borrower</a:t>
              </a:r>
              <a:endParaRPr kumimoji="0" lang="ko-KR" altLang="en-US" b="1" spc="-70" dirty="0" smtClean="0">
                <a:ln>
                  <a:prstDash val="solid"/>
                </a:ln>
                <a:gradFill>
                  <a:gsLst>
                    <a:gs pos="4700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>
                  <a:outerShdw blurRad="88900" dist="50800" dir="5040000" algn="tl">
                    <a:prstClr val="black">
                      <a:alpha val="34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23" name="그룹 42"/>
          <p:cNvGrpSpPr>
            <a:grpSpLocks/>
          </p:cNvGrpSpPr>
          <p:nvPr/>
        </p:nvGrpSpPr>
        <p:grpSpPr bwMode="auto">
          <a:xfrm>
            <a:off x="2093913" y="3816350"/>
            <a:ext cx="2176462" cy="2159000"/>
            <a:chOff x="2089150" y="3816350"/>
            <a:chExt cx="2176463" cy="2159000"/>
          </a:xfrm>
        </p:grpSpPr>
        <p:pic>
          <p:nvPicPr>
            <p:cNvPr id="25628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89150" y="3816350"/>
              <a:ext cx="21764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직사각형 79"/>
            <p:cNvSpPr>
              <a:spLocks noChangeArrowheads="1"/>
            </p:cNvSpPr>
            <p:nvPr/>
          </p:nvSpPr>
          <p:spPr bwMode="auto">
            <a:xfrm>
              <a:off x="2704495" y="4679651"/>
              <a:ext cx="945772" cy="4708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sz="1600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A/C book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sz="1600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(borrower</a:t>
              </a:r>
              <a:r>
                <a:rPr kumimoji="0" lang="en-US" altLang="ko-KR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)</a:t>
              </a:r>
              <a:endParaRPr kumimoji="0" lang="ko-KR" altLang="en-US" b="1" spc="-70" dirty="0" smtClean="0">
                <a:ln>
                  <a:prstDash val="solid"/>
                </a:ln>
                <a:gradFill>
                  <a:gsLst>
                    <a:gs pos="4700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>
                  <a:outerShdw blurRad="88900" dist="50800" dir="5040000" algn="tl">
                    <a:prstClr val="black">
                      <a:alpha val="34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24" name="그룹 43"/>
          <p:cNvGrpSpPr>
            <a:grpSpLocks/>
          </p:cNvGrpSpPr>
          <p:nvPr/>
        </p:nvGrpSpPr>
        <p:grpSpPr bwMode="auto">
          <a:xfrm>
            <a:off x="4875213" y="3816350"/>
            <a:ext cx="2176462" cy="2159000"/>
            <a:chOff x="4870450" y="3816350"/>
            <a:chExt cx="2176463" cy="2159000"/>
          </a:xfrm>
        </p:grpSpPr>
        <p:pic>
          <p:nvPicPr>
            <p:cNvPr id="25626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70450" y="3816350"/>
              <a:ext cx="21764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직사각형 82"/>
            <p:cNvSpPr>
              <a:spLocks noChangeArrowheads="1"/>
            </p:cNvSpPr>
            <p:nvPr/>
          </p:nvSpPr>
          <p:spPr bwMode="auto">
            <a:xfrm>
              <a:off x="5544946" y="4693501"/>
              <a:ext cx="827470" cy="4431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905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sz="1600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A/C book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kumimoji="0" lang="en-US" altLang="ko-KR" sz="1600" b="1" spc="-70" dirty="0" smtClean="0">
                  <a:ln>
                    <a:prstDash val="solid"/>
                  </a:ln>
                  <a:gradFill>
                    <a:gsLst>
                      <a:gs pos="4700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50800" dir="5040000" algn="tl">
                      <a:prstClr val="black">
                        <a:alpha val="34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</a:rPr>
                <a:t>(lender)</a:t>
              </a:r>
              <a:endParaRPr kumimoji="0" lang="ko-KR" altLang="en-US" sz="1600" b="1" spc="-70" dirty="0" smtClean="0">
                <a:ln>
                  <a:prstDash val="solid"/>
                </a:ln>
                <a:gradFill>
                  <a:gsLst>
                    <a:gs pos="4700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>
                  <a:outerShdw blurRad="88900" dist="50800" dir="5040000" algn="tl">
                    <a:prstClr val="black">
                      <a:alpha val="34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D:\ptone 2010\LG 텔레콤 06\png\png_3차재작업\화상통신이미지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813" y="0"/>
            <a:ext cx="7850187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9"/>
          <p:cNvGrpSpPr>
            <a:grpSpLocks/>
          </p:cNvGrpSpPr>
          <p:nvPr/>
        </p:nvGrpSpPr>
        <p:grpSpPr bwMode="auto">
          <a:xfrm>
            <a:off x="723900" y="1125538"/>
            <a:ext cx="8231188" cy="5503862"/>
            <a:chOff x="770394" y="2261245"/>
            <a:chExt cx="8229952" cy="5503743"/>
          </a:xfrm>
        </p:grpSpPr>
        <p:pic>
          <p:nvPicPr>
            <p:cNvPr id="27686" name="그림 60" descr="Untitled-29.png"/>
            <p:cNvPicPr>
              <a:picLocks noChangeAspect="1"/>
            </p:cNvPicPr>
            <p:nvPr/>
          </p:nvPicPr>
          <p:blipFill>
            <a:blip r:embed="rId4" cstate="print"/>
            <a:srcRect l="10245" t="55714" r="3693" b="3897"/>
            <a:stretch>
              <a:fillRect/>
            </a:stretch>
          </p:blipFill>
          <p:spPr bwMode="auto">
            <a:xfrm>
              <a:off x="770394" y="4868422"/>
              <a:ext cx="8229952" cy="2896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7" name="그림 62" descr="Untitled-29.png"/>
            <p:cNvPicPr>
              <a:picLocks noChangeAspect="1"/>
            </p:cNvPicPr>
            <p:nvPr/>
          </p:nvPicPr>
          <p:blipFill>
            <a:blip r:embed="rId4" cstate="print"/>
            <a:srcRect l="14096" t="73518" r="3693" b="3897"/>
            <a:stretch>
              <a:fillRect/>
            </a:stretch>
          </p:blipFill>
          <p:spPr bwMode="auto">
            <a:xfrm flipV="1">
              <a:off x="1138639" y="2261245"/>
              <a:ext cx="7861707" cy="161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8" name="그림 62" descr="Untitled-29.png"/>
            <p:cNvPicPr>
              <a:picLocks noChangeAspect="1"/>
            </p:cNvPicPr>
            <p:nvPr/>
          </p:nvPicPr>
          <p:blipFill>
            <a:blip r:embed="rId4" cstate="print"/>
            <a:srcRect l="91107" t="76105" r="3693" b="10085"/>
            <a:stretch>
              <a:fillRect/>
            </a:stretch>
          </p:blipFill>
          <p:spPr bwMode="auto">
            <a:xfrm flipV="1">
              <a:off x="8503050" y="3879247"/>
              <a:ext cx="497296" cy="990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208087" y="138698"/>
            <a:ext cx="5652509" cy="553998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Advantages </a:t>
            </a:r>
            <a:r>
              <a:rPr kumimoji="0" lang="en-US" altLang="ko-KR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of KSD SLB System </a:t>
            </a:r>
            <a:endParaRPr kumimoji="0" lang="ko-KR" altLang="en-US" sz="3000" b="1" spc="-150" dirty="0">
              <a:ln>
                <a:prstDash val="solid"/>
              </a:ln>
              <a:gradFill>
                <a:gsLst>
                  <a:gs pos="30000">
                    <a:schemeClr val="tx1">
                      <a:lumMod val="75000"/>
                      <a:lumOff val="25000"/>
                    </a:schemeClr>
                  </a:gs>
                  <a:gs pos="8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110084" y="2180179"/>
            <a:ext cx="4566956" cy="2347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>
              <a:lnSpc>
                <a:spcPct val="12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dirty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- Saves time and cost of searching for available securities</a:t>
            </a:r>
          </a:p>
        </p:txBody>
      </p:sp>
      <p:pic>
        <p:nvPicPr>
          <p:cNvPr id="27653" name="그림 23" descr="마스터_1.png"/>
          <p:cNvPicPr>
            <a:picLocks noChangeAspect="1"/>
          </p:cNvPicPr>
          <p:nvPr/>
        </p:nvPicPr>
        <p:blipFill>
          <a:blip r:embed="rId5" cstate="print"/>
          <a:srcRect l="65697" b="91113"/>
          <a:stretch>
            <a:fillRect/>
          </a:stretch>
        </p:blipFill>
        <p:spPr bwMode="auto">
          <a:xfrm>
            <a:off x="6019800" y="0"/>
            <a:ext cx="3136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그림 41" descr="Untitled-29.png"/>
          <p:cNvPicPr>
            <a:picLocks noChangeAspect="1"/>
          </p:cNvPicPr>
          <p:nvPr/>
        </p:nvPicPr>
        <p:blipFill>
          <a:blip r:embed="rId4" cstate="print"/>
          <a:srcRect l="11060" t="20306" r="22379" b="74509"/>
          <a:stretch>
            <a:fillRect/>
          </a:stretch>
        </p:blipFill>
        <p:spPr bwMode="auto">
          <a:xfrm>
            <a:off x="2303463" y="3556000"/>
            <a:ext cx="63658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2320429" y="4042267"/>
            <a:ext cx="4557338" cy="2347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>
              <a:lnSpc>
                <a:spcPct val="12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dirty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  - Settlement  guaranteed by the CSD SLB intermediary </a:t>
            </a:r>
          </a:p>
        </p:txBody>
      </p:sp>
      <p:pic>
        <p:nvPicPr>
          <p:cNvPr id="13321" name="그림 41" descr="Untitled-29.png"/>
          <p:cNvPicPr>
            <a:picLocks noChangeAspect="1"/>
          </p:cNvPicPr>
          <p:nvPr/>
        </p:nvPicPr>
        <p:blipFill>
          <a:blip r:embed="rId4" cstate="print"/>
          <a:srcRect l="12051" t="20306" r="17416" b="74509"/>
          <a:stretch>
            <a:fillRect/>
          </a:stretch>
        </p:blipFill>
        <p:spPr bwMode="auto">
          <a:xfrm>
            <a:off x="1693863" y="5156200"/>
            <a:ext cx="6975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1871727" y="5626040"/>
            <a:ext cx="5507918" cy="2347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>
              <a:lnSpc>
                <a:spcPct val="12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dirty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- Facilitates market monitoring through centralized data management </a:t>
            </a:r>
            <a:endParaRPr lang="ko-KR" altLang="en-US" sz="1400" dirty="0">
              <a:ln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13325" name="그림 34" descr="Untitled-41.png"/>
          <p:cNvPicPr>
            <a:picLocks noChangeAspect="1"/>
          </p:cNvPicPr>
          <p:nvPr/>
        </p:nvPicPr>
        <p:blipFill>
          <a:blip r:embed="rId6" cstate="print"/>
          <a:srcRect r="13406"/>
          <a:stretch>
            <a:fillRect/>
          </a:stretch>
        </p:blipFill>
        <p:spPr bwMode="auto">
          <a:xfrm>
            <a:off x="1470025" y="1666875"/>
            <a:ext cx="71993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그림 7" descr="Untitled-17.png"/>
          <p:cNvPicPr>
            <a:picLocks noChangeAspect="1"/>
          </p:cNvPicPr>
          <p:nvPr/>
        </p:nvPicPr>
        <p:blipFill>
          <a:blip r:embed="rId7" cstate="print"/>
          <a:srcRect t="11906" r="72720"/>
          <a:stretch>
            <a:fillRect/>
          </a:stretch>
        </p:blipFill>
        <p:spPr bwMode="auto">
          <a:xfrm>
            <a:off x="3175" y="815975"/>
            <a:ext cx="2493963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그림 14" descr="Untitled-18.png"/>
          <p:cNvPicPr>
            <a:picLocks noChangeAspect="1"/>
          </p:cNvPicPr>
          <p:nvPr/>
        </p:nvPicPr>
        <p:blipFill>
          <a:blip r:embed="rId8" cstate="print"/>
          <a:srcRect t="12701" r="73682"/>
          <a:stretch>
            <a:fillRect/>
          </a:stretch>
        </p:blipFill>
        <p:spPr bwMode="auto">
          <a:xfrm>
            <a:off x="-14288" y="801688"/>
            <a:ext cx="2406651" cy="598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그룹 26"/>
          <p:cNvGrpSpPr>
            <a:grpSpLocks/>
          </p:cNvGrpSpPr>
          <p:nvPr/>
        </p:nvGrpSpPr>
        <p:grpSpPr bwMode="auto">
          <a:xfrm>
            <a:off x="1331913" y="1606550"/>
            <a:ext cx="6297612" cy="458788"/>
            <a:chOff x="1331913" y="1606550"/>
            <a:chExt cx="6297419" cy="458788"/>
          </a:xfrm>
        </p:grpSpPr>
        <p:sp>
          <p:nvSpPr>
            <p:cNvPr id="10" name="직사각형 19"/>
            <p:cNvSpPr>
              <a:spLocks noChangeArrowheads="1"/>
            </p:cNvSpPr>
            <p:nvPr/>
          </p:nvSpPr>
          <p:spPr bwMode="auto">
            <a:xfrm>
              <a:off x="1903406" y="1698803"/>
              <a:ext cx="5725926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Increased Efficiency by using the CSD System </a:t>
              </a:r>
              <a:endParaRPr lang="ko-KR" altLang="en-US" sz="2000" b="1" dirty="0">
                <a:ln>
                  <a:prstDash val="solid"/>
                </a:ln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pic>
          <p:nvPicPr>
            <p:cNvPr id="27685" name="Picture 52" descr="성장연혁_0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31913" y="1606550"/>
              <a:ext cx="458787" cy="45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그룹 27"/>
          <p:cNvGrpSpPr>
            <a:grpSpLocks/>
          </p:cNvGrpSpPr>
          <p:nvPr/>
        </p:nvGrpSpPr>
        <p:grpSpPr bwMode="auto">
          <a:xfrm>
            <a:off x="2085975" y="3500438"/>
            <a:ext cx="3808413" cy="458787"/>
            <a:chOff x="2085975" y="3500438"/>
            <a:chExt cx="3808332" cy="458787"/>
          </a:xfrm>
        </p:grpSpPr>
        <p:sp>
          <p:nvSpPr>
            <p:cNvPr id="12" name="직사각형 19"/>
            <p:cNvSpPr>
              <a:spLocks noChangeArrowheads="1"/>
            </p:cNvSpPr>
            <p:nvPr/>
          </p:nvSpPr>
          <p:spPr bwMode="auto">
            <a:xfrm>
              <a:off x="2574231" y="3581555"/>
              <a:ext cx="3320076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Safety of SLB Transactions</a:t>
              </a:r>
            </a:p>
          </p:txBody>
        </p:sp>
        <p:pic>
          <p:nvPicPr>
            <p:cNvPr id="27683" name="Picture 52" descr="성장연혁_0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85975" y="3500438"/>
              <a:ext cx="460375" cy="458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그룹 28"/>
          <p:cNvGrpSpPr>
            <a:grpSpLocks/>
          </p:cNvGrpSpPr>
          <p:nvPr/>
        </p:nvGrpSpPr>
        <p:grpSpPr bwMode="auto">
          <a:xfrm>
            <a:off x="1616075" y="5091113"/>
            <a:ext cx="3840163" cy="458787"/>
            <a:chOff x="1615675" y="5091113"/>
            <a:chExt cx="3840962" cy="458787"/>
          </a:xfrm>
        </p:grpSpPr>
        <p:sp>
          <p:nvSpPr>
            <p:cNvPr id="17" name="직사각형 19"/>
            <p:cNvSpPr>
              <a:spLocks noChangeArrowheads="1"/>
            </p:cNvSpPr>
            <p:nvPr/>
          </p:nvSpPr>
          <p:spPr bwMode="auto">
            <a:xfrm>
              <a:off x="2156053" y="5181861"/>
              <a:ext cx="3300584" cy="307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2000" b="1" dirty="0">
                  <a:ln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Efficient Market Monitoring</a:t>
              </a:r>
            </a:p>
          </p:txBody>
        </p:sp>
        <p:pic>
          <p:nvPicPr>
            <p:cNvPr id="27681" name="Picture 52" descr="성장연혁_0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5675" y="5091113"/>
              <a:ext cx="458788" cy="458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30188" y="6302375"/>
            <a:ext cx="4587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06375" y="693738"/>
            <a:ext cx="4587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06375" y="6281738"/>
            <a:ext cx="4587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90500" y="725488"/>
            <a:ext cx="4587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90500" y="6313488"/>
            <a:ext cx="4587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14313" y="704850"/>
            <a:ext cx="4587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2" descr="성장연혁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14313" y="6292850"/>
            <a:ext cx="4587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2247884" y="2437718"/>
            <a:ext cx="3896836" cy="2585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>
              <a:lnSpc>
                <a:spcPct val="12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dirty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- Enables effective decision from the price aspect</a:t>
            </a: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2390760" y="2719045"/>
            <a:ext cx="3770263" cy="2585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>
              <a:lnSpc>
                <a:spcPct val="12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dirty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- Quick processing of large volume transactions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2471320" y="3000372"/>
            <a:ext cx="3491340" cy="2585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>
              <a:lnSpc>
                <a:spcPct val="12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dirty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- Optimizes corporate actions administration</a:t>
            </a: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2385998" y="4317456"/>
            <a:ext cx="3364704" cy="2347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>
              <a:lnSpc>
                <a:spcPct val="12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dirty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- Collateral securities held at CSD account</a:t>
            </a: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2311384" y="4592646"/>
            <a:ext cx="3810338" cy="2347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marL="180975" indent="-180975">
              <a:lnSpc>
                <a:spcPct val="12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defRPr/>
            </a:pPr>
            <a:r>
              <a:rPr lang="en-US" altLang="ko-KR" sz="1400" dirty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- Daily marking to market of collateral securities </a:t>
            </a:r>
          </a:p>
        </p:txBody>
      </p:sp>
    </p:spTree>
    <p:extLst>
      <p:ext uri="{BB962C8B-B14F-4D97-AF65-F5344CB8AC3E}">
        <p14:creationId xmlns:p14="http://schemas.microsoft.com/office/powerpoint/2010/main" val="1908442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그림 73" descr="Untitled-31.png"/>
          <p:cNvPicPr>
            <a:picLocks noChangeAspect="1"/>
          </p:cNvPicPr>
          <p:nvPr/>
        </p:nvPicPr>
        <p:blipFill>
          <a:blip r:embed="rId3" cstate="print"/>
          <a:srcRect b="9599"/>
          <a:stretch>
            <a:fillRect/>
          </a:stretch>
        </p:blipFill>
        <p:spPr bwMode="auto">
          <a:xfrm>
            <a:off x="0" y="658813"/>
            <a:ext cx="9144000" cy="61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모서리가 둥근 직사각형 65"/>
          <p:cNvSpPr/>
          <p:nvPr/>
        </p:nvSpPr>
        <p:spPr>
          <a:xfrm>
            <a:off x="2878138" y="3022600"/>
            <a:ext cx="3344862" cy="3502025"/>
          </a:xfrm>
          <a:prstGeom prst="roundRect">
            <a:avLst>
              <a:gd name="adj" fmla="val 2889"/>
            </a:avLst>
          </a:prstGeom>
          <a:gradFill flip="none" rotWithShape="1">
            <a:gsLst>
              <a:gs pos="30000">
                <a:srgbClr val="F0F3F4"/>
              </a:gs>
              <a:gs pos="40000">
                <a:srgbClr val="C9D1D6"/>
              </a:gs>
              <a:gs pos="85000">
                <a:schemeClr val="bg1"/>
              </a:gs>
            </a:gsLst>
            <a:lin ang="5400000" scaled="1"/>
            <a:tileRect/>
          </a:gradFill>
          <a:ln w="3175">
            <a:solidFill>
              <a:srgbClr val="A7B0B8"/>
            </a:solidFill>
          </a:ln>
          <a:effectLst>
            <a:outerShdw blurRad="12700" dist="12700" dir="5400000" algn="t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kumimoji="0" lang="ko-KR" altLang="en-US" sz="1900">
              <a:solidFill>
                <a:schemeClr val="tx1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-63500"/>
            <a:ext cx="293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kumimoji="0" lang="ko-KR" altLang="ko-KR" sz="1400" b="1">
                <a:solidFill>
                  <a:srgbClr val="000000"/>
                </a:solidFill>
                <a:latin typeface="Arial" charset="0"/>
                <a:cs typeface="Arial" charset="0"/>
              </a:rPr>
              <a:t>  </a:t>
            </a:r>
            <a:endParaRPr kumimoji="0" lang="ko-KR" altLang="ko-KR" sz="900">
              <a:latin typeface="Arial" charset="0"/>
              <a:cs typeface="Arial" charset="0"/>
            </a:endParaRPr>
          </a:p>
          <a:p>
            <a:pPr eaLnBrk="0" latinLnBrk="0" hangingPunct="0"/>
            <a:endParaRPr kumimoji="0" lang="ko-KR" altLang="ko-KR">
              <a:latin typeface="Arial" charset="0"/>
              <a:cs typeface="Arial" charset="0"/>
            </a:endParaRPr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208087" y="138698"/>
            <a:ext cx="5166543" cy="553998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KSD’s</a:t>
            </a:r>
            <a:r>
              <a:rPr kumimoji="0" lang="ko-KR" altLang="en-US" sz="3000" b="1" spc="-150" dirty="0" smtClean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kumimoji="0" lang="en-US" altLang="ko-KR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Tri-Party Repo Services</a:t>
            </a:r>
            <a:endParaRPr kumimoji="0" lang="ko-KR" altLang="en-US" sz="3000" b="1" spc="-150" dirty="0">
              <a:ln>
                <a:prstDash val="solid"/>
              </a:ln>
              <a:gradFill>
                <a:gsLst>
                  <a:gs pos="30000">
                    <a:schemeClr val="tx1">
                      <a:lumMod val="75000"/>
                      <a:lumOff val="25000"/>
                    </a:schemeClr>
                  </a:gs>
                  <a:gs pos="8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2" name="그룹 32"/>
          <p:cNvGrpSpPr>
            <a:grpSpLocks/>
          </p:cNvGrpSpPr>
          <p:nvPr/>
        </p:nvGrpSpPr>
        <p:grpSpPr bwMode="auto">
          <a:xfrm>
            <a:off x="539750" y="908050"/>
            <a:ext cx="2176463" cy="2159000"/>
            <a:chOff x="539750" y="908050"/>
            <a:chExt cx="2176463" cy="2159000"/>
          </a:xfrm>
        </p:grpSpPr>
        <p:pic>
          <p:nvPicPr>
            <p:cNvPr id="31789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908050"/>
              <a:ext cx="21764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직사각형 86"/>
            <p:cNvSpPr>
              <a:spLocks noChangeArrowheads="1"/>
            </p:cNvSpPr>
            <p:nvPr/>
          </p:nvSpPr>
          <p:spPr bwMode="auto">
            <a:xfrm>
              <a:off x="1079395" y="2109504"/>
              <a:ext cx="1096775" cy="31393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0"/>
                </a:lightRig>
              </a:scene3d>
              <a:sp3d prstMaterial="softEdge">
                <a:bevelT w="1270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defRPr/>
              </a:pPr>
              <a:r>
                <a:rPr lang="en-US" altLang="ko-KR" sz="1600" b="1" dirty="0" smtClean="0">
                  <a:solidFill>
                    <a:srgbClr val="146AA4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Borrower</a:t>
              </a:r>
            </a:p>
          </p:txBody>
        </p:sp>
        <p:pic>
          <p:nvPicPr>
            <p:cNvPr id="31791" name="그림 123" descr="건물들.png"/>
            <p:cNvPicPr>
              <a:picLocks noChangeAspect="1"/>
            </p:cNvPicPr>
            <p:nvPr/>
          </p:nvPicPr>
          <p:blipFill>
            <a:blip r:embed="rId5" cstate="print"/>
            <a:srcRect l="50562" t="38622" r="29161" b="41008"/>
            <a:stretch>
              <a:fillRect/>
            </a:stretch>
          </p:blipFill>
          <p:spPr bwMode="auto">
            <a:xfrm>
              <a:off x="895350" y="1089025"/>
              <a:ext cx="1454150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33"/>
          <p:cNvGrpSpPr>
            <a:grpSpLocks/>
          </p:cNvGrpSpPr>
          <p:nvPr/>
        </p:nvGrpSpPr>
        <p:grpSpPr bwMode="auto">
          <a:xfrm>
            <a:off x="6383338" y="908050"/>
            <a:ext cx="2176462" cy="2159000"/>
            <a:chOff x="6383338" y="908050"/>
            <a:chExt cx="2176462" cy="2159000"/>
          </a:xfrm>
        </p:grpSpPr>
        <p:pic>
          <p:nvPicPr>
            <p:cNvPr id="31786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83338" y="908050"/>
              <a:ext cx="2176462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직사각형 87"/>
            <p:cNvSpPr>
              <a:spLocks noChangeArrowheads="1"/>
            </p:cNvSpPr>
            <p:nvPr/>
          </p:nvSpPr>
          <p:spPr bwMode="auto">
            <a:xfrm>
              <a:off x="7037374" y="2109504"/>
              <a:ext cx="867545" cy="31393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0"/>
                </a:lightRig>
              </a:scene3d>
              <a:sp3d prstMaterial="softEdge">
                <a:bevelT w="1270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defRPr/>
              </a:pPr>
              <a:r>
                <a:rPr lang="en-US" altLang="ko-KR" sz="1600" b="1" dirty="0" smtClean="0">
                  <a:solidFill>
                    <a:srgbClr val="146AA4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Lender</a:t>
              </a:r>
            </a:p>
          </p:txBody>
        </p:sp>
        <p:pic>
          <p:nvPicPr>
            <p:cNvPr id="31788" name="그림 95" descr="1291115668_Company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3100" y="1089025"/>
              <a:ext cx="1169988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그룹 66"/>
          <p:cNvGrpSpPr>
            <a:grpSpLocks/>
          </p:cNvGrpSpPr>
          <p:nvPr/>
        </p:nvGrpSpPr>
        <p:grpSpPr bwMode="auto">
          <a:xfrm>
            <a:off x="3276600" y="4641850"/>
            <a:ext cx="2590800" cy="1882775"/>
            <a:chOff x="3340100" y="4068564"/>
            <a:chExt cx="4034181" cy="2535436"/>
          </a:xfrm>
        </p:grpSpPr>
        <p:sp>
          <p:nvSpPr>
            <p:cNvPr id="92" name="직사각형 91"/>
            <p:cNvSpPr/>
            <p:nvPr/>
          </p:nvSpPr>
          <p:spPr>
            <a:xfrm>
              <a:off x="3340100" y="4068564"/>
              <a:ext cx="420227" cy="253543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dirty="0">
                <a:solidFill>
                  <a:srgbClr val="FFFFFF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 flipH="1">
              <a:off x="6936751" y="4068564"/>
              <a:ext cx="437530" cy="253543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dirty="0">
                <a:solidFill>
                  <a:srgbClr val="FFFFFF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sp>
        <p:nvSpPr>
          <p:cNvPr id="40" name="자유형 39"/>
          <p:cNvSpPr/>
          <p:nvPr/>
        </p:nvSpPr>
        <p:spPr>
          <a:xfrm>
            <a:off x="1638300" y="2641600"/>
            <a:ext cx="1701800" cy="1879600"/>
          </a:xfrm>
          <a:custGeom>
            <a:avLst/>
            <a:gdLst>
              <a:gd name="connsiteX0" fmla="*/ 0 w 1689100"/>
              <a:gd name="connsiteY0" fmla="*/ 0 h 1739900"/>
              <a:gd name="connsiteX1" fmla="*/ 0 w 1689100"/>
              <a:gd name="connsiteY1" fmla="*/ 1739900 h 1739900"/>
              <a:gd name="connsiteX2" fmla="*/ 1689100 w 1689100"/>
              <a:gd name="connsiteY2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9100" h="1739900">
                <a:moveTo>
                  <a:pt x="0" y="0"/>
                </a:moveTo>
                <a:lnTo>
                  <a:pt x="0" y="1739900"/>
                </a:lnTo>
                <a:lnTo>
                  <a:pt x="1689100" y="1739900"/>
                </a:ln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41" name="자유형 40"/>
          <p:cNvSpPr/>
          <p:nvPr/>
        </p:nvSpPr>
        <p:spPr>
          <a:xfrm flipH="1">
            <a:off x="5813425" y="2641600"/>
            <a:ext cx="1625600" cy="1879600"/>
          </a:xfrm>
          <a:custGeom>
            <a:avLst/>
            <a:gdLst>
              <a:gd name="connsiteX0" fmla="*/ 0 w 1689100"/>
              <a:gd name="connsiteY0" fmla="*/ 0 h 1739900"/>
              <a:gd name="connsiteX1" fmla="*/ 0 w 1689100"/>
              <a:gd name="connsiteY1" fmla="*/ 1739900 h 1739900"/>
              <a:gd name="connsiteX2" fmla="*/ 1689100 w 1689100"/>
              <a:gd name="connsiteY2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9100" h="1739900">
                <a:moveTo>
                  <a:pt x="0" y="0"/>
                </a:moveTo>
                <a:lnTo>
                  <a:pt x="0" y="1739900"/>
                </a:lnTo>
                <a:lnTo>
                  <a:pt x="1689100" y="1739900"/>
                </a:ln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70" name="직사각형 69"/>
          <p:cNvSpPr/>
          <p:nvPr/>
        </p:nvSpPr>
        <p:spPr bwMode="auto">
          <a:xfrm>
            <a:off x="4015053" y="4883777"/>
            <a:ext cx="1099980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/>
            </a:pPr>
            <a:r>
              <a:rPr kumimoji="0" lang="en-US" altLang="ko-KR" sz="1400" b="1" dirty="0">
                <a:ln w="11430"/>
                <a:latin typeface="Arial" pitchFamily="34" charset="0"/>
                <a:ea typeface="굴림" pitchFamily="50" charset="-127"/>
                <a:cs typeface="Arial" pitchFamily="34" charset="0"/>
              </a:rPr>
              <a:t>Settlement</a:t>
            </a:r>
          </a:p>
        </p:txBody>
      </p:sp>
      <p:sp>
        <p:nvSpPr>
          <p:cNvPr id="80" name="직사각형 79"/>
          <p:cNvSpPr/>
          <p:nvPr/>
        </p:nvSpPr>
        <p:spPr bwMode="auto">
          <a:xfrm>
            <a:off x="4149834" y="5172992"/>
            <a:ext cx="830420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/>
            </a:pPr>
            <a:r>
              <a:rPr kumimoji="0" lang="en-US" altLang="ko-KR" sz="1400" b="1" dirty="0">
                <a:ln w="11430"/>
                <a:latin typeface="Arial" pitchFamily="34" charset="0"/>
                <a:ea typeface="굴림" pitchFamily="50" charset="-127"/>
                <a:cs typeface="Arial" pitchFamily="34" charset="0"/>
              </a:rPr>
              <a:t>Trading</a:t>
            </a:r>
          </a:p>
        </p:txBody>
      </p:sp>
      <p:sp>
        <p:nvSpPr>
          <p:cNvPr id="81" name="직사각형 80"/>
          <p:cNvSpPr/>
          <p:nvPr/>
        </p:nvSpPr>
        <p:spPr bwMode="auto">
          <a:xfrm>
            <a:off x="3487666" y="5462207"/>
            <a:ext cx="2154757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/>
            </a:pPr>
            <a:r>
              <a:rPr kumimoji="0" lang="en-US" altLang="ko-KR" sz="1400" b="1" dirty="0">
                <a:ln w="11430"/>
                <a:latin typeface="Arial" pitchFamily="34" charset="0"/>
                <a:ea typeface="굴림" pitchFamily="50" charset="-127"/>
                <a:cs typeface="Arial" pitchFamily="34" charset="0"/>
              </a:rPr>
              <a:t>Collateral management</a:t>
            </a:r>
          </a:p>
        </p:txBody>
      </p:sp>
      <p:sp>
        <p:nvSpPr>
          <p:cNvPr id="98" name="직사각형 97"/>
          <p:cNvSpPr/>
          <p:nvPr/>
        </p:nvSpPr>
        <p:spPr bwMode="auto">
          <a:xfrm>
            <a:off x="3617509" y="5751422"/>
            <a:ext cx="1895070" cy="3755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/>
            </a:pPr>
            <a:r>
              <a:rPr kumimoji="0" lang="en-US" altLang="ko-KR" sz="1400" b="1" dirty="0">
                <a:ln w="11430"/>
                <a:latin typeface="Arial" pitchFamily="34" charset="0"/>
                <a:ea typeface="굴림" pitchFamily="50" charset="-127"/>
                <a:cs typeface="Arial" pitchFamily="34" charset="0"/>
              </a:rPr>
              <a:t>Rights management</a:t>
            </a:r>
            <a:endParaRPr kumimoji="0" lang="ko-KR" altLang="en-US" sz="1400" b="1" dirty="0">
              <a:ln w="11430"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99" name="직사각형 98"/>
          <p:cNvSpPr/>
          <p:nvPr/>
        </p:nvSpPr>
        <p:spPr bwMode="auto">
          <a:xfrm>
            <a:off x="4112292" y="6040635"/>
            <a:ext cx="905504" cy="3755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/>
            </a:pPr>
            <a:r>
              <a:rPr kumimoji="0" lang="en-US" altLang="ko-KR" sz="1400" b="1" dirty="0">
                <a:ln w="11430"/>
                <a:latin typeface="Arial" pitchFamily="34" charset="0"/>
                <a:ea typeface="굴림" pitchFamily="50" charset="-127"/>
                <a:cs typeface="Arial" pitchFamily="34" charset="0"/>
              </a:rPr>
              <a:t>Taxation</a:t>
            </a:r>
            <a:endParaRPr kumimoji="0" lang="ko-KR" altLang="en-US" sz="1400" b="1" dirty="0">
              <a:ln w="11430"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42" name="직사각형 41"/>
          <p:cNvSpPr/>
          <p:nvPr/>
        </p:nvSpPr>
        <p:spPr bwMode="auto">
          <a:xfrm>
            <a:off x="827024" y="3381891"/>
            <a:ext cx="1631601" cy="396006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8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Trade management</a:t>
            </a:r>
          </a:p>
          <a:p>
            <a:pPr indent="-180975" algn="ctr">
              <a:lnSpc>
                <a:spcPct val="8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(Securities)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43" name="직사각형 42"/>
          <p:cNvSpPr/>
          <p:nvPr/>
        </p:nvSpPr>
        <p:spPr bwMode="auto">
          <a:xfrm>
            <a:off x="6640422" y="3381890"/>
            <a:ext cx="1631601" cy="396006"/>
          </a:xfrm>
          <a:prstGeom prst="rect">
            <a:avLst/>
          </a:prstGeom>
          <a:noFill/>
          <a:effectLst/>
        </p:spPr>
        <p:txBody>
          <a:bodyPr spcFirstLastPara="1" wrap="none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8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Trade management</a:t>
            </a:r>
          </a:p>
          <a:p>
            <a:pPr indent="-180975" algn="ctr">
              <a:lnSpc>
                <a:spcPct val="8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(Cash)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5" name="그룹 68"/>
          <p:cNvGrpSpPr>
            <a:grpSpLocks/>
          </p:cNvGrpSpPr>
          <p:nvPr/>
        </p:nvGrpSpPr>
        <p:grpSpPr bwMode="auto">
          <a:xfrm>
            <a:off x="3332163" y="4159250"/>
            <a:ext cx="2479675" cy="660400"/>
            <a:chOff x="3332129" y="4159250"/>
            <a:chExt cx="2479742" cy="660400"/>
          </a:xfrm>
        </p:grpSpPr>
        <p:sp>
          <p:nvSpPr>
            <p:cNvPr id="68" name="모서리가 둥근 직사각형 67"/>
            <p:cNvSpPr/>
            <p:nvPr/>
          </p:nvSpPr>
          <p:spPr>
            <a:xfrm>
              <a:off x="3332129" y="4159250"/>
              <a:ext cx="2479742" cy="660400"/>
            </a:xfrm>
            <a:prstGeom prst="roundRect">
              <a:avLst>
                <a:gd name="adj" fmla="val 1150"/>
              </a:avLst>
            </a:prstGeom>
            <a:gradFill flip="none" rotWithShape="1">
              <a:gsLst>
                <a:gs pos="30000">
                  <a:srgbClr val="00B0F0"/>
                </a:gs>
                <a:gs pos="100000">
                  <a:srgbClr val="00537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dirty="0">
                <a:solidFill>
                  <a:srgbClr val="FFFFFF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71" name="직사각형 19"/>
            <p:cNvSpPr>
              <a:spLocks noChangeArrowheads="1"/>
            </p:cNvSpPr>
            <p:nvPr/>
          </p:nvSpPr>
          <p:spPr bwMode="auto">
            <a:xfrm>
              <a:off x="3396070" y="4252857"/>
              <a:ext cx="2351861" cy="2769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schemeClr val="bg1"/>
                </a:buClr>
                <a:defRPr/>
              </a:pPr>
              <a:r>
                <a:rPr lang="en-US" altLang="ko-KR" sz="2000" dirty="0">
                  <a:ln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Participant A/C Book</a:t>
              </a:r>
              <a:endParaRPr lang="ko-KR" altLang="en-US" sz="2000" dirty="0">
                <a:ln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 bwMode="auto">
            <a:xfrm>
              <a:off x="4020535" y="4521498"/>
              <a:ext cx="1102930" cy="264688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600000"/>
                </a:lightRig>
              </a:scene3d>
              <a:sp3d prstMaterial="softEdge">
                <a:bevelT w="0" h="1270"/>
              </a:sp3d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SzPct val="80000"/>
                <a:defRPr/>
              </a:pPr>
              <a:r>
                <a:rPr kumimoji="0" lang="en-US" altLang="ko-KR" sz="1400" b="1" dirty="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(Repo A/C)</a:t>
              </a:r>
              <a:endParaRPr kumimoji="0" lang="ko-KR" altLang="en-US" sz="1400" b="1" dirty="0">
                <a:solidFill>
                  <a:schemeClr val="bg1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grpSp>
        <p:nvGrpSpPr>
          <p:cNvPr id="6" name="그룹 57"/>
          <p:cNvGrpSpPr>
            <a:grpSpLocks/>
          </p:cNvGrpSpPr>
          <p:nvPr/>
        </p:nvGrpSpPr>
        <p:grpSpPr bwMode="auto">
          <a:xfrm>
            <a:off x="3498850" y="2054225"/>
            <a:ext cx="2187575" cy="2290763"/>
            <a:chOff x="3419475" y="2461860"/>
            <a:chExt cx="2333625" cy="2442002"/>
          </a:xfrm>
        </p:grpSpPr>
        <p:pic>
          <p:nvPicPr>
            <p:cNvPr id="31779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7" cstate="print"/>
            <a:srcRect l="4794" t="5688" r="4832"/>
            <a:stretch>
              <a:fillRect/>
            </a:stretch>
          </p:blipFill>
          <p:spPr bwMode="auto">
            <a:xfrm>
              <a:off x="3419475" y="2461860"/>
              <a:ext cx="2333625" cy="2442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직사각형 44"/>
            <p:cNvSpPr/>
            <p:nvPr/>
          </p:nvSpPr>
          <p:spPr bwMode="auto">
            <a:xfrm>
              <a:off x="3794774" y="3142946"/>
              <a:ext cx="1569529" cy="103897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Tri-party</a:t>
              </a:r>
              <a:b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Repo Agent</a:t>
              </a:r>
            </a:p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(CSD)</a:t>
              </a:r>
              <a:endParaRPr kumimoji="0" lang="ko-KR" altLang="en-US" b="1" dirty="0">
                <a:solidFill>
                  <a:schemeClr val="tx2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7" name="그룹 57"/>
          <p:cNvGrpSpPr>
            <a:grpSpLocks/>
          </p:cNvGrpSpPr>
          <p:nvPr/>
        </p:nvGrpSpPr>
        <p:grpSpPr bwMode="auto">
          <a:xfrm>
            <a:off x="3498850" y="2054225"/>
            <a:ext cx="2187575" cy="2290763"/>
            <a:chOff x="3419475" y="2461860"/>
            <a:chExt cx="2333625" cy="2442002"/>
          </a:xfrm>
        </p:grpSpPr>
        <p:pic>
          <p:nvPicPr>
            <p:cNvPr id="31777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7" cstate="print"/>
            <a:srcRect l="4794" t="5688" r="4832"/>
            <a:stretch>
              <a:fillRect/>
            </a:stretch>
          </p:blipFill>
          <p:spPr bwMode="auto">
            <a:xfrm>
              <a:off x="3419475" y="2461860"/>
              <a:ext cx="2333625" cy="2442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직사각형 47"/>
            <p:cNvSpPr/>
            <p:nvPr/>
          </p:nvSpPr>
          <p:spPr bwMode="auto">
            <a:xfrm>
              <a:off x="3794774" y="3142946"/>
              <a:ext cx="1569529" cy="103897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Tri-party</a:t>
              </a:r>
              <a:b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Repo Agent</a:t>
              </a:r>
            </a:p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(CSD)</a:t>
              </a:r>
              <a:endParaRPr kumimoji="0" lang="ko-KR" altLang="en-US" b="1" dirty="0">
                <a:solidFill>
                  <a:schemeClr val="tx2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8" name="그룹 32"/>
          <p:cNvGrpSpPr>
            <a:grpSpLocks/>
          </p:cNvGrpSpPr>
          <p:nvPr/>
        </p:nvGrpSpPr>
        <p:grpSpPr bwMode="auto">
          <a:xfrm>
            <a:off x="539750" y="908050"/>
            <a:ext cx="2176463" cy="2159000"/>
            <a:chOff x="539750" y="908050"/>
            <a:chExt cx="2176463" cy="2159000"/>
          </a:xfrm>
        </p:grpSpPr>
        <p:pic>
          <p:nvPicPr>
            <p:cNvPr id="31774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908050"/>
              <a:ext cx="21764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직사각형 58"/>
            <p:cNvSpPr>
              <a:spLocks noChangeArrowheads="1"/>
            </p:cNvSpPr>
            <p:nvPr/>
          </p:nvSpPr>
          <p:spPr bwMode="auto">
            <a:xfrm>
              <a:off x="1079395" y="2109504"/>
              <a:ext cx="1096775" cy="31393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0"/>
                </a:lightRig>
              </a:scene3d>
              <a:sp3d prstMaterial="softEdge">
                <a:bevelT w="1270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defRPr/>
              </a:pPr>
              <a:r>
                <a:rPr lang="en-US" altLang="ko-KR" sz="1600" b="1" dirty="0" smtClean="0">
                  <a:solidFill>
                    <a:srgbClr val="146AA4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Borrower</a:t>
              </a:r>
            </a:p>
          </p:txBody>
        </p:sp>
        <p:pic>
          <p:nvPicPr>
            <p:cNvPr id="31776" name="그림 123" descr="건물들.png"/>
            <p:cNvPicPr>
              <a:picLocks noChangeAspect="1"/>
            </p:cNvPicPr>
            <p:nvPr/>
          </p:nvPicPr>
          <p:blipFill>
            <a:blip r:embed="rId5" cstate="print"/>
            <a:srcRect l="50562" t="38622" r="29161" b="41008"/>
            <a:stretch>
              <a:fillRect/>
            </a:stretch>
          </p:blipFill>
          <p:spPr bwMode="auto">
            <a:xfrm>
              <a:off x="895350" y="1089025"/>
              <a:ext cx="1454150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그룹 33"/>
          <p:cNvGrpSpPr>
            <a:grpSpLocks/>
          </p:cNvGrpSpPr>
          <p:nvPr/>
        </p:nvGrpSpPr>
        <p:grpSpPr bwMode="auto">
          <a:xfrm>
            <a:off x="6383338" y="908050"/>
            <a:ext cx="2176462" cy="2159000"/>
            <a:chOff x="6383338" y="908050"/>
            <a:chExt cx="2176462" cy="2159000"/>
          </a:xfrm>
        </p:grpSpPr>
        <p:pic>
          <p:nvPicPr>
            <p:cNvPr id="31771" name="Picture 28" descr="Y:\F.디자인 소스\E.도식&amp;프레임\도식\원형도식\원형도식_0013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83338" y="908050"/>
              <a:ext cx="2176462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직사각형 62"/>
            <p:cNvSpPr>
              <a:spLocks noChangeArrowheads="1"/>
            </p:cNvSpPr>
            <p:nvPr/>
          </p:nvSpPr>
          <p:spPr bwMode="auto">
            <a:xfrm>
              <a:off x="7037374" y="2109504"/>
              <a:ext cx="867545" cy="31393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0"/>
                </a:lightRig>
              </a:scene3d>
              <a:sp3d prstMaterial="softEdge">
                <a:bevelT w="1270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defRPr/>
              </a:pPr>
              <a:r>
                <a:rPr lang="en-US" altLang="ko-KR" sz="1600" b="1" dirty="0" smtClean="0">
                  <a:solidFill>
                    <a:srgbClr val="146AA4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Lender</a:t>
              </a:r>
            </a:p>
          </p:txBody>
        </p:sp>
        <p:pic>
          <p:nvPicPr>
            <p:cNvPr id="31773" name="그림 95" descr="1291115668_Company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3100" y="1089025"/>
              <a:ext cx="1169988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그룹 66"/>
          <p:cNvGrpSpPr>
            <a:grpSpLocks/>
          </p:cNvGrpSpPr>
          <p:nvPr/>
        </p:nvGrpSpPr>
        <p:grpSpPr bwMode="auto">
          <a:xfrm>
            <a:off x="2349500" y="1698625"/>
            <a:ext cx="4381500" cy="242888"/>
            <a:chOff x="2374900" y="1698799"/>
            <a:chExt cx="4381500" cy="242714"/>
          </a:xfrm>
        </p:grpSpPr>
        <p:sp>
          <p:nvSpPr>
            <p:cNvPr id="38" name="자유형 37"/>
            <p:cNvSpPr/>
            <p:nvPr/>
          </p:nvSpPr>
          <p:spPr>
            <a:xfrm>
              <a:off x="2374900" y="1941513"/>
              <a:ext cx="4381500" cy="0"/>
            </a:xfrm>
            <a:custGeom>
              <a:avLst/>
              <a:gdLst>
                <a:gd name="connsiteX0" fmla="*/ 0 w 4381500"/>
                <a:gd name="connsiteY0" fmla="*/ 0 h 0"/>
                <a:gd name="connsiteX1" fmla="*/ 4381500 w 43815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1500">
                  <a:moveTo>
                    <a:pt x="0" y="0"/>
                  </a:moveTo>
                  <a:lnTo>
                    <a:pt x="4381500" y="0"/>
                  </a:lnTo>
                </a:path>
              </a:pathLst>
            </a:cu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39" name="직사각형 38"/>
            <p:cNvSpPr/>
            <p:nvPr/>
          </p:nvSpPr>
          <p:spPr bwMode="auto">
            <a:xfrm>
              <a:off x="4333282" y="1698799"/>
              <a:ext cx="477438" cy="198003"/>
            </a:xfrm>
            <a:prstGeom prst="rect">
              <a:avLst/>
            </a:prstGeom>
            <a:noFill/>
            <a:effectLst/>
          </p:spPr>
          <p:txBody>
            <a:bodyPr spcFirstLastPara="1" wrap="none" lIns="0" tIns="0" rIns="0" bIns="0" anchor="ctr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indent="-180975" algn="ctr">
                <a:lnSpc>
                  <a:spcPct val="80000"/>
                </a:lnSpc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Trade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그림 302" descr="Untitled-32.png"/>
          <p:cNvPicPr>
            <a:picLocks noChangeAspect="1"/>
          </p:cNvPicPr>
          <p:nvPr/>
        </p:nvPicPr>
        <p:blipFill>
          <a:blip r:embed="rId3" cstate="print"/>
          <a:srcRect t="20879" r="37546"/>
          <a:stretch>
            <a:fillRect/>
          </a:stretch>
        </p:blipFill>
        <p:spPr bwMode="auto">
          <a:xfrm>
            <a:off x="0" y="1412875"/>
            <a:ext cx="573087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" name="AutoShape 18"/>
          <p:cNvSpPr>
            <a:spLocks noChangeArrowheads="1"/>
          </p:cNvSpPr>
          <p:nvPr/>
        </p:nvSpPr>
        <p:spPr bwMode="auto">
          <a:xfrm>
            <a:off x="208087" y="138698"/>
            <a:ext cx="7192610" cy="553998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Advantages </a:t>
            </a:r>
            <a:r>
              <a:rPr kumimoji="0" lang="en-US" altLang="ko-KR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of KSD</a:t>
            </a:r>
            <a:r>
              <a:rPr kumimoji="0" lang="ko-KR" altLang="en-US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kumimoji="0" lang="en-US" altLang="ko-KR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Tri-Party Repo Service</a:t>
            </a:r>
            <a:endParaRPr kumimoji="0" lang="ko-KR" altLang="en-US" sz="3000" b="1" spc="-150" dirty="0">
              <a:ln>
                <a:prstDash val="solid"/>
              </a:ln>
              <a:gradFill>
                <a:gsLst>
                  <a:gs pos="30000">
                    <a:schemeClr val="tx1">
                      <a:lumMod val="75000"/>
                      <a:lumOff val="25000"/>
                    </a:schemeClr>
                  </a:gs>
                  <a:gs pos="8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2" name="렌즈2"/>
          <p:cNvGrpSpPr/>
          <p:nvPr/>
        </p:nvGrpSpPr>
        <p:grpSpPr>
          <a:xfrm>
            <a:off x="2658642" y="1630959"/>
            <a:ext cx="3799338" cy="3799334"/>
            <a:chOff x="2876637" y="9021970"/>
            <a:chExt cx="3387767" cy="3387766"/>
          </a:xfrm>
          <a:solidFill>
            <a:schemeClr val="tx1">
              <a:alpha val="2745"/>
            </a:schemeClr>
          </a:solidFill>
        </p:grpSpPr>
        <p:sp>
          <p:nvSpPr>
            <p:cNvPr id="292" name="Rectangle 5"/>
            <p:cNvSpPr>
              <a:spLocks noChangeArrowheads="1"/>
            </p:cNvSpPr>
            <p:nvPr/>
          </p:nvSpPr>
          <p:spPr bwMode="auto">
            <a:xfrm>
              <a:off x="4516327" y="9021970"/>
              <a:ext cx="41687" cy="2000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3" name="Rectangle 6"/>
            <p:cNvSpPr>
              <a:spLocks noChangeArrowheads="1"/>
            </p:cNvSpPr>
            <p:nvPr/>
          </p:nvSpPr>
          <p:spPr bwMode="auto">
            <a:xfrm>
              <a:off x="4516327" y="9021970"/>
              <a:ext cx="41687" cy="2000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4" name="Freeform 7"/>
            <p:cNvSpPr>
              <a:spLocks/>
            </p:cNvSpPr>
            <p:nvPr/>
          </p:nvSpPr>
          <p:spPr bwMode="auto">
            <a:xfrm>
              <a:off x="4427395" y="9024749"/>
              <a:ext cx="52804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"/>
                </a:cxn>
                <a:cxn ang="0">
                  <a:pos x="8" y="146"/>
                </a:cxn>
                <a:cxn ang="0">
                  <a:pos x="38" y="144"/>
                </a:cxn>
                <a:cxn ang="0">
                  <a:pos x="30" y="0"/>
                </a:cxn>
              </a:cxnLst>
              <a:rect l="0" t="0" r="r" b="b"/>
              <a:pathLst>
                <a:path w="38" h="146">
                  <a:moveTo>
                    <a:pt x="30" y="0"/>
                  </a:moveTo>
                  <a:lnTo>
                    <a:pt x="0" y="2"/>
                  </a:lnTo>
                  <a:lnTo>
                    <a:pt x="8" y="146"/>
                  </a:lnTo>
                  <a:lnTo>
                    <a:pt x="38" y="144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6" name="Freeform 8"/>
            <p:cNvSpPr>
              <a:spLocks/>
            </p:cNvSpPr>
            <p:nvPr/>
          </p:nvSpPr>
          <p:spPr bwMode="auto">
            <a:xfrm>
              <a:off x="4427395" y="9024749"/>
              <a:ext cx="52804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"/>
                </a:cxn>
                <a:cxn ang="0">
                  <a:pos x="8" y="146"/>
                </a:cxn>
                <a:cxn ang="0">
                  <a:pos x="38" y="144"/>
                </a:cxn>
                <a:cxn ang="0">
                  <a:pos x="30" y="0"/>
                </a:cxn>
              </a:cxnLst>
              <a:rect l="0" t="0" r="r" b="b"/>
              <a:pathLst>
                <a:path w="38" h="146">
                  <a:moveTo>
                    <a:pt x="30" y="0"/>
                  </a:moveTo>
                  <a:lnTo>
                    <a:pt x="0" y="2"/>
                  </a:lnTo>
                  <a:lnTo>
                    <a:pt x="8" y="146"/>
                  </a:lnTo>
                  <a:lnTo>
                    <a:pt x="38" y="144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7" name="Freeform 9"/>
            <p:cNvSpPr>
              <a:spLocks/>
            </p:cNvSpPr>
            <p:nvPr/>
          </p:nvSpPr>
          <p:spPr bwMode="auto">
            <a:xfrm>
              <a:off x="4341242" y="9033087"/>
              <a:ext cx="61141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"/>
                </a:cxn>
                <a:cxn ang="0">
                  <a:pos x="14" y="146"/>
                </a:cxn>
                <a:cxn ang="0">
                  <a:pos x="44" y="142"/>
                </a:cxn>
                <a:cxn ang="0">
                  <a:pos x="30" y="0"/>
                </a:cxn>
              </a:cxnLst>
              <a:rect l="0" t="0" r="r" b="b"/>
              <a:pathLst>
                <a:path w="44" h="146">
                  <a:moveTo>
                    <a:pt x="30" y="0"/>
                  </a:moveTo>
                  <a:lnTo>
                    <a:pt x="0" y="2"/>
                  </a:lnTo>
                  <a:lnTo>
                    <a:pt x="14" y="146"/>
                  </a:lnTo>
                  <a:lnTo>
                    <a:pt x="44" y="14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8" name="Freeform 10"/>
            <p:cNvSpPr>
              <a:spLocks/>
            </p:cNvSpPr>
            <p:nvPr/>
          </p:nvSpPr>
          <p:spPr bwMode="auto">
            <a:xfrm>
              <a:off x="4341242" y="9033087"/>
              <a:ext cx="61141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"/>
                </a:cxn>
                <a:cxn ang="0">
                  <a:pos x="14" y="146"/>
                </a:cxn>
                <a:cxn ang="0">
                  <a:pos x="44" y="142"/>
                </a:cxn>
                <a:cxn ang="0">
                  <a:pos x="30" y="0"/>
                </a:cxn>
              </a:cxnLst>
              <a:rect l="0" t="0" r="r" b="b"/>
              <a:pathLst>
                <a:path w="44" h="146">
                  <a:moveTo>
                    <a:pt x="30" y="0"/>
                  </a:moveTo>
                  <a:lnTo>
                    <a:pt x="0" y="2"/>
                  </a:lnTo>
                  <a:lnTo>
                    <a:pt x="14" y="146"/>
                  </a:lnTo>
                  <a:lnTo>
                    <a:pt x="44" y="142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9" name="Freeform 11"/>
            <p:cNvSpPr>
              <a:spLocks/>
            </p:cNvSpPr>
            <p:nvPr/>
          </p:nvSpPr>
          <p:spPr bwMode="auto">
            <a:xfrm>
              <a:off x="4252309" y="9044203"/>
              <a:ext cx="72258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"/>
                </a:cxn>
                <a:cxn ang="0">
                  <a:pos x="22" y="148"/>
                </a:cxn>
                <a:cxn ang="0">
                  <a:pos x="52" y="142"/>
                </a:cxn>
                <a:cxn ang="0">
                  <a:pos x="30" y="0"/>
                </a:cxn>
              </a:cxnLst>
              <a:rect l="0" t="0" r="r" b="b"/>
              <a:pathLst>
                <a:path w="52" h="148">
                  <a:moveTo>
                    <a:pt x="30" y="0"/>
                  </a:moveTo>
                  <a:lnTo>
                    <a:pt x="0" y="4"/>
                  </a:lnTo>
                  <a:lnTo>
                    <a:pt x="22" y="148"/>
                  </a:lnTo>
                  <a:lnTo>
                    <a:pt x="52" y="14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0" name="Freeform 12"/>
            <p:cNvSpPr>
              <a:spLocks/>
            </p:cNvSpPr>
            <p:nvPr/>
          </p:nvSpPr>
          <p:spPr bwMode="auto">
            <a:xfrm>
              <a:off x="4252309" y="9044203"/>
              <a:ext cx="72258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"/>
                </a:cxn>
                <a:cxn ang="0">
                  <a:pos x="22" y="148"/>
                </a:cxn>
                <a:cxn ang="0">
                  <a:pos x="52" y="142"/>
                </a:cxn>
                <a:cxn ang="0">
                  <a:pos x="30" y="0"/>
                </a:cxn>
              </a:cxnLst>
              <a:rect l="0" t="0" r="r" b="b"/>
              <a:pathLst>
                <a:path w="52" h="148">
                  <a:moveTo>
                    <a:pt x="30" y="0"/>
                  </a:moveTo>
                  <a:lnTo>
                    <a:pt x="0" y="4"/>
                  </a:lnTo>
                  <a:lnTo>
                    <a:pt x="22" y="148"/>
                  </a:lnTo>
                  <a:lnTo>
                    <a:pt x="52" y="142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1" name="Freeform 13"/>
            <p:cNvSpPr>
              <a:spLocks/>
            </p:cNvSpPr>
            <p:nvPr/>
          </p:nvSpPr>
          <p:spPr bwMode="auto">
            <a:xfrm>
              <a:off x="4166156" y="9060878"/>
              <a:ext cx="83374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6"/>
                </a:cxn>
                <a:cxn ang="0">
                  <a:pos x="30" y="148"/>
                </a:cxn>
                <a:cxn ang="0">
                  <a:pos x="60" y="142"/>
                </a:cxn>
                <a:cxn ang="0">
                  <a:pos x="30" y="0"/>
                </a:cxn>
              </a:cxnLst>
              <a:rect l="0" t="0" r="r" b="b"/>
              <a:pathLst>
                <a:path w="60" h="148">
                  <a:moveTo>
                    <a:pt x="30" y="0"/>
                  </a:moveTo>
                  <a:lnTo>
                    <a:pt x="0" y="6"/>
                  </a:lnTo>
                  <a:lnTo>
                    <a:pt x="30" y="148"/>
                  </a:lnTo>
                  <a:lnTo>
                    <a:pt x="60" y="14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2" name="Freeform 14"/>
            <p:cNvSpPr>
              <a:spLocks/>
            </p:cNvSpPr>
            <p:nvPr/>
          </p:nvSpPr>
          <p:spPr bwMode="auto">
            <a:xfrm>
              <a:off x="4166156" y="9060878"/>
              <a:ext cx="83374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6"/>
                </a:cxn>
                <a:cxn ang="0">
                  <a:pos x="30" y="148"/>
                </a:cxn>
                <a:cxn ang="0">
                  <a:pos x="60" y="142"/>
                </a:cxn>
                <a:cxn ang="0">
                  <a:pos x="30" y="0"/>
                </a:cxn>
              </a:cxnLst>
              <a:rect l="0" t="0" r="r" b="b"/>
              <a:pathLst>
                <a:path w="60" h="148">
                  <a:moveTo>
                    <a:pt x="30" y="0"/>
                  </a:moveTo>
                  <a:lnTo>
                    <a:pt x="0" y="6"/>
                  </a:lnTo>
                  <a:lnTo>
                    <a:pt x="30" y="148"/>
                  </a:lnTo>
                  <a:lnTo>
                    <a:pt x="60" y="142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3" name="Freeform 15"/>
            <p:cNvSpPr>
              <a:spLocks/>
            </p:cNvSpPr>
            <p:nvPr/>
          </p:nvSpPr>
          <p:spPr bwMode="auto">
            <a:xfrm>
              <a:off x="4080003" y="9083111"/>
              <a:ext cx="91711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8"/>
                </a:cxn>
                <a:cxn ang="0">
                  <a:pos x="38" y="146"/>
                </a:cxn>
                <a:cxn ang="0">
                  <a:pos x="66" y="140"/>
                </a:cxn>
                <a:cxn ang="0">
                  <a:pos x="30" y="0"/>
                </a:cxn>
              </a:cxnLst>
              <a:rect l="0" t="0" r="r" b="b"/>
              <a:pathLst>
                <a:path w="66" h="146">
                  <a:moveTo>
                    <a:pt x="30" y="0"/>
                  </a:moveTo>
                  <a:lnTo>
                    <a:pt x="0" y="8"/>
                  </a:lnTo>
                  <a:lnTo>
                    <a:pt x="38" y="146"/>
                  </a:lnTo>
                  <a:lnTo>
                    <a:pt x="66" y="14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4" name="Freeform 16"/>
            <p:cNvSpPr>
              <a:spLocks/>
            </p:cNvSpPr>
            <p:nvPr/>
          </p:nvSpPr>
          <p:spPr bwMode="auto">
            <a:xfrm>
              <a:off x="4080003" y="9083111"/>
              <a:ext cx="91711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8"/>
                </a:cxn>
                <a:cxn ang="0">
                  <a:pos x="38" y="146"/>
                </a:cxn>
                <a:cxn ang="0">
                  <a:pos x="66" y="140"/>
                </a:cxn>
                <a:cxn ang="0">
                  <a:pos x="30" y="0"/>
                </a:cxn>
              </a:cxnLst>
              <a:rect l="0" t="0" r="r" b="b"/>
              <a:pathLst>
                <a:path w="66" h="146">
                  <a:moveTo>
                    <a:pt x="30" y="0"/>
                  </a:moveTo>
                  <a:lnTo>
                    <a:pt x="0" y="8"/>
                  </a:lnTo>
                  <a:lnTo>
                    <a:pt x="38" y="146"/>
                  </a:lnTo>
                  <a:lnTo>
                    <a:pt x="66" y="140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5" name="Freeform 17"/>
            <p:cNvSpPr>
              <a:spLocks/>
            </p:cNvSpPr>
            <p:nvPr/>
          </p:nvSpPr>
          <p:spPr bwMode="auto">
            <a:xfrm>
              <a:off x="3996629" y="9108123"/>
              <a:ext cx="100049" cy="20287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0"/>
                </a:cxn>
                <a:cxn ang="0">
                  <a:pos x="44" y="146"/>
                </a:cxn>
                <a:cxn ang="0">
                  <a:pos x="72" y="138"/>
                </a:cxn>
                <a:cxn ang="0">
                  <a:pos x="28" y="0"/>
                </a:cxn>
              </a:cxnLst>
              <a:rect l="0" t="0" r="r" b="b"/>
              <a:pathLst>
                <a:path w="72" h="146">
                  <a:moveTo>
                    <a:pt x="28" y="0"/>
                  </a:moveTo>
                  <a:lnTo>
                    <a:pt x="0" y="10"/>
                  </a:lnTo>
                  <a:lnTo>
                    <a:pt x="44" y="146"/>
                  </a:lnTo>
                  <a:lnTo>
                    <a:pt x="72" y="138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6" name="Freeform 18"/>
            <p:cNvSpPr>
              <a:spLocks/>
            </p:cNvSpPr>
            <p:nvPr/>
          </p:nvSpPr>
          <p:spPr bwMode="auto">
            <a:xfrm>
              <a:off x="3996629" y="9108123"/>
              <a:ext cx="100049" cy="20287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0"/>
                </a:cxn>
                <a:cxn ang="0">
                  <a:pos x="44" y="146"/>
                </a:cxn>
                <a:cxn ang="0">
                  <a:pos x="72" y="138"/>
                </a:cxn>
                <a:cxn ang="0">
                  <a:pos x="28" y="0"/>
                </a:cxn>
              </a:cxnLst>
              <a:rect l="0" t="0" r="r" b="b"/>
              <a:pathLst>
                <a:path w="72" h="146">
                  <a:moveTo>
                    <a:pt x="28" y="0"/>
                  </a:moveTo>
                  <a:lnTo>
                    <a:pt x="0" y="10"/>
                  </a:lnTo>
                  <a:lnTo>
                    <a:pt x="44" y="146"/>
                  </a:lnTo>
                  <a:lnTo>
                    <a:pt x="72" y="138"/>
                  </a:lnTo>
                  <a:lnTo>
                    <a:pt x="2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8" name="Freeform 19"/>
            <p:cNvSpPr>
              <a:spLocks/>
            </p:cNvSpPr>
            <p:nvPr/>
          </p:nvSpPr>
          <p:spPr bwMode="auto">
            <a:xfrm>
              <a:off x="3913255" y="9138694"/>
              <a:ext cx="111165" cy="20287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0"/>
                </a:cxn>
                <a:cxn ang="0">
                  <a:pos x="52" y="146"/>
                </a:cxn>
                <a:cxn ang="0">
                  <a:pos x="80" y="134"/>
                </a:cxn>
                <a:cxn ang="0">
                  <a:pos x="28" y="0"/>
                </a:cxn>
              </a:cxnLst>
              <a:rect l="0" t="0" r="r" b="b"/>
              <a:pathLst>
                <a:path w="80" h="146">
                  <a:moveTo>
                    <a:pt x="28" y="0"/>
                  </a:moveTo>
                  <a:lnTo>
                    <a:pt x="0" y="10"/>
                  </a:lnTo>
                  <a:lnTo>
                    <a:pt x="52" y="146"/>
                  </a:lnTo>
                  <a:lnTo>
                    <a:pt x="80" y="134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9" name="Freeform 20"/>
            <p:cNvSpPr>
              <a:spLocks/>
            </p:cNvSpPr>
            <p:nvPr/>
          </p:nvSpPr>
          <p:spPr bwMode="auto">
            <a:xfrm>
              <a:off x="3913255" y="9138694"/>
              <a:ext cx="111165" cy="20287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0"/>
                </a:cxn>
                <a:cxn ang="0">
                  <a:pos x="52" y="146"/>
                </a:cxn>
                <a:cxn ang="0">
                  <a:pos x="80" y="134"/>
                </a:cxn>
                <a:cxn ang="0">
                  <a:pos x="28" y="0"/>
                </a:cxn>
              </a:cxnLst>
              <a:rect l="0" t="0" r="r" b="b"/>
              <a:pathLst>
                <a:path w="80" h="146">
                  <a:moveTo>
                    <a:pt x="28" y="0"/>
                  </a:moveTo>
                  <a:lnTo>
                    <a:pt x="0" y="10"/>
                  </a:lnTo>
                  <a:lnTo>
                    <a:pt x="52" y="146"/>
                  </a:lnTo>
                  <a:lnTo>
                    <a:pt x="80" y="134"/>
                  </a:lnTo>
                  <a:lnTo>
                    <a:pt x="2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2" name="Freeform 21"/>
            <p:cNvSpPr>
              <a:spLocks/>
            </p:cNvSpPr>
            <p:nvPr/>
          </p:nvSpPr>
          <p:spPr bwMode="auto">
            <a:xfrm>
              <a:off x="3832660" y="9172043"/>
              <a:ext cx="119503" cy="200098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2"/>
                </a:cxn>
                <a:cxn ang="0">
                  <a:pos x="58" y="144"/>
                </a:cxn>
                <a:cxn ang="0">
                  <a:pos x="86" y="132"/>
                </a:cxn>
                <a:cxn ang="0">
                  <a:pos x="28" y="0"/>
                </a:cxn>
              </a:cxnLst>
              <a:rect l="0" t="0" r="r" b="b"/>
              <a:pathLst>
                <a:path w="86" h="144">
                  <a:moveTo>
                    <a:pt x="28" y="0"/>
                  </a:moveTo>
                  <a:lnTo>
                    <a:pt x="0" y="12"/>
                  </a:lnTo>
                  <a:lnTo>
                    <a:pt x="58" y="144"/>
                  </a:lnTo>
                  <a:lnTo>
                    <a:pt x="86" y="132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3" name="Freeform 22"/>
            <p:cNvSpPr>
              <a:spLocks/>
            </p:cNvSpPr>
            <p:nvPr/>
          </p:nvSpPr>
          <p:spPr bwMode="auto">
            <a:xfrm>
              <a:off x="3832660" y="9172043"/>
              <a:ext cx="119503" cy="200098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2"/>
                </a:cxn>
                <a:cxn ang="0">
                  <a:pos x="58" y="144"/>
                </a:cxn>
                <a:cxn ang="0">
                  <a:pos x="86" y="132"/>
                </a:cxn>
                <a:cxn ang="0">
                  <a:pos x="28" y="0"/>
                </a:cxn>
              </a:cxnLst>
              <a:rect l="0" t="0" r="r" b="b"/>
              <a:pathLst>
                <a:path w="86" h="144">
                  <a:moveTo>
                    <a:pt x="28" y="0"/>
                  </a:moveTo>
                  <a:lnTo>
                    <a:pt x="0" y="12"/>
                  </a:lnTo>
                  <a:lnTo>
                    <a:pt x="58" y="144"/>
                  </a:lnTo>
                  <a:lnTo>
                    <a:pt x="86" y="132"/>
                  </a:lnTo>
                  <a:lnTo>
                    <a:pt x="2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5" name="Freeform 23"/>
            <p:cNvSpPr>
              <a:spLocks/>
            </p:cNvSpPr>
            <p:nvPr/>
          </p:nvSpPr>
          <p:spPr bwMode="auto">
            <a:xfrm>
              <a:off x="3754844" y="9210951"/>
              <a:ext cx="127840" cy="197319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4"/>
                </a:cxn>
                <a:cxn ang="0">
                  <a:pos x="64" y="142"/>
                </a:cxn>
                <a:cxn ang="0">
                  <a:pos x="92" y="130"/>
                </a:cxn>
                <a:cxn ang="0">
                  <a:pos x="26" y="0"/>
                </a:cxn>
              </a:cxnLst>
              <a:rect l="0" t="0" r="r" b="b"/>
              <a:pathLst>
                <a:path w="92" h="142">
                  <a:moveTo>
                    <a:pt x="26" y="0"/>
                  </a:moveTo>
                  <a:lnTo>
                    <a:pt x="0" y="14"/>
                  </a:lnTo>
                  <a:lnTo>
                    <a:pt x="64" y="142"/>
                  </a:lnTo>
                  <a:lnTo>
                    <a:pt x="92" y="13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6" name="Freeform 24"/>
            <p:cNvSpPr>
              <a:spLocks/>
            </p:cNvSpPr>
            <p:nvPr/>
          </p:nvSpPr>
          <p:spPr bwMode="auto">
            <a:xfrm>
              <a:off x="3754844" y="9210951"/>
              <a:ext cx="127840" cy="197319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4"/>
                </a:cxn>
                <a:cxn ang="0">
                  <a:pos x="64" y="142"/>
                </a:cxn>
                <a:cxn ang="0">
                  <a:pos x="92" y="130"/>
                </a:cxn>
                <a:cxn ang="0">
                  <a:pos x="26" y="0"/>
                </a:cxn>
              </a:cxnLst>
              <a:rect l="0" t="0" r="r" b="b"/>
              <a:pathLst>
                <a:path w="92" h="142">
                  <a:moveTo>
                    <a:pt x="26" y="0"/>
                  </a:moveTo>
                  <a:lnTo>
                    <a:pt x="0" y="14"/>
                  </a:lnTo>
                  <a:lnTo>
                    <a:pt x="64" y="142"/>
                  </a:lnTo>
                  <a:lnTo>
                    <a:pt x="92" y="130"/>
                  </a:lnTo>
                  <a:lnTo>
                    <a:pt x="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7" name="Freeform 25"/>
            <p:cNvSpPr>
              <a:spLocks/>
            </p:cNvSpPr>
            <p:nvPr/>
          </p:nvSpPr>
          <p:spPr bwMode="auto">
            <a:xfrm>
              <a:off x="3677028" y="9255417"/>
              <a:ext cx="136178" cy="194539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4"/>
                </a:cxn>
                <a:cxn ang="0">
                  <a:pos x="72" y="140"/>
                </a:cxn>
                <a:cxn ang="0">
                  <a:pos x="98" y="124"/>
                </a:cxn>
                <a:cxn ang="0">
                  <a:pos x="26" y="0"/>
                </a:cxn>
              </a:cxnLst>
              <a:rect l="0" t="0" r="r" b="b"/>
              <a:pathLst>
                <a:path w="98" h="140">
                  <a:moveTo>
                    <a:pt x="26" y="0"/>
                  </a:moveTo>
                  <a:lnTo>
                    <a:pt x="0" y="14"/>
                  </a:lnTo>
                  <a:lnTo>
                    <a:pt x="72" y="140"/>
                  </a:lnTo>
                  <a:lnTo>
                    <a:pt x="98" y="124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8" name="Freeform 26"/>
            <p:cNvSpPr>
              <a:spLocks/>
            </p:cNvSpPr>
            <p:nvPr/>
          </p:nvSpPr>
          <p:spPr bwMode="auto">
            <a:xfrm>
              <a:off x="3677028" y="9255417"/>
              <a:ext cx="136178" cy="194539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4"/>
                </a:cxn>
                <a:cxn ang="0">
                  <a:pos x="72" y="140"/>
                </a:cxn>
                <a:cxn ang="0">
                  <a:pos x="98" y="124"/>
                </a:cxn>
                <a:cxn ang="0">
                  <a:pos x="26" y="0"/>
                </a:cxn>
              </a:cxnLst>
              <a:rect l="0" t="0" r="r" b="b"/>
              <a:pathLst>
                <a:path w="98" h="140">
                  <a:moveTo>
                    <a:pt x="26" y="0"/>
                  </a:moveTo>
                  <a:lnTo>
                    <a:pt x="0" y="14"/>
                  </a:lnTo>
                  <a:lnTo>
                    <a:pt x="72" y="140"/>
                  </a:lnTo>
                  <a:lnTo>
                    <a:pt x="98" y="124"/>
                  </a:lnTo>
                  <a:lnTo>
                    <a:pt x="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9" name="Freeform 27"/>
            <p:cNvSpPr>
              <a:spLocks/>
            </p:cNvSpPr>
            <p:nvPr/>
          </p:nvSpPr>
          <p:spPr bwMode="auto">
            <a:xfrm>
              <a:off x="3601992" y="9302663"/>
              <a:ext cx="144515" cy="18898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6"/>
                </a:cxn>
                <a:cxn ang="0">
                  <a:pos x="80" y="136"/>
                </a:cxn>
                <a:cxn ang="0">
                  <a:pos x="104" y="120"/>
                </a:cxn>
                <a:cxn ang="0">
                  <a:pos x="26" y="0"/>
                </a:cxn>
              </a:cxnLst>
              <a:rect l="0" t="0" r="r" b="b"/>
              <a:pathLst>
                <a:path w="104" h="136">
                  <a:moveTo>
                    <a:pt x="26" y="0"/>
                  </a:moveTo>
                  <a:lnTo>
                    <a:pt x="0" y="16"/>
                  </a:lnTo>
                  <a:lnTo>
                    <a:pt x="80" y="136"/>
                  </a:lnTo>
                  <a:lnTo>
                    <a:pt x="104" y="12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0" name="Freeform 28"/>
            <p:cNvSpPr>
              <a:spLocks/>
            </p:cNvSpPr>
            <p:nvPr/>
          </p:nvSpPr>
          <p:spPr bwMode="auto">
            <a:xfrm>
              <a:off x="3601992" y="9302663"/>
              <a:ext cx="144515" cy="18898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6"/>
                </a:cxn>
                <a:cxn ang="0">
                  <a:pos x="80" y="136"/>
                </a:cxn>
                <a:cxn ang="0">
                  <a:pos x="104" y="120"/>
                </a:cxn>
                <a:cxn ang="0">
                  <a:pos x="26" y="0"/>
                </a:cxn>
              </a:cxnLst>
              <a:rect l="0" t="0" r="r" b="b"/>
              <a:pathLst>
                <a:path w="104" h="136">
                  <a:moveTo>
                    <a:pt x="26" y="0"/>
                  </a:moveTo>
                  <a:lnTo>
                    <a:pt x="0" y="16"/>
                  </a:lnTo>
                  <a:lnTo>
                    <a:pt x="80" y="136"/>
                  </a:lnTo>
                  <a:lnTo>
                    <a:pt x="104" y="120"/>
                  </a:lnTo>
                  <a:lnTo>
                    <a:pt x="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1" name="Freeform 29"/>
            <p:cNvSpPr>
              <a:spLocks/>
            </p:cNvSpPr>
            <p:nvPr/>
          </p:nvSpPr>
          <p:spPr bwMode="auto">
            <a:xfrm>
              <a:off x="3532513" y="9352687"/>
              <a:ext cx="150073" cy="18620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8"/>
                </a:cxn>
                <a:cxn ang="0">
                  <a:pos x="84" y="134"/>
                </a:cxn>
                <a:cxn ang="0">
                  <a:pos x="108" y="116"/>
                </a:cxn>
                <a:cxn ang="0">
                  <a:pos x="24" y="0"/>
                </a:cxn>
              </a:cxnLst>
              <a:rect l="0" t="0" r="r" b="b"/>
              <a:pathLst>
                <a:path w="108" h="134">
                  <a:moveTo>
                    <a:pt x="24" y="0"/>
                  </a:moveTo>
                  <a:lnTo>
                    <a:pt x="0" y="18"/>
                  </a:lnTo>
                  <a:lnTo>
                    <a:pt x="84" y="134"/>
                  </a:lnTo>
                  <a:lnTo>
                    <a:pt x="108" y="11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2" name="Freeform 30"/>
            <p:cNvSpPr>
              <a:spLocks/>
            </p:cNvSpPr>
            <p:nvPr/>
          </p:nvSpPr>
          <p:spPr bwMode="auto">
            <a:xfrm>
              <a:off x="3532513" y="9352687"/>
              <a:ext cx="150073" cy="18620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8"/>
                </a:cxn>
                <a:cxn ang="0">
                  <a:pos x="84" y="134"/>
                </a:cxn>
                <a:cxn ang="0">
                  <a:pos x="108" y="116"/>
                </a:cxn>
                <a:cxn ang="0">
                  <a:pos x="24" y="0"/>
                </a:cxn>
              </a:cxnLst>
              <a:rect l="0" t="0" r="r" b="b"/>
              <a:pathLst>
                <a:path w="108" h="134">
                  <a:moveTo>
                    <a:pt x="24" y="0"/>
                  </a:moveTo>
                  <a:lnTo>
                    <a:pt x="0" y="18"/>
                  </a:lnTo>
                  <a:lnTo>
                    <a:pt x="84" y="134"/>
                  </a:lnTo>
                  <a:lnTo>
                    <a:pt x="108" y="116"/>
                  </a:lnTo>
                  <a:lnTo>
                    <a:pt x="2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3" name="Freeform 31"/>
            <p:cNvSpPr>
              <a:spLocks/>
            </p:cNvSpPr>
            <p:nvPr/>
          </p:nvSpPr>
          <p:spPr bwMode="auto">
            <a:xfrm>
              <a:off x="3463035" y="9405491"/>
              <a:ext cx="158411" cy="1834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20"/>
                </a:cxn>
                <a:cxn ang="0">
                  <a:pos x="92" y="132"/>
                </a:cxn>
                <a:cxn ang="0">
                  <a:pos x="114" y="114"/>
                </a:cxn>
                <a:cxn ang="0">
                  <a:pos x="24" y="0"/>
                </a:cxn>
              </a:cxnLst>
              <a:rect l="0" t="0" r="r" b="b"/>
              <a:pathLst>
                <a:path w="114" h="132">
                  <a:moveTo>
                    <a:pt x="24" y="0"/>
                  </a:moveTo>
                  <a:lnTo>
                    <a:pt x="0" y="20"/>
                  </a:lnTo>
                  <a:lnTo>
                    <a:pt x="92" y="132"/>
                  </a:lnTo>
                  <a:lnTo>
                    <a:pt x="114" y="114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4" name="Freeform 32"/>
            <p:cNvSpPr>
              <a:spLocks/>
            </p:cNvSpPr>
            <p:nvPr/>
          </p:nvSpPr>
          <p:spPr bwMode="auto">
            <a:xfrm>
              <a:off x="3463035" y="9405491"/>
              <a:ext cx="158411" cy="1834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20"/>
                </a:cxn>
                <a:cxn ang="0">
                  <a:pos x="92" y="132"/>
                </a:cxn>
                <a:cxn ang="0">
                  <a:pos x="114" y="114"/>
                </a:cxn>
                <a:cxn ang="0">
                  <a:pos x="24" y="0"/>
                </a:cxn>
              </a:cxnLst>
              <a:rect l="0" t="0" r="r" b="b"/>
              <a:pathLst>
                <a:path w="114" h="132">
                  <a:moveTo>
                    <a:pt x="24" y="0"/>
                  </a:moveTo>
                  <a:lnTo>
                    <a:pt x="0" y="20"/>
                  </a:lnTo>
                  <a:lnTo>
                    <a:pt x="92" y="132"/>
                  </a:lnTo>
                  <a:lnTo>
                    <a:pt x="114" y="114"/>
                  </a:lnTo>
                  <a:lnTo>
                    <a:pt x="2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5" name="Freeform 33"/>
            <p:cNvSpPr>
              <a:spLocks/>
            </p:cNvSpPr>
            <p:nvPr/>
          </p:nvSpPr>
          <p:spPr bwMode="auto">
            <a:xfrm>
              <a:off x="3396335" y="9463853"/>
              <a:ext cx="166748" cy="17786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20"/>
                </a:cxn>
                <a:cxn ang="0">
                  <a:pos x="98" y="128"/>
                </a:cxn>
                <a:cxn ang="0">
                  <a:pos x="120" y="108"/>
                </a:cxn>
                <a:cxn ang="0">
                  <a:pos x="24" y="0"/>
                </a:cxn>
              </a:cxnLst>
              <a:rect l="0" t="0" r="r" b="b"/>
              <a:pathLst>
                <a:path w="120" h="128">
                  <a:moveTo>
                    <a:pt x="24" y="0"/>
                  </a:moveTo>
                  <a:lnTo>
                    <a:pt x="0" y="20"/>
                  </a:lnTo>
                  <a:lnTo>
                    <a:pt x="98" y="128"/>
                  </a:lnTo>
                  <a:lnTo>
                    <a:pt x="120" y="10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6" name="Freeform 34"/>
            <p:cNvSpPr>
              <a:spLocks/>
            </p:cNvSpPr>
            <p:nvPr/>
          </p:nvSpPr>
          <p:spPr bwMode="auto">
            <a:xfrm>
              <a:off x="3396335" y="9463853"/>
              <a:ext cx="166748" cy="17786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20"/>
                </a:cxn>
                <a:cxn ang="0">
                  <a:pos x="98" y="128"/>
                </a:cxn>
                <a:cxn ang="0">
                  <a:pos x="120" y="108"/>
                </a:cxn>
                <a:cxn ang="0">
                  <a:pos x="24" y="0"/>
                </a:cxn>
              </a:cxnLst>
              <a:rect l="0" t="0" r="r" b="b"/>
              <a:pathLst>
                <a:path w="120" h="128">
                  <a:moveTo>
                    <a:pt x="24" y="0"/>
                  </a:moveTo>
                  <a:lnTo>
                    <a:pt x="0" y="20"/>
                  </a:lnTo>
                  <a:lnTo>
                    <a:pt x="98" y="128"/>
                  </a:lnTo>
                  <a:lnTo>
                    <a:pt x="120" y="108"/>
                  </a:lnTo>
                  <a:lnTo>
                    <a:pt x="2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7" name="Freeform 35"/>
            <p:cNvSpPr>
              <a:spLocks/>
            </p:cNvSpPr>
            <p:nvPr/>
          </p:nvSpPr>
          <p:spPr bwMode="auto">
            <a:xfrm>
              <a:off x="3335194" y="9527773"/>
              <a:ext cx="172306" cy="16952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20"/>
                </a:cxn>
                <a:cxn ang="0">
                  <a:pos x="102" y="122"/>
                </a:cxn>
                <a:cxn ang="0">
                  <a:pos x="124" y="102"/>
                </a:cxn>
                <a:cxn ang="0">
                  <a:pos x="22" y="0"/>
                </a:cxn>
              </a:cxnLst>
              <a:rect l="0" t="0" r="r" b="b"/>
              <a:pathLst>
                <a:path w="124" h="122">
                  <a:moveTo>
                    <a:pt x="22" y="0"/>
                  </a:moveTo>
                  <a:lnTo>
                    <a:pt x="0" y="20"/>
                  </a:lnTo>
                  <a:lnTo>
                    <a:pt x="102" y="122"/>
                  </a:lnTo>
                  <a:lnTo>
                    <a:pt x="124" y="10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8" name="Freeform 36"/>
            <p:cNvSpPr>
              <a:spLocks/>
            </p:cNvSpPr>
            <p:nvPr/>
          </p:nvSpPr>
          <p:spPr bwMode="auto">
            <a:xfrm>
              <a:off x="3335194" y="9527773"/>
              <a:ext cx="172306" cy="16952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20"/>
                </a:cxn>
                <a:cxn ang="0">
                  <a:pos x="102" y="122"/>
                </a:cxn>
                <a:cxn ang="0">
                  <a:pos x="124" y="102"/>
                </a:cxn>
                <a:cxn ang="0">
                  <a:pos x="22" y="0"/>
                </a:cxn>
              </a:cxnLst>
              <a:rect l="0" t="0" r="r" b="b"/>
              <a:pathLst>
                <a:path w="124" h="122">
                  <a:moveTo>
                    <a:pt x="22" y="0"/>
                  </a:moveTo>
                  <a:lnTo>
                    <a:pt x="0" y="20"/>
                  </a:lnTo>
                  <a:lnTo>
                    <a:pt x="102" y="122"/>
                  </a:lnTo>
                  <a:lnTo>
                    <a:pt x="124" y="102"/>
                  </a:lnTo>
                  <a:lnTo>
                    <a:pt x="2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9" name="Freeform 37"/>
            <p:cNvSpPr>
              <a:spLocks/>
            </p:cNvSpPr>
            <p:nvPr/>
          </p:nvSpPr>
          <p:spPr bwMode="auto">
            <a:xfrm>
              <a:off x="3276833" y="9591693"/>
              <a:ext cx="177865" cy="163969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108" y="118"/>
                </a:cxn>
                <a:cxn ang="0">
                  <a:pos x="128" y="96"/>
                </a:cxn>
                <a:cxn ang="0">
                  <a:pos x="20" y="0"/>
                </a:cxn>
              </a:cxnLst>
              <a:rect l="0" t="0" r="r" b="b"/>
              <a:pathLst>
                <a:path w="128" h="118">
                  <a:moveTo>
                    <a:pt x="20" y="0"/>
                  </a:moveTo>
                  <a:lnTo>
                    <a:pt x="0" y="22"/>
                  </a:lnTo>
                  <a:lnTo>
                    <a:pt x="108" y="118"/>
                  </a:lnTo>
                  <a:lnTo>
                    <a:pt x="128" y="96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0" name="Freeform 38"/>
            <p:cNvSpPr>
              <a:spLocks/>
            </p:cNvSpPr>
            <p:nvPr/>
          </p:nvSpPr>
          <p:spPr bwMode="auto">
            <a:xfrm>
              <a:off x="3276833" y="9591693"/>
              <a:ext cx="177865" cy="163969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108" y="118"/>
                </a:cxn>
                <a:cxn ang="0">
                  <a:pos x="128" y="96"/>
                </a:cxn>
                <a:cxn ang="0">
                  <a:pos x="20" y="0"/>
                </a:cxn>
              </a:cxnLst>
              <a:rect l="0" t="0" r="r" b="b"/>
              <a:pathLst>
                <a:path w="128" h="118">
                  <a:moveTo>
                    <a:pt x="20" y="0"/>
                  </a:moveTo>
                  <a:lnTo>
                    <a:pt x="0" y="22"/>
                  </a:lnTo>
                  <a:lnTo>
                    <a:pt x="108" y="118"/>
                  </a:lnTo>
                  <a:lnTo>
                    <a:pt x="128" y="96"/>
                  </a:lnTo>
                  <a:lnTo>
                    <a:pt x="2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1" name="Freeform 39"/>
            <p:cNvSpPr>
              <a:spLocks/>
            </p:cNvSpPr>
            <p:nvPr/>
          </p:nvSpPr>
          <p:spPr bwMode="auto">
            <a:xfrm>
              <a:off x="3221250" y="9658392"/>
              <a:ext cx="183423" cy="15841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24"/>
                </a:cxn>
                <a:cxn ang="0">
                  <a:pos x="112" y="114"/>
                </a:cxn>
                <a:cxn ang="0">
                  <a:pos x="132" y="92"/>
                </a:cxn>
                <a:cxn ang="0">
                  <a:pos x="18" y="0"/>
                </a:cxn>
              </a:cxnLst>
              <a:rect l="0" t="0" r="r" b="b"/>
              <a:pathLst>
                <a:path w="132" h="114">
                  <a:moveTo>
                    <a:pt x="18" y="0"/>
                  </a:moveTo>
                  <a:lnTo>
                    <a:pt x="0" y="24"/>
                  </a:lnTo>
                  <a:lnTo>
                    <a:pt x="112" y="114"/>
                  </a:lnTo>
                  <a:lnTo>
                    <a:pt x="132" y="9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2" name="Freeform 40"/>
            <p:cNvSpPr>
              <a:spLocks/>
            </p:cNvSpPr>
            <p:nvPr/>
          </p:nvSpPr>
          <p:spPr bwMode="auto">
            <a:xfrm>
              <a:off x="3221250" y="9658392"/>
              <a:ext cx="183423" cy="15841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24"/>
                </a:cxn>
                <a:cxn ang="0">
                  <a:pos x="112" y="114"/>
                </a:cxn>
                <a:cxn ang="0">
                  <a:pos x="132" y="92"/>
                </a:cxn>
                <a:cxn ang="0">
                  <a:pos x="18" y="0"/>
                </a:cxn>
              </a:cxnLst>
              <a:rect l="0" t="0" r="r" b="b"/>
              <a:pathLst>
                <a:path w="132" h="114">
                  <a:moveTo>
                    <a:pt x="18" y="0"/>
                  </a:moveTo>
                  <a:lnTo>
                    <a:pt x="0" y="24"/>
                  </a:lnTo>
                  <a:lnTo>
                    <a:pt x="112" y="114"/>
                  </a:lnTo>
                  <a:lnTo>
                    <a:pt x="132" y="92"/>
                  </a:lnTo>
                  <a:lnTo>
                    <a:pt x="1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3" name="Freeform 41"/>
            <p:cNvSpPr>
              <a:spLocks/>
            </p:cNvSpPr>
            <p:nvPr/>
          </p:nvSpPr>
          <p:spPr bwMode="auto">
            <a:xfrm>
              <a:off x="3168446" y="9730650"/>
              <a:ext cx="188981" cy="15007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24"/>
                </a:cxn>
                <a:cxn ang="0">
                  <a:pos x="118" y="108"/>
                </a:cxn>
                <a:cxn ang="0">
                  <a:pos x="136" y="84"/>
                </a:cxn>
                <a:cxn ang="0">
                  <a:pos x="18" y="0"/>
                </a:cxn>
              </a:cxnLst>
              <a:rect l="0" t="0" r="r" b="b"/>
              <a:pathLst>
                <a:path w="136" h="108">
                  <a:moveTo>
                    <a:pt x="18" y="0"/>
                  </a:moveTo>
                  <a:lnTo>
                    <a:pt x="0" y="24"/>
                  </a:lnTo>
                  <a:lnTo>
                    <a:pt x="118" y="108"/>
                  </a:lnTo>
                  <a:lnTo>
                    <a:pt x="136" y="8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44" name="Freeform 42"/>
            <p:cNvSpPr>
              <a:spLocks/>
            </p:cNvSpPr>
            <p:nvPr/>
          </p:nvSpPr>
          <p:spPr bwMode="auto">
            <a:xfrm>
              <a:off x="3168446" y="9730650"/>
              <a:ext cx="188981" cy="15007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24"/>
                </a:cxn>
                <a:cxn ang="0">
                  <a:pos x="118" y="108"/>
                </a:cxn>
                <a:cxn ang="0">
                  <a:pos x="136" y="84"/>
                </a:cxn>
                <a:cxn ang="0">
                  <a:pos x="18" y="0"/>
                </a:cxn>
              </a:cxnLst>
              <a:rect l="0" t="0" r="r" b="b"/>
              <a:pathLst>
                <a:path w="136" h="108">
                  <a:moveTo>
                    <a:pt x="18" y="0"/>
                  </a:moveTo>
                  <a:lnTo>
                    <a:pt x="0" y="24"/>
                  </a:lnTo>
                  <a:lnTo>
                    <a:pt x="118" y="108"/>
                  </a:lnTo>
                  <a:lnTo>
                    <a:pt x="136" y="84"/>
                  </a:lnTo>
                  <a:lnTo>
                    <a:pt x="1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45" name="Freeform 43"/>
            <p:cNvSpPr>
              <a:spLocks/>
            </p:cNvSpPr>
            <p:nvPr/>
          </p:nvSpPr>
          <p:spPr bwMode="auto">
            <a:xfrm>
              <a:off x="3121201" y="9802907"/>
              <a:ext cx="191760" cy="14451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6"/>
                </a:cxn>
                <a:cxn ang="0">
                  <a:pos x="122" y="104"/>
                </a:cxn>
                <a:cxn ang="0">
                  <a:pos x="138" y="78"/>
                </a:cxn>
                <a:cxn ang="0">
                  <a:pos x="16" y="0"/>
                </a:cxn>
              </a:cxnLst>
              <a:rect l="0" t="0" r="r" b="b"/>
              <a:pathLst>
                <a:path w="138" h="104">
                  <a:moveTo>
                    <a:pt x="16" y="0"/>
                  </a:moveTo>
                  <a:lnTo>
                    <a:pt x="0" y="26"/>
                  </a:lnTo>
                  <a:lnTo>
                    <a:pt x="122" y="104"/>
                  </a:lnTo>
                  <a:lnTo>
                    <a:pt x="138" y="78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46" name="Freeform 44"/>
            <p:cNvSpPr>
              <a:spLocks/>
            </p:cNvSpPr>
            <p:nvPr/>
          </p:nvSpPr>
          <p:spPr bwMode="auto">
            <a:xfrm>
              <a:off x="3121201" y="9802907"/>
              <a:ext cx="191760" cy="14451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6"/>
                </a:cxn>
                <a:cxn ang="0">
                  <a:pos x="122" y="104"/>
                </a:cxn>
                <a:cxn ang="0">
                  <a:pos x="138" y="78"/>
                </a:cxn>
                <a:cxn ang="0">
                  <a:pos x="16" y="0"/>
                </a:cxn>
              </a:cxnLst>
              <a:rect l="0" t="0" r="r" b="b"/>
              <a:pathLst>
                <a:path w="138" h="104">
                  <a:moveTo>
                    <a:pt x="16" y="0"/>
                  </a:moveTo>
                  <a:lnTo>
                    <a:pt x="0" y="26"/>
                  </a:lnTo>
                  <a:lnTo>
                    <a:pt x="122" y="104"/>
                  </a:lnTo>
                  <a:lnTo>
                    <a:pt x="138" y="78"/>
                  </a:lnTo>
                  <a:lnTo>
                    <a:pt x="1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2" name="Freeform 45"/>
            <p:cNvSpPr>
              <a:spLocks/>
            </p:cNvSpPr>
            <p:nvPr/>
          </p:nvSpPr>
          <p:spPr bwMode="auto">
            <a:xfrm>
              <a:off x="3076735" y="9877944"/>
              <a:ext cx="194540" cy="13895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8"/>
                </a:cxn>
                <a:cxn ang="0">
                  <a:pos x="126" y="100"/>
                </a:cxn>
                <a:cxn ang="0">
                  <a:pos x="140" y="74"/>
                </a:cxn>
                <a:cxn ang="0">
                  <a:pos x="16" y="0"/>
                </a:cxn>
              </a:cxnLst>
              <a:rect l="0" t="0" r="r" b="b"/>
              <a:pathLst>
                <a:path w="140" h="100">
                  <a:moveTo>
                    <a:pt x="16" y="0"/>
                  </a:moveTo>
                  <a:lnTo>
                    <a:pt x="0" y="28"/>
                  </a:lnTo>
                  <a:lnTo>
                    <a:pt x="126" y="100"/>
                  </a:lnTo>
                  <a:lnTo>
                    <a:pt x="140" y="74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3" name="Freeform 46"/>
            <p:cNvSpPr>
              <a:spLocks/>
            </p:cNvSpPr>
            <p:nvPr/>
          </p:nvSpPr>
          <p:spPr bwMode="auto">
            <a:xfrm>
              <a:off x="3076735" y="9877944"/>
              <a:ext cx="194540" cy="13895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8"/>
                </a:cxn>
                <a:cxn ang="0">
                  <a:pos x="126" y="100"/>
                </a:cxn>
                <a:cxn ang="0">
                  <a:pos x="140" y="74"/>
                </a:cxn>
                <a:cxn ang="0">
                  <a:pos x="16" y="0"/>
                </a:cxn>
              </a:cxnLst>
              <a:rect l="0" t="0" r="r" b="b"/>
              <a:pathLst>
                <a:path w="140" h="100">
                  <a:moveTo>
                    <a:pt x="16" y="0"/>
                  </a:moveTo>
                  <a:lnTo>
                    <a:pt x="0" y="28"/>
                  </a:lnTo>
                  <a:lnTo>
                    <a:pt x="126" y="100"/>
                  </a:lnTo>
                  <a:lnTo>
                    <a:pt x="140" y="74"/>
                  </a:lnTo>
                  <a:lnTo>
                    <a:pt x="1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4" name="Freeform 47"/>
            <p:cNvSpPr>
              <a:spLocks/>
            </p:cNvSpPr>
            <p:nvPr/>
          </p:nvSpPr>
          <p:spPr bwMode="auto">
            <a:xfrm>
              <a:off x="3037827" y="9958539"/>
              <a:ext cx="197319" cy="12784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6"/>
                </a:cxn>
                <a:cxn ang="0">
                  <a:pos x="128" y="92"/>
                </a:cxn>
                <a:cxn ang="0">
                  <a:pos x="142" y="64"/>
                </a:cxn>
                <a:cxn ang="0">
                  <a:pos x="14" y="0"/>
                </a:cxn>
              </a:cxnLst>
              <a:rect l="0" t="0" r="r" b="b"/>
              <a:pathLst>
                <a:path w="142" h="92">
                  <a:moveTo>
                    <a:pt x="14" y="0"/>
                  </a:moveTo>
                  <a:lnTo>
                    <a:pt x="0" y="26"/>
                  </a:lnTo>
                  <a:lnTo>
                    <a:pt x="128" y="92"/>
                  </a:lnTo>
                  <a:lnTo>
                    <a:pt x="142" y="64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5" name="Freeform 48"/>
            <p:cNvSpPr>
              <a:spLocks/>
            </p:cNvSpPr>
            <p:nvPr/>
          </p:nvSpPr>
          <p:spPr bwMode="auto">
            <a:xfrm>
              <a:off x="3037827" y="9958539"/>
              <a:ext cx="197319" cy="12784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6"/>
                </a:cxn>
                <a:cxn ang="0">
                  <a:pos x="128" y="92"/>
                </a:cxn>
                <a:cxn ang="0">
                  <a:pos x="142" y="64"/>
                </a:cxn>
                <a:cxn ang="0">
                  <a:pos x="14" y="0"/>
                </a:cxn>
              </a:cxnLst>
              <a:rect l="0" t="0" r="r" b="b"/>
              <a:pathLst>
                <a:path w="142" h="92">
                  <a:moveTo>
                    <a:pt x="14" y="0"/>
                  </a:moveTo>
                  <a:lnTo>
                    <a:pt x="0" y="26"/>
                  </a:lnTo>
                  <a:lnTo>
                    <a:pt x="128" y="92"/>
                  </a:lnTo>
                  <a:lnTo>
                    <a:pt x="142" y="64"/>
                  </a:lnTo>
                  <a:lnTo>
                    <a:pt x="1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6" name="Freeform 49"/>
            <p:cNvSpPr>
              <a:spLocks/>
            </p:cNvSpPr>
            <p:nvPr/>
          </p:nvSpPr>
          <p:spPr bwMode="auto">
            <a:xfrm>
              <a:off x="3001698" y="10039134"/>
              <a:ext cx="200098" cy="11950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26"/>
                </a:cxn>
                <a:cxn ang="0">
                  <a:pos x="132" y="86"/>
                </a:cxn>
                <a:cxn ang="0">
                  <a:pos x="144" y="58"/>
                </a:cxn>
                <a:cxn ang="0">
                  <a:pos x="12" y="0"/>
                </a:cxn>
              </a:cxnLst>
              <a:rect l="0" t="0" r="r" b="b"/>
              <a:pathLst>
                <a:path w="144" h="86">
                  <a:moveTo>
                    <a:pt x="12" y="0"/>
                  </a:moveTo>
                  <a:lnTo>
                    <a:pt x="0" y="26"/>
                  </a:lnTo>
                  <a:lnTo>
                    <a:pt x="132" y="86"/>
                  </a:lnTo>
                  <a:lnTo>
                    <a:pt x="144" y="58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7" name="Freeform 50"/>
            <p:cNvSpPr>
              <a:spLocks/>
            </p:cNvSpPr>
            <p:nvPr/>
          </p:nvSpPr>
          <p:spPr bwMode="auto">
            <a:xfrm>
              <a:off x="3001698" y="10039134"/>
              <a:ext cx="200098" cy="11950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26"/>
                </a:cxn>
                <a:cxn ang="0">
                  <a:pos x="132" y="86"/>
                </a:cxn>
                <a:cxn ang="0">
                  <a:pos x="144" y="58"/>
                </a:cxn>
                <a:cxn ang="0">
                  <a:pos x="12" y="0"/>
                </a:cxn>
              </a:cxnLst>
              <a:rect l="0" t="0" r="r" b="b"/>
              <a:pathLst>
                <a:path w="144" h="86">
                  <a:moveTo>
                    <a:pt x="12" y="0"/>
                  </a:moveTo>
                  <a:lnTo>
                    <a:pt x="0" y="26"/>
                  </a:lnTo>
                  <a:lnTo>
                    <a:pt x="132" y="86"/>
                  </a:lnTo>
                  <a:lnTo>
                    <a:pt x="144" y="58"/>
                  </a:lnTo>
                  <a:lnTo>
                    <a:pt x="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8" name="Freeform 51"/>
            <p:cNvSpPr>
              <a:spLocks/>
            </p:cNvSpPr>
            <p:nvPr/>
          </p:nvSpPr>
          <p:spPr bwMode="auto">
            <a:xfrm>
              <a:off x="2971128" y="10119728"/>
              <a:ext cx="202877" cy="11116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8"/>
                </a:cxn>
                <a:cxn ang="0">
                  <a:pos x="134" y="80"/>
                </a:cxn>
                <a:cxn ang="0">
                  <a:pos x="146" y="52"/>
                </a:cxn>
                <a:cxn ang="0">
                  <a:pos x="10" y="0"/>
                </a:cxn>
              </a:cxnLst>
              <a:rect l="0" t="0" r="r" b="b"/>
              <a:pathLst>
                <a:path w="146" h="80">
                  <a:moveTo>
                    <a:pt x="10" y="0"/>
                  </a:moveTo>
                  <a:lnTo>
                    <a:pt x="0" y="28"/>
                  </a:lnTo>
                  <a:lnTo>
                    <a:pt x="134" y="80"/>
                  </a:lnTo>
                  <a:lnTo>
                    <a:pt x="146" y="5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9" name="Freeform 52"/>
            <p:cNvSpPr>
              <a:spLocks/>
            </p:cNvSpPr>
            <p:nvPr/>
          </p:nvSpPr>
          <p:spPr bwMode="auto">
            <a:xfrm>
              <a:off x="2971128" y="10119728"/>
              <a:ext cx="202877" cy="11116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8"/>
                </a:cxn>
                <a:cxn ang="0">
                  <a:pos x="134" y="80"/>
                </a:cxn>
                <a:cxn ang="0">
                  <a:pos x="146" y="52"/>
                </a:cxn>
                <a:cxn ang="0">
                  <a:pos x="10" y="0"/>
                </a:cxn>
              </a:cxnLst>
              <a:rect l="0" t="0" r="r" b="b"/>
              <a:pathLst>
                <a:path w="146" h="80">
                  <a:moveTo>
                    <a:pt x="10" y="0"/>
                  </a:moveTo>
                  <a:lnTo>
                    <a:pt x="0" y="28"/>
                  </a:lnTo>
                  <a:lnTo>
                    <a:pt x="134" y="80"/>
                  </a:lnTo>
                  <a:lnTo>
                    <a:pt x="146" y="52"/>
                  </a:lnTo>
                  <a:lnTo>
                    <a:pt x="1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87" name="Freeform 53"/>
            <p:cNvSpPr>
              <a:spLocks/>
            </p:cNvSpPr>
            <p:nvPr/>
          </p:nvSpPr>
          <p:spPr bwMode="auto">
            <a:xfrm>
              <a:off x="2943336" y="10203103"/>
              <a:ext cx="205656" cy="10282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30"/>
                </a:cxn>
                <a:cxn ang="0">
                  <a:pos x="138" y="74"/>
                </a:cxn>
                <a:cxn ang="0">
                  <a:pos x="148" y="46"/>
                </a:cxn>
                <a:cxn ang="0">
                  <a:pos x="10" y="0"/>
                </a:cxn>
              </a:cxnLst>
              <a:rect l="0" t="0" r="r" b="b"/>
              <a:pathLst>
                <a:path w="148" h="74">
                  <a:moveTo>
                    <a:pt x="10" y="0"/>
                  </a:moveTo>
                  <a:lnTo>
                    <a:pt x="0" y="30"/>
                  </a:lnTo>
                  <a:lnTo>
                    <a:pt x="138" y="74"/>
                  </a:lnTo>
                  <a:lnTo>
                    <a:pt x="148" y="4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88" name="Freeform 54"/>
            <p:cNvSpPr>
              <a:spLocks/>
            </p:cNvSpPr>
            <p:nvPr/>
          </p:nvSpPr>
          <p:spPr bwMode="auto">
            <a:xfrm>
              <a:off x="2943336" y="10203103"/>
              <a:ext cx="205656" cy="10282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30"/>
                </a:cxn>
                <a:cxn ang="0">
                  <a:pos x="138" y="74"/>
                </a:cxn>
                <a:cxn ang="0">
                  <a:pos x="148" y="46"/>
                </a:cxn>
                <a:cxn ang="0">
                  <a:pos x="10" y="0"/>
                </a:cxn>
              </a:cxnLst>
              <a:rect l="0" t="0" r="r" b="b"/>
              <a:pathLst>
                <a:path w="148" h="74">
                  <a:moveTo>
                    <a:pt x="10" y="0"/>
                  </a:moveTo>
                  <a:lnTo>
                    <a:pt x="0" y="30"/>
                  </a:lnTo>
                  <a:lnTo>
                    <a:pt x="138" y="74"/>
                  </a:lnTo>
                  <a:lnTo>
                    <a:pt x="148" y="46"/>
                  </a:lnTo>
                  <a:lnTo>
                    <a:pt x="1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89" name="Freeform 55"/>
            <p:cNvSpPr>
              <a:spLocks/>
            </p:cNvSpPr>
            <p:nvPr/>
          </p:nvSpPr>
          <p:spPr bwMode="auto">
            <a:xfrm>
              <a:off x="2921103" y="10289256"/>
              <a:ext cx="205656" cy="9171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28"/>
                </a:cxn>
                <a:cxn ang="0">
                  <a:pos x="140" y="66"/>
                </a:cxn>
                <a:cxn ang="0">
                  <a:pos x="148" y="38"/>
                </a:cxn>
                <a:cxn ang="0">
                  <a:pos x="8" y="0"/>
                </a:cxn>
              </a:cxnLst>
              <a:rect l="0" t="0" r="r" b="b"/>
              <a:pathLst>
                <a:path w="148" h="66">
                  <a:moveTo>
                    <a:pt x="8" y="0"/>
                  </a:moveTo>
                  <a:lnTo>
                    <a:pt x="0" y="28"/>
                  </a:lnTo>
                  <a:lnTo>
                    <a:pt x="140" y="66"/>
                  </a:lnTo>
                  <a:lnTo>
                    <a:pt x="148" y="38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0" name="Freeform 56"/>
            <p:cNvSpPr>
              <a:spLocks/>
            </p:cNvSpPr>
            <p:nvPr/>
          </p:nvSpPr>
          <p:spPr bwMode="auto">
            <a:xfrm>
              <a:off x="2921103" y="10289256"/>
              <a:ext cx="205656" cy="9171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28"/>
                </a:cxn>
                <a:cxn ang="0">
                  <a:pos x="140" y="66"/>
                </a:cxn>
                <a:cxn ang="0">
                  <a:pos x="148" y="38"/>
                </a:cxn>
                <a:cxn ang="0">
                  <a:pos x="8" y="0"/>
                </a:cxn>
              </a:cxnLst>
              <a:rect l="0" t="0" r="r" b="b"/>
              <a:pathLst>
                <a:path w="148" h="66">
                  <a:moveTo>
                    <a:pt x="8" y="0"/>
                  </a:moveTo>
                  <a:lnTo>
                    <a:pt x="0" y="28"/>
                  </a:lnTo>
                  <a:lnTo>
                    <a:pt x="140" y="66"/>
                  </a:lnTo>
                  <a:lnTo>
                    <a:pt x="148" y="38"/>
                  </a:lnTo>
                  <a:lnTo>
                    <a:pt x="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1" name="Freeform 57"/>
            <p:cNvSpPr>
              <a:spLocks/>
            </p:cNvSpPr>
            <p:nvPr/>
          </p:nvSpPr>
          <p:spPr bwMode="auto">
            <a:xfrm>
              <a:off x="2904428" y="10375409"/>
              <a:ext cx="205656" cy="8337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30"/>
                </a:cxn>
                <a:cxn ang="0">
                  <a:pos x="140" y="60"/>
                </a:cxn>
                <a:cxn ang="0">
                  <a:pos x="148" y="30"/>
                </a:cxn>
                <a:cxn ang="0">
                  <a:pos x="6" y="0"/>
                </a:cxn>
              </a:cxnLst>
              <a:rect l="0" t="0" r="r" b="b"/>
              <a:pathLst>
                <a:path w="148" h="60">
                  <a:moveTo>
                    <a:pt x="6" y="0"/>
                  </a:moveTo>
                  <a:lnTo>
                    <a:pt x="0" y="30"/>
                  </a:lnTo>
                  <a:lnTo>
                    <a:pt x="140" y="60"/>
                  </a:lnTo>
                  <a:lnTo>
                    <a:pt x="148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2" name="Freeform 58"/>
            <p:cNvSpPr>
              <a:spLocks/>
            </p:cNvSpPr>
            <p:nvPr/>
          </p:nvSpPr>
          <p:spPr bwMode="auto">
            <a:xfrm>
              <a:off x="2904428" y="10375409"/>
              <a:ext cx="205656" cy="8337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30"/>
                </a:cxn>
                <a:cxn ang="0">
                  <a:pos x="140" y="60"/>
                </a:cxn>
                <a:cxn ang="0">
                  <a:pos x="148" y="30"/>
                </a:cxn>
                <a:cxn ang="0">
                  <a:pos x="6" y="0"/>
                </a:cxn>
              </a:cxnLst>
              <a:rect l="0" t="0" r="r" b="b"/>
              <a:pathLst>
                <a:path w="148" h="60">
                  <a:moveTo>
                    <a:pt x="6" y="0"/>
                  </a:moveTo>
                  <a:lnTo>
                    <a:pt x="0" y="30"/>
                  </a:lnTo>
                  <a:lnTo>
                    <a:pt x="140" y="60"/>
                  </a:lnTo>
                  <a:lnTo>
                    <a:pt x="148" y="30"/>
                  </a:lnTo>
                  <a:lnTo>
                    <a:pt x="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3" name="Freeform 59"/>
            <p:cNvSpPr>
              <a:spLocks/>
            </p:cNvSpPr>
            <p:nvPr/>
          </p:nvSpPr>
          <p:spPr bwMode="auto">
            <a:xfrm>
              <a:off x="2890533" y="10461562"/>
              <a:ext cx="205656" cy="750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0"/>
                </a:cxn>
                <a:cxn ang="0">
                  <a:pos x="142" y="54"/>
                </a:cxn>
                <a:cxn ang="0">
                  <a:pos x="148" y="24"/>
                </a:cxn>
                <a:cxn ang="0">
                  <a:pos x="4" y="0"/>
                </a:cxn>
              </a:cxnLst>
              <a:rect l="0" t="0" r="r" b="b"/>
              <a:pathLst>
                <a:path w="148" h="54">
                  <a:moveTo>
                    <a:pt x="4" y="0"/>
                  </a:moveTo>
                  <a:lnTo>
                    <a:pt x="0" y="30"/>
                  </a:lnTo>
                  <a:lnTo>
                    <a:pt x="142" y="54"/>
                  </a:lnTo>
                  <a:lnTo>
                    <a:pt x="148" y="2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4" name="Freeform 60"/>
            <p:cNvSpPr>
              <a:spLocks/>
            </p:cNvSpPr>
            <p:nvPr/>
          </p:nvSpPr>
          <p:spPr bwMode="auto">
            <a:xfrm>
              <a:off x="2890533" y="10461562"/>
              <a:ext cx="205656" cy="750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0"/>
                </a:cxn>
                <a:cxn ang="0">
                  <a:pos x="142" y="54"/>
                </a:cxn>
                <a:cxn ang="0">
                  <a:pos x="148" y="24"/>
                </a:cxn>
                <a:cxn ang="0">
                  <a:pos x="4" y="0"/>
                </a:cxn>
              </a:cxnLst>
              <a:rect l="0" t="0" r="r" b="b"/>
              <a:pathLst>
                <a:path w="148" h="54">
                  <a:moveTo>
                    <a:pt x="4" y="0"/>
                  </a:moveTo>
                  <a:lnTo>
                    <a:pt x="0" y="30"/>
                  </a:lnTo>
                  <a:lnTo>
                    <a:pt x="142" y="54"/>
                  </a:lnTo>
                  <a:lnTo>
                    <a:pt x="148" y="24"/>
                  </a:lnTo>
                  <a:lnTo>
                    <a:pt x="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5" name="Freeform 61"/>
            <p:cNvSpPr>
              <a:spLocks/>
            </p:cNvSpPr>
            <p:nvPr/>
          </p:nvSpPr>
          <p:spPr bwMode="auto">
            <a:xfrm>
              <a:off x="2882195" y="10550494"/>
              <a:ext cx="202877" cy="6392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0"/>
                </a:cxn>
                <a:cxn ang="0">
                  <a:pos x="144" y="46"/>
                </a:cxn>
                <a:cxn ang="0">
                  <a:pos x="146" y="16"/>
                </a:cxn>
                <a:cxn ang="0">
                  <a:pos x="2" y="0"/>
                </a:cxn>
              </a:cxnLst>
              <a:rect l="0" t="0" r="r" b="b"/>
              <a:pathLst>
                <a:path w="146" h="46">
                  <a:moveTo>
                    <a:pt x="2" y="0"/>
                  </a:moveTo>
                  <a:lnTo>
                    <a:pt x="0" y="30"/>
                  </a:lnTo>
                  <a:lnTo>
                    <a:pt x="144" y="46"/>
                  </a:lnTo>
                  <a:lnTo>
                    <a:pt x="146" y="1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6" name="Freeform 62"/>
            <p:cNvSpPr>
              <a:spLocks/>
            </p:cNvSpPr>
            <p:nvPr/>
          </p:nvSpPr>
          <p:spPr bwMode="auto">
            <a:xfrm>
              <a:off x="2882195" y="10550494"/>
              <a:ext cx="202877" cy="6392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0"/>
                </a:cxn>
                <a:cxn ang="0">
                  <a:pos x="144" y="46"/>
                </a:cxn>
                <a:cxn ang="0">
                  <a:pos x="146" y="16"/>
                </a:cxn>
                <a:cxn ang="0">
                  <a:pos x="2" y="0"/>
                </a:cxn>
              </a:cxnLst>
              <a:rect l="0" t="0" r="r" b="b"/>
              <a:pathLst>
                <a:path w="146" h="46">
                  <a:moveTo>
                    <a:pt x="2" y="0"/>
                  </a:moveTo>
                  <a:lnTo>
                    <a:pt x="0" y="30"/>
                  </a:lnTo>
                  <a:lnTo>
                    <a:pt x="144" y="46"/>
                  </a:lnTo>
                  <a:lnTo>
                    <a:pt x="146" y="16"/>
                  </a:lnTo>
                  <a:lnTo>
                    <a:pt x="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7" name="Freeform 63"/>
            <p:cNvSpPr>
              <a:spLocks/>
            </p:cNvSpPr>
            <p:nvPr/>
          </p:nvSpPr>
          <p:spPr bwMode="auto">
            <a:xfrm>
              <a:off x="2876637" y="10639427"/>
              <a:ext cx="202877" cy="5280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0"/>
                </a:cxn>
                <a:cxn ang="0">
                  <a:pos x="144" y="38"/>
                </a:cxn>
                <a:cxn ang="0">
                  <a:pos x="146" y="8"/>
                </a:cxn>
                <a:cxn ang="0">
                  <a:pos x="2" y="0"/>
                </a:cxn>
              </a:cxnLst>
              <a:rect l="0" t="0" r="r" b="b"/>
              <a:pathLst>
                <a:path w="146" h="38">
                  <a:moveTo>
                    <a:pt x="2" y="0"/>
                  </a:moveTo>
                  <a:lnTo>
                    <a:pt x="0" y="30"/>
                  </a:lnTo>
                  <a:lnTo>
                    <a:pt x="144" y="38"/>
                  </a:lnTo>
                  <a:lnTo>
                    <a:pt x="146" y="8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8" name="Freeform 64"/>
            <p:cNvSpPr>
              <a:spLocks/>
            </p:cNvSpPr>
            <p:nvPr/>
          </p:nvSpPr>
          <p:spPr bwMode="auto">
            <a:xfrm>
              <a:off x="2876637" y="10639427"/>
              <a:ext cx="202877" cy="5280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0"/>
                </a:cxn>
                <a:cxn ang="0">
                  <a:pos x="144" y="38"/>
                </a:cxn>
                <a:cxn ang="0">
                  <a:pos x="146" y="8"/>
                </a:cxn>
                <a:cxn ang="0">
                  <a:pos x="2" y="0"/>
                </a:cxn>
              </a:cxnLst>
              <a:rect l="0" t="0" r="r" b="b"/>
              <a:pathLst>
                <a:path w="146" h="38">
                  <a:moveTo>
                    <a:pt x="2" y="0"/>
                  </a:moveTo>
                  <a:lnTo>
                    <a:pt x="0" y="30"/>
                  </a:lnTo>
                  <a:lnTo>
                    <a:pt x="144" y="38"/>
                  </a:lnTo>
                  <a:lnTo>
                    <a:pt x="146" y="8"/>
                  </a:lnTo>
                  <a:lnTo>
                    <a:pt x="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9" name="Rectangle 65"/>
            <p:cNvSpPr>
              <a:spLocks noChangeArrowheads="1"/>
            </p:cNvSpPr>
            <p:nvPr/>
          </p:nvSpPr>
          <p:spPr bwMode="auto">
            <a:xfrm>
              <a:off x="2879416" y="10728359"/>
              <a:ext cx="200098" cy="416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0" name="Rectangle 66"/>
            <p:cNvSpPr>
              <a:spLocks noChangeArrowheads="1"/>
            </p:cNvSpPr>
            <p:nvPr/>
          </p:nvSpPr>
          <p:spPr bwMode="auto">
            <a:xfrm>
              <a:off x="2879416" y="10728359"/>
              <a:ext cx="200098" cy="416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1" name="Freeform 67"/>
            <p:cNvSpPr>
              <a:spLocks/>
            </p:cNvSpPr>
            <p:nvPr/>
          </p:nvSpPr>
          <p:spPr bwMode="auto">
            <a:xfrm>
              <a:off x="2882195" y="10806175"/>
              <a:ext cx="202877" cy="5280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8"/>
                </a:cxn>
                <a:cxn ang="0">
                  <a:pos x="0" y="38"/>
                </a:cxn>
                <a:cxn ang="0">
                  <a:pos x="146" y="30"/>
                </a:cxn>
                <a:cxn ang="0">
                  <a:pos x="144" y="0"/>
                </a:cxn>
              </a:cxnLst>
              <a:rect l="0" t="0" r="r" b="b"/>
              <a:pathLst>
                <a:path w="146" h="38">
                  <a:moveTo>
                    <a:pt x="144" y="0"/>
                  </a:moveTo>
                  <a:lnTo>
                    <a:pt x="0" y="8"/>
                  </a:lnTo>
                  <a:lnTo>
                    <a:pt x="0" y="38"/>
                  </a:lnTo>
                  <a:lnTo>
                    <a:pt x="146" y="3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2" name="Freeform 68"/>
            <p:cNvSpPr>
              <a:spLocks/>
            </p:cNvSpPr>
            <p:nvPr/>
          </p:nvSpPr>
          <p:spPr bwMode="auto">
            <a:xfrm>
              <a:off x="2882195" y="10806175"/>
              <a:ext cx="202877" cy="5280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8"/>
                </a:cxn>
                <a:cxn ang="0">
                  <a:pos x="0" y="38"/>
                </a:cxn>
                <a:cxn ang="0">
                  <a:pos x="146" y="30"/>
                </a:cxn>
                <a:cxn ang="0">
                  <a:pos x="144" y="0"/>
                </a:cxn>
              </a:cxnLst>
              <a:rect l="0" t="0" r="r" b="b"/>
              <a:pathLst>
                <a:path w="146" h="38">
                  <a:moveTo>
                    <a:pt x="144" y="0"/>
                  </a:moveTo>
                  <a:lnTo>
                    <a:pt x="0" y="8"/>
                  </a:lnTo>
                  <a:lnTo>
                    <a:pt x="0" y="38"/>
                  </a:lnTo>
                  <a:lnTo>
                    <a:pt x="146" y="30"/>
                  </a:lnTo>
                  <a:lnTo>
                    <a:pt x="14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3" name="Freeform 69"/>
            <p:cNvSpPr>
              <a:spLocks/>
            </p:cNvSpPr>
            <p:nvPr/>
          </p:nvSpPr>
          <p:spPr bwMode="auto">
            <a:xfrm>
              <a:off x="2887754" y="10883991"/>
              <a:ext cx="205656" cy="61141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14"/>
                </a:cxn>
                <a:cxn ang="0">
                  <a:pos x="4" y="44"/>
                </a:cxn>
                <a:cxn ang="0">
                  <a:pos x="148" y="30"/>
                </a:cxn>
                <a:cxn ang="0">
                  <a:pos x="144" y="0"/>
                </a:cxn>
              </a:cxnLst>
              <a:rect l="0" t="0" r="r" b="b"/>
              <a:pathLst>
                <a:path w="148" h="44">
                  <a:moveTo>
                    <a:pt x="144" y="0"/>
                  </a:moveTo>
                  <a:lnTo>
                    <a:pt x="0" y="14"/>
                  </a:lnTo>
                  <a:lnTo>
                    <a:pt x="4" y="44"/>
                  </a:lnTo>
                  <a:lnTo>
                    <a:pt x="148" y="3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4" name="Freeform 70"/>
            <p:cNvSpPr>
              <a:spLocks/>
            </p:cNvSpPr>
            <p:nvPr/>
          </p:nvSpPr>
          <p:spPr bwMode="auto">
            <a:xfrm>
              <a:off x="2887754" y="10883991"/>
              <a:ext cx="205656" cy="61141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14"/>
                </a:cxn>
                <a:cxn ang="0">
                  <a:pos x="4" y="44"/>
                </a:cxn>
                <a:cxn ang="0">
                  <a:pos x="148" y="30"/>
                </a:cxn>
                <a:cxn ang="0">
                  <a:pos x="144" y="0"/>
                </a:cxn>
              </a:cxnLst>
              <a:rect l="0" t="0" r="r" b="b"/>
              <a:pathLst>
                <a:path w="148" h="44">
                  <a:moveTo>
                    <a:pt x="144" y="0"/>
                  </a:moveTo>
                  <a:lnTo>
                    <a:pt x="0" y="14"/>
                  </a:lnTo>
                  <a:lnTo>
                    <a:pt x="4" y="44"/>
                  </a:lnTo>
                  <a:lnTo>
                    <a:pt x="148" y="30"/>
                  </a:lnTo>
                  <a:lnTo>
                    <a:pt x="14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5" name="Freeform 71"/>
            <p:cNvSpPr>
              <a:spLocks/>
            </p:cNvSpPr>
            <p:nvPr/>
          </p:nvSpPr>
          <p:spPr bwMode="auto">
            <a:xfrm>
              <a:off x="2901649" y="10961806"/>
              <a:ext cx="202877" cy="72258"/>
            </a:xfrm>
            <a:custGeom>
              <a:avLst/>
              <a:gdLst/>
              <a:ahLst/>
              <a:cxnLst>
                <a:cxn ang="0">
                  <a:pos x="142" y="0"/>
                </a:cxn>
                <a:cxn ang="0">
                  <a:pos x="0" y="22"/>
                </a:cxn>
                <a:cxn ang="0">
                  <a:pos x="4" y="52"/>
                </a:cxn>
                <a:cxn ang="0">
                  <a:pos x="146" y="30"/>
                </a:cxn>
                <a:cxn ang="0">
                  <a:pos x="142" y="0"/>
                </a:cxn>
              </a:cxnLst>
              <a:rect l="0" t="0" r="r" b="b"/>
              <a:pathLst>
                <a:path w="146" h="52">
                  <a:moveTo>
                    <a:pt x="142" y="0"/>
                  </a:moveTo>
                  <a:lnTo>
                    <a:pt x="0" y="22"/>
                  </a:lnTo>
                  <a:lnTo>
                    <a:pt x="4" y="52"/>
                  </a:lnTo>
                  <a:lnTo>
                    <a:pt x="146" y="30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6" name="Freeform 72"/>
            <p:cNvSpPr>
              <a:spLocks/>
            </p:cNvSpPr>
            <p:nvPr/>
          </p:nvSpPr>
          <p:spPr bwMode="auto">
            <a:xfrm>
              <a:off x="2901649" y="10961806"/>
              <a:ext cx="202877" cy="72258"/>
            </a:xfrm>
            <a:custGeom>
              <a:avLst/>
              <a:gdLst/>
              <a:ahLst/>
              <a:cxnLst>
                <a:cxn ang="0">
                  <a:pos x="142" y="0"/>
                </a:cxn>
                <a:cxn ang="0">
                  <a:pos x="0" y="22"/>
                </a:cxn>
                <a:cxn ang="0">
                  <a:pos x="4" y="52"/>
                </a:cxn>
                <a:cxn ang="0">
                  <a:pos x="146" y="30"/>
                </a:cxn>
                <a:cxn ang="0">
                  <a:pos x="142" y="0"/>
                </a:cxn>
              </a:cxnLst>
              <a:rect l="0" t="0" r="r" b="b"/>
              <a:pathLst>
                <a:path w="146" h="52">
                  <a:moveTo>
                    <a:pt x="142" y="0"/>
                  </a:moveTo>
                  <a:lnTo>
                    <a:pt x="0" y="22"/>
                  </a:lnTo>
                  <a:lnTo>
                    <a:pt x="4" y="52"/>
                  </a:lnTo>
                  <a:lnTo>
                    <a:pt x="146" y="30"/>
                  </a:lnTo>
                  <a:lnTo>
                    <a:pt x="14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7" name="Freeform 73"/>
            <p:cNvSpPr>
              <a:spLocks/>
            </p:cNvSpPr>
            <p:nvPr/>
          </p:nvSpPr>
          <p:spPr bwMode="auto">
            <a:xfrm>
              <a:off x="2918324" y="11036843"/>
              <a:ext cx="205656" cy="83374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0" y="30"/>
                </a:cxn>
                <a:cxn ang="0">
                  <a:pos x="6" y="60"/>
                </a:cxn>
                <a:cxn ang="0">
                  <a:pos x="148" y="30"/>
                </a:cxn>
                <a:cxn ang="0">
                  <a:pos x="140" y="0"/>
                </a:cxn>
              </a:cxnLst>
              <a:rect l="0" t="0" r="r" b="b"/>
              <a:pathLst>
                <a:path w="148" h="60">
                  <a:moveTo>
                    <a:pt x="140" y="0"/>
                  </a:moveTo>
                  <a:lnTo>
                    <a:pt x="0" y="30"/>
                  </a:lnTo>
                  <a:lnTo>
                    <a:pt x="6" y="60"/>
                  </a:lnTo>
                  <a:lnTo>
                    <a:pt x="148" y="30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8" name="Freeform 74"/>
            <p:cNvSpPr>
              <a:spLocks/>
            </p:cNvSpPr>
            <p:nvPr/>
          </p:nvSpPr>
          <p:spPr bwMode="auto">
            <a:xfrm>
              <a:off x="2918324" y="11036843"/>
              <a:ext cx="205656" cy="83374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0" y="30"/>
                </a:cxn>
                <a:cxn ang="0">
                  <a:pos x="6" y="60"/>
                </a:cxn>
                <a:cxn ang="0">
                  <a:pos x="148" y="30"/>
                </a:cxn>
                <a:cxn ang="0">
                  <a:pos x="140" y="0"/>
                </a:cxn>
              </a:cxnLst>
              <a:rect l="0" t="0" r="r" b="b"/>
              <a:pathLst>
                <a:path w="148" h="60">
                  <a:moveTo>
                    <a:pt x="140" y="0"/>
                  </a:moveTo>
                  <a:lnTo>
                    <a:pt x="0" y="30"/>
                  </a:lnTo>
                  <a:lnTo>
                    <a:pt x="6" y="60"/>
                  </a:lnTo>
                  <a:lnTo>
                    <a:pt x="148" y="30"/>
                  </a:lnTo>
                  <a:lnTo>
                    <a:pt x="14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9" name="Freeform 75"/>
            <p:cNvSpPr>
              <a:spLocks/>
            </p:cNvSpPr>
            <p:nvPr/>
          </p:nvSpPr>
          <p:spPr bwMode="auto">
            <a:xfrm>
              <a:off x="2940557" y="11114659"/>
              <a:ext cx="202877" cy="91711"/>
            </a:xfrm>
            <a:custGeom>
              <a:avLst/>
              <a:gdLst/>
              <a:ahLst/>
              <a:cxnLst>
                <a:cxn ang="0">
                  <a:pos x="138" y="0"/>
                </a:cxn>
                <a:cxn ang="0">
                  <a:pos x="0" y="36"/>
                </a:cxn>
                <a:cxn ang="0">
                  <a:pos x="6" y="66"/>
                </a:cxn>
                <a:cxn ang="0">
                  <a:pos x="146" y="28"/>
                </a:cxn>
                <a:cxn ang="0">
                  <a:pos x="138" y="0"/>
                </a:cxn>
              </a:cxnLst>
              <a:rect l="0" t="0" r="r" b="b"/>
              <a:pathLst>
                <a:path w="146" h="66">
                  <a:moveTo>
                    <a:pt x="138" y="0"/>
                  </a:moveTo>
                  <a:lnTo>
                    <a:pt x="0" y="36"/>
                  </a:lnTo>
                  <a:lnTo>
                    <a:pt x="6" y="66"/>
                  </a:lnTo>
                  <a:lnTo>
                    <a:pt x="146" y="28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0" name="Freeform 76"/>
            <p:cNvSpPr>
              <a:spLocks/>
            </p:cNvSpPr>
            <p:nvPr/>
          </p:nvSpPr>
          <p:spPr bwMode="auto">
            <a:xfrm>
              <a:off x="2940557" y="11114659"/>
              <a:ext cx="202877" cy="91711"/>
            </a:xfrm>
            <a:custGeom>
              <a:avLst/>
              <a:gdLst/>
              <a:ahLst/>
              <a:cxnLst>
                <a:cxn ang="0">
                  <a:pos x="138" y="0"/>
                </a:cxn>
                <a:cxn ang="0">
                  <a:pos x="0" y="36"/>
                </a:cxn>
                <a:cxn ang="0">
                  <a:pos x="6" y="66"/>
                </a:cxn>
                <a:cxn ang="0">
                  <a:pos x="146" y="28"/>
                </a:cxn>
                <a:cxn ang="0">
                  <a:pos x="138" y="0"/>
                </a:cxn>
              </a:cxnLst>
              <a:rect l="0" t="0" r="r" b="b"/>
              <a:pathLst>
                <a:path w="146" h="66">
                  <a:moveTo>
                    <a:pt x="138" y="0"/>
                  </a:moveTo>
                  <a:lnTo>
                    <a:pt x="0" y="36"/>
                  </a:lnTo>
                  <a:lnTo>
                    <a:pt x="6" y="66"/>
                  </a:lnTo>
                  <a:lnTo>
                    <a:pt x="146" y="28"/>
                  </a:lnTo>
                  <a:lnTo>
                    <a:pt x="13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1" name="Freeform 77"/>
            <p:cNvSpPr>
              <a:spLocks/>
            </p:cNvSpPr>
            <p:nvPr/>
          </p:nvSpPr>
          <p:spPr bwMode="auto">
            <a:xfrm>
              <a:off x="2965569" y="11189696"/>
              <a:ext cx="202877" cy="100049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44"/>
                </a:cxn>
                <a:cxn ang="0">
                  <a:pos x="8" y="72"/>
                </a:cxn>
                <a:cxn ang="0">
                  <a:pos x="146" y="28"/>
                </a:cxn>
                <a:cxn ang="0">
                  <a:pos x="136" y="0"/>
                </a:cxn>
              </a:cxnLst>
              <a:rect l="0" t="0" r="r" b="b"/>
              <a:pathLst>
                <a:path w="146" h="72">
                  <a:moveTo>
                    <a:pt x="136" y="0"/>
                  </a:moveTo>
                  <a:lnTo>
                    <a:pt x="0" y="44"/>
                  </a:lnTo>
                  <a:lnTo>
                    <a:pt x="8" y="72"/>
                  </a:lnTo>
                  <a:lnTo>
                    <a:pt x="146" y="28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2" name="Freeform 78"/>
            <p:cNvSpPr>
              <a:spLocks/>
            </p:cNvSpPr>
            <p:nvPr/>
          </p:nvSpPr>
          <p:spPr bwMode="auto">
            <a:xfrm>
              <a:off x="2965569" y="11189696"/>
              <a:ext cx="202877" cy="100049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44"/>
                </a:cxn>
                <a:cxn ang="0">
                  <a:pos x="8" y="72"/>
                </a:cxn>
                <a:cxn ang="0">
                  <a:pos x="146" y="28"/>
                </a:cxn>
                <a:cxn ang="0">
                  <a:pos x="136" y="0"/>
                </a:cxn>
              </a:cxnLst>
              <a:rect l="0" t="0" r="r" b="b"/>
              <a:pathLst>
                <a:path w="146" h="72">
                  <a:moveTo>
                    <a:pt x="136" y="0"/>
                  </a:moveTo>
                  <a:lnTo>
                    <a:pt x="0" y="44"/>
                  </a:lnTo>
                  <a:lnTo>
                    <a:pt x="8" y="72"/>
                  </a:lnTo>
                  <a:lnTo>
                    <a:pt x="146" y="28"/>
                  </a:lnTo>
                  <a:lnTo>
                    <a:pt x="13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3" name="Freeform 79"/>
            <p:cNvSpPr>
              <a:spLocks/>
            </p:cNvSpPr>
            <p:nvPr/>
          </p:nvSpPr>
          <p:spPr bwMode="auto">
            <a:xfrm>
              <a:off x="2996140" y="11261953"/>
              <a:ext cx="200098" cy="111165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0" y="52"/>
                </a:cxn>
                <a:cxn ang="0">
                  <a:pos x="10" y="80"/>
                </a:cxn>
                <a:cxn ang="0">
                  <a:pos x="144" y="28"/>
                </a:cxn>
                <a:cxn ang="0">
                  <a:pos x="134" y="0"/>
                </a:cxn>
              </a:cxnLst>
              <a:rect l="0" t="0" r="r" b="b"/>
              <a:pathLst>
                <a:path w="144" h="80">
                  <a:moveTo>
                    <a:pt x="134" y="0"/>
                  </a:moveTo>
                  <a:lnTo>
                    <a:pt x="0" y="52"/>
                  </a:lnTo>
                  <a:lnTo>
                    <a:pt x="10" y="80"/>
                  </a:lnTo>
                  <a:lnTo>
                    <a:pt x="144" y="28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4" name="Freeform 80"/>
            <p:cNvSpPr>
              <a:spLocks/>
            </p:cNvSpPr>
            <p:nvPr/>
          </p:nvSpPr>
          <p:spPr bwMode="auto">
            <a:xfrm>
              <a:off x="2996140" y="11261953"/>
              <a:ext cx="200098" cy="111165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0" y="52"/>
                </a:cxn>
                <a:cxn ang="0">
                  <a:pos x="10" y="80"/>
                </a:cxn>
                <a:cxn ang="0">
                  <a:pos x="144" y="28"/>
                </a:cxn>
                <a:cxn ang="0">
                  <a:pos x="134" y="0"/>
                </a:cxn>
              </a:cxnLst>
              <a:rect l="0" t="0" r="r" b="b"/>
              <a:pathLst>
                <a:path w="144" h="80">
                  <a:moveTo>
                    <a:pt x="134" y="0"/>
                  </a:moveTo>
                  <a:lnTo>
                    <a:pt x="0" y="52"/>
                  </a:lnTo>
                  <a:lnTo>
                    <a:pt x="10" y="80"/>
                  </a:lnTo>
                  <a:lnTo>
                    <a:pt x="144" y="28"/>
                  </a:lnTo>
                  <a:lnTo>
                    <a:pt x="13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5" name="Freeform 81"/>
            <p:cNvSpPr>
              <a:spLocks/>
            </p:cNvSpPr>
            <p:nvPr/>
          </p:nvSpPr>
          <p:spPr bwMode="auto">
            <a:xfrm>
              <a:off x="3029489" y="11334211"/>
              <a:ext cx="200098" cy="119503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0" y="58"/>
                </a:cxn>
                <a:cxn ang="0">
                  <a:pos x="12" y="86"/>
                </a:cxn>
                <a:cxn ang="0">
                  <a:pos x="144" y="28"/>
                </a:cxn>
                <a:cxn ang="0">
                  <a:pos x="132" y="0"/>
                </a:cxn>
              </a:cxnLst>
              <a:rect l="0" t="0" r="r" b="b"/>
              <a:pathLst>
                <a:path w="144" h="86">
                  <a:moveTo>
                    <a:pt x="132" y="0"/>
                  </a:moveTo>
                  <a:lnTo>
                    <a:pt x="0" y="58"/>
                  </a:lnTo>
                  <a:lnTo>
                    <a:pt x="12" y="86"/>
                  </a:lnTo>
                  <a:lnTo>
                    <a:pt x="144" y="28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6" name="Freeform 82"/>
            <p:cNvSpPr>
              <a:spLocks/>
            </p:cNvSpPr>
            <p:nvPr/>
          </p:nvSpPr>
          <p:spPr bwMode="auto">
            <a:xfrm>
              <a:off x="3029489" y="11334211"/>
              <a:ext cx="200098" cy="119503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0" y="58"/>
                </a:cxn>
                <a:cxn ang="0">
                  <a:pos x="12" y="86"/>
                </a:cxn>
                <a:cxn ang="0">
                  <a:pos x="144" y="28"/>
                </a:cxn>
                <a:cxn ang="0">
                  <a:pos x="132" y="0"/>
                </a:cxn>
              </a:cxnLst>
              <a:rect l="0" t="0" r="r" b="b"/>
              <a:pathLst>
                <a:path w="144" h="86">
                  <a:moveTo>
                    <a:pt x="132" y="0"/>
                  </a:moveTo>
                  <a:lnTo>
                    <a:pt x="0" y="58"/>
                  </a:lnTo>
                  <a:lnTo>
                    <a:pt x="12" y="86"/>
                  </a:lnTo>
                  <a:lnTo>
                    <a:pt x="144" y="28"/>
                  </a:lnTo>
                  <a:lnTo>
                    <a:pt x="13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7" name="Freeform 83"/>
            <p:cNvSpPr>
              <a:spLocks/>
            </p:cNvSpPr>
            <p:nvPr/>
          </p:nvSpPr>
          <p:spPr bwMode="auto">
            <a:xfrm>
              <a:off x="3068397" y="11403689"/>
              <a:ext cx="197319" cy="127840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0" y="66"/>
                </a:cxn>
                <a:cxn ang="0">
                  <a:pos x="14" y="92"/>
                </a:cxn>
                <a:cxn ang="0">
                  <a:pos x="142" y="26"/>
                </a:cxn>
                <a:cxn ang="0">
                  <a:pos x="128" y="0"/>
                </a:cxn>
              </a:cxnLst>
              <a:rect l="0" t="0" r="r" b="b"/>
              <a:pathLst>
                <a:path w="142" h="92">
                  <a:moveTo>
                    <a:pt x="128" y="0"/>
                  </a:moveTo>
                  <a:lnTo>
                    <a:pt x="0" y="66"/>
                  </a:lnTo>
                  <a:lnTo>
                    <a:pt x="14" y="92"/>
                  </a:lnTo>
                  <a:lnTo>
                    <a:pt x="142" y="26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8" name="Freeform 84"/>
            <p:cNvSpPr>
              <a:spLocks/>
            </p:cNvSpPr>
            <p:nvPr/>
          </p:nvSpPr>
          <p:spPr bwMode="auto">
            <a:xfrm>
              <a:off x="3068397" y="11403689"/>
              <a:ext cx="197319" cy="127840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0" y="66"/>
                </a:cxn>
                <a:cxn ang="0">
                  <a:pos x="14" y="92"/>
                </a:cxn>
                <a:cxn ang="0">
                  <a:pos x="142" y="26"/>
                </a:cxn>
                <a:cxn ang="0">
                  <a:pos x="128" y="0"/>
                </a:cxn>
              </a:cxnLst>
              <a:rect l="0" t="0" r="r" b="b"/>
              <a:pathLst>
                <a:path w="142" h="92">
                  <a:moveTo>
                    <a:pt x="128" y="0"/>
                  </a:moveTo>
                  <a:lnTo>
                    <a:pt x="0" y="66"/>
                  </a:lnTo>
                  <a:lnTo>
                    <a:pt x="14" y="92"/>
                  </a:lnTo>
                  <a:lnTo>
                    <a:pt x="142" y="26"/>
                  </a:lnTo>
                  <a:lnTo>
                    <a:pt x="12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9" name="Freeform 85"/>
            <p:cNvSpPr>
              <a:spLocks/>
            </p:cNvSpPr>
            <p:nvPr/>
          </p:nvSpPr>
          <p:spPr bwMode="auto">
            <a:xfrm>
              <a:off x="3110084" y="11473167"/>
              <a:ext cx="197319" cy="136178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2"/>
                </a:cxn>
                <a:cxn ang="0">
                  <a:pos x="16" y="98"/>
                </a:cxn>
                <a:cxn ang="0">
                  <a:pos x="142" y="26"/>
                </a:cxn>
                <a:cxn ang="0">
                  <a:pos x="126" y="0"/>
                </a:cxn>
              </a:cxnLst>
              <a:rect l="0" t="0" r="r" b="b"/>
              <a:pathLst>
                <a:path w="142" h="98">
                  <a:moveTo>
                    <a:pt x="126" y="0"/>
                  </a:moveTo>
                  <a:lnTo>
                    <a:pt x="0" y="72"/>
                  </a:lnTo>
                  <a:lnTo>
                    <a:pt x="16" y="98"/>
                  </a:lnTo>
                  <a:lnTo>
                    <a:pt x="142" y="2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0" name="Freeform 86"/>
            <p:cNvSpPr>
              <a:spLocks/>
            </p:cNvSpPr>
            <p:nvPr/>
          </p:nvSpPr>
          <p:spPr bwMode="auto">
            <a:xfrm>
              <a:off x="3110084" y="11473167"/>
              <a:ext cx="197319" cy="136178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2"/>
                </a:cxn>
                <a:cxn ang="0">
                  <a:pos x="16" y="98"/>
                </a:cxn>
                <a:cxn ang="0">
                  <a:pos x="142" y="26"/>
                </a:cxn>
                <a:cxn ang="0">
                  <a:pos x="126" y="0"/>
                </a:cxn>
              </a:cxnLst>
              <a:rect l="0" t="0" r="r" b="b"/>
              <a:pathLst>
                <a:path w="142" h="98">
                  <a:moveTo>
                    <a:pt x="126" y="0"/>
                  </a:moveTo>
                  <a:lnTo>
                    <a:pt x="0" y="72"/>
                  </a:lnTo>
                  <a:lnTo>
                    <a:pt x="16" y="98"/>
                  </a:lnTo>
                  <a:lnTo>
                    <a:pt x="142" y="26"/>
                  </a:lnTo>
                  <a:lnTo>
                    <a:pt x="1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1" name="Freeform 87"/>
            <p:cNvSpPr>
              <a:spLocks/>
            </p:cNvSpPr>
            <p:nvPr/>
          </p:nvSpPr>
          <p:spPr bwMode="auto">
            <a:xfrm>
              <a:off x="3157330" y="11539867"/>
              <a:ext cx="191760" cy="141736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0" y="78"/>
                </a:cxn>
                <a:cxn ang="0">
                  <a:pos x="18" y="102"/>
                </a:cxn>
                <a:cxn ang="0">
                  <a:pos x="138" y="24"/>
                </a:cxn>
                <a:cxn ang="0">
                  <a:pos x="122" y="0"/>
                </a:cxn>
              </a:cxnLst>
              <a:rect l="0" t="0" r="r" b="b"/>
              <a:pathLst>
                <a:path w="138" h="102">
                  <a:moveTo>
                    <a:pt x="122" y="0"/>
                  </a:moveTo>
                  <a:lnTo>
                    <a:pt x="0" y="78"/>
                  </a:lnTo>
                  <a:lnTo>
                    <a:pt x="18" y="102"/>
                  </a:lnTo>
                  <a:lnTo>
                    <a:pt x="138" y="24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2" name="Freeform 88"/>
            <p:cNvSpPr>
              <a:spLocks/>
            </p:cNvSpPr>
            <p:nvPr/>
          </p:nvSpPr>
          <p:spPr bwMode="auto">
            <a:xfrm>
              <a:off x="3157330" y="11539867"/>
              <a:ext cx="191760" cy="141736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0" y="78"/>
                </a:cxn>
                <a:cxn ang="0">
                  <a:pos x="18" y="102"/>
                </a:cxn>
                <a:cxn ang="0">
                  <a:pos x="138" y="24"/>
                </a:cxn>
                <a:cxn ang="0">
                  <a:pos x="122" y="0"/>
                </a:cxn>
              </a:cxnLst>
              <a:rect l="0" t="0" r="r" b="b"/>
              <a:pathLst>
                <a:path w="138" h="102">
                  <a:moveTo>
                    <a:pt x="122" y="0"/>
                  </a:moveTo>
                  <a:lnTo>
                    <a:pt x="0" y="78"/>
                  </a:lnTo>
                  <a:lnTo>
                    <a:pt x="18" y="102"/>
                  </a:lnTo>
                  <a:lnTo>
                    <a:pt x="138" y="24"/>
                  </a:lnTo>
                  <a:lnTo>
                    <a:pt x="12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3" name="Freeform 89"/>
            <p:cNvSpPr>
              <a:spLocks/>
            </p:cNvSpPr>
            <p:nvPr/>
          </p:nvSpPr>
          <p:spPr bwMode="auto">
            <a:xfrm>
              <a:off x="3210133" y="11603787"/>
              <a:ext cx="186202" cy="150073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0" y="84"/>
                </a:cxn>
                <a:cxn ang="0">
                  <a:pos x="16" y="108"/>
                </a:cxn>
                <a:cxn ang="0">
                  <a:pos x="134" y="24"/>
                </a:cxn>
                <a:cxn ang="0">
                  <a:pos x="116" y="0"/>
                </a:cxn>
              </a:cxnLst>
              <a:rect l="0" t="0" r="r" b="b"/>
              <a:pathLst>
                <a:path w="134" h="108">
                  <a:moveTo>
                    <a:pt x="116" y="0"/>
                  </a:moveTo>
                  <a:lnTo>
                    <a:pt x="0" y="84"/>
                  </a:lnTo>
                  <a:lnTo>
                    <a:pt x="16" y="108"/>
                  </a:lnTo>
                  <a:lnTo>
                    <a:pt x="134" y="2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4" name="Freeform 90"/>
            <p:cNvSpPr>
              <a:spLocks/>
            </p:cNvSpPr>
            <p:nvPr/>
          </p:nvSpPr>
          <p:spPr bwMode="auto">
            <a:xfrm>
              <a:off x="3210133" y="11603787"/>
              <a:ext cx="186202" cy="150073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0" y="84"/>
                </a:cxn>
                <a:cxn ang="0">
                  <a:pos x="16" y="108"/>
                </a:cxn>
                <a:cxn ang="0">
                  <a:pos x="134" y="24"/>
                </a:cxn>
                <a:cxn ang="0">
                  <a:pos x="116" y="0"/>
                </a:cxn>
              </a:cxnLst>
              <a:rect l="0" t="0" r="r" b="b"/>
              <a:pathLst>
                <a:path w="134" h="108">
                  <a:moveTo>
                    <a:pt x="116" y="0"/>
                  </a:moveTo>
                  <a:lnTo>
                    <a:pt x="0" y="84"/>
                  </a:lnTo>
                  <a:lnTo>
                    <a:pt x="16" y="108"/>
                  </a:lnTo>
                  <a:lnTo>
                    <a:pt x="134" y="24"/>
                  </a:lnTo>
                  <a:lnTo>
                    <a:pt x="11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5" name="Freeform 91"/>
            <p:cNvSpPr>
              <a:spLocks/>
            </p:cNvSpPr>
            <p:nvPr/>
          </p:nvSpPr>
          <p:spPr bwMode="auto">
            <a:xfrm>
              <a:off x="3262937" y="11664928"/>
              <a:ext cx="183423" cy="158411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0" y="90"/>
                </a:cxn>
                <a:cxn ang="0">
                  <a:pos x="20" y="114"/>
                </a:cxn>
                <a:cxn ang="0">
                  <a:pos x="132" y="22"/>
                </a:cxn>
                <a:cxn ang="0">
                  <a:pos x="112" y="0"/>
                </a:cxn>
              </a:cxnLst>
              <a:rect l="0" t="0" r="r" b="b"/>
              <a:pathLst>
                <a:path w="132" h="114">
                  <a:moveTo>
                    <a:pt x="112" y="0"/>
                  </a:moveTo>
                  <a:lnTo>
                    <a:pt x="0" y="90"/>
                  </a:lnTo>
                  <a:lnTo>
                    <a:pt x="20" y="114"/>
                  </a:lnTo>
                  <a:lnTo>
                    <a:pt x="132" y="22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6" name="Freeform 92"/>
            <p:cNvSpPr>
              <a:spLocks/>
            </p:cNvSpPr>
            <p:nvPr/>
          </p:nvSpPr>
          <p:spPr bwMode="auto">
            <a:xfrm>
              <a:off x="3262937" y="11664928"/>
              <a:ext cx="183423" cy="158411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0" y="90"/>
                </a:cxn>
                <a:cxn ang="0">
                  <a:pos x="20" y="114"/>
                </a:cxn>
                <a:cxn ang="0">
                  <a:pos x="132" y="22"/>
                </a:cxn>
                <a:cxn ang="0">
                  <a:pos x="112" y="0"/>
                </a:cxn>
              </a:cxnLst>
              <a:rect l="0" t="0" r="r" b="b"/>
              <a:pathLst>
                <a:path w="132" h="114">
                  <a:moveTo>
                    <a:pt x="112" y="0"/>
                  </a:moveTo>
                  <a:lnTo>
                    <a:pt x="0" y="90"/>
                  </a:lnTo>
                  <a:lnTo>
                    <a:pt x="20" y="114"/>
                  </a:lnTo>
                  <a:lnTo>
                    <a:pt x="132" y="22"/>
                  </a:lnTo>
                  <a:lnTo>
                    <a:pt x="1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7" name="Freeform 93"/>
            <p:cNvSpPr>
              <a:spLocks/>
            </p:cNvSpPr>
            <p:nvPr/>
          </p:nvSpPr>
          <p:spPr bwMode="auto">
            <a:xfrm>
              <a:off x="3321299" y="11723290"/>
              <a:ext cx="177865" cy="163969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0" y="96"/>
                </a:cxn>
                <a:cxn ang="0">
                  <a:pos x="20" y="118"/>
                </a:cxn>
                <a:cxn ang="0">
                  <a:pos x="128" y="22"/>
                </a:cxn>
                <a:cxn ang="0">
                  <a:pos x="108" y="0"/>
                </a:cxn>
              </a:cxnLst>
              <a:rect l="0" t="0" r="r" b="b"/>
              <a:pathLst>
                <a:path w="128" h="118">
                  <a:moveTo>
                    <a:pt x="108" y="0"/>
                  </a:moveTo>
                  <a:lnTo>
                    <a:pt x="0" y="96"/>
                  </a:lnTo>
                  <a:lnTo>
                    <a:pt x="20" y="118"/>
                  </a:lnTo>
                  <a:lnTo>
                    <a:pt x="128" y="22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8" name="Freeform 94"/>
            <p:cNvSpPr>
              <a:spLocks/>
            </p:cNvSpPr>
            <p:nvPr/>
          </p:nvSpPr>
          <p:spPr bwMode="auto">
            <a:xfrm>
              <a:off x="3321299" y="11723290"/>
              <a:ext cx="177865" cy="163969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0" y="96"/>
                </a:cxn>
                <a:cxn ang="0">
                  <a:pos x="20" y="118"/>
                </a:cxn>
                <a:cxn ang="0">
                  <a:pos x="128" y="22"/>
                </a:cxn>
                <a:cxn ang="0">
                  <a:pos x="108" y="0"/>
                </a:cxn>
              </a:cxnLst>
              <a:rect l="0" t="0" r="r" b="b"/>
              <a:pathLst>
                <a:path w="128" h="118">
                  <a:moveTo>
                    <a:pt x="108" y="0"/>
                  </a:moveTo>
                  <a:lnTo>
                    <a:pt x="0" y="96"/>
                  </a:lnTo>
                  <a:lnTo>
                    <a:pt x="20" y="118"/>
                  </a:lnTo>
                  <a:lnTo>
                    <a:pt x="128" y="22"/>
                  </a:lnTo>
                  <a:lnTo>
                    <a:pt x="10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9" name="Freeform 95"/>
            <p:cNvSpPr>
              <a:spLocks/>
            </p:cNvSpPr>
            <p:nvPr/>
          </p:nvSpPr>
          <p:spPr bwMode="auto">
            <a:xfrm>
              <a:off x="3382440" y="11778872"/>
              <a:ext cx="172306" cy="17230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02"/>
                </a:cxn>
                <a:cxn ang="0">
                  <a:pos x="22" y="124"/>
                </a:cxn>
                <a:cxn ang="0">
                  <a:pos x="124" y="22"/>
                </a:cxn>
                <a:cxn ang="0">
                  <a:pos x="102" y="0"/>
                </a:cxn>
              </a:cxnLst>
              <a:rect l="0" t="0" r="r" b="b"/>
              <a:pathLst>
                <a:path w="124" h="124">
                  <a:moveTo>
                    <a:pt x="102" y="0"/>
                  </a:moveTo>
                  <a:lnTo>
                    <a:pt x="0" y="102"/>
                  </a:lnTo>
                  <a:lnTo>
                    <a:pt x="22" y="124"/>
                  </a:lnTo>
                  <a:lnTo>
                    <a:pt x="124" y="22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0" name="Freeform 96"/>
            <p:cNvSpPr>
              <a:spLocks/>
            </p:cNvSpPr>
            <p:nvPr/>
          </p:nvSpPr>
          <p:spPr bwMode="auto">
            <a:xfrm>
              <a:off x="3382440" y="11778872"/>
              <a:ext cx="172306" cy="17230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02"/>
                </a:cxn>
                <a:cxn ang="0">
                  <a:pos x="22" y="124"/>
                </a:cxn>
                <a:cxn ang="0">
                  <a:pos x="124" y="22"/>
                </a:cxn>
                <a:cxn ang="0">
                  <a:pos x="102" y="0"/>
                </a:cxn>
              </a:cxnLst>
              <a:rect l="0" t="0" r="r" b="b"/>
              <a:pathLst>
                <a:path w="124" h="124">
                  <a:moveTo>
                    <a:pt x="102" y="0"/>
                  </a:moveTo>
                  <a:lnTo>
                    <a:pt x="0" y="102"/>
                  </a:lnTo>
                  <a:lnTo>
                    <a:pt x="22" y="124"/>
                  </a:lnTo>
                  <a:lnTo>
                    <a:pt x="124" y="22"/>
                  </a:lnTo>
                  <a:lnTo>
                    <a:pt x="10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1" name="Freeform 97"/>
            <p:cNvSpPr>
              <a:spLocks/>
            </p:cNvSpPr>
            <p:nvPr/>
          </p:nvSpPr>
          <p:spPr bwMode="auto">
            <a:xfrm>
              <a:off x="3449139" y="11831676"/>
              <a:ext cx="163969" cy="177865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0" y="108"/>
                </a:cxn>
                <a:cxn ang="0">
                  <a:pos x="22" y="128"/>
                </a:cxn>
                <a:cxn ang="0">
                  <a:pos x="118" y="20"/>
                </a:cxn>
                <a:cxn ang="0">
                  <a:pos x="96" y="0"/>
                </a:cxn>
              </a:cxnLst>
              <a:rect l="0" t="0" r="r" b="b"/>
              <a:pathLst>
                <a:path w="118" h="128">
                  <a:moveTo>
                    <a:pt x="96" y="0"/>
                  </a:moveTo>
                  <a:lnTo>
                    <a:pt x="0" y="108"/>
                  </a:lnTo>
                  <a:lnTo>
                    <a:pt x="22" y="128"/>
                  </a:lnTo>
                  <a:lnTo>
                    <a:pt x="118" y="2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2" name="Freeform 98"/>
            <p:cNvSpPr>
              <a:spLocks/>
            </p:cNvSpPr>
            <p:nvPr/>
          </p:nvSpPr>
          <p:spPr bwMode="auto">
            <a:xfrm>
              <a:off x="3449139" y="11831676"/>
              <a:ext cx="163969" cy="177865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0" y="108"/>
                </a:cxn>
                <a:cxn ang="0">
                  <a:pos x="22" y="128"/>
                </a:cxn>
                <a:cxn ang="0">
                  <a:pos x="118" y="20"/>
                </a:cxn>
                <a:cxn ang="0">
                  <a:pos x="96" y="0"/>
                </a:cxn>
              </a:cxnLst>
              <a:rect l="0" t="0" r="r" b="b"/>
              <a:pathLst>
                <a:path w="118" h="128">
                  <a:moveTo>
                    <a:pt x="96" y="0"/>
                  </a:moveTo>
                  <a:lnTo>
                    <a:pt x="0" y="108"/>
                  </a:lnTo>
                  <a:lnTo>
                    <a:pt x="22" y="128"/>
                  </a:lnTo>
                  <a:lnTo>
                    <a:pt x="118" y="20"/>
                  </a:lnTo>
                  <a:lnTo>
                    <a:pt x="9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3" name="Freeform 99"/>
            <p:cNvSpPr>
              <a:spLocks/>
            </p:cNvSpPr>
            <p:nvPr/>
          </p:nvSpPr>
          <p:spPr bwMode="auto">
            <a:xfrm>
              <a:off x="3515838" y="11881700"/>
              <a:ext cx="158411" cy="183423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114"/>
                </a:cxn>
                <a:cxn ang="0">
                  <a:pos x="24" y="132"/>
                </a:cxn>
                <a:cxn ang="0">
                  <a:pos x="114" y="20"/>
                </a:cxn>
                <a:cxn ang="0">
                  <a:pos x="90" y="0"/>
                </a:cxn>
              </a:cxnLst>
              <a:rect l="0" t="0" r="r" b="b"/>
              <a:pathLst>
                <a:path w="114" h="132">
                  <a:moveTo>
                    <a:pt x="90" y="0"/>
                  </a:moveTo>
                  <a:lnTo>
                    <a:pt x="0" y="114"/>
                  </a:lnTo>
                  <a:lnTo>
                    <a:pt x="24" y="132"/>
                  </a:lnTo>
                  <a:lnTo>
                    <a:pt x="114" y="2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4" name="Freeform 100"/>
            <p:cNvSpPr>
              <a:spLocks/>
            </p:cNvSpPr>
            <p:nvPr/>
          </p:nvSpPr>
          <p:spPr bwMode="auto">
            <a:xfrm>
              <a:off x="3515838" y="11881700"/>
              <a:ext cx="158411" cy="183423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114"/>
                </a:cxn>
                <a:cxn ang="0">
                  <a:pos x="24" y="132"/>
                </a:cxn>
                <a:cxn ang="0">
                  <a:pos x="114" y="20"/>
                </a:cxn>
                <a:cxn ang="0">
                  <a:pos x="90" y="0"/>
                </a:cxn>
              </a:cxnLst>
              <a:rect l="0" t="0" r="r" b="b"/>
              <a:pathLst>
                <a:path w="114" h="132">
                  <a:moveTo>
                    <a:pt x="90" y="0"/>
                  </a:moveTo>
                  <a:lnTo>
                    <a:pt x="0" y="114"/>
                  </a:lnTo>
                  <a:lnTo>
                    <a:pt x="24" y="132"/>
                  </a:lnTo>
                  <a:lnTo>
                    <a:pt x="114" y="20"/>
                  </a:lnTo>
                  <a:lnTo>
                    <a:pt x="9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5" name="Freeform 101"/>
            <p:cNvSpPr>
              <a:spLocks/>
            </p:cNvSpPr>
            <p:nvPr/>
          </p:nvSpPr>
          <p:spPr bwMode="auto">
            <a:xfrm>
              <a:off x="3585317" y="11928946"/>
              <a:ext cx="152852" cy="188981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0" y="118"/>
                </a:cxn>
                <a:cxn ang="0">
                  <a:pos x="26" y="136"/>
                </a:cxn>
                <a:cxn ang="0">
                  <a:pos x="110" y="18"/>
                </a:cxn>
                <a:cxn ang="0">
                  <a:pos x="86" y="0"/>
                </a:cxn>
              </a:cxnLst>
              <a:rect l="0" t="0" r="r" b="b"/>
              <a:pathLst>
                <a:path w="110" h="136">
                  <a:moveTo>
                    <a:pt x="86" y="0"/>
                  </a:moveTo>
                  <a:lnTo>
                    <a:pt x="0" y="118"/>
                  </a:lnTo>
                  <a:lnTo>
                    <a:pt x="26" y="136"/>
                  </a:lnTo>
                  <a:lnTo>
                    <a:pt x="110" y="1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6" name="Freeform 102"/>
            <p:cNvSpPr>
              <a:spLocks/>
            </p:cNvSpPr>
            <p:nvPr/>
          </p:nvSpPr>
          <p:spPr bwMode="auto">
            <a:xfrm>
              <a:off x="3585317" y="11928946"/>
              <a:ext cx="152852" cy="188981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0" y="118"/>
                </a:cxn>
                <a:cxn ang="0">
                  <a:pos x="26" y="136"/>
                </a:cxn>
                <a:cxn ang="0">
                  <a:pos x="110" y="18"/>
                </a:cxn>
                <a:cxn ang="0">
                  <a:pos x="86" y="0"/>
                </a:cxn>
              </a:cxnLst>
              <a:rect l="0" t="0" r="r" b="b"/>
              <a:pathLst>
                <a:path w="110" h="136">
                  <a:moveTo>
                    <a:pt x="86" y="0"/>
                  </a:moveTo>
                  <a:lnTo>
                    <a:pt x="0" y="118"/>
                  </a:lnTo>
                  <a:lnTo>
                    <a:pt x="26" y="136"/>
                  </a:lnTo>
                  <a:lnTo>
                    <a:pt x="110" y="18"/>
                  </a:lnTo>
                  <a:lnTo>
                    <a:pt x="8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7" name="Freeform 103"/>
            <p:cNvSpPr>
              <a:spLocks/>
            </p:cNvSpPr>
            <p:nvPr/>
          </p:nvSpPr>
          <p:spPr bwMode="auto">
            <a:xfrm>
              <a:off x="3660353" y="11973412"/>
              <a:ext cx="144515" cy="191760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0" y="122"/>
                </a:cxn>
                <a:cxn ang="0">
                  <a:pos x="26" y="138"/>
                </a:cxn>
                <a:cxn ang="0">
                  <a:pos x="104" y="16"/>
                </a:cxn>
                <a:cxn ang="0">
                  <a:pos x="78" y="0"/>
                </a:cxn>
              </a:cxnLst>
              <a:rect l="0" t="0" r="r" b="b"/>
              <a:pathLst>
                <a:path w="104" h="138">
                  <a:moveTo>
                    <a:pt x="78" y="0"/>
                  </a:moveTo>
                  <a:lnTo>
                    <a:pt x="0" y="122"/>
                  </a:lnTo>
                  <a:lnTo>
                    <a:pt x="26" y="138"/>
                  </a:lnTo>
                  <a:lnTo>
                    <a:pt x="104" y="16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8" name="Freeform 104"/>
            <p:cNvSpPr>
              <a:spLocks/>
            </p:cNvSpPr>
            <p:nvPr/>
          </p:nvSpPr>
          <p:spPr bwMode="auto">
            <a:xfrm>
              <a:off x="3660353" y="11973412"/>
              <a:ext cx="144515" cy="191760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0" y="122"/>
                </a:cxn>
                <a:cxn ang="0">
                  <a:pos x="26" y="138"/>
                </a:cxn>
                <a:cxn ang="0">
                  <a:pos x="104" y="16"/>
                </a:cxn>
                <a:cxn ang="0">
                  <a:pos x="78" y="0"/>
                </a:cxn>
              </a:cxnLst>
              <a:rect l="0" t="0" r="r" b="b"/>
              <a:pathLst>
                <a:path w="104" h="138">
                  <a:moveTo>
                    <a:pt x="78" y="0"/>
                  </a:moveTo>
                  <a:lnTo>
                    <a:pt x="0" y="122"/>
                  </a:lnTo>
                  <a:lnTo>
                    <a:pt x="26" y="138"/>
                  </a:lnTo>
                  <a:lnTo>
                    <a:pt x="104" y="16"/>
                  </a:lnTo>
                  <a:lnTo>
                    <a:pt x="7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9" name="Freeform 105"/>
            <p:cNvSpPr>
              <a:spLocks/>
            </p:cNvSpPr>
            <p:nvPr/>
          </p:nvSpPr>
          <p:spPr bwMode="auto">
            <a:xfrm>
              <a:off x="3735390" y="12015099"/>
              <a:ext cx="136178" cy="194539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0" y="124"/>
                </a:cxn>
                <a:cxn ang="0">
                  <a:pos x="26" y="140"/>
                </a:cxn>
                <a:cxn ang="0">
                  <a:pos x="98" y="14"/>
                </a:cxn>
                <a:cxn ang="0">
                  <a:pos x="72" y="0"/>
                </a:cxn>
              </a:cxnLst>
              <a:rect l="0" t="0" r="r" b="b"/>
              <a:pathLst>
                <a:path w="98" h="140">
                  <a:moveTo>
                    <a:pt x="72" y="0"/>
                  </a:moveTo>
                  <a:lnTo>
                    <a:pt x="0" y="124"/>
                  </a:lnTo>
                  <a:lnTo>
                    <a:pt x="26" y="140"/>
                  </a:lnTo>
                  <a:lnTo>
                    <a:pt x="98" y="14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0" name="Freeform 106"/>
            <p:cNvSpPr>
              <a:spLocks/>
            </p:cNvSpPr>
            <p:nvPr/>
          </p:nvSpPr>
          <p:spPr bwMode="auto">
            <a:xfrm>
              <a:off x="3735390" y="12015099"/>
              <a:ext cx="136178" cy="194539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0" y="124"/>
                </a:cxn>
                <a:cxn ang="0">
                  <a:pos x="26" y="140"/>
                </a:cxn>
                <a:cxn ang="0">
                  <a:pos x="98" y="14"/>
                </a:cxn>
                <a:cxn ang="0">
                  <a:pos x="72" y="0"/>
                </a:cxn>
              </a:cxnLst>
              <a:rect l="0" t="0" r="r" b="b"/>
              <a:pathLst>
                <a:path w="98" h="140">
                  <a:moveTo>
                    <a:pt x="72" y="0"/>
                  </a:moveTo>
                  <a:lnTo>
                    <a:pt x="0" y="124"/>
                  </a:lnTo>
                  <a:lnTo>
                    <a:pt x="26" y="140"/>
                  </a:lnTo>
                  <a:lnTo>
                    <a:pt x="98" y="14"/>
                  </a:lnTo>
                  <a:lnTo>
                    <a:pt x="7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1" name="Freeform 107"/>
            <p:cNvSpPr>
              <a:spLocks/>
            </p:cNvSpPr>
            <p:nvPr/>
          </p:nvSpPr>
          <p:spPr bwMode="auto">
            <a:xfrm>
              <a:off x="3813206" y="12051228"/>
              <a:ext cx="130619" cy="197319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28"/>
                </a:cxn>
                <a:cxn ang="0">
                  <a:pos x="28" y="142"/>
                </a:cxn>
                <a:cxn ang="0">
                  <a:pos x="94" y="14"/>
                </a:cxn>
                <a:cxn ang="0">
                  <a:pos x="66" y="0"/>
                </a:cxn>
              </a:cxnLst>
              <a:rect l="0" t="0" r="r" b="b"/>
              <a:pathLst>
                <a:path w="94" h="142">
                  <a:moveTo>
                    <a:pt x="66" y="0"/>
                  </a:moveTo>
                  <a:lnTo>
                    <a:pt x="0" y="128"/>
                  </a:lnTo>
                  <a:lnTo>
                    <a:pt x="28" y="142"/>
                  </a:lnTo>
                  <a:lnTo>
                    <a:pt x="94" y="14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2" name="Freeform 108"/>
            <p:cNvSpPr>
              <a:spLocks/>
            </p:cNvSpPr>
            <p:nvPr/>
          </p:nvSpPr>
          <p:spPr bwMode="auto">
            <a:xfrm>
              <a:off x="3813206" y="12051228"/>
              <a:ext cx="130619" cy="197319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28"/>
                </a:cxn>
                <a:cxn ang="0">
                  <a:pos x="28" y="142"/>
                </a:cxn>
                <a:cxn ang="0">
                  <a:pos x="94" y="14"/>
                </a:cxn>
                <a:cxn ang="0">
                  <a:pos x="66" y="0"/>
                </a:cxn>
              </a:cxnLst>
              <a:rect l="0" t="0" r="r" b="b"/>
              <a:pathLst>
                <a:path w="94" h="142">
                  <a:moveTo>
                    <a:pt x="66" y="0"/>
                  </a:moveTo>
                  <a:lnTo>
                    <a:pt x="0" y="128"/>
                  </a:lnTo>
                  <a:lnTo>
                    <a:pt x="28" y="142"/>
                  </a:lnTo>
                  <a:lnTo>
                    <a:pt x="94" y="14"/>
                  </a:lnTo>
                  <a:lnTo>
                    <a:pt x="6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3" name="Freeform 109"/>
            <p:cNvSpPr>
              <a:spLocks/>
            </p:cNvSpPr>
            <p:nvPr/>
          </p:nvSpPr>
          <p:spPr bwMode="auto">
            <a:xfrm>
              <a:off x="3893801" y="12084577"/>
              <a:ext cx="119503" cy="200098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0" y="132"/>
                </a:cxn>
                <a:cxn ang="0">
                  <a:pos x="28" y="144"/>
                </a:cxn>
                <a:cxn ang="0">
                  <a:pos x="86" y="12"/>
                </a:cxn>
                <a:cxn ang="0">
                  <a:pos x="60" y="0"/>
                </a:cxn>
              </a:cxnLst>
              <a:rect l="0" t="0" r="r" b="b"/>
              <a:pathLst>
                <a:path w="86" h="144">
                  <a:moveTo>
                    <a:pt x="60" y="0"/>
                  </a:moveTo>
                  <a:lnTo>
                    <a:pt x="0" y="132"/>
                  </a:lnTo>
                  <a:lnTo>
                    <a:pt x="28" y="144"/>
                  </a:lnTo>
                  <a:lnTo>
                    <a:pt x="86" y="1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4" name="Freeform 110"/>
            <p:cNvSpPr>
              <a:spLocks/>
            </p:cNvSpPr>
            <p:nvPr/>
          </p:nvSpPr>
          <p:spPr bwMode="auto">
            <a:xfrm>
              <a:off x="3893801" y="12084577"/>
              <a:ext cx="119503" cy="200098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0" y="132"/>
                </a:cxn>
                <a:cxn ang="0">
                  <a:pos x="28" y="144"/>
                </a:cxn>
                <a:cxn ang="0">
                  <a:pos x="86" y="12"/>
                </a:cxn>
                <a:cxn ang="0">
                  <a:pos x="60" y="0"/>
                </a:cxn>
              </a:cxnLst>
              <a:rect l="0" t="0" r="r" b="b"/>
              <a:pathLst>
                <a:path w="86" h="144">
                  <a:moveTo>
                    <a:pt x="60" y="0"/>
                  </a:moveTo>
                  <a:lnTo>
                    <a:pt x="0" y="132"/>
                  </a:lnTo>
                  <a:lnTo>
                    <a:pt x="28" y="144"/>
                  </a:lnTo>
                  <a:lnTo>
                    <a:pt x="86" y="12"/>
                  </a:lnTo>
                  <a:lnTo>
                    <a:pt x="6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5" name="Freeform 111"/>
            <p:cNvSpPr>
              <a:spLocks/>
            </p:cNvSpPr>
            <p:nvPr/>
          </p:nvSpPr>
          <p:spPr bwMode="auto">
            <a:xfrm>
              <a:off x="3977175" y="12112369"/>
              <a:ext cx="111165" cy="202877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136"/>
                </a:cxn>
                <a:cxn ang="0">
                  <a:pos x="28" y="146"/>
                </a:cxn>
                <a:cxn ang="0">
                  <a:pos x="80" y="12"/>
                </a:cxn>
                <a:cxn ang="0">
                  <a:pos x="52" y="0"/>
                </a:cxn>
              </a:cxnLst>
              <a:rect l="0" t="0" r="r" b="b"/>
              <a:pathLst>
                <a:path w="80" h="146">
                  <a:moveTo>
                    <a:pt x="52" y="0"/>
                  </a:moveTo>
                  <a:lnTo>
                    <a:pt x="0" y="136"/>
                  </a:lnTo>
                  <a:lnTo>
                    <a:pt x="28" y="146"/>
                  </a:lnTo>
                  <a:lnTo>
                    <a:pt x="80" y="1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6" name="Freeform 112"/>
            <p:cNvSpPr>
              <a:spLocks/>
            </p:cNvSpPr>
            <p:nvPr/>
          </p:nvSpPr>
          <p:spPr bwMode="auto">
            <a:xfrm>
              <a:off x="3977175" y="12112369"/>
              <a:ext cx="111165" cy="202877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136"/>
                </a:cxn>
                <a:cxn ang="0">
                  <a:pos x="28" y="146"/>
                </a:cxn>
                <a:cxn ang="0">
                  <a:pos x="80" y="12"/>
                </a:cxn>
                <a:cxn ang="0">
                  <a:pos x="52" y="0"/>
                </a:cxn>
              </a:cxnLst>
              <a:rect l="0" t="0" r="r" b="b"/>
              <a:pathLst>
                <a:path w="80" h="146">
                  <a:moveTo>
                    <a:pt x="52" y="0"/>
                  </a:moveTo>
                  <a:lnTo>
                    <a:pt x="0" y="136"/>
                  </a:lnTo>
                  <a:lnTo>
                    <a:pt x="28" y="146"/>
                  </a:lnTo>
                  <a:lnTo>
                    <a:pt x="80" y="12"/>
                  </a:lnTo>
                  <a:lnTo>
                    <a:pt x="5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7" name="Freeform 113"/>
            <p:cNvSpPr>
              <a:spLocks/>
            </p:cNvSpPr>
            <p:nvPr/>
          </p:nvSpPr>
          <p:spPr bwMode="auto">
            <a:xfrm>
              <a:off x="4060549" y="12137381"/>
              <a:ext cx="102828" cy="20565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138"/>
                </a:cxn>
                <a:cxn ang="0">
                  <a:pos x="28" y="148"/>
                </a:cxn>
                <a:cxn ang="0">
                  <a:pos x="74" y="10"/>
                </a:cxn>
                <a:cxn ang="0">
                  <a:pos x="44" y="0"/>
                </a:cxn>
              </a:cxnLst>
              <a:rect l="0" t="0" r="r" b="b"/>
              <a:pathLst>
                <a:path w="74" h="148">
                  <a:moveTo>
                    <a:pt x="44" y="0"/>
                  </a:moveTo>
                  <a:lnTo>
                    <a:pt x="0" y="138"/>
                  </a:lnTo>
                  <a:lnTo>
                    <a:pt x="28" y="148"/>
                  </a:lnTo>
                  <a:lnTo>
                    <a:pt x="74" y="1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8" name="Freeform 114"/>
            <p:cNvSpPr>
              <a:spLocks/>
            </p:cNvSpPr>
            <p:nvPr/>
          </p:nvSpPr>
          <p:spPr bwMode="auto">
            <a:xfrm>
              <a:off x="4060549" y="12137381"/>
              <a:ext cx="102828" cy="20565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138"/>
                </a:cxn>
                <a:cxn ang="0">
                  <a:pos x="28" y="148"/>
                </a:cxn>
                <a:cxn ang="0">
                  <a:pos x="74" y="10"/>
                </a:cxn>
                <a:cxn ang="0">
                  <a:pos x="44" y="0"/>
                </a:cxn>
              </a:cxnLst>
              <a:rect l="0" t="0" r="r" b="b"/>
              <a:pathLst>
                <a:path w="74" h="148">
                  <a:moveTo>
                    <a:pt x="44" y="0"/>
                  </a:moveTo>
                  <a:lnTo>
                    <a:pt x="0" y="138"/>
                  </a:lnTo>
                  <a:lnTo>
                    <a:pt x="28" y="148"/>
                  </a:lnTo>
                  <a:lnTo>
                    <a:pt x="74" y="10"/>
                  </a:lnTo>
                  <a:lnTo>
                    <a:pt x="4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9" name="Freeform 115"/>
            <p:cNvSpPr>
              <a:spLocks/>
            </p:cNvSpPr>
            <p:nvPr/>
          </p:nvSpPr>
          <p:spPr bwMode="auto">
            <a:xfrm>
              <a:off x="4146702" y="12159614"/>
              <a:ext cx="91711" cy="20565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0" y="140"/>
                </a:cxn>
                <a:cxn ang="0">
                  <a:pos x="28" y="148"/>
                </a:cxn>
                <a:cxn ang="0">
                  <a:pos x="66" y="8"/>
                </a:cxn>
                <a:cxn ang="0">
                  <a:pos x="36" y="0"/>
                </a:cxn>
              </a:cxnLst>
              <a:rect l="0" t="0" r="r" b="b"/>
              <a:pathLst>
                <a:path w="66" h="148">
                  <a:moveTo>
                    <a:pt x="36" y="0"/>
                  </a:moveTo>
                  <a:lnTo>
                    <a:pt x="0" y="140"/>
                  </a:lnTo>
                  <a:lnTo>
                    <a:pt x="28" y="148"/>
                  </a:lnTo>
                  <a:lnTo>
                    <a:pt x="66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0" name="Freeform 116"/>
            <p:cNvSpPr>
              <a:spLocks/>
            </p:cNvSpPr>
            <p:nvPr/>
          </p:nvSpPr>
          <p:spPr bwMode="auto">
            <a:xfrm>
              <a:off x="4146702" y="12159614"/>
              <a:ext cx="91711" cy="20565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0" y="140"/>
                </a:cxn>
                <a:cxn ang="0">
                  <a:pos x="28" y="148"/>
                </a:cxn>
                <a:cxn ang="0">
                  <a:pos x="66" y="8"/>
                </a:cxn>
                <a:cxn ang="0">
                  <a:pos x="36" y="0"/>
                </a:cxn>
              </a:cxnLst>
              <a:rect l="0" t="0" r="r" b="b"/>
              <a:pathLst>
                <a:path w="66" h="148">
                  <a:moveTo>
                    <a:pt x="36" y="0"/>
                  </a:moveTo>
                  <a:lnTo>
                    <a:pt x="0" y="140"/>
                  </a:lnTo>
                  <a:lnTo>
                    <a:pt x="28" y="148"/>
                  </a:lnTo>
                  <a:lnTo>
                    <a:pt x="66" y="8"/>
                  </a:lnTo>
                  <a:lnTo>
                    <a:pt x="3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1" name="Freeform 117"/>
            <p:cNvSpPr>
              <a:spLocks/>
            </p:cNvSpPr>
            <p:nvPr/>
          </p:nvSpPr>
          <p:spPr bwMode="auto">
            <a:xfrm>
              <a:off x="4232855" y="12176289"/>
              <a:ext cx="80595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142"/>
                </a:cxn>
                <a:cxn ang="0">
                  <a:pos x="28" y="148"/>
                </a:cxn>
                <a:cxn ang="0">
                  <a:pos x="58" y="8"/>
                </a:cxn>
                <a:cxn ang="0">
                  <a:pos x="30" y="0"/>
                </a:cxn>
              </a:cxnLst>
              <a:rect l="0" t="0" r="r" b="b"/>
              <a:pathLst>
                <a:path w="58" h="148">
                  <a:moveTo>
                    <a:pt x="30" y="0"/>
                  </a:moveTo>
                  <a:lnTo>
                    <a:pt x="0" y="142"/>
                  </a:lnTo>
                  <a:lnTo>
                    <a:pt x="28" y="148"/>
                  </a:lnTo>
                  <a:lnTo>
                    <a:pt x="58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2" name="Freeform 118"/>
            <p:cNvSpPr>
              <a:spLocks/>
            </p:cNvSpPr>
            <p:nvPr/>
          </p:nvSpPr>
          <p:spPr bwMode="auto">
            <a:xfrm>
              <a:off x="4232855" y="12176289"/>
              <a:ext cx="80595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142"/>
                </a:cxn>
                <a:cxn ang="0">
                  <a:pos x="28" y="148"/>
                </a:cxn>
                <a:cxn ang="0">
                  <a:pos x="58" y="8"/>
                </a:cxn>
                <a:cxn ang="0">
                  <a:pos x="30" y="0"/>
                </a:cxn>
              </a:cxnLst>
              <a:rect l="0" t="0" r="r" b="b"/>
              <a:pathLst>
                <a:path w="58" h="148">
                  <a:moveTo>
                    <a:pt x="30" y="0"/>
                  </a:moveTo>
                  <a:lnTo>
                    <a:pt x="0" y="142"/>
                  </a:lnTo>
                  <a:lnTo>
                    <a:pt x="28" y="148"/>
                  </a:lnTo>
                  <a:lnTo>
                    <a:pt x="58" y="8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3" name="Freeform 119"/>
            <p:cNvSpPr>
              <a:spLocks/>
            </p:cNvSpPr>
            <p:nvPr/>
          </p:nvSpPr>
          <p:spPr bwMode="auto">
            <a:xfrm>
              <a:off x="4319009" y="12190184"/>
              <a:ext cx="72258" cy="205656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144"/>
                </a:cxn>
                <a:cxn ang="0">
                  <a:pos x="30" y="148"/>
                </a:cxn>
                <a:cxn ang="0">
                  <a:pos x="52" y="6"/>
                </a:cxn>
                <a:cxn ang="0">
                  <a:pos x="22" y="0"/>
                </a:cxn>
              </a:cxnLst>
              <a:rect l="0" t="0" r="r" b="b"/>
              <a:pathLst>
                <a:path w="52" h="148">
                  <a:moveTo>
                    <a:pt x="22" y="0"/>
                  </a:moveTo>
                  <a:lnTo>
                    <a:pt x="0" y="144"/>
                  </a:lnTo>
                  <a:lnTo>
                    <a:pt x="30" y="148"/>
                  </a:lnTo>
                  <a:lnTo>
                    <a:pt x="52" y="6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4" name="Freeform 120"/>
            <p:cNvSpPr>
              <a:spLocks/>
            </p:cNvSpPr>
            <p:nvPr/>
          </p:nvSpPr>
          <p:spPr bwMode="auto">
            <a:xfrm>
              <a:off x="4319009" y="12190184"/>
              <a:ext cx="72258" cy="205656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144"/>
                </a:cxn>
                <a:cxn ang="0">
                  <a:pos x="30" y="148"/>
                </a:cxn>
                <a:cxn ang="0">
                  <a:pos x="52" y="6"/>
                </a:cxn>
                <a:cxn ang="0">
                  <a:pos x="22" y="0"/>
                </a:cxn>
              </a:cxnLst>
              <a:rect l="0" t="0" r="r" b="b"/>
              <a:pathLst>
                <a:path w="52" h="148">
                  <a:moveTo>
                    <a:pt x="22" y="0"/>
                  </a:moveTo>
                  <a:lnTo>
                    <a:pt x="0" y="144"/>
                  </a:lnTo>
                  <a:lnTo>
                    <a:pt x="30" y="148"/>
                  </a:lnTo>
                  <a:lnTo>
                    <a:pt x="52" y="6"/>
                  </a:lnTo>
                  <a:lnTo>
                    <a:pt x="2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5" name="Freeform 121"/>
            <p:cNvSpPr>
              <a:spLocks/>
            </p:cNvSpPr>
            <p:nvPr/>
          </p:nvSpPr>
          <p:spPr bwMode="auto">
            <a:xfrm>
              <a:off x="4407941" y="12201301"/>
              <a:ext cx="61141" cy="202877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4"/>
                </a:cxn>
                <a:cxn ang="0">
                  <a:pos x="30" y="146"/>
                </a:cxn>
                <a:cxn ang="0">
                  <a:pos x="44" y="2"/>
                </a:cxn>
                <a:cxn ang="0">
                  <a:pos x="14" y="0"/>
                </a:cxn>
              </a:cxnLst>
              <a:rect l="0" t="0" r="r" b="b"/>
              <a:pathLst>
                <a:path w="44" h="146">
                  <a:moveTo>
                    <a:pt x="14" y="0"/>
                  </a:moveTo>
                  <a:lnTo>
                    <a:pt x="0" y="144"/>
                  </a:lnTo>
                  <a:lnTo>
                    <a:pt x="30" y="146"/>
                  </a:lnTo>
                  <a:lnTo>
                    <a:pt x="44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6" name="Freeform 122"/>
            <p:cNvSpPr>
              <a:spLocks/>
            </p:cNvSpPr>
            <p:nvPr/>
          </p:nvSpPr>
          <p:spPr bwMode="auto">
            <a:xfrm>
              <a:off x="4407941" y="12201301"/>
              <a:ext cx="61141" cy="202877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4"/>
                </a:cxn>
                <a:cxn ang="0">
                  <a:pos x="30" y="146"/>
                </a:cxn>
                <a:cxn ang="0">
                  <a:pos x="44" y="2"/>
                </a:cxn>
                <a:cxn ang="0">
                  <a:pos x="14" y="0"/>
                </a:cxn>
              </a:cxnLst>
              <a:rect l="0" t="0" r="r" b="b"/>
              <a:pathLst>
                <a:path w="44" h="146">
                  <a:moveTo>
                    <a:pt x="14" y="0"/>
                  </a:moveTo>
                  <a:lnTo>
                    <a:pt x="0" y="144"/>
                  </a:lnTo>
                  <a:lnTo>
                    <a:pt x="30" y="146"/>
                  </a:lnTo>
                  <a:lnTo>
                    <a:pt x="44" y="2"/>
                  </a:lnTo>
                  <a:lnTo>
                    <a:pt x="1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7" name="Freeform 123"/>
            <p:cNvSpPr>
              <a:spLocks/>
            </p:cNvSpPr>
            <p:nvPr/>
          </p:nvSpPr>
          <p:spPr bwMode="auto">
            <a:xfrm>
              <a:off x="4496873" y="12206859"/>
              <a:ext cx="50024" cy="20287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44"/>
                </a:cxn>
                <a:cxn ang="0">
                  <a:pos x="30" y="146"/>
                </a:cxn>
                <a:cxn ang="0">
                  <a:pos x="36" y="0"/>
                </a:cxn>
                <a:cxn ang="0">
                  <a:pos x="6" y="0"/>
                </a:cxn>
              </a:cxnLst>
              <a:rect l="0" t="0" r="r" b="b"/>
              <a:pathLst>
                <a:path w="36" h="146">
                  <a:moveTo>
                    <a:pt x="6" y="0"/>
                  </a:moveTo>
                  <a:lnTo>
                    <a:pt x="0" y="144"/>
                  </a:lnTo>
                  <a:lnTo>
                    <a:pt x="30" y="146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8" name="Freeform 124"/>
            <p:cNvSpPr>
              <a:spLocks/>
            </p:cNvSpPr>
            <p:nvPr/>
          </p:nvSpPr>
          <p:spPr bwMode="auto">
            <a:xfrm>
              <a:off x="4496873" y="12206859"/>
              <a:ext cx="50024" cy="20287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44"/>
                </a:cxn>
                <a:cxn ang="0">
                  <a:pos x="30" y="146"/>
                </a:cxn>
                <a:cxn ang="0">
                  <a:pos x="36" y="0"/>
                </a:cxn>
                <a:cxn ang="0">
                  <a:pos x="6" y="0"/>
                </a:cxn>
              </a:cxnLst>
              <a:rect l="0" t="0" r="r" b="b"/>
              <a:pathLst>
                <a:path w="36" h="146">
                  <a:moveTo>
                    <a:pt x="6" y="0"/>
                  </a:moveTo>
                  <a:lnTo>
                    <a:pt x="0" y="144"/>
                  </a:lnTo>
                  <a:lnTo>
                    <a:pt x="30" y="146"/>
                  </a:lnTo>
                  <a:lnTo>
                    <a:pt x="36" y="0"/>
                  </a:lnTo>
                  <a:lnTo>
                    <a:pt x="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9" name="Rectangle 125"/>
            <p:cNvSpPr>
              <a:spLocks noChangeArrowheads="1"/>
            </p:cNvSpPr>
            <p:nvPr/>
          </p:nvSpPr>
          <p:spPr bwMode="auto">
            <a:xfrm>
              <a:off x="4583027" y="12206859"/>
              <a:ext cx="44466" cy="2000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0" name="Rectangle 126"/>
            <p:cNvSpPr>
              <a:spLocks noChangeArrowheads="1"/>
            </p:cNvSpPr>
            <p:nvPr/>
          </p:nvSpPr>
          <p:spPr bwMode="auto">
            <a:xfrm>
              <a:off x="4583027" y="12206859"/>
              <a:ext cx="44466" cy="2000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1" name="Freeform 127"/>
            <p:cNvSpPr>
              <a:spLocks/>
            </p:cNvSpPr>
            <p:nvPr/>
          </p:nvSpPr>
          <p:spPr bwMode="auto">
            <a:xfrm>
              <a:off x="4663622" y="12201301"/>
              <a:ext cx="50024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"/>
                </a:cxn>
                <a:cxn ang="0">
                  <a:pos x="6" y="146"/>
                </a:cxn>
                <a:cxn ang="0">
                  <a:pos x="36" y="146"/>
                </a:cxn>
                <a:cxn ang="0">
                  <a:pos x="30" y="0"/>
                </a:cxn>
              </a:cxnLst>
              <a:rect l="0" t="0" r="r" b="b"/>
              <a:pathLst>
                <a:path w="36" h="146">
                  <a:moveTo>
                    <a:pt x="30" y="0"/>
                  </a:moveTo>
                  <a:lnTo>
                    <a:pt x="0" y="2"/>
                  </a:lnTo>
                  <a:lnTo>
                    <a:pt x="6" y="146"/>
                  </a:lnTo>
                  <a:lnTo>
                    <a:pt x="36" y="14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2" name="Freeform 128"/>
            <p:cNvSpPr>
              <a:spLocks/>
            </p:cNvSpPr>
            <p:nvPr/>
          </p:nvSpPr>
          <p:spPr bwMode="auto">
            <a:xfrm>
              <a:off x="4663622" y="12201301"/>
              <a:ext cx="50024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"/>
                </a:cxn>
                <a:cxn ang="0">
                  <a:pos x="6" y="146"/>
                </a:cxn>
                <a:cxn ang="0">
                  <a:pos x="36" y="146"/>
                </a:cxn>
                <a:cxn ang="0">
                  <a:pos x="30" y="0"/>
                </a:cxn>
              </a:cxnLst>
              <a:rect l="0" t="0" r="r" b="b"/>
              <a:pathLst>
                <a:path w="36" h="146">
                  <a:moveTo>
                    <a:pt x="30" y="0"/>
                  </a:moveTo>
                  <a:lnTo>
                    <a:pt x="0" y="2"/>
                  </a:lnTo>
                  <a:lnTo>
                    <a:pt x="6" y="146"/>
                  </a:lnTo>
                  <a:lnTo>
                    <a:pt x="36" y="146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3" name="Freeform 129"/>
            <p:cNvSpPr>
              <a:spLocks/>
            </p:cNvSpPr>
            <p:nvPr/>
          </p:nvSpPr>
          <p:spPr bwMode="auto">
            <a:xfrm>
              <a:off x="4741437" y="12192963"/>
              <a:ext cx="61141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"/>
                </a:cxn>
                <a:cxn ang="0">
                  <a:pos x="14" y="148"/>
                </a:cxn>
                <a:cxn ang="0">
                  <a:pos x="44" y="144"/>
                </a:cxn>
                <a:cxn ang="0">
                  <a:pos x="30" y="0"/>
                </a:cxn>
              </a:cxnLst>
              <a:rect l="0" t="0" r="r" b="b"/>
              <a:pathLst>
                <a:path w="44" h="148">
                  <a:moveTo>
                    <a:pt x="30" y="0"/>
                  </a:moveTo>
                  <a:lnTo>
                    <a:pt x="0" y="4"/>
                  </a:lnTo>
                  <a:lnTo>
                    <a:pt x="14" y="148"/>
                  </a:lnTo>
                  <a:lnTo>
                    <a:pt x="44" y="144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4" name="Freeform 130"/>
            <p:cNvSpPr>
              <a:spLocks/>
            </p:cNvSpPr>
            <p:nvPr/>
          </p:nvSpPr>
          <p:spPr bwMode="auto">
            <a:xfrm>
              <a:off x="4741437" y="12192963"/>
              <a:ext cx="61141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"/>
                </a:cxn>
                <a:cxn ang="0">
                  <a:pos x="14" y="148"/>
                </a:cxn>
                <a:cxn ang="0">
                  <a:pos x="44" y="144"/>
                </a:cxn>
                <a:cxn ang="0">
                  <a:pos x="30" y="0"/>
                </a:cxn>
              </a:cxnLst>
              <a:rect l="0" t="0" r="r" b="b"/>
              <a:pathLst>
                <a:path w="44" h="148">
                  <a:moveTo>
                    <a:pt x="30" y="0"/>
                  </a:moveTo>
                  <a:lnTo>
                    <a:pt x="0" y="4"/>
                  </a:lnTo>
                  <a:lnTo>
                    <a:pt x="14" y="148"/>
                  </a:lnTo>
                  <a:lnTo>
                    <a:pt x="44" y="144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5" name="Freeform 131"/>
            <p:cNvSpPr>
              <a:spLocks/>
            </p:cNvSpPr>
            <p:nvPr/>
          </p:nvSpPr>
          <p:spPr bwMode="auto">
            <a:xfrm>
              <a:off x="4816474" y="12181847"/>
              <a:ext cx="75037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"/>
                </a:cxn>
                <a:cxn ang="0">
                  <a:pos x="24" y="146"/>
                </a:cxn>
                <a:cxn ang="0">
                  <a:pos x="54" y="142"/>
                </a:cxn>
                <a:cxn ang="0">
                  <a:pos x="30" y="0"/>
                </a:cxn>
              </a:cxnLst>
              <a:rect l="0" t="0" r="r" b="b"/>
              <a:pathLst>
                <a:path w="54" h="146">
                  <a:moveTo>
                    <a:pt x="30" y="0"/>
                  </a:moveTo>
                  <a:lnTo>
                    <a:pt x="0" y="4"/>
                  </a:lnTo>
                  <a:lnTo>
                    <a:pt x="24" y="146"/>
                  </a:lnTo>
                  <a:lnTo>
                    <a:pt x="54" y="14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6" name="Freeform 132"/>
            <p:cNvSpPr>
              <a:spLocks/>
            </p:cNvSpPr>
            <p:nvPr/>
          </p:nvSpPr>
          <p:spPr bwMode="auto">
            <a:xfrm>
              <a:off x="4816474" y="12181847"/>
              <a:ext cx="75037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"/>
                </a:cxn>
                <a:cxn ang="0">
                  <a:pos x="24" y="146"/>
                </a:cxn>
                <a:cxn ang="0">
                  <a:pos x="54" y="142"/>
                </a:cxn>
                <a:cxn ang="0">
                  <a:pos x="30" y="0"/>
                </a:cxn>
              </a:cxnLst>
              <a:rect l="0" t="0" r="r" b="b"/>
              <a:pathLst>
                <a:path w="54" h="146">
                  <a:moveTo>
                    <a:pt x="30" y="0"/>
                  </a:moveTo>
                  <a:lnTo>
                    <a:pt x="0" y="4"/>
                  </a:lnTo>
                  <a:lnTo>
                    <a:pt x="24" y="146"/>
                  </a:lnTo>
                  <a:lnTo>
                    <a:pt x="54" y="142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7" name="Freeform 133"/>
            <p:cNvSpPr>
              <a:spLocks/>
            </p:cNvSpPr>
            <p:nvPr/>
          </p:nvSpPr>
          <p:spPr bwMode="auto">
            <a:xfrm>
              <a:off x="4894290" y="12162393"/>
              <a:ext cx="83374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6"/>
                </a:cxn>
                <a:cxn ang="0">
                  <a:pos x="30" y="148"/>
                </a:cxn>
                <a:cxn ang="0">
                  <a:pos x="60" y="142"/>
                </a:cxn>
                <a:cxn ang="0">
                  <a:pos x="30" y="0"/>
                </a:cxn>
              </a:cxnLst>
              <a:rect l="0" t="0" r="r" b="b"/>
              <a:pathLst>
                <a:path w="60" h="148">
                  <a:moveTo>
                    <a:pt x="30" y="0"/>
                  </a:moveTo>
                  <a:lnTo>
                    <a:pt x="0" y="6"/>
                  </a:lnTo>
                  <a:lnTo>
                    <a:pt x="30" y="148"/>
                  </a:lnTo>
                  <a:lnTo>
                    <a:pt x="60" y="14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8" name="Freeform 134"/>
            <p:cNvSpPr>
              <a:spLocks/>
            </p:cNvSpPr>
            <p:nvPr/>
          </p:nvSpPr>
          <p:spPr bwMode="auto">
            <a:xfrm>
              <a:off x="4894290" y="12162393"/>
              <a:ext cx="83374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6"/>
                </a:cxn>
                <a:cxn ang="0">
                  <a:pos x="30" y="148"/>
                </a:cxn>
                <a:cxn ang="0">
                  <a:pos x="60" y="142"/>
                </a:cxn>
                <a:cxn ang="0">
                  <a:pos x="30" y="0"/>
                </a:cxn>
              </a:cxnLst>
              <a:rect l="0" t="0" r="r" b="b"/>
              <a:pathLst>
                <a:path w="60" h="148">
                  <a:moveTo>
                    <a:pt x="30" y="0"/>
                  </a:moveTo>
                  <a:lnTo>
                    <a:pt x="0" y="6"/>
                  </a:lnTo>
                  <a:lnTo>
                    <a:pt x="30" y="148"/>
                  </a:lnTo>
                  <a:lnTo>
                    <a:pt x="60" y="142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9" name="Freeform 135"/>
            <p:cNvSpPr>
              <a:spLocks/>
            </p:cNvSpPr>
            <p:nvPr/>
          </p:nvSpPr>
          <p:spPr bwMode="auto">
            <a:xfrm>
              <a:off x="4969327" y="12142939"/>
              <a:ext cx="94491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8"/>
                </a:cxn>
                <a:cxn ang="0">
                  <a:pos x="38" y="146"/>
                </a:cxn>
                <a:cxn ang="0">
                  <a:pos x="68" y="140"/>
                </a:cxn>
                <a:cxn ang="0">
                  <a:pos x="30" y="0"/>
                </a:cxn>
              </a:cxnLst>
              <a:rect l="0" t="0" r="r" b="b"/>
              <a:pathLst>
                <a:path w="68" h="146">
                  <a:moveTo>
                    <a:pt x="30" y="0"/>
                  </a:moveTo>
                  <a:lnTo>
                    <a:pt x="0" y="8"/>
                  </a:lnTo>
                  <a:lnTo>
                    <a:pt x="38" y="146"/>
                  </a:lnTo>
                  <a:lnTo>
                    <a:pt x="68" y="14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0" name="Freeform 136"/>
            <p:cNvSpPr>
              <a:spLocks/>
            </p:cNvSpPr>
            <p:nvPr/>
          </p:nvSpPr>
          <p:spPr bwMode="auto">
            <a:xfrm>
              <a:off x="4969327" y="12142939"/>
              <a:ext cx="94491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8"/>
                </a:cxn>
                <a:cxn ang="0">
                  <a:pos x="38" y="146"/>
                </a:cxn>
                <a:cxn ang="0">
                  <a:pos x="68" y="140"/>
                </a:cxn>
                <a:cxn ang="0">
                  <a:pos x="30" y="0"/>
                </a:cxn>
              </a:cxnLst>
              <a:rect l="0" t="0" r="r" b="b"/>
              <a:pathLst>
                <a:path w="68" h="146">
                  <a:moveTo>
                    <a:pt x="30" y="0"/>
                  </a:moveTo>
                  <a:lnTo>
                    <a:pt x="0" y="8"/>
                  </a:lnTo>
                  <a:lnTo>
                    <a:pt x="38" y="146"/>
                  </a:lnTo>
                  <a:lnTo>
                    <a:pt x="68" y="140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1" name="Freeform 137"/>
            <p:cNvSpPr>
              <a:spLocks/>
            </p:cNvSpPr>
            <p:nvPr/>
          </p:nvSpPr>
          <p:spPr bwMode="auto">
            <a:xfrm>
              <a:off x="5044363" y="12117927"/>
              <a:ext cx="102828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8"/>
                </a:cxn>
                <a:cxn ang="0">
                  <a:pos x="46" y="146"/>
                </a:cxn>
                <a:cxn ang="0">
                  <a:pos x="74" y="138"/>
                </a:cxn>
                <a:cxn ang="0">
                  <a:pos x="30" y="0"/>
                </a:cxn>
              </a:cxnLst>
              <a:rect l="0" t="0" r="r" b="b"/>
              <a:pathLst>
                <a:path w="74" h="146">
                  <a:moveTo>
                    <a:pt x="30" y="0"/>
                  </a:moveTo>
                  <a:lnTo>
                    <a:pt x="0" y="8"/>
                  </a:lnTo>
                  <a:lnTo>
                    <a:pt x="46" y="146"/>
                  </a:lnTo>
                  <a:lnTo>
                    <a:pt x="74" y="13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2" name="Freeform 138"/>
            <p:cNvSpPr>
              <a:spLocks/>
            </p:cNvSpPr>
            <p:nvPr/>
          </p:nvSpPr>
          <p:spPr bwMode="auto">
            <a:xfrm>
              <a:off x="5044363" y="12117927"/>
              <a:ext cx="102828" cy="20287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8"/>
                </a:cxn>
                <a:cxn ang="0">
                  <a:pos x="46" y="146"/>
                </a:cxn>
                <a:cxn ang="0">
                  <a:pos x="74" y="138"/>
                </a:cxn>
                <a:cxn ang="0">
                  <a:pos x="30" y="0"/>
                </a:cxn>
              </a:cxnLst>
              <a:rect l="0" t="0" r="r" b="b"/>
              <a:pathLst>
                <a:path w="74" h="146">
                  <a:moveTo>
                    <a:pt x="30" y="0"/>
                  </a:moveTo>
                  <a:lnTo>
                    <a:pt x="0" y="8"/>
                  </a:lnTo>
                  <a:lnTo>
                    <a:pt x="46" y="146"/>
                  </a:lnTo>
                  <a:lnTo>
                    <a:pt x="74" y="138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3" name="Freeform 139"/>
            <p:cNvSpPr>
              <a:spLocks/>
            </p:cNvSpPr>
            <p:nvPr/>
          </p:nvSpPr>
          <p:spPr bwMode="auto">
            <a:xfrm>
              <a:off x="5119400" y="12087356"/>
              <a:ext cx="111165" cy="20287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2"/>
                </a:cxn>
                <a:cxn ang="0">
                  <a:pos x="52" y="146"/>
                </a:cxn>
                <a:cxn ang="0">
                  <a:pos x="80" y="136"/>
                </a:cxn>
                <a:cxn ang="0">
                  <a:pos x="28" y="0"/>
                </a:cxn>
              </a:cxnLst>
              <a:rect l="0" t="0" r="r" b="b"/>
              <a:pathLst>
                <a:path w="80" h="146">
                  <a:moveTo>
                    <a:pt x="28" y="0"/>
                  </a:moveTo>
                  <a:lnTo>
                    <a:pt x="0" y="12"/>
                  </a:lnTo>
                  <a:lnTo>
                    <a:pt x="52" y="146"/>
                  </a:lnTo>
                  <a:lnTo>
                    <a:pt x="80" y="1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4" name="Freeform 140"/>
            <p:cNvSpPr>
              <a:spLocks/>
            </p:cNvSpPr>
            <p:nvPr/>
          </p:nvSpPr>
          <p:spPr bwMode="auto">
            <a:xfrm>
              <a:off x="5119400" y="12087356"/>
              <a:ext cx="111165" cy="20287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2"/>
                </a:cxn>
                <a:cxn ang="0">
                  <a:pos x="52" y="146"/>
                </a:cxn>
                <a:cxn ang="0">
                  <a:pos x="80" y="136"/>
                </a:cxn>
                <a:cxn ang="0">
                  <a:pos x="28" y="0"/>
                </a:cxn>
              </a:cxnLst>
              <a:rect l="0" t="0" r="r" b="b"/>
              <a:pathLst>
                <a:path w="80" h="146">
                  <a:moveTo>
                    <a:pt x="28" y="0"/>
                  </a:moveTo>
                  <a:lnTo>
                    <a:pt x="0" y="12"/>
                  </a:lnTo>
                  <a:lnTo>
                    <a:pt x="52" y="146"/>
                  </a:lnTo>
                  <a:lnTo>
                    <a:pt x="80" y="136"/>
                  </a:lnTo>
                  <a:lnTo>
                    <a:pt x="2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5" name="Freeform 141"/>
            <p:cNvSpPr>
              <a:spLocks/>
            </p:cNvSpPr>
            <p:nvPr/>
          </p:nvSpPr>
          <p:spPr bwMode="auto">
            <a:xfrm>
              <a:off x="5191657" y="12056786"/>
              <a:ext cx="119503" cy="20009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2"/>
                </a:cxn>
                <a:cxn ang="0">
                  <a:pos x="58" y="144"/>
                </a:cxn>
                <a:cxn ang="0">
                  <a:pos x="86" y="132"/>
                </a:cxn>
                <a:cxn ang="0">
                  <a:pos x="26" y="0"/>
                </a:cxn>
              </a:cxnLst>
              <a:rect l="0" t="0" r="r" b="b"/>
              <a:pathLst>
                <a:path w="86" h="144">
                  <a:moveTo>
                    <a:pt x="26" y="0"/>
                  </a:moveTo>
                  <a:lnTo>
                    <a:pt x="0" y="12"/>
                  </a:lnTo>
                  <a:lnTo>
                    <a:pt x="58" y="144"/>
                  </a:lnTo>
                  <a:lnTo>
                    <a:pt x="86" y="13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6" name="Freeform 142"/>
            <p:cNvSpPr>
              <a:spLocks/>
            </p:cNvSpPr>
            <p:nvPr/>
          </p:nvSpPr>
          <p:spPr bwMode="auto">
            <a:xfrm>
              <a:off x="5191657" y="12056786"/>
              <a:ext cx="119503" cy="20009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2"/>
                </a:cxn>
                <a:cxn ang="0">
                  <a:pos x="58" y="144"/>
                </a:cxn>
                <a:cxn ang="0">
                  <a:pos x="86" y="132"/>
                </a:cxn>
                <a:cxn ang="0">
                  <a:pos x="26" y="0"/>
                </a:cxn>
              </a:cxnLst>
              <a:rect l="0" t="0" r="r" b="b"/>
              <a:pathLst>
                <a:path w="86" h="144">
                  <a:moveTo>
                    <a:pt x="26" y="0"/>
                  </a:moveTo>
                  <a:lnTo>
                    <a:pt x="0" y="12"/>
                  </a:lnTo>
                  <a:lnTo>
                    <a:pt x="58" y="144"/>
                  </a:lnTo>
                  <a:lnTo>
                    <a:pt x="86" y="132"/>
                  </a:lnTo>
                  <a:lnTo>
                    <a:pt x="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7" name="Freeform 143"/>
            <p:cNvSpPr>
              <a:spLocks/>
            </p:cNvSpPr>
            <p:nvPr/>
          </p:nvSpPr>
          <p:spPr bwMode="auto">
            <a:xfrm>
              <a:off x="5261136" y="12020657"/>
              <a:ext cx="127840" cy="197319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4"/>
                </a:cxn>
                <a:cxn ang="0">
                  <a:pos x="66" y="142"/>
                </a:cxn>
                <a:cxn ang="0">
                  <a:pos x="92" y="128"/>
                </a:cxn>
                <a:cxn ang="0">
                  <a:pos x="26" y="0"/>
                </a:cxn>
              </a:cxnLst>
              <a:rect l="0" t="0" r="r" b="b"/>
              <a:pathLst>
                <a:path w="92" h="142">
                  <a:moveTo>
                    <a:pt x="26" y="0"/>
                  </a:moveTo>
                  <a:lnTo>
                    <a:pt x="0" y="14"/>
                  </a:lnTo>
                  <a:lnTo>
                    <a:pt x="66" y="142"/>
                  </a:lnTo>
                  <a:lnTo>
                    <a:pt x="92" y="128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8" name="Freeform 144"/>
            <p:cNvSpPr>
              <a:spLocks/>
            </p:cNvSpPr>
            <p:nvPr/>
          </p:nvSpPr>
          <p:spPr bwMode="auto">
            <a:xfrm>
              <a:off x="5261136" y="12020657"/>
              <a:ext cx="127840" cy="197319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4"/>
                </a:cxn>
                <a:cxn ang="0">
                  <a:pos x="66" y="142"/>
                </a:cxn>
                <a:cxn ang="0">
                  <a:pos x="92" y="128"/>
                </a:cxn>
                <a:cxn ang="0">
                  <a:pos x="26" y="0"/>
                </a:cxn>
              </a:cxnLst>
              <a:rect l="0" t="0" r="r" b="b"/>
              <a:pathLst>
                <a:path w="92" h="142">
                  <a:moveTo>
                    <a:pt x="26" y="0"/>
                  </a:moveTo>
                  <a:lnTo>
                    <a:pt x="0" y="14"/>
                  </a:lnTo>
                  <a:lnTo>
                    <a:pt x="66" y="142"/>
                  </a:lnTo>
                  <a:lnTo>
                    <a:pt x="92" y="128"/>
                  </a:lnTo>
                  <a:lnTo>
                    <a:pt x="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9" name="Freeform 145"/>
            <p:cNvSpPr>
              <a:spLocks/>
            </p:cNvSpPr>
            <p:nvPr/>
          </p:nvSpPr>
          <p:spPr bwMode="auto">
            <a:xfrm>
              <a:off x="5327835" y="11978970"/>
              <a:ext cx="138957" cy="194539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6"/>
                </a:cxn>
                <a:cxn ang="0">
                  <a:pos x="74" y="140"/>
                </a:cxn>
                <a:cxn ang="0">
                  <a:pos x="100" y="126"/>
                </a:cxn>
                <a:cxn ang="0">
                  <a:pos x="26" y="0"/>
                </a:cxn>
              </a:cxnLst>
              <a:rect l="0" t="0" r="r" b="b"/>
              <a:pathLst>
                <a:path w="100" h="140">
                  <a:moveTo>
                    <a:pt x="26" y="0"/>
                  </a:moveTo>
                  <a:lnTo>
                    <a:pt x="0" y="16"/>
                  </a:lnTo>
                  <a:lnTo>
                    <a:pt x="74" y="140"/>
                  </a:lnTo>
                  <a:lnTo>
                    <a:pt x="100" y="126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0" name="Freeform 146"/>
            <p:cNvSpPr>
              <a:spLocks/>
            </p:cNvSpPr>
            <p:nvPr/>
          </p:nvSpPr>
          <p:spPr bwMode="auto">
            <a:xfrm>
              <a:off x="5327835" y="11978970"/>
              <a:ext cx="138957" cy="194539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6"/>
                </a:cxn>
                <a:cxn ang="0">
                  <a:pos x="74" y="140"/>
                </a:cxn>
                <a:cxn ang="0">
                  <a:pos x="100" y="126"/>
                </a:cxn>
                <a:cxn ang="0">
                  <a:pos x="26" y="0"/>
                </a:cxn>
              </a:cxnLst>
              <a:rect l="0" t="0" r="r" b="b"/>
              <a:pathLst>
                <a:path w="100" h="140">
                  <a:moveTo>
                    <a:pt x="26" y="0"/>
                  </a:moveTo>
                  <a:lnTo>
                    <a:pt x="0" y="16"/>
                  </a:lnTo>
                  <a:lnTo>
                    <a:pt x="74" y="140"/>
                  </a:lnTo>
                  <a:lnTo>
                    <a:pt x="100" y="126"/>
                  </a:lnTo>
                  <a:lnTo>
                    <a:pt x="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1" name="Freeform 147"/>
            <p:cNvSpPr>
              <a:spLocks/>
            </p:cNvSpPr>
            <p:nvPr/>
          </p:nvSpPr>
          <p:spPr bwMode="auto">
            <a:xfrm>
              <a:off x="5394534" y="11937283"/>
              <a:ext cx="144515" cy="19176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6"/>
                </a:cxn>
                <a:cxn ang="0">
                  <a:pos x="80" y="138"/>
                </a:cxn>
                <a:cxn ang="0">
                  <a:pos x="104" y="120"/>
                </a:cxn>
                <a:cxn ang="0">
                  <a:pos x="26" y="0"/>
                </a:cxn>
              </a:cxnLst>
              <a:rect l="0" t="0" r="r" b="b"/>
              <a:pathLst>
                <a:path w="104" h="138">
                  <a:moveTo>
                    <a:pt x="26" y="0"/>
                  </a:moveTo>
                  <a:lnTo>
                    <a:pt x="0" y="16"/>
                  </a:lnTo>
                  <a:lnTo>
                    <a:pt x="80" y="138"/>
                  </a:lnTo>
                  <a:lnTo>
                    <a:pt x="104" y="12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2" name="Freeform 148"/>
            <p:cNvSpPr>
              <a:spLocks/>
            </p:cNvSpPr>
            <p:nvPr/>
          </p:nvSpPr>
          <p:spPr bwMode="auto">
            <a:xfrm>
              <a:off x="5394534" y="11937283"/>
              <a:ext cx="144515" cy="19176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6"/>
                </a:cxn>
                <a:cxn ang="0">
                  <a:pos x="80" y="138"/>
                </a:cxn>
                <a:cxn ang="0">
                  <a:pos x="104" y="120"/>
                </a:cxn>
                <a:cxn ang="0">
                  <a:pos x="26" y="0"/>
                </a:cxn>
              </a:cxnLst>
              <a:rect l="0" t="0" r="r" b="b"/>
              <a:pathLst>
                <a:path w="104" h="138">
                  <a:moveTo>
                    <a:pt x="26" y="0"/>
                  </a:moveTo>
                  <a:lnTo>
                    <a:pt x="0" y="16"/>
                  </a:lnTo>
                  <a:lnTo>
                    <a:pt x="80" y="138"/>
                  </a:lnTo>
                  <a:lnTo>
                    <a:pt x="104" y="120"/>
                  </a:lnTo>
                  <a:lnTo>
                    <a:pt x="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3" name="Freeform 149"/>
            <p:cNvSpPr>
              <a:spLocks/>
            </p:cNvSpPr>
            <p:nvPr/>
          </p:nvSpPr>
          <p:spPr bwMode="auto">
            <a:xfrm>
              <a:off x="5458455" y="11890038"/>
              <a:ext cx="152852" cy="18620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8"/>
                </a:cxn>
                <a:cxn ang="0">
                  <a:pos x="86" y="134"/>
                </a:cxn>
                <a:cxn ang="0">
                  <a:pos x="110" y="116"/>
                </a:cxn>
                <a:cxn ang="0">
                  <a:pos x="26" y="0"/>
                </a:cxn>
              </a:cxnLst>
              <a:rect l="0" t="0" r="r" b="b"/>
              <a:pathLst>
                <a:path w="110" h="134">
                  <a:moveTo>
                    <a:pt x="26" y="0"/>
                  </a:moveTo>
                  <a:lnTo>
                    <a:pt x="0" y="18"/>
                  </a:lnTo>
                  <a:lnTo>
                    <a:pt x="86" y="134"/>
                  </a:lnTo>
                  <a:lnTo>
                    <a:pt x="110" y="116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4" name="Freeform 150"/>
            <p:cNvSpPr>
              <a:spLocks/>
            </p:cNvSpPr>
            <p:nvPr/>
          </p:nvSpPr>
          <p:spPr bwMode="auto">
            <a:xfrm>
              <a:off x="5458455" y="11890038"/>
              <a:ext cx="152852" cy="18620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8"/>
                </a:cxn>
                <a:cxn ang="0">
                  <a:pos x="86" y="134"/>
                </a:cxn>
                <a:cxn ang="0">
                  <a:pos x="110" y="116"/>
                </a:cxn>
                <a:cxn ang="0">
                  <a:pos x="26" y="0"/>
                </a:cxn>
              </a:cxnLst>
              <a:rect l="0" t="0" r="r" b="b"/>
              <a:pathLst>
                <a:path w="110" h="134">
                  <a:moveTo>
                    <a:pt x="26" y="0"/>
                  </a:moveTo>
                  <a:lnTo>
                    <a:pt x="0" y="18"/>
                  </a:lnTo>
                  <a:lnTo>
                    <a:pt x="86" y="134"/>
                  </a:lnTo>
                  <a:lnTo>
                    <a:pt x="110" y="116"/>
                  </a:lnTo>
                  <a:lnTo>
                    <a:pt x="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5" name="Freeform 151"/>
            <p:cNvSpPr>
              <a:spLocks/>
            </p:cNvSpPr>
            <p:nvPr/>
          </p:nvSpPr>
          <p:spPr bwMode="auto">
            <a:xfrm>
              <a:off x="5519596" y="11840013"/>
              <a:ext cx="161190" cy="1834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20"/>
                </a:cxn>
                <a:cxn ang="0">
                  <a:pos x="92" y="132"/>
                </a:cxn>
                <a:cxn ang="0">
                  <a:pos x="116" y="112"/>
                </a:cxn>
                <a:cxn ang="0">
                  <a:pos x="24" y="0"/>
                </a:cxn>
              </a:cxnLst>
              <a:rect l="0" t="0" r="r" b="b"/>
              <a:pathLst>
                <a:path w="116" h="132">
                  <a:moveTo>
                    <a:pt x="24" y="0"/>
                  </a:moveTo>
                  <a:lnTo>
                    <a:pt x="0" y="20"/>
                  </a:lnTo>
                  <a:lnTo>
                    <a:pt x="92" y="132"/>
                  </a:lnTo>
                  <a:lnTo>
                    <a:pt x="116" y="11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6" name="Freeform 152"/>
            <p:cNvSpPr>
              <a:spLocks/>
            </p:cNvSpPr>
            <p:nvPr/>
          </p:nvSpPr>
          <p:spPr bwMode="auto">
            <a:xfrm>
              <a:off x="5519596" y="11840013"/>
              <a:ext cx="161190" cy="1834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20"/>
                </a:cxn>
                <a:cxn ang="0">
                  <a:pos x="92" y="132"/>
                </a:cxn>
                <a:cxn ang="0">
                  <a:pos x="116" y="112"/>
                </a:cxn>
                <a:cxn ang="0">
                  <a:pos x="24" y="0"/>
                </a:cxn>
              </a:cxnLst>
              <a:rect l="0" t="0" r="r" b="b"/>
              <a:pathLst>
                <a:path w="116" h="132">
                  <a:moveTo>
                    <a:pt x="24" y="0"/>
                  </a:moveTo>
                  <a:lnTo>
                    <a:pt x="0" y="20"/>
                  </a:lnTo>
                  <a:lnTo>
                    <a:pt x="92" y="132"/>
                  </a:lnTo>
                  <a:lnTo>
                    <a:pt x="116" y="112"/>
                  </a:lnTo>
                  <a:lnTo>
                    <a:pt x="2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7" name="Freeform 153"/>
            <p:cNvSpPr>
              <a:spLocks/>
            </p:cNvSpPr>
            <p:nvPr/>
          </p:nvSpPr>
          <p:spPr bwMode="auto">
            <a:xfrm>
              <a:off x="5580737" y="11787210"/>
              <a:ext cx="163969" cy="17786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20"/>
                </a:cxn>
                <a:cxn ang="0">
                  <a:pos x="96" y="128"/>
                </a:cxn>
                <a:cxn ang="0">
                  <a:pos x="118" y="108"/>
                </a:cxn>
                <a:cxn ang="0">
                  <a:pos x="22" y="0"/>
                </a:cxn>
              </a:cxnLst>
              <a:rect l="0" t="0" r="r" b="b"/>
              <a:pathLst>
                <a:path w="118" h="128">
                  <a:moveTo>
                    <a:pt x="22" y="0"/>
                  </a:moveTo>
                  <a:lnTo>
                    <a:pt x="0" y="20"/>
                  </a:lnTo>
                  <a:lnTo>
                    <a:pt x="96" y="128"/>
                  </a:lnTo>
                  <a:lnTo>
                    <a:pt x="118" y="108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8" name="Freeform 154"/>
            <p:cNvSpPr>
              <a:spLocks/>
            </p:cNvSpPr>
            <p:nvPr/>
          </p:nvSpPr>
          <p:spPr bwMode="auto">
            <a:xfrm>
              <a:off x="5580737" y="11787210"/>
              <a:ext cx="163969" cy="17786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20"/>
                </a:cxn>
                <a:cxn ang="0">
                  <a:pos x="96" y="128"/>
                </a:cxn>
                <a:cxn ang="0">
                  <a:pos x="118" y="108"/>
                </a:cxn>
                <a:cxn ang="0">
                  <a:pos x="22" y="0"/>
                </a:cxn>
              </a:cxnLst>
              <a:rect l="0" t="0" r="r" b="b"/>
              <a:pathLst>
                <a:path w="118" h="128">
                  <a:moveTo>
                    <a:pt x="22" y="0"/>
                  </a:moveTo>
                  <a:lnTo>
                    <a:pt x="0" y="20"/>
                  </a:lnTo>
                  <a:lnTo>
                    <a:pt x="96" y="128"/>
                  </a:lnTo>
                  <a:lnTo>
                    <a:pt x="118" y="108"/>
                  </a:lnTo>
                  <a:lnTo>
                    <a:pt x="2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9" name="Freeform 155"/>
            <p:cNvSpPr>
              <a:spLocks/>
            </p:cNvSpPr>
            <p:nvPr/>
          </p:nvSpPr>
          <p:spPr bwMode="auto">
            <a:xfrm>
              <a:off x="5636319" y="11731627"/>
              <a:ext cx="172306" cy="172306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22"/>
                </a:cxn>
                <a:cxn ang="0">
                  <a:pos x="102" y="124"/>
                </a:cxn>
                <a:cxn ang="0">
                  <a:pos x="124" y="102"/>
                </a:cxn>
                <a:cxn ang="0">
                  <a:pos x="22" y="0"/>
                </a:cxn>
              </a:cxnLst>
              <a:rect l="0" t="0" r="r" b="b"/>
              <a:pathLst>
                <a:path w="124" h="124">
                  <a:moveTo>
                    <a:pt x="22" y="0"/>
                  </a:moveTo>
                  <a:lnTo>
                    <a:pt x="0" y="22"/>
                  </a:lnTo>
                  <a:lnTo>
                    <a:pt x="102" y="124"/>
                  </a:lnTo>
                  <a:lnTo>
                    <a:pt x="124" y="10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0" name="Freeform 156"/>
            <p:cNvSpPr>
              <a:spLocks/>
            </p:cNvSpPr>
            <p:nvPr/>
          </p:nvSpPr>
          <p:spPr bwMode="auto">
            <a:xfrm>
              <a:off x="5636319" y="11731627"/>
              <a:ext cx="172306" cy="172306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22"/>
                </a:cxn>
                <a:cxn ang="0">
                  <a:pos x="102" y="124"/>
                </a:cxn>
                <a:cxn ang="0">
                  <a:pos x="124" y="102"/>
                </a:cxn>
                <a:cxn ang="0">
                  <a:pos x="22" y="0"/>
                </a:cxn>
              </a:cxnLst>
              <a:rect l="0" t="0" r="r" b="b"/>
              <a:pathLst>
                <a:path w="124" h="124">
                  <a:moveTo>
                    <a:pt x="22" y="0"/>
                  </a:moveTo>
                  <a:lnTo>
                    <a:pt x="0" y="22"/>
                  </a:lnTo>
                  <a:lnTo>
                    <a:pt x="102" y="124"/>
                  </a:lnTo>
                  <a:lnTo>
                    <a:pt x="124" y="102"/>
                  </a:lnTo>
                  <a:lnTo>
                    <a:pt x="2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1" name="Freeform 157"/>
            <p:cNvSpPr>
              <a:spLocks/>
            </p:cNvSpPr>
            <p:nvPr/>
          </p:nvSpPr>
          <p:spPr bwMode="auto">
            <a:xfrm>
              <a:off x="5689123" y="11673265"/>
              <a:ext cx="177865" cy="163969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108" y="118"/>
                </a:cxn>
                <a:cxn ang="0">
                  <a:pos x="128" y="96"/>
                </a:cxn>
                <a:cxn ang="0">
                  <a:pos x="20" y="0"/>
                </a:cxn>
              </a:cxnLst>
              <a:rect l="0" t="0" r="r" b="b"/>
              <a:pathLst>
                <a:path w="128" h="118">
                  <a:moveTo>
                    <a:pt x="20" y="0"/>
                  </a:moveTo>
                  <a:lnTo>
                    <a:pt x="0" y="22"/>
                  </a:lnTo>
                  <a:lnTo>
                    <a:pt x="108" y="118"/>
                  </a:lnTo>
                  <a:lnTo>
                    <a:pt x="128" y="96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2" name="Freeform 158"/>
            <p:cNvSpPr>
              <a:spLocks/>
            </p:cNvSpPr>
            <p:nvPr/>
          </p:nvSpPr>
          <p:spPr bwMode="auto">
            <a:xfrm>
              <a:off x="5689123" y="11673265"/>
              <a:ext cx="177865" cy="163969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108" y="118"/>
                </a:cxn>
                <a:cxn ang="0">
                  <a:pos x="128" y="96"/>
                </a:cxn>
                <a:cxn ang="0">
                  <a:pos x="20" y="0"/>
                </a:cxn>
              </a:cxnLst>
              <a:rect l="0" t="0" r="r" b="b"/>
              <a:pathLst>
                <a:path w="128" h="118">
                  <a:moveTo>
                    <a:pt x="20" y="0"/>
                  </a:moveTo>
                  <a:lnTo>
                    <a:pt x="0" y="22"/>
                  </a:lnTo>
                  <a:lnTo>
                    <a:pt x="108" y="118"/>
                  </a:lnTo>
                  <a:lnTo>
                    <a:pt x="128" y="96"/>
                  </a:lnTo>
                  <a:lnTo>
                    <a:pt x="2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3" name="Freeform 159"/>
            <p:cNvSpPr>
              <a:spLocks/>
            </p:cNvSpPr>
            <p:nvPr/>
          </p:nvSpPr>
          <p:spPr bwMode="auto">
            <a:xfrm>
              <a:off x="5739147" y="11612124"/>
              <a:ext cx="183423" cy="15841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112" y="114"/>
                </a:cxn>
                <a:cxn ang="0">
                  <a:pos x="132" y="90"/>
                </a:cxn>
                <a:cxn ang="0">
                  <a:pos x="20" y="0"/>
                </a:cxn>
              </a:cxnLst>
              <a:rect l="0" t="0" r="r" b="b"/>
              <a:pathLst>
                <a:path w="132" h="114">
                  <a:moveTo>
                    <a:pt x="20" y="0"/>
                  </a:moveTo>
                  <a:lnTo>
                    <a:pt x="0" y="22"/>
                  </a:lnTo>
                  <a:lnTo>
                    <a:pt x="112" y="114"/>
                  </a:lnTo>
                  <a:lnTo>
                    <a:pt x="132" y="9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4" name="Freeform 160"/>
            <p:cNvSpPr>
              <a:spLocks/>
            </p:cNvSpPr>
            <p:nvPr/>
          </p:nvSpPr>
          <p:spPr bwMode="auto">
            <a:xfrm>
              <a:off x="5739147" y="11612124"/>
              <a:ext cx="183423" cy="15841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112" y="114"/>
                </a:cxn>
                <a:cxn ang="0">
                  <a:pos x="132" y="90"/>
                </a:cxn>
                <a:cxn ang="0">
                  <a:pos x="20" y="0"/>
                </a:cxn>
              </a:cxnLst>
              <a:rect l="0" t="0" r="r" b="b"/>
              <a:pathLst>
                <a:path w="132" h="114">
                  <a:moveTo>
                    <a:pt x="20" y="0"/>
                  </a:moveTo>
                  <a:lnTo>
                    <a:pt x="0" y="22"/>
                  </a:lnTo>
                  <a:lnTo>
                    <a:pt x="112" y="114"/>
                  </a:lnTo>
                  <a:lnTo>
                    <a:pt x="132" y="90"/>
                  </a:lnTo>
                  <a:lnTo>
                    <a:pt x="2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5" name="Freeform 161"/>
            <p:cNvSpPr>
              <a:spLocks/>
            </p:cNvSpPr>
            <p:nvPr/>
          </p:nvSpPr>
          <p:spPr bwMode="auto">
            <a:xfrm>
              <a:off x="5786393" y="11548204"/>
              <a:ext cx="186202" cy="15007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24"/>
                </a:cxn>
                <a:cxn ang="0">
                  <a:pos x="118" y="108"/>
                </a:cxn>
                <a:cxn ang="0">
                  <a:pos x="134" y="84"/>
                </a:cxn>
                <a:cxn ang="0">
                  <a:pos x="18" y="0"/>
                </a:cxn>
              </a:cxnLst>
              <a:rect l="0" t="0" r="r" b="b"/>
              <a:pathLst>
                <a:path w="134" h="108">
                  <a:moveTo>
                    <a:pt x="18" y="0"/>
                  </a:moveTo>
                  <a:lnTo>
                    <a:pt x="0" y="24"/>
                  </a:lnTo>
                  <a:lnTo>
                    <a:pt x="118" y="108"/>
                  </a:lnTo>
                  <a:lnTo>
                    <a:pt x="134" y="8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6" name="Freeform 162"/>
            <p:cNvSpPr>
              <a:spLocks/>
            </p:cNvSpPr>
            <p:nvPr/>
          </p:nvSpPr>
          <p:spPr bwMode="auto">
            <a:xfrm>
              <a:off x="5786393" y="11548204"/>
              <a:ext cx="186202" cy="15007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24"/>
                </a:cxn>
                <a:cxn ang="0">
                  <a:pos x="118" y="108"/>
                </a:cxn>
                <a:cxn ang="0">
                  <a:pos x="134" y="84"/>
                </a:cxn>
                <a:cxn ang="0">
                  <a:pos x="18" y="0"/>
                </a:cxn>
              </a:cxnLst>
              <a:rect l="0" t="0" r="r" b="b"/>
              <a:pathLst>
                <a:path w="134" h="108">
                  <a:moveTo>
                    <a:pt x="18" y="0"/>
                  </a:moveTo>
                  <a:lnTo>
                    <a:pt x="0" y="24"/>
                  </a:lnTo>
                  <a:lnTo>
                    <a:pt x="118" y="108"/>
                  </a:lnTo>
                  <a:lnTo>
                    <a:pt x="134" y="84"/>
                  </a:lnTo>
                  <a:lnTo>
                    <a:pt x="1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7" name="Freeform 163"/>
            <p:cNvSpPr>
              <a:spLocks/>
            </p:cNvSpPr>
            <p:nvPr/>
          </p:nvSpPr>
          <p:spPr bwMode="auto">
            <a:xfrm>
              <a:off x="5830859" y="11481505"/>
              <a:ext cx="191760" cy="14451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6"/>
                </a:cxn>
                <a:cxn ang="0">
                  <a:pos x="120" y="104"/>
                </a:cxn>
                <a:cxn ang="0">
                  <a:pos x="138" y="78"/>
                </a:cxn>
                <a:cxn ang="0">
                  <a:pos x="16" y="0"/>
                </a:cxn>
              </a:cxnLst>
              <a:rect l="0" t="0" r="r" b="b"/>
              <a:pathLst>
                <a:path w="138" h="104">
                  <a:moveTo>
                    <a:pt x="16" y="0"/>
                  </a:moveTo>
                  <a:lnTo>
                    <a:pt x="0" y="26"/>
                  </a:lnTo>
                  <a:lnTo>
                    <a:pt x="120" y="104"/>
                  </a:lnTo>
                  <a:lnTo>
                    <a:pt x="138" y="78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8" name="Freeform 164"/>
            <p:cNvSpPr>
              <a:spLocks/>
            </p:cNvSpPr>
            <p:nvPr/>
          </p:nvSpPr>
          <p:spPr bwMode="auto">
            <a:xfrm>
              <a:off x="5830859" y="11481505"/>
              <a:ext cx="191760" cy="14451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6"/>
                </a:cxn>
                <a:cxn ang="0">
                  <a:pos x="120" y="104"/>
                </a:cxn>
                <a:cxn ang="0">
                  <a:pos x="138" y="78"/>
                </a:cxn>
                <a:cxn ang="0">
                  <a:pos x="16" y="0"/>
                </a:cxn>
              </a:cxnLst>
              <a:rect l="0" t="0" r="r" b="b"/>
              <a:pathLst>
                <a:path w="138" h="104">
                  <a:moveTo>
                    <a:pt x="16" y="0"/>
                  </a:moveTo>
                  <a:lnTo>
                    <a:pt x="0" y="26"/>
                  </a:lnTo>
                  <a:lnTo>
                    <a:pt x="120" y="104"/>
                  </a:lnTo>
                  <a:lnTo>
                    <a:pt x="138" y="78"/>
                  </a:lnTo>
                  <a:lnTo>
                    <a:pt x="1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9" name="Freeform 165"/>
            <p:cNvSpPr>
              <a:spLocks/>
            </p:cNvSpPr>
            <p:nvPr/>
          </p:nvSpPr>
          <p:spPr bwMode="auto">
            <a:xfrm>
              <a:off x="5869767" y="11414806"/>
              <a:ext cx="194540" cy="13617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6"/>
                </a:cxn>
                <a:cxn ang="0">
                  <a:pos x="126" y="98"/>
                </a:cxn>
                <a:cxn ang="0">
                  <a:pos x="140" y="72"/>
                </a:cxn>
                <a:cxn ang="0">
                  <a:pos x="16" y="0"/>
                </a:cxn>
              </a:cxnLst>
              <a:rect l="0" t="0" r="r" b="b"/>
              <a:pathLst>
                <a:path w="140" h="98">
                  <a:moveTo>
                    <a:pt x="16" y="0"/>
                  </a:moveTo>
                  <a:lnTo>
                    <a:pt x="0" y="26"/>
                  </a:lnTo>
                  <a:lnTo>
                    <a:pt x="126" y="98"/>
                  </a:lnTo>
                  <a:lnTo>
                    <a:pt x="140" y="7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0" name="Freeform 166"/>
            <p:cNvSpPr>
              <a:spLocks/>
            </p:cNvSpPr>
            <p:nvPr/>
          </p:nvSpPr>
          <p:spPr bwMode="auto">
            <a:xfrm>
              <a:off x="5869767" y="11414806"/>
              <a:ext cx="194540" cy="13617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6"/>
                </a:cxn>
                <a:cxn ang="0">
                  <a:pos x="126" y="98"/>
                </a:cxn>
                <a:cxn ang="0">
                  <a:pos x="140" y="72"/>
                </a:cxn>
                <a:cxn ang="0">
                  <a:pos x="16" y="0"/>
                </a:cxn>
              </a:cxnLst>
              <a:rect l="0" t="0" r="r" b="b"/>
              <a:pathLst>
                <a:path w="140" h="98">
                  <a:moveTo>
                    <a:pt x="16" y="0"/>
                  </a:moveTo>
                  <a:lnTo>
                    <a:pt x="0" y="26"/>
                  </a:lnTo>
                  <a:lnTo>
                    <a:pt x="126" y="98"/>
                  </a:lnTo>
                  <a:lnTo>
                    <a:pt x="140" y="72"/>
                  </a:lnTo>
                  <a:lnTo>
                    <a:pt x="1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1" name="Freeform 167"/>
            <p:cNvSpPr>
              <a:spLocks/>
            </p:cNvSpPr>
            <p:nvPr/>
          </p:nvSpPr>
          <p:spPr bwMode="auto">
            <a:xfrm>
              <a:off x="5908675" y="11342548"/>
              <a:ext cx="197319" cy="13061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28"/>
                </a:cxn>
                <a:cxn ang="0">
                  <a:pos x="128" y="94"/>
                </a:cxn>
                <a:cxn ang="0">
                  <a:pos x="142" y="66"/>
                </a:cxn>
                <a:cxn ang="0">
                  <a:pos x="12" y="0"/>
                </a:cxn>
              </a:cxnLst>
              <a:rect l="0" t="0" r="r" b="b"/>
              <a:pathLst>
                <a:path w="142" h="94">
                  <a:moveTo>
                    <a:pt x="12" y="0"/>
                  </a:moveTo>
                  <a:lnTo>
                    <a:pt x="0" y="28"/>
                  </a:lnTo>
                  <a:lnTo>
                    <a:pt x="128" y="94"/>
                  </a:lnTo>
                  <a:lnTo>
                    <a:pt x="142" y="6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2" name="Freeform 168"/>
            <p:cNvSpPr>
              <a:spLocks/>
            </p:cNvSpPr>
            <p:nvPr/>
          </p:nvSpPr>
          <p:spPr bwMode="auto">
            <a:xfrm>
              <a:off x="5908675" y="11342548"/>
              <a:ext cx="197319" cy="13061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28"/>
                </a:cxn>
                <a:cxn ang="0">
                  <a:pos x="128" y="94"/>
                </a:cxn>
                <a:cxn ang="0">
                  <a:pos x="142" y="66"/>
                </a:cxn>
                <a:cxn ang="0">
                  <a:pos x="12" y="0"/>
                </a:cxn>
              </a:cxnLst>
              <a:rect l="0" t="0" r="r" b="b"/>
              <a:pathLst>
                <a:path w="142" h="94">
                  <a:moveTo>
                    <a:pt x="12" y="0"/>
                  </a:moveTo>
                  <a:lnTo>
                    <a:pt x="0" y="28"/>
                  </a:lnTo>
                  <a:lnTo>
                    <a:pt x="128" y="94"/>
                  </a:lnTo>
                  <a:lnTo>
                    <a:pt x="142" y="66"/>
                  </a:lnTo>
                  <a:lnTo>
                    <a:pt x="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3" name="Freeform 169"/>
            <p:cNvSpPr>
              <a:spLocks/>
            </p:cNvSpPr>
            <p:nvPr/>
          </p:nvSpPr>
          <p:spPr bwMode="auto">
            <a:xfrm>
              <a:off x="5939245" y="11273070"/>
              <a:ext cx="202877" cy="11950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6"/>
                </a:cxn>
                <a:cxn ang="0">
                  <a:pos x="132" y="86"/>
                </a:cxn>
                <a:cxn ang="0">
                  <a:pos x="146" y="58"/>
                </a:cxn>
                <a:cxn ang="0">
                  <a:pos x="14" y="0"/>
                </a:cxn>
              </a:cxnLst>
              <a:rect l="0" t="0" r="r" b="b"/>
              <a:pathLst>
                <a:path w="146" h="86">
                  <a:moveTo>
                    <a:pt x="14" y="0"/>
                  </a:moveTo>
                  <a:lnTo>
                    <a:pt x="0" y="26"/>
                  </a:lnTo>
                  <a:lnTo>
                    <a:pt x="132" y="86"/>
                  </a:lnTo>
                  <a:lnTo>
                    <a:pt x="146" y="5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4" name="Freeform 170"/>
            <p:cNvSpPr>
              <a:spLocks/>
            </p:cNvSpPr>
            <p:nvPr/>
          </p:nvSpPr>
          <p:spPr bwMode="auto">
            <a:xfrm>
              <a:off x="5939245" y="11273070"/>
              <a:ext cx="202877" cy="11950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6"/>
                </a:cxn>
                <a:cxn ang="0">
                  <a:pos x="132" y="86"/>
                </a:cxn>
                <a:cxn ang="0">
                  <a:pos x="146" y="58"/>
                </a:cxn>
                <a:cxn ang="0">
                  <a:pos x="14" y="0"/>
                </a:cxn>
              </a:cxnLst>
              <a:rect l="0" t="0" r="r" b="b"/>
              <a:pathLst>
                <a:path w="146" h="86">
                  <a:moveTo>
                    <a:pt x="14" y="0"/>
                  </a:moveTo>
                  <a:lnTo>
                    <a:pt x="0" y="26"/>
                  </a:lnTo>
                  <a:lnTo>
                    <a:pt x="132" y="86"/>
                  </a:lnTo>
                  <a:lnTo>
                    <a:pt x="146" y="58"/>
                  </a:lnTo>
                  <a:lnTo>
                    <a:pt x="1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5" name="Freeform 171"/>
            <p:cNvSpPr>
              <a:spLocks/>
            </p:cNvSpPr>
            <p:nvPr/>
          </p:nvSpPr>
          <p:spPr bwMode="auto">
            <a:xfrm>
              <a:off x="5969816" y="11198033"/>
              <a:ext cx="202877" cy="11116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8"/>
                </a:cxn>
                <a:cxn ang="0">
                  <a:pos x="134" y="80"/>
                </a:cxn>
                <a:cxn ang="0">
                  <a:pos x="146" y="52"/>
                </a:cxn>
                <a:cxn ang="0">
                  <a:pos x="10" y="0"/>
                </a:cxn>
              </a:cxnLst>
              <a:rect l="0" t="0" r="r" b="b"/>
              <a:pathLst>
                <a:path w="146" h="80">
                  <a:moveTo>
                    <a:pt x="10" y="0"/>
                  </a:moveTo>
                  <a:lnTo>
                    <a:pt x="0" y="28"/>
                  </a:lnTo>
                  <a:lnTo>
                    <a:pt x="134" y="80"/>
                  </a:lnTo>
                  <a:lnTo>
                    <a:pt x="146" y="5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6" name="Freeform 172"/>
            <p:cNvSpPr>
              <a:spLocks/>
            </p:cNvSpPr>
            <p:nvPr/>
          </p:nvSpPr>
          <p:spPr bwMode="auto">
            <a:xfrm>
              <a:off x="5969816" y="11198033"/>
              <a:ext cx="202877" cy="11116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8"/>
                </a:cxn>
                <a:cxn ang="0">
                  <a:pos x="134" y="80"/>
                </a:cxn>
                <a:cxn ang="0">
                  <a:pos x="146" y="52"/>
                </a:cxn>
                <a:cxn ang="0">
                  <a:pos x="10" y="0"/>
                </a:cxn>
              </a:cxnLst>
              <a:rect l="0" t="0" r="r" b="b"/>
              <a:pathLst>
                <a:path w="146" h="80">
                  <a:moveTo>
                    <a:pt x="10" y="0"/>
                  </a:moveTo>
                  <a:lnTo>
                    <a:pt x="0" y="28"/>
                  </a:lnTo>
                  <a:lnTo>
                    <a:pt x="134" y="80"/>
                  </a:lnTo>
                  <a:lnTo>
                    <a:pt x="146" y="52"/>
                  </a:lnTo>
                  <a:lnTo>
                    <a:pt x="1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7" name="Freeform 173"/>
            <p:cNvSpPr>
              <a:spLocks/>
            </p:cNvSpPr>
            <p:nvPr/>
          </p:nvSpPr>
          <p:spPr bwMode="auto">
            <a:xfrm>
              <a:off x="5994828" y="11122996"/>
              <a:ext cx="202877" cy="10282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30"/>
                </a:cxn>
                <a:cxn ang="0">
                  <a:pos x="138" y="74"/>
                </a:cxn>
                <a:cxn ang="0">
                  <a:pos x="146" y="46"/>
                </a:cxn>
                <a:cxn ang="0">
                  <a:pos x="10" y="0"/>
                </a:cxn>
              </a:cxnLst>
              <a:rect l="0" t="0" r="r" b="b"/>
              <a:pathLst>
                <a:path w="146" h="74">
                  <a:moveTo>
                    <a:pt x="10" y="0"/>
                  </a:moveTo>
                  <a:lnTo>
                    <a:pt x="0" y="30"/>
                  </a:lnTo>
                  <a:lnTo>
                    <a:pt x="138" y="74"/>
                  </a:lnTo>
                  <a:lnTo>
                    <a:pt x="146" y="4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8" name="Freeform 174"/>
            <p:cNvSpPr>
              <a:spLocks/>
            </p:cNvSpPr>
            <p:nvPr/>
          </p:nvSpPr>
          <p:spPr bwMode="auto">
            <a:xfrm>
              <a:off x="5994828" y="11122996"/>
              <a:ext cx="202877" cy="10282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30"/>
                </a:cxn>
                <a:cxn ang="0">
                  <a:pos x="138" y="74"/>
                </a:cxn>
                <a:cxn ang="0">
                  <a:pos x="146" y="46"/>
                </a:cxn>
                <a:cxn ang="0">
                  <a:pos x="10" y="0"/>
                </a:cxn>
              </a:cxnLst>
              <a:rect l="0" t="0" r="r" b="b"/>
              <a:pathLst>
                <a:path w="146" h="74">
                  <a:moveTo>
                    <a:pt x="10" y="0"/>
                  </a:moveTo>
                  <a:lnTo>
                    <a:pt x="0" y="30"/>
                  </a:lnTo>
                  <a:lnTo>
                    <a:pt x="138" y="74"/>
                  </a:lnTo>
                  <a:lnTo>
                    <a:pt x="146" y="46"/>
                  </a:lnTo>
                  <a:lnTo>
                    <a:pt x="1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9" name="Freeform 175"/>
            <p:cNvSpPr>
              <a:spLocks/>
            </p:cNvSpPr>
            <p:nvPr/>
          </p:nvSpPr>
          <p:spPr bwMode="auto">
            <a:xfrm>
              <a:off x="6017061" y="11047960"/>
              <a:ext cx="205656" cy="9171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30"/>
                </a:cxn>
                <a:cxn ang="0">
                  <a:pos x="140" y="66"/>
                </a:cxn>
                <a:cxn ang="0">
                  <a:pos x="148" y="38"/>
                </a:cxn>
                <a:cxn ang="0">
                  <a:pos x="8" y="0"/>
                </a:cxn>
              </a:cxnLst>
              <a:rect l="0" t="0" r="r" b="b"/>
              <a:pathLst>
                <a:path w="148" h="66">
                  <a:moveTo>
                    <a:pt x="8" y="0"/>
                  </a:moveTo>
                  <a:lnTo>
                    <a:pt x="0" y="30"/>
                  </a:lnTo>
                  <a:lnTo>
                    <a:pt x="140" y="66"/>
                  </a:lnTo>
                  <a:lnTo>
                    <a:pt x="148" y="38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0" name="Freeform 176"/>
            <p:cNvSpPr>
              <a:spLocks/>
            </p:cNvSpPr>
            <p:nvPr/>
          </p:nvSpPr>
          <p:spPr bwMode="auto">
            <a:xfrm>
              <a:off x="6017061" y="11047960"/>
              <a:ext cx="205656" cy="9171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30"/>
                </a:cxn>
                <a:cxn ang="0">
                  <a:pos x="140" y="66"/>
                </a:cxn>
                <a:cxn ang="0">
                  <a:pos x="148" y="38"/>
                </a:cxn>
                <a:cxn ang="0">
                  <a:pos x="8" y="0"/>
                </a:cxn>
              </a:cxnLst>
              <a:rect l="0" t="0" r="r" b="b"/>
              <a:pathLst>
                <a:path w="148" h="66">
                  <a:moveTo>
                    <a:pt x="8" y="0"/>
                  </a:moveTo>
                  <a:lnTo>
                    <a:pt x="0" y="30"/>
                  </a:lnTo>
                  <a:lnTo>
                    <a:pt x="140" y="66"/>
                  </a:lnTo>
                  <a:lnTo>
                    <a:pt x="148" y="38"/>
                  </a:lnTo>
                  <a:lnTo>
                    <a:pt x="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1" name="Freeform 177"/>
            <p:cNvSpPr>
              <a:spLocks/>
            </p:cNvSpPr>
            <p:nvPr/>
          </p:nvSpPr>
          <p:spPr bwMode="auto">
            <a:xfrm>
              <a:off x="6033736" y="10970144"/>
              <a:ext cx="205656" cy="8337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30"/>
                </a:cxn>
                <a:cxn ang="0">
                  <a:pos x="142" y="60"/>
                </a:cxn>
                <a:cxn ang="0">
                  <a:pos x="148" y="32"/>
                </a:cxn>
                <a:cxn ang="0">
                  <a:pos x="6" y="0"/>
                </a:cxn>
              </a:cxnLst>
              <a:rect l="0" t="0" r="r" b="b"/>
              <a:pathLst>
                <a:path w="148" h="60">
                  <a:moveTo>
                    <a:pt x="6" y="0"/>
                  </a:moveTo>
                  <a:lnTo>
                    <a:pt x="0" y="30"/>
                  </a:lnTo>
                  <a:lnTo>
                    <a:pt x="142" y="60"/>
                  </a:lnTo>
                  <a:lnTo>
                    <a:pt x="148" y="3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2" name="Freeform 178"/>
            <p:cNvSpPr>
              <a:spLocks/>
            </p:cNvSpPr>
            <p:nvPr/>
          </p:nvSpPr>
          <p:spPr bwMode="auto">
            <a:xfrm>
              <a:off x="6033736" y="10970144"/>
              <a:ext cx="205656" cy="8337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30"/>
                </a:cxn>
                <a:cxn ang="0">
                  <a:pos x="142" y="60"/>
                </a:cxn>
                <a:cxn ang="0">
                  <a:pos x="148" y="32"/>
                </a:cxn>
                <a:cxn ang="0">
                  <a:pos x="6" y="0"/>
                </a:cxn>
              </a:cxnLst>
              <a:rect l="0" t="0" r="r" b="b"/>
              <a:pathLst>
                <a:path w="148" h="60">
                  <a:moveTo>
                    <a:pt x="6" y="0"/>
                  </a:moveTo>
                  <a:lnTo>
                    <a:pt x="0" y="30"/>
                  </a:lnTo>
                  <a:lnTo>
                    <a:pt x="142" y="60"/>
                  </a:lnTo>
                  <a:lnTo>
                    <a:pt x="148" y="32"/>
                  </a:lnTo>
                  <a:lnTo>
                    <a:pt x="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3" name="Freeform 179"/>
            <p:cNvSpPr>
              <a:spLocks/>
            </p:cNvSpPr>
            <p:nvPr/>
          </p:nvSpPr>
          <p:spPr bwMode="auto">
            <a:xfrm>
              <a:off x="6047631" y="10895107"/>
              <a:ext cx="205656" cy="7225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0"/>
                </a:cxn>
                <a:cxn ang="0">
                  <a:pos x="142" y="52"/>
                </a:cxn>
                <a:cxn ang="0">
                  <a:pos x="148" y="22"/>
                </a:cxn>
                <a:cxn ang="0">
                  <a:pos x="4" y="0"/>
                </a:cxn>
              </a:cxnLst>
              <a:rect l="0" t="0" r="r" b="b"/>
              <a:pathLst>
                <a:path w="148" h="52">
                  <a:moveTo>
                    <a:pt x="4" y="0"/>
                  </a:moveTo>
                  <a:lnTo>
                    <a:pt x="0" y="30"/>
                  </a:lnTo>
                  <a:lnTo>
                    <a:pt x="142" y="52"/>
                  </a:lnTo>
                  <a:lnTo>
                    <a:pt x="148" y="2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4" name="Freeform 180"/>
            <p:cNvSpPr>
              <a:spLocks/>
            </p:cNvSpPr>
            <p:nvPr/>
          </p:nvSpPr>
          <p:spPr bwMode="auto">
            <a:xfrm>
              <a:off x="6047631" y="10895107"/>
              <a:ext cx="205656" cy="7225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0"/>
                </a:cxn>
                <a:cxn ang="0">
                  <a:pos x="142" y="52"/>
                </a:cxn>
                <a:cxn ang="0">
                  <a:pos x="148" y="22"/>
                </a:cxn>
                <a:cxn ang="0">
                  <a:pos x="4" y="0"/>
                </a:cxn>
              </a:cxnLst>
              <a:rect l="0" t="0" r="r" b="b"/>
              <a:pathLst>
                <a:path w="148" h="52">
                  <a:moveTo>
                    <a:pt x="4" y="0"/>
                  </a:moveTo>
                  <a:lnTo>
                    <a:pt x="0" y="30"/>
                  </a:lnTo>
                  <a:lnTo>
                    <a:pt x="142" y="52"/>
                  </a:lnTo>
                  <a:lnTo>
                    <a:pt x="148" y="22"/>
                  </a:lnTo>
                  <a:lnTo>
                    <a:pt x="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5" name="Freeform 181"/>
            <p:cNvSpPr>
              <a:spLocks/>
            </p:cNvSpPr>
            <p:nvPr/>
          </p:nvSpPr>
          <p:spPr bwMode="auto">
            <a:xfrm>
              <a:off x="6055969" y="10817291"/>
              <a:ext cx="205656" cy="6114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0"/>
                </a:cxn>
                <a:cxn ang="0">
                  <a:pos x="144" y="44"/>
                </a:cxn>
                <a:cxn ang="0">
                  <a:pos x="148" y="14"/>
                </a:cxn>
                <a:cxn ang="0">
                  <a:pos x="4" y="0"/>
                </a:cxn>
              </a:cxnLst>
              <a:rect l="0" t="0" r="r" b="b"/>
              <a:pathLst>
                <a:path w="148" h="44">
                  <a:moveTo>
                    <a:pt x="4" y="0"/>
                  </a:moveTo>
                  <a:lnTo>
                    <a:pt x="0" y="30"/>
                  </a:lnTo>
                  <a:lnTo>
                    <a:pt x="144" y="44"/>
                  </a:lnTo>
                  <a:lnTo>
                    <a:pt x="148" y="1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6" name="Freeform 182"/>
            <p:cNvSpPr>
              <a:spLocks/>
            </p:cNvSpPr>
            <p:nvPr/>
          </p:nvSpPr>
          <p:spPr bwMode="auto">
            <a:xfrm>
              <a:off x="6055969" y="10817291"/>
              <a:ext cx="205656" cy="6114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0"/>
                </a:cxn>
                <a:cxn ang="0">
                  <a:pos x="144" y="44"/>
                </a:cxn>
                <a:cxn ang="0">
                  <a:pos x="148" y="14"/>
                </a:cxn>
                <a:cxn ang="0">
                  <a:pos x="4" y="0"/>
                </a:cxn>
              </a:cxnLst>
              <a:rect l="0" t="0" r="r" b="b"/>
              <a:pathLst>
                <a:path w="148" h="44">
                  <a:moveTo>
                    <a:pt x="4" y="0"/>
                  </a:moveTo>
                  <a:lnTo>
                    <a:pt x="0" y="30"/>
                  </a:lnTo>
                  <a:lnTo>
                    <a:pt x="144" y="44"/>
                  </a:lnTo>
                  <a:lnTo>
                    <a:pt x="148" y="14"/>
                  </a:lnTo>
                  <a:lnTo>
                    <a:pt x="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7" name="Freeform 183"/>
            <p:cNvSpPr>
              <a:spLocks/>
            </p:cNvSpPr>
            <p:nvPr/>
          </p:nvSpPr>
          <p:spPr bwMode="auto">
            <a:xfrm>
              <a:off x="6061527" y="10739476"/>
              <a:ext cx="202877" cy="5002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0"/>
                </a:cxn>
                <a:cxn ang="0">
                  <a:pos x="146" y="36"/>
                </a:cxn>
                <a:cxn ang="0">
                  <a:pos x="146" y="6"/>
                </a:cxn>
                <a:cxn ang="0">
                  <a:pos x="2" y="0"/>
                </a:cxn>
              </a:cxnLst>
              <a:rect l="0" t="0" r="r" b="b"/>
              <a:pathLst>
                <a:path w="146" h="36">
                  <a:moveTo>
                    <a:pt x="2" y="0"/>
                  </a:moveTo>
                  <a:lnTo>
                    <a:pt x="0" y="30"/>
                  </a:lnTo>
                  <a:lnTo>
                    <a:pt x="146" y="36"/>
                  </a:lnTo>
                  <a:lnTo>
                    <a:pt x="146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8" name="Freeform 184"/>
            <p:cNvSpPr>
              <a:spLocks/>
            </p:cNvSpPr>
            <p:nvPr/>
          </p:nvSpPr>
          <p:spPr bwMode="auto">
            <a:xfrm>
              <a:off x="6061527" y="10739476"/>
              <a:ext cx="202877" cy="5002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0"/>
                </a:cxn>
                <a:cxn ang="0">
                  <a:pos x="146" y="36"/>
                </a:cxn>
                <a:cxn ang="0">
                  <a:pos x="146" y="6"/>
                </a:cxn>
                <a:cxn ang="0">
                  <a:pos x="2" y="0"/>
                </a:cxn>
              </a:cxnLst>
              <a:rect l="0" t="0" r="r" b="b"/>
              <a:pathLst>
                <a:path w="146" h="36">
                  <a:moveTo>
                    <a:pt x="2" y="0"/>
                  </a:moveTo>
                  <a:lnTo>
                    <a:pt x="0" y="30"/>
                  </a:lnTo>
                  <a:lnTo>
                    <a:pt x="146" y="36"/>
                  </a:lnTo>
                  <a:lnTo>
                    <a:pt x="146" y="6"/>
                  </a:lnTo>
                  <a:lnTo>
                    <a:pt x="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9" name="Rectangle 185"/>
            <p:cNvSpPr>
              <a:spLocks noChangeArrowheads="1"/>
            </p:cNvSpPr>
            <p:nvPr/>
          </p:nvSpPr>
          <p:spPr bwMode="auto">
            <a:xfrm>
              <a:off x="6064306" y="10658881"/>
              <a:ext cx="200098" cy="416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0" name="Rectangle 186"/>
            <p:cNvSpPr>
              <a:spLocks noChangeArrowheads="1"/>
            </p:cNvSpPr>
            <p:nvPr/>
          </p:nvSpPr>
          <p:spPr bwMode="auto">
            <a:xfrm>
              <a:off x="6064306" y="10658881"/>
              <a:ext cx="200098" cy="416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1" name="Freeform 187"/>
            <p:cNvSpPr>
              <a:spLocks/>
            </p:cNvSpPr>
            <p:nvPr/>
          </p:nvSpPr>
          <p:spPr bwMode="auto">
            <a:xfrm>
              <a:off x="6058748" y="10572728"/>
              <a:ext cx="202877" cy="5002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6"/>
                </a:cxn>
                <a:cxn ang="0">
                  <a:pos x="2" y="36"/>
                </a:cxn>
                <a:cxn ang="0">
                  <a:pos x="146" y="30"/>
                </a:cxn>
                <a:cxn ang="0">
                  <a:pos x="144" y="0"/>
                </a:cxn>
              </a:cxnLst>
              <a:rect l="0" t="0" r="r" b="b"/>
              <a:pathLst>
                <a:path w="146" h="36">
                  <a:moveTo>
                    <a:pt x="144" y="0"/>
                  </a:moveTo>
                  <a:lnTo>
                    <a:pt x="0" y="6"/>
                  </a:lnTo>
                  <a:lnTo>
                    <a:pt x="2" y="36"/>
                  </a:lnTo>
                  <a:lnTo>
                    <a:pt x="146" y="3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2" name="Freeform 188"/>
            <p:cNvSpPr>
              <a:spLocks/>
            </p:cNvSpPr>
            <p:nvPr/>
          </p:nvSpPr>
          <p:spPr bwMode="auto">
            <a:xfrm>
              <a:off x="6058748" y="10572728"/>
              <a:ext cx="202877" cy="5002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6"/>
                </a:cxn>
                <a:cxn ang="0">
                  <a:pos x="2" y="36"/>
                </a:cxn>
                <a:cxn ang="0">
                  <a:pos x="146" y="30"/>
                </a:cxn>
                <a:cxn ang="0">
                  <a:pos x="144" y="0"/>
                </a:cxn>
              </a:cxnLst>
              <a:rect l="0" t="0" r="r" b="b"/>
              <a:pathLst>
                <a:path w="146" h="36">
                  <a:moveTo>
                    <a:pt x="144" y="0"/>
                  </a:moveTo>
                  <a:lnTo>
                    <a:pt x="0" y="6"/>
                  </a:lnTo>
                  <a:lnTo>
                    <a:pt x="2" y="36"/>
                  </a:lnTo>
                  <a:lnTo>
                    <a:pt x="146" y="30"/>
                  </a:lnTo>
                  <a:lnTo>
                    <a:pt x="14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3" name="Freeform 189"/>
            <p:cNvSpPr>
              <a:spLocks/>
            </p:cNvSpPr>
            <p:nvPr/>
          </p:nvSpPr>
          <p:spPr bwMode="auto">
            <a:xfrm>
              <a:off x="6050411" y="10483795"/>
              <a:ext cx="202877" cy="61141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14"/>
                </a:cxn>
                <a:cxn ang="0">
                  <a:pos x="4" y="44"/>
                </a:cxn>
                <a:cxn ang="0">
                  <a:pos x="146" y="30"/>
                </a:cxn>
                <a:cxn ang="0">
                  <a:pos x="144" y="0"/>
                </a:cxn>
              </a:cxnLst>
              <a:rect l="0" t="0" r="r" b="b"/>
              <a:pathLst>
                <a:path w="146" h="44">
                  <a:moveTo>
                    <a:pt x="144" y="0"/>
                  </a:moveTo>
                  <a:lnTo>
                    <a:pt x="0" y="14"/>
                  </a:lnTo>
                  <a:lnTo>
                    <a:pt x="4" y="44"/>
                  </a:lnTo>
                  <a:lnTo>
                    <a:pt x="146" y="3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4" name="Freeform 190"/>
            <p:cNvSpPr>
              <a:spLocks/>
            </p:cNvSpPr>
            <p:nvPr/>
          </p:nvSpPr>
          <p:spPr bwMode="auto">
            <a:xfrm>
              <a:off x="6050411" y="10483795"/>
              <a:ext cx="202877" cy="61141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14"/>
                </a:cxn>
                <a:cxn ang="0">
                  <a:pos x="4" y="44"/>
                </a:cxn>
                <a:cxn ang="0">
                  <a:pos x="146" y="30"/>
                </a:cxn>
                <a:cxn ang="0">
                  <a:pos x="144" y="0"/>
                </a:cxn>
              </a:cxnLst>
              <a:rect l="0" t="0" r="r" b="b"/>
              <a:pathLst>
                <a:path w="146" h="44">
                  <a:moveTo>
                    <a:pt x="144" y="0"/>
                  </a:moveTo>
                  <a:lnTo>
                    <a:pt x="0" y="14"/>
                  </a:lnTo>
                  <a:lnTo>
                    <a:pt x="4" y="44"/>
                  </a:lnTo>
                  <a:lnTo>
                    <a:pt x="146" y="30"/>
                  </a:lnTo>
                  <a:lnTo>
                    <a:pt x="14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5" name="Freeform 191"/>
            <p:cNvSpPr>
              <a:spLocks/>
            </p:cNvSpPr>
            <p:nvPr/>
          </p:nvSpPr>
          <p:spPr bwMode="auto">
            <a:xfrm>
              <a:off x="6036515" y="10394863"/>
              <a:ext cx="205656" cy="72258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24"/>
                </a:cxn>
                <a:cxn ang="0">
                  <a:pos x="6" y="52"/>
                </a:cxn>
                <a:cxn ang="0">
                  <a:pos x="148" y="30"/>
                </a:cxn>
                <a:cxn ang="0">
                  <a:pos x="144" y="0"/>
                </a:cxn>
              </a:cxnLst>
              <a:rect l="0" t="0" r="r" b="b"/>
              <a:pathLst>
                <a:path w="148" h="52">
                  <a:moveTo>
                    <a:pt x="144" y="0"/>
                  </a:moveTo>
                  <a:lnTo>
                    <a:pt x="0" y="24"/>
                  </a:lnTo>
                  <a:lnTo>
                    <a:pt x="6" y="52"/>
                  </a:lnTo>
                  <a:lnTo>
                    <a:pt x="148" y="3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6" name="Freeform 192"/>
            <p:cNvSpPr>
              <a:spLocks/>
            </p:cNvSpPr>
            <p:nvPr/>
          </p:nvSpPr>
          <p:spPr bwMode="auto">
            <a:xfrm>
              <a:off x="6036515" y="10394863"/>
              <a:ext cx="205656" cy="72258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24"/>
                </a:cxn>
                <a:cxn ang="0">
                  <a:pos x="6" y="52"/>
                </a:cxn>
                <a:cxn ang="0">
                  <a:pos x="148" y="30"/>
                </a:cxn>
                <a:cxn ang="0">
                  <a:pos x="144" y="0"/>
                </a:cxn>
              </a:cxnLst>
              <a:rect l="0" t="0" r="r" b="b"/>
              <a:pathLst>
                <a:path w="148" h="52">
                  <a:moveTo>
                    <a:pt x="144" y="0"/>
                  </a:moveTo>
                  <a:lnTo>
                    <a:pt x="0" y="24"/>
                  </a:lnTo>
                  <a:lnTo>
                    <a:pt x="6" y="52"/>
                  </a:lnTo>
                  <a:lnTo>
                    <a:pt x="148" y="30"/>
                  </a:lnTo>
                  <a:lnTo>
                    <a:pt x="14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7" name="Freeform 193"/>
            <p:cNvSpPr>
              <a:spLocks/>
            </p:cNvSpPr>
            <p:nvPr/>
          </p:nvSpPr>
          <p:spPr bwMode="auto">
            <a:xfrm>
              <a:off x="6019840" y="10308710"/>
              <a:ext cx="205656" cy="83374"/>
            </a:xfrm>
            <a:custGeom>
              <a:avLst/>
              <a:gdLst/>
              <a:ahLst/>
              <a:cxnLst>
                <a:cxn ang="0">
                  <a:pos x="142" y="0"/>
                </a:cxn>
                <a:cxn ang="0">
                  <a:pos x="0" y="30"/>
                </a:cxn>
                <a:cxn ang="0">
                  <a:pos x="6" y="60"/>
                </a:cxn>
                <a:cxn ang="0">
                  <a:pos x="148" y="30"/>
                </a:cxn>
                <a:cxn ang="0">
                  <a:pos x="142" y="0"/>
                </a:cxn>
              </a:cxnLst>
              <a:rect l="0" t="0" r="r" b="b"/>
              <a:pathLst>
                <a:path w="148" h="60">
                  <a:moveTo>
                    <a:pt x="142" y="0"/>
                  </a:moveTo>
                  <a:lnTo>
                    <a:pt x="0" y="30"/>
                  </a:lnTo>
                  <a:lnTo>
                    <a:pt x="6" y="60"/>
                  </a:lnTo>
                  <a:lnTo>
                    <a:pt x="148" y="30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8" name="Freeform 194"/>
            <p:cNvSpPr>
              <a:spLocks/>
            </p:cNvSpPr>
            <p:nvPr/>
          </p:nvSpPr>
          <p:spPr bwMode="auto">
            <a:xfrm>
              <a:off x="6019840" y="10308710"/>
              <a:ext cx="205656" cy="83374"/>
            </a:xfrm>
            <a:custGeom>
              <a:avLst/>
              <a:gdLst/>
              <a:ahLst/>
              <a:cxnLst>
                <a:cxn ang="0">
                  <a:pos x="142" y="0"/>
                </a:cxn>
                <a:cxn ang="0">
                  <a:pos x="0" y="30"/>
                </a:cxn>
                <a:cxn ang="0">
                  <a:pos x="6" y="60"/>
                </a:cxn>
                <a:cxn ang="0">
                  <a:pos x="148" y="30"/>
                </a:cxn>
                <a:cxn ang="0">
                  <a:pos x="142" y="0"/>
                </a:cxn>
              </a:cxnLst>
              <a:rect l="0" t="0" r="r" b="b"/>
              <a:pathLst>
                <a:path w="148" h="60">
                  <a:moveTo>
                    <a:pt x="142" y="0"/>
                  </a:moveTo>
                  <a:lnTo>
                    <a:pt x="0" y="30"/>
                  </a:lnTo>
                  <a:lnTo>
                    <a:pt x="6" y="60"/>
                  </a:lnTo>
                  <a:lnTo>
                    <a:pt x="148" y="30"/>
                  </a:lnTo>
                  <a:lnTo>
                    <a:pt x="14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9" name="Freeform 195"/>
            <p:cNvSpPr>
              <a:spLocks/>
            </p:cNvSpPr>
            <p:nvPr/>
          </p:nvSpPr>
          <p:spPr bwMode="auto">
            <a:xfrm>
              <a:off x="6000386" y="10222556"/>
              <a:ext cx="202877" cy="94491"/>
            </a:xfrm>
            <a:custGeom>
              <a:avLst/>
              <a:gdLst/>
              <a:ahLst/>
              <a:cxnLst>
                <a:cxn ang="0">
                  <a:pos x="138" y="0"/>
                </a:cxn>
                <a:cxn ang="0">
                  <a:pos x="0" y="38"/>
                </a:cxn>
                <a:cxn ang="0">
                  <a:pos x="6" y="68"/>
                </a:cxn>
                <a:cxn ang="0">
                  <a:pos x="146" y="30"/>
                </a:cxn>
                <a:cxn ang="0">
                  <a:pos x="138" y="0"/>
                </a:cxn>
              </a:cxnLst>
              <a:rect l="0" t="0" r="r" b="b"/>
              <a:pathLst>
                <a:path w="146" h="68">
                  <a:moveTo>
                    <a:pt x="138" y="0"/>
                  </a:moveTo>
                  <a:lnTo>
                    <a:pt x="0" y="38"/>
                  </a:lnTo>
                  <a:lnTo>
                    <a:pt x="6" y="68"/>
                  </a:lnTo>
                  <a:lnTo>
                    <a:pt x="146" y="3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0" name="Freeform 196"/>
            <p:cNvSpPr>
              <a:spLocks/>
            </p:cNvSpPr>
            <p:nvPr/>
          </p:nvSpPr>
          <p:spPr bwMode="auto">
            <a:xfrm>
              <a:off x="6000386" y="10222556"/>
              <a:ext cx="202877" cy="94491"/>
            </a:xfrm>
            <a:custGeom>
              <a:avLst/>
              <a:gdLst/>
              <a:ahLst/>
              <a:cxnLst>
                <a:cxn ang="0">
                  <a:pos x="138" y="0"/>
                </a:cxn>
                <a:cxn ang="0">
                  <a:pos x="0" y="38"/>
                </a:cxn>
                <a:cxn ang="0">
                  <a:pos x="6" y="68"/>
                </a:cxn>
                <a:cxn ang="0">
                  <a:pos x="146" y="30"/>
                </a:cxn>
                <a:cxn ang="0">
                  <a:pos x="138" y="0"/>
                </a:cxn>
              </a:cxnLst>
              <a:rect l="0" t="0" r="r" b="b"/>
              <a:pathLst>
                <a:path w="146" h="68">
                  <a:moveTo>
                    <a:pt x="138" y="0"/>
                  </a:moveTo>
                  <a:lnTo>
                    <a:pt x="0" y="38"/>
                  </a:lnTo>
                  <a:lnTo>
                    <a:pt x="6" y="68"/>
                  </a:lnTo>
                  <a:lnTo>
                    <a:pt x="146" y="30"/>
                  </a:lnTo>
                  <a:lnTo>
                    <a:pt x="13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1" name="Freeform 197"/>
            <p:cNvSpPr>
              <a:spLocks/>
            </p:cNvSpPr>
            <p:nvPr/>
          </p:nvSpPr>
          <p:spPr bwMode="auto">
            <a:xfrm>
              <a:off x="5975374" y="10139182"/>
              <a:ext cx="202877" cy="102828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44"/>
                </a:cxn>
                <a:cxn ang="0">
                  <a:pos x="8" y="74"/>
                </a:cxn>
                <a:cxn ang="0">
                  <a:pos x="146" y="28"/>
                </a:cxn>
                <a:cxn ang="0">
                  <a:pos x="136" y="0"/>
                </a:cxn>
              </a:cxnLst>
              <a:rect l="0" t="0" r="r" b="b"/>
              <a:pathLst>
                <a:path w="146" h="74">
                  <a:moveTo>
                    <a:pt x="136" y="0"/>
                  </a:moveTo>
                  <a:lnTo>
                    <a:pt x="0" y="44"/>
                  </a:lnTo>
                  <a:lnTo>
                    <a:pt x="8" y="74"/>
                  </a:lnTo>
                  <a:lnTo>
                    <a:pt x="146" y="28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2" name="Freeform 198"/>
            <p:cNvSpPr>
              <a:spLocks/>
            </p:cNvSpPr>
            <p:nvPr/>
          </p:nvSpPr>
          <p:spPr bwMode="auto">
            <a:xfrm>
              <a:off x="5975374" y="10139182"/>
              <a:ext cx="202877" cy="102828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44"/>
                </a:cxn>
                <a:cxn ang="0">
                  <a:pos x="8" y="74"/>
                </a:cxn>
                <a:cxn ang="0">
                  <a:pos x="146" y="28"/>
                </a:cxn>
                <a:cxn ang="0">
                  <a:pos x="136" y="0"/>
                </a:cxn>
              </a:cxnLst>
              <a:rect l="0" t="0" r="r" b="b"/>
              <a:pathLst>
                <a:path w="146" h="74">
                  <a:moveTo>
                    <a:pt x="136" y="0"/>
                  </a:moveTo>
                  <a:lnTo>
                    <a:pt x="0" y="44"/>
                  </a:lnTo>
                  <a:lnTo>
                    <a:pt x="8" y="74"/>
                  </a:lnTo>
                  <a:lnTo>
                    <a:pt x="146" y="28"/>
                  </a:lnTo>
                  <a:lnTo>
                    <a:pt x="13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3" name="Freeform 199"/>
            <p:cNvSpPr>
              <a:spLocks/>
            </p:cNvSpPr>
            <p:nvPr/>
          </p:nvSpPr>
          <p:spPr bwMode="auto">
            <a:xfrm>
              <a:off x="5944803" y="10055808"/>
              <a:ext cx="202877" cy="111165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52"/>
                </a:cxn>
                <a:cxn ang="0">
                  <a:pos x="12" y="80"/>
                </a:cxn>
                <a:cxn ang="0">
                  <a:pos x="146" y="28"/>
                </a:cxn>
                <a:cxn ang="0">
                  <a:pos x="136" y="0"/>
                </a:cxn>
              </a:cxnLst>
              <a:rect l="0" t="0" r="r" b="b"/>
              <a:pathLst>
                <a:path w="146" h="80">
                  <a:moveTo>
                    <a:pt x="136" y="0"/>
                  </a:moveTo>
                  <a:lnTo>
                    <a:pt x="0" y="52"/>
                  </a:lnTo>
                  <a:lnTo>
                    <a:pt x="12" y="80"/>
                  </a:lnTo>
                  <a:lnTo>
                    <a:pt x="146" y="28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4" name="Freeform 200"/>
            <p:cNvSpPr>
              <a:spLocks/>
            </p:cNvSpPr>
            <p:nvPr/>
          </p:nvSpPr>
          <p:spPr bwMode="auto">
            <a:xfrm>
              <a:off x="5944803" y="10055808"/>
              <a:ext cx="202877" cy="111165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52"/>
                </a:cxn>
                <a:cxn ang="0">
                  <a:pos x="12" y="80"/>
                </a:cxn>
                <a:cxn ang="0">
                  <a:pos x="146" y="28"/>
                </a:cxn>
                <a:cxn ang="0">
                  <a:pos x="136" y="0"/>
                </a:cxn>
              </a:cxnLst>
              <a:rect l="0" t="0" r="r" b="b"/>
              <a:pathLst>
                <a:path w="146" h="80">
                  <a:moveTo>
                    <a:pt x="136" y="0"/>
                  </a:moveTo>
                  <a:lnTo>
                    <a:pt x="0" y="52"/>
                  </a:lnTo>
                  <a:lnTo>
                    <a:pt x="12" y="80"/>
                  </a:lnTo>
                  <a:lnTo>
                    <a:pt x="146" y="28"/>
                  </a:lnTo>
                  <a:lnTo>
                    <a:pt x="13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5" name="Freeform 201"/>
            <p:cNvSpPr>
              <a:spLocks/>
            </p:cNvSpPr>
            <p:nvPr/>
          </p:nvSpPr>
          <p:spPr bwMode="auto">
            <a:xfrm>
              <a:off x="5911454" y="9975213"/>
              <a:ext cx="202877" cy="119503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0" y="60"/>
                </a:cxn>
                <a:cxn ang="0">
                  <a:pos x="14" y="86"/>
                </a:cxn>
                <a:cxn ang="0">
                  <a:pos x="146" y="28"/>
                </a:cxn>
                <a:cxn ang="0">
                  <a:pos x="132" y="0"/>
                </a:cxn>
              </a:cxnLst>
              <a:rect l="0" t="0" r="r" b="b"/>
              <a:pathLst>
                <a:path w="146" h="86">
                  <a:moveTo>
                    <a:pt x="132" y="0"/>
                  </a:moveTo>
                  <a:lnTo>
                    <a:pt x="0" y="60"/>
                  </a:lnTo>
                  <a:lnTo>
                    <a:pt x="14" y="86"/>
                  </a:lnTo>
                  <a:lnTo>
                    <a:pt x="146" y="28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6" name="Freeform 202"/>
            <p:cNvSpPr>
              <a:spLocks/>
            </p:cNvSpPr>
            <p:nvPr/>
          </p:nvSpPr>
          <p:spPr bwMode="auto">
            <a:xfrm>
              <a:off x="5911454" y="9975213"/>
              <a:ext cx="202877" cy="119503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0" y="60"/>
                </a:cxn>
                <a:cxn ang="0">
                  <a:pos x="14" y="86"/>
                </a:cxn>
                <a:cxn ang="0">
                  <a:pos x="146" y="28"/>
                </a:cxn>
                <a:cxn ang="0">
                  <a:pos x="132" y="0"/>
                </a:cxn>
              </a:cxnLst>
              <a:rect l="0" t="0" r="r" b="b"/>
              <a:pathLst>
                <a:path w="146" h="86">
                  <a:moveTo>
                    <a:pt x="132" y="0"/>
                  </a:moveTo>
                  <a:lnTo>
                    <a:pt x="0" y="60"/>
                  </a:lnTo>
                  <a:lnTo>
                    <a:pt x="14" y="86"/>
                  </a:lnTo>
                  <a:lnTo>
                    <a:pt x="146" y="28"/>
                  </a:lnTo>
                  <a:lnTo>
                    <a:pt x="13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7" name="Freeform 203"/>
            <p:cNvSpPr>
              <a:spLocks/>
            </p:cNvSpPr>
            <p:nvPr/>
          </p:nvSpPr>
          <p:spPr bwMode="auto">
            <a:xfrm>
              <a:off x="5875325" y="9897398"/>
              <a:ext cx="200098" cy="127840"/>
            </a:xfrm>
            <a:custGeom>
              <a:avLst/>
              <a:gdLst/>
              <a:ahLst/>
              <a:cxnLst>
                <a:cxn ang="0">
                  <a:pos x="130" y="0"/>
                </a:cxn>
                <a:cxn ang="0">
                  <a:pos x="0" y="66"/>
                </a:cxn>
                <a:cxn ang="0">
                  <a:pos x="14" y="92"/>
                </a:cxn>
                <a:cxn ang="0">
                  <a:pos x="144" y="26"/>
                </a:cxn>
                <a:cxn ang="0">
                  <a:pos x="130" y="0"/>
                </a:cxn>
              </a:cxnLst>
              <a:rect l="0" t="0" r="r" b="b"/>
              <a:pathLst>
                <a:path w="144" h="92">
                  <a:moveTo>
                    <a:pt x="130" y="0"/>
                  </a:moveTo>
                  <a:lnTo>
                    <a:pt x="0" y="66"/>
                  </a:lnTo>
                  <a:lnTo>
                    <a:pt x="14" y="92"/>
                  </a:lnTo>
                  <a:lnTo>
                    <a:pt x="144" y="26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8" name="Freeform 204"/>
            <p:cNvSpPr>
              <a:spLocks/>
            </p:cNvSpPr>
            <p:nvPr/>
          </p:nvSpPr>
          <p:spPr bwMode="auto">
            <a:xfrm>
              <a:off x="5875325" y="9897398"/>
              <a:ext cx="200098" cy="127840"/>
            </a:xfrm>
            <a:custGeom>
              <a:avLst/>
              <a:gdLst/>
              <a:ahLst/>
              <a:cxnLst>
                <a:cxn ang="0">
                  <a:pos x="130" y="0"/>
                </a:cxn>
                <a:cxn ang="0">
                  <a:pos x="0" y="66"/>
                </a:cxn>
                <a:cxn ang="0">
                  <a:pos x="14" y="92"/>
                </a:cxn>
                <a:cxn ang="0">
                  <a:pos x="144" y="26"/>
                </a:cxn>
                <a:cxn ang="0">
                  <a:pos x="130" y="0"/>
                </a:cxn>
              </a:cxnLst>
              <a:rect l="0" t="0" r="r" b="b"/>
              <a:pathLst>
                <a:path w="144" h="92">
                  <a:moveTo>
                    <a:pt x="130" y="0"/>
                  </a:moveTo>
                  <a:lnTo>
                    <a:pt x="0" y="66"/>
                  </a:lnTo>
                  <a:lnTo>
                    <a:pt x="14" y="92"/>
                  </a:lnTo>
                  <a:lnTo>
                    <a:pt x="144" y="26"/>
                  </a:lnTo>
                  <a:lnTo>
                    <a:pt x="1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9" name="Freeform 206"/>
            <p:cNvSpPr>
              <a:spLocks/>
            </p:cNvSpPr>
            <p:nvPr/>
          </p:nvSpPr>
          <p:spPr bwMode="auto">
            <a:xfrm>
              <a:off x="5836417" y="9819582"/>
              <a:ext cx="194540" cy="138957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2"/>
                </a:cxn>
                <a:cxn ang="0">
                  <a:pos x="16" y="100"/>
                </a:cxn>
                <a:cxn ang="0">
                  <a:pos x="140" y="26"/>
                </a:cxn>
                <a:cxn ang="0">
                  <a:pos x="126" y="0"/>
                </a:cxn>
              </a:cxnLst>
              <a:rect l="0" t="0" r="r" b="b"/>
              <a:pathLst>
                <a:path w="140" h="100">
                  <a:moveTo>
                    <a:pt x="126" y="0"/>
                  </a:moveTo>
                  <a:lnTo>
                    <a:pt x="0" y="72"/>
                  </a:lnTo>
                  <a:lnTo>
                    <a:pt x="16" y="100"/>
                  </a:lnTo>
                  <a:lnTo>
                    <a:pt x="140" y="2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0" name="Freeform 207"/>
            <p:cNvSpPr>
              <a:spLocks/>
            </p:cNvSpPr>
            <p:nvPr/>
          </p:nvSpPr>
          <p:spPr bwMode="auto">
            <a:xfrm>
              <a:off x="5836417" y="9819582"/>
              <a:ext cx="194540" cy="138957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2"/>
                </a:cxn>
                <a:cxn ang="0">
                  <a:pos x="16" y="100"/>
                </a:cxn>
                <a:cxn ang="0">
                  <a:pos x="140" y="26"/>
                </a:cxn>
                <a:cxn ang="0">
                  <a:pos x="126" y="0"/>
                </a:cxn>
              </a:cxnLst>
              <a:rect l="0" t="0" r="r" b="b"/>
              <a:pathLst>
                <a:path w="140" h="100">
                  <a:moveTo>
                    <a:pt x="126" y="0"/>
                  </a:moveTo>
                  <a:lnTo>
                    <a:pt x="0" y="72"/>
                  </a:lnTo>
                  <a:lnTo>
                    <a:pt x="16" y="100"/>
                  </a:lnTo>
                  <a:lnTo>
                    <a:pt x="140" y="26"/>
                  </a:lnTo>
                  <a:lnTo>
                    <a:pt x="12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1" name="Freeform 208"/>
            <p:cNvSpPr>
              <a:spLocks/>
            </p:cNvSpPr>
            <p:nvPr/>
          </p:nvSpPr>
          <p:spPr bwMode="auto">
            <a:xfrm>
              <a:off x="5794730" y="9747324"/>
              <a:ext cx="188981" cy="144515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78"/>
                </a:cxn>
                <a:cxn ang="0">
                  <a:pos x="16" y="104"/>
                </a:cxn>
                <a:cxn ang="0">
                  <a:pos x="136" y="24"/>
                </a:cxn>
                <a:cxn ang="0">
                  <a:pos x="120" y="0"/>
                </a:cxn>
              </a:cxnLst>
              <a:rect l="0" t="0" r="r" b="b"/>
              <a:pathLst>
                <a:path w="136" h="104">
                  <a:moveTo>
                    <a:pt x="120" y="0"/>
                  </a:moveTo>
                  <a:lnTo>
                    <a:pt x="0" y="78"/>
                  </a:lnTo>
                  <a:lnTo>
                    <a:pt x="16" y="104"/>
                  </a:lnTo>
                  <a:lnTo>
                    <a:pt x="136" y="24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2" name="Freeform 209"/>
            <p:cNvSpPr>
              <a:spLocks/>
            </p:cNvSpPr>
            <p:nvPr/>
          </p:nvSpPr>
          <p:spPr bwMode="auto">
            <a:xfrm>
              <a:off x="5794730" y="9747324"/>
              <a:ext cx="188981" cy="144515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78"/>
                </a:cxn>
                <a:cxn ang="0">
                  <a:pos x="16" y="104"/>
                </a:cxn>
                <a:cxn ang="0">
                  <a:pos x="136" y="24"/>
                </a:cxn>
                <a:cxn ang="0">
                  <a:pos x="120" y="0"/>
                </a:cxn>
              </a:cxnLst>
              <a:rect l="0" t="0" r="r" b="b"/>
              <a:pathLst>
                <a:path w="136" h="104">
                  <a:moveTo>
                    <a:pt x="120" y="0"/>
                  </a:moveTo>
                  <a:lnTo>
                    <a:pt x="0" y="78"/>
                  </a:lnTo>
                  <a:lnTo>
                    <a:pt x="16" y="104"/>
                  </a:lnTo>
                  <a:lnTo>
                    <a:pt x="136" y="24"/>
                  </a:lnTo>
                  <a:lnTo>
                    <a:pt x="12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3" name="Freeform 210"/>
            <p:cNvSpPr>
              <a:spLocks/>
            </p:cNvSpPr>
            <p:nvPr/>
          </p:nvSpPr>
          <p:spPr bwMode="auto">
            <a:xfrm>
              <a:off x="5747485" y="9675067"/>
              <a:ext cx="186202" cy="152852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0" y="84"/>
                </a:cxn>
                <a:cxn ang="0">
                  <a:pos x="18" y="110"/>
                </a:cxn>
                <a:cxn ang="0">
                  <a:pos x="134" y="24"/>
                </a:cxn>
                <a:cxn ang="0">
                  <a:pos x="116" y="0"/>
                </a:cxn>
              </a:cxnLst>
              <a:rect l="0" t="0" r="r" b="b"/>
              <a:pathLst>
                <a:path w="134" h="110">
                  <a:moveTo>
                    <a:pt x="116" y="0"/>
                  </a:moveTo>
                  <a:lnTo>
                    <a:pt x="0" y="84"/>
                  </a:lnTo>
                  <a:lnTo>
                    <a:pt x="18" y="110"/>
                  </a:lnTo>
                  <a:lnTo>
                    <a:pt x="134" y="2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4" name="Freeform 211"/>
            <p:cNvSpPr>
              <a:spLocks/>
            </p:cNvSpPr>
            <p:nvPr/>
          </p:nvSpPr>
          <p:spPr bwMode="auto">
            <a:xfrm>
              <a:off x="5747485" y="9675067"/>
              <a:ext cx="186202" cy="152852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0" y="84"/>
                </a:cxn>
                <a:cxn ang="0">
                  <a:pos x="18" y="110"/>
                </a:cxn>
                <a:cxn ang="0">
                  <a:pos x="134" y="24"/>
                </a:cxn>
                <a:cxn ang="0">
                  <a:pos x="116" y="0"/>
                </a:cxn>
              </a:cxnLst>
              <a:rect l="0" t="0" r="r" b="b"/>
              <a:pathLst>
                <a:path w="134" h="110">
                  <a:moveTo>
                    <a:pt x="116" y="0"/>
                  </a:moveTo>
                  <a:lnTo>
                    <a:pt x="0" y="84"/>
                  </a:lnTo>
                  <a:lnTo>
                    <a:pt x="18" y="110"/>
                  </a:lnTo>
                  <a:lnTo>
                    <a:pt x="134" y="24"/>
                  </a:lnTo>
                  <a:lnTo>
                    <a:pt x="11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5" name="Freeform 212"/>
            <p:cNvSpPr>
              <a:spLocks/>
            </p:cNvSpPr>
            <p:nvPr/>
          </p:nvSpPr>
          <p:spPr bwMode="auto">
            <a:xfrm>
              <a:off x="5697460" y="9605588"/>
              <a:ext cx="180644" cy="158411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0" y="92"/>
                </a:cxn>
                <a:cxn ang="0">
                  <a:pos x="18" y="114"/>
                </a:cxn>
                <a:cxn ang="0">
                  <a:pos x="130" y="24"/>
                </a:cxn>
                <a:cxn ang="0">
                  <a:pos x="112" y="0"/>
                </a:cxn>
              </a:cxnLst>
              <a:rect l="0" t="0" r="r" b="b"/>
              <a:pathLst>
                <a:path w="130" h="114">
                  <a:moveTo>
                    <a:pt x="112" y="0"/>
                  </a:moveTo>
                  <a:lnTo>
                    <a:pt x="0" y="92"/>
                  </a:lnTo>
                  <a:lnTo>
                    <a:pt x="18" y="114"/>
                  </a:lnTo>
                  <a:lnTo>
                    <a:pt x="130" y="24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6" name="Freeform 213"/>
            <p:cNvSpPr>
              <a:spLocks/>
            </p:cNvSpPr>
            <p:nvPr/>
          </p:nvSpPr>
          <p:spPr bwMode="auto">
            <a:xfrm>
              <a:off x="5697460" y="9605588"/>
              <a:ext cx="180644" cy="158411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0" y="92"/>
                </a:cxn>
                <a:cxn ang="0">
                  <a:pos x="18" y="114"/>
                </a:cxn>
                <a:cxn ang="0">
                  <a:pos x="130" y="24"/>
                </a:cxn>
                <a:cxn ang="0">
                  <a:pos x="112" y="0"/>
                </a:cxn>
              </a:cxnLst>
              <a:rect l="0" t="0" r="r" b="b"/>
              <a:pathLst>
                <a:path w="130" h="114">
                  <a:moveTo>
                    <a:pt x="112" y="0"/>
                  </a:moveTo>
                  <a:lnTo>
                    <a:pt x="0" y="92"/>
                  </a:lnTo>
                  <a:lnTo>
                    <a:pt x="18" y="114"/>
                  </a:lnTo>
                  <a:lnTo>
                    <a:pt x="130" y="24"/>
                  </a:lnTo>
                  <a:lnTo>
                    <a:pt x="1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7" name="Freeform 214"/>
            <p:cNvSpPr>
              <a:spLocks/>
            </p:cNvSpPr>
            <p:nvPr/>
          </p:nvSpPr>
          <p:spPr bwMode="auto">
            <a:xfrm>
              <a:off x="5644657" y="9541668"/>
              <a:ext cx="177865" cy="163969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0" y="96"/>
                </a:cxn>
                <a:cxn ang="0">
                  <a:pos x="20" y="118"/>
                </a:cxn>
                <a:cxn ang="0">
                  <a:pos x="128" y="22"/>
                </a:cxn>
                <a:cxn ang="0">
                  <a:pos x="108" y="0"/>
                </a:cxn>
              </a:cxnLst>
              <a:rect l="0" t="0" r="r" b="b"/>
              <a:pathLst>
                <a:path w="128" h="118">
                  <a:moveTo>
                    <a:pt x="108" y="0"/>
                  </a:moveTo>
                  <a:lnTo>
                    <a:pt x="0" y="96"/>
                  </a:lnTo>
                  <a:lnTo>
                    <a:pt x="20" y="118"/>
                  </a:lnTo>
                  <a:lnTo>
                    <a:pt x="128" y="22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8" name="Freeform 215"/>
            <p:cNvSpPr>
              <a:spLocks/>
            </p:cNvSpPr>
            <p:nvPr/>
          </p:nvSpPr>
          <p:spPr bwMode="auto">
            <a:xfrm>
              <a:off x="5644657" y="9541668"/>
              <a:ext cx="177865" cy="163969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0" y="96"/>
                </a:cxn>
                <a:cxn ang="0">
                  <a:pos x="20" y="118"/>
                </a:cxn>
                <a:cxn ang="0">
                  <a:pos x="128" y="22"/>
                </a:cxn>
                <a:cxn ang="0">
                  <a:pos x="108" y="0"/>
                </a:cxn>
              </a:cxnLst>
              <a:rect l="0" t="0" r="r" b="b"/>
              <a:pathLst>
                <a:path w="128" h="118">
                  <a:moveTo>
                    <a:pt x="108" y="0"/>
                  </a:moveTo>
                  <a:lnTo>
                    <a:pt x="0" y="96"/>
                  </a:lnTo>
                  <a:lnTo>
                    <a:pt x="20" y="118"/>
                  </a:lnTo>
                  <a:lnTo>
                    <a:pt x="128" y="22"/>
                  </a:lnTo>
                  <a:lnTo>
                    <a:pt x="10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9" name="Freeform 216"/>
            <p:cNvSpPr>
              <a:spLocks/>
            </p:cNvSpPr>
            <p:nvPr/>
          </p:nvSpPr>
          <p:spPr bwMode="auto">
            <a:xfrm>
              <a:off x="5589074" y="9477748"/>
              <a:ext cx="169527" cy="17230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02"/>
                </a:cxn>
                <a:cxn ang="0">
                  <a:pos x="20" y="124"/>
                </a:cxn>
                <a:cxn ang="0">
                  <a:pos x="122" y="22"/>
                </a:cxn>
                <a:cxn ang="0">
                  <a:pos x="102" y="0"/>
                </a:cxn>
              </a:cxnLst>
              <a:rect l="0" t="0" r="r" b="b"/>
              <a:pathLst>
                <a:path w="122" h="124">
                  <a:moveTo>
                    <a:pt x="102" y="0"/>
                  </a:moveTo>
                  <a:lnTo>
                    <a:pt x="0" y="102"/>
                  </a:lnTo>
                  <a:lnTo>
                    <a:pt x="20" y="124"/>
                  </a:lnTo>
                  <a:lnTo>
                    <a:pt x="122" y="22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0" name="Freeform 217"/>
            <p:cNvSpPr>
              <a:spLocks/>
            </p:cNvSpPr>
            <p:nvPr/>
          </p:nvSpPr>
          <p:spPr bwMode="auto">
            <a:xfrm>
              <a:off x="5589074" y="9477748"/>
              <a:ext cx="169527" cy="17230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02"/>
                </a:cxn>
                <a:cxn ang="0">
                  <a:pos x="20" y="124"/>
                </a:cxn>
                <a:cxn ang="0">
                  <a:pos x="122" y="22"/>
                </a:cxn>
                <a:cxn ang="0">
                  <a:pos x="102" y="0"/>
                </a:cxn>
              </a:cxnLst>
              <a:rect l="0" t="0" r="r" b="b"/>
              <a:pathLst>
                <a:path w="122" h="124">
                  <a:moveTo>
                    <a:pt x="102" y="0"/>
                  </a:moveTo>
                  <a:lnTo>
                    <a:pt x="0" y="102"/>
                  </a:lnTo>
                  <a:lnTo>
                    <a:pt x="20" y="124"/>
                  </a:lnTo>
                  <a:lnTo>
                    <a:pt x="122" y="22"/>
                  </a:lnTo>
                  <a:lnTo>
                    <a:pt x="10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1" name="Freeform 218"/>
            <p:cNvSpPr>
              <a:spLocks/>
            </p:cNvSpPr>
            <p:nvPr/>
          </p:nvSpPr>
          <p:spPr bwMode="auto">
            <a:xfrm>
              <a:off x="5530712" y="9419386"/>
              <a:ext cx="163969" cy="177865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0" y="108"/>
                </a:cxn>
                <a:cxn ang="0">
                  <a:pos x="22" y="128"/>
                </a:cxn>
                <a:cxn ang="0">
                  <a:pos x="118" y="20"/>
                </a:cxn>
                <a:cxn ang="0">
                  <a:pos x="96" y="0"/>
                </a:cxn>
              </a:cxnLst>
              <a:rect l="0" t="0" r="r" b="b"/>
              <a:pathLst>
                <a:path w="118" h="128">
                  <a:moveTo>
                    <a:pt x="96" y="0"/>
                  </a:moveTo>
                  <a:lnTo>
                    <a:pt x="0" y="108"/>
                  </a:lnTo>
                  <a:lnTo>
                    <a:pt x="22" y="128"/>
                  </a:lnTo>
                  <a:lnTo>
                    <a:pt x="118" y="2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2" name="Freeform 219"/>
            <p:cNvSpPr>
              <a:spLocks/>
            </p:cNvSpPr>
            <p:nvPr/>
          </p:nvSpPr>
          <p:spPr bwMode="auto">
            <a:xfrm>
              <a:off x="5530712" y="9419386"/>
              <a:ext cx="163969" cy="177865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0" y="108"/>
                </a:cxn>
                <a:cxn ang="0">
                  <a:pos x="22" y="128"/>
                </a:cxn>
                <a:cxn ang="0">
                  <a:pos x="118" y="20"/>
                </a:cxn>
                <a:cxn ang="0">
                  <a:pos x="96" y="0"/>
                </a:cxn>
              </a:cxnLst>
              <a:rect l="0" t="0" r="r" b="b"/>
              <a:pathLst>
                <a:path w="118" h="128">
                  <a:moveTo>
                    <a:pt x="96" y="0"/>
                  </a:moveTo>
                  <a:lnTo>
                    <a:pt x="0" y="108"/>
                  </a:lnTo>
                  <a:lnTo>
                    <a:pt x="22" y="128"/>
                  </a:lnTo>
                  <a:lnTo>
                    <a:pt x="118" y="20"/>
                  </a:lnTo>
                  <a:lnTo>
                    <a:pt x="9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3" name="Freeform 220"/>
            <p:cNvSpPr>
              <a:spLocks/>
            </p:cNvSpPr>
            <p:nvPr/>
          </p:nvSpPr>
          <p:spPr bwMode="auto">
            <a:xfrm>
              <a:off x="5469571" y="9363803"/>
              <a:ext cx="158411" cy="183423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112"/>
                </a:cxn>
                <a:cxn ang="0">
                  <a:pos x="22" y="132"/>
                </a:cxn>
                <a:cxn ang="0">
                  <a:pos x="114" y="20"/>
                </a:cxn>
                <a:cxn ang="0">
                  <a:pos x="90" y="0"/>
                </a:cxn>
              </a:cxnLst>
              <a:rect l="0" t="0" r="r" b="b"/>
              <a:pathLst>
                <a:path w="114" h="132">
                  <a:moveTo>
                    <a:pt x="90" y="0"/>
                  </a:moveTo>
                  <a:lnTo>
                    <a:pt x="0" y="112"/>
                  </a:lnTo>
                  <a:lnTo>
                    <a:pt x="22" y="132"/>
                  </a:lnTo>
                  <a:lnTo>
                    <a:pt x="114" y="2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4" name="Freeform 221"/>
            <p:cNvSpPr>
              <a:spLocks/>
            </p:cNvSpPr>
            <p:nvPr/>
          </p:nvSpPr>
          <p:spPr bwMode="auto">
            <a:xfrm>
              <a:off x="5469571" y="9363803"/>
              <a:ext cx="158411" cy="183423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112"/>
                </a:cxn>
                <a:cxn ang="0">
                  <a:pos x="22" y="132"/>
                </a:cxn>
                <a:cxn ang="0">
                  <a:pos x="114" y="20"/>
                </a:cxn>
                <a:cxn ang="0">
                  <a:pos x="90" y="0"/>
                </a:cxn>
              </a:cxnLst>
              <a:rect l="0" t="0" r="r" b="b"/>
              <a:pathLst>
                <a:path w="114" h="132">
                  <a:moveTo>
                    <a:pt x="90" y="0"/>
                  </a:moveTo>
                  <a:lnTo>
                    <a:pt x="0" y="112"/>
                  </a:lnTo>
                  <a:lnTo>
                    <a:pt x="22" y="132"/>
                  </a:lnTo>
                  <a:lnTo>
                    <a:pt x="114" y="20"/>
                  </a:lnTo>
                  <a:lnTo>
                    <a:pt x="9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5" name="Freeform 222"/>
            <p:cNvSpPr>
              <a:spLocks/>
            </p:cNvSpPr>
            <p:nvPr/>
          </p:nvSpPr>
          <p:spPr bwMode="auto">
            <a:xfrm>
              <a:off x="5405651" y="9313779"/>
              <a:ext cx="150073" cy="186202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0" y="116"/>
                </a:cxn>
                <a:cxn ang="0">
                  <a:pos x="24" y="134"/>
                </a:cxn>
                <a:cxn ang="0">
                  <a:pos x="108" y="16"/>
                </a:cxn>
                <a:cxn ang="0">
                  <a:pos x="84" y="0"/>
                </a:cxn>
              </a:cxnLst>
              <a:rect l="0" t="0" r="r" b="b"/>
              <a:pathLst>
                <a:path w="108" h="134">
                  <a:moveTo>
                    <a:pt x="84" y="0"/>
                  </a:moveTo>
                  <a:lnTo>
                    <a:pt x="0" y="116"/>
                  </a:lnTo>
                  <a:lnTo>
                    <a:pt x="24" y="134"/>
                  </a:lnTo>
                  <a:lnTo>
                    <a:pt x="108" y="16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6" name="Freeform 223"/>
            <p:cNvSpPr>
              <a:spLocks/>
            </p:cNvSpPr>
            <p:nvPr/>
          </p:nvSpPr>
          <p:spPr bwMode="auto">
            <a:xfrm>
              <a:off x="5405651" y="9313779"/>
              <a:ext cx="150073" cy="186202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0" y="116"/>
                </a:cxn>
                <a:cxn ang="0">
                  <a:pos x="24" y="134"/>
                </a:cxn>
                <a:cxn ang="0">
                  <a:pos x="108" y="16"/>
                </a:cxn>
                <a:cxn ang="0">
                  <a:pos x="84" y="0"/>
                </a:cxn>
              </a:cxnLst>
              <a:rect l="0" t="0" r="r" b="b"/>
              <a:pathLst>
                <a:path w="108" h="134">
                  <a:moveTo>
                    <a:pt x="84" y="0"/>
                  </a:moveTo>
                  <a:lnTo>
                    <a:pt x="0" y="116"/>
                  </a:lnTo>
                  <a:lnTo>
                    <a:pt x="24" y="134"/>
                  </a:lnTo>
                  <a:lnTo>
                    <a:pt x="108" y="16"/>
                  </a:lnTo>
                  <a:lnTo>
                    <a:pt x="8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7" name="Freeform 224"/>
            <p:cNvSpPr>
              <a:spLocks/>
            </p:cNvSpPr>
            <p:nvPr/>
          </p:nvSpPr>
          <p:spPr bwMode="auto">
            <a:xfrm>
              <a:off x="5338951" y="9263754"/>
              <a:ext cx="144515" cy="191760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0" y="122"/>
                </a:cxn>
                <a:cxn ang="0">
                  <a:pos x="24" y="138"/>
                </a:cxn>
                <a:cxn ang="0">
                  <a:pos x="104" y="18"/>
                </a:cxn>
                <a:cxn ang="0">
                  <a:pos x="78" y="0"/>
                </a:cxn>
              </a:cxnLst>
              <a:rect l="0" t="0" r="r" b="b"/>
              <a:pathLst>
                <a:path w="104" h="138">
                  <a:moveTo>
                    <a:pt x="78" y="0"/>
                  </a:moveTo>
                  <a:lnTo>
                    <a:pt x="0" y="122"/>
                  </a:lnTo>
                  <a:lnTo>
                    <a:pt x="24" y="138"/>
                  </a:lnTo>
                  <a:lnTo>
                    <a:pt x="104" y="18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8" name="Freeform 225"/>
            <p:cNvSpPr>
              <a:spLocks/>
            </p:cNvSpPr>
            <p:nvPr/>
          </p:nvSpPr>
          <p:spPr bwMode="auto">
            <a:xfrm>
              <a:off x="5338951" y="9263754"/>
              <a:ext cx="144515" cy="191760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0" y="122"/>
                </a:cxn>
                <a:cxn ang="0">
                  <a:pos x="24" y="138"/>
                </a:cxn>
                <a:cxn ang="0">
                  <a:pos x="104" y="18"/>
                </a:cxn>
                <a:cxn ang="0">
                  <a:pos x="78" y="0"/>
                </a:cxn>
              </a:cxnLst>
              <a:rect l="0" t="0" r="r" b="b"/>
              <a:pathLst>
                <a:path w="104" h="138">
                  <a:moveTo>
                    <a:pt x="78" y="0"/>
                  </a:moveTo>
                  <a:lnTo>
                    <a:pt x="0" y="122"/>
                  </a:lnTo>
                  <a:lnTo>
                    <a:pt x="24" y="138"/>
                  </a:lnTo>
                  <a:lnTo>
                    <a:pt x="104" y="18"/>
                  </a:lnTo>
                  <a:lnTo>
                    <a:pt x="7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9" name="Freeform 226"/>
            <p:cNvSpPr>
              <a:spLocks/>
            </p:cNvSpPr>
            <p:nvPr/>
          </p:nvSpPr>
          <p:spPr bwMode="auto">
            <a:xfrm>
              <a:off x="5269473" y="9222067"/>
              <a:ext cx="136178" cy="194540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0" y="124"/>
                </a:cxn>
                <a:cxn ang="0">
                  <a:pos x="26" y="140"/>
                </a:cxn>
                <a:cxn ang="0">
                  <a:pos x="98" y="14"/>
                </a:cxn>
                <a:cxn ang="0">
                  <a:pos x="72" y="0"/>
                </a:cxn>
              </a:cxnLst>
              <a:rect l="0" t="0" r="r" b="b"/>
              <a:pathLst>
                <a:path w="98" h="140">
                  <a:moveTo>
                    <a:pt x="72" y="0"/>
                  </a:moveTo>
                  <a:lnTo>
                    <a:pt x="0" y="124"/>
                  </a:lnTo>
                  <a:lnTo>
                    <a:pt x="26" y="140"/>
                  </a:lnTo>
                  <a:lnTo>
                    <a:pt x="98" y="14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0" name="Freeform 227"/>
            <p:cNvSpPr>
              <a:spLocks/>
            </p:cNvSpPr>
            <p:nvPr/>
          </p:nvSpPr>
          <p:spPr bwMode="auto">
            <a:xfrm>
              <a:off x="5269473" y="9222067"/>
              <a:ext cx="136178" cy="194540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0" y="124"/>
                </a:cxn>
                <a:cxn ang="0">
                  <a:pos x="26" y="140"/>
                </a:cxn>
                <a:cxn ang="0">
                  <a:pos x="98" y="14"/>
                </a:cxn>
                <a:cxn ang="0">
                  <a:pos x="72" y="0"/>
                </a:cxn>
              </a:cxnLst>
              <a:rect l="0" t="0" r="r" b="b"/>
              <a:pathLst>
                <a:path w="98" h="140">
                  <a:moveTo>
                    <a:pt x="72" y="0"/>
                  </a:moveTo>
                  <a:lnTo>
                    <a:pt x="0" y="124"/>
                  </a:lnTo>
                  <a:lnTo>
                    <a:pt x="26" y="140"/>
                  </a:lnTo>
                  <a:lnTo>
                    <a:pt x="98" y="14"/>
                  </a:lnTo>
                  <a:lnTo>
                    <a:pt x="7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1" name="Freeform 228"/>
            <p:cNvSpPr>
              <a:spLocks/>
            </p:cNvSpPr>
            <p:nvPr/>
          </p:nvSpPr>
          <p:spPr bwMode="auto">
            <a:xfrm>
              <a:off x="5199995" y="9180380"/>
              <a:ext cx="127840" cy="197319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30"/>
                </a:cxn>
                <a:cxn ang="0">
                  <a:pos x="28" y="142"/>
                </a:cxn>
                <a:cxn ang="0">
                  <a:pos x="92" y="14"/>
                </a:cxn>
                <a:cxn ang="0">
                  <a:pos x="66" y="0"/>
                </a:cxn>
              </a:cxnLst>
              <a:rect l="0" t="0" r="r" b="b"/>
              <a:pathLst>
                <a:path w="92" h="142">
                  <a:moveTo>
                    <a:pt x="66" y="0"/>
                  </a:moveTo>
                  <a:lnTo>
                    <a:pt x="0" y="130"/>
                  </a:lnTo>
                  <a:lnTo>
                    <a:pt x="28" y="142"/>
                  </a:lnTo>
                  <a:lnTo>
                    <a:pt x="92" y="14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2" name="Freeform 229"/>
            <p:cNvSpPr>
              <a:spLocks/>
            </p:cNvSpPr>
            <p:nvPr/>
          </p:nvSpPr>
          <p:spPr bwMode="auto">
            <a:xfrm>
              <a:off x="5199995" y="9180380"/>
              <a:ext cx="127840" cy="197319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30"/>
                </a:cxn>
                <a:cxn ang="0">
                  <a:pos x="28" y="142"/>
                </a:cxn>
                <a:cxn ang="0">
                  <a:pos x="92" y="14"/>
                </a:cxn>
                <a:cxn ang="0">
                  <a:pos x="66" y="0"/>
                </a:cxn>
              </a:cxnLst>
              <a:rect l="0" t="0" r="r" b="b"/>
              <a:pathLst>
                <a:path w="92" h="142">
                  <a:moveTo>
                    <a:pt x="66" y="0"/>
                  </a:moveTo>
                  <a:lnTo>
                    <a:pt x="0" y="130"/>
                  </a:lnTo>
                  <a:lnTo>
                    <a:pt x="28" y="142"/>
                  </a:lnTo>
                  <a:lnTo>
                    <a:pt x="92" y="14"/>
                  </a:lnTo>
                  <a:lnTo>
                    <a:pt x="6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3" name="Freeform 230"/>
            <p:cNvSpPr>
              <a:spLocks/>
            </p:cNvSpPr>
            <p:nvPr/>
          </p:nvSpPr>
          <p:spPr bwMode="auto">
            <a:xfrm>
              <a:off x="5127737" y="9144252"/>
              <a:ext cx="119503" cy="202877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0" y="132"/>
                </a:cxn>
                <a:cxn ang="0">
                  <a:pos x="28" y="146"/>
                </a:cxn>
                <a:cxn ang="0">
                  <a:pos x="86" y="14"/>
                </a:cxn>
                <a:cxn ang="0">
                  <a:pos x="60" y="0"/>
                </a:cxn>
              </a:cxnLst>
              <a:rect l="0" t="0" r="r" b="b"/>
              <a:pathLst>
                <a:path w="86" h="146">
                  <a:moveTo>
                    <a:pt x="60" y="0"/>
                  </a:moveTo>
                  <a:lnTo>
                    <a:pt x="0" y="132"/>
                  </a:lnTo>
                  <a:lnTo>
                    <a:pt x="28" y="146"/>
                  </a:lnTo>
                  <a:lnTo>
                    <a:pt x="86" y="14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4" name="Freeform 231"/>
            <p:cNvSpPr>
              <a:spLocks/>
            </p:cNvSpPr>
            <p:nvPr/>
          </p:nvSpPr>
          <p:spPr bwMode="auto">
            <a:xfrm>
              <a:off x="5127737" y="9144252"/>
              <a:ext cx="119503" cy="202877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0" y="132"/>
                </a:cxn>
                <a:cxn ang="0">
                  <a:pos x="28" y="146"/>
                </a:cxn>
                <a:cxn ang="0">
                  <a:pos x="86" y="14"/>
                </a:cxn>
                <a:cxn ang="0">
                  <a:pos x="60" y="0"/>
                </a:cxn>
              </a:cxnLst>
              <a:rect l="0" t="0" r="r" b="b"/>
              <a:pathLst>
                <a:path w="86" h="146">
                  <a:moveTo>
                    <a:pt x="60" y="0"/>
                  </a:moveTo>
                  <a:lnTo>
                    <a:pt x="0" y="132"/>
                  </a:lnTo>
                  <a:lnTo>
                    <a:pt x="28" y="146"/>
                  </a:lnTo>
                  <a:lnTo>
                    <a:pt x="86" y="14"/>
                  </a:lnTo>
                  <a:lnTo>
                    <a:pt x="6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5" name="Freeform 232"/>
            <p:cNvSpPr>
              <a:spLocks/>
            </p:cNvSpPr>
            <p:nvPr/>
          </p:nvSpPr>
          <p:spPr bwMode="auto">
            <a:xfrm>
              <a:off x="5055480" y="9113681"/>
              <a:ext cx="111165" cy="202877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136"/>
                </a:cxn>
                <a:cxn ang="0">
                  <a:pos x="28" y="146"/>
                </a:cxn>
                <a:cxn ang="0">
                  <a:pos x="80" y="12"/>
                </a:cxn>
                <a:cxn ang="0">
                  <a:pos x="52" y="0"/>
                </a:cxn>
              </a:cxnLst>
              <a:rect l="0" t="0" r="r" b="b"/>
              <a:pathLst>
                <a:path w="80" h="146">
                  <a:moveTo>
                    <a:pt x="52" y="0"/>
                  </a:moveTo>
                  <a:lnTo>
                    <a:pt x="0" y="136"/>
                  </a:lnTo>
                  <a:lnTo>
                    <a:pt x="28" y="146"/>
                  </a:lnTo>
                  <a:lnTo>
                    <a:pt x="80" y="1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6" name="Freeform 233"/>
            <p:cNvSpPr>
              <a:spLocks/>
            </p:cNvSpPr>
            <p:nvPr/>
          </p:nvSpPr>
          <p:spPr bwMode="auto">
            <a:xfrm>
              <a:off x="5055480" y="9113681"/>
              <a:ext cx="111165" cy="202877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136"/>
                </a:cxn>
                <a:cxn ang="0">
                  <a:pos x="28" y="146"/>
                </a:cxn>
                <a:cxn ang="0">
                  <a:pos x="80" y="12"/>
                </a:cxn>
                <a:cxn ang="0">
                  <a:pos x="52" y="0"/>
                </a:cxn>
              </a:cxnLst>
              <a:rect l="0" t="0" r="r" b="b"/>
              <a:pathLst>
                <a:path w="80" h="146">
                  <a:moveTo>
                    <a:pt x="52" y="0"/>
                  </a:moveTo>
                  <a:lnTo>
                    <a:pt x="0" y="136"/>
                  </a:lnTo>
                  <a:lnTo>
                    <a:pt x="28" y="146"/>
                  </a:lnTo>
                  <a:lnTo>
                    <a:pt x="80" y="12"/>
                  </a:lnTo>
                  <a:lnTo>
                    <a:pt x="5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7" name="Freeform 234"/>
            <p:cNvSpPr>
              <a:spLocks/>
            </p:cNvSpPr>
            <p:nvPr/>
          </p:nvSpPr>
          <p:spPr bwMode="auto">
            <a:xfrm>
              <a:off x="4980443" y="9085890"/>
              <a:ext cx="102828" cy="20565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138"/>
                </a:cxn>
                <a:cxn ang="0">
                  <a:pos x="28" y="148"/>
                </a:cxn>
                <a:cxn ang="0">
                  <a:pos x="74" y="10"/>
                </a:cxn>
                <a:cxn ang="0">
                  <a:pos x="44" y="0"/>
                </a:cxn>
              </a:cxnLst>
              <a:rect l="0" t="0" r="r" b="b"/>
              <a:pathLst>
                <a:path w="74" h="148">
                  <a:moveTo>
                    <a:pt x="44" y="0"/>
                  </a:moveTo>
                  <a:lnTo>
                    <a:pt x="0" y="138"/>
                  </a:lnTo>
                  <a:lnTo>
                    <a:pt x="28" y="148"/>
                  </a:lnTo>
                  <a:lnTo>
                    <a:pt x="74" y="1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8" name="Freeform 235"/>
            <p:cNvSpPr>
              <a:spLocks/>
            </p:cNvSpPr>
            <p:nvPr/>
          </p:nvSpPr>
          <p:spPr bwMode="auto">
            <a:xfrm>
              <a:off x="4980443" y="9085890"/>
              <a:ext cx="102828" cy="20565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138"/>
                </a:cxn>
                <a:cxn ang="0">
                  <a:pos x="28" y="148"/>
                </a:cxn>
                <a:cxn ang="0">
                  <a:pos x="74" y="10"/>
                </a:cxn>
                <a:cxn ang="0">
                  <a:pos x="44" y="0"/>
                </a:cxn>
              </a:cxnLst>
              <a:rect l="0" t="0" r="r" b="b"/>
              <a:pathLst>
                <a:path w="74" h="148">
                  <a:moveTo>
                    <a:pt x="44" y="0"/>
                  </a:moveTo>
                  <a:lnTo>
                    <a:pt x="0" y="138"/>
                  </a:lnTo>
                  <a:lnTo>
                    <a:pt x="28" y="148"/>
                  </a:lnTo>
                  <a:lnTo>
                    <a:pt x="74" y="10"/>
                  </a:lnTo>
                  <a:lnTo>
                    <a:pt x="4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9" name="Freeform 236"/>
            <p:cNvSpPr>
              <a:spLocks/>
            </p:cNvSpPr>
            <p:nvPr/>
          </p:nvSpPr>
          <p:spPr bwMode="auto">
            <a:xfrm>
              <a:off x="4905406" y="9063657"/>
              <a:ext cx="91712" cy="205656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140"/>
                </a:cxn>
                <a:cxn ang="0">
                  <a:pos x="28" y="148"/>
                </a:cxn>
                <a:cxn ang="0">
                  <a:pos x="66" y="8"/>
                </a:cxn>
                <a:cxn ang="0">
                  <a:pos x="38" y="0"/>
                </a:cxn>
              </a:cxnLst>
              <a:rect l="0" t="0" r="r" b="b"/>
              <a:pathLst>
                <a:path w="66" h="148">
                  <a:moveTo>
                    <a:pt x="38" y="0"/>
                  </a:moveTo>
                  <a:lnTo>
                    <a:pt x="0" y="140"/>
                  </a:lnTo>
                  <a:lnTo>
                    <a:pt x="28" y="148"/>
                  </a:lnTo>
                  <a:lnTo>
                    <a:pt x="66" y="8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0" name="Freeform 237"/>
            <p:cNvSpPr>
              <a:spLocks/>
            </p:cNvSpPr>
            <p:nvPr/>
          </p:nvSpPr>
          <p:spPr bwMode="auto">
            <a:xfrm>
              <a:off x="4905406" y="9063657"/>
              <a:ext cx="91712" cy="205656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140"/>
                </a:cxn>
                <a:cxn ang="0">
                  <a:pos x="28" y="148"/>
                </a:cxn>
                <a:cxn ang="0">
                  <a:pos x="66" y="8"/>
                </a:cxn>
                <a:cxn ang="0">
                  <a:pos x="38" y="0"/>
                </a:cxn>
              </a:cxnLst>
              <a:rect l="0" t="0" r="r" b="b"/>
              <a:pathLst>
                <a:path w="66" h="148">
                  <a:moveTo>
                    <a:pt x="38" y="0"/>
                  </a:moveTo>
                  <a:lnTo>
                    <a:pt x="0" y="140"/>
                  </a:lnTo>
                  <a:lnTo>
                    <a:pt x="28" y="148"/>
                  </a:lnTo>
                  <a:lnTo>
                    <a:pt x="66" y="8"/>
                  </a:lnTo>
                  <a:lnTo>
                    <a:pt x="3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1" name="Freeform 238"/>
            <p:cNvSpPr>
              <a:spLocks/>
            </p:cNvSpPr>
            <p:nvPr/>
          </p:nvSpPr>
          <p:spPr bwMode="auto">
            <a:xfrm>
              <a:off x="4827590" y="9046982"/>
              <a:ext cx="83374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142"/>
                </a:cxn>
                <a:cxn ang="0">
                  <a:pos x="30" y="148"/>
                </a:cxn>
                <a:cxn ang="0">
                  <a:pos x="60" y="6"/>
                </a:cxn>
                <a:cxn ang="0">
                  <a:pos x="30" y="0"/>
                </a:cxn>
              </a:cxnLst>
              <a:rect l="0" t="0" r="r" b="b"/>
              <a:pathLst>
                <a:path w="60" h="148">
                  <a:moveTo>
                    <a:pt x="30" y="0"/>
                  </a:moveTo>
                  <a:lnTo>
                    <a:pt x="0" y="142"/>
                  </a:lnTo>
                  <a:lnTo>
                    <a:pt x="30" y="148"/>
                  </a:lnTo>
                  <a:lnTo>
                    <a:pt x="60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2" name="Freeform 239"/>
            <p:cNvSpPr>
              <a:spLocks/>
            </p:cNvSpPr>
            <p:nvPr/>
          </p:nvSpPr>
          <p:spPr bwMode="auto">
            <a:xfrm>
              <a:off x="4827590" y="9046982"/>
              <a:ext cx="83374" cy="20565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142"/>
                </a:cxn>
                <a:cxn ang="0">
                  <a:pos x="30" y="148"/>
                </a:cxn>
                <a:cxn ang="0">
                  <a:pos x="60" y="6"/>
                </a:cxn>
                <a:cxn ang="0">
                  <a:pos x="30" y="0"/>
                </a:cxn>
              </a:cxnLst>
              <a:rect l="0" t="0" r="r" b="b"/>
              <a:pathLst>
                <a:path w="60" h="148">
                  <a:moveTo>
                    <a:pt x="30" y="0"/>
                  </a:moveTo>
                  <a:lnTo>
                    <a:pt x="0" y="142"/>
                  </a:lnTo>
                  <a:lnTo>
                    <a:pt x="30" y="148"/>
                  </a:lnTo>
                  <a:lnTo>
                    <a:pt x="60" y="6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3" name="Freeform 240"/>
            <p:cNvSpPr>
              <a:spLocks/>
            </p:cNvSpPr>
            <p:nvPr/>
          </p:nvSpPr>
          <p:spPr bwMode="auto">
            <a:xfrm>
              <a:off x="4749775" y="9033086"/>
              <a:ext cx="75037" cy="20565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44"/>
                </a:cxn>
                <a:cxn ang="0">
                  <a:pos x="30" y="148"/>
                </a:cxn>
                <a:cxn ang="0">
                  <a:pos x="54" y="6"/>
                </a:cxn>
                <a:cxn ang="0">
                  <a:pos x="24" y="0"/>
                </a:cxn>
              </a:cxnLst>
              <a:rect l="0" t="0" r="r" b="b"/>
              <a:pathLst>
                <a:path w="54" h="148">
                  <a:moveTo>
                    <a:pt x="24" y="0"/>
                  </a:moveTo>
                  <a:lnTo>
                    <a:pt x="0" y="144"/>
                  </a:lnTo>
                  <a:lnTo>
                    <a:pt x="30" y="148"/>
                  </a:lnTo>
                  <a:lnTo>
                    <a:pt x="54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4" name="Freeform 241"/>
            <p:cNvSpPr>
              <a:spLocks/>
            </p:cNvSpPr>
            <p:nvPr/>
          </p:nvSpPr>
          <p:spPr bwMode="auto">
            <a:xfrm>
              <a:off x="4749775" y="9033086"/>
              <a:ext cx="75037" cy="20565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44"/>
                </a:cxn>
                <a:cxn ang="0">
                  <a:pos x="30" y="148"/>
                </a:cxn>
                <a:cxn ang="0">
                  <a:pos x="54" y="6"/>
                </a:cxn>
                <a:cxn ang="0">
                  <a:pos x="24" y="0"/>
                </a:cxn>
              </a:cxnLst>
              <a:rect l="0" t="0" r="r" b="b"/>
              <a:pathLst>
                <a:path w="54" h="148">
                  <a:moveTo>
                    <a:pt x="24" y="0"/>
                  </a:moveTo>
                  <a:lnTo>
                    <a:pt x="0" y="144"/>
                  </a:lnTo>
                  <a:lnTo>
                    <a:pt x="30" y="148"/>
                  </a:lnTo>
                  <a:lnTo>
                    <a:pt x="54" y="6"/>
                  </a:lnTo>
                  <a:lnTo>
                    <a:pt x="2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5" name="Freeform 242"/>
            <p:cNvSpPr>
              <a:spLocks/>
            </p:cNvSpPr>
            <p:nvPr/>
          </p:nvSpPr>
          <p:spPr bwMode="auto">
            <a:xfrm>
              <a:off x="4671959" y="9024749"/>
              <a:ext cx="63920" cy="20287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44"/>
                </a:cxn>
                <a:cxn ang="0">
                  <a:pos x="30" y="146"/>
                </a:cxn>
                <a:cxn ang="0">
                  <a:pos x="46" y="4"/>
                </a:cxn>
                <a:cxn ang="0">
                  <a:pos x="16" y="0"/>
                </a:cxn>
              </a:cxnLst>
              <a:rect l="0" t="0" r="r" b="b"/>
              <a:pathLst>
                <a:path w="46" h="146">
                  <a:moveTo>
                    <a:pt x="16" y="0"/>
                  </a:moveTo>
                  <a:lnTo>
                    <a:pt x="0" y="144"/>
                  </a:lnTo>
                  <a:lnTo>
                    <a:pt x="30" y="146"/>
                  </a:lnTo>
                  <a:lnTo>
                    <a:pt x="46" y="4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6" name="Freeform 243"/>
            <p:cNvSpPr>
              <a:spLocks/>
            </p:cNvSpPr>
            <p:nvPr/>
          </p:nvSpPr>
          <p:spPr bwMode="auto">
            <a:xfrm>
              <a:off x="4671959" y="9024749"/>
              <a:ext cx="63920" cy="20287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44"/>
                </a:cxn>
                <a:cxn ang="0">
                  <a:pos x="30" y="146"/>
                </a:cxn>
                <a:cxn ang="0">
                  <a:pos x="46" y="4"/>
                </a:cxn>
                <a:cxn ang="0">
                  <a:pos x="16" y="0"/>
                </a:cxn>
              </a:cxnLst>
              <a:rect l="0" t="0" r="r" b="b"/>
              <a:pathLst>
                <a:path w="46" h="146">
                  <a:moveTo>
                    <a:pt x="16" y="0"/>
                  </a:moveTo>
                  <a:lnTo>
                    <a:pt x="0" y="144"/>
                  </a:lnTo>
                  <a:lnTo>
                    <a:pt x="30" y="146"/>
                  </a:lnTo>
                  <a:lnTo>
                    <a:pt x="46" y="4"/>
                  </a:lnTo>
                  <a:lnTo>
                    <a:pt x="1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7" name="Freeform 244"/>
            <p:cNvSpPr>
              <a:spLocks/>
            </p:cNvSpPr>
            <p:nvPr/>
          </p:nvSpPr>
          <p:spPr bwMode="auto">
            <a:xfrm>
              <a:off x="4594143" y="9021970"/>
              <a:ext cx="52804" cy="20287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44"/>
                </a:cxn>
                <a:cxn ang="0">
                  <a:pos x="30" y="146"/>
                </a:cxn>
                <a:cxn ang="0">
                  <a:pos x="38" y="0"/>
                </a:cxn>
                <a:cxn ang="0">
                  <a:pos x="8" y="0"/>
                </a:cxn>
              </a:cxnLst>
              <a:rect l="0" t="0" r="r" b="b"/>
              <a:pathLst>
                <a:path w="38" h="146">
                  <a:moveTo>
                    <a:pt x="8" y="0"/>
                  </a:moveTo>
                  <a:lnTo>
                    <a:pt x="0" y="144"/>
                  </a:lnTo>
                  <a:lnTo>
                    <a:pt x="30" y="146"/>
                  </a:lnTo>
                  <a:lnTo>
                    <a:pt x="3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8" name="Freeform 245"/>
            <p:cNvSpPr>
              <a:spLocks/>
            </p:cNvSpPr>
            <p:nvPr/>
          </p:nvSpPr>
          <p:spPr bwMode="auto">
            <a:xfrm>
              <a:off x="4594143" y="9021970"/>
              <a:ext cx="52804" cy="20287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44"/>
                </a:cxn>
                <a:cxn ang="0">
                  <a:pos x="30" y="146"/>
                </a:cxn>
                <a:cxn ang="0">
                  <a:pos x="38" y="0"/>
                </a:cxn>
                <a:cxn ang="0">
                  <a:pos x="8" y="0"/>
                </a:cxn>
              </a:cxnLst>
              <a:rect l="0" t="0" r="r" b="b"/>
              <a:pathLst>
                <a:path w="38" h="146">
                  <a:moveTo>
                    <a:pt x="8" y="0"/>
                  </a:moveTo>
                  <a:lnTo>
                    <a:pt x="0" y="144"/>
                  </a:lnTo>
                  <a:lnTo>
                    <a:pt x="30" y="146"/>
                  </a:lnTo>
                  <a:lnTo>
                    <a:pt x="38" y="0"/>
                  </a:lnTo>
                  <a:lnTo>
                    <a:pt x="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3" name="렌즈3"/>
          <p:cNvGrpSpPr>
            <a:grpSpLocks/>
          </p:cNvGrpSpPr>
          <p:nvPr/>
        </p:nvGrpSpPr>
        <p:grpSpPr bwMode="auto">
          <a:xfrm>
            <a:off x="2005113" y="984134"/>
            <a:ext cx="5136345" cy="5134562"/>
            <a:chOff x="2295797" y="571480"/>
            <a:chExt cx="4580017" cy="4577995"/>
          </a:xfrm>
          <a:solidFill>
            <a:schemeClr val="tx1">
              <a:alpha val="2745"/>
            </a:schemeClr>
          </a:solidFill>
        </p:grpSpPr>
        <p:sp>
          <p:nvSpPr>
            <p:cNvPr id="780" name="Freeform 248"/>
            <p:cNvSpPr>
              <a:spLocks/>
            </p:cNvSpPr>
            <p:nvPr/>
          </p:nvSpPr>
          <p:spPr bwMode="auto">
            <a:xfrm rot="-60000">
              <a:off x="4105578" y="2831905"/>
              <a:ext cx="2770236" cy="2317570"/>
            </a:xfrm>
            <a:custGeom>
              <a:avLst/>
              <a:gdLst/>
              <a:ahLst/>
              <a:cxnLst>
                <a:cxn ang="0">
                  <a:pos x="1702" y="32"/>
                </a:cxn>
                <a:cxn ang="0">
                  <a:pos x="1700" y="100"/>
                </a:cxn>
                <a:cxn ang="0">
                  <a:pos x="1686" y="236"/>
                </a:cxn>
                <a:cxn ang="0">
                  <a:pos x="1660" y="368"/>
                </a:cxn>
                <a:cxn ang="0">
                  <a:pos x="1620" y="494"/>
                </a:cxn>
                <a:cxn ang="0">
                  <a:pos x="1568" y="614"/>
                </a:cxn>
                <a:cxn ang="0">
                  <a:pos x="1506" y="730"/>
                </a:cxn>
                <a:cxn ang="0">
                  <a:pos x="1434" y="836"/>
                </a:cxn>
                <a:cxn ang="0">
                  <a:pos x="1352" y="936"/>
                </a:cxn>
                <a:cxn ang="0">
                  <a:pos x="1260" y="1028"/>
                </a:cxn>
                <a:cxn ang="0">
                  <a:pos x="1160" y="1110"/>
                </a:cxn>
                <a:cxn ang="0">
                  <a:pos x="1052" y="1182"/>
                </a:cxn>
                <a:cxn ang="0">
                  <a:pos x="938" y="1244"/>
                </a:cxn>
                <a:cxn ang="0">
                  <a:pos x="818" y="1296"/>
                </a:cxn>
                <a:cxn ang="0">
                  <a:pos x="690" y="1334"/>
                </a:cxn>
                <a:cxn ang="0">
                  <a:pos x="560" y="1362"/>
                </a:cxn>
                <a:cxn ang="0">
                  <a:pos x="424" y="1376"/>
                </a:cxn>
                <a:cxn ang="0">
                  <a:pos x="354" y="1376"/>
                </a:cxn>
                <a:cxn ang="0">
                  <a:pos x="210" y="1370"/>
                </a:cxn>
                <a:cxn ang="0">
                  <a:pos x="68" y="1346"/>
                </a:cxn>
                <a:cxn ang="0">
                  <a:pos x="0" y="1630"/>
                </a:cxn>
                <a:cxn ang="0">
                  <a:pos x="86" y="1646"/>
                </a:cxn>
                <a:cxn ang="0">
                  <a:pos x="174" y="1658"/>
                </a:cxn>
                <a:cxn ang="0">
                  <a:pos x="264" y="1666"/>
                </a:cxn>
                <a:cxn ang="0">
                  <a:pos x="354" y="1668"/>
                </a:cxn>
                <a:cxn ang="0">
                  <a:pos x="438" y="1666"/>
                </a:cxn>
                <a:cxn ang="0">
                  <a:pos x="604" y="1650"/>
                </a:cxn>
                <a:cxn ang="0">
                  <a:pos x="764" y="1616"/>
                </a:cxn>
                <a:cxn ang="0">
                  <a:pos x="918" y="1568"/>
                </a:cxn>
                <a:cxn ang="0">
                  <a:pos x="1066" y="1506"/>
                </a:cxn>
                <a:cxn ang="0">
                  <a:pos x="1204" y="1430"/>
                </a:cxn>
                <a:cxn ang="0">
                  <a:pos x="1336" y="1342"/>
                </a:cxn>
                <a:cxn ang="0">
                  <a:pos x="1456" y="1242"/>
                </a:cxn>
                <a:cxn ang="0">
                  <a:pos x="1568" y="1130"/>
                </a:cxn>
                <a:cxn ang="0">
                  <a:pos x="1668" y="1010"/>
                </a:cxn>
                <a:cxn ang="0">
                  <a:pos x="1756" y="878"/>
                </a:cxn>
                <a:cxn ang="0">
                  <a:pos x="1832" y="740"/>
                </a:cxn>
                <a:cxn ang="0">
                  <a:pos x="1894" y="592"/>
                </a:cxn>
                <a:cxn ang="0">
                  <a:pos x="1942" y="438"/>
                </a:cxn>
                <a:cxn ang="0">
                  <a:pos x="1976" y="278"/>
                </a:cxn>
                <a:cxn ang="0">
                  <a:pos x="1992" y="112"/>
                </a:cxn>
                <a:cxn ang="0">
                  <a:pos x="1994" y="28"/>
                </a:cxn>
                <a:cxn ang="0">
                  <a:pos x="1994" y="0"/>
                </a:cxn>
              </a:cxnLst>
              <a:rect l="0" t="0" r="r" b="b"/>
              <a:pathLst>
                <a:path w="1994" h="1668">
                  <a:moveTo>
                    <a:pt x="1994" y="0"/>
                  </a:moveTo>
                  <a:lnTo>
                    <a:pt x="1702" y="32"/>
                  </a:lnTo>
                  <a:lnTo>
                    <a:pt x="1702" y="32"/>
                  </a:lnTo>
                  <a:lnTo>
                    <a:pt x="1700" y="100"/>
                  </a:lnTo>
                  <a:lnTo>
                    <a:pt x="1696" y="170"/>
                  </a:lnTo>
                  <a:lnTo>
                    <a:pt x="1686" y="236"/>
                  </a:lnTo>
                  <a:lnTo>
                    <a:pt x="1674" y="302"/>
                  </a:lnTo>
                  <a:lnTo>
                    <a:pt x="1660" y="368"/>
                  </a:lnTo>
                  <a:lnTo>
                    <a:pt x="1642" y="432"/>
                  </a:lnTo>
                  <a:lnTo>
                    <a:pt x="1620" y="494"/>
                  </a:lnTo>
                  <a:lnTo>
                    <a:pt x="1596" y="556"/>
                  </a:lnTo>
                  <a:lnTo>
                    <a:pt x="1568" y="614"/>
                  </a:lnTo>
                  <a:lnTo>
                    <a:pt x="1538" y="674"/>
                  </a:lnTo>
                  <a:lnTo>
                    <a:pt x="1506" y="730"/>
                  </a:lnTo>
                  <a:lnTo>
                    <a:pt x="1472" y="784"/>
                  </a:lnTo>
                  <a:lnTo>
                    <a:pt x="1434" y="836"/>
                  </a:lnTo>
                  <a:lnTo>
                    <a:pt x="1394" y="888"/>
                  </a:lnTo>
                  <a:lnTo>
                    <a:pt x="1352" y="936"/>
                  </a:lnTo>
                  <a:lnTo>
                    <a:pt x="1306" y="982"/>
                  </a:lnTo>
                  <a:lnTo>
                    <a:pt x="1260" y="1028"/>
                  </a:lnTo>
                  <a:lnTo>
                    <a:pt x="1210" y="1070"/>
                  </a:lnTo>
                  <a:lnTo>
                    <a:pt x="1160" y="1110"/>
                  </a:lnTo>
                  <a:lnTo>
                    <a:pt x="1108" y="1148"/>
                  </a:lnTo>
                  <a:lnTo>
                    <a:pt x="1052" y="1182"/>
                  </a:lnTo>
                  <a:lnTo>
                    <a:pt x="996" y="1214"/>
                  </a:lnTo>
                  <a:lnTo>
                    <a:pt x="938" y="1244"/>
                  </a:lnTo>
                  <a:lnTo>
                    <a:pt x="878" y="1272"/>
                  </a:lnTo>
                  <a:lnTo>
                    <a:pt x="818" y="1296"/>
                  </a:lnTo>
                  <a:lnTo>
                    <a:pt x="754" y="1316"/>
                  </a:lnTo>
                  <a:lnTo>
                    <a:pt x="690" y="1334"/>
                  </a:lnTo>
                  <a:lnTo>
                    <a:pt x="626" y="1350"/>
                  </a:lnTo>
                  <a:lnTo>
                    <a:pt x="560" y="1362"/>
                  </a:lnTo>
                  <a:lnTo>
                    <a:pt x="492" y="1370"/>
                  </a:lnTo>
                  <a:lnTo>
                    <a:pt x="424" y="1376"/>
                  </a:lnTo>
                  <a:lnTo>
                    <a:pt x="354" y="1376"/>
                  </a:lnTo>
                  <a:lnTo>
                    <a:pt x="354" y="1376"/>
                  </a:lnTo>
                  <a:lnTo>
                    <a:pt x="282" y="1374"/>
                  </a:lnTo>
                  <a:lnTo>
                    <a:pt x="210" y="1370"/>
                  </a:lnTo>
                  <a:lnTo>
                    <a:pt x="138" y="1360"/>
                  </a:lnTo>
                  <a:lnTo>
                    <a:pt x="68" y="1346"/>
                  </a:lnTo>
                  <a:lnTo>
                    <a:pt x="64" y="1350"/>
                  </a:lnTo>
                  <a:lnTo>
                    <a:pt x="0" y="1630"/>
                  </a:lnTo>
                  <a:lnTo>
                    <a:pt x="0" y="1630"/>
                  </a:lnTo>
                  <a:lnTo>
                    <a:pt x="86" y="1646"/>
                  </a:lnTo>
                  <a:lnTo>
                    <a:pt x="130" y="1652"/>
                  </a:lnTo>
                  <a:lnTo>
                    <a:pt x="174" y="1658"/>
                  </a:lnTo>
                  <a:lnTo>
                    <a:pt x="218" y="1662"/>
                  </a:lnTo>
                  <a:lnTo>
                    <a:pt x="264" y="1666"/>
                  </a:lnTo>
                  <a:lnTo>
                    <a:pt x="308" y="1668"/>
                  </a:lnTo>
                  <a:lnTo>
                    <a:pt x="354" y="1668"/>
                  </a:lnTo>
                  <a:lnTo>
                    <a:pt x="354" y="1668"/>
                  </a:lnTo>
                  <a:lnTo>
                    <a:pt x="438" y="1666"/>
                  </a:lnTo>
                  <a:lnTo>
                    <a:pt x="522" y="1660"/>
                  </a:lnTo>
                  <a:lnTo>
                    <a:pt x="604" y="1650"/>
                  </a:lnTo>
                  <a:lnTo>
                    <a:pt x="684" y="1634"/>
                  </a:lnTo>
                  <a:lnTo>
                    <a:pt x="764" y="1616"/>
                  </a:lnTo>
                  <a:lnTo>
                    <a:pt x="842" y="1594"/>
                  </a:lnTo>
                  <a:lnTo>
                    <a:pt x="918" y="1568"/>
                  </a:lnTo>
                  <a:lnTo>
                    <a:pt x="992" y="1540"/>
                  </a:lnTo>
                  <a:lnTo>
                    <a:pt x="1066" y="1506"/>
                  </a:lnTo>
                  <a:lnTo>
                    <a:pt x="1136" y="1470"/>
                  </a:lnTo>
                  <a:lnTo>
                    <a:pt x="1204" y="1430"/>
                  </a:lnTo>
                  <a:lnTo>
                    <a:pt x="1270" y="1388"/>
                  </a:lnTo>
                  <a:lnTo>
                    <a:pt x="1336" y="1342"/>
                  </a:lnTo>
                  <a:lnTo>
                    <a:pt x="1398" y="1294"/>
                  </a:lnTo>
                  <a:lnTo>
                    <a:pt x="1456" y="1242"/>
                  </a:lnTo>
                  <a:lnTo>
                    <a:pt x="1514" y="1188"/>
                  </a:lnTo>
                  <a:lnTo>
                    <a:pt x="1568" y="1130"/>
                  </a:lnTo>
                  <a:lnTo>
                    <a:pt x="1620" y="1072"/>
                  </a:lnTo>
                  <a:lnTo>
                    <a:pt x="1668" y="1010"/>
                  </a:lnTo>
                  <a:lnTo>
                    <a:pt x="1714" y="944"/>
                  </a:lnTo>
                  <a:lnTo>
                    <a:pt x="1756" y="878"/>
                  </a:lnTo>
                  <a:lnTo>
                    <a:pt x="1796" y="810"/>
                  </a:lnTo>
                  <a:lnTo>
                    <a:pt x="1832" y="740"/>
                  </a:lnTo>
                  <a:lnTo>
                    <a:pt x="1866" y="666"/>
                  </a:lnTo>
                  <a:lnTo>
                    <a:pt x="1894" y="592"/>
                  </a:lnTo>
                  <a:lnTo>
                    <a:pt x="1920" y="516"/>
                  </a:lnTo>
                  <a:lnTo>
                    <a:pt x="1942" y="438"/>
                  </a:lnTo>
                  <a:lnTo>
                    <a:pt x="1960" y="358"/>
                  </a:lnTo>
                  <a:lnTo>
                    <a:pt x="1976" y="278"/>
                  </a:lnTo>
                  <a:lnTo>
                    <a:pt x="1986" y="196"/>
                  </a:lnTo>
                  <a:lnTo>
                    <a:pt x="1992" y="112"/>
                  </a:lnTo>
                  <a:lnTo>
                    <a:pt x="1994" y="28"/>
                  </a:lnTo>
                  <a:lnTo>
                    <a:pt x="1994" y="28"/>
                  </a:lnTo>
                  <a:lnTo>
                    <a:pt x="1994" y="0"/>
                  </a:lnTo>
                  <a:lnTo>
                    <a:pt x="199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81" name="Freeform 249"/>
            <p:cNvSpPr>
              <a:spLocks/>
            </p:cNvSpPr>
            <p:nvPr/>
          </p:nvSpPr>
          <p:spPr bwMode="auto">
            <a:xfrm>
              <a:off x="2295797" y="571480"/>
              <a:ext cx="2754361" cy="2336619"/>
            </a:xfrm>
            <a:custGeom>
              <a:avLst/>
              <a:gdLst/>
              <a:ahLst/>
              <a:cxnLst>
                <a:cxn ang="0">
                  <a:pos x="290" y="1648"/>
                </a:cxn>
                <a:cxn ang="0">
                  <a:pos x="292" y="1578"/>
                </a:cxn>
                <a:cxn ang="0">
                  <a:pos x="306" y="1442"/>
                </a:cxn>
                <a:cxn ang="0">
                  <a:pos x="332" y="1312"/>
                </a:cxn>
                <a:cxn ang="0">
                  <a:pos x="370" y="1184"/>
                </a:cxn>
                <a:cxn ang="0">
                  <a:pos x="420" y="1064"/>
                </a:cxn>
                <a:cxn ang="0">
                  <a:pos x="482" y="948"/>
                </a:cxn>
                <a:cxn ang="0">
                  <a:pos x="554" y="840"/>
                </a:cxn>
                <a:cxn ang="0">
                  <a:pos x="636" y="740"/>
                </a:cxn>
                <a:cxn ang="0">
                  <a:pos x="726" y="648"/>
                </a:cxn>
                <a:cxn ang="0">
                  <a:pos x="824" y="566"/>
                </a:cxn>
                <a:cxn ang="0">
                  <a:pos x="932" y="492"/>
                </a:cxn>
                <a:cxn ang="0">
                  <a:pos x="1046" y="430"/>
                </a:cxn>
                <a:cxn ang="0">
                  <a:pos x="1166" y="378"/>
                </a:cxn>
                <a:cxn ang="0">
                  <a:pos x="1292" y="338"/>
                </a:cxn>
                <a:cxn ang="0">
                  <a:pos x="1424" y="310"/>
                </a:cxn>
                <a:cxn ang="0">
                  <a:pos x="1560" y="294"/>
                </a:cxn>
                <a:cxn ang="0">
                  <a:pos x="1628" y="292"/>
                </a:cxn>
                <a:cxn ang="0">
                  <a:pos x="1774" y="298"/>
                </a:cxn>
                <a:cxn ang="0">
                  <a:pos x="1914" y="320"/>
                </a:cxn>
                <a:cxn ang="0">
                  <a:pos x="1982" y="36"/>
                </a:cxn>
                <a:cxn ang="0">
                  <a:pos x="1894" y="20"/>
                </a:cxn>
                <a:cxn ang="0">
                  <a:pos x="1806" y="10"/>
                </a:cxn>
                <a:cxn ang="0">
                  <a:pos x="1718" y="2"/>
                </a:cxn>
                <a:cxn ang="0">
                  <a:pos x="1626" y="0"/>
                </a:cxn>
                <a:cxn ang="0">
                  <a:pos x="1542" y="4"/>
                </a:cxn>
                <a:cxn ang="0">
                  <a:pos x="1376" y="22"/>
                </a:cxn>
                <a:cxn ang="0">
                  <a:pos x="1216" y="56"/>
                </a:cxn>
                <a:cxn ang="0">
                  <a:pos x="1064" y="104"/>
                </a:cxn>
                <a:cxn ang="0">
                  <a:pos x="916" y="168"/>
                </a:cxn>
                <a:cxn ang="0">
                  <a:pos x="778" y="246"/>
                </a:cxn>
                <a:cxn ang="0">
                  <a:pos x="648" y="334"/>
                </a:cxn>
                <a:cxn ang="0">
                  <a:pos x="528" y="436"/>
                </a:cxn>
                <a:cxn ang="0">
                  <a:pos x="416" y="548"/>
                </a:cxn>
                <a:cxn ang="0">
                  <a:pos x="318" y="670"/>
                </a:cxn>
                <a:cxn ang="0">
                  <a:pos x="230" y="802"/>
                </a:cxn>
                <a:cxn ang="0">
                  <a:pos x="156" y="942"/>
                </a:cxn>
                <a:cxn ang="0">
                  <a:pos x="94" y="1090"/>
                </a:cxn>
                <a:cxn ang="0">
                  <a:pos x="48" y="1244"/>
                </a:cxn>
                <a:cxn ang="0">
                  <a:pos x="16" y="1404"/>
                </a:cxn>
                <a:cxn ang="0">
                  <a:pos x="0" y="1570"/>
                </a:cxn>
                <a:cxn ang="0">
                  <a:pos x="0" y="1654"/>
                </a:cxn>
                <a:cxn ang="0">
                  <a:pos x="0" y="1682"/>
                </a:cxn>
              </a:cxnLst>
              <a:rect l="0" t="0" r="r" b="b"/>
              <a:pathLst>
                <a:path w="1982" h="1682">
                  <a:moveTo>
                    <a:pt x="0" y="1682"/>
                  </a:moveTo>
                  <a:lnTo>
                    <a:pt x="290" y="1648"/>
                  </a:lnTo>
                  <a:lnTo>
                    <a:pt x="290" y="1648"/>
                  </a:lnTo>
                  <a:lnTo>
                    <a:pt x="292" y="1578"/>
                  </a:lnTo>
                  <a:lnTo>
                    <a:pt x="296" y="1510"/>
                  </a:lnTo>
                  <a:lnTo>
                    <a:pt x="306" y="1442"/>
                  </a:lnTo>
                  <a:lnTo>
                    <a:pt x="316" y="1376"/>
                  </a:lnTo>
                  <a:lnTo>
                    <a:pt x="332" y="1312"/>
                  </a:lnTo>
                  <a:lnTo>
                    <a:pt x="348" y="1248"/>
                  </a:lnTo>
                  <a:lnTo>
                    <a:pt x="370" y="1184"/>
                  </a:lnTo>
                  <a:lnTo>
                    <a:pt x="394" y="1124"/>
                  </a:lnTo>
                  <a:lnTo>
                    <a:pt x="420" y="1064"/>
                  </a:lnTo>
                  <a:lnTo>
                    <a:pt x="450" y="1006"/>
                  </a:lnTo>
                  <a:lnTo>
                    <a:pt x="482" y="948"/>
                  </a:lnTo>
                  <a:lnTo>
                    <a:pt x="516" y="894"/>
                  </a:lnTo>
                  <a:lnTo>
                    <a:pt x="554" y="840"/>
                  </a:lnTo>
                  <a:lnTo>
                    <a:pt x="594" y="790"/>
                  </a:lnTo>
                  <a:lnTo>
                    <a:pt x="636" y="740"/>
                  </a:lnTo>
                  <a:lnTo>
                    <a:pt x="680" y="694"/>
                  </a:lnTo>
                  <a:lnTo>
                    <a:pt x="726" y="648"/>
                  </a:lnTo>
                  <a:lnTo>
                    <a:pt x="774" y="606"/>
                  </a:lnTo>
                  <a:lnTo>
                    <a:pt x="824" y="566"/>
                  </a:lnTo>
                  <a:lnTo>
                    <a:pt x="878" y="528"/>
                  </a:lnTo>
                  <a:lnTo>
                    <a:pt x="932" y="492"/>
                  </a:lnTo>
                  <a:lnTo>
                    <a:pt x="988" y="460"/>
                  </a:lnTo>
                  <a:lnTo>
                    <a:pt x="1046" y="430"/>
                  </a:lnTo>
                  <a:lnTo>
                    <a:pt x="1106" y="402"/>
                  </a:lnTo>
                  <a:lnTo>
                    <a:pt x="1166" y="378"/>
                  </a:lnTo>
                  <a:lnTo>
                    <a:pt x="1228" y="356"/>
                  </a:lnTo>
                  <a:lnTo>
                    <a:pt x="1292" y="338"/>
                  </a:lnTo>
                  <a:lnTo>
                    <a:pt x="1358" y="322"/>
                  </a:lnTo>
                  <a:lnTo>
                    <a:pt x="1424" y="310"/>
                  </a:lnTo>
                  <a:lnTo>
                    <a:pt x="1492" y="300"/>
                  </a:lnTo>
                  <a:lnTo>
                    <a:pt x="1560" y="294"/>
                  </a:lnTo>
                  <a:lnTo>
                    <a:pt x="1628" y="292"/>
                  </a:lnTo>
                  <a:lnTo>
                    <a:pt x="1628" y="292"/>
                  </a:lnTo>
                  <a:lnTo>
                    <a:pt x="1702" y="294"/>
                  </a:lnTo>
                  <a:lnTo>
                    <a:pt x="1774" y="298"/>
                  </a:lnTo>
                  <a:lnTo>
                    <a:pt x="1844" y="308"/>
                  </a:lnTo>
                  <a:lnTo>
                    <a:pt x="1914" y="320"/>
                  </a:lnTo>
                  <a:lnTo>
                    <a:pt x="1918" y="316"/>
                  </a:lnTo>
                  <a:lnTo>
                    <a:pt x="1982" y="36"/>
                  </a:lnTo>
                  <a:lnTo>
                    <a:pt x="1982" y="36"/>
                  </a:lnTo>
                  <a:lnTo>
                    <a:pt x="1894" y="20"/>
                  </a:lnTo>
                  <a:lnTo>
                    <a:pt x="1850" y="14"/>
                  </a:lnTo>
                  <a:lnTo>
                    <a:pt x="1806" y="10"/>
                  </a:lnTo>
                  <a:lnTo>
                    <a:pt x="1762" y="6"/>
                  </a:lnTo>
                  <a:lnTo>
                    <a:pt x="1718" y="2"/>
                  </a:lnTo>
                  <a:lnTo>
                    <a:pt x="1672" y="2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542" y="4"/>
                  </a:lnTo>
                  <a:lnTo>
                    <a:pt x="1458" y="10"/>
                  </a:lnTo>
                  <a:lnTo>
                    <a:pt x="1376" y="22"/>
                  </a:lnTo>
                  <a:lnTo>
                    <a:pt x="1296" y="36"/>
                  </a:lnTo>
                  <a:lnTo>
                    <a:pt x="1216" y="56"/>
                  </a:lnTo>
                  <a:lnTo>
                    <a:pt x="1140" y="78"/>
                  </a:lnTo>
                  <a:lnTo>
                    <a:pt x="1064" y="104"/>
                  </a:lnTo>
                  <a:lnTo>
                    <a:pt x="988" y="134"/>
                  </a:lnTo>
                  <a:lnTo>
                    <a:pt x="916" y="168"/>
                  </a:lnTo>
                  <a:lnTo>
                    <a:pt x="846" y="206"/>
                  </a:lnTo>
                  <a:lnTo>
                    <a:pt x="778" y="246"/>
                  </a:lnTo>
                  <a:lnTo>
                    <a:pt x="712" y="288"/>
                  </a:lnTo>
                  <a:lnTo>
                    <a:pt x="648" y="334"/>
                  </a:lnTo>
                  <a:lnTo>
                    <a:pt x="586" y="384"/>
                  </a:lnTo>
                  <a:lnTo>
                    <a:pt x="528" y="436"/>
                  </a:lnTo>
                  <a:lnTo>
                    <a:pt x="470" y="490"/>
                  </a:lnTo>
                  <a:lnTo>
                    <a:pt x="416" y="548"/>
                  </a:lnTo>
                  <a:lnTo>
                    <a:pt x="366" y="608"/>
                  </a:lnTo>
                  <a:lnTo>
                    <a:pt x="318" y="670"/>
                  </a:lnTo>
                  <a:lnTo>
                    <a:pt x="272" y="734"/>
                  </a:lnTo>
                  <a:lnTo>
                    <a:pt x="230" y="802"/>
                  </a:lnTo>
                  <a:lnTo>
                    <a:pt x="192" y="870"/>
                  </a:lnTo>
                  <a:lnTo>
                    <a:pt x="156" y="942"/>
                  </a:lnTo>
                  <a:lnTo>
                    <a:pt x="124" y="1014"/>
                  </a:lnTo>
                  <a:lnTo>
                    <a:pt x="94" y="1090"/>
                  </a:lnTo>
                  <a:lnTo>
                    <a:pt x="70" y="1166"/>
                  </a:lnTo>
                  <a:lnTo>
                    <a:pt x="48" y="1244"/>
                  </a:lnTo>
                  <a:lnTo>
                    <a:pt x="30" y="1324"/>
                  </a:lnTo>
                  <a:lnTo>
                    <a:pt x="16" y="1404"/>
                  </a:lnTo>
                  <a:lnTo>
                    <a:pt x="6" y="1486"/>
                  </a:lnTo>
                  <a:lnTo>
                    <a:pt x="0" y="1570"/>
                  </a:lnTo>
                  <a:lnTo>
                    <a:pt x="0" y="1654"/>
                  </a:lnTo>
                  <a:lnTo>
                    <a:pt x="0" y="1654"/>
                  </a:lnTo>
                  <a:lnTo>
                    <a:pt x="0" y="1682"/>
                  </a:lnTo>
                  <a:lnTo>
                    <a:pt x="0" y="16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4" name="그룹 57"/>
          <p:cNvGrpSpPr>
            <a:grpSpLocks/>
          </p:cNvGrpSpPr>
          <p:nvPr/>
        </p:nvGrpSpPr>
        <p:grpSpPr bwMode="auto">
          <a:xfrm>
            <a:off x="3435350" y="2424113"/>
            <a:ext cx="2187575" cy="2290762"/>
            <a:chOff x="3419475" y="2461860"/>
            <a:chExt cx="2333625" cy="2442002"/>
          </a:xfrm>
        </p:grpSpPr>
        <p:pic>
          <p:nvPicPr>
            <p:cNvPr id="33849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4" cstate="print"/>
            <a:srcRect l="4794" t="5688" r="4832"/>
            <a:stretch>
              <a:fillRect/>
            </a:stretch>
          </p:blipFill>
          <p:spPr bwMode="auto">
            <a:xfrm>
              <a:off x="3419475" y="2461860"/>
              <a:ext cx="2333625" cy="2442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7" name="직사각형 786"/>
            <p:cNvSpPr/>
            <p:nvPr/>
          </p:nvSpPr>
          <p:spPr bwMode="auto">
            <a:xfrm>
              <a:off x="3794774" y="3142946"/>
              <a:ext cx="1569529" cy="103897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Tri-party</a:t>
              </a:r>
              <a:b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Repo Agent</a:t>
              </a:r>
            </a:p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(CSD)</a:t>
              </a:r>
              <a:endParaRPr kumimoji="0" lang="ko-KR" altLang="en-US" b="1" dirty="0">
                <a:solidFill>
                  <a:schemeClr val="tx2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5" name="그룹 57"/>
          <p:cNvGrpSpPr>
            <a:grpSpLocks/>
          </p:cNvGrpSpPr>
          <p:nvPr/>
        </p:nvGrpSpPr>
        <p:grpSpPr bwMode="auto">
          <a:xfrm>
            <a:off x="3435350" y="2424113"/>
            <a:ext cx="2187575" cy="2290762"/>
            <a:chOff x="3419475" y="2461860"/>
            <a:chExt cx="2333625" cy="2442002"/>
          </a:xfrm>
        </p:grpSpPr>
        <p:pic>
          <p:nvPicPr>
            <p:cNvPr id="33847" name="Picture 9" descr="D:\ptone 2010\LG 텔레콤 06\png\png_3차재작업\내용 원 ogreen.png"/>
            <p:cNvPicPr>
              <a:picLocks noChangeAspect="1" noChangeArrowheads="1"/>
            </p:cNvPicPr>
            <p:nvPr/>
          </p:nvPicPr>
          <p:blipFill>
            <a:blip r:embed="rId4" cstate="print"/>
            <a:srcRect l="4794" t="5688" r="4832"/>
            <a:stretch>
              <a:fillRect/>
            </a:stretch>
          </p:blipFill>
          <p:spPr bwMode="auto">
            <a:xfrm>
              <a:off x="3419475" y="2461860"/>
              <a:ext cx="2333625" cy="2442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0" name="직사각형 339"/>
            <p:cNvSpPr/>
            <p:nvPr/>
          </p:nvSpPr>
          <p:spPr bwMode="auto">
            <a:xfrm>
              <a:off x="3794774" y="3142946"/>
              <a:ext cx="1569529" cy="1038972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Tri-party</a:t>
              </a:r>
              <a:b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</a:b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Repo Agent</a:t>
              </a:r>
            </a:p>
            <a:p>
              <a:pPr algn="ctr"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buSzPct val="80000"/>
                <a:defRPr/>
              </a:pPr>
              <a:r>
                <a:rPr kumimoji="0" lang="en-US" altLang="ko-KR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(CSD)</a:t>
              </a:r>
              <a:endParaRPr kumimoji="0" lang="ko-KR" altLang="en-US" b="1" dirty="0">
                <a:solidFill>
                  <a:schemeClr val="tx2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sp>
        <p:nvSpPr>
          <p:cNvPr id="279" name="직사각형 278"/>
          <p:cNvSpPr>
            <a:spLocks noChangeArrowheads="1"/>
          </p:cNvSpPr>
          <p:nvPr/>
        </p:nvSpPr>
        <p:spPr bwMode="auto">
          <a:xfrm>
            <a:off x="5910307" y="2195021"/>
            <a:ext cx="2781211" cy="468846"/>
          </a:xfrm>
          <a:prstGeom prst="rect">
            <a:avLst/>
          </a:prstGeom>
          <a:noFill/>
          <a:effectLst/>
        </p:spPr>
        <p:txBody>
          <a:bodyPr spcFirstLastPara="1" wrap="none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· Transactions managed </a:t>
            </a:r>
            <a:b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</a:b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in a dedicated a repo account</a:t>
            </a:r>
            <a:endParaRPr lang="ko-KR" alt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295" name="직사각형 294"/>
          <p:cNvSpPr>
            <a:spLocks noChangeArrowheads="1"/>
          </p:cNvSpPr>
          <p:nvPr/>
        </p:nvSpPr>
        <p:spPr bwMode="auto">
          <a:xfrm>
            <a:off x="5910307" y="2744130"/>
            <a:ext cx="3122137" cy="468846"/>
          </a:xfrm>
          <a:prstGeom prst="rect">
            <a:avLst/>
          </a:prstGeom>
          <a:noFill/>
          <a:effectLst/>
        </p:spPr>
        <p:txBody>
          <a:bodyPr spcFirstLastPara="1" wrap="none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· R</a:t>
            </a:r>
            <a: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isk reduced by DVP settlement </a:t>
            </a:r>
            <a:b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and marking to market </a:t>
            </a:r>
            <a:endParaRPr lang="ko-KR" alt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6" name="그룹 792"/>
          <p:cNvGrpSpPr>
            <a:grpSpLocks/>
          </p:cNvGrpSpPr>
          <p:nvPr/>
        </p:nvGrpSpPr>
        <p:grpSpPr bwMode="auto">
          <a:xfrm>
            <a:off x="4959350" y="1674813"/>
            <a:ext cx="3629025" cy="1349375"/>
            <a:chOff x="4959350" y="1674813"/>
            <a:chExt cx="3629027" cy="1349375"/>
          </a:xfrm>
        </p:grpSpPr>
        <p:grpSp>
          <p:nvGrpSpPr>
            <p:cNvPr id="7" name="그룹 787"/>
            <p:cNvGrpSpPr>
              <a:grpSpLocks/>
            </p:cNvGrpSpPr>
            <p:nvPr/>
          </p:nvGrpSpPr>
          <p:grpSpPr bwMode="auto">
            <a:xfrm>
              <a:off x="4959350" y="1882362"/>
              <a:ext cx="3575050" cy="1141826"/>
              <a:chOff x="4959350" y="1882362"/>
              <a:chExt cx="3575050" cy="1141826"/>
            </a:xfrm>
          </p:grpSpPr>
          <p:sp>
            <p:nvSpPr>
              <p:cNvPr id="314" name="자유형 313"/>
              <p:cNvSpPr/>
              <p:nvPr/>
            </p:nvSpPr>
            <p:spPr>
              <a:xfrm flipH="1" flipV="1">
                <a:off x="5186412" y="1882362"/>
                <a:ext cx="3347988" cy="914400"/>
              </a:xfrm>
              <a:custGeom>
                <a:avLst/>
                <a:gdLst>
                  <a:gd name="connsiteX0" fmla="*/ 3530600 w 3530600"/>
                  <a:gd name="connsiteY0" fmla="*/ 0 h 914400"/>
                  <a:gd name="connsiteX1" fmla="*/ 2921000 w 3530600"/>
                  <a:gd name="connsiteY1" fmla="*/ 914400 h 914400"/>
                  <a:gd name="connsiteX2" fmla="*/ 0 w 3530600"/>
                  <a:gd name="connsiteY2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30600" h="914400">
                    <a:moveTo>
                      <a:pt x="3530600" y="0"/>
                    </a:moveTo>
                    <a:lnTo>
                      <a:pt x="2921000" y="914400"/>
                    </a:lnTo>
                    <a:lnTo>
                      <a:pt x="0" y="914400"/>
                    </a:lnTo>
                  </a:path>
                </a:pathLst>
              </a:custGeom>
              <a:no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none"/>
              <a:lstStyle/>
              <a:p>
                <a:pPr algn="ctr">
                  <a:defRPr/>
                </a:pPr>
                <a:endParaRPr lang="ko-KR" altLang="en-US" dirty="0"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pic>
            <p:nvPicPr>
              <p:cNvPr id="33846" name="Picture 52" descr="성장연혁_0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59350" y="2563813"/>
                <a:ext cx="460375" cy="460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그룹 291"/>
            <p:cNvGrpSpPr>
              <a:grpSpLocks/>
            </p:cNvGrpSpPr>
            <p:nvPr/>
          </p:nvGrpSpPr>
          <p:grpSpPr bwMode="auto">
            <a:xfrm>
              <a:off x="6599583" y="1674813"/>
              <a:ext cx="1988794" cy="395287"/>
              <a:chOff x="6599583" y="1674813"/>
              <a:chExt cx="1988794" cy="395287"/>
            </a:xfrm>
          </p:grpSpPr>
          <p:sp>
            <p:nvSpPr>
              <p:cNvPr id="283" name="모서리가 둥근 직사각형 282"/>
              <p:cNvSpPr/>
              <p:nvPr/>
            </p:nvSpPr>
            <p:spPr>
              <a:xfrm>
                <a:off x="6599239" y="1674813"/>
                <a:ext cx="1989138" cy="395287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00B0F0"/>
                  </a:gs>
                  <a:gs pos="100000">
                    <a:srgbClr val="00537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dirty="0"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284" name="직사각형 19"/>
              <p:cNvSpPr>
                <a:spLocks noChangeArrowheads="1"/>
              </p:cNvSpPr>
              <p:nvPr/>
            </p:nvSpPr>
            <p:spPr bwMode="auto">
              <a:xfrm>
                <a:off x="7036521" y="1747192"/>
                <a:ext cx="897682" cy="249299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>
                  <a:bevelT w="1270" h="1270"/>
                  <a:contourClr>
                    <a:schemeClr val="bg1">
                      <a:lumMod val="75000"/>
                    </a:schemeClr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schemeClr val="bg1"/>
                  </a:buClr>
                  <a:defRPr/>
                </a:pPr>
                <a:r>
                  <a:rPr lang="en-US" altLang="ko-KR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Stability</a:t>
                </a:r>
                <a:endParaRPr lang="ko-KR" altLang="en-US" b="1" dirty="0">
                  <a:ln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  <p:pic>
            <p:nvPicPr>
              <p:cNvPr id="16421" name="Picture 3" descr="C:\Documents and Settings\PTLINE F\바탕 화면\1291184564_lock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contrast="40000"/>
              </a:blip>
              <a:srcRect/>
              <a:stretch>
                <a:fillRect/>
              </a:stretch>
            </p:blipFill>
            <p:spPr bwMode="auto">
              <a:xfrm>
                <a:off x="8210552" y="1676400"/>
                <a:ext cx="352425" cy="385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sx="999" sy="999" algn="tl" rotWithShape="0">
                  <a:srgbClr val="000000"/>
                </a:outerShdw>
              </a:effectLst>
            </p:spPr>
          </p:pic>
        </p:grpSp>
      </p:grpSp>
      <p:sp>
        <p:nvSpPr>
          <p:cNvPr id="277" name="직사각형 276"/>
          <p:cNvSpPr>
            <a:spLocks noChangeArrowheads="1"/>
          </p:cNvSpPr>
          <p:nvPr/>
        </p:nvSpPr>
        <p:spPr bwMode="auto">
          <a:xfrm>
            <a:off x="527462" y="2195021"/>
            <a:ext cx="2008050" cy="468846"/>
          </a:xfrm>
          <a:prstGeom prst="rect">
            <a:avLst/>
          </a:prstGeom>
          <a:noFill/>
          <a:effectLst/>
        </p:spPr>
        <p:txBody>
          <a:bodyPr spcFirstLastPara="1" wrap="none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· Offers repo services </a:t>
            </a:r>
            <a:b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</a:b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as a third party</a:t>
            </a:r>
            <a:endParaRPr lang="ko-KR" alt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9" name="그룹 791"/>
          <p:cNvGrpSpPr>
            <a:grpSpLocks/>
          </p:cNvGrpSpPr>
          <p:nvPr/>
        </p:nvGrpSpPr>
        <p:grpSpPr bwMode="auto">
          <a:xfrm>
            <a:off x="517525" y="1674813"/>
            <a:ext cx="3578225" cy="1349375"/>
            <a:chOff x="517523" y="1674813"/>
            <a:chExt cx="3578227" cy="1349375"/>
          </a:xfrm>
        </p:grpSpPr>
        <p:grpSp>
          <p:nvGrpSpPr>
            <p:cNvPr id="10" name="그룹 788"/>
            <p:cNvGrpSpPr>
              <a:grpSpLocks/>
            </p:cNvGrpSpPr>
            <p:nvPr/>
          </p:nvGrpSpPr>
          <p:grpSpPr bwMode="auto">
            <a:xfrm>
              <a:off x="533400" y="1882362"/>
              <a:ext cx="3562350" cy="1141826"/>
              <a:chOff x="533400" y="1882362"/>
              <a:chExt cx="3562350" cy="1141826"/>
            </a:xfrm>
          </p:grpSpPr>
          <p:sp>
            <p:nvSpPr>
              <p:cNvPr id="311" name="자유형 310"/>
              <p:cNvSpPr/>
              <p:nvPr/>
            </p:nvSpPr>
            <p:spPr>
              <a:xfrm flipV="1">
                <a:off x="533400" y="1882362"/>
                <a:ext cx="3327400" cy="914400"/>
              </a:xfrm>
              <a:custGeom>
                <a:avLst/>
                <a:gdLst>
                  <a:gd name="connsiteX0" fmla="*/ 3530600 w 3530600"/>
                  <a:gd name="connsiteY0" fmla="*/ 0 h 914400"/>
                  <a:gd name="connsiteX1" fmla="*/ 2921000 w 3530600"/>
                  <a:gd name="connsiteY1" fmla="*/ 914400 h 914400"/>
                  <a:gd name="connsiteX2" fmla="*/ 0 w 3530600"/>
                  <a:gd name="connsiteY2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30600" h="914400">
                    <a:moveTo>
                      <a:pt x="3530600" y="0"/>
                    </a:moveTo>
                    <a:lnTo>
                      <a:pt x="2921000" y="914400"/>
                    </a:lnTo>
                    <a:lnTo>
                      <a:pt x="0" y="914400"/>
                    </a:lnTo>
                  </a:path>
                </a:pathLst>
              </a:custGeom>
              <a:no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none"/>
              <a:lstStyle/>
              <a:p>
                <a:pPr algn="ctr">
                  <a:defRPr/>
                </a:pPr>
                <a:endParaRPr lang="ko-KR" altLang="en-US" dirty="0"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pic>
            <p:nvPicPr>
              <p:cNvPr id="33837" name="Picture 52" descr="성장연혁_0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35375" y="2563813"/>
                <a:ext cx="460375" cy="460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그룹 292"/>
            <p:cNvGrpSpPr>
              <a:grpSpLocks/>
            </p:cNvGrpSpPr>
            <p:nvPr/>
          </p:nvGrpSpPr>
          <p:grpSpPr bwMode="auto">
            <a:xfrm>
              <a:off x="517523" y="1674813"/>
              <a:ext cx="1987137" cy="395287"/>
              <a:chOff x="517523" y="1674813"/>
              <a:chExt cx="1987137" cy="395287"/>
            </a:xfrm>
          </p:grpSpPr>
          <p:sp>
            <p:nvSpPr>
              <p:cNvPr id="280" name="모서리가 둥근 직사각형 279"/>
              <p:cNvSpPr/>
              <p:nvPr/>
            </p:nvSpPr>
            <p:spPr>
              <a:xfrm>
                <a:off x="517523" y="1674813"/>
                <a:ext cx="1987551" cy="395287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00B0F0"/>
                  </a:gs>
                  <a:gs pos="100000">
                    <a:srgbClr val="00537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dirty="0"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282" name="직사각형 19"/>
              <p:cNvSpPr>
                <a:spLocks noChangeArrowheads="1"/>
              </p:cNvSpPr>
              <p:nvPr/>
            </p:nvSpPr>
            <p:spPr bwMode="auto">
              <a:xfrm>
                <a:off x="1170057" y="1745703"/>
                <a:ext cx="948978" cy="249299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>
                  <a:bevelT w="1270" h="1270"/>
                  <a:contourClr>
                    <a:schemeClr val="bg1">
                      <a:lumMod val="75000"/>
                    </a:schemeClr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schemeClr val="bg1"/>
                  </a:buClr>
                  <a:defRPr/>
                </a:pPr>
                <a:r>
                  <a:rPr lang="en-US" altLang="ko-KR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Fairness</a:t>
                </a:r>
                <a:endParaRPr lang="ko-KR" altLang="en-US" b="1" dirty="0">
                  <a:ln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  <p:pic>
            <p:nvPicPr>
              <p:cNvPr id="16422" name="Picture 6" descr="C:\Documents and Settings\ptline g\Local Settings\Temporary Internet Files\Content.IE5\SH2V4LEB\dglxasset[1].aspx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100000"/>
                <a:grayscl/>
              </a:blip>
              <a:srcRect/>
              <a:stretch>
                <a:fillRect/>
              </a:stretch>
            </p:blipFill>
            <p:spPr bwMode="auto">
              <a:xfrm>
                <a:off x="582611" y="1709738"/>
                <a:ext cx="315912" cy="315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sx="999" sy="999" algn="tl" rotWithShape="0">
                  <a:srgbClr val="000000"/>
                </a:outerShdw>
              </a:effectLst>
            </p:spPr>
          </p:pic>
        </p:grpSp>
      </p:grpSp>
      <p:sp>
        <p:nvSpPr>
          <p:cNvPr id="278" name="직사각형 277"/>
          <p:cNvSpPr>
            <a:spLocks noChangeArrowheads="1"/>
          </p:cNvSpPr>
          <p:nvPr/>
        </p:nvSpPr>
        <p:spPr bwMode="auto">
          <a:xfrm>
            <a:off x="527462" y="5545730"/>
            <a:ext cx="3582071" cy="468846"/>
          </a:xfrm>
          <a:prstGeom prst="rect">
            <a:avLst/>
          </a:prstGeom>
          <a:noFill/>
          <a:effectLst/>
        </p:spPr>
        <p:txBody>
          <a:bodyPr spcFirstLastPara="1" wrap="none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8900" indent="-88900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· Offers same level of </a:t>
            </a:r>
            <a: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CA</a:t>
            </a:r>
            <a: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 management </a:t>
            </a:r>
            <a:b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services as in the deposit system</a:t>
            </a:r>
            <a:endParaRPr lang="ko-KR" alt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289" name="직사각형 288"/>
          <p:cNvSpPr>
            <a:spLocks noChangeArrowheads="1"/>
          </p:cNvSpPr>
          <p:nvPr/>
        </p:nvSpPr>
        <p:spPr bwMode="auto">
          <a:xfrm>
            <a:off x="527462" y="6082474"/>
            <a:ext cx="2795637" cy="247247"/>
          </a:xfrm>
          <a:prstGeom prst="rect">
            <a:avLst/>
          </a:prstGeom>
          <a:noFill/>
          <a:effectLst/>
        </p:spPr>
        <p:txBody>
          <a:bodyPr spcFirstLastPara="1" wrap="none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· Convenient tax management </a:t>
            </a:r>
            <a:endParaRPr lang="ko-KR" alt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12" name="그룹 789"/>
          <p:cNvGrpSpPr>
            <a:grpSpLocks/>
          </p:cNvGrpSpPr>
          <p:nvPr/>
        </p:nvGrpSpPr>
        <p:grpSpPr bwMode="auto">
          <a:xfrm>
            <a:off x="517525" y="3998913"/>
            <a:ext cx="3578225" cy="1366837"/>
            <a:chOff x="517523" y="3998913"/>
            <a:chExt cx="3578227" cy="1366355"/>
          </a:xfrm>
        </p:grpSpPr>
        <p:sp>
          <p:nvSpPr>
            <p:cNvPr id="307" name="자유형 306"/>
            <p:cNvSpPr/>
            <p:nvPr/>
          </p:nvSpPr>
          <p:spPr>
            <a:xfrm>
              <a:off x="609600" y="4245430"/>
              <a:ext cx="3251200" cy="914400"/>
            </a:xfrm>
            <a:custGeom>
              <a:avLst/>
              <a:gdLst>
                <a:gd name="connsiteX0" fmla="*/ 3530600 w 3530600"/>
                <a:gd name="connsiteY0" fmla="*/ 0 h 914400"/>
                <a:gd name="connsiteX1" fmla="*/ 2921000 w 3530600"/>
                <a:gd name="connsiteY1" fmla="*/ 914400 h 914400"/>
                <a:gd name="connsiteX2" fmla="*/ 0 w 35306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0600" h="914400">
                  <a:moveTo>
                    <a:pt x="3530600" y="0"/>
                  </a:moveTo>
                  <a:lnTo>
                    <a:pt x="2921000" y="914400"/>
                  </a:lnTo>
                  <a:lnTo>
                    <a:pt x="0" y="914400"/>
                  </a:lnTo>
                </a:path>
              </a:pathLst>
            </a:custGeom>
            <a:noFill/>
            <a:ln w="3175" algn="ctr">
              <a:solidFill>
                <a:schemeClr val="bg1"/>
              </a:solidFill>
              <a:round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/>
            <a:lstStyle/>
            <a:p>
              <a:pPr algn="ctr">
                <a:defRPr/>
              </a:pPr>
              <a:endParaRPr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grpSp>
          <p:nvGrpSpPr>
            <p:cNvPr id="13" name="그룹 293"/>
            <p:cNvGrpSpPr>
              <a:grpSpLocks/>
            </p:cNvGrpSpPr>
            <p:nvPr/>
          </p:nvGrpSpPr>
          <p:grpSpPr bwMode="auto">
            <a:xfrm>
              <a:off x="517523" y="4969980"/>
              <a:ext cx="1987137" cy="395288"/>
              <a:chOff x="517523" y="5019675"/>
              <a:chExt cx="1987137" cy="395288"/>
            </a:xfrm>
          </p:grpSpPr>
          <p:sp>
            <p:nvSpPr>
              <p:cNvPr id="285" name="모서리가 둥근 직사각형 284"/>
              <p:cNvSpPr/>
              <p:nvPr/>
            </p:nvSpPr>
            <p:spPr>
              <a:xfrm>
                <a:off x="517523" y="5019815"/>
                <a:ext cx="1987551" cy="395148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00B0F0"/>
                  </a:gs>
                  <a:gs pos="100000">
                    <a:srgbClr val="00537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dirty="0"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287" name="직사각형 19"/>
              <p:cNvSpPr>
                <a:spLocks noChangeArrowheads="1"/>
              </p:cNvSpPr>
              <p:nvPr/>
            </p:nvSpPr>
            <p:spPr bwMode="auto">
              <a:xfrm>
                <a:off x="993776" y="5098826"/>
                <a:ext cx="1436291" cy="249299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>
                  <a:bevelT w="1270" h="1270"/>
                  <a:contourClr>
                    <a:schemeClr val="bg1">
                      <a:lumMod val="75000"/>
                    </a:schemeClr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schemeClr val="bg1"/>
                  </a:buClr>
                  <a:defRPr/>
                </a:pPr>
                <a:r>
                  <a:rPr lang="en-US" altLang="ko-KR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Convenience</a:t>
                </a:r>
                <a:endParaRPr lang="ko-KR" altLang="en-US" b="1" dirty="0">
                  <a:ln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  <p:pic>
            <p:nvPicPr>
              <p:cNvPr id="16419" name="Picture 3" descr="C:\Documents and Settings\ptline g\Local Settings\Temporary Internet Files\Content.IE5\0DQJG5IN\dglxasset[3].aspx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100000" contrast="-2000"/>
                <a:grayscl/>
              </a:blip>
              <a:srcRect/>
              <a:stretch>
                <a:fillRect/>
              </a:stretch>
            </p:blipFill>
            <p:spPr bwMode="auto">
              <a:xfrm>
                <a:off x="582611" y="5038858"/>
                <a:ext cx="371475" cy="37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sx="999" sy="999" algn="tl" rotWithShape="0">
                  <a:srgbClr val="000000"/>
                </a:outerShdw>
              </a:effectLst>
            </p:spPr>
          </p:pic>
        </p:grpSp>
        <p:pic>
          <p:nvPicPr>
            <p:cNvPr id="33825" name="Picture 52" descr="성장연혁_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35375" y="3998913"/>
              <a:ext cx="460375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0" name="직사각형 289"/>
          <p:cNvSpPr>
            <a:spLocks noChangeArrowheads="1"/>
          </p:cNvSpPr>
          <p:nvPr/>
        </p:nvSpPr>
        <p:spPr bwMode="auto">
          <a:xfrm>
            <a:off x="5910307" y="5545730"/>
            <a:ext cx="2789546" cy="912045"/>
          </a:xfrm>
          <a:prstGeom prst="rect">
            <a:avLst/>
          </a:prstGeom>
          <a:noFill/>
          <a:effectLst/>
        </p:spPr>
        <p:txBody>
          <a:bodyPr spcFirstLastPara="1" wrap="none" lIns="0" tIns="0" rIns="0" bIns="0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87313" indent="-87313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· Allows customers to freely </a:t>
            </a:r>
            <a:b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</a:br>
            <a: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decide transaction conditions </a:t>
            </a:r>
            <a:b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such as trade value, term </a:t>
            </a:r>
            <a:b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and repo rate</a:t>
            </a:r>
            <a:endParaRPr lang="ko-KR" alt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14" name="그룹 790"/>
          <p:cNvGrpSpPr>
            <a:grpSpLocks/>
          </p:cNvGrpSpPr>
          <p:nvPr/>
        </p:nvGrpSpPr>
        <p:grpSpPr bwMode="auto">
          <a:xfrm>
            <a:off x="4959350" y="3998913"/>
            <a:ext cx="3629025" cy="1366837"/>
            <a:chOff x="4959350" y="3998913"/>
            <a:chExt cx="3629027" cy="1366355"/>
          </a:xfrm>
        </p:grpSpPr>
        <p:sp>
          <p:nvSpPr>
            <p:cNvPr id="310" name="자유형 309"/>
            <p:cNvSpPr/>
            <p:nvPr/>
          </p:nvSpPr>
          <p:spPr>
            <a:xfrm flipH="1">
              <a:off x="5215880" y="4245430"/>
              <a:ext cx="3347988" cy="914400"/>
            </a:xfrm>
            <a:custGeom>
              <a:avLst/>
              <a:gdLst>
                <a:gd name="connsiteX0" fmla="*/ 3530600 w 3530600"/>
                <a:gd name="connsiteY0" fmla="*/ 0 h 914400"/>
                <a:gd name="connsiteX1" fmla="*/ 2921000 w 3530600"/>
                <a:gd name="connsiteY1" fmla="*/ 914400 h 914400"/>
                <a:gd name="connsiteX2" fmla="*/ 0 w 35306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0600" h="914400">
                  <a:moveTo>
                    <a:pt x="3530600" y="0"/>
                  </a:moveTo>
                  <a:lnTo>
                    <a:pt x="2921000" y="914400"/>
                  </a:lnTo>
                  <a:lnTo>
                    <a:pt x="0" y="914400"/>
                  </a:lnTo>
                </a:path>
              </a:pathLst>
            </a:custGeom>
            <a:noFill/>
            <a:ln w="3175" algn="ctr">
              <a:solidFill>
                <a:schemeClr val="bg1"/>
              </a:solidFill>
              <a:round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/>
            <a:lstStyle/>
            <a:p>
              <a:pPr algn="ctr">
                <a:defRPr/>
              </a:pPr>
              <a:endParaRPr lang="ko-KR" altLang="en-US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grpSp>
          <p:nvGrpSpPr>
            <p:cNvPr id="15" name="그룹 290"/>
            <p:cNvGrpSpPr>
              <a:grpSpLocks/>
            </p:cNvGrpSpPr>
            <p:nvPr/>
          </p:nvGrpSpPr>
          <p:grpSpPr bwMode="auto">
            <a:xfrm>
              <a:off x="6599583" y="4969980"/>
              <a:ext cx="1988794" cy="395288"/>
              <a:chOff x="6599583" y="5019675"/>
              <a:chExt cx="1988794" cy="395288"/>
            </a:xfrm>
          </p:grpSpPr>
          <p:sp>
            <p:nvSpPr>
              <p:cNvPr id="286" name="모서리가 둥근 직사각형 285"/>
              <p:cNvSpPr/>
              <p:nvPr/>
            </p:nvSpPr>
            <p:spPr>
              <a:xfrm>
                <a:off x="6599239" y="5019815"/>
                <a:ext cx="1989138" cy="395148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00B0F0"/>
                  </a:gs>
                  <a:gs pos="100000">
                    <a:srgbClr val="00537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dirty="0"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288" name="직사각형 19"/>
              <p:cNvSpPr>
                <a:spLocks noChangeArrowheads="1"/>
              </p:cNvSpPr>
              <p:nvPr/>
            </p:nvSpPr>
            <p:spPr bwMode="auto">
              <a:xfrm>
                <a:off x="6943540" y="5089301"/>
                <a:ext cx="1064394" cy="249299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>
                  <a:bevelT w="1270" h="1270"/>
                  <a:contourClr>
                    <a:schemeClr val="bg1">
                      <a:lumMod val="75000"/>
                    </a:schemeClr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schemeClr val="bg1"/>
                  </a:buClr>
                  <a:defRPr/>
                </a:pPr>
                <a:r>
                  <a:rPr lang="en-US" altLang="ko-KR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Flexibility</a:t>
                </a:r>
                <a:endParaRPr lang="ko-KR" altLang="en-US" b="1" dirty="0">
                  <a:ln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  <p:pic>
            <p:nvPicPr>
              <p:cNvPr id="16420" name="Picture 4" descr="C:\Documents and Settings\ptline g\Local Settings\Temporary Internet Files\Content.IE5\WBB76SHD\dglxasset[2].aspx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100000" contrast="-2000"/>
                <a:grayscl/>
              </a:blip>
              <a:srcRect/>
              <a:stretch>
                <a:fillRect/>
              </a:stretch>
            </p:blipFill>
            <p:spPr bwMode="auto">
              <a:xfrm>
                <a:off x="8220077" y="5057902"/>
                <a:ext cx="315913" cy="314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sx="999" sy="999" algn="tl" rotWithShape="0">
                  <a:srgbClr val="000000"/>
                </a:outerShdw>
              </a:effectLst>
            </p:spPr>
          </p:pic>
        </p:grpSp>
        <p:pic>
          <p:nvPicPr>
            <p:cNvPr id="33817" name="Picture 52" descr="성장연혁_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59350" y="3998913"/>
              <a:ext cx="460375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50854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그림 2148" descr="Untitled-31.png"/>
          <p:cNvPicPr>
            <a:picLocks noChangeAspect="1"/>
          </p:cNvPicPr>
          <p:nvPr/>
        </p:nvPicPr>
        <p:blipFill>
          <a:blip r:embed="rId3" cstate="print"/>
          <a:srcRect t="4607" b="9599"/>
          <a:stretch>
            <a:fillRect/>
          </a:stretch>
        </p:blipFill>
        <p:spPr bwMode="auto">
          <a:xfrm>
            <a:off x="0" y="0"/>
            <a:ext cx="91440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8" name="AutoShape 18"/>
          <p:cNvSpPr>
            <a:spLocks noChangeArrowheads="1"/>
          </p:cNvSpPr>
          <p:nvPr/>
        </p:nvSpPr>
        <p:spPr bwMode="auto">
          <a:xfrm>
            <a:off x="208087" y="138698"/>
            <a:ext cx="3772186" cy="553998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KSD</a:t>
            </a:r>
            <a:r>
              <a:rPr kumimoji="0" lang="ko-KR" altLang="en-US" sz="3000" b="1" spc="-150" dirty="0" smtClean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kumimoji="0" lang="en-US" altLang="ko-KR" sz="3000" b="1" spc="-150" dirty="0" err="1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FundNet</a:t>
            </a:r>
            <a:r>
              <a:rPr kumimoji="0" lang="en-US" altLang="ko-KR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 Service</a:t>
            </a:r>
            <a:endParaRPr kumimoji="0" lang="ko-KR" altLang="en-US" sz="3000" b="1" spc="-150" dirty="0">
              <a:ln>
                <a:prstDash val="solid"/>
              </a:ln>
              <a:gradFill>
                <a:gsLst>
                  <a:gs pos="30000">
                    <a:schemeClr val="tx1">
                      <a:lumMod val="75000"/>
                      <a:lumOff val="25000"/>
                    </a:schemeClr>
                  </a:gs>
                  <a:gs pos="8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47" name="자유형 2246"/>
          <p:cNvSpPr/>
          <p:nvPr/>
        </p:nvSpPr>
        <p:spPr>
          <a:xfrm>
            <a:off x="2076447" y="3114675"/>
            <a:ext cx="595313" cy="277813"/>
          </a:xfrm>
          <a:custGeom>
            <a:avLst/>
            <a:gdLst>
              <a:gd name="connsiteX0" fmla="*/ 0 w 1244600"/>
              <a:gd name="connsiteY0" fmla="*/ 342900 h 342900"/>
              <a:gd name="connsiteX1" fmla="*/ 1244600 w 1244600"/>
              <a:gd name="connsiteY1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4600" h="342900">
                <a:moveTo>
                  <a:pt x="0" y="342900"/>
                </a:moveTo>
                <a:lnTo>
                  <a:pt x="1244600" y="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48" name="자유형 2247"/>
          <p:cNvSpPr/>
          <p:nvPr/>
        </p:nvSpPr>
        <p:spPr>
          <a:xfrm>
            <a:off x="2105025" y="3152775"/>
            <a:ext cx="561975" cy="1960563"/>
          </a:xfrm>
          <a:custGeom>
            <a:avLst/>
            <a:gdLst>
              <a:gd name="connsiteX0" fmla="*/ 1257300 w 1257300"/>
              <a:gd name="connsiteY0" fmla="*/ 0 h 1930400"/>
              <a:gd name="connsiteX1" fmla="*/ 0 w 1257300"/>
              <a:gd name="connsiteY1" fmla="*/ 19304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7300" h="1930400">
                <a:moveTo>
                  <a:pt x="1257300" y="0"/>
                </a:moveTo>
                <a:lnTo>
                  <a:pt x="0" y="193040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49" name="자유형 2248"/>
          <p:cNvSpPr/>
          <p:nvPr/>
        </p:nvSpPr>
        <p:spPr>
          <a:xfrm>
            <a:off x="2105025" y="3451225"/>
            <a:ext cx="581025" cy="393700"/>
          </a:xfrm>
          <a:custGeom>
            <a:avLst/>
            <a:gdLst>
              <a:gd name="connsiteX0" fmla="*/ 0 w 1231900"/>
              <a:gd name="connsiteY0" fmla="*/ 0 h 393700"/>
              <a:gd name="connsiteX1" fmla="*/ 1231900 w 1231900"/>
              <a:gd name="connsiteY1" fmla="*/ 3937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1900" h="393700">
                <a:moveTo>
                  <a:pt x="0" y="0"/>
                </a:moveTo>
                <a:lnTo>
                  <a:pt x="1231900" y="39370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0" name="자유형 2249"/>
          <p:cNvSpPr/>
          <p:nvPr/>
        </p:nvSpPr>
        <p:spPr>
          <a:xfrm>
            <a:off x="2105025" y="3519488"/>
            <a:ext cx="552450" cy="1052512"/>
          </a:xfrm>
          <a:custGeom>
            <a:avLst/>
            <a:gdLst>
              <a:gd name="connsiteX0" fmla="*/ 1257300 w 1257300"/>
              <a:gd name="connsiteY0" fmla="*/ 990600 h 990600"/>
              <a:gd name="connsiteX1" fmla="*/ 0 w 1257300"/>
              <a:gd name="connsiteY1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7300" h="990600">
                <a:moveTo>
                  <a:pt x="1257300" y="9906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1" name="자유형 2250"/>
          <p:cNvSpPr/>
          <p:nvPr/>
        </p:nvSpPr>
        <p:spPr>
          <a:xfrm>
            <a:off x="2105025" y="4330700"/>
            <a:ext cx="571500" cy="304800"/>
          </a:xfrm>
          <a:custGeom>
            <a:avLst/>
            <a:gdLst>
              <a:gd name="connsiteX0" fmla="*/ 1257300 w 1257300"/>
              <a:gd name="connsiteY0" fmla="*/ 304800 h 304800"/>
              <a:gd name="connsiteX1" fmla="*/ 0 w 1257300"/>
              <a:gd name="connsiteY1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7300" h="304800">
                <a:moveTo>
                  <a:pt x="1257300" y="304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2" name="자유형 2251"/>
          <p:cNvSpPr/>
          <p:nvPr/>
        </p:nvSpPr>
        <p:spPr>
          <a:xfrm>
            <a:off x="2120900" y="4665663"/>
            <a:ext cx="555625" cy="482600"/>
          </a:xfrm>
          <a:custGeom>
            <a:avLst/>
            <a:gdLst>
              <a:gd name="connsiteX0" fmla="*/ 0 w 1231900"/>
              <a:gd name="connsiteY0" fmla="*/ 482600 h 482600"/>
              <a:gd name="connsiteX1" fmla="*/ 1231900 w 1231900"/>
              <a:gd name="connsiteY1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1900" h="482600">
                <a:moveTo>
                  <a:pt x="0" y="482600"/>
                </a:moveTo>
                <a:lnTo>
                  <a:pt x="1231900" y="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3" name="자유형 2252"/>
          <p:cNvSpPr/>
          <p:nvPr/>
        </p:nvSpPr>
        <p:spPr>
          <a:xfrm>
            <a:off x="2105025" y="5237163"/>
            <a:ext cx="561975" cy="773112"/>
          </a:xfrm>
          <a:custGeom>
            <a:avLst/>
            <a:gdLst>
              <a:gd name="connsiteX0" fmla="*/ 0 w 1257300"/>
              <a:gd name="connsiteY0" fmla="*/ 0 h 114300"/>
              <a:gd name="connsiteX1" fmla="*/ 1257300 w 1257300"/>
              <a:gd name="connsiteY1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7300" h="114300">
                <a:moveTo>
                  <a:pt x="0" y="0"/>
                </a:moveTo>
                <a:lnTo>
                  <a:pt x="1257300" y="11430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4" name="자유형 2253"/>
          <p:cNvSpPr/>
          <p:nvPr/>
        </p:nvSpPr>
        <p:spPr>
          <a:xfrm flipV="1">
            <a:off x="2105025" y="6003925"/>
            <a:ext cx="561975" cy="44450"/>
          </a:xfrm>
          <a:custGeom>
            <a:avLst/>
            <a:gdLst>
              <a:gd name="connsiteX0" fmla="*/ 0 w 1143000"/>
              <a:gd name="connsiteY0" fmla="*/ 0 h 0"/>
              <a:gd name="connsiteX1" fmla="*/ 1143000 w 1143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5" name="자유형 2254"/>
          <p:cNvSpPr/>
          <p:nvPr/>
        </p:nvSpPr>
        <p:spPr>
          <a:xfrm>
            <a:off x="6476327" y="3133726"/>
            <a:ext cx="587375" cy="304800"/>
          </a:xfrm>
          <a:custGeom>
            <a:avLst/>
            <a:gdLst>
              <a:gd name="connsiteX0" fmla="*/ 0 w 1206500"/>
              <a:gd name="connsiteY0" fmla="*/ 0 h 292100"/>
              <a:gd name="connsiteX1" fmla="*/ 1206500 w 1206500"/>
              <a:gd name="connsiteY1" fmla="*/ 29210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6500" h="292100">
                <a:moveTo>
                  <a:pt x="0" y="0"/>
                </a:moveTo>
                <a:lnTo>
                  <a:pt x="1206500" y="29210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6" name="자유형 2255"/>
          <p:cNvSpPr/>
          <p:nvPr/>
        </p:nvSpPr>
        <p:spPr>
          <a:xfrm>
            <a:off x="6472240" y="3857629"/>
            <a:ext cx="577850" cy="431800"/>
          </a:xfrm>
          <a:custGeom>
            <a:avLst/>
            <a:gdLst>
              <a:gd name="connsiteX0" fmla="*/ 0 w 1231900"/>
              <a:gd name="connsiteY0" fmla="*/ 0 h 431800"/>
              <a:gd name="connsiteX1" fmla="*/ 1231900 w 1231900"/>
              <a:gd name="connsiteY1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1900" h="431800">
                <a:moveTo>
                  <a:pt x="0" y="0"/>
                </a:moveTo>
                <a:lnTo>
                  <a:pt x="1231900" y="43180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7" name="자유형 2256"/>
          <p:cNvSpPr/>
          <p:nvPr/>
        </p:nvSpPr>
        <p:spPr>
          <a:xfrm>
            <a:off x="6481763" y="4327525"/>
            <a:ext cx="558801" cy="1003300"/>
          </a:xfrm>
          <a:custGeom>
            <a:avLst/>
            <a:gdLst>
              <a:gd name="connsiteX0" fmla="*/ 0 w 1206500"/>
              <a:gd name="connsiteY0" fmla="*/ 1003300 h 1003300"/>
              <a:gd name="connsiteX1" fmla="*/ 1206500 w 1206500"/>
              <a:gd name="connsiteY1" fmla="*/ 0 h 1003300"/>
              <a:gd name="connsiteX2" fmla="*/ 1206500 w 1206500"/>
              <a:gd name="connsiteY2" fmla="*/ 0 h 1003300"/>
              <a:gd name="connsiteX3" fmla="*/ 1206500 w 1206500"/>
              <a:gd name="connsiteY3" fmla="*/ 0 h 1003300"/>
              <a:gd name="connsiteX4" fmla="*/ 1206500 w 1206500"/>
              <a:gd name="connsiteY4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500" h="1003300">
                <a:moveTo>
                  <a:pt x="0" y="1003300"/>
                </a:moveTo>
                <a:lnTo>
                  <a:pt x="1206500" y="0"/>
                </a:lnTo>
                <a:lnTo>
                  <a:pt x="1206500" y="0"/>
                </a:lnTo>
                <a:lnTo>
                  <a:pt x="1206500" y="0"/>
                </a:lnTo>
                <a:lnTo>
                  <a:pt x="1206500" y="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8" name="자유형 2257"/>
          <p:cNvSpPr/>
          <p:nvPr/>
        </p:nvSpPr>
        <p:spPr>
          <a:xfrm>
            <a:off x="6477000" y="5167312"/>
            <a:ext cx="590550" cy="218477"/>
          </a:xfrm>
          <a:custGeom>
            <a:avLst/>
            <a:gdLst>
              <a:gd name="connsiteX0" fmla="*/ 0 w 1206500"/>
              <a:gd name="connsiteY0" fmla="*/ 228600 h 228600"/>
              <a:gd name="connsiteX1" fmla="*/ 1206500 w 1206500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6500" h="228600">
                <a:moveTo>
                  <a:pt x="0" y="228600"/>
                </a:moveTo>
                <a:lnTo>
                  <a:pt x="1206500" y="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59" name="자유형 2258"/>
          <p:cNvSpPr/>
          <p:nvPr/>
        </p:nvSpPr>
        <p:spPr>
          <a:xfrm flipV="1">
            <a:off x="6472238" y="5992812"/>
            <a:ext cx="590549" cy="69850"/>
          </a:xfrm>
          <a:custGeom>
            <a:avLst/>
            <a:gdLst>
              <a:gd name="connsiteX0" fmla="*/ 0 w 1143000"/>
              <a:gd name="connsiteY0" fmla="*/ 0 h 0"/>
              <a:gd name="connsiteX1" fmla="*/ 1143000 w 1143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78" name="그룹 77"/>
          <p:cNvGrpSpPr>
            <a:grpSpLocks/>
          </p:cNvGrpSpPr>
          <p:nvPr/>
        </p:nvGrpSpPr>
        <p:grpSpPr bwMode="auto">
          <a:xfrm>
            <a:off x="2681288" y="1309688"/>
            <a:ext cx="3781425" cy="5167312"/>
            <a:chOff x="2682000" y="1309038"/>
            <a:chExt cx="3780000" cy="5167460"/>
          </a:xfrm>
        </p:grpSpPr>
        <p:sp>
          <p:nvSpPr>
            <p:cNvPr id="2150" name="모서리가 둥근 직사각형 2149"/>
            <p:cNvSpPr/>
            <p:nvPr/>
          </p:nvSpPr>
          <p:spPr>
            <a:xfrm>
              <a:off x="2682000" y="2171075"/>
              <a:ext cx="3780000" cy="4305423"/>
            </a:xfrm>
            <a:prstGeom prst="roundRect">
              <a:avLst>
                <a:gd name="adj" fmla="val 2217"/>
              </a:avLst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12700" dist="12700" dir="5400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kumimoji="0" lang="ko-KR" altLang="en-US" sz="190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grpSp>
          <p:nvGrpSpPr>
            <p:cNvPr id="37967" name="그룹 2259"/>
            <p:cNvGrpSpPr>
              <a:grpSpLocks/>
            </p:cNvGrpSpPr>
            <p:nvPr/>
          </p:nvGrpSpPr>
          <p:grpSpPr bwMode="auto">
            <a:xfrm>
              <a:off x="3702447" y="1309038"/>
              <a:ext cx="1739108" cy="1822256"/>
              <a:chOff x="3419475" y="2461860"/>
              <a:chExt cx="2333625" cy="2442002"/>
            </a:xfrm>
          </p:grpSpPr>
          <p:pic>
            <p:nvPicPr>
              <p:cNvPr id="37968" name="Picture 9" descr="D:\ptone 2010\LG 텔레콤 06\png\png_3차재작업\내용 원 ogreen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794" t="5688" r="4832"/>
              <a:stretch>
                <a:fillRect/>
              </a:stretch>
            </p:blipFill>
            <p:spPr bwMode="auto">
              <a:xfrm>
                <a:off x="3419475" y="2461860"/>
                <a:ext cx="2333625" cy="2442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62" name="직사각형 2261"/>
              <p:cNvSpPr/>
              <p:nvPr/>
            </p:nvSpPr>
            <p:spPr bwMode="auto">
              <a:xfrm>
                <a:off x="4059823" y="3298320"/>
                <a:ext cx="1121098" cy="653047"/>
              </a:xfrm>
              <a:prstGeom prst="rect">
                <a:avLst/>
              </a:prstGeom>
              <a:noFill/>
              <a:effectLst/>
            </p:spPr>
            <p:txBody>
              <a:bodyPr spcFirstLastPara="1" wrap="none">
                <a:spAutoFit/>
                <a:scene3d>
                  <a:camera prst="orthographicFront"/>
                  <a:lightRig rig="glow" dir="t">
                    <a:rot lat="0" lon="0" rev="3000000"/>
                  </a:lightRig>
                </a:scene3d>
                <a:sp3d contourW="31750" prstMaterial="softEdge">
                  <a:bevelT w="0"/>
                  <a:contourClr>
                    <a:schemeClr val="bg1"/>
                  </a:contourClr>
                </a:sp3d>
              </a:bodyPr>
              <a:lstStyle/>
              <a:p>
                <a:pPr algn="ctr">
                  <a:spcBef>
                    <a:spcPts val="130"/>
                  </a:spcBef>
                  <a:spcAft>
                    <a:spcPts val="130"/>
                  </a:spcAft>
                  <a:buClr>
                    <a:prstClr val="white"/>
                  </a:buClr>
                  <a:buSzPct val="80000"/>
                  <a:defRPr/>
                </a:pPr>
                <a:r>
                  <a:rPr kumimoji="0" lang="en-US" altLang="ko-KR" sz="2400" b="1" dirty="0">
                    <a:solidFill>
                      <a:schemeClr val="tx2"/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CSD</a:t>
                </a:r>
                <a:endParaRPr kumimoji="0" lang="ko-KR" altLang="en-US" sz="2400" b="1" dirty="0">
                  <a:solidFill>
                    <a:schemeClr val="tx2"/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</p:grpSp>
      </p:grpSp>
      <p:grpSp>
        <p:nvGrpSpPr>
          <p:cNvPr id="65" name="그룹 64"/>
          <p:cNvGrpSpPr>
            <a:grpSpLocks/>
          </p:cNvGrpSpPr>
          <p:nvPr/>
        </p:nvGrpSpPr>
        <p:grpSpPr bwMode="auto">
          <a:xfrm>
            <a:off x="525463" y="711200"/>
            <a:ext cx="7273925" cy="611188"/>
            <a:chOff x="525463" y="711946"/>
            <a:chExt cx="7274606" cy="610424"/>
          </a:xfrm>
        </p:grpSpPr>
        <p:pic>
          <p:nvPicPr>
            <p:cNvPr id="37964" name="Picture 52" descr="성장연혁_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5463" y="733501"/>
              <a:ext cx="31432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직사각형 19"/>
            <p:cNvSpPr>
              <a:spLocks noChangeArrowheads="1"/>
            </p:cNvSpPr>
            <p:nvPr/>
          </p:nvSpPr>
          <p:spPr bwMode="auto">
            <a:xfrm>
              <a:off x="755576" y="711946"/>
              <a:ext cx="7044493" cy="610424"/>
            </a:xfrm>
            <a:prstGeom prst="rect">
              <a:avLst/>
            </a:prstGeom>
            <a:noFill/>
            <a:effectLst/>
          </p:spPr>
          <p:txBody>
            <a:bodyPr spcFirstLastPara="1" wrap="none">
              <a:spAutoFit/>
              <a:scene3d>
                <a:camera prst="orthographicFront"/>
                <a:lightRig rig="glow" dir="t">
                  <a:rot lat="0" lon="0" rev="3000000"/>
                </a:lightRig>
              </a:scene3d>
              <a:sp3d contourW="31750" prstMaterial="softEdge">
                <a:bevelT w="0"/>
                <a:contourClr>
                  <a:schemeClr val="bg1"/>
                </a:contourClr>
              </a:sp3d>
            </a:bodyPr>
            <a:lstStyle/>
            <a:p>
              <a:pPr>
                <a:spcBef>
                  <a:spcPts val="130"/>
                </a:spcBef>
                <a:spcAft>
                  <a:spcPts val="130"/>
                </a:spcAft>
                <a:buClr>
                  <a:prstClr val="white"/>
                </a:buClr>
                <a:defRPr/>
              </a:pPr>
              <a:r>
                <a:rPr lang="en-US" altLang="ko-KR" sz="1600" dirty="0">
                  <a:latin typeface="Arial" pitchFamily="34" charset="0"/>
                  <a:ea typeface="굴림" pitchFamily="50" charset="-127"/>
                  <a:cs typeface="Arial" pitchFamily="34" charset="0"/>
                </a:rPr>
                <a:t>The first case in the world a CSD established STP for the entire back-office </a:t>
              </a:r>
              <a:br>
                <a:rPr lang="en-US" altLang="ko-KR" sz="1600" dirty="0">
                  <a:latin typeface="Arial" pitchFamily="34" charset="0"/>
                  <a:ea typeface="굴림" pitchFamily="50" charset="-127"/>
                  <a:cs typeface="Arial" pitchFamily="34" charset="0"/>
                </a:rPr>
              </a:br>
              <a:r>
                <a:rPr lang="en-US" altLang="ko-KR" sz="1600" dirty="0">
                  <a:latin typeface="Arial" pitchFamily="34" charset="0"/>
                  <a:ea typeface="굴림" pitchFamily="50" charset="-127"/>
                  <a:cs typeface="Arial" pitchFamily="34" charset="0"/>
                </a:rPr>
                <a:t>operations of the asset management market</a:t>
              </a:r>
              <a:endParaRPr kumimoji="0"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sp>
        <p:nvSpPr>
          <p:cNvPr id="62" name="자유형 61"/>
          <p:cNvSpPr/>
          <p:nvPr/>
        </p:nvSpPr>
        <p:spPr>
          <a:xfrm>
            <a:off x="2109788" y="5189536"/>
            <a:ext cx="561976" cy="158751"/>
          </a:xfrm>
          <a:custGeom>
            <a:avLst/>
            <a:gdLst>
              <a:gd name="connsiteX0" fmla="*/ 0 w 1209675"/>
              <a:gd name="connsiteY0" fmla="*/ 0 h 104775"/>
              <a:gd name="connsiteX1" fmla="*/ 1209675 w 1209675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9675" h="104775">
                <a:moveTo>
                  <a:pt x="0" y="0"/>
                </a:moveTo>
                <a:lnTo>
                  <a:pt x="1209675" y="104775"/>
                </a:lnTo>
              </a:path>
            </a:pathLst>
          </a:cu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109" name="그룹 108"/>
          <p:cNvGrpSpPr>
            <a:grpSpLocks/>
          </p:cNvGrpSpPr>
          <p:nvPr/>
        </p:nvGrpSpPr>
        <p:grpSpPr bwMode="auto">
          <a:xfrm>
            <a:off x="327025" y="3138488"/>
            <a:ext cx="1878013" cy="581025"/>
            <a:chOff x="327259" y="3137836"/>
            <a:chExt cx="1878102" cy="582328"/>
          </a:xfrm>
        </p:grpSpPr>
        <p:grpSp>
          <p:nvGrpSpPr>
            <p:cNvPr id="37960" name="그룹 98"/>
            <p:cNvGrpSpPr>
              <a:grpSpLocks/>
            </p:cNvGrpSpPr>
            <p:nvPr/>
          </p:nvGrpSpPr>
          <p:grpSpPr bwMode="auto">
            <a:xfrm>
              <a:off x="327259" y="3137836"/>
              <a:ext cx="1689919" cy="582328"/>
              <a:chOff x="327259" y="3137836"/>
              <a:chExt cx="1689919" cy="582328"/>
            </a:xfrm>
          </p:grpSpPr>
          <p:sp>
            <p:nvSpPr>
              <p:cNvPr id="66" name="모서리가 둥근 직사각형 65"/>
              <p:cNvSpPr/>
              <p:nvPr/>
            </p:nvSpPr>
            <p:spPr bwMode="auto">
              <a:xfrm>
                <a:off x="327259" y="3137836"/>
                <a:ext cx="1689180" cy="582328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F0F3F4"/>
                  </a:gs>
                  <a:gs pos="40000">
                    <a:srgbClr val="C9D1D6"/>
                  </a:gs>
                  <a:gs pos="85000">
                    <a:schemeClr val="bg1"/>
                  </a:gs>
                </a:gsLst>
                <a:lin ang="5400000" scaled="1"/>
                <a:tileRect/>
              </a:gradFill>
              <a:ln w="3175">
                <a:solidFill>
                  <a:srgbClr val="A7B0B8"/>
                </a:solidFill>
              </a:ln>
              <a:effectLst>
                <a:outerShdw blurRad="12700" dist="12700" dir="5400000" algn="t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67" name="직사각형 19"/>
              <p:cNvSpPr>
                <a:spLocks noChangeArrowheads="1"/>
              </p:cNvSpPr>
              <p:nvPr/>
            </p:nvSpPr>
            <p:spPr bwMode="auto">
              <a:xfrm>
                <a:off x="428773" y="3204202"/>
                <a:ext cx="1469954" cy="468846"/>
              </a:xfrm>
              <a:prstGeom prst="rect">
                <a:avLst/>
              </a:prstGeom>
              <a:noFill/>
              <a:effectLst/>
            </p:spPr>
            <p:txBody>
              <a:bodyPr spcFirstLastPara="1" wrap="none" lIns="0" tIns="0" rIns="0" bIns="0" anchor="ctr">
                <a:spAutoFit/>
                <a:scene3d>
                  <a:camera prst="orthographicFront"/>
                  <a:lightRig rig="glow" dir="t">
                    <a:rot lat="0" lon="0" rev="3000000"/>
                  </a:lightRig>
                </a:scene3d>
                <a:sp3d contourW="31750" prstMaterial="softEdge">
                  <a:bevelT w="0"/>
                  <a:contourClr>
                    <a:schemeClr val="bg1"/>
                  </a:contourClr>
                </a:sp3d>
              </a:bodyPr>
              <a:lstStyle/>
              <a:p>
                <a:pPr indent="-180975"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prstClr val="white"/>
                  </a:buClr>
                  <a:defRPr/>
                </a:pP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Asset managing</a:t>
                </a:r>
                <a:b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</a:b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company</a:t>
                </a:r>
                <a:endParaRPr kumimoji="0"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</p:grpSp>
        <p:pic>
          <p:nvPicPr>
            <p:cNvPr id="72" name="그림 16" descr="ja051]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40217" y="3254363"/>
              <a:ext cx="365144" cy="3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0" name="그룹 109"/>
          <p:cNvGrpSpPr>
            <a:grpSpLocks/>
          </p:cNvGrpSpPr>
          <p:nvPr/>
        </p:nvGrpSpPr>
        <p:grpSpPr bwMode="auto">
          <a:xfrm>
            <a:off x="327025" y="4002088"/>
            <a:ext cx="1878013" cy="581025"/>
            <a:chOff x="327259" y="4001436"/>
            <a:chExt cx="1878102" cy="582328"/>
          </a:xfrm>
        </p:grpSpPr>
        <p:grpSp>
          <p:nvGrpSpPr>
            <p:cNvPr id="37956" name="그룹 101"/>
            <p:cNvGrpSpPr>
              <a:grpSpLocks/>
            </p:cNvGrpSpPr>
            <p:nvPr/>
          </p:nvGrpSpPr>
          <p:grpSpPr bwMode="auto">
            <a:xfrm>
              <a:off x="327259" y="4001436"/>
              <a:ext cx="1689919" cy="582328"/>
              <a:chOff x="327259" y="4001436"/>
              <a:chExt cx="1689919" cy="582328"/>
            </a:xfrm>
          </p:grpSpPr>
          <p:sp>
            <p:nvSpPr>
              <p:cNvPr id="68" name="모서리가 둥근 직사각형 67"/>
              <p:cNvSpPr/>
              <p:nvPr/>
            </p:nvSpPr>
            <p:spPr>
              <a:xfrm>
                <a:off x="327259" y="4001436"/>
                <a:ext cx="1689180" cy="582328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F0F3F4"/>
                  </a:gs>
                  <a:gs pos="40000">
                    <a:srgbClr val="C9D1D6"/>
                  </a:gs>
                  <a:gs pos="85000">
                    <a:schemeClr val="bg1"/>
                  </a:gs>
                </a:gsLst>
                <a:lin ang="5400000" scaled="1"/>
                <a:tileRect/>
              </a:gradFill>
              <a:ln w="3175">
                <a:solidFill>
                  <a:srgbClr val="A7B0B8"/>
                </a:solidFill>
              </a:ln>
              <a:effectLst>
                <a:outerShdw blurRad="12700" dist="12700" dir="5400000" algn="t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900" dirty="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69" name="직사각형 19"/>
              <p:cNvSpPr>
                <a:spLocks noChangeArrowheads="1"/>
              </p:cNvSpPr>
              <p:nvPr/>
            </p:nvSpPr>
            <p:spPr bwMode="auto">
              <a:xfrm>
                <a:off x="497703" y="4067802"/>
                <a:ext cx="1332095" cy="468846"/>
              </a:xfrm>
              <a:prstGeom prst="rect">
                <a:avLst/>
              </a:prstGeom>
              <a:noFill/>
              <a:effectLst/>
            </p:spPr>
            <p:txBody>
              <a:bodyPr spcFirstLastPara="1" wrap="none" lIns="0" tIns="0" rIns="0" bIns="0" anchor="ctr">
                <a:spAutoFit/>
                <a:scene3d>
                  <a:camera prst="orthographicFront"/>
                  <a:lightRig rig="glow" dir="t">
                    <a:rot lat="0" lon="0" rev="3000000"/>
                  </a:lightRig>
                </a:scene3d>
                <a:sp3d contourW="31750" prstMaterial="softEdge">
                  <a:bevelT w="0"/>
                  <a:contourClr>
                    <a:schemeClr val="bg1"/>
                  </a:contourClr>
                </a:sp3d>
              </a:bodyPr>
              <a:lstStyle/>
              <a:p>
                <a:pPr indent="-180975"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prstClr val="white"/>
                  </a:buClr>
                  <a:defRPr/>
                </a:pP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Fund servicing</a:t>
                </a:r>
                <a:b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</a:b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company</a:t>
                </a:r>
                <a:endParaRPr kumimoji="0"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</p:grpSp>
        <p:pic>
          <p:nvPicPr>
            <p:cNvPr id="73" name="그림 16" descr="ja051]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40217" y="4117963"/>
              <a:ext cx="365144" cy="3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1" name="그룹 110"/>
          <p:cNvGrpSpPr>
            <a:grpSpLocks/>
          </p:cNvGrpSpPr>
          <p:nvPr/>
        </p:nvGrpSpPr>
        <p:grpSpPr bwMode="auto">
          <a:xfrm>
            <a:off x="327025" y="4857750"/>
            <a:ext cx="1878013" cy="579438"/>
            <a:chOff x="327259" y="4857227"/>
            <a:chExt cx="1878102" cy="580484"/>
          </a:xfrm>
        </p:grpSpPr>
        <p:grpSp>
          <p:nvGrpSpPr>
            <p:cNvPr id="37952" name="그룹 102"/>
            <p:cNvGrpSpPr>
              <a:grpSpLocks/>
            </p:cNvGrpSpPr>
            <p:nvPr/>
          </p:nvGrpSpPr>
          <p:grpSpPr bwMode="auto">
            <a:xfrm>
              <a:off x="327259" y="4857227"/>
              <a:ext cx="1689919" cy="580484"/>
              <a:chOff x="327259" y="4857227"/>
              <a:chExt cx="1689919" cy="580484"/>
            </a:xfrm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327259" y="4857227"/>
                <a:ext cx="1689180" cy="580484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F0F3F4"/>
                  </a:gs>
                  <a:gs pos="40000">
                    <a:srgbClr val="C9D1D6"/>
                  </a:gs>
                  <a:gs pos="85000">
                    <a:schemeClr val="bg1"/>
                  </a:gs>
                </a:gsLst>
                <a:lin ang="5400000" scaled="1"/>
                <a:tileRect/>
              </a:gradFill>
              <a:ln w="3175">
                <a:solidFill>
                  <a:srgbClr val="A7B0B8"/>
                </a:solidFill>
              </a:ln>
              <a:effectLst>
                <a:outerShdw blurRad="12700" dist="12700" dir="5400000" algn="t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900" dirty="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70" name="직사각형 19"/>
              <p:cNvSpPr>
                <a:spLocks noChangeArrowheads="1"/>
              </p:cNvSpPr>
              <p:nvPr/>
            </p:nvSpPr>
            <p:spPr bwMode="auto">
              <a:xfrm>
                <a:off x="819714" y="5033471"/>
                <a:ext cx="688073" cy="247247"/>
              </a:xfrm>
              <a:prstGeom prst="rect">
                <a:avLst/>
              </a:prstGeom>
              <a:noFill/>
              <a:effectLst/>
            </p:spPr>
            <p:txBody>
              <a:bodyPr spcFirstLastPara="1" wrap="none" lIns="0" tIns="0" rIns="0" bIns="0" anchor="ctr">
                <a:spAutoFit/>
                <a:scene3d>
                  <a:camera prst="orthographicFront"/>
                  <a:lightRig rig="glow" dir="t">
                    <a:rot lat="0" lon="0" rev="3000000"/>
                  </a:lightRig>
                </a:scene3d>
                <a:sp3d contourW="31750" prstMaterial="softEdge">
                  <a:bevelT w="0"/>
                  <a:contourClr>
                    <a:schemeClr val="bg1"/>
                  </a:contourClr>
                </a:sp3d>
              </a:bodyPr>
              <a:lstStyle/>
              <a:p>
                <a:pPr indent="-180975"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prstClr val="white"/>
                  </a:buClr>
                  <a:defRPr/>
                </a:pP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Trustee</a:t>
                </a:r>
                <a:endParaRPr kumimoji="0"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</p:grpSp>
        <p:pic>
          <p:nvPicPr>
            <p:cNvPr id="74" name="그림 16" descr="ja051]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40217" y="4972832"/>
              <a:ext cx="365144" cy="3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2" name="그룹 111"/>
          <p:cNvGrpSpPr>
            <a:grpSpLocks/>
          </p:cNvGrpSpPr>
          <p:nvPr/>
        </p:nvGrpSpPr>
        <p:grpSpPr bwMode="auto">
          <a:xfrm>
            <a:off x="327025" y="5732463"/>
            <a:ext cx="1878013" cy="579437"/>
            <a:chOff x="327259" y="5731940"/>
            <a:chExt cx="1878102" cy="580484"/>
          </a:xfrm>
        </p:grpSpPr>
        <p:grpSp>
          <p:nvGrpSpPr>
            <p:cNvPr id="37948" name="그룹 103"/>
            <p:cNvGrpSpPr>
              <a:grpSpLocks/>
            </p:cNvGrpSpPr>
            <p:nvPr/>
          </p:nvGrpSpPr>
          <p:grpSpPr bwMode="auto">
            <a:xfrm>
              <a:off x="327259" y="5731940"/>
              <a:ext cx="1689919" cy="580484"/>
              <a:chOff x="327259" y="5731940"/>
              <a:chExt cx="1689919" cy="580484"/>
            </a:xfrm>
          </p:grpSpPr>
          <p:sp>
            <p:nvSpPr>
              <p:cNvPr id="64" name="모서리가 둥근 직사각형 63"/>
              <p:cNvSpPr/>
              <p:nvPr/>
            </p:nvSpPr>
            <p:spPr>
              <a:xfrm>
                <a:off x="327259" y="5731940"/>
                <a:ext cx="1689180" cy="580484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F0F3F4"/>
                  </a:gs>
                  <a:gs pos="40000">
                    <a:srgbClr val="C9D1D6"/>
                  </a:gs>
                  <a:gs pos="85000">
                    <a:schemeClr val="bg1"/>
                  </a:gs>
                </a:gsLst>
                <a:lin ang="5400000" scaled="1"/>
                <a:tileRect/>
              </a:gradFill>
              <a:ln w="3175">
                <a:solidFill>
                  <a:srgbClr val="A7B0B8"/>
                </a:solidFill>
              </a:ln>
              <a:effectLst>
                <a:outerShdw blurRad="12700" dist="12700" dir="5400000" algn="t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900" dirty="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71" name="직사각형 19"/>
              <p:cNvSpPr>
                <a:spLocks noChangeArrowheads="1"/>
              </p:cNvSpPr>
              <p:nvPr/>
            </p:nvSpPr>
            <p:spPr bwMode="auto">
              <a:xfrm>
                <a:off x="906469" y="5908184"/>
                <a:ext cx="514563" cy="247247"/>
              </a:xfrm>
              <a:prstGeom prst="rect">
                <a:avLst/>
              </a:prstGeom>
              <a:noFill/>
              <a:effectLst/>
            </p:spPr>
            <p:txBody>
              <a:bodyPr spcFirstLastPara="1" wrap="none" lIns="0" tIns="0" rIns="0" bIns="0" anchor="ctr">
                <a:spAutoFit/>
                <a:scene3d>
                  <a:camera prst="orthographicFront"/>
                  <a:lightRig rig="glow" dir="t">
                    <a:rot lat="0" lon="0" rev="3000000"/>
                  </a:lightRig>
                </a:scene3d>
                <a:sp3d contourW="31750" prstMaterial="softEdge">
                  <a:bevelT w="0"/>
                  <a:contourClr>
                    <a:schemeClr val="bg1"/>
                  </a:contourClr>
                </a:sp3d>
              </a:bodyPr>
              <a:lstStyle/>
              <a:p>
                <a:pPr indent="-180975"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prstClr val="white"/>
                  </a:buClr>
                  <a:defRPr/>
                </a:pP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Other</a:t>
                </a:r>
                <a:endParaRPr kumimoji="0"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</p:grpSp>
        <p:pic>
          <p:nvPicPr>
            <p:cNvPr id="75" name="그림 16" descr="ja051]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40217" y="5847545"/>
              <a:ext cx="365144" cy="3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3" name="그룹 112"/>
          <p:cNvGrpSpPr>
            <a:grpSpLocks/>
          </p:cNvGrpSpPr>
          <p:nvPr/>
        </p:nvGrpSpPr>
        <p:grpSpPr bwMode="auto">
          <a:xfrm>
            <a:off x="6961188" y="3138488"/>
            <a:ext cx="1849437" cy="581025"/>
            <a:chOff x="6960593" y="3137836"/>
            <a:chExt cx="1850254" cy="582328"/>
          </a:xfrm>
        </p:grpSpPr>
        <p:grpSp>
          <p:nvGrpSpPr>
            <p:cNvPr id="37944" name="그룹 104"/>
            <p:cNvGrpSpPr>
              <a:grpSpLocks/>
            </p:cNvGrpSpPr>
            <p:nvPr/>
          </p:nvGrpSpPr>
          <p:grpSpPr bwMode="auto">
            <a:xfrm>
              <a:off x="7120928" y="3137836"/>
              <a:ext cx="1689919" cy="582328"/>
              <a:chOff x="7120928" y="3137836"/>
              <a:chExt cx="1689919" cy="582328"/>
            </a:xfrm>
          </p:grpSpPr>
          <p:sp>
            <p:nvSpPr>
              <p:cNvPr id="79" name="모서리가 둥근 직사각형 78"/>
              <p:cNvSpPr/>
              <p:nvPr/>
            </p:nvSpPr>
            <p:spPr bwMode="auto">
              <a:xfrm>
                <a:off x="7121001" y="3137836"/>
                <a:ext cx="1689846" cy="582328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F0F3F4"/>
                  </a:gs>
                  <a:gs pos="40000">
                    <a:srgbClr val="C9D1D6"/>
                  </a:gs>
                  <a:gs pos="85000">
                    <a:schemeClr val="bg1"/>
                  </a:gs>
                </a:gsLst>
                <a:lin ang="5400000" scaled="1"/>
                <a:tileRect/>
              </a:gradFill>
              <a:ln w="3175">
                <a:solidFill>
                  <a:srgbClr val="A7B0B8"/>
                </a:solidFill>
              </a:ln>
              <a:effectLst>
                <a:outerShdw blurRad="12700" dist="12700" dir="5400000" algn="t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80" name="직사각형 19"/>
              <p:cNvSpPr>
                <a:spLocks noChangeArrowheads="1"/>
              </p:cNvSpPr>
              <p:nvPr/>
            </p:nvSpPr>
            <p:spPr bwMode="auto">
              <a:xfrm>
                <a:off x="7596201" y="3204202"/>
                <a:ext cx="831958" cy="468846"/>
              </a:xfrm>
              <a:prstGeom prst="rect">
                <a:avLst/>
              </a:prstGeom>
              <a:noFill/>
              <a:effectLst/>
            </p:spPr>
            <p:txBody>
              <a:bodyPr spcFirstLastPara="1" wrap="none" lIns="0" tIns="0" rIns="0" bIns="0" anchor="ctr">
                <a:spAutoFit/>
                <a:scene3d>
                  <a:camera prst="orthographicFront"/>
                  <a:lightRig rig="glow" dir="t">
                    <a:rot lat="0" lon="0" rev="3000000"/>
                  </a:lightRig>
                </a:scene3d>
                <a:sp3d contourW="31750" prstMaterial="softEdge">
                  <a:bevelT w="0"/>
                  <a:contourClr>
                    <a:schemeClr val="bg1"/>
                  </a:contourClr>
                </a:sp3d>
              </a:bodyPr>
              <a:lstStyle/>
              <a:p>
                <a:pPr indent="-180975"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prstClr val="white"/>
                  </a:buClr>
                  <a:defRPr/>
                </a:pP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Selling</a:t>
                </a:r>
                <a:b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</a:b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company</a:t>
                </a:r>
                <a:endParaRPr kumimoji="0"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</p:grpSp>
        <p:pic>
          <p:nvPicPr>
            <p:cNvPr id="85" name="그림 16" descr="ja051]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960593" y="3254363"/>
              <a:ext cx="365144" cy="3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4" name="그룹 113"/>
          <p:cNvGrpSpPr>
            <a:grpSpLocks/>
          </p:cNvGrpSpPr>
          <p:nvPr/>
        </p:nvGrpSpPr>
        <p:grpSpPr bwMode="auto">
          <a:xfrm>
            <a:off x="6961188" y="4002088"/>
            <a:ext cx="1849437" cy="581025"/>
            <a:chOff x="6960593" y="4001436"/>
            <a:chExt cx="1850254" cy="582328"/>
          </a:xfrm>
        </p:grpSpPr>
        <p:grpSp>
          <p:nvGrpSpPr>
            <p:cNvPr id="37940" name="그룹 105"/>
            <p:cNvGrpSpPr>
              <a:grpSpLocks/>
            </p:cNvGrpSpPr>
            <p:nvPr/>
          </p:nvGrpSpPr>
          <p:grpSpPr bwMode="auto">
            <a:xfrm>
              <a:off x="7120928" y="4001436"/>
              <a:ext cx="1689919" cy="582328"/>
              <a:chOff x="7120928" y="4001436"/>
              <a:chExt cx="1689919" cy="582328"/>
            </a:xfrm>
          </p:grpSpPr>
          <p:sp>
            <p:nvSpPr>
              <p:cNvPr id="81" name="모서리가 둥근 직사각형 80"/>
              <p:cNvSpPr/>
              <p:nvPr/>
            </p:nvSpPr>
            <p:spPr>
              <a:xfrm>
                <a:off x="7121001" y="4001436"/>
                <a:ext cx="1689846" cy="582328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F0F3F4"/>
                  </a:gs>
                  <a:gs pos="40000">
                    <a:srgbClr val="C9D1D6"/>
                  </a:gs>
                  <a:gs pos="85000">
                    <a:schemeClr val="bg1"/>
                  </a:gs>
                </a:gsLst>
                <a:lin ang="5400000" scaled="1"/>
                <a:tileRect/>
              </a:gradFill>
              <a:ln w="3175">
                <a:solidFill>
                  <a:srgbClr val="A7B0B8"/>
                </a:solidFill>
              </a:ln>
              <a:effectLst>
                <a:outerShdw blurRad="12700" dist="12700" dir="5400000" algn="t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82" name="직사각형 19"/>
              <p:cNvSpPr>
                <a:spLocks noChangeArrowheads="1"/>
              </p:cNvSpPr>
              <p:nvPr/>
            </p:nvSpPr>
            <p:spPr bwMode="auto">
              <a:xfrm>
                <a:off x="7681160" y="4178602"/>
                <a:ext cx="662040" cy="247247"/>
              </a:xfrm>
              <a:prstGeom prst="rect">
                <a:avLst/>
              </a:prstGeom>
              <a:noFill/>
              <a:effectLst/>
            </p:spPr>
            <p:txBody>
              <a:bodyPr spcFirstLastPara="1" wrap="none" lIns="0" tIns="0" rIns="0" bIns="0" anchor="ctr">
                <a:spAutoFit/>
                <a:scene3d>
                  <a:camera prst="orthographicFront"/>
                  <a:lightRig rig="glow" dir="t">
                    <a:rot lat="0" lon="0" rev="3000000"/>
                  </a:lightRig>
                </a:scene3d>
                <a:sp3d contourW="31750" prstMaterial="softEdge">
                  <a:bevelT w="0"/>
                  <a:contourClr>
                    <a:schemeClr val="bg1"/>
                  </a:contourClr>
                </a:sp3d>
              </a:bodyPr>
              <a:lstStyle/>
              <a:p>
                <a:pPr indent="-180975"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prstClr val="white"/>
                  </a:buClr>
                  <a:defRPr/>
                </a:pP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Broker </a:t>
                </a:r>
                <a:endParaRPr kumimoji="0"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</p:grpSp>
        <p:pic>
          <p:nvPicPr>
            <p:cNvPr id="86" name="그림 16" descr="ja051]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960593" y="4117963"/>
              <a:ext cx="365144" cy="3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5" name="그룹 114"/>
          <p:cNvGrpSpPr>
            <a:grpSpLocks/>
          </p:cNvGrpSpPr>
          <p:nvPr/>
        </p:nvGrpSpPr>
        <p:grpSpPr bwMode="auto">
          <a:xfrm>
            <a:off x="6961188" y="4857750"/>
            <a:ext cx="1849437" cy="579438"/>
            <a:chOff x="6960593" y="4857227"/>
            <a:chExt cx="1850254" cy="580484"/>
          </a:xfrm>
        </p:grpSpPr>
        <p:grpSp>
          <p:nvGrpSpPr>
            <p:cNvPr id="37936" name="그룹 106"/>
            <p:cNvGrpSpPr>
              <a:grpSpLocks/>
            </p:cNvGrpSpPr>
            <p:nvPr/>
          </p:nvGrpSpPr>
          <p:grpSpPr bwMode="auto">
            <a:xfrm>
              <a:off x="7120928" y="4857227"/>
              <a:ext cx="1689919" cy="580484"/>
              <a:chOff x="7120928" y="4857227"/>
              <a:chExt cx="1689919" cy="580484"/>
            </a:xfrm>
          </p:grpSpPr>
          <p:sp>
            <p:nvSpPr>
              <p:cNvPr id="76" name="모서리가 둥근 직사각형 75"/>
              <p:cNvSpPr/>
              <p:nvPr/>
            </p:nvSpPr>
            <p:spPr>
              <a:xfrm>
                <a:off x="7121001" y="4857227"/>
                <a:ext cx="1689846" cy="580484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F0F3F4"/>
                  </a:gs>
                  <a:gs pos="40000">
                    <a:srgbClr val="C9D1D6"/>
                  </a:gs>
                  <a:gs pos="85000">
                    <a:schemeClr val="bg1"/>
                  </a:gs>
                </a:gsLst>
                <a:lin ang="5400000" scaled="1"/>
                <a:tileRect/>
              </a:gradFill>
              <a:ln w="3175">
                <a:solidFill>
                  <a:srgbClr val="A7B0B8"/>
                </a:solidFill>
              </a:ln>
              <a:effectLst>
                <a:outerShdw blurRad="12700" dist="12700" dir="5400000" algn="t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83" name="직사각형 19"/>
              <p:cNvSpPr>
                <a:spLocks noChangeArrowheads="1"/>
              </p:cNvSpPr>
              <p:nvPr/>
            </p:nvSpPr>
            <p:spPr bwMode="auto">
              <a:xfrm>
                <a:off x="7362162" y="5033471"/>
                <a:ext cx="1300036" cy="247247"/>
              </a:xfrm>
              <a:prstGeom prst="rect">
                <a:avLst/>
              </a:prstGeom>
              <a:noFill/>
              <a:effectLst/>
            </p:spPr>
            <p:txBody>
              <a:bodyPr spcFirstLastPara="1" wrap="none" lIns="0" tIns="0" rIns="0" bIns="0" anchor="ctr">
                <a:spAutoFit/>
                <a:scene3d>
                  <a:camera prst="orthographicFront"/>
                  <a:lightRig rig="glow" dir="t">
                    <a:rot lat="0" lon="0" rev="3000000"/>
                  </a:lightRig>
                </a:scene3d>
                <a:sp3d contourW="31750" prstMaterial="softEdge">
                  <a:bevelT w="0"/>
                  <a:contourClr>
                    <a:schemeClr val="bg1"/>
                  </a:contourClr>
                </a:sp3d>
              </a:bodyPr>
              <a:lstStyle/>
              <a:p>
                <a:pPr indent="-180975"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prstClr val="white"/>
                  </a:buClr>
                  <a:defRPr/>
                </a:pP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Bank of Korea</a:t>
                </a:r>
                <a:endParaRPr kumimoji="0"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</p:grpSp>
        <p:pic>
          <p:nvPicPr>
            <p:cNvPr id="87" name="그림 16" descr="ja051]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960593" y="4972832"/>
              <a:ext cx="365144" cy="3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6" name="그룹 115"/>
          <p:cNvGrpSpPr>
            <a:grpSpLocks/>
          </p:cNvGrpSpPr>
          <p:nvPr/>
        </p:nvGrpSpPr>
        <p:grpSpPr bwMode="auto">
          <a:xfrm>
            <a:off x="6961188" y="5732463"/>
            <a:ext cx="1849437" cy="579437"/>
            <a:chOff x="6960593" y="5731940"/>
            <a:chExt cx="1850254" cy="580484"/>
          </a:xfrm>
        </p:grpSpPr>
        <p:grpSp>
          <p:nvGrpSpPr>
            <p:cNvPr id="37932" name="그룹 107"/>
            <p:cNvGrpSpPr>
              <a:grpSpLocks/>
            </p:cNvGrpSpPr>
            <p:nvPr/>
          </p:nvGrpSpPr>
          <p:grpSpPr bwMode="auto">
            <a:xfrm>
              <a:off x="7120928" y="5731940"/>
              <a:ext cx="1689919" cy="580484"/>
              <a:chOff x="7120928" y="5731940"/>
              <a:chExt cx="1689919" cy="580484"/>
            </a:xfrm>
          </p:grpSpPr>
          <p:sp>
            <p:nvSpPr>
              <p:cNvPr id="77" name="모서리가 둥근 직사각형 76"/>
              <p:cNvSpPr/>
              <p:nvPr/>
            </p:nvSpPr>
            <p:spPr>
              <a:xfrm>
                <a:off x="7121001" y="5731940"/>
                <a:ext cx="1689846" cy="580484"/>
              </a:xfrm>
              <a:prstGeom prst="roundRect">
                <a:avLst/>
              </a:prstGeom>
              <a:gradFill flip="none" rotWithShape="1">
                <a:gsLst>
                  <a:gs pos="30000">
                    <a:srgbClr val="F0F3F4"/>
                  </a:gs>
                  <a:gs pos="40000">
                    <a:srgbClr val="C9D1D6"/>
                  </a:gs>
                  <a:gs pos="85000">
                    <a:schemeClr val="bg1"/>
                  </a:gs>
                </a:gsLst>
                <a:lin ang="5400000" scaled="1"/>
                <a:tileRect/>
              </a:gradFill>
              <a:ln w="3175">
                <a:solidFill>
                  <a:srgbClr val="A7B0B8"/>
                </a:solidFill>
              </a:ln>
              <a:effectLst>
                <a:outerShdw blurRad="12700" dist="12700" dir="5400000" algn="t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endParaRPr>
              </a:p>
            </p:txBody>
          </p:sp>
          <p:sp>
            <p:nvSpPr>
              <p:cNvPr id="84" name="직사각형 19"/>
              <p:cNvSpPr>
                <a:spLocks noChangeArrowheads="1"/>
              </p:cNvSpPr>
              <p:nvPr/>
            </p:nvSpPr>
            <p:spPr bwMode="auto">
              <a:xfrm>
                <a:off x="7572957" y="5797384"/>
                <a:ext cx="878446" cy="468846"/>
              </a:xfrm>
              <a:prstGeom prst="rect">
                <a:avLst/>
              </a:prstGeom>
              <a:noFill/>
              <a:effectLst/>
            </p:spPr>
            <p:txBody>
              <a:bodyPr spcFirstLastPara="1" wrap="none" lIns="0" tIns="0" rIns="0" bIns="0" anchor="ctr">
                <a:spAutoFit/>
                <a:scene3d>
                  <a:camera prst="orthographicFront"/>
                  <a:lightRig rig="glow" dir="t">
                    <a:rot lat="0" lon="0" rev="3000000"/>
                  </a:lightRig>
                </a:scene3d>
                <a:sp3d contourW="31750" prstMaterial="softEdge">
                  <a:bevelT w="0"/>
                  <a:contourClr>
                    <a:schemeClr val="bg1"/>
                  </a:contourClr>
                </a:sp3d>
              </a:bodyPr>
              <a:lstStyle/>
              <a:p>
                <a:pPr indent="-180975" algn="ctr">
                  <a:lnSpc>
                    <a:spcPct val="90000"/>
                  </a:lnSpc>
                  <a:spcBef>
                    <a:spcPts val="130"/>
                  </a:spcBef>
                  <a:spcAft>
                    <a:spcPts val="130"/>
                  </a:spcAft>
                  <a:buClr>
                    <a:prstClr val="white"/>
                  </a:buClr>
                  <a:defRPr/>
                </a:pP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Overseas</a:t>
                </a:r>
                <a:b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</a:br>
                <a:r>
                  <a:rPr kumimoji="0" lang="en-US" altLang="ko-K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굴림" pitchFamily="50" charset="-127"/>
                    <a:cs typeface="Arial" pitchFamily="34" charset="0"/>
                    <a:sym typeface="HY견고딕" pitchFamily="18" charset="-127"/>
                  </a:rPr>
                  <a:t>custodian</a:t>
                </a:r>
                <a:endParaRPr kumimoji="0"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endParaRPr>
              </a:p>
            </p:txBody>
          </p:sp>
        </p:grpSp>
        <p:pic>
          <p:nvPicPr>
            <p:cNvPr id="88" name="그림 16" descr="ja051]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960593" y="5847545"/>
              <a:ext cx="365144" cy="3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그룹 98"/>
          <p:cNvGrpSpPr>
            <a:grpSpLocks/>
          </p:cNvGrpSpPr>
          <p:nvPr/>
        </p:nvGrpSpPr>
        <p:grpSpPr bwMode="auto">
          <a:xfrm>
            <a:off x="2681288" y="2924175"/>
            <a:ext cx="3781425" cy="436563"/>
            <a:chOff x="2682000" y="2924175"/>
            <a:chExt cx="3780000" cy="436563"/>
          </a:xfrm>
        </p:grpSpPr>
        <p:sp>
          <p:nvSpPr>
            <p:cNvPr id="89" name="모서리가 둥근 직사각형 88"/>
            <p:cNvSpPr/>
            <p:nvPr/>
          </p:nvSpPr>
          <p:spPr>
            <a:xfrm>
              <a:off x="2682000" y="2924175"/>
              <a:ext cx="3780000" cy="436563"/>
            </a:xfrm>
            <a:prstGeom prst="roundRect">
              <a:avLst>
                <a:gd name="adj" fmla="val 1150"/>
              </a:avLst>
            </a:prstGeom>
            <a:gradFill flip="none" rotWithShape="1">
              <a:gsLst>
                <a:gs pos="30000">
                  <a:srgbClr val="00B0F0"/>
                </a:gs>
                <a:gs pos="100000">
                  <a:srgbClr val="00537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94" name="직사각형 19"/>
            <p:cNvSpPr>
              <a:spLocks noChangeArrowheads="1"/>
            </p:cNvSpPr>
            <p:nvPr/>
          </p:nvSpPr>
          <p:spPr bwMode="auto">
            <a:xfrm>
              <a:off x="2798277" y="3039064"/>
              <a:ext cx="3547446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schemeClr val="bg1"/>
                </a:buClr>
                <a:defRPr/>
              </a:pPr>
              <a:r>
                <a:rPr lang="en-US" altLang="ko-KR" sz="1600" b="1" dirty="0">
                  <a:ln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Establishment &amp; redemption system</a:t>
              </a:r>
              <a:endParaRPr lang="ko-KR" altLang="en-US" sz="1600" b="1" dirty="0">
                <a:ln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5" name="그룹 99"/>
          <p:cNvGrpSpPr>
            <a:grpSpLocks/>
          </p:cNvGrpSpPr>
          <p:nvPr/>
        </p:nvGrpSpPr>
        <p:grpSpPr bwMode="auto">
          <a:xfrm>
            <a:off x="2681288" y="3659188"/>
            <a:ext cx="3781425" cy="436562"/>
            <a:chOff x="2682000" y="3659188"/>
            <a:chExt cx="3780000" cy="436562"/>
          </a:xfrm>
        </p:grpSpPr>
        <p:sp>
          <p:nvSpPr>
            <p:cNvPr id="90" name="모서리가 둥근 직사각형 89"/>
            <p:cNvSpPr/>
            <p:nvPr/>
          </p:nvSpPr>
          <p:spPr>
            <a:xfrm>
              <a:off x="2682000" y="3659188"/>
              <a:ext cx="3780000" cy="436562"/>
            </a:xfrm>
            <a:prstGeom prst="roundRect">
              <a:avLst>
                <a:gd name="adj" fmla="val 1150"/>
              </a:avLst>
            </a:prstGeom>
            <a:gradFill flip="none" rotWithShape="1">
              <a:gsLst>
                <a:gs pos="30000">
                  <a:srgbClr val="00B0F0"/>
                </a:gs>
                <a:gs pos="100000">
                  <a:srgbClr val="00537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95" name="직사각형 19"/>
            <p:cNvSpPr>
              <a:spLocks noChangeArrowheads="1"/>
            </p:cNvSpPr>
            <p:nvPr/>
          </p:nvSpPr>
          <p:spPr bwMode="auto">
            <a:xfrm>
              <a:off x="2763011" y="3757769"/>
              <a:ext cx="3617978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schemeClr val="bg1"/>
                </a:buClr>
                <a:defRPr/>
              </a:pPr>
              <a:r>
                <a:rPr lang="en-US" altLang="ko-KR" sz="1600" b="1" dirty="0">
                  <a:ln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Integrated trade confirmation system</a:t>
              </a:r>
              <a:endParaRPr lang="ko-KR" altLang="en-US" sz="1600" b="1" dirty="0">
                <a:ln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6" name="그룹 100"/>
          <p:cNvGrpSpPr>
            <a:grpSpLocks/>
          </p:cNvGrpSpPr>
          <p:nvPr/>
        </p:nvGrpSpPr>
        <p:grpSpPr bwMode="auto">
          <a:xfrm>
            <a:off x="2681285" y="4394200"/>
            <a:ext cx="3781423" cy="434975"/>
            <a:chOff x="2682000" y="4394200"/>
            <a:chExt cx="3780000" cy="434975"/>
          </a:xfrm>
        </p:grpSpPr>
        <p:sp>
          <p:nvSpPr>
            <p:cNvPr id="91" name="모서리가 둥근 직사각형 90"/>
            <p:cNvSpPr/>
            <p:nvPr/>
          </p:nvSpPr>
          <p:spPr>
            <a:xfrm>
              <a:off x="2682000" y="4394200"/>
              <a:ext cx="3780000" cy="434975"/>
            </a:xfrm>
            <a:prstGeom prst="roundRect">
              <a:avLst>
                <a:gd name="adj" fmla="val 1150"/>
              </a:avLst>
            </a:prstGeom>
            <a:gradFill flip="none" rotWithShape="1">
              <a:gsLst>
                <a:gs pos="30000">
                  <a:srgbClr val="00B0F0"/>
                </a:gs>
                <a:gs pos="100000">
                  <a:srgbClr val="00537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96" name="직사각형 19"/>
            <p:cNvSpPr>
              <a:spLocks noChangeArrowheads="1"/>
            </p:cNvSpPr>
            <p:nvPr/>
          </p:nvSpPr>
          <p:spPr bwMode="auto">
            <a:xfrm>
              <a:off x="2788916" y="4515848"/>
              <a:ext cx="3579441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schemeClr val="bg1"/>
                </a:buClr>
                <a:defRPr/>
              </a:pPr>
              <a:r>
                <a:rPr lang="en-US" altLang="ko-KR" sz="1600" b="1" spc="-80" dirty="0" smtClean="0">
                  <a:ln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Management instruction delivery system</a:t>
              </a:r>
            </a:p>
          </p:txBody>
        </p:sp>
      </p:grpSp>
      <p:grpSp>
        <p:nvGrpSpPr>
          <p:cNvPr id="7" name="그룹 101"/>
          <p:cNvGrpSpPr>
            <a:grpSpLocks/>
          </p:cNvGrpSpPr>
          <p:nvPr/>
        </p:nvGrpSpPr>
        <p:grpSpPr bwMode="auto">
          <a:xfrm>
            <a:off x="2681288" y="5129213"/>
            <a:ext cx="3781425" cy="434975"/>
            <a:chOff x="2682000" y="5129213"/>
            <a:chExt cx="3780000" cy="434975"/>
          </a:xfrm>
        </p:grpSpPr>
        <p:sp>
          <p:nvSpPr>
            <p:cNvPr id="92" name="모서리가 둥근 직사각형 91"/>
            <p:cNvSpPr/>
            <p:nvPr/>
          </p:nvSpPr>
          <p:spPr>
            <a:xfrm>
              <a:off x="2682000" y="5129213"/>
              <a:ext cx="3780000" cy="434975"/>
            </a:xfrm>
            <a:prstGeom prst="roundRect">
              <a:avLst>
                <a:gd name="adj" fmla="val 1150"/>
              </a:avLst>
            </a:prstGeom>
            <a:gradFill flip="none" rotWithShape="1">
              <a:gsLst>
                <a:gs pos="30000">
                  <a:srgbClr val="00B0F0"/>
                </a:gs>
                <a:gs pos="100000">
                  <a:srgbClr val="00537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97" name="직사각형 19"/>
            <p:cNvSpPr>
              <a:spLocks noChangeArrowheads="1"/>
            </p:cNvSpPr>
            <p:nvPr/>
          </p:nvSpPr>
          <p:spPr bwMode="auto">
            <a:xfrm>
              <a:off x="3188063" y="5227160"/>
              <a:ext cx="2767874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schemeClr val="bg1"/>
                </a:buClr>
                <a:defRPr/>
              </a:pPr>
              <a:r>
                <a:rPr lang="en-US" altLang="ko-KR" sz="1600" b="1" dirty="0">
                  <a:ln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DVP fund settlement system</a:t>
              </a:r>
              <a:endParaRPr lang="ko-KR" altLang="en-US" sz="1600" b="1" dirty="0">
                <a:ln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endParaRPr>
            </a:p>
          </p:txBody>
        </p:sp>
      </p:grpSp>
      <p:grpSp>
        <p:nvGrpSpPr>
          <p:cNvPr id="8" name="그룹 103"/>
          <p:cNvGrpSpPr>
            <a:grpSpLocks/>
          </p:cNvGrpSpPr>
          <p:nvPr/>
        </p:nvGrpSpPr>
        <p:grpSpPr bwMode="auto">
          <a:xfrm>
            <a:off x="2681288" y="5864225"/>
            <a:ext cx="3781425" cy="434975"/>
            <a:chOff x="2682000" y="5864225"/>
            <a:chExt cx="3780000" cy="434975"/>
          </a:xfrm>
        </p:grpSpPr>
        <p:sp>
          <p:nvSpPr>
            <p:cNvPr id="93" name="모서리가 둥근 직사각형 92"/>
            <p:cNvSpPr/>
            <p:nvPr/>
          </p:nvSpPr>
          <p:spPr>
            <a:xfrm>
              <a:off x="2682000" y="5864225"/>
              <a:ext cx="3780000" cy="434975"/>
            </a:xfrm>
            <a:prstGeom prst="roundRect">
              <a:avLst>
                <a:gd name="adj" fmla="val 1150"/>
              </a:avLst>
            </a:prstGeom>
            <a:gradFill flip="none" rotWithShape="1">
              <a:gsLst>
                <a:gs pos="30000">
                  <a:srgbClr val="00B0F0"/>
                </a:gs>
                <a:gs pos="100000">
                  <a:srgbClr val="00537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dirty="0"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98" name="직사각형 19"/>
            <p:cNvSpPr>
              <a:spLocks noChangeArrowheads="1"/>
            </p:cNvSpPr>
            <p:nvPr/>
          </p:nvSpPr>
          <p:spPr bwMode="auto">
            <a:xfrm>
              <a:off x="3132382" y="5977282"/>
              <a:ext cx="2871498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spcBef>
                  <a:spcPts val="130"/>
                </a:spcBef>
                <a:spcAft>
                  <a:spcPts val="130"/>
                </a:spcAft>
                <a:buClr>
                  <a:schemeClr val="bg1"/>
                </a:buClr>
                <a:defRPr/>
              </a:pPr>
              <a:r>
                <a:rPr lang="en-US" altLang="ko-KR" sz="1600" b="1" dirty="0" smtClean="0">
                  <a:ln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굴림" pitchFamily="50" charset="-127"/>
                  <a:cs typeface="Arial" pitchFamily="34" charset="0"/>
                  <a:sym typeface="HY견고딕" pitchFamily="18" charset="-127"/>
                </a:rPr>
                <a:t>Fund-by-fund deposit system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" descr="1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7938" y="3392488"/>
            <a:ext cx="5507038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그림 32" descr="Untitled-27.png"/>
          <p:cNvPicPr>
            <a:picLocks noChangeAspect="1"/>
          </p:cNvPicPr>
          <p:nvPr/>
        </p:nvPicPr>
        <p:blipFill>
          <a:blip r:embed="rId4" cstate="print"/>
          <a:srcRect t="26241" b="47090"/>
          <a:stretch>
            <a:fillRect/>
          </a:stretch>
        </p:blipFill>
        <p:spPr bwMode="auto">
          <a:xfrm>
            <a:off x="0" y="2276475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그림 40" descr="화살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7238" y="2276475"/>
            <a:ext cx="2549525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19906" y="1259135"/>
            <a:ext cx="8504188" cy="86793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Efficiency and transparency ensured by</a:t>
            </a:r>
            <a:b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</a:b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implementing STP for the asset management industry </a:t>
            </a:r>
            <a:endParaRPr kumimoji="0" lang="ko-KR" altLang="en-US" sz="2800" b="1" spc="-150" dirty="0">
              <a:solidFill>
                <a:srgbClr val="146AA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>
            <a:off x="208087" y="138698"/>
            <a:ext cx="4100803" cy="553998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254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Effects </a:t>
            </a:r>
            <a:r>
              <a:rPr kumimoji="0" lang="en-US" altLang="ko-KR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of KSD</a:t>
            </a:r>
            <a:r>
              <a:rPr kumimoji="0" lang="ko-KR" altLang="en-US" sz="3000" b="1" spc="-150" dirty="0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r>
              <a:rPr kumimoji="0" lang="en-US" altLang="ko-KR" sz="3000" b="1" spc="-150" dirty="0" err="1">
                <a:ln>
                  <a:prstDash val="solid"/>
                </a:ln>
                <a:gradFill>
                  <a:gsLst>
                    <a:gs pos="3000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굴림" pitchFamily="50" charset="-127"/>
                <a:cs typeface="Arial" pitchFamily="34" charset="0"/>
              </a:rPr>
              <a:t>FundNet</a:t>
            </a:r>
            <a:endParaRPr kumimoji="0" lang="ko-KR" altLang="en-US" sz="3000" b="1" spc="-150" dirty="0">
              <a:ln>
                <a:prstDash val="solid"/>
              </a:ln>
              <a:gradFill>
                <a:gsLst>
                  <a:gs pos="30000">
                    <a:schemeClr val="tx1">
                      <a:lumMod val="75000"/>
                      <a:lumOff val="25000"/>
                    </a:schemeClr>
                  </a:gs>
                  <a:gs pos="8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38" name="직사각형 22"/>
          <p:cNvSpPr>
            <a:spLocks noChangeArrowheads="1"/>
          </p:cNvSpPr>
          <p:nvPr/>
        </p:nvSpPr>
        <p:spPr bwMode="auto">
          <a:xfrm>
            <a:off x="6866631" y="4049326"/>
            <a:ext cx="2066126" cy="607346"/>
          </a:xfrm>
          <a:prstGeom prst="rect">
            <a:avLst/>
          </a:prstGeom>
          <a:noFill/>
          <a:effectLst/>
        </p:spPr>
        <p:txBody>
          <a:bodyPr spcFirstLastPara="1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Strengthened the role </a:t>
            </a:r>
            <a:b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</a:b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of CSD as </a:t>
            </a:r>
            <a:b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</a:b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a local STP platform</a:t>
            </a:r>
            <a:endParaRPr kumimoji="0"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9" name="직사각형 29"/>
          <p:cNvSpPr>
            <a:spLocks noChangeArrowheads="1"/>
          </p:cNvSpPr>
          <p:nvPr/>
        </p:nvSpPr>
        <p:spPr bwMode="auto">
          <a:xfrm>
            <a:off x="7345696" y="3623099"/>
            <a:ext cx="1107996" cy="353943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en-US" altLang="ko-KR" sz="1700" b="1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CSD</a:t>
            </a:r>
            <a:endParaRPr kumimoji="0" lang="ko-KR" altLang="en-US" sz="1700" b="1" dirty="0">
              <a:solidFill>
                <a:srgbClr val="146AA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28" name="직사각형 22"/>
          <p:cNvSpPr>
            <a:spLocks noChangeArrowheads="1"/>
          </p:cNvSpPr>
          <p:nvPr/>
        </p:nvSpPr>
        <p:spPr bwMode="auto">
          <a:xfrm>
            <a:off x="400216" y="4049326"/>
            <a:ext cx="1690687" cy="413447"/>
          </a:xfrm>
          <a:prstGeom prst="rect">
            <a:avLst/>
          </a:prstGeom>
          <a:noFill/>
          <a:effectLst/>
        </p:spPr>
        <p:txBody>
          <a:bodyPr spcFirstLastPara="1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Minimized</a:t>
            </a:r>
            <a:br>
              <a:rPr kumimoji="0"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</a:br>
            <a:r>
              <a:rPr kumimoji="0"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settlement risk</a:t>
            </a:r>
          </a:p>
        </p:txBody>
      </p:sp>
      <p:sp>
        <p:nvSpPr>
          <p:cNvPr id="29" name="직사각형 29"/>
          <p:cNvSpPr>
            <a:spLocks noChangeArrowheads="1"/>
          </p:cNvSpPr>
          <p:nvPr/>
        </p:nvSpPr>
        <p:spPr bwMode="auto">
          <a:xfrm>
            <a:off x="57750" y="3623099"/>
            <a:ext cx="2375618" cy="353943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en-US" altLang="ko-KR" sz="1700" b="1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Securities company</a:t>
            </a:r>
            <a:endParaRPr kumimoji="0" lang="ko-KR" altLang="en-US" sz="1700" b="1" dirty="0">
              <a:solidFill>
                <a:srgbClr val="146AA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0" name="직사각형 22"/>
          <p:cNvSpPr>
            <a:spLocks noChangeArrowheads="1"/>
          </p:cNvSpPr>
          <p:nvPr/>
        </p:nvSpPr>
        <p:spPr bwMode="auto">
          <a:xfrm>
            <a:off x="2208217" y="4719262"/>
            <a:ext cx="2426166" cy="413447"/>
          </a:xfrm>
          <a:prstGeom prst="rect">
            <a:avLst/>
          </a:prstGeom>
          <a:noFill/>
          <a:effectLst/>
        </p:spPr>
        <p:txBody>
          <a:bodyPr spcFirstLastPara="1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Reduced costs and operational/settlement risk</a:t>
            </a:r>
            <a:endParaRPr kumimoji="0"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1" name="직사각형 29"/>
          <p:cNvSpPr>
            <a:spLocks noChangeArrowheads="1"/>
          </p:cNvSpPr>
          <p:nvPr/>
        </p:nvSpPr>
        <p:spPr bwMode="auto">
          <a:xfrm>
            <a:off x="2330180" y="4123680"/>
            <a:ext cx="2182240" cy="510909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en-US" altLang="ko-KR" sz="1700" b="1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Asset management company</a:t>
            </a:r>
            <a:endParaRPr kumimoji="0" lang="ko-KR" altLang="en-US" sz="1700" b="1" dirty="0">
              <a:solidFill>
                <a:srgbClr val="146AA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3" name="직사각형 22"/>
          <p:cNvSpPr>
            <a:spLocks noChangeArrowheads="1"/>
          </p:cNvSpPr>
          <p:nvPr/>
        </p:nvSpPr>
        <p:spPr bwMode="auto">
          <a:xfrm>
            <a:off x="4696766" y="4549846"/>
            <a:ext cx="2066126" cy="607346"/>
          </a:xfrm>
          <a:prstGeom prst="rect">
            <a:avLst/>
          </a:prstGeom>
          <a:noFill/>
          <a:effectLst/>
        </p:spPr>
        <p:txBody>
          <a:bodyPr spcFirstLastPara="1" lIns="0" tIns="0" rIns="0" bIns="0" anchor="ctr">
            <a:spAutoFit/>
            <a:scene3d>
              <a:camera prst="orthographicFront"/>
              <a:lightRig rig="glow" dir="t">
                <a:rot lat="0" lon="0" rev="3000000"/>
              </a:lightRig>
            </a:scene3d>
            <a:sp3d contourW="31750" prstMaterial="softEdge">
              <a:bevelT w="0"/>
              <a:contourClr>
                <a:schemeClr val="bg1"/>
              </a:contourClr>
            </a:sp3d>
          </a:bodyPr>
          <a:lstStyle/>
          <a:p>
            <a:pPr indent="-180975" algn="ctr">
              <a:lnSpc>
                <a:spcPct val="90000"/>
              </a:lnSpc>
              <a:spcBef>
                <a:spcPts val="130"/>
              </a:spcBef>
              <a:spcAft>
                <a:spcPts val="130"/>
              </a:spcAft>
              <a:buClr>
                <a:prstClr val="white"/>
              </a:buClr>
              <a:buSzPct val="80000"/>
              <a:defRPr/>
            </a:pPr>
            <a:r>
              <a:rPr kumimoji="0"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Enhanced timely monitoring &amp; compliance functions</a:t>
            </a:r>
            <a:endParaRPr kumimoji="0"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36" name="직사각형 29"/>
          <p:cNvSpPr>
            <a:spLocks noChangeArrowheads="1"/>
          </p:cNvSpPr>
          <p:nvPr/>
        </p:nvSpPr>
        <p:spPr bwMode="auto">
          <a:xfrm>
            <a:off x="4793725" y="4123680"/>
            <a:ext cx="1872208" cy="353943"/>
          </a:xfrm>
          <a:prstGeom prst="rect">
            <a:avLst/>
          </a:prstGeom>
          <a:noFill/>
          <a:effectLst/>
        </p:spPr>
        <p:txBody>
          <a:bodyPr spcFirstLastPara="1">
            <a:spAutoFit/>
            <a:scene3d>
              <a:camera prst="orthographicFront"/>
              <a:lightRig rig="glow" dir="t">
                <a:rot lat="0" lon="0" rev="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en-US" altLang="ko-KR" sz="1700" b="1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Trustee</a:t>
            </a:r>
            <a:endParaRPr kumimoji="0" lang="ko-KR" altLang="en-US" sz="1700" b="1" dirty="0">
              <a:solidFill>
                <a:srgbClr val="146AA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906" y="1259135"/>
            <a:ext cx="8504188" cy="867930"/>
          </a:xfrm>
          <a:prstGeom prst="rect">
            <a:avLst/>
          </a:prstGeom>
          <a:noFill/>
          <a:effectLst/>
        </p:spPr>
        <p:txBody>
          <a:bodyPr spcFirstLastPara="1" wrap="none"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12700" h="1270"/>
            </a:sp3d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Efficiency and transparency ensured by</a:t>
            </a:r>
            <a:b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</a:br>
            <a:r>
              <a:rPr kumimoji="0" lang="en-US" altLang="ko-KR" sz="2800" b="1" spc="-150" dirty="0">
                <a:solidFill>
                  <a:srgbClr val="146AA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굴림" pitchFamily="50" charset="-127"/>
                <a:cs typeface="Arial" pitchFamily="34" charset="0"/>
                <a:sym typeface="HY견고딕" pitchFamily="18" charset="-127"/>
              </a:rPr>
              <a:t>implementing STP for the asset management industry </a:t>
            </a:r>
            <a:endParaRPr kumimoji="0" lang="ko-KR" altLang="en-US" sz="2800" b="1" spc="-150" dirty="0">
              <a:solidFill>
                <a:srgbClr val="146AA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굴림" pitchFamily="50" charset="-127"/>
              <a:cs typeface="Arial" pitchFamily="34" charset="0"/>
              <a:sym typeface="HY견고딕" pitchFamily="18" charset="-127"/>
            </a:endParaRPr>
          </a:p>
        </p:txBody>
      </p:sp>
      <p:grpSp>
        <p:nvGrpSpPr>
          <p:cNvPr id="37" name="그룹 42"/>
          <p:cNvGrpSpPr>
            <a:grpSpLocks/>
          </p:cNvGrpSpPr>
          <p:nvPr/>
        </p:nvGrpSpPr>
        <p:grpSpPr bwMode="auto">
          <a:xfrm>
            <a:off x="898525" y="2825750"/>
            <a:ext cx="677863" cy="676275"/>
            <a:chOff x="4233292" y="3162300"/>
            <a:chExt cx="677416" cy="677416"/>
          </a:xfrm>
        </p:grpSpPr>
        <p:sp>
          <p:nvSpPr>
            <p:cNvPr id="42" name="타원 41"/>
            <p:cNvSpPr/>
            <p:nvPr/>
          </p:nvSpPr>
          <p:spPr>
            <a:xfrm>
              <a:off x="4233292" y="3162300"/>
              <a:ext cx="677416" cy="677416"/>
            </a:xfrm>
            <a:prstGeom prst="ellipse">
              <a:avLst/>
            </a:prstGeom>
            <a:solidFill>
              <a:schemeClr val="bg1">
                <a:lumMod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pic>
          <p:nvPicPr>
            <p:cNvPr id="39976" name="그림 44" descr="Untitled-26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19" y="3299498"/>
              <a:ext cx="457162" cy="45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그룹 42"/>
          <p:cNvGrpSpPr>
            <a:grpSpLocks/>
          </p:cNvGrpSpPr>
          <p:nvPr/>
        </p:nvGrpSpPr>
        <p:grpSpPr bwMode="auto">
          <a:xfrm>
            <a:off x="900113" y="2825750"/>
            <a:ext cx="677862" cy="676275"/>
            <a:chOff x="4233292" y="3162300"/>
            <a:chExt cx="677416" cy="677416"/>
          </a:xfrm>
        </p:grpSpPr>
        <p:sp>
          <p:nvSpPr>
            <p:cNvPr id="44" name="타원 43"/>
            <p:cNvSpPr/>
            <p:nvPr/>
          </p:nvSpPr>
          <p:spPr>
            <a:xfrm>
              <a:off x="4233292" y="3162300"/>
              <a:ext cx="677416" cy="677416"/>
            </a:xfrm>
            <a:prstGeom prst="ellipse">
              <a:avLst/>
            </a:prstGeom>
            <a:solidFill>
              <a:schemeClr val="bg1">
                <a:lumMod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pic>
          <p:nvPicPr>
            <p:cNvPr id="39974" name="그림 44" descr="Untitled-26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19" y="3299498"/>
              <a:ext cx="457162" cy="45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5" name="그룹 42"/>
          <p:cNvGrpSpPr>
            <a:grpSpLocks/>
          </p:cNvGrpSpPr>
          <p:nvPr/>
        </p:nvGrpSpPr>
        <p:grpSpPr bwMode="auto">
          <a:xfrm>
            <a:off x="3190875" y="3429000"/>
            <a:ext cx="677863" cy="676275"/>
            <a:chOff x="4233292" y="3162300"/>
            <a:chExt cx="677416" cy="677416"/>
          </a:xfrm>
        </p:grpSpPr>
        <p:sp>
          <p:nvSpPr>
            <p:cNvPr id="46" name="타원 45"/>
            <p:cNvSpPr/>
            <p:nvPr/>
          </p:nvSpPr>
          <p:spPr>
            <a:xfrm>
              <a:off x="4233292" y="3162300"/>
              <a:ext cx="677416" cy="677416"/>
            </a:xfrm>
            <a:prstGeom prst="ellipse">
              <a:avLst/>
            </a:prstGeom>
            <a:solidFill>
              <a:schemeClr val="bg1">
                <a:lumMod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pic>
          <p:nvPicPr>
            <p:cNvPr id="39972" name="그림 44" descr="Untitled-26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19" y="3299498"/>
              <a:ext cx="457162" cy="45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9" name="그룹 42"/>
          <p:cNvGrpSpPr>
            <a:grpSpLocks/>
          </p:cNvGrpSpPr>
          <p:nvPr/>
        </p:nvGrpSpPr>
        <p:grpSpPr bwMode="auto">
          <a:xfrm>
            <a:off x="3192463" y="3429000"/>
            <a:ext cx="677862" cy="676275"/>
            <a:chOff x="4233292" y="3162300"/>
            <a:chExt cx="677416" cy="677416"/>
          </a:xfrm>
        </p:grpSpPr>
        <p:sp>
          <p:nvSpPr>
            <p:cNvPr id="50" name="타원 49"/>
            <p:cNvSpPr/>
            <p:nvPr/>
          </p:nvSpPr>
          <p:spPr>
            <a:xfrm>
              <a:off x="4233292" y="3162300"/>
              <a:ext cx="677416" cy="677416"/>
            </a:xfrm>
            <a:prstGeom prst="ellipse">
              <a:avLst/>
            </a:prstGeom>
            <a:solidFill>
              <a:schemeClr val="bg1">
                <a:lumMod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pic>
          <p:nvPicPr>
            <p:cNvPr id="39970" name="그림 44" descr="Untitled-26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19" y="3299498"/>
              <a:ext cx="457162" cy="45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그룹 42"/>
          <p:cNvGrpSpPr>
            <a:grpSpLocks/>
          </p:cNvGrpSpPr>
          <p:nvPr/>
        </p:nvGrpSpPr>
        <p:grpSpPr bwMode="auto">
          <a:xfrm>
            <a:off x="5364163" y="3429000"/>
            <a:ext cx="677862" cy="676275"/>
            <a:chOff x="4233292" y="3162300"/>
            <a:chExt cx="677416" cy="677416"/>
          </a:xfrm>
        </p:grpSpPr>
        <p:sp>
          <p:nvSpPr>
            <p:cNvPr id="53" name="타원 52"/>
            <p:cNvSpPr/>
            <p:nvPr/>
          </p:nvSpPr>
          <p:spPr>
            <a:xfrm>
              <a:off x="4233292" y="3162300"/>
              <a:ext cx="677416" cy="677416"/>
            </a:xfrm>
            <a:prstGeom prst="ellipse">
              <a:avLst/>
            </a:prstGeom>
            <a:solidFill>
              <a:schemeClr val="bg1">
                <a:lumMod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pic>
          <p:nvPicPr>
            <p:cNvPr id="39968" name="그림 44" descr="Untitled-26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19" y="3299498"/>
              <a:ext cx="457162" cy="45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" name="그룹 42"/>
          <p:cNvGrpSpPr>
            <a:grpSpLocks/>
          </p:cNvGrpSpPr>
          <p:nvPr/>
        </p:nvGrpSpPr>
        <p:grpSpPr bwMode="auto">
          <a:xfrm>
            <a:off x="5365750" y="3429000"/>
            <a:ext cx="677863" cy="676275"/>
            <a:chOff x="4233292" y="3162300"/>
            <a:chExt cx="677416" cy="677416"/>
          </a:xfrm>
        </p:grpSpPr>
        <p:sp>
          <p:nvSpPr>
            <p:cNvPr id="56" name="타원 55"/>
            <p:cNvSpPr/>
            <p:nvPr/>
          </p:nvSpPr>
          <p:spPr>
            <a:xfrm>
              <a:off x="4233292" y="3162300"/>
              <a:ext cx="677416" cy="677416"/>
            </a:xfrm>
            <a:prstGeom prst="ellipse">
              <a:avLst/>
            </a:prstGeom>
            <a:solidFill>
              <a:schemeClr val="bg1">
                <a:lumMod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pic>
          <p:nvPicPr>
            <p:cNvPr id="39966" name="그림 44" descr="Untitled-26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19" y="3299498"/>
              <a:ext cx="457162" cy="45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8" name="그룹 42"/>
          <p:cNvGrpSpPr>
            <a:grpSpLocks/>
          </p:cNvGrpSpPr>
          <p:nvPr/>
        </p:nvGrpSpPr>
        <p:grpSpPr bwMode="auto">
          <a:xfrm>
            <a:off x="7524750" y="2924175"/>
            <a:ext cx="677863" cy="676275"/>
            <a:chOff x="4233292" y="3162300"/>
            <a:chExt cx="677416" cy="677416"/>
          </a:xfrm>
        </p:grpSpPr>
        <p:sp>
          <p:nvSpPr>
            <p:cNvPr id="59" name="타원 58"/>
            <p:cNvSpPr/>
            <p:nvPr/>
          </p:nvSpPr>
          <p:spPr>
            <a:xfrm>
              <a:off x="4233292" y="3162300"/>
              <a:ext cx="677416" cy="677416"/>
            </a:xfrm>
            <a:prstGeom prst="ellipse">
              <a:avLst/>
            </a:prstGeom>
            <a:solidFill>
              <a:schemeClr val="bg1">
                <a:lumMod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pic>
          <p:nvPicPr>
            <p:cNvPr id="39964" name="그림 44" descr="Untitled-26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19" y="3299498"/>
              <a:ext cx="457162" cy="45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" name="그룹 42"/>
          <p:cNvGrpSpPr>
            <a:grpSpLocks/>
          </p:cNvGrpSpPr>
          <p:nvPr/>
        </p:nvGrpSpPr>
        <p:grpSpPr bwMode="auto">
          <a:xfrm>
            <a:off x="7524750" y="2924175"/>
            <a:ext cx="677863" cy="676275"/>
            <a:chOff x="4233292" y="3162300"/>
            <a:chExt cx="677416" cy="677416"/>
          </a:xfrm>
        </p:grpSpPr>
        <p:sp>
          <p:nvSpPr>
            <p:cNvPr id="62" name="타원 61"/>
            <p:cNvSpPr/>
            <p:nvPr/>
          </p:nvSpPr>
          <p:spPr>
            <a:xfrm>
              <a:off x="4233292" y="3162300"/>
              <a:ext cx="677416" cy="677416"/>
            </a:xfrm>
            <a:prstGeom prst="ellipse">
              <a:avLst/>
            </a:prstGeom>
            <a:solidFill>
              <a:schemeClr val="bg1">
                <a:lumMod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ko-KR" altLang="en-US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endParaRPr>
            </a:p>
          </p:txBody>
        </p:sp>
        <p:pic>
          <p:nvPicPr>
            <p:cNvPr id="39962" name="그림 44" descr="Untitled-26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19" y="3299498"/>
              <a:ext cx="457162" cy="45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40101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6812</TotalTime>
  <Words>796</Words>
  <Application>Microsoft Office PowerPoint</Application>
  <PresentationFormat>화면 슬라이드 쇼(4:3)</PresentationFormat>
  <Paragraphs>246</Paragraphs>
  <Slides>15</Slides>
  <Notes>15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15</vt:i4>
      </vt:variant>
    </vt:vector>
  </HeadingPairs>
  <TitlesOfParts>
    <vt:vector size="26" baseType="lpstr">
      <vt:lpstr>굴림</vt:lpstr>
      <vt:lpstr>Arial</vt:lpstr>
      <vt:lpstr>HY견고딕</vt:lpstr>
      <vt:lpstr>나눔고딕 ExtraBold</vt:lpstr>
      <vt:lpstr>Times New Roman</vt:lpstr>
      <vt:lpstr>Verdana</vt:lpstr>
      <vt:lpstr>HY중고딕</vt:lpstr>
      <vt:lpstr>맑은 고딕</vt:lpstr>
      <vt:lpstr>1_Office 테마</vt:lpstr>
      <vt:lpstr>2_Office 테마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ptline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ptlineK</dc:creator>
  <cp:lastModifiedBy>KSD</cp:lastModifiedBy>
  <cp:revision>564</cp:revision>
  <cp:lastPrinted>2012-03-30T00:33:51Z</cp:lastPrinted>
  <dcterms:created xsi:type="dcterms:W3CDTF">2010-11-26T05:57:18Z</dcterms:created>
  <dcterms:modified xsi:type="dcterms:W3CDTF">2012-03-30T11:40:29Z</dcterms:modified>
</cp:coreProperties>
</file>