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sldIdLst>
    <p:sldId id="256" r:id="rId2"/>
    <p:sldId id="257" r:id="rId3"/>
    <p:sldId id="267" r:id="rId4"/>
    <p:sldId id="258" r:id="rId5"/>
    <p:sldId id="268" r:id="rId6"/>
    <p:sldId id="259" r:id="rId7"/>
    <p:sldId id="261" r:id="rId8"/>
    <p:sldId id="317" r:id="rId9"/>
    <p:sldId id="314" r:id="rId10"/>
    <p:sldId id="271" r:id="rId11"/>
    <p:sldId id="272" r:id="rId12"/>
    <p:sldId id="282" r:id="rId13"/>
    <p:sldId id="273" r:id="rId14"/>
    <p:sldId id="274" r:id="rId15"/>
    <p:sldId id="281" r:id="rId16"/>
    <p:sldId id="318" r:id="rId17"/>
    <p:sldId id="279" r:id="rId1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5FAC"/>
    <a:srgbClr val="F00000"/>
    <a:srgbClr val="D00000"/>
    <a:srgbClr val="FF3300"/>
    <a:srgbClr val="008000"/>
    <a:srgbClr val="FF99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6" autoAdjust="0"/>
    <p:restoredTop sz="95362" autoAdjust="0"/>
  </p:normalViewPr>
  <p:slideViewPr>
    <p:cSldViewPr>
      <p:cViewPr>
        <p:scale>
          <a:sx n="70" d="100"/>
          <a:sy n="70" d="100"/>
        </p:scale>
        <p:origin x="-5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6"/>
  <c:chart>
    <c:title>
      <c:tx>
        <c:rich>
          <a:bodyPr/>
          <a:lstStyle/>
          <a:p>
            <a:pPr>
              <a:defRPr sz="1800">
                <a:effectLst/>
                <a:latin typeface="Arial" pitchFamily="34" charset="0"/>
                <a:cs typeface="Arial" pitchFamily="34" charset="0"/>
              </a:defRPr>
            </a:pPr>
            <a:r>
              <a:rPr lang="ru-RU" sz="1800" u="sng" dirty="0" smtClean="0">
                <a:effectLst/>
                <a:latin typeface="Arial" pitchFamily="34" charset="0"/>
                <a:cs typeface="Arial" pitchFamily="34" charset="0"/>
              </a:rPr>
              <a:t>Динамика освоения средств по траншам</a:t>
            </a:r>
            <a:r>
              <a:rPr lang="en-US" sz="1800" u="sng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1800" u="sng" dirty="0" smtClean="0">
                <a:effectLst/>
                <a:latin typeface="Arial" pitchFamily="34" charset="0"/>
                <a:cs typeface="Arial" pitchFamily="34" charset="0"/>
              </a:rPr>
              <a:t>линии</a:t>
            </a:r>
            <a:r>
              <a:rPr lang="ru-RU" sz="1800" u="sng" baseline="0" dirty="0" smtClean="0">
                <a:effectLst/>
                <a:latin typeface="Arial" pitchFamily="34" charset="0"/>
                <a:cs typeface="Arial" pitchFamily="34" charset="0"/>
              </a:rPr>
              <a:t> КфВ</a:t>
            </a:r>
            <a:r>
              <a:rPr lang="ru-RU" sz="1800" u="sng" dirty="0" smtClean="0">
                <a:effectLst/>
                <a:latin typeface="Arial" pitchFamily="34" charset="0"/>
                <a:cs typeface="Arial" pitchFamily="34" charset="0"/>
              </a:rPr>
              <a:t> (в тыс.</a:t>
            </a:r>
            <a:r>
              <a:rPr lang="ru-RU" sz="1800" u="sng" baseline="0" dirty="0" smtClean="0">
                <a:effectLst/>
                <a:latin typeface="Arial" pitchFamily="34" charset="0"/>
                <a:cs typeface="Arial" pitchFamily="34" charset="0"/>
              </a:rPr>
              <a:t> Евро</a:t>
            </a:r>
            <a:r>
              <a:rPr lang="ru-RU" sz="1800" u="sng" dirty="0" smtClean="0">
                <a:effectLst/>
                <a:latin typeface="Arial" pitchFamily="34" charset="0"/>
                <a:cs typeface="Arial" pitchFamily="34" charset="0"/>
              </a:rPr>
              <a:t>)</a:t>
            </a:r>
            <a:endParaRPr lang="ru-RU" sz="1800" u="sng" dirty="0">
              <a:effectLst/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11557656056067366"/>
          <c:y val="2.9187133213908752E-2"/>
        </c:manualLayout>
      </c:layout>
      <c:overlay val="1"/>
    </c:title>
    <c:autoTitleDeleted val="0"/>
    <c:view3D>
      <c:rotX val="0"/>
      <c:rotY val="0"/>
      <c:rAngAx val="1"/>
    </c:view3D>
    <c:floor>
      <c:thickness val="0"/>
      <c:spPr>
        <a:ln w="22225">
          <a:solidFill>
            <a:srgbClr val="DBF5F9">
              <a:lumMod val="10000"/>
            </a:srgbClr>
          </a:solidFill>
        </a:ln>
      </c:spPr>
    </c:floor>
    <c:sideWall>
      <c:thickness val="0"/>
      <c:spPr>
        <a:ln>
          <a:solidFill>
            <a:srgbClr val="006600">
              <a:lumMod val="50000"/>
            </a:srgbClr>
          </a:solidFill>
        </a:ln>
      </c:spPr>
    </c:sideWall>
    <c:backWall>
      <c:thickness val="0"/>
      <c:spPr>
        <a:ln>
          <a:noFill/>
        </a:ln>
      </c:spPr>
    </c:backWall>
    <c:plotArea>
      <c:layout>
        <c:manualLayout>
          <c:layoutTarget val="inner"/>
          <c:xMode val="edge"/>
          <c:yMode val="edge"/>
          <c:x val="9.9020595948003082E-2"/>
          <c:y val="0.16577972271040595"/>
          <c:w val="0.87603248037925652"/>
          <c:h val="0.69028910718996361"/>
        </c:manualLayout>
      </c:layout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 линии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1"/>
          <c:dLbls>
            <c:dLbl>
              <c:idx val="0"/>
              <c:layout>
                <c:manualLayout>
                  <c:x val="-1.1851768899838555E-2"/>
                  <c:y val="-0.1014174016353785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1"/>
              <c:layout>
                <c:manualLayout>
                  <c:x val="2.2777560028742892E-2"/>
                  <c:y val="-1.8750032038024503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2"/>
              <c:layout>
                <c:manualLayout>
                  <c:x val="2.9953596125311482E-2"/>
                  <c:y val="-2.4417903597288591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txPr>
              <a:bodyPr/>
              <a:lstStyle/>
              <a:p>
                <a:pPr>
                  <a:defRPr sz="1600" b="1">
                    <a:effectLst/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0"/>
          </c:dLbls>
          <c:cat>
            <c:strRef>
              <c:f>Лист1!$A$2:$A$4</c:f>
              <c:strCache>
                <c:ptCount val="3"/>
                <c:pt idx="0">
                  <c:v>I транш 1997</c:v>
                </c:pt>
                <c:pt idx="1">
                  <c:v>II транш 1999</c:v>
                </c:pt>
                <c:pt idx="2">
                  <c:v>III транш 2003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2556</c:v>
                </c:pt>
                <c:pt idx="1">
                  <c:v>4602</c:v>
                </c:pt>
                <c:pt idx="2">
                  <c:v>6000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Освоенная часть </c:v>
                </c:pt>
              </c:strCache>
            </c:strRef>
          </c:tx>
          <c:spPr>
            <a:solidFill>
              <a:srgbClr val="FFC000"/>
            </a:solidFill>
          </c:spPr>
          <c:invertIfNegative val="1"/>
          <c:dLbls>
            <c:dLbl>
              <c:idx val="0"/>
              <c:layout>
                <c:manualLayout>
                  <c:x val="3.6155477476973626E-2"/>
                  <c:y val="-2.7779437591850146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1"/>
              <c:layout>
                <c:manualLayout>
                  <c:x val="3.6237366667600385E-2"/>
                  <c:y val="-3.2455865079541263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2"/>
              <c:layout>
                <c:manualLayout>
                  <c:x val="3.5924741267486029E-2"/>
                  <c:y val="-2.4046945206218039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txPr>
              <a:bodyPr/>
              <a:lstStyle/>
              <a:p>
                <a:pPr>
                  <a:defRPr sz="1600" b="1">
                    <a:effectLst/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0"/>
          </c:dLbls>
          <c:cat>
            <c:strRef>
              <c:f>Лист1!$A$2:$A$4</c:f>
              <c:strCache>
                <c:ptCount val="3"/>
                <c:pt idx="0">
                  <c:v>I транш 1997</c:v>
                </c:pt>
                <c:pt idx="1">
                  <c:v>II транш 1999</c:v>
                </c:pt>
                <c:pt idx="2">
                  <c:v>III транш 2003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779</c:v>
                </c:pt>
                <c:pt idx="1">
                  <c:v>2456</c:v>
                </c:pt>
                <c:pt idx="2">
                  <c:v>4779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21749760"/>
        <c:axId val="21751296"/>
        <c:axId val="0"/>
      </c:bar3DChart>
      <c:catAx>
        <c:axId val="21749760"/>
        <c:scaling>
          <c:orientation val="minMax"/>
        </c:scaling>
        <c:delete val="1"/>
        <c:axPos val="b"/>
        <c:numFmt formatCode="General" sourceLinked="1"/>
        <c:majorTickMark val="none"/>
        <c:minorTickMark val="cross"/>
        <c:tickLblPos val="nextTo"/>
        <c:crossAx val="21751296"/>
        <c:crosses val="autoZero"/>
        <c:auto val="1"/>
        <c:lblAlgn val="ctr"/>
        <c:lblOffset val="100"/>
        <c:noMultiLvlLbl val="1"/>
      </c:catAx>
      <c:valAx>
        <c:axId val="21751296"/>
        <c:scaling>
          <c:orientation val="minMax"/>
        </c:scaling>
        <c:delete val="1"/>
        <c:axPos val="l"/>
        <c:majorGridlines>
          <c:spPr>
            <a:ln>
              <a:solidFill>
                <a:srgbClr val="387025">
                  <a:lumMod val="50000"/>
                </a:srgbClr>
              </a:solidFill>
            </a:ln>
          </c:spPr>
        </c:majorGridlines>
        <c:numFmt formatCode="#,##0" sourceLinked="1"/>
        <c:majorTickMark val="none"/>
        <c:minorTickMark val="cross"/>
        <c:tickLblPos val="nextTo"/>
        <c:crossAx val="217497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7497247030058688"/>
          <c:y val="0.9092464301754426"/>
          <c:w val="0.7068115008818836"/>
          <c:h val="9.0753569824558025E-2"/>
        </c:manualLayout>
      </c:layout>
      <c:overlay val="1"/>
      <c:txPr>
        <a:bodyPr/>
        <a:lstStyle/>
        <a:p>
          <a:pPr>
            <a:defRPr sz="2000" b="1">
              <a:effectLst/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6"/>
  <c:chart>
    <c:title>
      <c:tx>
        <c:rich>
          <a:bodyPr/>
          <a:lstStyle/>
          <a:p>
            <a:pPr>
              <a:defRPr sz="1800">
                <a:effectLst/>
                <a:latin typeface="+mn-lt"/>
              </a:defRPr>
            </a:pPr>
            <a:r>
              <a:rPr lang="ru-RU" sz="1800" b="1" u="sng" dirty="0" smtClean="0">
                <a:effectLst/>
                <a:latin typeface="+mn-lt"/>
                <a:cs typeface="Times New Roman" pitchFamily="18" charset="0"/>
              </a:rPr>
              <a:t>Структура</a:t>
            </a:r>
            <a:r>
              <a:rPr lang="ru-RU" sz="1800" b="1" u="sng" baseline="0" dirty="0" smtClean="0">
                <a:effectLst/>
                <a:latin typeface="+mn-lt"/>
                <a:cs typeface="Times New Roman" pitchFamily="18" charset="0"/>
              </a:rPr>
              <a:t> </a:t>
            </a:r>
            <a:r>
              <a:rPr lang="ru-RU" sz="1800" b="1" u="sng" dirty="0" smtClean="0">
                <a:effectLst/>
                <a:latin typeface="+mn-lt"/>
                <a:cs typeface="Times New Roman" pitchFamily="18" charset="0"/>
              </a:rPr>
              <a:t>портфеля по траншам </a:t>
            </a:r>
            <a:r>
              <a:rPr lang="ru-RU" sz="1800" b="1" i="0" u="sng" strike="noStrike" baseline="0" dirty="0" smtClean="0">
                <a:effectLst/>
              </a:rPr>
              <a:t>линии КфВ </a:t>
            </a:r>
          </a:p>
          <a:p>
            <a:pPr>
              <a:defRPr sz="1800">
                <a:effectLst/>
                <a:latin typeface="+mn-lt"/>
              </a:defRPr>
            </a:pPr>
            <a:r>
              <a:rPr lang="ru-RU" sz="1800" b="1" u="sng" dirty="0" smtClean="0">
                <a:effectLst/>
                <a:latin typeface="+mn-lt"/>
                <a:cs typeface="Times New Roman" pitchFamily="18" charset="0"/>
              </a:rPr>
              <a:t>в разбивке</a:t>
            </a:r>
            <a:r>
              <a:rPr lang="ru-RU" sz="1800" b="1" u="sng" baseline="0" dirty="0" smtClean="0">
                <a:effectLst/>
                <a:latin typeface="+mn-lt"/>
                <a:cs typeface="Times New Roman" pitchFamily="18" charset="0"/>
              </a:rPr>
              <a:t> </a:t>
            </a:r>
            <a:r>
              <a:rPr lang="ru-RU" sz="1800" b="1" u="sng" dirty="0" smtClean="0">
                <a:effectLst/>
                <a:latin typeface="+mn-lt"/>
                <a:cs typeface="Times New Roman" pitchFamily="18" charset="0"/>
              </a:rPr>
              <a:t>по отраслям </a:t>
            </a:r>
            <a:endParaRPr lang="ru-RU" sz="1800" b="1" u="sng" dirty="0">
              <a:effectLst/>
              <a:latin typeface="+mn-lt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9504593175853024"/>
          <c:y val="1.0425823791259605E-3"/>
        </c:manualLayout>
      </c:layout>
      <c:overlay val="1"/>
    </c:title>
    <c:autoTitleDeleted val="0"/>
    <c:view3D>
      <c:rotX val="40"/>
      <c:rotY val="120"/>
      <c:rAngAx val="1"/>
    </c:view3D>
    <c:floor>
      <c:thickness val="0"/>
    </c:floor>
    <c:sideWall>
      <c:thickness val="0"/>
      <c:spPr>
        <a:ln>
          <a:solidFill>
            <a:schemeClr val="bg1"/>
          </a:solidFill>
        </a:ln>
      </c:spPr>
    </c:sideWall>
    <c:backWall>
      <c:thickness val="0"/>
      <c:spPr>
        <a:ln>
          <a:solidFill>
            <a:schemeClr val="bg1"/>
          </a:solidFill>
        </a:ln>
      </c:spPr>
    </c:backWall>
    <c:plotArea>
      <c:layout>
        <c:manualLayout>
          <c:layoutTarget val="inner"/>
          <c:xMode val="edge"/>
          <c:yMode val="edge"/>
          <c:x val="0.20358584864391938"/>
          <c:y val="0.21076662950913044"/>
          <c:w val="0.58773972003499553"/>
          <c:h val="0.6820909217448086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FFFF00"/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663300"/>
              </a:solidFill>
              <a:ln>
                <a:solidFill>
                  <a:schemeClr val="bg1"/>
                </a:solidFill>
              </a:ln>
            </c:spPr>
          </c:dPt>
          <c:dPt>
            <c:idx val="3"/>
            <c:bubble3D val="0"/>
            <c:spPr>
              <a:solidFill>
                <a:srgbClr val="BD0CF4"/>
              </a:solidFill>
              <a:ln>
                <a:solidFill>
                  <a:schemeClr val="bg1"/>
                </a:solidFill>
              </a:ln>
            </c:spPr>
          </c:dPt>
          <c:dPt>
            <c:idx val="4"/>
            <c:bubble3D val="0"/>
            <c:spPr>
              <a:solidFill>
                <a:srgbClr val="FFC000"/>
              </a:solidFill>
              <a:ln>
                <a:solidFill>
                  <a:schemeClr val="bg1"/>
                </a:solidFill>
              </a:ln>
            </c:spPr>
          </c:dPt>
          <c:dPt>
            <c:idx val="5"/>
            <c:bubble3D val="0"/>
            <c:spPr>
              <a:solidFill>
                <a:srgbClr val="00B0F0"/>
              </a:solidFill>
              <a:ln>
                <a:solidFill>
                  <a:schemeClr val="bg1"/>
                </a:solidFill>
              </a:ln>
            </c:spPr>
          </c:dPt>
          <c:dPt>
            <c:idx val="6"/>
            <c:bubble3D val="0"/>
            <c:spPr>
              <a:solidFill>
                <a:srgbClr val="445FAC"/>
              </a:solidFill>
              <a:ln>
                <a:solidFill>
                  <a:schemeClr val="bg1"/>
                </a:solidFill>
              </a:ln>
            </c:spPr>
          </c:dPt>
          <c:dPt>
            <c:idx val="7"/>
            <c:bubble3D val="0"/>
            <c:spPr>
              <a:solidFill>
                <a:srgbClr val="009900"/>
              </a:solidFill>
              <a:ln>
                <a:solidFill>
                  <a:schemeClr val="bg1"/>
                </a:solidFill>
              </a:ln>
            </c:spPr>
          </c:dPt>
          <c:dLbls>
            <c:dLbl>
              <c:idx val="0"/>
              <c:layout>
                <c:manualLayout>
                  <c:x val="-1.5055336832895878E-2"/>
                  <c:y val="-6.5350277872910391E-4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1"/>
              <c:layout>
                <c:manualLayout>
                  <c:x val="1.1482939632544731E-4"/>
                  <c:y val="2.8514044365321838E-3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2"/>
              <c:layout>
                <c:manualLayout>
                  <c:x val="1.1601159230096364E-2"/>
                  <c:y val="-6.0237884215721932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3"/>
              <c:layout>
                <c:manualLayout>
                  <c:x val="1.9182961504811902E-2"/>
                  <c:y val="-6.6759680872809923E-3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4"/>
              <c:layout>
                <c:manualLayout>
                  <c:x val="-3.1467957130358715E-2"/>
                  <c:y val="1.3727776974535319E-3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5"/>
              <c:layout>
                <c:manualLayout>
                  <c:x val="-1.6697834645669426E-2"/>
                  <c:y val="-9.8372877793830207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6"/>
              <c:layout>
                <c:manualLayout>
                  <c:x val="5.2568678915136044E-2"/>
                  <c:y val="-8.3879229311594028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7"/>
              <c:layout>
                <c:manualLayout>
                  <c:x val="5.4606517935258538E-2"/>
                  <c:y val="2.637501164914725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8"/>
              <c:layout>
                <c:manualLayout>
                  <c:x val="3.600399168853919E-2"/>
                  <c:y val="0.13010898999688206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Торговля</a:t>
                    </a:r>
                    <a:r>
                      <a:rPr lang="ru-RU" smtClean="0"/>
                      <a:t>/</a:t>
                    </a:r>
                  </a:p>
                  <a:p>
                    <a:r>
                      <a:rPr lang="ru-RU" smtClean="0"/>
                      <a:t>общепит</a:t>
                    </a:r>
                    <a:r>
                      <a:rPr lang="ru-RU"/>
                      <a:t>
2%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txPr>
              <a:bodyPr/>
              <a:lstStyle/>
              <a:p>
                <a:pPr>
                  <a:defRPr sz="2000" b="1">
                    <a:effectLst/>
                    <a:latin typeface="+mn-lt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1"/>
          </c:dLbls>
          <c:cat>
            <c:strRef>
              <c:f>Лист1!$A$2:$A$10</c:f>
              <c:strCache>
                <c:ptCount val="9"/>
                <c:pt idx="0">
                  <c:v>Пищепром</c:v>
                </c:pt>
                <c:pt idx="1">
                  <c:v>Строительство</c:v>
                </c:pt>
                <c:pt idx="2">
                  <c:v>Нефтехимпром</c:v>
                </c:pt>
                <c:pt idx="3">
                  <c:v>Легпром</c:v>
                </c:pt>
                <c:pt idx="4">
                  <c:v>Прочее</c:v>
                </c:pt>
                <c:pt idx="5">
                  <c:v>Машиностроение</c:v>
                </c:pt>
                <c:pt idx="6">
                  <c:v>Леспром и бумпром</c:v>
                </c:pt>
                <c:pt idx="7">
                  <c:v>Агропром</c:v>
                </c:pt>
                <c:pt idx="8">
                  <c:v>Торговля/общепит</c:v>
                </c:pt>
              </c:strCache>
            </c:strRef>
          </c:cat>
          <c:val>
            <c:numRef>
              <c:f>Лист1!$B$2:$B$10</c:f>
              <c:numCache>
                <c:formatCode>#,##0.00</c:formatCode>
                <c:ptCount val="9"/>
                <c:pt idx="0">
                  <c:v>2008513.71</c:v>
                </c:pt>
                <c:pt idx="1">
                  <c:v>714241.89</c:v>
                </c:pt>
                <c:pt idx="2">
                  <c:v>1195512.5900000001</c:v>
                </c:pt>
                <c:pt idx="3">
                  <c:v>1398905.96</c:v>
                </c:pt>
                <c:pt idx="4">
                  <c:v>1016000.5</c:v>
                </c:pt>
                <c:pt idx="5">
                  <c:v>854161.07</c:v>
                </c:pt>
                <c:pt idx="6">
                  <c:v>409805.36</c:v>
                </c:pt>
                <c:pt idx="7">
                  <c:v>212186.13</c:v>
                </c:pt>
                <c:pt idx="8">
                  <c:v>204516.75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6"/>
  <c:chart>
    <c:title>
      <c:tx>
        <c:rich>
          <a:bodyPr/>
          <a:lstStyle/>
          <a:p>
            <a:pPr>
              <a:defRPr sz="2000"/>
            </a:pPr>
            <a:r>
              <a:rPr lang="ru-RU" sz="2000" dirty="0"/>
              <a:t>Остаток финансового портфеля по годам (в тыс.)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2582822980460767"/>
          <c:y val="0.11041740960264351"/>
          <c:w val="0.85719646155341722"/>
          <c:h val="0.75717515966771265"/>
        </c:manualLayout>
      </c:layout>
      <c:lineChart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Остаток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7.0987654320987914E-2"/>
                  <c:y val="-5.0508599055847821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1"/>
              <c:layout>
                <c:manualLayout>
                  <c:x val="-5.8641975308641965E-2"/>
                  <c:y val="-4.4896532494087017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2"/>
              <c:layout>
                <c:manualLayout>
                  <c:x val="-4.1666666666666692E-2"/>
                  <c:y val="3.9284465932325596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3"/>
              <c:layout>
                <c:manualLayout>
                  <c:x val="-3.7037037037037278E-2"/>
                  <c:y val="4.2090499213206817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4"/>
              <c:layout>
                <c:manualLayout>
                  <c:x val="-2.1605059784193657E-2"/>
                  <c:y val="7.0150832022009904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showLegendKey val="1"/>
            <c:showVal val="1"/>
            <c:showCatName val="1"/>
            <c:showSerName val="1"/>
            <c:showPercent val="1"/>
            <c:showBubbleSize val="1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 formatCode="dd/mm/yyyy">
                  <c:v>40909</c:v>
                </c:pt>
              </c:numCache>
            </c:numRef>
          </c:cat>
          <c:val>
            <c:numRef>
              <c:f>Лист1!$B$2:$B$6</c:f>
              <c:numCache>
                <c:formatCode>[$$-409]#,##0</c:formatCode>
                <c:ptCount val="5"/>
                <c:pt idx="0">
                  <c:v>130</c:v>
                </c:pt>
                <c:pt idx="1">
                  <c:v>1687.4093</c:v>
                </c:pt>
                <c:pt idx="2">
                  <c:v>1458.2244799999999</c:v>
                </c:pt>
                <c:pt idx="3">
                  <c:v>2140.5910200000012</c:v>
                </c:pt>
                <c:pt idx="4">
                  <c:v>4163.22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225280"/>
        <c:axId val="22226816"/>
      </c:lineChart>
      <c:catAx>
        <c:axId val="22225280"/>
        <c:scaling>
          <c:orientation val="minMax"/>
        </c:scaling>
        <c:delete val="1"/>
        <c:axPos val="b"/>
        <c:numFmt formatCode="General" sourceLinked="1"/>
        <c:majorTickMark val="cross"/>
        <c:minorTickMark val="cross"/>
        <c:tickLblPos val="nextTo"/>
        <c:crossAx val="22226816"/>
        <c:crosses val="autoZero"/>
        <c:auto val="1"/>
        <c:lblAlgn val="ctr"/>
        <c:lblOffset val="100"/>
        <c:noMultiLvlLbl val="1"/>
      </c:catAx>
      <c:valAx>
        <c:axId val="22226816"/>
        <c:scaling>
          <c:orientation val="minMax"/>
        </c:scaling>
        <c:delete val="1"/>
        <c:axPos val="l"/>
        <c:majorGridlines/>
        <c:numFmt formatCode="[$$-409]#,##0" sourceLinked="1"/>
        <c:majorTickMark val="cross"/>
        <c:minorTickMark val="cross"/>
        <c:tickLblPos val="nextTo"/>
        <c:crossAx val="22225280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6"/>
  <c:chart>
    <c:title>
      <c:tx>
        <c:rich>
          <a:bodyPr/>
          <a:lstStyle/>
          <a:p>
            <a:pPr>
              <a:defRPr/>
            </a:pPr>
            <a:r>
              <a:rPr lang="ru-RU" dirty="0"/>
              <a:t>Разбивка финансирования по отраслям</a:t>
            </a:r>
          </a:p>
        </c:rich>
      </c:tx>
      <c:layout/>
      <c:overlay val="1"/>
    </c:title>
    <c:autoTitleDeleted val="0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4"/>
          <c:dLbls>
            <c:dLbl>
              <c:idx val="0"/>
              <c:layout>
                <c:manualLayout>
                  <c:x val="0.1451861572858949"/>
                  <c:y val="3.413616817816855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Легкая промышл.
18%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1"/>
              <c:layout>
                <c:manualLayout>
                  <c:x val="2.5310282395256147E-2"/>
                  <c:y val="-0.12978102776824019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2"/>
              <c:layout>
                <c:manualLayout>
                  <c:x val="0.24813830562846453"/>
                  <c:y val="-5.9485696079640878E-3"/>
                </c:manualLayout>
              </c:layout>
              <c:tx>
                <c:rich>
                  <a:bodyPr/>
                  <a:lstStyle/>
                  <a:p>
                    <a:r>
                      <a:rPr lang="ru-RU" sz="1700" dirty="0"/>
                      <a:t>Строительный сектор
25%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3"/>
              <c:layout>
                <c:manualLayout>
                  <c:x val="-1.3506124234470926E-4"/>
                  <c:y val="0.1037819142096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4"/>
              <c:layout>
                <c:manualLayout>
                  <c:x val="-0.11982453582191198"/>
                  <c:y val="1.2788220493234369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showLegendKey val="1"/>
            <c:showVal val="1"/>
            <c:showCatName val="1"/>
            <c:showSerName val="1"/>
            <c:showPercent val="1"/>
            <c:showBubbleSize val="1"/>
            <c:showLeaderLines val="1"/>
          </c:dLbls>
          <c:cat>
            <c:strRef>
              <c:f>Лист1!$A$2:$A$6</c:f>
              <c:strCache>
                <c:ptCount val="5"/>
                <c:pt idx="0">
                  <c:v>Легкая промышл.</c:v>
                </c:pt>
                <c:pt idx="1">
                  <c:v>Пищевая промышл.</c:v>
                </c:pt>
                <c:pt idx="2">
                  <c:v>Строительный сектор</c:v>
                </c:pt>
                <c:pt idx="3">
                  <c:v>Деревообр. сектор</c:v>
                </c:pt>
                <c:pt idx="4">
                  <c:v>Другие отрасли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17.57</c:v>
                </c:pt>
                <c:pt idx="1">
                  <c:v>17.579999999999988</c:v>
                </c:pt>
                <c:pt idx="2">
                  <c:v>25.12</c:v>
                </c:pt>
                <c:pt idx="3">
                  <c:v>16.27</c:v>
                </c:pt>
                <c:pt idx="4">
                  <c:v>23.459999999999987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</c:pie3D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685375-0FC2-42ED-8C7B-4FF02417E910}" type="doc">
      <dgm:prSet loTypeId="urn:microsoft.com/office/officeart/2005/8/layout/process4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B3368AE0-B0BC-48E4-9A33-E187010A7355}">
      <dgm:prSet phldrT="[Текст]" custT="1"/>
      <dgm:spPr/>
      <dgm:t>
        <a:bodyPr/>
        <a:lstStyle/>
        <a:p>
          <a:r>
            <a:rPr lang="ru-RU" sz="3200" b="1" dirty="0" smtClean="0"/>
            <a:t>1 ЭТАП</a:t>
          </a:r>
          <a:endParaRPr lang="ru-RU" sz="3200" b="1" dirty="0"/>
        </a:p>
      </dgm:t>
    </dgm:pt>
    <dgm:pt modelId="{818B8386-946F-4DA1-A170-F1B855D4B70F}" type="parTrans" cxnId="{B592A1B4-5475-4F83-8145-2CDF88A32612}">
      <dgm:prSet/>
      <dgm:spPr/>
      <dgm:t>
        <a:bodyPr/>
        <a:lstStyle/>
        <a:p>
          <a:endParaRPr lang="ru-RU"/>
        </a:p>
      </dgm:t>
    </dgm:pt>
    <dgm:pt modelId="{E0132D39-245C-4E4D-92D7-42459B5F4810}" type="sibTrans" cxnId="{B592A1B4-5475-4F83-8145-2CDF88A32612}">
      <dgm:prSet/>
      <dgm:spPr/>
      <dgm:t>
        <a:bodyPr/>
        <a:lstStyle/>
        <a:p>
          <a:endParaRPr lang="ru-RU"/>
        </a:p>
      </dgm:t>
    </dgm:pt>
    <dgm:pt modelId="{0EB8EA1C-BCD4-4DBC-8393-F62B3C2B1C95}">
      <dgm:prSet phldrT="[Текст]"/>
      <dgm:spPr>
        <a:solidFill>
          <a:schemeClr val="accent5">
            <a:lumMod val="50000"/>
            <a:alpha val="90000"/>
          </a:schemeClr>
        </a:solidFill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Рассмотрение заявки клиента</a:t>
          </a:r>
          <a:endParaRPr lang="ru-RU" b="1" dirty="0">
            <a:solidFill>
              <a:schemeClr val="bg1"/>
            </a:solidFill>
          </a:endParaRPr>
        </a:p>
      </dgm:t>
    </dgm:pt>
    <dgm:pt modelId="{CC0B1B26-9C32-4174-98A0-555B5E5889F0}" type="parTrans" cxnId="{FD1271F9-F99F-473A-BA38-9128599EDA54}">
      <dgm:prSet/>
      <dgm:spPr/>
      <dgm:t>
        <a:bodyPr/>
        <a:lstStyle/>
        <a:p>
          <a:endParaRPr lang="ru-RU"/>
        </a:p>
      </dgm:t>
    </dgm:pt>
    <dgm:pt modelId="{DA5F3269-38A7-420A-AAC0-5CE133BE19D8}" type="sibTrans" cxnId="{FD1271F9-F99F-473A-BA38-9128599EDA54}">
      <dgm:prSet/>
      <dgm:spPr/>
      <dgm:t>
        <a:bodyPr/>
        <a:lstStyle/>
        <a:p>
          <a:endParaRPr lang="ru-RU"/>
        </a:p>
      </dgm:t>
    </dgm:pt>
    <dgm:pt modelId="{170092BD-1A3A-4BC5-84D7-804EC01B4F90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3200" b="1" dirty="0" smtClean="0"/>
            <a:t>2 ЭТАП</a:t>
          </a:r>
          <a:endParaRPr lang="ru-RU" sz="3200" b="1" dirty="0"/>
        </a:p>
      </dgm:t>
    </dgm:pt>
    <dgm:pt modelId="{B8C3297B-2BB7-4FD2-84DF-8366C96FD3D5}" type="parTrans" cxnId="{73D78F46-8215-4F6A-A539-557F7B4355C9}">
      <dgm:prSet/>
      <dgm:spPr/>
      <dgm:t>
        <a:bodyPr/>
        <a:lstStyle/>
        <a:p>
          <a:endParaRPr lang="ru-RU"/>
        </a:p>
      </dgm:t>
    </dgm:pt>
    <dgm:pt modelId="{71476E20-C066-484D-8294-7D3D4B0D8B67}" type="sibTrans" cxnId="{73D78F46-8215-4F6A-A539-557F7B4355C9}">
      <dgm:prSet/>
      <dgm:spPr/>
      <dgm:t>
        <a:bodyPr/>
        <a:lstStyle/>
        <a:p>
          <a:endParaRPr lang="ru-RU"/>
        </a:p>
      </dgm:t>
    </dgm:pt>
    <dgm:pt modelId="{0C2BB153-060B-4666-A1E8-E56D0DD46BC6}">
      <dgm:prSet phldrT="[Текст]"/>
      <dgm:spPr>
        <a:solidFill>
          <a:schemeClr val="accent4">
            <a:lumMod val="75000"/>
            <a:alpha val="90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ru-RU" b="1" dirty="0" smtClean="0"/>
            <a:t>Финансирование</a:t>
          </a:r>
          <a:endParaRPr lang="ru-RU" b="1" dirty="0"/>
        </a:p>
      </dgm:t>
    </dgm:pt>
    <dgm:pt modelId="{7216F1FB-9FEE-4387-943E-DBB476C7F5A9}" type="parTrans" cxnId="{A3113C23-B18B-4676-B056-0C8A384BEA3A}">
      <dgm:prSet/>
      <dgm:spPr/>
      <dgm:t>
        <a:bodyPr/>
        <a:lstStyle/>
        <a:p>
          <a:endParaRPr lang="ru-RU"/>
        </a:p>
      </dgm:t>
    </dgm:pt>
    <dgm:pt modelId="{1B6EEB2D-A6EC-4752-B6D7-0B52F66D5B5A}" type="sibTrans" cxnId="{A3113C23-B18B-4676-B056-0C8A384BEA3A}">
      <dgm:prSet/>
      <dgm:spPr/>
      <dgm:t>
        <a:bodyPr/>
        <a:lstStyle/>
        <a:p>
          <a:endParaRPr lang="ru-RU"/>
        </a:p>
      </dgm:t>
    </dgm:pt>
    <dgm:pt modelId="{27E864E7-87AF-47B1-87F0-455EBA76F6B7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sz="3200" b="1" dirty="0" smtClean="0">
              <a:solidFill>
                <a:schemeClr val="accent3">
                  <a:lumMod val="25000"/>
                </a:schemeClr>
              </a:solidFill>
            </a:rPr>
            <a:t>3 ЭТАП</a:t>
          </a:r>
          <a:endParaRPr lang="ru-RU" sz="3200" b="1" dirty="0">
            <a:solidFill>
              <a:schemeClr val="accent3">
                <a:lumMod val="25000"/>
              </a:schemeClr>
            </a:solidFill>
          </a:endParaRPr>
        </a:p>
      </dgm:t>
    </dgm:pt>
    <dgm:pt modelId="{C206ECBB-F003-4457-B303-23A99EBC5C69}" type="parTrans" cxnId="{EDB7A8FC-FD6E-4FA7-A821-ADAB31745E1C}">
      <dgm:prSet/>
      <dgm:spPr/>
      <dgm:t>
        <a:bodyPr/>
        <a:lstStyle/>
        <a:p>
          <a:endParaRPr lang="ru-RU"/>
        </a:p>
      </dgm:t>
    </dgm:pt>
    <dgm:pt modelId="{45F03D89-25FB-4087-9903-DAB086B7DCB5}" type="sibTrans" cxnId="{EDB7A8FC-FD6E-4FA7-A821-ADAB31745E1C}">
      <dgm:prSet/>
      <dgm:spPr/>
      <dgm:t>
        <a:bodyPr/>
        <a:lstStyle/>
        <a:p>
          <a:endParaRPr lang="ru-RU"/>
        </a:p>
      </dgm:t>
    </dgm:pt>
    <dgm:pt modelId="{6D5C8707-10FF-4D9B-8155-35FEB78BEFCC}">
      <dgm:prSet phldrT="[Текст]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b="1" dirty="0" smtClean="0"/>
            <a:t>Мониторинг</a:t>
          </a:r>
          <a:endParaRPr lang="ru-RU" b="1" dirty="0"/>
        </a:p>
      </dgm:t>
    </dgm:pt>
    <dgm:pt modelId="{0E85346E-C60F-481A-A526-17C3662DDD0F}" type="parTrans" cxnId="{1CAFA81E-0D98-4F02-B1F1-92A4DC9B947B}">
      <dgm:prSet/>
      <dgm:spPr/>
      <dgm:t>
        <a:bodyPr/>
        <a:lstStyle/>
        <a:p>
          <a:endParaRPr lang="ru-RU"/>
        </a:p>
      </dgm:t>
    </dgm:pt>
    <dgm:pt modelId="{26372C78-7CBF-49F9-9E01-4F31CED3D266}" type="sibTrans" cxnId="{1CAFA81E-0D98-4F02-B1F1-92A4DC9B947B}">
      <dgm:prSet/>
      <dgm:spPr/>
      <dgm:t>
        <a:bodyPr/>
        <a:lstStyle/>
        <a:p>
          <a:endParaRPr lang="ru-RU"/>
        </a:p>
      </dgm:t>
    </dgm:pt>
    <dgm:pt modelId="{ACB34503-7D38-426A-B0F5-2FE1E1C40427}" type="pres">
      <dgm:prSet presAssocID="{BF685375-0FC2-42ED-8C7B-4FF02417E91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FA665A-6E95-4FAA-ADE2-28D160663800}" type="pres">
      <dgm:prSet presAssocID="{27E864E7-87AF-47B1-87F0-455EBA76F6B7}" presName="boxAndChildren" presStyleCnt="0"/>
      <dgm:spPr/>
    </dgm:pt>
    <dgm:pt modelId="{767A2D23-D51B-43CF-85F2-BD56099033D3}" type="pres">
      <dgm:prSet presAssocID="{27E864E7-87AF-47B1-87F0-455EBA76F6B7}" presName="parentTextBox" presStyleLbl="node1" presStyleIdx="0" presStyleCnt="3"/>
      <dgm:spPr/>
      <dgm:t>
        <a:bodyPr/>
        <a:lstStyle/>
        <a:p>
          <a:endParaRPr lang="ru-RU"/>
        </a:p>
      </dgm:t>
    </dgm:pt>
    <dgm:pt modelId="{79D2F5D8-62B0-424F-8226-798C666728FE}" type="pres">
      <dgm:prSet presAssocID="{27E864E7-87AF-47B1-87F0-455EBA76F6B7}" presName="entireBox" presStyleLbl="node1" presStyleIdx="0" presStyleCnt="3" custLinFactNeighborX="-3126" custLinFactNeighborY="466"/>
      <dgm:spPr/>
      <dgm:t>
        <a:bodyPr/>
        <a:lstStyle/>
        <a:p>
          <a:endParaRPr lang="ru-RU"/>
        </a:p>
      </dgm:t>
    </dgm:pt>
    <dgm:pt modelId="{7112628A-E12E-4575-931C-0D06B492A4CE}" type="pres">
      <dgm:prSet presAssocID="{27E864E7-87AF-47B1-87F0-455EBA76F6B7}" presName="descendantBox" presStyleCnt="0"/>
      <dgm:spPr/>
    </dgm:pt>
    <dgm:pt modelId="{E9B410A7-18C5-45BA-95A9-A202B77E55DB}" type="pres">
      <dgm:prSet presAssocID="{6D5C8707-10FF-4D9B-8155-35FEB78BEFCC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81E7E9-9986-47DC-BD7B-83C04B99E5FE}" type="pres">
      <dgm:prSet presAssocID="{71476E20-C066-484D-8294-7D3D4B0D8B67}" presName="sp" presStyleCnt="0"/>
      <dgm:spPr/>
    </dgm:pt>
    <dgm:pt modelId="{8A9A5F55-000A-4CC5-A030-202EFEC64321}" type="pres">
      <dgm:prSet presAssocID="{170092BD-1A3A-4BC5-84D7-804EC01B4F90}" presName="arrowAndChildren" presStyleCnt="0"/>
      <dgm:spPr/>
    </dgm:pt>
    <dgm:pt modelId="{56DB737A-9CF7-43C8-8C78-B1ABC94D3058}" type="pres">
      <dgm:prSet presAssocID="{170092BD-1A3A-4BC5-84D7-804EC01B4F90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6506623B-3B4A-4887-86AF-9AF484EF7B60}" type="pres">
      <dgm:prSet presAssocID="{170092BD-1A3A-4BC5-84D7-804EC01B4F90}" presName="arrow" presStyleLbl="node1" presStyleIdx="1" presStyleCnt="3"/>
      <dgm:spPr/>
      <dgm:t>
        <a:bodyPr/>
        <a:lstStyle/>
        <a:p>
          <a:endParaRPr lang="ru-RU"/>
        </a:p>
      </dgm:t>
    </dgm:pt>
    <dgm:pt modelId="{49AA8035-D45B-4FD2-9A50-60E4A2CB66FF}" type="pres">
      <dgm:prSet presAssocID="{170092BD-1A3A-4BC5-84D7-804EC01B4F90}" presName="descendantArrow" presStyleCnt="0"/>
      <dgm:spPr/>
    </dgm:pt>
    <dgm:pt modelId="{1BA218DF-36D7-4037-9397-C1BB103F3293}" type="pres">
      <dgm:prSet presAssocID="{0C2BB153-060B-4666-A1E8-E56D0DD46BC6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C0F855-B5D9-4523-819E-C439C6EF0217}" type="pres">
      <dgm:prSet presAssocID="{E0132D39-245C-4E4D-92D7-42459B5F4810}" presName="sp" presStyleCnt="0"/>
      <dgm:spPr/>
    </dgm:pt>
    <dgm:pt modelId="{4892C174-76A5-4F96-89D0-749589C08A1A}" type="pres">
      <dgm:prSet presAssocID="{B3368AE0-B0BC-48E4-9A33-E187010A7355}" presName="arrowAndChildren" presStyleCnt="0"/>
      <dgm:spPr/>
    </dgm:pt>
    <dgm:pt modelId="{5C6CC36B-84DC-49C3-923B-3CC8E1BD16DE}" type="pres">
      <dgm:prSet presAssocID="{B3368AE0-B0BC-48E4-9A33-E187010A7355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4CBB2350-8B57-4A75-AC26-F167F8CA0324}" type="pres">
      <dgm:prSet presAssocID="{B3368AE0-B0BC-48E4-9A33-E187010A7355}" presName="arrow" presStyleLbl="node1" presStyleIdx="2" presStyleCnt="3"/>
      <dgm:spPr/>
      <dgm:t>
        <a:bodyPr/>
        <a:lstStyle/>
        <a:p>
          <a:endParaRPr lang="ru-RU"/>
        </a:p>
      </dgm:t>
    </dgm:pt>
    <dgm:pt modelId="{B797EA15-7266-4C9F-ADF9-1EA953D76A7C}" type="pres">
      <dgm:prSet presAssocID="{B3368AE0-B0BC-48E4-9A33-E187010A7355}" presName="descendantArrow" presStyleCnt="0"/>
      <dgm:spPr/>
    </dgm:pt>
    <dgm:pt modelId="{6455BFB6-2401-4071-916B-4D59E2020D50}" type="pres">
      <dgm:prSet presAssocID="{0EB8EA1C-BCD4-4DBC-8393-F62B3C2B1C95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07AA1E-23F8-40AB-9648-4AC298361282}" type="presOf" srcId="{27E864E7-87AF-47B1-87F0-455EBA76F6B7}" destId="{79D2F5D8-62B0-424F-8226-798C666728FE}" srcOrd="1" destOrd="0" presId="urn:microsoft.com/office/officeart/2005/8/layout/process4"/>
    <dgm:cxn modelId="{EC1694A5-DB34-44D9-BB4C-9ABB9D9DCF32}" type="presOf" srcId="{B3368AE0-B0BC-48E4-9A33-E187010A7355}" destId="{5C6CC36B-84DC-49C3-923B-3CC8E1BD16DE}" srcOrd="0" destOrd="0" presId="urn:microsoft.com/office/officeart/2005/8/layout/process4"/>
    <dgm:cxn modelId="{FD1271F9-F99F-473A-BA38-9128599EDA54}" srcId="{B3368AE0-B0BC-48E4-9A33-E187010A7355}" destId="{0EB8EA1C-BCD4-4DBC-8393-F62B3C2B1C95}" srcOrd="0" destOrd="0" parTransId="{CC0B1B26-9C32-4174-98A0-555B5E5889F0}" sibTransId="{DA5F3269-38A7-420A-AAC0-5CE133BE19D8}"/>
    <dgm:cxn modelId="{908C76C0-FA22-4275-B5C7-8E198F0579CB}" type="presOf" srcId="{170092BD-1A3A-4BC5-84D7-804EC01B4F90}" destId="{6506623B-3B4A-4887-86AF-9AF484EF7B60}" srcOrd="1" destOrd="0" presId="urn:microsoft.com/office/officeart/2005/8/layout/process4"/>
    <dgm:cxn modelId="{E7C22781-ADAE-4C6F-9992-5F37754C5BBF}" type="presOf" srcId="{0EB8EA1C-BCD4-4DBC-8393-F62B3C2B1C95}" destId="{6455BFB6-2401-4071-916B-4D59E2020D50}" srcOrd="0" destOrd="0" presId="urn:microsoft.com/office/officeart/2005/8/layout/process4"/>
    <dgm:cxn modelId="{0B54BE0F-9D92-404C-83AA-BF6EDB87037B}" type="presOf" srcId="{27E864E7-87AF-47B1-87F0-455EBA76F6B7}" destId="{767A2D23-D51B-43CF-85F2-BD56099033D3}" srcOrd="0" destOrd="0" presId="urn:microsoft.com/office/officeart/2005/8/layout/process4"/>
    <dgm:cxn modelId="{A3113C23-B18B-4676-B056-0C8A384BEA3A}" srcId="{170092BD-1A3A-4BC5-84D7-804EC01B4F90}" destId="{0C2BB153-060B-4666-A1E8-E56D0DD46BC6}" srcOrd="0" destOrd="0" parTransId="{7216F1FB-9FEE-4387-943E-DBB476C7F5A9}" sibTransId="{1B6EEB2D-A6EC-4752-B6D7-0B52F66D5B5A}"/>
    <dgm:cxn modelId="{156A3FE8-4282-4DD2-B2FF-0EFD8882E14F}" type="presOf" srcId="{6D5C8707-10FF-4D9B-8155-35FEB78BEFCC}" destId="{E9B410A7-18C5-45BA-95A9-A202B77E55DB}" srcOrd="0" destOrd="0" presId="urn:microsoft.com/office/officeart/2005/8/layout/process4"/>
    <dgm:cxn modelId="{412E1CEE-5A42-40F1-9B9C-5EA45FC3BAA8}" type="presOf" srcId="{170092BD-1A3A-4BC5-84D7-804EC01B4F90}" destId="{56DB737A-9CF7-43C8-8C78-B1ABC94D3058}" srcOrd="0" destOrd="0" presId="urn:microsoft.com/office/officeart/2005/8/layout/process4"/>
    <dgm:cxn modelId="{73D78F46-8215-4F6A-A539-557F7B4355C9}" srcId="{BF685375-0FC2-42ED-8C7B-4FF02417E910}" destId="{170092BD-1A3A-4BC5-84D7-804EC01B4F90}" srcOrd="1" destOrd="0" parTransId="{B8C3297B-2BB7-4FD2-84DF-8366C96FD3D5}" sibTransId="{71476E20-C066-484D-8294-7D3D4B0D8B67}"/>
    <dgm:cxn modelId="{B592A1B4-5475-4F83-8145-2CDF88A32612}" srcId="{BF685375-0FC2-42ED-8C7B-4FF02417E910}" destId="{B3368AE0-B0BC-48E4-9A33-E187010A7355}" srcOrd="0" destOrd="0" parTransId="{818B8386-946F-4DA1-A170-F1B855D4B70F}" sibTransId="{E0132D39-245C-4E4D-92D7-42459B5F4810}"/>
    <dgm:cxn modelId="{127B89AD-5263-4053-B4FA-02D7A4E9C9E4}" type="presOf" srcId="{B3368AE0-B0BC-48E4-9A33-E187010A7355}" destId="{4CBB2350-8B57-4A75-AC26-F167F8CA0324}" srcOrd="1" destOrd="0" presId="urn:microsoft.com/office/officeart/2005/8/layout/process4"/>
    <dgm:cxn modelId="{9C8C4D68-72D2-46BF-B97B-414BC6D9A603}" type="presOf" srcId="{BF685375-0FC2-42ED-8C7B-4FF02417E910}" destId="{ACB34503-7D38-426A-B0F5-2FE1E1C40427}" srcOrd="0" destOrd="0" presId="urn:microsoft.com/office/officeart/2005/8/layout/process4"/>
    <dgm:cxn modelId="{68382170-D143-4374-B740-5F8CECB2EC9D}" type="presOf" srcId="{0C2BB153-060B-4666-A1E8-E56D0DD46BC6}" destId="{1BA218DF-36D7-4037-9397-C1BB103F3293}" srcOrd="0" destOrd="0" presId="urn:microsoft.com/office/officeart/2005/8/layout/process4"/>
    <dgm:cxn modelId="{1CAFA81E-0D98-4F02-B1F1-92A4DC9B947B}" srcId="{27E864E7-87AF-47B1-87F0-455EBA76F6B7}" destId="{6D5C8707-10FF-4D9B-8155-35FEB78BEFCC}" srcOrd="0" destOrd="0" parTransId="{0E85346E-C60F-481A-A526-17C3662DDD0F}" sibTransId="{26372C78-7CBF-49F9-9E01-4F31CED3D266}"/>
    <dgm:cxn modelId="{EDB7A8FC-FD6E-4FA7-A821-ADAB31745E1C}" srcId="{BF685375-0FC2-42ED-8C7B-4FF02417E910}" destId="{27E864E7-87AF-47B1-87F0-455EBA76F6B7}" srcOrd="2" destOrd="0" parTransId="{C206ECBB-F003-4457-B303-23A99EBC5C69}" sibTransId="{45F03D89-25FB-4087-9903-DAB086B7DCB5}"/>
    <dgm:cxn modelId="{D245F0FC-AD03-441E-8E88-90C16878B7B0}" type="presParOf" srcId="{ACB34503-7D38-426A-B0F5-2FE1E1C40427}" destId="{D9FA665A-6E95-4FAA-ADE2-28D160663800}" srcOrd="0" destOrd="0" presId="urn:microsoft.com/office/officeart/2005/8/layout/process4"/>
    <dgm:cxn modelId="{1C4E192A-4271-4356-AD04-5A0BED33584C}" type="presParOf" srcId="{D9FA665A-6E95-4FAA-ADE2-28D160663800}" destId="{767A2D23-D51B-43CF-85F2-BD56099033D3}" srcOrd="0" destOrd="0" presId="urn:microsoft.com/office/officeart/2005/8/layout/process4"/>
    <dgm:cxn modelId="{0D6E593B-76AA-44BB-A60F-DBC22B6B4013}" type="presParOf" srcId="{D9FA665A-6E95-4FAA-ADE2-28D160663800}" destId="{79D2F5D8-62B0-424F-8226-798C666728FE}" srcOrd="1" destOrd="0" presId="urn:microsoft.com/office/officeart/2005/8/layout/process4"/>
    <dgm:cxn modelId="{F305FDDD-DBEC-456B-B8B9-D35B7AAA7F4B}" type="presParOf" srcId="{D9FA665A-6E95-4FAA-ADE2-28D160663800}" destId="{7112628A-E12E-4575-931C-0D06B492A4CE}" srcOrd="2" destOrd="0" presId="urn:microsoft.com/office/officeart/2005/8/layout/process4"/>
    <dgm:cxn modelId="{3ABEEF32-A3B1-4FC4-A8B8-37166F1345FC}" type="presParOf" srcId="{7112628A-E12E-4575-931C-0D06B492A4CE}" destId="{E9B410A7-18C5-45BA-95A9-A202B77E55DB}" srcOrd="0" destOrd="0" presId="urn:microsoft.com/office/officeart/2005/8/layout/process4"/>
    <dgm:cxn modelId="{898F4192-B916-4EAC-807A-795413D6DA58}" type="presParOf" srcId="{ACB34503-7D38-426A-B0F5-2FE1E1C40427}" destId="{BB81E7E9-9986-47DC-BD7B-83C04B99E5FE}" srcOrd="1" destOrd="0" presId="urn:microsoft.com/office/officeart/2005/8/layout/process4"/>
    <dgm:cxn modelId="{50BD4377-8676-4ADD-8076-8121A8D874DC}" type="presParOf" srcId="{ACB34503-7D38-426A-B0F5-2FE1E1C40427}" destId="{8A9A5F55-000A-4CC5-A030-202EFEC64321}" srcOrd="2" destOrd="0" presId="urn:microsoft.com/office/officeart/2005/8/layout/process4"/>
    <dgm:cxn modelId="{D7A921BE-E24C-49A3-ACD5-08CBE0AAAC61}" type="presParOf" srcId="{8A9A5F55-000A-4CC5-A030-202EFEC64321}" destId="{56DB737A-9CF7-43C8-8C78-B1ABC94D3058}" srcOrd="0" destOrd="0" presId="urn:microsoft.com/office/officeart/2005/8/layout/process4"/>
    <dgm:cxn modelId="{810EC5E0-19D9-4B8C-9958-95B913C69771}" type="presParOf" srcId="{8A9A5F55-000A-4CC5-A030-202EFEC64321}" destId="{6506623B-3B4A-4887-86AF-9AF484EF7B60}" srcOrd="1" destOrd="0" presId="urn:microsoft.com/office/officeart/2005/8/layout/process4"/>
    <dgm:cxn modelId="{E8C2A616-BD6A-420D-9CCE-49ABE56C3B92}" type="presParOf" srcId="{8A9A5F55-000A-4CC5-A030-202EFEC64321}" destId="{49AA8035-D45B-4FD2-9A50-60E4A2CB66FF}" srcOrd="2" destOrd="0" presId="urn:microsoft.com/office/officeart/2005/8/layout/process4"/>
    <dgm:cxn modelId="{4800FD20-59B0-4E2A-A67C-70CE0AFE6283}" type="presParOf" srcId="{49AA8035-D45B-4FD2-9A50-60E4A2CB66FF}" destId="{1BA218DF-36D7-4037-9397-C1BB103F3293}" srcOrd="0" destOrd="0" presId="urn:microsoft.com/office/officeart/2005/8/layout/process4"/>
    <dgm:cxn modelId="{E9A4EF9C-311C-47D4-AA1C-B56863EE2138}" type="presParOf" srcId="{ACB34503-7D38-426A-B0F5-2FE1E1C40427}" destId="{80C0F855-B5D9-4523-819E-C439C6EF0217}" srcOrd="3" destOrd="0" presId="urn:microsoft.com/office/officeart/2005/8/layout/process4"/>
    <dgm:cxn modelId="{88EDD4BB-508F-4E6E-BB40-865EEF2D92C6}" type="presParOf" srcId="{ACB34503-7D38-426A-B0F5-2FE1E1C40427}" destId="{4892C174-76A5-4F96-89D0-749589C08A1A}" srcOrd="4" destOrd="0" presId="urn:microsoft.com/office/officeart/2005/8/layout/process4"/>
    <dgm:cxn modelId="{740DB474-543E-4C3A-9B80-CC6C55010181}" type="presParOf" srcId="{4892C174-76A5-4F96-89D0-749589C08A1A}" destId="{5C6CC36B-84DC-49C3-923B-3CC8E1BD16DE}" srcOrd="0" destOrd="0" presId="urn:microsoft.com/office/officeart/2005/8/layout/process4"/>
    <dgm:cxn modelId="{0C901A93-4E7A-415D-90F8-D1C2503B9D6F}" type="presParOf" srcId="{4892C174-76A5-4F96-89D0-749589C08A1A}" destId="{4CBB2350-8B57-4A75-AC26-F167F8CA0324}" srcOrd="1" destOrd="0" presId="urn:microsoft.com/office/officeart/2005/8/layout/process4"/>
    <dgm:cxn modelId="{11743AE8-88D9-458D-BA26-B3C09E400EF8}" type="presParOf" srcId="{4892C174-76A5-4F96-89D0-749589C08A1A}" destId="{B797EA15-7266-4C9F-ADF9-1EA953D76A7C}" srcOrd="2" destOrd="0" presId="urn:microsoft.com/office/officeart/2005/8/layout/process4"/>
    <dgm:cxn modelId="{B9C4004C-076C-4BC2-BBEC-646AA9AB915D}" type="presParOf" srcId="{B797EA15-7266-4C9F-ADF9-1EA953D76A7C}" destId="{6455BFB6-2401-4071-916B-4D59E2020D5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685375-0FC2-42ED-8C7B-4FF02417E910}" type="doc">
      <dgm:prSet loTypeId="urn:microsoft.com/office/officeart/2005/8/layout/chevron2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B3368AE0-B0BC-48E4-9A33-E187010A7355}">
      <dgm:prSet phldrT="[Текст]"/>
      <dgm:spPr/>
      <dgm:t>
        <a:bodyPr/>
        <a:lstStyle/>
        <a:p>
          <a:r>
            <a:rPr lang="ru-RU" b="1" dirty="0" smtClean="0"/>
            <a:t>1</a:t>
          </a:r>
          <a:endParaRPr lang="ru-RU" b="1" dirty="0"/>
        </a:p>
      </dgm:t>
    </dgm:pt>
    <dgm:pt modelId="{818B8386-946F-4DA1-A170-F1B855D4B70F}" type="parTrans" cxnId="{B592A1B4-5475-4F83-8145-2CDF88A32612}">
      <dgm:prSet/>
      <dgm:spPr/>
      <dgm:t>
        <a:bodyPr/>
        <a:lstStyle/>
        <a:p>
          <a:endParaRPr lang="ru-RU"/>
        </a:p>
      </dgm:t>
    </dgm:pt>
    <dgm:pt modelId="{E0132D39-245C-4E4D-92D7-42459B5F4810}" type="sibTrans" cxnId="{B592A1B4-5475-4F83-8145-2CDF88A32612}">
      <dgm:prSet/>
      <dgm:spPr/>
      <dgm:t>
        <a:bodyPr/>
        <a:lstStyle/>
        <a:p>
          <a:endParaRPr lang="ru-RU"/>
        </a:p>
      </dgm:t>
    </dgm:pt>
    <dgm:pt modelId="{0EB8EA1C-BCD4-4DBC-8393-F62B3C2B1C95}">
      <dgm:prSet phldrT="[Текст]" custT="1"/>
      <dgm:spPr>
        <a:solidFill>
          <a:schemeClr val="accent5">
            <a:lumMod val="50000"/>
            <a:alpha val="90000"/>
          </a:schemeClr>
        </a:solidFill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r>
            <a:rPr lang="ru-RU" sz="1800" b="1" u="sng" dirty="0" smtClean="0">
              <a:solidFill>
                <a:schemeClr val="bg1"/>
              </a:solidFill>
            </a:rPr>
            <a:t>ПРИВЛЕЧЕНИЕ РЕСУРСОВ</a:t>
          </a:r>
          <a:endParaRPr lang="ru-RU" sz="1800" b="1" u="sng" dirty="0">
            <a:solidFill>
              <a:schemeClr val="bg1"/>
            </a:solidFill>
          </a:endParaRPr>
        </a:p>
      </dgm:t>
    </dgm:pt>
    <dgm:pt modelId="{CC0B1B26-9C32-4174-98A0-555B5E5889F0}" type="parTrans" cxnId="{FD1271F9-F99F-473A-BA38-9128599EDA54}">
      <dgm:prSet/>
      <dgm:spPr/>
      <dgm:t>
        <a:bodyPr/>
        <a:lstStyle/>
        <a:p>
          <a:endParaRPr lang="ru-RU"/>
        </a:p>
      </dgm:t>
    </dgm:pt>
    <dgm:pt modelId="{DA5F3269-38A7-420A-AAC0-5CE133BE19D8}" type="sibTrans" cxnId="{FD1271F9-F99F-473A-BA38-9128599EDA54}">
      <dgm:prSet/>
      <dgm:spPr/>
      <dgm:t>
        <a:bodyPr/>
        <a:lstStyle/>
        <a:p>
          <a:endParaRPr lang="ru-RU"/>
        </a:p>
      </dgm:t>
    </dgm:pt>
    <dgm:pt modelId="{170092BD-1A3A-4BC5-84D7-804EC01B4F90}">
      <dgm:prSet phldrT="[Текст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b="1" dirty="0" smtClean="0"/>
            <a:t>2</a:t>
          </a:r>
          <a:endParaRPr lang="ru-RU" b="1" dirty="0"/>
        </a:p>
      </dgm:t>
    </dgm:pt>
    <dgm:pt modelId="{B8C3297B-2BB7-4FD2-84DF-8366C96FD3D5}" type="parTrans" cxnId="{73D78F46-8215-4F6A-A539-557F7B4355C9}">
      <dgm:prSet/>
      <dgm:spPr/>
      <dgm:t>
        <a:bodyPr/>
        <a:lstStyle/>
        <a:p>
          <a:endParaRPr lang="ru-RU"/>
        </a:p>
      </dgm:t>
    </dgm:pt>
    <dgm:pt modelId="{71476E20-C066-484D-8294-7D3D4B0D8B67}" type="sibTrans" cxnId="{73D78F46-8215-4F6A-A539-557F7B4355C9}">
      <dgm:prSet/>
      <dgm:spPr/>
      <dgm:t>
        <a:bodyPr/>
        <a:lstStyle/>
        <a:p>
          <a:endParaRPr lang="ru-RU"/>
        </a:p>
      </dgm:t>
    </dgm:pt>
    <dgm:pt modelId="{0C2BB153-060B-4666-A1E8-E56D0DD46BC6}">
      <dgm:prSet phldrT="[Текст]"/>
      <dgm:spPr>
        <a:solidFill>
          <a:schemeClr val="accent4">
            <a:lumMod val="75000"/>
            <a:alpha val="90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ru-RU" b="1" u="sng" dirty="0" smtClean="0"/>
            <a:t>ВНЕДРЕНИЕ НОВЫХ ПРОДУКТОВ</a:t>
          </a:r>
          <a:endParaRPr lang="ru-RU" b="1" u="sng" dirty="0"/>
        </a:p>
      </dgm:t>
    </dgm:pt>
    <dgm:pt modelId="{7216F1FB-9FEE-4387-943E-DBB476C7F5A9}" type="parTrans" cxnId="{A3113C23-B18B-4676-B056-0C8A384BEA3A}">
      <dgm:prSet/>
      <dgm:spPr/>
      <dgm:t>
        <a:bodyPr/>
        <a:lstStyle/>
        <a:p>
          <a:endParaRPr lang="ru-RU"/>
        </a:p>
      </dgm:t>
    </dgm:pt>
    <dgm:pt modelId="{1B6EEB2D-A6EC-4752-B6D7-0B52F66D5B5A}" type="sibTrans" cxnId="{A3113C23-B18B-4676-B056-0C8A384BEA3A}">
      <dgm:prSet/>
      <dgm:spPr/>
      <dgm:t>
        <a:bodyPr/>
        <a:lstStyle/>
        <a:p>
          <a:endParaRPr lang="ru-RU"/>
        </a:p>
      </dgm:t>
    </dgm:pt>
    <dgm:pt modelId="{27E864E7-87AF-47B1-87F0-455EBA76F6B7}">
      <dgm:prSet phldrT="[Текст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>
                  <a:lumMod val="75000"/>
                </a:schemeClr>
              </a:solidFill>
            </a:rPr>
            <a:t>3</a:t>
          </a:r>
          <a:endParaRPr lang="ru-RU" b="1" dirty="0">
            <a:solidFill>
              <a:schemeClr val="tx1">
                <a:lumMod val="75000"/>
              </a:schemeClr>
            </a:solidFill>
          </a:endParaRPr>
        </a:p>
      </dgm:t>
    </dgm:pt>
    <dgm:pt modelId="{C206ECBB-F003-4457-B303-23A99EBC5C69}" type="parTrans" cxnId="{EDB7A8FC-FD6E-4FA7-A821-ADAB31745E1C}">
      <dgm:prSet/>
      <dgm:spPr/>
      <dgm:t>
        <a:bodyPr/>
        <a:lstStyle/>
        <a:p>
          <a:endParaRPr lang="ru-RU"/>
        </a:p>
      </dgm:t>
    </dgm:pt>
    <dgm:pt modelId="{45F03D89-25FB-4087-9903-DAB086B7DCB5}" type="sibTrans" cxnId="{EDB7A8FC-FD6E-4FA7-A821-ADAB31745E1C}">
      <dgm:prSet/>
      <dgm:spPr/>
      <dgm:t>
        <a:bodyPr/>
        <a:lstStyle/>
        <a:p>
          <a:endParaRPr lang="ru-RU"/>
        </a:p>
      </dgm:t>
    </dgm:pt>
    <dgm:pt modelId="{6D5C8707-10FF-4D9B-8155-35FEB78BEFCC}">
      <dgm:prSet phldrT="[Текст]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>
                  <a:lumMod val="75000"/>
                </a:schemeClr>
              </a:solidFill>
            </a:rPr>
            <a:t>Расширение регионального охвата</a:t>
          </a:r>
          <a:endParaRPr lang="ru-RU" b="1" dirty="0">
            <a:solidFill>
              <a:schemeClr val="tx1">
                <a:lumMod val="75000"/>
              </a:schemeClr>
            </a:solidFill>
          </a:endParaRPr>
        </a:p>
      </dgm:t>
    </dgm:pt>
    <dgm:pt modelId="{0E85346E-C60F-481A-A526-17C3662DDD0F}" type="parTrans" cxnId="{1CAFA81E-0D98-4F02-B1F1-92A4DC9B947B}">
      <dgm:prSet/>
      <dgm:spPr/>
      <dgm:t>
        <a:bodyPr/>
        <a:lstStyle/>
        <a:p>
          <a:endParaRPr lang="ru-RU"/>
        </a:p>
      </dgm:t>
    </dgm:pt>
    <dgm:pt modelId="{26372C78-7CBF-49F9-9E01-4F31CED3D266}" type="sibTrans" cxnId="{1CAFA81E-0D98-4F02-B1F1-92A4DC9B947B}">
      <dgm:prSet/>
      <dgm:spPr/>
      <dgm:t>
        <a:bodyPr/>
        <a:lstStyle/>
        <a:p>
          <a:endParaRPr lang="ru-RU"/>
        </a:p>
      </dgm:t>
    </dgm:pt>
    <dgm:pt modelId="{D8780F51-6C11-42DF-9140-867D72BF21F7}">
      <dgm:prSet phldrT="[Текст]"/>
      <dgm:spPr>
        <a:solidFill>
          <a:schemeClr val="accent4">
            <a:lumMod val="75000"/>
            <a:alpha val="90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ru-RU" b="1" dirty="0" smtClean="0"/>
            <a:t>Проектное финансирование</a:t>
          </a:r>
          <a:endParaRPr lang="ru-RU" b="1" dirty="0"/>
        </a:p>
      </dgm:t>
    </dgm:pt>
    <dgm:pt modelId="{FE45B731-F895-44BD-8290-DFFF59E3B894}" type="parTrans" cxnId="{111B6097-843C-45BD-9A47-97567D53387E}">
      <dgm:prSet/>
      <dgm:spPr/>
      <dgm:t>
        <a:bodyPr/>
        <a:lstStyle/>
        <a:p>
          <a:endParaRPr lang="ru-RU"/>
        </a:p>
      </dgm:t>
    </dgm:pt>
    <dgm:pt modelId="{8B8F8337-ABD7-497E-ABC9-F97DD69F5F75}" type="sibTrans" cxnId="{111B6097-843C-45BD-9A47-97567D53387E}">
      <dgm:prSet/>
      <dgm:spPr/>
      <dgm:t>
        <a:bodyPr/>
        <a:lstStyle/>
        <a:p>
          <a:endParaRPr lang="ru-RU"/>
        </a:p>
      </dgm:t>
    </dgm:pt>
    <dgm:pt modelId="{6046FADA-0A63-4269-B9F8-3D5D4993D7EA}">
      <dgm:prSet phldrT="[Текст]"/>
      <dgm:spPr>
        <a:solidFill>
          <a:schemeClr val="accent4">
            <a:lumMod val="75000"/>
            <a:alpha val="90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ru-RU" b="1" dirty="0" smtClean="0"/>
            <a:t>Финансирование с участьем в капитале</a:t>
          </a:r>
          <a:endParaRPr lang="ru-RU" b="1" dirty="0"/>
        </a:p>
      </dgm:t>
    </dgm:pt>
    <dgm:pt modelId="{D1EBA457-444C-41C1-9C65-B0B8CE4F0F57}" type="parTrans" cxnId="{F1584F28-FD8B-4980-B846-29CD73ED75EE}">
      <dgm:prSet/>
      <dgm:spPr/>
      <dgm:t>
        <a:bodyPr/>
        <a:lstStyle/>
        <a:p>
          <a:endParaRPr lang="ru-RU"/>
        </a:p>
      </dgm:t>
    </dgm:pt>
    <dgm:pt modelId="{B5D2E24D-DF33-495E-82AF-94A7A415745D}" type="sibTrans" cxnId="{F1584F28-FD8B-4980-B846-29CD73ED75EE}">
      <dgm:prSet/>
      <dgm:spPr/>
      <dgm:t>
        <a:bodyPr/>
        <a:lstStyle/>
        <a:p>
          <a:endParaRPr lang="ru-RU"/>
        </a:p>
      </dgm:t>
    </dgm:pt>
    <dgm:pt modelId="{0ADD0833-684A-4EEA-A387-ECA06E65313C}">
      <dgm:prSet phldrT="[Текст]" custT="1"/>
      <dgm:spPr>
        <a:solidFill>
          <a:schemeClr val="accent5">
            <a:lumMod val="50000"/>
            <a:alpha val="90000"/>
          </a:schemeClr>
        </a:solidFill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bg1"/>
              </a:solidFill>
            </a:rPr>
            <a:t>4-транш КфВ</a:t>
          </a:r>
          <a:endParaRPr lang="ru-RU" sz="1800" b="1" dirty="0">
            <a:solidFill>
              <a:schemeClr val="bg1"/>
            </a:solidFill>
          </a:endParaRPr>
        </a:p>
      </dgm:t>
    </dgm:pt>
    <dgm:pt modelId="{D19CBC03-6911-4FA2-B664-3A1EC40C9BE5}" type="parTrans" cxnId="{67B5A534-974A-4890-A7E3-8D7CDE19F416}">
      <dgm:prSet/>
      <dgm:spPr/>
      <dgm:t>
        <a:bodyPr/>
        <a:lstStyle/>
        <a:p>
          <a:endParaRPr lang="ru-RU"/>
        </a:p>
      </dgm:t>
    </dgm:pt>
    <dgm:pt modelId="{7F0F2791-CC47-463F-9BE5-D0AD5D40E690}" type="sibTrans" cxnId="{67B5A534-974A-4890-A7E3-8D7CDE19F416}">
      <dgm:prSet/>
      <dgm:spPr/>
      <dgm:t>
        <a:bodyPr/>
        <a:lstStyle/>
        <a:p>
          <a:endParaRPr lang="ru-RU"/>
        </a:p>
      </dgm:t>
    </dgm:pt>
    <dgm:pt modelId="{CD075033-AC8B-4E31-AE5E-57F92BCA1F29}">
      <dgm:prSet phldrT="[Текст]" custT="1"/>
      <dgm:spPr>
        <a:solidFill>
          <a:schemeClr val="accent5">
            <a:lumMod val="50000"/>
            <a:alpha val="90000"/>
          </a:schemeClr>
        </a:solidFill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bg1"/>
              </a:solidFill>
            </a:rPr>
            <a:t>Кредитные линии ОПЕК, ФМО, </a:t>
          </a:r>
          <a:r>
            <a:rPr lang="en-US" sz="1800" b="1" dirty="0" smtClean="0">
              <a:solidFill>
                <a:schemeClr val="bg1"/>
              </a:solidFill>
            </a:rPr>
            <a:t>EXIM Bank of China</a:t>
          </a:r>
          <a:endParaRPr lang="ru-RU" sz="1800" b="1" dirty="0">
            <a:solidFill>
              <a:schemeClr val="bg1"/>
            </a:solidFill>
          </a:endParaRPr>
        </a:p>
      </dgm:t>
    </dgm:pt>
    <dgm:pt modelId="{E127249C-533B-4879-99E6-3BE664795D47}" type="sibTrans" cxnId="{EE38B81B-C73E-457E-BDA2-8E106ED15AC0}">
      <dgm:prSet/>
      <dgm:spPr/>
      <dgm:t>
        <a:bodyPr/>
        <a:lstStyle/>
        <a:p>
          <a:endParaRPr lang="ru-RU"/>
        </a:p>
      </dgm:t>
    </dgm:pt>
    <dgm:pt modelId="{44388867-90D7-46ED-9382-EA2D73CF52A2}" type="parTrans" cxnId="{EE38B81B-C73E-457E-BDA2-8E106ED15AC0}">
      <dgm:prSet/>
      <dgm:spPr/>
      <dgm:t>
        <a:bodyPr/>
        <a:lstStyle/>
        <a:p>
          <a:endParaRPr lang="ru-RU"/>
        </a:p>
      </dgm:t>
    </dgm:pt>
    <dgm:pt modelId="{7B4AE0C6-265E-41A9-9390-3346102EABFB}">
      <dgm:prSet phldrT="[Текст]" custT="1"/>
      <dgm:spPr>
        <a:solidFill>
          <a:schemeClr val="accent5">
            <a:lumMod val="50000"/>
            <a:alpha val="90000"/>
          </a:schemeClr>
        </a:solidFill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bg1"/>
              </a:solidFill>
            </a:rPr>
            <a:t>Проект Всемирного Банка Развития «Поддержка аграрного сектора»</a:t>
          </a:r>
          <a:endParaRPr lang="ru-RU" sz="1800" b="1" dirty="0">
            <a:solidFill>
              <a:schemeClr val="bg1"/>
            </a:solidFill>
          </a:endParaRPr>
        </a:p>
      </dgm:t>
    </dgm:pt>
    <dgm:pt modelId="{EA306671-5584-4EE7-90BE-0317790F74C8}" type="sibTrans" cxnId="{C16AD689-F01D-4E8E-8EA9-BD8F37BBC439}">
      <dgm:prSet/>
      <dgm:spPr/>
      <dgm:t>
        <a:bodyPr/>
        <a:lstStyle/>
        <a:p>
          <a:endParaRPr lang="ru-RU"/>
        </a:p>
      </dgm:t>
    </dgm:pt>
    <dgm:pt modelId="{60785165-77B1-40FA-A4A7-3DCB092A242A}" type="parTrans" cxnId="{C16AD689-F01D-4E8E-8EA9-BD8F37BBC439}">
      <dgm:prSet/>
      <dgm:spPr/>
      <dgm:t>
        <a:bodyPr/>
        <a:lstStyle/>
        <a:p>
          <a:endParaRPr lang="ru-RU"/>
        </a:p>
      </dgm:t>
    </dgm:pt>
    <dgm:pt modelId="{DD4AF1DA-F9A7-4220-9E3A-1C6FA86F9627}">
      <dgm:prSet phldrT="[Текст]" custT="1"/>
      <dgm:spPr>
        <a:solidFill>
          <a:schemeClr val="accent5">
            <a:lumMod val="50000"/>
            <a:alpha val="90000"/>
          </a:schemeClr>
        </a:solidFill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bg1"/>
              </a:solidFill>
            </a:rPr>
            <a:t>Кредитные линии АБР</a:t>
          </a:r>
          <a:endParaRPr lang="ru-RU" sz="1800" b="1" dirty="0">
            <a:solidFill>
              <a:schemeClr val="bg1"/>
            </a:solidFill>
          </a:endParaRPr>
        </a:p>
      </dgm:t>
    </dgm:pt>
    <dgm:pt modelId="{C69FB73E-454A-422B-AD83-A4314E0B3E91}" type="sibTrans" cxnId="{61D2ED46-15EF-4AE2-9208-86CDF90399D0}">
      <dgm:prSet/>
      <dgm:spPr/>
      <dgm:t>
        <a:bodyPr/>
        <a:lstStyle/>
        <a:p>
          <a:endParaRPr lang="ru-RU"/>
        </a:p>
      </dgm:t>
    </dgm:pt>
    <dgm:pt modelId="{A12A29A2-BB2F-49C6-B642-702E6DDF3A8C}" type="parTrans" cxnId="{61D2ED46-15EF-4AE2-9208-86CDF90399D0}">
      <dgm:prSet/>
      <dgm:spPr/>
      <dgm:t>
        <a:bodyPr/>
        <a:lstStyle/>
        <a:p>
          <a:endParaRPr lang="ru-RU"/>
        </a:p>
      </dgm:t>
    </dgm:pt>
    <dgm:pt modelId="{8D6D6F1A-C5A1-4791-BACF-13265F3D05A7}" type="pres">
      <dgm:prSet presAssocID="{BF685375-0FC2-42ED-8C7B-4FF02417E91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87A20C-FCED-4447-B405-D8F60B03AC72}" type="pres">
      <dgm:prSet presAssocID="{B3368AE0-B0BC-48E4-9A33-E187010A7355}" presName="composite" presStyleCnt="0"/>
      <dgm:spPr/>
    </dgm:pt>
    <dgm:pt modelId="{A6C4F912-304A-467E-960E-90F2B59778B0}" type="pres">
      <dgm:prSet presAssocID="{B3368AE0-B0BC-48E4-9A33-E187010A7355}" presName="parentText" presStyleLbl="alignNode1" presStyleIdx="0" presStyleCnt="3" custScaleY="13078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951961-BC7C-4DD3-AAF4-0D5248012B42}" type="pres">
      <dgm:prSet presAssocID="{B3368AE0-B0BC-48E4-9A33-E187010A7355}" presName="descendantText" presStyleLbl="alignAcc1" presStyleIdx="0" presStyleCnt="3" custScaleY="1507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1FB90F-BAD1-49CA-9181-882962E6E2EB}" type="pres">
      <dgm:prSet presAssocID="{E0132D39-245C-4E4D-92D7-42459B5F4810}" presName="sp" presStyleCnt="0"/>
      <dgm:spPr/>
    </dgm:pt>
    <dgm:pt modelId="{DEEF5D58-1AC8-41B9-85C8-D4230A5D62C1}" type="pres">
      <dgm:prSet presAssocID="{170092BD-1A3A-4BC5-84D7-804EC01B4F90}" presName="composite" presStyleCnt="0"/>
      <dgm:spPr/>
    </dgm:pt>
    <dgm:pt modelId="{AC57B061-4D03-432A-977F-C72AFB28D780}" type="pres">
      <dgm:prSet presAssocID="{170092BD-1A3A-4BC5-84D7-804EC01B4F90}" presName="parentText" presStyleLbl="alignNode1" presStyleIdx="1" presStyleCnt="3" custLinFactNeighborY="40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567E6E-9E76-40A0-8185-B554BF0CF4C2}" type="pres">
      <dgm:prSet presAssocID="{170092BD-1A3A-4BC5-84D7-804EC01B4F90}" presName="descendantText" presStyleLbl="alignAcc1" presStyleIdx="1" presStyleCnt="3" custLinFactNeighborY="-4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45BD64-D113-4CEA-BE08-65BAF1365B3B}" type="pres">
      <dgm:prSet presAssocID="{71476E20-C066-484D-8294-7D3D4B0D8B67}" presName="sp" presStyleCnt="0"/>
      <dgm:spPr/>
    </dgm:pt>
    <dgm:pt modelId="{E57E30B2-ACA9-4463-9F2D-7D44E58656F2}" type="pres">
      <dgm:prSet presAssocID="{27E864E7-87AF-47B1-87F0-455EBA76F6B7}" presName="composite" presStyleCnt="0"/>
      <dgm:spPr/>
    </dgm:pt>
    <dgm:pt modelId="{6AC7185B-0947-4903-BBE3-0BBDBA58F4B0}" type="pres">
      <dgm:prSet presAssocID="{27E864E7-87AF-47B1-87F0-455EBA76F6B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7EEE3C-9F57-41E2-8D1B-9A6B17D53ACC}" type="pres">
      <dgm:prSet presAssocID="{27E864E7-87AF-47B1-87F0-455EBA76F6B7}" presName="descendantText" presStyleLbl="alignAcc1" presStyleIdx="2" presStyleCnt="3" custScaleY="803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38B81B-C73E-457E-BDA2-8E106ED15AC0}" srcId="{0EB8EA1C-BCD4-4DBC-8393-F62B3C2B1C95}" destId="{CD075033-AC8B-4E31-AE5E-57F92BCA1F29}" srcOrd="3" destOrd="0" parTransId="{44388867-90D7-46ED-9382-EA2D73CF52A2}" sibTransId="{E127249C-533B-4879-99E6-3BE664795D47}"/>
    <dgm:cxn modelId="{E459476C-4964-40C9-811A-96E4B1944F8E}" type="presOf" srcId="{B3368AE0-B0BC-48E4-9A33-E187010A7355}" destId="{A6C4F912-304A-467E-960E-90F2B59778B0}" srcOrd="0" destOrd="0" presId="urn:microsoft.com/office/officeart/2005/8/layout/chevron2"/>
    <dgm:cxn modelId="{61D2ED46-15EF-4AE2-9208-86CDF90399D0}" srcId="{0EB8EA1C-BCD4-4DBC-8393-F62B3C2B1C95}" destId="{DD4AF1DA-F9A7-4220-9E3A-1C6FA86F9627}" srcOrd="1" destOrd="0" parTransId="{A12A29A2-BB2F-49C6-B642-702E6DDF3A8C}" sibTransId="{C69FB73E-454A-422B-AD83-A4314E0B3E91}"/>
    <dgm:cxn modelId="{9916268D-96B0-43BA-8A43-3296ECBE695A}" type="presOf" srcId="{CD075033-AC8B-4E31-AE5E-57F92BCA1F29}" destId="{9F951961-BC7C-4DD3-AAF4-0D5248012B42}" srcOrd="0" destOrd="4" presId="urn:microsoft.com/office/officeart/2005/8/layout/chevron2"/>
    <dgm:cxn modelId="{FD1271F9-F99F-473A-BA38-9128599EDA54}" srcId="{B3368AE0-B0BC-48E4-9A33-E187010A7355}" destId="{0EB8EA1C-BCD4-4DBC-8393-F62B3C2B1C95}" srcOrd="0" destOrd="0" parTransId="{CC0B1B26-9C32-4174-98A0-555B5E5889F0}" sibTransId="{DA5F3269-38A7-420A-AAC0-5CE133BE19D8}"/>
    <dgm:cxn modelId="{C16AD689-F01D-4E8E-8EA9-BD8F37BBC439}" srcId="{0EB8EA1C-BCD4-4DBC-8393-F62B3C2B1C95}" destId="{7B4AE0C6-265E-41A9-9390-3346102EABFB}" srcOrd="2" destOrd="0" parTransId="{60785165-77B1-40FA-A4A7-3DCB092A242A}" sibTransId="{EA306671-5584-4EE7-90BE-0317790F74C8}"/>
    <dgm:cxn modelId="{67B5A534-974A-4890-A7E3-8D7CDE19F416}" srcId="{0EB8EA1C-BCD4-4DBC-8393-F62B3C2B1C95}" destId="{0ADD0833-684A-4EEA-A387-ECA06E65313C}" srcOrd="0" destOrd="0" parTransId="{D19CBC03-6911-4FA2-B664-3A1EC40C9BE5}" sibTransId="{7F0F2791-CC47-463F-9BE5-D0AD5D40E690}"/>
    <dgm:cxn modelId="{DC4DBD79-DD4A-4299-B93C-1D7458D2C21C}" type="presOf" srcId="{0ADD0833-684A-4EEA-A387-ECA06E65313C}" destId="{9F951961-BC7C-4DD3-AAF4-0D5248012B42}" srcOrd="0" destOrd="1" presId="urn:microsoft.com/office/officeart/2005/8/layout/chevron2"/>
    <dgm:cxn modelId="{A3113C23-B18B-4676-B056-0C8A384BEA3A}" srcId="{170092BD-1A3A-4BC5-84D7-804EC01B4F90}" destId="{0C2BB153-060B-4666-A1E8-E56D0DD46BC6}" srcOrd="0" destOrd="0" parTransId="{7216F1FB-9FEE-4387-943E-DBB476C7F5A9}" sibTransId="{1B6EEB2D-A6EC-4752-B6D7-0B52F66D5B5A}"/>
    <dgm:cxn modelId="{729BEC5A-3520-4557-9C84-5A8F9306B4EB}" type="presOf" srcId="{7B4AE0C6-265E-41A9-9390-3346102EABFB}" destId="{9F951961-BC7C-4DD3-AAF4-0D5248012B42}" srcOrd="0" destOrd="3" presId="urn:microsoft.com/office/officeart/2005/8/layout/chevron2"/>
    <dgm:cxn modelId="{111B6097-843C-45BD-9A47-97567D53387E}" srcId="{0C2BB153-060B-4666-A1E8-E56D0DD46BC6}" destId="{D8780F51-6C11-42DF-9140-867D72BF21F7}" srcOrd="0" destOrd="0" parTransId="{FE45B731-F895-44BD-8290-DFFF59E3B894}" sibTransId="{8B8F8337-ABD7-497E-ABC9-F97DD69F5F75}"/>
    <dgm:cxn modelId="{550599FD-2445-4608-A27C-713F53521814}" type="presOf" srcId="{6046FADA-0A63-4269-B9F8-3D5D4993D7EA}" destId="{E2567E6E-9E76-40A0-8185-B554BF0CF4C2}" srcOrd="0" destOrd="2" presId="urn:microsoft.com/office/officeart/2005/8/layout/chevron2"/>
    <dgm:cxn modelId="{052C0D26-9F24-475C-95F2-DA5FDF89D9A7}" type="presOf" srcId="{D8780F51-6C11-42DF-9140-867D72BF21F7}" destId="{E2567E6E-9E76-40A0-8185-B554BF0CF4C2}" srcOrd="0" destOrd="1" presId="urn:microsoft.com/office/officeart/2005/8/layout/chevron2"/>
    <dgm:cxn modelId="{8040B3F2-2C94-4184-923B-B8FEE9D1C005}" type="presOf" srcId="{DD4AF1DA-F9A7-4220-9E3A-1C6FA86F9627}" destId="{9F951961-BC7C-4DD3-AAF4-0D5248012B42}" srcOrd="0" destOrd="2" presId="urn:microsoft.com/office/officeart/2005/8/layout/chevron2"/>
    <dgm:cxn modelId="{D9FB487A-C9B6-41D7-904B-43F92D72A5FA}" type="presOf" srcId="{170092BD-1A3A-4BC5-84D7-804EC01B4F90}" destId="{AC57B061-4D03-432A-977F-C72AFB28D780}" srcOrd="0" destOrd="0" presId="urn:microsoft.com/office/officeart/2005/8/layout/chevron2"/>
    <dgm:cxn modelId="{0679B6A3-8165-4FD2-91AB-C3F664159023}" type="presOf" srcId="{0C2BB153-060B-4666-A1E8-E56D0DD46BC6}" destId="{E2567E6E-9E76-40A0-8185-B554BF0CF4C2}" srcOrd="0" destOrd="0" presId="urn:microsoft.com/office/officeart/2005/8/layout/chevron2"/>
    <dgm:cxn modelId="{2ECF41FC-1760-4191-8137-242152B99251}" type="presOf" srcId="{27E864E7-87AF-47B1-87F0-455EBA76F6B7}" destId="{6AC7185B-0947-4903-BBE3-0BBDBA58F4B0}" srcOrd="0" destOrd="0" presId="urn:microsoft.com/office/officeart/2005/8/layout/chevron2"/>
    <dgm:cxn modelId="{73D78F46-8215-4F6A-A539-557F7B4355C9}" srcId="{BF685375-0FC2-42ED-8C7B-4FF02417E910}" destId="{170092BD-1A3A-4BC5-84D7-804EC01B4F90}" srcOrd="1" destOrd="0" parTransId="{B8C3297B-2BB7-4FD2-84DF-8366C96FD3D5}" sibTransId="{71476E20-C066-484D-8294-7D3D4B0D8B67}"/>
    <dgm:cxn modelId="{B592A1B4-5475-4F83-8145-2CDF88A32612}" srcId="{BF685375-0FC2-42ED-8C7B-4FF02417E910}" destId="{B3368AE0-B0BC-48E4-9A33-E187010A7355}" srcOrd="0" destOrd="0" parTransId="{818B8386-946F-4DA1-A170-F1B855D4B70F}" sibTransId="{E0132D39-245C-4E4D-92D7-42459B5F4810}"/>
    <dgm:cxn modelId="{F1584F28-FD8B-4980-B846-29CD73ED75EE}" srcId="{0C2BB153-060B-4666-A1E8-E56D0DD46BC6}" destId="{6046FADA-0A63-4269-B9F8-3D5D4993D7EA}" srcOrd="1" destOrd="0" parTransId="{D1EBA457-444C-41C1-9C65-B0B8CE4F0F57}" sibTransId="{B5D2E24D-DF33-495E-82AF-94A7A415745D}"/>
    <dgm:cxn modelId="{965B9B3A-3673-4835-8C38-3DFE29858F65}" type="presOf" srcId="{BF685375-0FC2-42ED-8C7B-4FF02417E910}" destId="{8D6D6F1A-C5A1-4791-BACF-13265F3D05A7}" srcOrd="0" destOrd="0" presId="urn:microsoft.com/office/officeart/2005/8/layout/chevron2"/>
    <dgm:cxn modelId="{FE5D4166-A926-4E17-A28A-80224217F4DF}" type="presOf" srcId="{0EB8EA1C-BCD4-4DBC-8393-F62B3C2B1C95}" destId="{9F951961-BC7C-4DD3-AAF4-0D5248012B42}" srcOrd="0" destOrd="0" presId="urn:microsoft.com/office/officeart/2005/8/layout/chevron2"/>
    <dgm:cxn modelId="{FEB6F8A3-EE4F-4C1D-8558-75A240792A4A}" type="presOf" srcId="{6D5C8707-10FF-4D9B-8155-35FEB78BEFCC}" destId="{4E7EEE3C-9F57-41E2-8D1B-9A6B17D53ACC}" srcOrd="0" destOrd="0" presId="urn:microsoft.com/office/officeart/2005/8/layout/chevron2"/>
    <dgm:cxn modelId="{1CAFA81E-0D98-4F02-B1F1-92A4DC9B947B}" srcId="{27E864E7-87AF-47B1-87F0-455EBA76F6B7}" destId="{6D5C8707-10FF-4D9B-8155-35FEB78BEFCC}" srcOrd="0" destOrd="0" parTransId="{0E85346E-C60F-481A-A526-17C3662DDD0F}" sibTransId="{26372C78-7CBF-49F9-9E01-4F31CED3D266}"/>
    <dgm:cxn modelId="{EDB7A8FC-FD6E-4FA7-A821-ADAB31745E1C}" srcId="{BF685375-0FC2-42ED-8C7B-4FF02417E910}" destId="{27E864E7-87AF-47B1-87F0-455EBA76F6B7}" srcOrd="2" destOrd="0" parTransId="{C206ECBB-F003-4457-B303-23A99EBC5C69}" sibTransId="{45F03D89-25FB-4087-9903-DAB086B7DCB5}"/>
    <dgm:cxn modelId="{F3FB1C68-7F66-4E53-92B9-EA60211840A0}" type="presParOf" srcId="{8D6D6F1A-C5A1-4791-BACF-13265F3D05A7}" destId="{C487A20C-FCED-4447-B405-D8F60B03AC72}" srcOrd="0" destOrd="0" presId="urn:microsoft.com/office/officeart/2005/8/layout/chevron2"/>
    <dgm:cxn modelId="{ED362A8D-EE70-4881-9358-FFF8E793D87F}" type="presParOf" srcId="{C487A20C-FCED-4447-B405-D8F60B03AC72}" destId="{A6C4F912-304A-467E-960E-90F2B59778B0}" srcOrd="0" destOrd="0" presId="urn:microsoft.com/office/officeart/2005/8/layout/chevron2"/>
    <dgm:cxn modelId="{8FD9564B-50CB-4A23-8F8A-13ABA500C6DD}" type="presParOf" srcId="{C487A20C-FCED-4447-B405-D8F60B03AC72}" destId="{9F951961-BC7C-4DD3-AAF4-0D5248012B42}" srcOrd="1" destOrd="0" presId="urn:microsoft.com/office/officeart/2005/8/layout/chevron2"/>
    <dgm:cxn modelId="{9C872659-2BC6-4BD9-A1C8-735336ADFB20}" type="presParOf" srcId="{8D6D6F1A-C5A1-4791-BACF-13265F3D05A7}" destId="{3C1FB90F-BAD1-49CA-9181-882962E6E2EB}" srcOrd="1" destOrd="0" presId="urn:microsoft.com/office/officeart/2005/8/layout/chevron2"/>
    <dgm:cxn modelId="{214B9AF1-5C39-4474-8FD3-F43F0097E4AD}" type="presParOf" srcId="{8D6D6F1A-C5A1-4791-BACF-13265F3D05A7}" destId="{DEEF5D58-1AC8-41B9-85C8-D4230A5D62C1}" srcOrd="2" destOrd="0" presId="urn:microsoft.com/office/officeart/2005/8/layout/chevron2"/>
    <dgm:cxn modelId="{2A9CC39D-DAB5-4E83-8C87-011B4B7951EE}" type="presParOf" srcId="{DEEF5D58-1AC8-41B9-85C8-D4230A5D62C1}" destId="{AC57B061-4D03-432A-977F-C72AFB28D780}" srcOrd="0" destOrd="0" presId="urn:microsoft.com/office/officeart/2005/8/layout/chevron2"/>
    <dgm:cxn modelId="{C17A3F72-897E-4474-ACF4-2605DB2AC37F}" type="presParOf" srcId="{DEEF5D58-1AC8-41B9-85C8-D4230A5D62C1}" destId="{E2567E6E-9E76-40A0-8185-B554BF0CF4C2}" srcOrd="1" destOrd="0" presId="urn:microsoft.com/office/officeart/2005/8/layout/chevron2"/>
    <dgm:cxn modelId="{CC38978B-1067-4BD9-9126-AA831640F8AA}" type="presParOf" srcId="{8D6D6F1A-C5A1-4791-BACF-13265F3D05A7}" destId="{B245BD64-D113-4CEA-BE08-65BAF1365B3B}" srcOrd="3" destOrd="0" presId="urn:microsoft.com/office/officeart/2005/8/layout/chevron2"/>
    <dgm:cxn modelId="{CD7E74CB-B598-4211-9C4A-05FFD1A26D37}" type="presParOf" srcId="{8D6D6F1A-C5A1-4791-BACF-13265F3D05A7}" destId="{E57E30B2-ACA9-4463-9F2D-7D44E58656F2}" srcOrd="4" destOrd="0" presId="urn:microsoft.com/office/officeart/2005/8/layout/chevron2"/>
    <dgm:cxn modelId="{712346BF-8D37-41AB-9E53-BF2136D93954}" type="presParOf" srcId="{E57E30B2-ACA9-4463-9F2D-7D44E58656F2}" destId="{6AC7185B-0947-4903-BBE3-0BBDBA58F4B0}" srcOrd="0" destOrd="0" presId="urn:microsoft.com/office/officeart/2005/8/layout/chevron2"/>
    <dgm:cxn modelId="{6B5BA79A-2769-4506-BF90-427C15619502}" type="presParOf" srcId="{E57E30B2-ACA9-4463-9F2D-7D44E58656F2}" destId="{4E7EEE3C-9F57-41E2-8D1B-9A6B17D53AC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DD8CD7-C64A-4061-9E8B-AFE6398CDA2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F6828E-54AC-4565-9A9C-7E86D58AF650}">
      <dgm:prSet phldrT="[Текст]"/>
      <dgm:spPr/>
      <dgm:t>
        <a:bodyPr/>
        <a:lstStyle/>
        <a:p>
          <a:r>
            <a:rPr lang="ru-RU" dirty="0" smtClean="0"/>
            <a:t>2006 – </a:t>
          </a:r>
          <a:r>
            <a:rPr lang="ru-RU" dirty="0" err="1" smtClean="0"/>
            <a:t>Мурабаха</a:t>
          </a:r>
          <a:r>
            <a:rPr lang="ru-RU" dirty="0" smtClean="0"/>
            <a:t> (продажа в рассрочку)</a:t>
          </a:r>
          <a:endParaRPr lang="ru-RU" dirty="0"/>
        </a:p>
      </dgm:t>
    </dgm:pt>
    <dgm:pt modelId="{75656737-9204-43D3-8616-6E8EC29D1656}" type="parTrans" cxnId="{577E3EE0-EDC5-40FB-9D25-7EF452321706}">
      <dgm:prSet/>
      <dgm:spPr/>
      <dgm:t>
        <a:bodyPr/>
        <a:lstStyle/>
        <a:p>
          <a:endParaRPr lang="ru-RU"/>
        </a:p>
      </dgm:t>
    </dgm:pt>
    <dgm:pt modelId="{473EDFEC-9089-4D7B-A7A4-9C0AAE6E2FC9}" type="sibTrans" cxnId="{577E3EE0-EDC5-40FB-9D25-7EF452321706}">
      <dgm:prSet/>
      <dgm:spPr/>
      <dgm:t>
        <a:bodyPr/>
        <a:lstStyle/>
        <a:p>
          <a:endParaRPr lang="ru-RU"/>
        </a:p>
      </dgm:t>
    </dgm:pt>
    <dgm:pt modelId="{82723D4A-B7A6-4E0B-B9AC-4CB88E89E26A}">
      <dgm:prSet phldrT="[Текст]"/>
      <dgm:spPr/>
      <dgm:t>
        <a:bodyPr/>
        <a:lstStyle/>
        <a:p>
          <a:r>
            <a:rPr lang="ru-RU" dirty="0" smtClean="0"/>
            <a:t>2012 – </a:t>
          </a:r>
          <a:r>
            <a:rPr lang="ru-RU" dirty="0" err="1" smtClean="0"/>
            <a:t>Мушарака</a:t>
          </a:r>
          <a:r>
            <a:rPr lang="ru-RU" dirty="0" smtClean="0"/>
            <a:t> (Участие в капитале)</a:t>
          </a:r>
          <a:endParaRPr lang="ru-RU" dirty="0"/>
        </a:p>
      </dgm:t>
    </dgm:pt>
    <dgm:pt modelId="{0034F99B-89E2-451B-BD69-F7025CADC96F}" type="parTrans" cxnId="{5B81565C-22EF-42F2-92B2-1AF75C88C13C}">
      <dgm:prSet/>
      <dgm:spPr/>
      <dgm:t>
        <a:bodyPr/>
        <a:lstStyle/>
        <a:p>
          <a:endParaRPr lang="ru-RU"/>
        </a:p>
      </dgm:t>
    </dgm:pt>
    <dgm:pt modelId="{D3449640-1F29-4181-9EB1-8DDB9BBA9FC9}" type="sibTrans" cxnId="{5B81565C-22EF-42F2-92B2-1AF75C88C13C}">
      <dgm:prSet/>
      <dgm:spPr/>
      <dgm:t>
        <a:bodyPr/>
        <a:lstStyle/>
        <a:p>
          <a:endParaRPr lang="ru-RU"/>
        </a:p>
      </dgm:t>
    </dgm:pt>
    <dgm:pt modelId="{E2DC1CAE-D344-42ED-91C4-122E102CA4E7}">
      <dgm:prSet/>
      <dgm:spPr/>
      <dgm:t>
        <a:bodyPr/>
        <a:lstStyle/>
        <a:p>
          <a:r>
            <a:rPr lang="ru-RU" dirty="0" smtClean="0"/>
            <a:t>2013 – </a:t>
          </a:r>
          <a:r>
            <a:rPr lang="ru-RU" dirty="0" err="1" smtClean="0"/>
            <a:t>Мудараба</a:t>
          </a:r>
          <a:r>
            <a:rPr lang="ru-RU" dirty="0" smtClean="0"/>
            <a:t> (Доверительное управление)</a:t>
          </a:r>
          <a:endParaRPr lang="ru-RU" dirty="0"/>
        </a:p>
      </dgm:t>
    </dgm:pt>
    <dgm:pt modelId="{0DC00114-1368-4A33-BEB2-65F7FF49E61B}" type="parTrans" cxnId="{20918C4D-BC53-46E0-98F0-0B5A8EBEA58B}">
      <dgm:prSet/>
      <dgm:spPr/>
      <dgm:t>
        <a:bodyPr/>
        <a:lstStyle/>
        <a:p>
          <a:endParaRPr lang="ru-RU"/>
        </a:p>
      </dgm:t>
    </dgm:pt>
    <dgm:pt modelId="{21F384AE-0064-494A-A80D-4A3CE4584B28}" type="sibTrans" cxnId="{20918C4D-BC53-46E0-98F0-0B5A8EBEA58B}">
      <dgm:prSet/>
      <dgm:spPr/>
      <dgm:t>
        <a:bodyPr/>
        <a:lstStyle/>
        <a:p>
          <a:endParaRPr lang="ru-RU"/>
        </a:p>
      </dgm:t>
    </dgm:pt>
    <dgm:pt modelId="{5AE0521E-EC7A-46C2-8634-728B1F3B02B4}" type="pres">
      <dgm:prSet presAssocID="{62DD8CD7-C64A-4061-9E8B-AFE6398CDA2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92667B9-835D-49C2-9805-780A9B614BDF}" type="pres">
      <dgm:prSet presAssocID="{0AF6828E-54AC-4565-9A9C-7E86D58AF65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5ABAA6-A708-4BC9-A32B-564956B01AF9}" type="pres">
      <dgm:prSet presAssocID="{473EDFEC-9089-4D7B-A7A4-9C0AAE6E2FC9}" presName="spacer" presStyleCnt="0"/>
      <dgm:spPr/>
    </dgm:pt>
    <dgm:pt modelId="{8695F547-5D6C-4BAD-92D5-4C8CCC19E40D}" type="pres">
      <dgm:prSet presAssocID="{82723D4A-B7A6-4E0B-B9AC-4CB88E89E26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23FA94-6AA7-47E8-BDB0-8E3017E18C54}" type="pres">
      <dgm:prSet presAssocID="{D3449640-1F29-4181-9EB1-8DDB9BBA9FC9}" presName="spacer" presStyleCnt="0"/>
      <dgm:spPr/>
    </dgm:pt>
    <dgm:pt modelId="{3C1A5141-35D7-4A42-B84C-D9217C84C1A7}" type="pres">
      <dgm:prSet presAssocID="{E2DC1CAE-D344-42ED-91C4-122E102CA4E7}" presName="parentText" presStyleLbl="node1" presStyleIdx="2" presStyleCnt="3" custLinFactNeighborX="-1216" custLinFactNeighborY="268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918C4D-BC53-46E0-98F0-0B5A8EBEA58B}" srcId="{62DD8CD7-C64A-4061-9E8B-AFE6398CDA2C}" destId="{E2DC1CAE-D344-42ED-91C4-122E102CA4E7}" srcOrd="2" destOrd="0" parTransId="{0DC00114-1368-4A33-BEB2-65F7FF49E61B}" sibTransId="{21F384AE-0064-494A-A80D-4A3CE4584B28}"/>
    <dgm:cxn modelId="{5B81565C-22EF-42F2-92B2-1AF75C88C13C}" srcId="{62DD8CD7-C64A-4061-9E8B-AFE6398CDA2C}" destId="{82723D4A-B7A6-4E0B-B9AC-4CB88E89E26A}" srcOrd="1" destOrd="0" parTransId="{0034F99B-89E2-451B-BD69-F7025CADC96F}" sibTransId="{D3449640-1F29-4181-9EB1-8DDB9BBA9FC9}"/>
    <dgm:cxn modelId="{E5E23035-B58D-4F0E-9D92-7442F09488CF}" type="presOf" srcId="{62DD8CD7-C64A-4061-9E8B-AFE6398CDA2C}" destId="{5AE0521E-EC7A-46C2-8634-728B1F3B02B4}" srcOrd="0" destOrd="0" presId="urn:microsoft.com/office/officeart/2005/8/layout/vList2"/>
    <dgm:cxn modelId="{3688C8EB-1575-4456-AD40-F6EFCB2EEB54}" type="presOf" srcId="{82723D4A-B7A6-4E0B-B9AC-4CB88E89E26A}" destId="{8695F547-5D6C-4BAD-92D5-4C8CCC19E40D}" srcOrd="0" destOrd="0" presId="urn:microsoft.com/office/officeart/2005/8/layout/vList2"/>
    <dgm:cxn modelId="{5DA8A126-C2C3-4619-A79B-E3684907AF49}" type="presOf" srcId="{E2DC1CAE-D344-42ED-91C4-122E102CA4E7}" destId="{3C1A5141-35D7-4A42-B84C-D9217C84C1A7}" srcOrd="0" destOrd="0" presId="urn:microsoft.com/office/officeart/2005/8/layout/vList2"/>
    <dgm:cxn modelId="{11E1B3D7-746A-41B1-BA63-CC325136FD6A}" type="presOf" srcId="{0AF6828E-54AC-4565-9A9C-7E86D58AF650}" destId="{892667B9-835D-49C2-9805-780A9B614BDF}" srcOrd="0" destOrd="0" presId="urn:microsoft.com/office/officeart/2005/8/layout/vList2"/>
    <dgm:cxn modelId="{577E3EE0-EDC5-40FB-9D25-7EF452321706}" srcId="{62DD8CD7-C64A-4061-9E8B-AFE6398CDA2C}" destId="{0AF6828E-54AC-4565-9A9C-7E86D58AF650}" srcOrd="0" destOrd="0" parTransId="{75656737-9204-43D3-8616-6E8EC29D1656}" sibTransId="{473EDFEC-9089-4D7B-A7A4-9C0AAE6E2FC9}"/>
    <dgm:cxn modelId="{9D8E1B41-CC0B-43F0-AAEB-8819E0D15BAA}" type="presParOf" srcId="{5AE0521E-EC7A-46C2-8634-728B1F3B02B4}" destId="{892667B9-835D-49C2-9805-780A9B614BDF}" srcOrd="0" destOrd="0" presId="urn:microsoft.com/office/officeart/2005/8/layout/vList2"/>
    <dgm:cxn modelId="{36EABC12-236C-402E-93A2-5A05F35A32F0}" type="presParOf" srcId="{5AE0521E-EC7A-46C2-8634-728B1F3B02B4}" destId="{DF5ABAA6-A708-4BC9-A32B-564956B01AF9}" srcOrd="1" destOrd="0" presId="urn:microsoft.com/office/officeart/2005/8/layout/vList2"/>
    <dgm:cxn modelId="{2EC86BB2-0318-4B8B-AF6E-4B7BBCD70063}" type="presParOf" srcId="{5AE0521E-EC7A-46C2-8634-728B1F3B02B4}" destId="{8695F547-5D6C-4BAD-92D5-4C8CCC19E40D}" srcOrd="2" destOrd="0" presId="urn:microsoft.com/office/officeart/2005/8/layout/vList2"/>
    <dgm:cxn modelId="{F241C50C-0B5A-4B88-A40D-0610C195C896}" type="presParOf" srcId="{5AE0521E-EC7A-46C2-8634-728B1F3B02B4}" destId="{C023FA94-6AA7-47E8-BDB0-8E3017E18C54}" srcOrd="3" destOrd="0" presId="urn:microsoft.com/office/officeart/2005/8/layout/vList2"/>
    <dgm:cxn modelId="{70E19C6C-4BA5-47F7-8CE2-CAEAAB237530}" type="presParOf" srcId="{5AE0521E-EC7A-46C2-8634-728B1F3B02B4}" destId="{3C1A5141-35D7-4A42-B84C-D9217C84C1A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D2F5D8-62B0-424F-8226-798C666728FE}">
      <dsp:nvSpPr>
        <dsp:cNvPr id="0" name=""/>
        <dsp:cNvSpPr/>
      </dsp:nvSpPr>
      <dsp:spPr>
        <a:xfrm>
          <a:off x="0" y="3059906"/>
          <a:ext cx="6096000" cy="1004093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dk2">
              <a:hueOff val="0"/>
              <a:satOff val="0"/>
              <a:lumOff val="0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accent3">
                  <a:lumMod val="25000"/>
                </a:schemeClr>
              </a:solidFill>
            </a:rPr>
            <a:t>3 ЭТАП</a:t>
          </a:r>
          <a:endParaRPr lang="ru-RU" sz="3200" b="1" kern="1200" dirty="0">
            <a:solidFill>
              <a:schemeClr val="accent3">
                <a:lumMod val="25000"/>
              </a:schemeClr>
            </a:solidFill>
          </a:endParaRPr>
        </a:p>
      </dsp:txBody>
      <dsp:txXfrm>
        <a:off x="0" y="3059906"/>
        <a:ext cx="6096000" cy="542210"/>
      </dsp:txXfrm>
    </dsp:sp>
    <dsp:sp modelId="{E9B410A7-18C5-45BA-95A9-A202B77E55DB}">
      <dsp:nvSpPr>
        <dsp:cNvPr id="0" name=""/>
        <dsp:cNvSpPr/>
      </dsp:nvSpPr>
      <dsp:spPr>
        <a:xfrm>
          <a:off x="0" y="3581316"/>
          <a:ext cx="6096000" cy="461883"/>
        </a:xfrm>
        <a:prstGeom prst="rect">
          <a:avLst/>
        </a:prstGeom>
        <a:solidFill>
          <a:schemeClr val="accent5">
            <a:lumMod val="60000"/>
            <a:lumOff val="40000"/>
            <a:alpha val="9000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6248" tIns="36830" rIns="206248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/>
            <a:t>Мониторинг</a:t>
          </a:r>
          <a:endParaRPr lang="ru-RU" sz="2900" b="1" kern="1200" dirty="0"/>
        </a:p>
      </dsp:txBody>
      <dsp:txXfrm>
        <a:off x="0" y="3581316"/>
        <a:ext cx="6096000" cy="461883"/>
      </dsp:txXfrm>
    </dsp:sp>
    <dsp:sp modelId="{6506623B-3B4A-4887-86AF-9AF484EF7B60}">
      <dsp:nvSpPr>
        <dsp:cNvPr id="0" name=""/>
        <dsp:cNvSpPr/>
      </dsp:nvSpPr>
      <dsp:spPr>
        <a:xfrm rot="10800000">
          <a:off x="0" y="1529953"/>
          <a:ext cx="6096000" cy="1544296"/>
        </a:xfrm>
        <a:prstGeom prst="upArrowCallou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dk2">
              <a:hueOff val="0"/>
              <a:satOff val="0"/>
              <a:lumOff val="0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2 ЭТАП</a:t>
          </a:r>
          <a:endParaRPr lang="ru-RU" sz="3200" b="1" kern="1200" dirty="0"/>
        </a:p>
      </dsp:txBody>
      <dsp:txXfrm rot="-10800000">
        <a:off x="0" y="1529953"/>
        <a:ext cx="6096000" cy="542047"/>
      </dsp:txXfrm>
    </dsp:sp>
    <dsp:sp modelId="{1BA218DF-36D7-4037-9397-C1BB103F3293}">
      <dsp:nvSpPr>
        <dsp:cNvPr id="0" name=""/>
        <dsp:cNvSpPr/>
      </dsp:nvSpPr>
      <dsp:spPr>
        <a:xfrm>
          <a:off x="0" y="2072001"/>
          <a:ext cx="6096000" cy="461744"/>
        </a:xfrm>
        <a:prstGeom prst="rect">
          <a:avLst/>
        </a:prstGeom>
        <a:solidFill>
          <a:schemeClr val="accent4">
            <a:lumMod val="75000"/>
            <a:alpha val="90000"/>
          </a:schemeClr>
        </a:solidFill>
        <a:ln w="9525" cap="flat" cmpd="sng" algn="ctr">
          <a:solidFill>
            <a:schemeClr val="accent4">
              <a:lumMod val="7500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6248" tIns="36830" rIns="206248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/>
            <a:t>Финансирование</a:t>
          </a:r>
          <a:endParaRPr lang="ru-RU" sz="2900" b="1" kern="1200" dirty="0"/>
        </a:p>
      </dsp:txBody>
      <dsp:txXfrm>
        <a:off x="0" y="2072001"/>
        <a:ext cx="6096000" cy="461744"/>
      </dsp:txXfrm>
    </dsp:sp>
    <dsp:sp modelId="{4CBB2350-8B57-4A75-AC26-F167F8CA0324}">
      <dsp:nvSpPr>
        <dsp:cNvPr id="0" name=""/>
        <dsp:cNvSpPr/>
      </dsp:nvSpPr>
      <dsp:spPr>
        <a:xfrm rot="10800000">
          <a:off x="0" y="718"/>
          <a:ext cx="6096000" cy="1544296"/>
        </a:xfrm>
        <a:prstGeom prst="upArrow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dk2">
              <a:hueOff val="0"/>
              <a:satOff val="0"/>
              <a:lumOff val="0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1 ЭТАП</a:t>
          </a:r>
          <a:endParaRPr lang="ru-RU" sz="3200" b="1" kern="1200" dirty="0"/>
        </a:p>
      </dsp:txBody>
      <dsp:txXfrm rot="-10800000">
        <a:off x="0" y="718"/>
        <a:ext cx="6096000" cy="542047"/>
      </dsp:txXfrm>
    </dsp:sp>
    <dsp:sp modelId="{6455BFB6-2401-4071-916B-4D59E2020D50}">
      <dsp:nvSpPr>
        <dsp:cNvPr id="0" name=""/>
        <dsp:cNvSpPr/>
      </dsp:nvSpPr>
      <dsp:spPr>
        <a:xfrm>
          <a:off x="0" y="542766"/>
          <a:ext cx="6096000" cy="461744"/>
        </a:xfrm>
        <a:prstGeom prst="rect">
          <a:avLst/>
        </a:prstGeom>
        <a:solidFill>
          <a:schemeClr val="accent5">
            <a:lumMod val="50000"/>
            <a:alpha val="90000"/>
          </a:schemeClr>
        </a:solidFill>
        <a:ln w="9525" cap="flat" cmpd="sng" algn="ctr">
          <a:solidFill>
            <a:schemeClr val="accent5">
              <a:lumMod val="5000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6248" tIns="36830" rIns="206248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chemeClr val="bg1"/>
              </a:solidFill>
            </a:rPr>
            <a:t>Рассмотрение заявки клиента</a:t>
          </a:r>
          <a:endParaRPr lang="ru-RU" sz="2900" b="1" kern="1200" dirty="0">
            <a:solidFill>
              <a:schemeClr val="bg1"/>
            </a:solidFill>
          </a:endParaRPr>
        </a:p>
      </dsp:txBody>
      <dsp:txXfrm>
        <a:off x="0" y="542766"/>
        <a:ext cx="6096000" cy="4617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C4F912-304A-467E-960E-90F2B59778B0}">
      <dsp:nvSpPr>
        <dsp:cNvPr id="0" name=""/>
        <dsp:cNvSpPr/>
      </dsp:nvSpPr>
      <dsp:spPr>
        <a:xfrm rot="5400000">
          <a:off x="-507153" y="535365"/>
          <a:ext cx="2182460" cy="1168153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dk2">
              <a:hueOff val="0"/>
              <a:satOff val="0"/>
              <a:lumOff val="0"/>
              <a:alphaOff val="0"/>
              <a:satMod val="115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/>
            <a:t>1</a:t>
          </a:r>
          <a:endParaRPr lang="ru-RU" sz="3400" b="1" kern="1200" dirty="0"/>
        </a:p>
      </dsp:txBody>
      <dsp:txXfrm rot="-5400000">
        <a:off x="1" y="612289"/>
        <a:ext cx="1168153" cy="1014307"/>
      </dsp:txXfrm>
    </dsp:sp>
    <dsp:sp modelId="{9F951961-BC7C-4DD3-AAF4-0D5248012B42}">
      <dsp:nvSpPr>
        <dsp:cNvPr id="0" name=""/>
        <dsp:cNvSpPr/>
      </dsp:nvSpPr>
      <dsp:spPr>
        <a:xfrm rot="5400000">
          <a:off x="3945352" y="-2767642"/>
          <a:ext cx="1635693" cy="7190092"/>
        </a:xfrm>
        <a:prstGeom prst="round2SameRect">
          <a:avLst/>
        </a:prstGeom>
        <a:solidFill>
          <a:schemeClr val="accent5">
            <a:lumMod val="50000"/>
            <a:alpha val="90000"/>
          </a:schemeClr>
        </a:solidFill>
        <a:ln w="9525" cap="flat" cmpd="sng" algn="ctr">
          <a:solidFill>
            <a:schemeClr val="accent5">
              <a:lumMod val="5000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u="sng" kern="1200" dirty="0" smtClean="0">
              <a:solidFill>
                <a:schemeClr val="bg1"/>
              </a:solidFill>
            </a:rPr>
            <a:t>ПРИВЛЕЧЕНИЕ РЕСУРСОВ</a:t>
          </a:r>
          <a:endParaRPr lang="ru-RU" sz="1800" b="1" u="sng" kern="1200" dirty="0">
            <a:solidFill>
              <a:schemeClr val="bg1"/>
            </a:solidFill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bg1"/>
              </a:solidFill>
            </a:rPr>
            <a:t>4-транш КфВ</a:t>
          </a:r>
          <a:endParaRPr lang="ru-RU" sz="1800" b="1" kern="1200" dirty="0">
            <a:solidFill>
              <a:schemeClr val="bg1"/>
            </a:solidFill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bg1"/>
              </a:solidFill>
            </a:rPr>
            <a:t>Кредитные линии АБР</a:t>
          </a:r>
          <a:endParaRPr lang="ru-RU" sz="1800" b="1" kern="1200" dirty="0">
            <a:solidFill>
              <a:schemeClr val="bg1"/>
            </a:solidFill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bg1"/>
              </a:solidFill>
            </a:rPr>
            <a:t>Проект Всемирного Банка Развития «Поддержка аграрного сектора»</a:t>
          </a:r>
          <a:endParaRPr lang="ru-RU" sz="1800" b="1" kern="1200" dirty="0">
            <a:solidFill>
              <a:schemeClr val="bg1"/>
            </a:solidFill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bg1"/>
              </a:solidFill>
            </a:rPr>
            <a:t>Кредитные линии ОПЕК, ФМО, </a:t>
          </a:r>
          <a:r>
            <a:rPr lang="en-US" sz="1800" b="1" kern="1200" dirty="0" smtClean="0">
              <a:solidFill>
                <a:schemeClr val="bg1"/>
              </a:solidFill>
            </a:rPr>
            <a:t>EXIM Bank of China</a:t>
          </a:r>
          <a:endParaRPr lang="ru-RU" sz="1800" b="1" kern="1200" dirty="0">
            <a:solidFill>
              <a:schemeClr val="bg1"/>
            </a:solidFill>
          </a:endParaRPr>
        </a:p>
      </dsp:txBody>
      <dsp:txXfrm rot="-5400000">
        <a:off x="1168153" y="89405"/>
        <a:ext cx="7110244" cy="1475997"/>
      </dsp:txXfrm>
    </dsp:sp>
    <dsp:sp modelId="{AC57B061-4D03-432A-977F-C72AFB28D780}">
      <dsp:nvSpPr>
        <dsp:cNvPr id="0" name=""/>
        <dsp:cNvSpPr/>
      </dsp:nvSpPr>
      <dsp:spPr>
        <a:xfrm rot="5400000">
          <a:off x="-250318" y="2296298"/>
          <a:ext cx="1668790" cy="1168153"/>
        </a:xfrm>
        <a:prstGeom prst="chevron">
          <a:avLst/>
        </a:prstGeom>
        <a:solidFill>
          <a:schemeClr val="accent5">
            <a:lumMod val="7500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dk2">
              <a:hueOff val="0"/>
              <a:satOff val="0"/>
              <a:lumOff val="0"/>
              <a:alphaOff val="0"/>
              <a:satMod val="115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/>
            <a:t>2</a:t>
          </a:r>
          <a:endParaRPr lang="ru-RU" sz="3400" b="1" kern="1200" dirty="0"/>
        </a:p>
      </dsp:txBody>
      <dsp:txXfrm rot="-5400000">
        <a:off x="1" y="2630057"/>
        <a:ext cx="1168153" cy="500637"/>
      </dsp:txXfrm>
    </dsp:sp>
    <dsp:sp modelId="{E2567E6E-9E76-40A0-8185-B554BF0CF4C2}">
      <dsp:nvSpPr>
        <dsp:cNvPr id="0" name=""/>
        <dsp:cNvSpPr/>
      </dsp:nvSpPr>
      <dsp:spPr>
        <a:xfrm rot="5400000">
          <a:off x="4220842" y="-1017893"/>
          <a:ext cx="1084713" cy="7190092"/>
        </a:xfrm>
        <a:prstGeom prst="round2SameRect">
          <a:avLst/>
        </a:prstGeom>
        <a:solidFill>
          <a:schemeClr val="accent4">
            <a:lumMod val="75000"/>
            <a:alpha val="90000"/>
          </a:schemeClr>
        </a:solidFill>
        <a:ln w="9525" cap="flat" cmpd="sng" algn="ctr">
          <a:solidFill>
            <a:schemeClr val="accent4">
              <a:lumMod val="7500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u="sng" kern="1200" dirty="0" smtClean="0"/>
            <a:t>ВНЕДРЕНИЕ НОВЫХ ПРОДУКТОВ</a:t>
          </a:r>
          <a:endParaRPr lang="ru-RU" sz="2100" b="1" u="sng" kern="1200" dirty="0"/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Проектное финансирование</a:t>
          </a:r>
          <a:endParaRPr lang="ru-RU" sz="2100" b="1" kern="1200" dirty="0"/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Финансирование с участьем в капитале</a:t>
          </a:r>
          <a:endParaRPr lang="ru-RU" sz="2100" b="1" kern="1200" dirty="0"/>
        </a:p>
      </dsp:txBody>
      <dsp:txXfrm rot="-5400000">
        <a:off x="1168153" y="2087747"/>
        <a:ext cx="7137141" cy="978811"/>
      </dsp:txXfrm>
    </dsp:sp>
    <dsp:sp modelId="{6AC7185B-0947-4903-BBE3-0BBDBA58F4B0}">
      <dsp:nvSpPr>
        <dsp:cNvPr id="0" name=""/>
        <dsp:cNvSpPr/>
      </dsp:nvSpPr>
      <dsp:spPr>
        <a:xfrm rot="5400000">
          <a:off x="-250318" y="3786945"/>
          <a:ext cx="1668790" cy="1168153"/>
        </a:xfrm>
        <a:prstGeom prst="chevron">
          <a:avLst/>
        </a:prstGeom>
        <a:solidFill>
          <a:schemeClr val="accent5">
            <a:lumMod val="60000"/>
            <a:lumOff val="4000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dk2">
              <a:hueOff val="0"/>
              <a:satOff val="0"/>
              <a:lumOff val="0"/>
              <a:alphaOff val="0"/>
              <a:satMod val="115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>
              <a:solidFill>
                <a:schemeClr val="tx1">
                  <a:lumMod val="75000"/>
                </a:schemeClr>
              </a:solidFill>
            </a:rPr>
            <a:t>3</a:t>
          </a:r>
          <a:endParaRPr lang="ru-RU" sz="3400" b="1" kern="1200" dirty="0">
            <a:solidFill>
              <a:schemeClr val="tx1">
                <a:lumMod val="75000"/>
              </a:schemeClr>
            </a:solidFill>
          </a:endParaRPr>
        </a:p>
      </dsp:txBody>
      <dsp:txXfrm rot="-5400000">
        <a:off x="1" y="4120704"/>
        <a:ext cx="1168153" cy="500637"/>
      </dsp:txXfrm>
    </dsp:sp>
    <dsp:sp modelId="{4E7EEE3C-9F57-41E2-8D1B-9A6B17D53ACC}">
      <dsp:nvSpPr>
        <dsp:cNvPr id="0" name=""/>
        <dsp:cNvSpPr/>
      </dsp:nvSpPr>
      <dsp:spPr>
        <a:xfrm rot="5400000">
          <a:off x="4327556" y="483937"/>
          <a:ext cx="871285" cy="7190092"/>
        </a:xfrm>
        <a:prstGeom prst="round2SameRect">
          <a:avLst/>
        </a:prstGeom>
        <a:solidFill>
          <a:schemeClr val="accent5">
            <a:lumMod val="60000"/>
            <a:lumOff val="40000"/>
            <a:alpha val="9000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>
              <a:solidFill>
                <a:schemeClr val="tx1">
                  <a:lumMod val="75000"/>
                </a:schemeClr>
              </a:solidFill>
            </a:rPr>
            <a:t>Расширение регионального охвата</a:t>
          </a:r>
          <a:endParaRPr lang="ru-RU" sz="2100" b="1" kern="1200" dirty="0">
            <a:solidFill>
              <a:schemeClr val="tx1">
                <a:lumMod val="75000"/>
              </a:schemeClr>
            </a:solidFill>
          </a:endParaRPr>
        </a:p>
      </dsp:txBody>
      <dsp:txXfrm rot="-5400000">
        <a:off x="1168153" y="3685874"/>
        <a:ext cx="7147559" cy="7862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0087E1-897F-4748-A48C-11487DBDC698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3E29A-9153-4B6F-B5A5-5A91357C31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590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3E29A-9153-4B6F-B5A5-5A91357C315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3E29A-9153-4B6F-B5A5-5A91357C315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3E29A-9153-4B6F-B5A5-5A91357C315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3E29A-9153-4B6F-B5A5-5A91357C315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3E29A-9153-4B6F-B5A5-5A91357C315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3E29A-9153-4B6F-B5A5-5A91357C3155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3E29A-9153-4B6F-B5A5-5A91357C3155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0BDFA-D79F-453E-89B3-BF619D71D157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3E29A-9153-4B6F-B5A5-5A91357C3155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3E29A-9153-4B6F-B5A5-5A91357C315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3E29A-9153-4B6F-B5A5-5A91357C315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3E29A-9153-4B6F-B5A5-5A91357C315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3E29A-9153-4B6F-B5A5-5A91357C315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3E29A-9153-4B6F-B5A5-5A91357C315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3E29A-9153-4B6F-B5A5-5A91357C315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3E29A-9153-4B6F-B5A5-5A91357C315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0BDFA-D79F-453E-89B3-BF619D71D157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3.jpe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1.xml"/><Relationship Id="rId5" Type="http://schemas.openxmlformats.org/officeDocument/2006/relationships/image" Target="../media/image5.png"/><Relationship Id="rId10" Type="http://schemas.microsoft.com/office/2007/relationships/diagramDrawing" Target="../diagrams/drawing1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image" Target="../media/image3.jpeg"/><Relationship Id="rId7" Type="http://schemas.openxmlformats.org/officeDocument/2006/relationships/diagramLayout" Target="../diagrams/layout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2.xml"/><Relationship Id="rId5" Type="http://schemas.openxmlformats.org/officeDocument/2006/relationships/image" Target="../media/image5.png"/><Relationship Id="rId10" Type="http://schemas.microsoft.com/office/2007/relationships/diagramDrawing" Target="../diagrams/drawing2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887537"/>
            <a:ext cx="8601076" cy="1684339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СОТРУДНИЧЕСТВО С МЕЖДУНАРОДНЫМИ ФИНАНСОВЫМИ ИНСТИТУТАМИ: ФИНАНСИРОВАНИЕ ИНВЕСТИЦИОННЫХ ПРОЕКТОВ</a:t>
            </a:r>
            <a:endParaRPr lang="ru-RU" sz="3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7" name="Picture 8" descr="лого финал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286256"/>
            <a:ext cx="877702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pak Yuli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lum bright="30000"/>
          </a:blip>
          <a:srcRect b="20833"/>
          <a:stretch>
            <a:fillRect/>
          </a:stretch>
        </p:blipFill>
        <p:spPr>
          <a:xfrm>
            <a:off x="2571736" y="1000132"/>
            <a:ext cx="3560109" cy="5429264"/>
          </a:xfrm>
          <a:prstGeom prst="rect">
            <a:avLst/>
          </a:prstGeom>
        </p:spPr>
      </p:pic>
      <p:grpSp>
        <p:nvGrpSpPr>
          <p:cNvPr id="2" name="Группа 1"/>
          <p:cNvGrpSpPr/>
          <p:nvPr/>
        </p:nvGrpSpPr>
        <p:grpSpPr>
          <a:xfrm>
            <a:off x="0" y="6143644"/>
            <a:ext cx="9144000" cy="714379"/>
            <a:chOff x="0" y="6143644"/>
            <a:chExt cx="9177210" cy="714379"/>
          </a:xfrm>
        </p:grpSpPr>
        <p:pic>
          <p:nvPicPr>
            <p:cNvPr id="3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10800000">
              <a:off x="0" y="6429396"/>
              <a:ext cx="9177210" cy="428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712553" y="6143644"/>
              <a:ext cx="2426408" cy="598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6" name="Содержимое 2"/>
          <p:cNvSpPr txBox="1">
            <a:spLocks/>
          </p:cNvSpPr>
          <p:nvPr/>
        </p:nvSpPr>
        <p:spPr>
          <a:xfrm>
            <a:off x="285720" y="1285860"/>
            <a:ext cx="8501122" cy="521497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22313" lvl="1" indent="-449263">
              <a:spcBef>
                <a:spcPts val="300"/>
              </a:spcBef>
              <a:spcAft>
                <a:spcPts val="1200"/>
              </a:spcAft>
              <a:buClr>
                <a:schemeClr val="accent3"/>
              </a:buClr>
              <a:buSzPct val="150000"/>
              <a:buBlip>
                <a:blip r:embed="rId3"/>
              </a:buBlip>
            </a:pPr>
            <a:endParaRPr lang="ru-RU" sz="2300" b="1" dirty="0" smtClean="0"/>
          </a:p>
          <a:p>
            <a:pPr marL="722313" lvl="1" indent="-449263">
              <a:spcBef>
                <a:spcPts val="300"/>
              </a:spcBef>
              <a:spcAft>
                <a:spcPts val="1200"/>
              </a:spcAft>
              <a:buClr>
                <a:schemeClr val="accent3"/>
              </a:buClr>
              <a:buSzPct val="150000"/>
              <a:buBlip>
                <a:blip r:embed="rId3"/>
              </a:buBlip>
            </a:pPr>
            <a:endParaRPr lang="ru-RU" sz="2000" dirty="0" smtClean="0"/>
          </a:p>
          <a:p>
            <a:pPr marL="722313" lvl="1" indent="-449263" algn="just">
              <a:spcBef>
                <a:spcPts val="300"/>
              </a:spcBef>
              <a:buClr>
                <a:schemeClr val="accent3"/>
              </a:buClr>
              <a:buSzPct val="150000"/>
              <a:buBlip>
                <a:blip r:embed="rId3"/>
              </a:buBlip>
            </a:pPr>
            <a:endParaRPr lang="ru-RU" sz="2000" dirty="0" smtClean="0"/>
          </a:p>
          <a:p>
            <a:pPr marL="531813" indent="-449263" algn="just">
              <a:spcBef>
                <a:spcPts val="300"/>
              </a:spcBef>
              <a:buClr>
                <a:schemeClr val="accent3"/>
              </a:buClr>
              <a:buSzPct val="150000"/>
            </a:pPr>
            <a:endParaRPr lang="ru-RU" sz="2400" dirty="0" smtClean="0"/>
          </a:p>
          <a:p>
            <a:pPr marL="531813" lvl="0" indent="-449263" algn="just">
              <a:spcBef>
                <a:spcPts val="300"/>
              </a:spcBef>
              <a:buClr>
                <a:schemeClr val="accent3"/>
              </a:buClr>
              <a:buSzPct val="150000"/>
              <a:buBlip>
                <a:blip r:embed="rId3"/>
              </a:buBlip>
            </a:pPr>
            <a:endParaRPr lang="ru-RU" sz="2400" dirty="0" smtClean="0"/>
          </a:p>
          <a:p>
            <a:pPr marL="531813" lvl="0" indent="-449263" algn="just">
              <a:spcBef>
                <a:spcPts val="300"/>
              </a:spcBef>
              <a:buClr>
                <a:schemeClr val="accent3"/>
              </a:buClr>
              <a:buSzPct val="150000"/>
              <a:buBlip>
                <a:blip r:embed="rId3"/>
              </a:buBlip>
            </a:pPr>
            <a:endParaRPr lang="ru-RU" sz="2400" dirty="0" smtClean="0"/>
          </a:p>
          <a:p>
            <a:pPr marL="531813" lvl="0" indent="-449263" algn="just">
              <a:spcBef>
                <a:spcPts val="300"/>
              </a:spcBef>
              <a:buClr>
                <a:schemeClr val="accent3"/>
              </a:buClr>
              <a:buSzPct val="150000"/>
              <a:buBlip>
                <a:blip r:embed="rId3"/>
              </a:buBlip>
            </a:pPr>
            <a:endParaRPr lang="ru-RU" sz="2400" dirty="0"/>
          </a:p>
          <a:p>
            <a:pPr marL="531813" lvl="0" indent="-449263" algn="just">
              <a:spcBef>
                <a:spcPts val="300"/>
              </a:spcBef>
              <a:buClr>
                <a:schemeClr val="accent3"/>
              </a:buClr>
              <a:buSzPct val="150000"/>
              <a:buBlip>
                <a:blip r:embed="rId3"/>
              </a:buBlip>
            </a:pPr>
            <a:endParaRPr kumimoji="0" lang="ru-RU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2" y="576250"/>
            <a:ext cx="9143968" cy="495296"/>
          </a:xfrm>
          <a:prstGeom prst="rect">
            <a:avLst/>
          </a:prstGeom>
          <a:noFill/>
          <a:ln w="1905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ОСУЩЕСТВЛЕНИЕ ОПРЕАЦИЙ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Схема 9"/>
          <p:cNvGraphicFramePr/>
          <p:nvPr/>
        </p:nvGraphicFramePr>
        <p:xfrm>
          <a:off x="1547834" y="172245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CBB2350-8B57-4A75-AC26-F167F8CA03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>
                                            <p:graphicEl>
                                              <a:dgm id="{4CBB2350-8B57-4A75-AC26-F167F8CA03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455BFB6-2401-4071-916B-4D59E2020D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">
                                            <p:graphicEl>
                                              <a:dgm id="{6455BFB6-2401-4071-916B-4D59E2020D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506623B-3B4A-4887-86AF-9AF484EF7B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">
                                            <p:graphicEl>
                                              <a:dgm id="{6506623B-3B4A-4887-86AF-9AF484EF7B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1BA218DF-36D7-4037-9397-C1BB103F32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">
                                            <p:graphicEl>
                                              <a:dgm id="{1BA218DF-36D7-4037-9397-C1BB103F32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9D2F5D8-62B0-424F-8226-798C666728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>
                                            <p:graphicEl>
                                              <a:dgm id="{79D2F5D8-62B0-424F-8226-798C666728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9B410A7-18C5-45BA-95A9-A202B77E55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">
                                            <p:graphicEl>
                                              <a:dgm id="{E9B410A7-18C5-45BA-95A9-A202B77E55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 uiExpand="1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6143644"/>
            <a:ext cx="9144000" cy="714379"/>
            <a:chOff x="0" y="6143644"/>
            <a:chExt cx="9177210" cy="714379"/>
          </a:xfrm>
        </p:grpSpPr>
        <p:pic>
          <p:nvPicPr>
            <p:cNvPr id="3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0800000">
              <a:off x="0" y="6429396"/>
              <a:ext cx="9177210" cy="428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712553" y="6143644"/>
              <a:ext cx="2426408" cy="598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5" name="Рисунок 4" descr="Ipak Yuli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lum bright="30000"/>
          </a:blip>
          <a:srcRect b="20833"/>
          <a:stretch>
            <a:fillRect/>
          </a:stretch>
        </p:blipFill>
        <p:spPr>
          <a:xfrm>
            <a:off x="2571736" y="1000132"/>
            <a:ext cx="3560109" cy="5429264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32" y="576250"/>
            <a:ext cx="9144000" cy="709610"/>
          </a:xfrm>
          <a:prstGeom prst="rect">
            <a:avLst/>
          </a:prstGeom>
          <a:noFill/>
          <a:ln w="1905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СХЕМА РАССМОТРЕНИЯ КРЕДИТНОЙ ЗАЯВКИ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7358082" y="2000240"/>
            <a:ext cx="357190" cy="428628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 rot="10800000">
            <a:off x="5715008" y="2714620"/>
            <a:ext cx="571504" cy="357190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7358082" y="3357562"/>
            <a:ext cx="357190" cy="642942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2857488" y="1428736"/>
            <a:ext cx="571504" cy="357190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5786446" y="1428736"/>
            <a:ext cx="500066" cy="357190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альтернативный процесс 27"/>
          <p:cNvSpPr/>
          <p:nvPr/>
        </p:nvSpPr>
        <p:spPr>
          <a:xfrm>
            <a:off x="6286512" y="1214422"/>
            <a:ext cx="2500330" cy="714380"/>
          </a:xfrm>
          <a:prstGeom prst="flowChartAlternateProcess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Подготовка краткого анализа</a:t>
            </a:r>
            <a:endParaRPr lang="ru-RU" dirty="0"/>
          </a:p>
        </p:txBody>
      </p:sp>
      <p:sp>
        <p:nvSpPr>
          <p:cNvPr id="30" name="Блок-схема: альтернативный процесс 29"/>
          <p:cNvSpPr/>
          <p:nvPr/>
        </p:nvSpPr>
        <p:spPr>
          <a:xfrm>
            <a:off x="3428992" y="1214422"/>
            <a:ext cx="2286016" cy="714380"/>
          </a:xfrm>
          <a:prstGeom prst="flowChartAlternateProcess">
            <a:avLst/>
          </a:prstGeom>
          <a:gradFill>
            <a:gsLst>
              <a:gs pos="0">
                <a:schemeClr val="dk1">
                  <a:tint val="43000"/>
                  <a:satMod val="165000"/>
                </a:schemeClr>
              </a:gs>
              <a:gs pos="55000">
                <a:schemeClr val="dk1">
                  <a:tint val="83000"/>
                  <a:satMod val="155000"/>
                </a:schemeClr>
              </a:gs>
              <a:gs pos="84000">
                <a:schemeClr val="dk1">
                  <a:shade val="85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Сбор первичных документов</a:t>
            </a:r>
            <a:endParaRPr lang="ru-RU" dirty="0"/>
          </a:p>
        </p:txBody>
      </p:sp>
      <p:sp>
        <p:nvSpPr>
          <p:cNvPr id="31" name="Блок-схема: альтернативный процесс 30"/>
          <p:cNvSpPr/>
          <p:nvPr/>
        </p:nvSpPr>
        <p:spPr>
          <a:xfrm>
            <a:off x="357158" y="1214422"/>
            <a:ext cx="2500330" cy="785818"/>
          </a:xfrm>
          <a:prstGeom prst="flowChartAlternateProcess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Первый контакт и интервью с клиентом</a:t>
            </a:r>
            <a:endParaRPr lang="ru-RU" dirty="0"/>
          </a:p>
        </p:txBody>
      </p:sp>
      <p:sp>
        <p:nvSpPr>
          <p:cNvPr id="32" name="Блок-схема: альтернативный процесс 31"/>
          <p:cNvSpPr/>
          <p:nvPr/>
        </p:nvSpPr>
        <p:spPr>
          <a:xfrm>
            <a:off x="6286512" y="2428868"/>
            <a:ext cx="2500330" cy="857256"/>
          </a:xfrm>
          <a:prstGeom prst="flowChartAlternateProcess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Первичное рассмотрение проекта</a:t>
            </a:r>
            <a:endParaRPr lang="ru-RU" dirty="0"/>
          </a:p>
        </p:txBody>
      </p:sp>
      <p:sp>
        <p:nvSpPr>
          <p:cNvPr id="33" name="Блок-схема: альтернативный процесс 32"/>
          <p:cNvSpPr/>
          <p:nvPr/>
        </p:nvSpPr>
        <p:spPr>
          <a:xfrm>
            <a:off x="6429388" y="4000504"/>
            <a:ext cx="2286016" cy="714380"/>
          </a:xfrm>
          <a:prstGeom prst="flowChartAlternateProcess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Мотивированный отказ</a:t>
            </a:r>
            <a:endParaRPr lang="ru-RU" dirty="0"/>
          </a:p>
        </p:txBody>
      </p:sp>
      <p:sp>
        <p:nvSpPr>
          <p:cNvPr id="34" name="Блок-схема: альтернативный процесс 33"/>
          <p:cNvSpPr/>
          <p:nvPr/>
        </p:nvSpPr>
        <p:spPr>
          <a:xfrm>
            <a:off x="3428992" y="2500306"/>
            <a:ext cx="2286016" cy="785818"/>
          </a:xfrm>
          <a:prstGeom prst="flowChartAlternateProcess">
            <a:avLst/>
          </a:prstGeom>
          <a:gradFill>
            <a:gsLst>
              <a:gs pos="0">
                <a:schemeClr val="dk1">
                  <a:tint val="43000"/>
                  <a:satMod val="165000"/>
                </a:schemeClr>
              </a:gs>
              <a:gs pos="55000">
                <a:schemeClr val="dk1">
                  <a:tint val="83000"/>
                  <a:satMod val="155000"/>
                </a:schemeClr>
              </a:gs>
              <a:gs pos="84000">
                <a:schemeClr val="dk1">
                  <a:shade val="85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Сбор полного перечня документов</a:t>
            </a:r>
            <a:endParaRPr lang="ru-RU" dirty="0"/>
          </a:p>
        </p:txBody>
      </p:sp>
      <p:sp>
        <p:nvSpPr>
          <p:cNvPr id="35" name="Стрелка вправо 34"/>
          <p:cNvSpPr/>
          <p:nvPr/>
        </p:nvSpPr>
        <p:spPr>
          <a:xfrm rot="10800000">
            <a:off x="2857488" y="2714620"/>
            <a:ext cx="571504" cy="357190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Блок-схема: альтернативный процесс 35"/>
          <p:cNvSpPr/>
          <p:nvPr/>
        </p:nvSpPr>
        <p:spPr>
          <a:xfrm>
            <a:off x="357158" y="2571744"/>
            <a:ext cx="2500330" cy="714380"/>
          </a:xfrm>
          <a:prstGeom prst="flowChartAlternateProcess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Подготовка кредитного анализа</a:t>
            </a:r>
            <a:endParaRPr lang="ru-RU" dirty="0"/>
          </a:p>
        </p:txBody>
      </p:sp>
      <p:sp>
        <p:nvSpPr>
          <p:cNvPr id="37" name="Стрелка вниз 36"/>
          <p:cNvSpPr/>
          <p:nvPr/>
        </p:nvSpPr>
        <p:spPr>
          <a:xfrm>
            <a:off x="1357290" y="3357562"/>
            <a:ext cx="357190" cy="571504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Блок-схема: альтернативный процесс 37"/>
          <p:cNvSpPr/>
          <p:nvPr/>
        </p:nvSpPr>
        <p:spPr>
          <a:xfrm>
            <a:off x="357158" y="3929066"/>
            <a:ext cx="2500330" cy="857256"/>
          </a:xfrm>
          <a:prstGeom prst="flowChartAlternateProcess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Рассмотрение проекта кредитным комитетом</a:t>
            </a:r>
            <a:endParaRPr lang="ru-RU" dirty="0"/>
          </a:p>
        </p:txBody>
      </p:sp>
      <p:sp>
        <p:nvSpPr>
          <p:cNvPr id="39" name="Стрелка вправо 38"/>
          <p:cNvSpPr/>
          <p:nvPr/>
        </p:nvSpPr>
        <p:spPr>
          <a:xfrm>
            <a:off x="2928926" y="4214818"/>
            <a:ext cx="3500462" cy="357190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низ 39"/>
          <p:cNvSpPr/>
          <p:nvPr/>
        </p:nvSpPr>
        <p:spPr>
          <a:xfrm>
            <a:off x="1357290" y="4857760"/>
            <a:ext cx="357190" cy="500066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лок-схема: альтернативный процесс 40"/>
          <p:cNvSpPr/>
          <p:nvPr/>
        </p:nvSpPr>
        <p:spPr>
          <a:xfrm>
            <a:off x="285720" y="5357826"/>
            <a:ext cx="2500330" cy="857256"/>
          </a:xfrm>
          <a:prstGeom prst="flowChartAlternateProcess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Рассмотрение банком партнёром</a:t>
            </a:r>
            <a:endParaRPr lang="ru-RU" dirty="0"/>
          </a:p>
        </p:txBody>
      </p:sp>
      <p:sp>
        <p:nvSpPr>
          <p:cNvPr id="42" name="Стрелка вправо 41"/>
          <p:cNvSpPr/>
          <p:nvPr/>
        </p:nvSpPr>
        <p:spPr>
          <a:xfrm>
            <a:off x="2857488" y="5643578"/>
            <a:ext cx="571504" cy="357190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Блок-схема: альтернативный процесс 42"/>
          <p:cNvSpPr/>
          <p:nvPr/>
        </p:nvSpPr>
        <p:spPr>
          <a:xfrm>
            <a:off x="3428992" y="5357826"/>
            <a:ext cx="2500330" cy="857256"/>
          </a:xfrm>
          <a:prstGeom prst="flowChartAlternateProcess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Переход на этап финансирования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4" grpId="0" animBg="1"/>
      <p:bldP spid="25" grpId="0" animBg="1"/>
      <p:bldP spid="26" grpId="0" animBg="1"/>
      <p:bldP spid="28" grpId="0" animBg="1"/>
      <p:bldP spid="30" grpId="0" animBg="1"/>
      <p:bldP spid="31" grpId="0" uiExpand="1" build="allAtOnce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pak Yuli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lum bright="30000"/>
          </a:blip>
          <a:srcRect b="20833"/>
          <a:stretch>
            <a:fillRect/>
          </a:stretch>
        </p:blipFill>
        <p:spPr>
          <a:xfrm>
            <a:off x="2571736" y="1000132"/>
            <a:ext cx="3560109" cy="5429264"/>
          </a:xfrm>
          <a:prstGeom prst="rect">
            <a:avLst/>
          </a:prstGeom>
        </p:spPr>
      </p:pic>
      <p:grpSp>
        <p:nvGrpSpPr>
          <p:cNvPr id="2" name="Группа 1"/>
          <p:cNvGrpSpPr/>
          <p:nvPr/>
        </p:nvGrpSpPr>
        <p:grpSpPr>
          <a:xfrm>
            <a:off x="0" y="6143644"/>
            <a:ext cx="9144000" cy="714379"/>
            <a:chOff x="0" y="6143644"/>
            <a:chExt cx="9177210" cy="714379"/>
          </a:xfrm>
        </p:grpSpPr>
        <p:pic>
          <p:nvPicPr>
            <p:cNvPr id="3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10800000">
              <a:off x="0" y="6429396"/>
              <a:ext cx="9177210" cy="428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712553" y="6143644"/>
              <a:ext cx="2426408" cy="598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5" name="Заголовок 1"/>
          <p:cNvSpPr txBox="1">
            <a:spLocks/>
          </p:cNvSpPr>
          <p:nvPr/>
        </p:nvSpPr>
        <p:spPr>
          <a:xfrm>
            <a:off x="0" y="642918"/>
            <a:ext cx="9144000" cy="709610"/>
          </a:xfrm>
          <a:prstGeom prst="rect">
            <a:avLst/>
          </a:prstGeom>
          <a:noFill/>
          <a:ln w="1905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КРИТЕРИИ ОЦЕНКИ ПРОЕКТОВ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85720" y="1285860"/>
            <a:ext cx="8501122" cy="5214974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722313" lvl="1" indent="-449263" algn="just">
              <a:spcBef>
                <a:spcPts val="300"/>
              </a:spcBef>
              <a:spcAft>
                <a:spcPts val="1200"/>
              </a:spcAft>
              <a:buClr>
                <a:schemeClr val="accent3"/>
              </a:buClr>
              <a:buSzPct val="150000"/>
              <a:buBlip>
                <a:blip r:embed="rId3"/>
              </a:buBlip>
            </a:pPr>
            <a:r>
              <a:rPr lang="ru-RU" sz="2400" b="1" dirty="0" smtClean="0"/>
              <a:t>Осуществление полного анализа финансовых показателей предприятия за последние 3 года</a:t>
            </a:r>
          </a:p>
          <a:p>
            <a:pPr marL="722313" lvl="1" indent="-449263" algn="just">
              <a:spcBef>
                <a:spcPts val="300"/>
              </a:spcBef>
              <a:spcAft>
                <a:spcPts val="1200"/>
              </a:spcAft>
              <a:buClr>
                <a:schemeClr val="accent3"/>
              </a:buClr>
              <a:buSzPct val="150000"/>
              <a:buBlip>
                <a:blip r:embed="rId3"/>
              </a:buBlip>
            </a:pPr>
            <a:r>
              <a:rPr lang="ru-RU" sz="2400" b="1" dirty="0" smtClean="0"/>
              <a:t>Изучение действующего производства</a:t>
            </a:r>
          </a:p>
          <a:p>
            <a:pPr marL="722313" lvl="1" indent="-449263" algn="just">
              <a:spcBef>
                <a:spcPts val="300"/>
              </a:spcBef>
              <a:spcAft>
                <a:spcPts val="1200"/>
              </a:spcAft>
              <a:buClr>
                <a:schemeClr val="accent3"/>
              </a:buClr>
              <a:buSzPct val="150000"/>
              <a:buBlip>
                <a:blip r:embed="rId3"/>
              </a:buBlip>
            </a:pPr>
            <a:r>
              <a:rPr lang="ru-RU" sz="2400" b="1" dirty="0" smtClean="0"/>
              <a:t>Изучение обеспеченности сырьевыми ресурсами</a:t>
            </a:r>
          </a:p>
          <a:p>
            <a:pPr marL="722313" lvl="1" indent="-449263" algn="just">
              <a:spcBef>
                <a:spcPts val="300"/>
              </a:spcBef>
              <a:spcAft>
                <a:spcPts val="1200"/>
              </a:spcAft>
              <a:buClr>
                <a:schemeClr val="accent3"/>
              </a:buClr>
              <a:buSzPct val="150000"/>
              <a:buBlip>
                <a:blip r:embed="rId3"/>
              </a:buBlip>
            </a:pPr>
            <a:r>
              <a:rPr lang="ru-RU" sz="2400" b="1" dirty="0" smtClean="0"/>
              <a:t>Анализ конъюнктуры рынка сбыта</a:t>
            </a:r>
          </a:p>
          <a:p>
            <a:pPr marL="722313" lvl="1" indent="-449263" algn="just">
              <a:spcBef>
                <a:spcPts val="300"/>
              </a:spcBef>
              <a:spcAft>
                <a:spcPts val="1200"/>
              </a:spcAft>
              <a:buClr>
                <a:schemeClr val="accent3"/>
              </a:buClr>
              <a:buSzPct val="150000"/>
              <a:buBlip>
                <a:blip r:embed="rId3"/>
              </a:buBlip>
            </a:pPr>
            <a:r>
              <a:rPr lang="ru-RU" sz="2400" b="1" dirty="0" smtClean="0"/>
              <a:t>Анализ прогнозов эффективности проекта</a:t>
            </a:r>
          </a:p>
          <a:p>
            <a:pPr marL="722313" lvl="1" indent="-449263" algn="just">
              <a:spcBef>
                <a:spcPts val="300"/>
              </a:spcBef>
              <a:spcAft>
                <a:spcPts val="1200"/>
              </a:spcAft>
              <a:buClr>
                <a:schemeClr val="accent3"/>
              </a:buClr>
              <a:buSzPct val="150000"/>
              <a:buBlip>
                <a:blip r:embed="rId3"/>
              </a:buBlip>
            </a:pPr>
            <a:r>
              <a:rPr lang="ru-RU" sz="2400" b="1" dirty="0" smtClean="0"/>
              <a:t>Анализ прогнозов поступления денежных средств по проекту</a:t>
            </a:r>
          </a:p>
          <a:p>
            <a:pPr marL="722313" lvl="1" indent="-449263" algn="just">
              <a:spcBef>
                <a:spcPts val="300"/>
              </a:spcBef>
              <a:spcAft>
                <a:spcPts val="1200"/>
              </a:spcAft>
              <a:buClr>
                <a:schemeClr val="accent3"/>
              </a:buClr>
              <a:buSzPct val="150000"/>
              <a:buBlip>
                <a:blip r:embed="rId3"/>
              </a:buBlip>
            </a:pPr>
            <a:r>
              <a:rPr lang="ru-RU" sz="2400" b="1" dirty="0" smtClean="0"/>
              <a:t>Расчет интегральных показателей по инвестициям, таких как (NPV, IRR, PB)</a:t>
            </a:r>
          </a:p>
          <a:p>
            <a:pPr marL="722313" lvl="1" indent="-449263" algn="just">
              <a:spcBef>
                <a:spcPts val="300"/>
              </a:spcBef>
              <a:spcAft>
                <a:spcPts val="1200"/>
              </a:spcAft>
              <a:buClr>
                <a:schemeClr val="accent3"/>
              </a:buClr>
              <a:buSzPct val="150000"/>
              <a:buBlip>
                <a:blip r:embed="rId3"/>
              </a:buBlip>
            </a:pPr>
            <a:r>
              <a:rPr lang="ru-RU" sz="2400" b="1" dirty="0" smtClean="0"/>
              <a:t>Анализ рисков</a:t>
            </a:r>
          </a:p>
          <a:p>
            <a:pPr marL="722313" lvl="1" indent="-449263" algn="just">
              <a:spcBef>
                <a:spcPts val="300"/>
              </a:spcBef>
              <a:spcAft>
                <a:spcPts val="1200"/>
              </a:spcAft>
              <a:buClr>
                <a:schemeClr val="accent3"/>
              </a:buClr>
              <a:buSzPct val="150000"/>
              <a:buBlip>
                <a:blip r:embed="rId3"/>
              </a:buBlip>
            </a:pPr>
            <a:r>
              <a:rPr lang="ru-RU" sz="2400" b="1" dirty="0" smtClean="0"/>
              <a:t>Анализ залогового обеспечения</a:t>
            </a:r>
          </a:p>
          <a:p>
            <a:pPr marL="722313" lvl="1" indent="-449263" algn="just">
              <a:spcBef>
                <a:spcPts val="300"/>
              </a:spcBef>
              <a:buClr>
                <a:schemeClr val="accent3"/>
              </a:buClr>
              <a:buSzPct val="150000"/>
              <a:buBlip>
                <a:blip r:embed="rId3"/>
              </a:buBlip>
            </a:pPr>
            <a:endParaRPr lang="ru-RU" sz="2000" dirty="0" smtClean="0"/>
          </a:p>
          <a:p>
            <a:pPr marL="531813" indent="-449263" algn="just">
              <a:spcBef>
                <a:spcPts val="300"/>
              </a:spcBef>
              <a:buClr>
                <a:schemeClr val="accent3"/>
              </a:buClr>
              <a:buSzPct val="150000"/>
            </a:pPr>
            <a:endParaRPr lang="ru-RU" sz="2400" dirty="0" smtClean="0"/>
          </a:p>
          <a:p>
            <a:pPr marL="531813" lvl="0" indent="-449263" algn="just">
              <a:spcBef>
                <a:spcPts val="300"/>
              </a:spcBef>
              <a:buClr>
                <a:schemeClr val="accent3"/>
              </a:buClr>
              <a:buSzPct val="150000"/>
              <a:buBlip>
                <a:blip r:embed="rId3"/>
              </a:buBlip>
            </a:pPr>
            <a:endParaRPr lang="ru-RU" sz="2400" dirty="0" smtClean="0"/>
          </a:p>
          <a:p>
            <a:pPr marL="531813" lvl="0" indent="-449263" algn="just">
              <a:spcBef>
                <a:spcPts val="300"/>
              </a:spcBef>
              <a:buClr>
                <a:schemeClr val="accent3"/>
              </a:buClr>
              <a:buSzPct val="150000"/>
              <a:buBlip>
                <a:blip r:embed="rId3"/>
              </a:buBlip>
            </a:pPr>
            <a:endParaRPr lang="ru-RU" sz="2400" dirty="0" smtClean="0"/>
          </a:p>
          <a:p>
            <a:pPr marL="531813" lvl="0" indent="-449263" algn="just">
              <a:spcBef>
                <a:spcPts val="300"/>
              </a:spcBef>
              <a:buClr>
                <a:schemeClr val="accent3"/>
              </a:buClr>
              <a:buSzPct val="150000"/>
              <a:buBlip>
                <a:blip r:embed="rId3"/>
              </a:buBlip>
            </a:pPr>
            <a:endParaRPr lang="ru-RU" sz="2400" dirty="0"/>
          </a:p>
          <a:p>
            <a:pPr marL="531813" lvl="0" indent="-449263" algn="just">
              <a:spcBef>
                <a:spcPts val="300"/>
              </a:spcBef>
              <a:buClr>
                <a:schemeClr val="accent3"/>
              </a:buClr>
              <a:buSzPct val="150000"/>
              <a:buBlip>
                <a:blip r:embed="rId3"/>
              </a:buBlip>
            </a:pPr>
            <a:endParaRPr kumimoji="0" lang="ru-RU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6143644"/>
            <a:ext cx="9144000" cy="714379"/>
            <a:chOff x="0" y="6143644"/>
            <a:chExt cx="9177210" cy="714379"/>
          </a:xfrm>
        </p:grpSpPr>
        <p:pic>
          <p:nvPicPr>
            <p:cNvPr id="3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0800000">
              <a:off x="0" y="6429396"/>
              <a:ext cx="9177210" cy="428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712553" y="6143644"/>
              <a:ext cx="2426408" cy="598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5" name="Рисунок 4" descr="Ipak Yuli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lum bright="30000"/>
          </a:blip>
          <a:srcRect b="20833"/>
          <a:stretch>
            <a:fillRect/>
          </a:stretch>
        </p:blipFill>
        <p:spPr>
          <a:xfrm>
            <a:off x="2571736" y="1000132"/>
            <a:ext cx="3560109" cy="5429264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32" y="500042"/>
            <a:ext cx="9144000" cy="709610"/>
          </a:xfrm>
          <a:prstGeom prst="rect">
            <a:avLst/>
          </a:prstGeom>
          <a:noFill/>
          <a:ln w="1905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ФИНАСИРОВАНИЕ ПРОЕКТА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 rot="5400000">
            <a:off x="4250529" y="3107529"/>
            <a:ext cx="500066" cy="714380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Блок-схема: альтернативный процесс 29"/>
          <p:cNvSpPr/>
          <p:nvPr/>
        </p:nvSpPr>
        <p:spPr>
          <a:xfrm>
            <a:off x="3357554" y="2357430"/>
            <a:ext cx="2286016" cy="785818"/>
          </a:xfrm>
          <a:prstGeom prst="flowChartAlternateProcess">
            <a:avLst/>
          </a:prstGeom>
          <a:gradFill>
            <a:gsLst>
              <a:gs pos="0">
                <a:schemeClr val="dk1">
                  <a:tint val="43000"/>
                  <a:satMod val="165000"/>
                </a:schemeClr>
              </a:gs>
              <a:gs pos="55000">
                <a:schemeClr val="dk1">
                  <a:tint val="83000"/>
                  <a:satMod val="155000"/>
                </a:schemeClr>
              </a:gs>
              <a:gs pos="84000">
                <a:schemeClr val="dk1">
                  <a:shade val="85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Открытие счетов для обслуживания долга</a:t>
            </a:r>
            <a:endParaRPr lang="ru-RU" dirty="0"/>
          </a:p>
        </p:txBody>
      </p:sp>
      <p:sp>
        <p:nvSpPr>
          <p:cNvPr id="31" name="Блок-схема: альтернативный процесс 30"/>
          <p:cNvSpPr/>
          <p:nvPr/>
        </p:nvSpPr>
        <p:spPr>
          <a:xfrm>
            <a:off x="142844" y="2357430"/>
            <a:ext cx="2500330" cy="785818"/>
          </a:xfrm>
          <a:prstGeom prst="flowChartAlternateProcess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Оформление необходимых документов</a:t>
            </a:r>
            <a:endParaRPr lang="ru-RU" dirty="0"/>
          </a:p>
        </p:txBody>
      </p:sp>
      <p:sp>
        <p:nvSpPr>
          <p:cNvPr id="45" name="Блок-схема: альтернативный процесс 44"/>
          <p:cNvSpPr/>
          <p:nvPr/>
        </p:nvSpPr>
        <p:spPr>
          <a:xfrm>
            <a:off x="1571604" y="5143512"/>
            <a:ext cx="2286016" cy="785818"/>
          </a:xfrm>
          <a:prstGeom prst="flowChartAlternateProcess">
            <a:avLst/>
          </a:prstGeom>
          <a:gradFill>
            <a:gsLst>
              <a:gs pos="0">
                <a:schemeClr val="dk1">
                  <a:tint val="43000"/>
                  <a:satMod val="165000"/>
                </a:schemeClr>
              </a:gs>
              <a:gs pos="55000">
                <a:schemeClr val="dk1">
                  <a:tint val="83000"/>
                  <a:satMod val="155000"/>
                </a:schemeClr>
              </a:gs>
              <a:gs pos="84000">
                <a:schemeClr val="dk1">
                  <a:shade val="85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Прямой платеж средств поставщику</a:t>
            </a:r>
            <a:endParaRPr lang="ru-RU" dirty="0"/>
          </a:p>
        </p:txBody>
      </p:sp>
      <p:sp>
        <p:nvSpPr>
          <p:cNvPr id="46" name="Стрелка вправо 45"/>
          <p:cNvSpPr/>
          <p:nvPr/>
        </p:nvSpPr>
        <p:spPr>
          <a:xfrm rot="5400000">
            <a:off x="4214810" y="4643446"/>
            <a:ext cx="571504" cy="714380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Блок-схема: альтернативный процесс 47"/>
          <p:cNvSpPr/>
          <p:nvPr/>
        </p:nvSpPr>
        <p:spPr>
          <a:xfrm>
            <a:off x="5072066" y="5143512"/>
            <a:ext cx="2286016" cy="785818"/>
          </a:xfrm>
          <a:prstGeom prst="flowChartAlternateProcess">
            <a:avLst/>
          </a:prstGeom>
          <a:gradFill>
            <a:gsLst>
              <a:gs pos="0">
                <a:schemeClr val="dk1">
                  <a:tint val="43000"/>
                  <a:satMod val="165000"/>
                </a:schemeClr>
              </a:gs>
              <a:gs pos="55000">
                <a:schemeClr val="dk1">
                  <a:tint val="83000"/>
                  <a:satMod val="155000"/>
                </a:schemeClr>
              </a:gs>
              <a:gs pos="84000">
                <a:schemeClr val="dk1">
                  <a:shade val="85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Открытие и исполнение аккредитива</a:t>
            </a:r>
            <a:endParaRPr lang="ru-RU" dirty="0"/>
          </a:p>
        </p:txBody>
      </p:sp>
      <p:sp>
        <p:nvSpPr>
          <p:cNvPr id="51" name="Стрелка вправо 50"/>
          <p:cNvSpPr/>
          <p:nvPr/>
        </p:nvSpPr>
        <p:spPr>
          <a:xfrm rot="5400000">
            <a:off x="1107257" y="1678769"/>
            <a:ext cx="500066" cy="714380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Блок-схема: альтернативный процесс 51"/>
          <p:cNvSpPr/>
          <p:nvPr/>
        </p:nvSpPr>
        <p:spPr>
          <a:xfrm>
            <a:off x="214282" y="1071546"/>
            <a:ext cx="2500330" cy="642942"/>
          </a:xfrm>
          <a:prstGeom prst="flowChartAlternateProcess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Одобрение финансирования</a:t>
            </a:r>
            <a:endParaRPr lang="ru-RU" dirty="0"/>
          </a:p>
        </p:txBody>
      </p:sp>
      <p:sp>
        <p:nvSpPr>
          <p:cNvPr id="53" name="Стрелка вправо 52"/>
          <p:cNvSpPr/>
          <p:nvPr/>
        </p:nvSpPr>
        <p:spPr>
          <a:xfrm>
            <a:off x="2786050" y="2428868"/>
            <a:ext cx="500066" cy="714380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Блок-схема: альтернативный процесс 53"/>
          <p:cNvSpPr/>
          <p:nvPr/>
        </p:nvSpPr>
        <p:spPr>
          <a:xfrm>
            <a:off x="3214678" y="3786190"/>
            <a:ext cx="2571768" cy="785818"/>
          </a:xfrm>
          <a:prstGeom prst="flowChartAlternateProcess">
            <a:avLst/>
          </a:prstGeom>
          <a:gradFill>
            <a:gsLst>
              <a:gs pos="0">
                <a:schemeClr val="dk1">
                  <a:tint val="43000"/>
                  <a:satMod val="165000"/>
                </a:schemeClr>
              </a:gs>
              <a:gs pos="55000">
                <a:schemeClr val="dk1">
                  <a:tint val="83000"/>
                  <a:satMod val="155000"/>
                </a:schemeClr>
              </a:gs>
              <a:gs pos="84000">
                <a:schemeClr val="dk1">
                  <a:shade val="85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Запрос банку партнеру о выделении средств</a:t>
            </a:r>
            <a:endParaRPr lang="ru-RU" dirty="0"/>
          </a:p>
        </p:txBody>
      </p:sp>
      <p:sp>
        <p:nvSpPr>
          <p:cNvPr id="55" name="Двойная стрелка влево/вправо 54"/>
          <p:cNvSpPr/>
          <p:nvPr/>
        </p:nvSpPr>
        <p:spPr>
          <a:xfrm>
            <a:off x="4000496" y="5214950"/>
            <a:ext cx="1000132" cy="714380"/>
          </a:xfrm>
          <a:prstGeom prst="leftRightArrow">
            <a:avLst>
              <a:gd name="adj1" fmla="val 46675"/>
              <a:gd name="adj2" fmla="val 33377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0" grpId="0" animBg="1"/>
      <p:bldP spid="31" grpId="0" animBg="1"/>
      <p:bldP spid="45" grpId="0" animBg="1"/>
      <p:bldP spid="46" grpId="0" animBg="1"/>
      <p:bldP spid="48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pak Yuli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lum bright="30000"/>
          </a:blip>
          <a:srcRect b="20833"/>
          <a:stretch>
            <a:fillRect/>
          </a:stretch>
        </p:blipFill>
        <p:spPr>
          <a:xfrm>
            <a:off x="2571736" y="1000132"/>
            <a:ext cx="3560109" cy="5429264"/>
          </a:xfrm>
          <a:prstGeom prst="rect">
            <a:avLst/>
          </a:prstGeom>
        </p:spPr>
      </p:pic>
      <p:grpSp>
        <p:nvGrpSpPr>
          <p:cNvPr id="2" name="Группа 1"/>
          <p:cNvGrpSpPr/>
          <p:nvPr/>
        </p:nvGrpSpPr>
        <p:grpSpPr>
          <a:xfrm>
            <a:off x="0" y="6143644"/>
            <a:ext cx="9144000" cy="714379"/>
            <a:chOff x="0" y="6143644"/>
            <a:chExt cx="9177210" cy="714379"/>
          </a:xfrm>
        </p:grpSpPr>
        <p:pic>
          <p:nvPicPr>
            <p:cNvPr id="3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10800000">
              <a:off x="0" y="6429396"/>
              <a:ext cx="9177210" cy="428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712553" y="6143644"/>
              <a:ext cx="2426408" cy="598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5" name="Заголовок 1"/>
          <p:cNvSpPr txBox="1">
            <a:spLocks/>
          </p:cNvSpPr>
          <p:nvPr/>
        </p:nvSpPr>
        <p:spPr>
          <a:xfrm>
            <a:off x="0" y="642918"/>
            <a:ext cx="9144000" cy="571504"/>
          </a:xfrm>
          <a:prstGeom prst="rect">
            <a:avLst/>
          </a:prstGeom>
          <a:noFill/>
          <a:ln w="1905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МОНИТОРИНГ ПРОЕКТОВ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85720" y="1285860"/>
            <a:ext cx="8501122" cy="521497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22313" lvl="1" indent="-449263">
              <a:spcBef>
                <a:spcPts val="300"/>
              </a:spcBef>
              <a:spcAft>
                <a:spcPts val="1200"/>
              </a:spcAft>
              <a:buClr>
                <a:schemeClr val="accent3"/>
              </a:buClr>
              <a:buSzPct val="150000"/>
              <a:buBlip>
                <a:blip r:embed="rId3"/>
              </a:buBlip>
            </a:pPr>
            <a:r>
              <a:rPr lang="ru-RU" sz="2400" b="1" dirty="0" smtClean="0"/>
              <a:t>Осуществление мониторинга предприятия не менее чем раз в квартал с выездом на место</a:t>
            </a:r>
          </a:p>
          <a:p>
            <a:pPr marL="722313" lvl="1" indent="-449263">
              <a:spcBef>
                <a:spcPts val="300"/>
              </a:spcBef>
              <a:spcAft>
                <a:spcPts val="1200"/>
              </a:spcAft>
              <a:buClr>
                <a:schemeClr val="accent3"/>
              </a:buClr>
              <a:buSzPct val="150000"/>
              <a:buBlip>
                <a:blip r:embed="rId3"/>
              </a:buBlip>
            </a:pPr>
            <a:r>
              <a:rPr lang="ru-RU" sz="2400" b="1" dirty="0" smtClean="0"/>
              <a:t>Осмотр загруженности оборудований</a:t>
            </a:r>
          </a:p>
          <a:p>
            <a:pPr marL="722313" lvl="1" indent="-449263">
              <a:spcBef>
                <a:spcPts val="300"/>
              </a:spcBef>
              <a:spcAft>
                <a:spcPts val="1200"/>
              </a:spcAft>
              <a:buClr>
                <a:schemeClr val="accent3"/>
              </a:buClr>
              <a:buSzPct val="150000"/>
              <a:buBlip>
                <a:blip r:embed="rId3"/>
              </a:buBlip>
            </a:pPr>
            <a:r>
              <a:rPr lang="ru-RU" sz="2400" b="1" dirty="0" smtClean="0"/>
              <a:t>Анализ финансовых показателей за квартал</a:t>
            </a:r>
          </a:p>
          <a:p>
            <a:pPr marL="722313" lvl="1" indent="-449263">
              <a:spcBef>
                <a:spcPts val="300"/>
              </a:spcBef>
              <a:spcAft>
                <a:spcPts val="1200"/>
              </a:spcAft>
              <a:buClr>
                <a:schemeClr val="accent3"/>
              </a:buClr>
              <a:buSzPct val="150000"/>
              <a:buBlip>
                <a:blip r:embed="rId3"/>
              </a:buBlip>
            </a:pPr>
            <a:r>
              <a:rPr lang="ru-RU" sz="2400" b="1" dirty="0" smtClean="0"/>
              <a:t>Осмотр залогового обеспечения</a:t>
            </a:r>
          </a:p>
          <a:p>
            <a:pPr marL="722313" lvl="1" indent="-449263">
              <a:spcBef>
                <a:spcPts val="300"/>
              </a:spcBef>
              <a:spcAft>
                <a:spcPts val="1200"/>
              </a:spcAft>
              <a:buClr>
                <a:schemeClr val="accent3"/>
              </a:buClr>
              <a:buSzPct val="150000"/>
              <a:buBlip>
                <a:blip r:embed="rId3"/>
              </a:buBlip>
            </a:pPr>
            <a:r>
              <a:rPr lang="ru-RU" sz="2400" b="1" dirty="0" smtClean="0"/>
              <a:t>Принятие мер по своевременному возврату средств и выполнения обязательств </a:t>
            </a:r>
            <a:endParaRPr lang="ru-RU" sz="2300" b="1" dirty="0" smtClean="0"/>
          </a:p>
          <a:p>
            <a:pPr marL="722313" lvl="1" indent="-449263">
              <a:spcBef>
                <a:spcPts val="300"/>
              </a:spcBef>
              <a:spcAft>
                <a:spcPts val="1200"/>
              </a:spcAft>
              <a:buClr>
                <a:schemeClr val="accent3"/>
              </a:buClr>
              <a:buSzPct val="150000"/>
              <a:buBlip>
                <a:blip r:embed="rId3"/>
              </a:buBlip>
            </a:pPr>
            <a:endParaRPr lang="ru-RU" sz="2000" dirty="0" smtClean="0"/>
          </a:p>
          <a:p>
            <a:pPr marL="722313" lvl="1" indent="-449263" algn="just">
              <a:spcBef>
                <a:spcPts val="300"/>
              </a:spcBef>
              <a:buClr>
                <a:schemeClr val="accent3"/>
              </a:buClr>
              <a:buSzPct val="150000"/>
              <a:buBlip>
                <a:blip r:embed="rId3"/>
              </a:buBlip>
            </a:pPr>
            <a:endParaRPr lang="ru-RU" sz="2000" dirty="0" smtClean="0"/>
          </a:p>
          <a:p>
            <a:pPr marL="531813" indent="-449263" algn="just">
              <a:spcBef>
                <a:spcPts val="300"/>
              </a:spcBef>
              <a:buClr>
                <a:schemeClr val="accent3"/>
              </a:buClr>
              <a:buSzPct val="150000"/>
            </a:pPr>
            <a:endParaRPr lang="ru-RU" sz="2400" dirty="0" smtClean="0"/>
          </a:p>
          <a:p>
            <a:pPr marL="531813" lvl="0" indent="-449263" algn="just">
              <a:spcBef>
                <a:spcPts val="300"/>
              </a:spcBef>
              <a:buClr>
                <a:schemeClr val="accent3"/>
              </a:buClr>
              <a:buSzPct val="150000"/>
              <a:buBlip>
                <a:blip r:embed="rId3"/>
              </a:buBlip>
            </a:pPr>
            <a:endParaRPr lang="ru-RU" sz="2400" dirty="0" smtClean="0"/>
          </a:p>
          <a:p>
            <a:pPr marL="531813" lvl="0" indent="-449263" algn="just">
              <a:spcBef>
                <a:spcPts val="300"/>
              </a:spcBef>
              <a:buClr>
                <a:schemeClr val="accent3"/>
              </a:buClr>
              <a:buSzPct val="150000"/>
              <a:buBlip>
                <a:blip r:embed="rId3"/>
              </a:buBlip>
            </a:pPr>
            <a:endParaRPr lang="ru-RU" sz="2400" dirty="0" smtClean="0"/>
          </a:p>
          <a:p>
            <a:pPr marL="531813" lvl="0" indent="-449263" algn="just">
              <a:spcBef>
                <a:spcPts val="300"/>
              </a:spcBef>
              <a:buClr>
                <a:schemeClr val="accent3"/>
              </a:buClr>
              <a:buSzPct val="150000"/>
              <a:buBlip>
                <a:blip r:embed="rId3"/>
              </a:buBlip>
            </a:pPr>
            <a:endParaRPr lang="ru-RU" sz="2400" dirty="0"/>
          </a:p>
          <a:p>
            <a:pPr marL="531813" lvl="0" indent="-449263" algn="just">
              <a:spcBef>
                <a:spcPts val="300"/>
              </a:spcBef>
              <a:buClr>
                <a:schemeClr val="accent3"/>
              </a:buClr>
              <a:buSzPct val="150000"/>
              <a:buBlip>
                <a:blip r:embed="rId3"/>
              </a:buBlip>
            </a:pPr>
            <a:endParaRPr kumimoji="0" lang="ru-RU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pak Yuli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lum bright="30000"/>
          </a:blip>
          <a:srcRect b="20833"/>
          <a:stretch>
            <a:fillRect/>
          </a:stretch>
        </p:blipFill>
        <p:spPr>
          <a:xfrm>
            <a:off x="2571736" y="1000132"/>
            <a:ext cx="3560109" cy="5429264"/>
          </a:xfrm>
          <a:prstGeom prst="rect">
            <a:avLst/>
          </a:prstGeom>
        </p:spPr>
      </p:pic>
      <p:grpSp>
        <p:nvGrpSpPr>
          <p:cNvPr id="2" name="Группа 1"/>
          <p:cNvGrpSpPr/>
          <p:nvPr/>
        </p:nvGrpSpPr>
        <p:grpSpPr>
          <a:xfrm>
            <a:off x="0" y="6143644"/>
            <a:ext cx="9144000" cy="714379"/>
            <a:chOff x="0" y="6143644"/>
            <a:chExt cx="9177210" cy="714379"/>
          </a:xfrm>
        </p:grpSpPr>
        <p:pic>
          <p:nvPicPr>
            <p:cNvPr id="3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10800000">
              <a:off x="0" y="6429396"/>
              <a:ext cx="9177210" cy="428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712553" y="6143644"/>
              <a:ext cx="2426408" cy="598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6" name="Заголовок 1"/>
          <p:cNvSpPr txBox="1">
            <a:spLocks/>
          </p:cNvSpPr>
          <p:nvPr/>
        </p:nvSpPr>
        <p:spPr>
          <a:xfrm>
            <a:off x="-32" y="500042"/>
            <a:ext cx="9144000" cy="709610"/>
          </a:xfrm>
          <a:prstGeom prst="rect">
            <a:avLst/>
          </a:prstGeom>
          <a:noFill/>
          <a:ln w="1905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СТРАТЕГИЧЕСКИЕ ЦЕЛИ РАЗВИТИЯ</a:t>
            </a:r>
          </a:p>
          <a:p>
            <a:pPr lvl="0" algn="ctr">
              <a:spcBef>
                <a:spcPct val="0"/>
              </a:spcBef>
              <a:defRPr/>
            </a:pP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Схема 9"/>
          <p:cNvGraphicFramePr/>
          <p:nvPr/>
        </p:nvGraphicFramePr>
        <p:xfrm>
          <a:off x="357158" y="1285860"/>
          <a:ext cx="8358246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6C4F912-304A-467E-960E-90F2B59778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>
                                            <p:graphicEl>
                                              <a:dgm id="{A6C4F912-304A-467E-960E-90F2B59778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F951961-BC7C-4DD3-AAF4-0D5248012B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">
                                            <p:graphicEl>
                                              <a:dgm id="{9F951961-BC7C-4DD3-AAF4-0D5248012B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C57B061-4D03-432A-977F-C72AFB28D7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">
                                            <p:graphicEl>
                                              <a:dgm id="{AC57B061-4D03-432A-977F-C72AFB28D7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2567E6E-9E76-40A0-8185-B554BF0CF4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">
                                            <p:graphicEl>
                                              <a:dgm id="{E2567E6E-9E76-40A0-8185-B554BF0CF4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AC7185B-0947-4903-BBE3-0BBDBA58F4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>
                                            <p:graphicEl>
                                              <a:dgm id="{6AC7185B-0947-4903-BBE3-0BBDBA58F4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E7EEE3C-9F57-41E2-8D1B-9A6B17D53A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">
                                            <p:graphicEl>
                                              <a:dgm id="{4E7EEE3C-9F57-41E2-8D1B-9A6B17D53A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 uiExpand="1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2144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-32" y="500042"/>
            <a:ext cx="9144000" cy="709610"/>
          </a:xfrm>
          <a:prstGeom prst="rect">
            <a:avLst/>
          </a:prstGeom>
          <a:noFill/>
          <a:ln w="1905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СТРАТЕГИЧЕСКИЕ ЦЕЛИ РАЗВИТИЯ</a:t>
            </a:r>
          </a:p>
          <a:p>
            <a:pPr lvl="0" algn="ctr">
              <a:spcBef>
                <a:spcPct val="0"/>
              </a:spcBef>
              <a:defRPr/>
            </a:pP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4"/>
          <p:cNvGrpSpPr/>
          <p:nvPr/>
        </p:nvGrpSpPr>
        <p:grpSpPr>
          <a:xfrm>
            <a:off x="0" y="6143644"/>
            <a:ext cx="9144000" cy="714379"/>
            <a:chOff x="0" y="6143644"/>
            <a:chExt cx="9177210" cy="714379"/>
          </a:xfrm>
        </p:grpSpPr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 rot="10800000">
              <a:off x="0" y="6429396"/>
              <a:ext cx="9177210" cy="428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6712553" y="6143644"/>
              <a:ext cx="2426408" cy="598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pak Yuli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lum bright="30000"/>
          </a:blip>
          <a:srcRect b="20833"/>
          <a:stretch>
            <a:fillRect/>
          </a:stretch>
        </p:blipFill>
        <p:spPr>
          <a:xfrm>
            <a:off x="2571736" y="1000132"/>
            <a:ext cx="3560109" cy="5429264"/>
          </a:xfrm>
          <a:prstGeom prst="rect">
            <a:avLst/>
          </a:prstGeom>
        </p:spPr>
      </p:pic>
      <p:grpSp>
        <p:nvGrpSpPr>
          <p:cNvPr id="2" name="Группа 1"/>
          <p:cNvGrpSpPr/>
          <p:nvPr/>
        </p:nvGrpSpPr>
        <p:grpSpPr>
          <a:xfrm>
            <a:off x="0" y="6143644"/>
            <a:ext cx="9144000" cy="714379"/>
            <a:chOff x="0" y="6143644"/>
            <a:chExt cx="9177210" cy="714379"/>
          </a:xfrm>
        </p:grpSpPr>
        <p:pic>
          <p:nvPicPr>
            <p:cNvPr id="3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10800000">
              <a:off x="0" y="6429396"/>
              <a:ext cx="9177210" cy="428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712553" y="6143644"/>
              <a:ext cx="2426408" cy="598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6" name="Заголовок 1"/>
          <p:cNvSpPr txBox="1">
            <a:spLocks/>
          </p:cNvSpPr>
          <p:nvPr/>
        </p:nvSpPr>
        <p:spPr>
          <a:xfrm>
            <a:off x="0" y="3071810"/>
            <a:ext cx="9144000" cy="709610"/>
          </a:xfrm>
          <a:prstGeom prst="rect">
            <a:avLst/>
          </a:prstGeom>
          <a:noFill/>
          <a:ln w="1905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СПАСИБО ЗА ВНИМАНИЕ !!!</a:t>
            </a:r>
          </a:p>
          <a:p>
            <a:pPr lvl="0" algn="ctr">
              <a:spcBef>
                <a:spcPct val="0"/>
              </a:spcBef>
              <a:defRPr/>
            </a:pP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pak Yuli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lum bright="30000"/>
          </a:blip>
          <a:srcRect b="20833"/>
          <a:stretch>
            <a:fillRect/>
          </a:stretch>
        </p:blipFill>
        <p:spPr>
          <a:xfrm>
            <a:off x="2571736" y="1000108"/>
            <a:ext cx="3560109" cy="5429264"/>
          </a:xfrm>
          <a:prstGeom prst="rect">
            <a:avLst/>
          </a:prstGeom>
        </p:spPr>
      </p:pic>
      <p:grpSp>
        <p:nvGrpSpPr>
          <p:cNvPr id="11" name="Группа 10"/>
          <p:cNvGrpSpPr/>
          <p:nvPr/>
        </p:nvGrpSpPr>
        <p:grpSpPr>
          <a:xfrm>
            <a:off x="0" y="6143644"/>
            <a:ext cx="9144000" cy="714379"/>
            <a:chOff x="0" y="6143644"/>
            <a:chExt cx="9177210" cy="714379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10800000">
              <a:off x="0" y="6429396"/>
              <a:ext cx="9177210" cy="428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712553" y="6143644"/>
              <a:ext cx="2426408" cy="598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6250"/>
            <a:ext cx="9144000" cy="709610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МИССИЯ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501122" cy="5214974"/>
          </a:xfrm>
        </p:spPr>
        <p:txBody>
          <a:bodyPr>
            <a:normAutofit lnSpcReduction="10000"/>
          </a:bodyPr>
          <a:lstStyle/>
          <a:p>
            <a:pPr marL="531813" indent="-449263" algn="just">
              <a:spcAft>
                <a:spcPts val="1200"/>
              </a:spcAft>
              <a:buSzPct val="150000"/>
              <a:buBlip>
                <a:blip r:embed="rId3"/>
              </a:buBlip>
            </a:pPr>
            <a:r>
              <a:rPr lang="ru-RU" dirty="0" smtClean="0"/>
              <a:t>Повышение уровня доходности банка за счет финансирования инвестиционных проектов малого и частного предпринимательства</a:t>
            </a:r>
          </a:p>
          <a:p>
            <a:pPr marL="531813" indent="-449263" algn="just">
              <a:spcAft>
                <a:spcPts val="1200"/>
              </a:spcAft>
              <a:buSzPct val="150000"/>
              <a:buBlip>
                <a:blip r:embed="rId3"/>
              </a:buBlip>
            </a:pPr>
            <a:r>
              <a:rPr lang="ru-RU" dirty="0" smtClean="0"/>
              <a:t>Привлечение перспективных и успешных предприятий и компаний в качестве корпоративных клиентов банка</a:t>
            </a:r>
          </a:p>
          <a:p>
            <a:pPr marL="531813" indent="-449263" algn="just">
              <a:spcAft>
                <a:spcPts val="1200"/>
              </a:spcAft>
              <a:buSzPct val="150000"/>
              <a:buBlip>
                <a:blip r:embed="rId3"/>
              </a:buBlip>
            </a:pPr>
            <a:r>
              <a:rPr lang="ru-RU" dirty="0" smtClean="0"/>
              <a:t>Повышение участия банка в инвестиционных процессах происходящих в Республике Узбекистан</a:t>
            </a:r>
          </a:p>
          <a:p>
            <a:pPr marL="531813" indent="-449263" algn="just">
              <a:spcAft>
                <a:spcPts val="1200"/>
              </a:spcAft>
              <a:buSzPct val="150000"/>
              <a:buBlip>
                <a:blip r:embed="rId3"/>
              </a:buBlip>
            </a:pPr>
            <a:r>
              <a:rPr lang="ru-RU" dirty="0" smtClean="0"/>
              <a:t>Стимулирование роста капитальных вложений частных предприятий</a:t>
            </a:r>
          </a:p>
          <a:p>
            <a:pPr>
              <a:buSzPct val="100000"/>
              <a:buBlip>
                <a:blip r:embed="rId3"/>
              </a:buBlip>
            </a:pPr>
            <a:endParaRPr lang="ru-RU" dirty="0" smtClean="0"/>
          </a:p>
          <a:p>
            <a:pPr>
              <a:buSzPct val="100000"/>
              <a:buBlip>
                <a:blip r:embed="rId3"/>
              </a:buBlip>
            </a:pPr>
            <a:endParaRPr lang="ru-RU" dirty="0" smtClean="0"/>
          </a:p>
          <a:p>
            <a:pPr>
              <a:buSzPct val="100000"/>
              <a:buBlip>
                <a:blip r:embed="rId3"/>
              </a:buBlip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Ipak Yuli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lum bright="30000"/>
          </a:blip>
          <a:srcRect b="20833"/>
          <a:stretch>
            <a:fillRect/>
          </a:stretch>
        </p:blipFill>
        <p:spPr>
          <a:xfrm>
            <a:off x="2571736" y="1000108"/>
            <a:ext cx="3560109" cy="5429264"/>
          </a:xfrm>
          <a:prstGeom prst="rect">
            <a:avLst/>
          </a:prstGeom>
        </p:spPr>
      </p:pic>
      <p:grpSp>
        <p:nvGrpSpPr>
          <p:cNvPr id="2" name="Группа 4"/>
          <p:cNvGrpSpPr/>
          <p:nvPr/>
        </p:nvGrpSpPr>
        <p:grpSpPr>
          <a:xfrm>
            <a:off x="0" y="6143644"/>
            <a:ext cx="9144000" cy="714379"/>
            <a:chOff x="0" y="6143644"/>
            <a:chExt cx="9177210" cy="714379"/>
          </a:xfrm>
        </p:grpSpPr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10800000">
              <a:off x="0" y="6429396"/>
              <a:ext cx="9177210" cy="428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712553" y="6143644"/>
              <a:ext cx="2426408" cy="598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9" name="Заголовок 1"/>
          <p:cNvSpPr txBox="1">
            <a:spLocks/>
          </p:cNvSpPr>
          <p:nvPr/>
        </p:nvSpPr>
        <p:spPr>
          <a:xfrm>
            <a:off x="-32" y="500042"/>
            <a:ext cx="9144000" cy="709610"/>
          </a:xfrm>
          <a:prstGeom prst="rect">
            <a:avLst/>
          </a:prstGeom>
          <a:noFill/>
          <a:ln w="1905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КРАТКАЯ ИСТОРИЯ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285720" y="1285860"/>
            <a:ext cx="8501122" cy="5072098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531813" lvl="0" indent="-449263">
              <a:spcBef>
                <a:spcPts val="300"/>
              </a:spcBef>
              <a:spcAft>
                <a:spcPts val="600"/>
              </a:spcAft>
              <a:buClr>
                <a:schemeClr val="accent3"/>
              </a:buClr>
              <a:buSzPct val="150000"/>
              <a:buBlip>
                <a:blip r:embed="rId3"/>
              </a:buBlip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 1997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2003 год 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привлечены 3 кредитные линии Немецкого Банка Реконструкции «КфВ» на сумму 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13,16 млн. евро.</a:t>
            </a:r>
          </a:p>
          <a:p>
            <a:pPr marL="531813" lvl="0" indent="-449263">
              <a:spcBef>
                <a:spcPts val="300"/>
              </a:spcBef>
              <a:spcAft>
                <a:spcPts val="600"/>
              </a:spcAft>
              <a:buClr>
                <a:schemeClr val="accent3"/>
              </a:buClr>
              <a:buSzPct val="150000"/>
              <a:buBlip>
                <a:blip r:embed="rId3"/>
              </a:buBlip>
            </a:pPr>
            <a:r>
              <a:rPr lang="ru-RU" sz="2400" b="1" dirty="0" smtClean="0"/>
              <a:t>С 2002 по 2009 год </a:t>
            </a:r>
            <a:r>
              <a:rPr lang="ru-RU" sz="2400" dirty="0" smtClean="0"/>
              <a:t>банком были привлечены и повторно использованы средства Немецкого Банка Реконструкции «КфВ» на сумму </a:t>
            </a:r>
            <a:r>
              <a:rPr lang="ru-RU" sz="2400" b="1" dirty="0" smtClean="0"/>
              <a:t>9,79 млн. евро</a:t>
            </a:r>
            <a:r>
              <a:rPr lang="ru-RU" sz="2400" dirty="0" smtClean="0"/>
              <a:t>.</a:t>
            </a:r>
          </a:p>
          <a:p>
            <a:pPr marL="531813" lvl="0" indent="-449263">
              <a:spcBef>
                <a:spcPts val="300"/>
              </a:spcBef>
              <a:spcAft>
                <a:spcPts val="600"/>
              </a:spcAft>
              <a:buClr>
                <a:schemeClr val="accent3"/>
              </a:buClr>
              <a:buSzPct val="150000"/>
              <a:buBlip>
                <a:blip r:embed="rId3"/>
              </a:buBlip>
            </a:pPr>
            <a:r>
              <a:rPr lang="ru-RU" sz="2400" b="1" dirty="0" smtClean="0"/>
              <a:t>В 2006 году </a:t>
            </a:r>
            <a:r>
              <a:rPr lang="ru-RU" sz="2400" dirty="0" smtClean="0"/>
              <a:t>привлечена первая линия Исламской  Корпорации по Развитию Частного Сектора в размере </a:t>
            </a:r>
            <a:r>
              <a:rPr lang="ru-RU" sz="2400" b="1" dirty="0" smtClean="0"/>
              <a:t>2 млн. долл.США</a:t>
            </a:r>
          </a:p>
          <a:p>
            <a:pPr marL="531813" lvl="0" indent="-449263">
              <a:spcBef>
                <a:spcPts val="300"/>
              </a:spcBef>
              <a:spcAft>
                <a:spcPts val="600"/>
              </a:spcAft>
              <a:buClr>
                <a:schemeClr val="accent3"/>
              </a:buClr>
              <a:buSzPct val="150000"/>
              <a:buBlip>
                <a:blip r:embed="rId3"/>
              </a:buBlip>
            </a:pPr>
            <a:r>
              <a:rPr lang="ru-RU" sz="2400" b="1" dirty="0" smtClean="0"/>
              <a:t>В </a:t>
            </a:r>
            <a:r>
              <a:rPr lang="en-US" sz="2400" b="1" dirty="0" smtClean="0"/>
              <a:t>2008</a:t>
            </a:r>
            <a:r>
              <a:rPr lang="ru-RU" sz="2400" b="1" dirty="0" smtClean="0"/>
              <a:t> году,</a:t>
            </a:r>
            <a:r>
              <a:rPr lang="ru-RU" sz="2400" dirty="0" smtClean="0"/>
              <a:t> при отделе был создан сектор исламского финансирования</a:t>
            </a:r>
          </a:p>
          <a:p>
            <a:pPr marL="531813" lvl="0" indent="-449263" algn="just">
              <a:spcBef>
                <a:spcPts val="300"/>
              </a:spcBef>
              <a:buClr>
                <a:schemeClr val="accent3"/>
              </a:buClr>
              <a:buSzPct val="150000"/>
              <a:buBlip>
                <a:blip r:embed="rId3"/>
              </a:buBlip>
            </a:pPr>
            <a:r>
              <a:rPr lang="ru-RU" sz="2400" b="1" dirty="0" smtClean="0"/>
              <a:t>В 2008 году </a:t>
            </a:r>
            <a:r>
              <a:rPr lang="ru-RU" sz="2400" dirty="0" smtClean="0"/>
              <a:t>между банком и немецким банком </a:t>
            </a:r>
            <a:r>
              <a:rPr lang="ru-RU" sz="2400" b="1" dirty="0" err="1" smtClean="0"/>
              <a:t>Ландесбанк</a:t>
            </a:r>
            <a:r>
              <a:rPr lang="ru-RU" sz="2400" b="1" dirty="0" smtClean="0"/>
              <a:t> Берлин АГ</a:t>
            </a:r>
            <a:r>
              <a:rPr lang="ru-RU" sz="2400" dirty="0" smtClean="0"/>
              <a:t> подписано Базовое соглашение.</a:t>
            </a:r>
            <a:endParaRPr lang="en-US" sz="2400" dirty="0" smtClean="0"/>
          </a:p>
          <a:p>
            <a:pPr marL="531813" lvl="0" indent="-449263" algn="just">
              <a:spcBef>
                <a:spcPts val="300"/>
              </a:spcBef>
              <a:buClr>
                <a:schemeClr val="accent3"/>
              </a:buClr>
              <a:buSzPct val="150000"/>
              <a:buBlip>
                <a:blip r:embed="rId3"/>
              </a:buBlip>
            </a:pPr>
            <a:endParaRPr lang="ru-RU" sz="2400" dirty="0"/>
          </a:p>
          <a:p>
            <a:pPr marL="531813" lvl="0" indent="-449263" algn="just">
              <a:spcBef>
                <a:spcPts val="300"/>
              </a:spcBef>
              <a:buClr>
                <a:schemeClr val="accent3"/>
              </a:buClr>
              <a:buSzPct val="150000"/>
              <a:buBlip>
                <a:blip r:embed="rId3"/>
              </a:buBlip>
            </a:pPr>
            <a:endParaRPr kumimoji="0" lang="ru-RU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Ipak Yuli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lum bright="30000"/>
          </a:blip>
          <a:srcRect b="20833"/>
          <a:stretch>
            <a:fillRect/>
          </a:stretch>
        </p:blipFill>
        <p:spPr>
          <a:xfrm>
            <a:off x="2571736" y="1000108"/>
            <a:ext cx="3560109" cy="5429264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0" y="6143644"/>
            <a:ext cx="9144000" cy="714379"/>
            <a:chOff x="0" y="6143644"/>
            <a:chExt cx="9177210" cy="714379"/>
          </a:xfrm>
        </p:grpSpPr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10800000">
              <a:off x="0" y="6429396"/>
              <a:ext cx="9177210" cy="428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712553" y="6143644"/>
              <a:ext cx="2426408" cy="598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9" name="Заголовок 1"/>
          <p:cNvSpPr txBox="1">
            <a:spLocks/>
          </p:cNvSpPr>
          <p:nvPr/>
        </p:nvSpPr>
        <p:spPr>
          <a:xfrm>
            <a:off x="-32" y="500042"/>
            <a:ext cx="9144000" cy="709610"/>
          </a:xfrm>
          <a:prstGeom prst="rect">
            <a:avLst/>
          </a:prstGeom>
          <a:noFill/>
          <a:ln w="1905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КРАТКАЯ ИСТОРИЯ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285720" y="1285860"/>
            <a:ext cx="8501122" cy="507209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31813" lvl="0" indent="-449263">
              <a:spcBef>
                <a:spcPts val="300"/>
              </a:spcBef>
              <a:spcAft>
                <a:spcPts val="600"/>
              </a:spcAft>
              <a:buClr>
                <a:schemeClr val="accent3"/>
              </a:buClr>
              <a:buSzPct val="150000"/>
              <a:buBlip>
                <a:blip r:embed="rId3"/>
              </a:buBlip>
            </a:pPr>
            <a:r>
              <a:rPr lang="ru-RU" sz="2400" b="1" dirty="0" smtClean="0"/>
              <a:t>2010 году </a:t>
            </a:r>
            <a:r>
              <a:rPr lang="ru-RU" sz="2400" dirty="0" smtClean="0"/>
              <a:t>привлечена вторая линия финансирования Исламской  Корпорации по Развитию Частного Сектора в размере </a:t>
            </a:r>
            <a:r>
              <a:rPr lang="ru-RU" sz="2400" b="1" dirty="0" smtClean="0"/>
              <a:t>5 млн. долл.США</a:t>
            </a:r>
            <a:r>
              <a:rPr lang="ru-RU" sz="2400" dirty="0" smtClean="0"/>
              <a:t>.</a:t>
            </a:r>
          </a:p>
          <a:p>
            <a:pPr marL="531813" lvl="0" indent="-449263">
              <a:spcBef>
                <a:spcPts val="300"/>
              </a:spcBef>
              <a:spcAft>
                <a:spcPts val="600"/>
              </a:spcAft>
              <a:buClr>
                <a:schemeClr val="accent3"/>
              </a:buClr>
              <a:buSzPct val="150000"/>
              <a:buBlip>
                <a:blip r:embed="rId3"/>
              </a:buBlip>
            </a:pPr>
            <a:r>
              <a:rPr lang="ru-RU" sz="2400" dirty="0" smtClean="0"/>
              <a:t>В том же году, было принято решение о создании обособленного отдела исламского финансирования в связи с расширением деятельности данного направления.</a:t>
            </a:r>
          </a:p>
          <a:p>
            <a:pPr marL="531813" lvl="0" indent="-449263">
              <a:spcBef>
                <a:spcPts val="300"/>
              </a:spcBef>
              <a:spcAft>
                <a:spcPts val="600"/>
              </a:spcAft>
              <a:buClr>
                <a:schemeClr val="accent3"/>
              </a:buClr>
              <a:buSzPct val="150000"/>
              <a:buBlip>
                <a:blip r:embed="rId3"/>
              </a:buBlip>
            </a:pPr>
            <a:r>
              <a:rPr lang="ru-RU" sz="2400" b="1" dirty="0" smtClean="0"/>
              <a:t>2011 году </a:t>
            </a:r>
            <a:r>
              <a:rPr lang="ru-RU" sz="2400" dirty="0" smtClean="0"/>
              <a:t>был создан управление финансирования инвестиционных проектов</a:t>
            </a:r>
            <a:endParaRPr lang="en-US" sz="2400" dirty="0" smtClean="0"/>
          </a:p>
          <a:p>
            <a:pPr marL="531813" lvl="0" indent="-449263" algn="just">
              <a:spcBef>
                <a:spcPts val="300"/>
              </a:spcBef>
              <a:buClr>
                <a:schemeClr val="accent3"/>
              </a:buClr>
              <a:buSzPct val="150000"/>
              <a:buBlip>
                <a:blip r:embed="rId3"/>
              </a:buBlip>
            </a:pPr>
            <a:endParaRPr lang="ru-RU" sz="2400" dirty="0"/>
          </a:p>
          <a:p>
            <a:pPr marL="531813" lvl="0" indent="-449263" algn="just">
              <a:spcBef>
                <a:spcPts val="300"/>
              </a:spcBef>
              <a:buClr>
                <a:schemeClr val="accent3"/>
              </a:buClr>
              <a:buSzPct val="150000"/>
              <a:buBlip>
                <a:blip r:embed="rId3"/>
              </a:buBlip>
            </a:pPr>
            <a:endParaRPr kumimoji="0" lang="ru-RU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pak Yuli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lum bright="30000"/>
          </a:blip>
          <a:srcRect b="20833"/>
          <a:stretch>
            <a:fillRect/>
          </a:stretch>
        </p:blipFill>
        <p:spPr>
          <a:xfrm>
            <a:off x="2571736" y="1000108"/>
            <a:ext cx="3560109" cy="5429264"/>
          </a:xfrm>
          <a:prstGeom prst="rect">
            <a:avLst/>
          </a:prstGeom>
        </p:spPr>
      </p:pic>
      <p:grpSp>
        <p:nvGrpSpPr>
          <p:cNvPr id="2" name="Группа 1"/>
          <p:cNvGrpSpPr/>
          <p:nvPr/>
        </p:nvGrpSpPr>
        <p:grpSpPr>
          <a:xfrm>
            <a:off x="0" y="6143644"/>
            <a:ext cx="9144000" cy="714379"/>
            <a:chOff x="0" y="6143644"/>
            <a:chExt cx="9177210" cy="714379"/>
          </a:xfrm>
        </p:grpSpPr>
        <p:pic>
          <p:nvPicPr>
            <p:cNvPr id="3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10800000">
              <a:off x="0" y="6429396"/>
              <a:ext cx="9177210" cy="428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712553" y="6143644"/>
              <a:ext cx="2426408" cy="598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5" name="Заголовок 1"/>
          <p:cNvSpPr txBox="1">
            <a:spLocks/>
          </p:cNvSpPr>
          <p:nvPr/>
        </p:nvSpPr>
        <p:spPr>
          <a:xfrm>
            <a:off x="-32" y="500042"/>
            <a:ext cx="9144000" cy="709610"/>
          </a:xfrm>
          <a:prstGeom prst="rect">
            <a:avLst/>
          </a:prstGeom>
          <a:noFill/>
          <a:ln w="1905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ПРЕДЛАГ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А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ЕМЫЕ</a:t>
            </a:r>
            <a:r>
              <a:rPr kumimoji="0" lang="ru-RU" sz="4000" b="1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ПРОДУКТЫ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0" y="1285860"/>
            <a:ext cx="9001156" cy="507209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31813" lvl="0" indent="-449263">
              <a:spcBef>
                <a:spcPts val="300"/>
              </a:spcBef>
              <a:spcAft>
                <a:spcPts val="600"/>
              </a:spcAft>
              <a:buClr>
                <a:schemeClr val="accent3"/>
              </a:buClr>
              <a:buSzPct val="150000"/>
              <a:buBlip>
                <a:blip r:embed="rId3"/>
              </a:buBlip>
            </a:pPr>
            <a:r>
              <a:rPr lang="ru-RU" sz="2400" b="1" dirty="0" smtClean="0"/>
              <a:t>Инвестиционное кредитование проектов малого и частного предпринимательства</a:t>
            </a:r>
          </a:p>
          <a:p>
            <a:pPr marL="531813" lvl="0" indent="-449263" algn="just">
              <a:spcBef>
                <a:spcPts val="300"/>
              </a:spcBef>
              <a:buClr>
                <a:schemeClr val="accent3"/>
              </a:buClr>
              <a:buSzPct val="150000"/>
              <a:buBlip>
                <a:blip r:embed="rId3"/>
              </a:buBlip>
            </a:pPr>
            <a:endParaRPr lang="ru-RU" sz="2400" dirty="0" smtClean="0"/>
          </a:p>
          <a:p>
            <a:pPr marL="531813" lvl="0" indent="-449263" algn="just">
              <a:spcBef>
                <a:spcPts val="300"/>
              </a:spcBef>
              <a:buClr>
                <a:schemeClr val="accent3"/>
              </a:buClr>
              <a:buSzPct val="150000"/>
              <a:buBlip>
                <a:blip r:embed="rId3"/>
              </a:buBlip>
            </a:pPr>
            <a:endParaRPr lang="ru-RU" sz="2400" dirty="0" smtClean="0"/>
          </a:p>
          <a:p>
            <a:pPr marL="531813" lvl="0" indent="-449263" algn="just">
              <a:spcBef>
                <a:spcPts val="300"/>
              </a:spcBef>
              <a:buClr>
                <a:schemeClr val="accent3"/>
              </a:buClr>
              <a:buSzPct val="150000"/>
              <a:buBlip>
                <a:blip r:embed="rId3"/>
              </a:buBlip>
            </a:pPr>
            <a:endParaRPr lang="ru-RU" sz="2400" dirty="0" smtClean="0"/>
          </a:p>
          <a:p>
            <a:pPr marL="531813" lvl="0" indent="-449263" algn="just">
              <a:spcBef>
                <a:spcPts val="300"/>
              </a:spcBef>
              <a:buClr>
                <a:schemeClr val="accent3"/>
              </a:buClr>
              <a:buSzPct val="150000"/>
              <a:buBlip>
                <a:blip r:embed="rId3"/>
              </a:buBlip>
            </a:pPr>
            <a:endParaRPr lang="ru-RU" sz="2400" dirty="0" smtClean="0"/>
          </a:p>
          <a:p>
            <a:pPr marL="531813" lvl="0" indent="-449263" algn="just">
              <a:spcBef>
                <a:spcPts val="300"/>
              </a:spcBef>
              <a:buClr>
                <a:schemeClr val="accent3"/>
              </a:buClr>
              <a:buSzPct val="150000"/>
              <a:buBlip>
                <a:blip r:embed="rId3"/>
              </a:buBlip>
            </a:pPr>
            <a:endParaRPr lang="ru-RU" sz="2400" b="1" dirty="0" smtClean="0"/>
          </a:p>
          <a:p>
            <a:pPr marL="531813" lvl="0" indent="-449263" algn="just">
              <a:spcBef>
                <a:spcPts val="300"/>
              </a:spcBef>
              <a:buClr>
                <a:schemeClr val="accent3"/>
              </a:buClr>
              <a:buSzPct val="150000"/>
              <a:buBlip>
                <a:blip r:embed="rId3"/>
              </a:buBlip>
            </a:pPr>
            <a:r>
              <a:rPr lang="ru-RU" sz="2400" b="1" dirty="0" smtClean="0"/>
              <a:t>Экспортное финансирование под покрытие ЭКА</a:t>
            </a:r>
          </a:p>
          <a:p>
            <a:pPr marL="531813" lvl="0" indent="-449263" algn="just">
              <a:spcBef>
                <a:spcPts val="300"/>
              </a:spcBef>
              <a:buClr>
                <a:schemeClr val="accent3"/>
              </a:buClr>
              <a:buSzPct val="150000"/>
              <a:buBlip>
                <a:blip r:embed="rId3"/>
              </a:buBlip>
            </a:pPr>
            <a:endParaRPr lang="en-US" sz="2400" dirty="0" smtClean="0"/>
          </a:p>
          <a:p>
            <a:pPr marL="531813" lvl="0" indent="-449263" algn="just">
              <a:spcBef>
                <a:spcPts val="300"/>
              </a:spcBef>
              <a:buClr>
                <a:schemeClr val="accent3"/>
              </a:buClr>
              <a:buSzPct val="150000"/>
              <a:buBlip>
                <a:blip r:embed="rId3"/>
              </a:buBlip>
            </a:pPr>
            <a:endParaRPr lang="ru-RU" sz="2400" dirty="0"/>
          </a:p>
          <a:p>
            <a:pPr marL="531813" lvl="0" indent="-449263" algn="just">
              <a:spcBef>
                <a:spcPts val="300"/>
              </a:spcBef>
              <a:buClr>
                <a:schemeClr val="accent3"/>
              </a:buClr>
              <a:buSzPct val="150000"/>
              <a:buBlip>
                <a:blip r:embed="rId3"/>
              </a:buBlip>
            </a:pPr>
            <a:endParaRPr kumimoji="0" lang="ru-RU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9156" name="Picture 4" descr="http://t0.gstatic.com/images?q=tbn:ANd9GcSk6AuLyMFlxU-2uSHfOnwOhREb7aPoUCi51wJomGpMgPvK6q-J-Q&amp;t=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2071678"/>
            <a:ext cx="4143404" cy="2104588"/>
          </a:xfrm>
          <a:prstGeom prst="rect">
            <a:avLst/>
          </a:prstGeom>
          <a:noFill/>
        </p:spPr>
      </p:pic>
      <p:pic>
        <p:nvPicPr>
          <p:cNvPr id="49154" name="Picture 2" descr="http://coursesandcareer.com/CareerAdmin/ArticleImage/Export_Management,_Export_Management_Courses_In_India,_Export_Management_Colleges,_Jobs,_Salary_In_India_export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4500570"/>
            <a:ext cx="2090719" cy="20907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Ipak Yuli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lum bright="30000"/>
          </a:blip>
          <a:srcRect b="20833"/>
          <a:stretch>
            <a:fillRect/>
          </a:stretch>
        </p:blipFill>
        <p:spPr>
          <a:xfrm>
            <a:off x="2571736" y="1000108"/>
            <a:ext cx="3560109" cy="5429264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0" y="6143644"/>
            <a:ext cx="9144000" cy="714379"/>
            <a:chOff x="0" y="6143644"/>
            <a:chExt cx="9177210" cy="714379"/>
          </a:xfrm>
        </p:grpSpPr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10800000">
              <a:off x="0" y="6429396"/>
              <a:ext cx="9177210" cy="428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712553" y="6143644"/>
              <a:ext cx="2426408" cy="598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8" name="Заголовок 1"/>
          <p:cNvSpPr txBox="1">
            <a:spLocks/>
          </p:cNvSpPr>
          <p:nvPr/>
        </p:nvSpPr>
        <p:spPr>
          <a:xfrm>
            <a:off x="-32" y="500042"/>
            <a:ext cx="9144000" cy="709610"/>
          </a:xfrm>
          <a:prstGeom prst="rect">
            <a:avLst/>
          </a:prstGeom>
          <a:noFill/>
          <a:ln w="1905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РЕЗУЛЬТАТЫ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ДЕЯТЕЛЬНОСТИ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244208880"/>
              </p:ext>
            </p:extLst>
          </p:nvPr>
        </p:nvGraphicFramePr>
        <p:xfrm>
          <a:off x="0" y="1142984"/>
          <a:ext cx="8572560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9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9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9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9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9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9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Chart bld="seriesEl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143644"/>
            <a:ext cx="9144000" cy="714379"/>
            <a:chOff x="0" y="6143644"/>
            <a:chExt cx="9177210" cy="714379"/>
          </a:xfrm>
        </p:grpSpPr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0800000">
              <a:off x="0" y="6429396"/>
              <a:ext cx="9177210" cy="428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712553" y="6143644"/>
              <a:ext cx="2426408" cy="598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aphicFrame>
        <p:nvGraphicFramePr>
          <p:cNvPr id="8" name="Диаграмма 7"/>
          <p:cNvGraphicFramePr/>
          <p:nvPr/>
        </p:nvGraphicFramePr>
        <p:xfrm>
          <a:off x="0" y="1142984"/>
          <a:ext cx="914400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-32" y="500042"/>
            <a:ext cx="9144000" cy="709610"/>
          </a:xfrm>
          <a:prstGeom prst="rect">
            <a:avLst/>
          </a:prstGeom>
          <a:noFill/>
          <a:ln w="1905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РЕЗУЛЬТАТЫ ДЕЯТЕЛЬНОСТИ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8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8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8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8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8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Chart bld="category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6"/>
          <p:cNvGraphicFramePr>
            <a:graphicFrameLocks/>
          </p:cNvGraphicFramePr>
          <p:nvPr/>
        </p:nvGraphicFramePr>
        <p:xfrm>
          <a:off x="428596" y="1643050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0" y="785794"/>
            <a:ext cx="9144000" cy="709610"/>
          </a:xfrm>
          <a:prstGeom prst="rect">
            <a:avLst/>
          </a:prstGeom>
          <a:noFill/>
          <a:ln w="1905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ИСЛАМСКОЕ</a:t>
            </a:r>
            <a:r>
              <a:rPr kumimoji="0" lang="ru-RU" sz="4000" b="1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ФИНАНСИРОВАНИЕ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0" y="6143644"/>
            <a:ext cx="9144000" cy="714379"/>
            <a:chOff x="0" y="6143644"/>
            <a:chExt cx="9177210" cy="714379"/>
          </a:xfrm>
        </p:grpSpPr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10800000">
              <a:off x="0" y="6429396"/>
              <a:ext cx="9177210" cy="428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712553" y="6143644"/>
              <a:ext cx="2426408" cy="598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8229600" cy="4792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0" y="6143644"/>
            <a:ext cx="9144000" cy="714379"/>
            <a:chOff x="0" y="6143644"/>
            <a:chExt cx="9177210" cy="714379"/>
          </a:xfrm>
        </p:grpSpPr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10800000">
              <a:off x="0" y="6429396"/>
              <a:ext cx="9177210" cy="428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712553" y="6143644"/>
              <a:ext cx="2426408" cy="598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9" name="Заголовок 1"/>
          <p:cNvSpPr txBox="1">
            <a:spLocks/>
          </p:cNvSpPr>
          <p:nvPr/>
        </p:nvSpPr>
        <p:spPr>
          <a:xfrm>
            <a:off x="-32" y="500042"/>
            <a:ext cx="9144000" cy="709610"/>
          </a:xfrm>
          <a:prstGeom prst="rect">
            <a:avLst/>
          </a:prstGeom>
          <a:noFill/>
          <a:ln w="1905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ИСЛАМСКОЕ</a:t>
            </a:r>
            <a:r>
              <a:rPr kumimoji="0" lang="ru-RU" sz="4000" b="1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ФИНАНСИРОВАНИЕ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2">
      <a:dk1>
        <a:srgbClr val="006600"/>
      </a:dk1>
      <a:lt1>
        <a:sysClr val="window" lastClr="FFFFFF"/>
      </a:lt1>
      <a:dk2>
        <a:srgbClr val="387025"/>
      </a:dk2>
      <a:lt2>
        <a:srgbClr val="DBF5F9"/>
      </a:lt2>
      <a:accent1>
        <a:srgbClr val="77C95C"/>
      </a:accent1>
      <a:accent2>
        <a:srgbClr val="A4DB92"/>
      </a:accent2>
      <a:accent3>
        <a:srgbClr val="ADFFAD"/>
      </a:accent3>
      <a:accent4>
        <a:srgbClr val="A4DB92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1083</TotalTime>
  <Words>714</Words>
  <Application>Microsoft Office PowerPoint</Application>
  <PresentationFormat>Экран (4:3)</PresentationFormat>
  <Paragraphs>152</Paragraphs>
  <Slides>17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Городская</vt:lpstr>
      <vt:lpstr>СОТРУДНИЧЕСТВО С МЕЖДУНАРОДНЫМИ ФИНАНСОВЫМИ ИНСТИТУТАМИ: ФИНАНСИРОВАНИЕ ИНВЕСТИЦИОННЫХ ПРОЕКТОВ</vt:lpstr>
      <vt:lpstr>МИССИЯ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274</cp:revision>
  <dcterms:modified xsi:type="dcterms:W3CDTF">2012-04-06T05:14:37Z</dcterms:modified>
</cp:coreProperties>
</file>