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4" r:id="rId3"/>
    <p:sldId id="289" r:id="rId4"/>
    <p:sldId id="258" r:id="rId5"/>
    <p:sldId id="283" r:id="rId6"/>
    <p:sldId id="287" r:id="rId7"/>
    <p:sldId id="290" r:id="rId8"/>
    <p:sldId id="288" r:id="rId9"/>
    <p:sldId id="291" r:id="rId10"/>
    <p:sldId id="292" r:id="rId11"/>
    <p:sldId id="286" r:id="rId12"/>
    <p:sldId id="267" r:id="rId13"/>
    <p:sldId id="27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4"/>
    <a:srgbClr val="000076"/>
    <a:srgbClr val="691CA8"/>
    <a:srgbClr val="9942E0"/>
    <a:srgbClr val="0000C0"/>
    <a:srgbClr val="C6170A"/>
    <a:srgbClr val="0000D0"/>
    <a:srgbClr val="0000AC"/>
    <a:srgbClr val="33CCCC"/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69" autoAdjust="0"/>
    <p:restoredTop sz="94660"/>
  </p:normalViewPr>
  <p:slideViewPr>
    <p:cSldViewPr>
      <p:cViewPr>
        <p:scale>
          <a:sx n="100" d="100"/>
          <a:sy n="100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&#1055;&#1088;&#1077;&#1079;&#1077;&#1085;&#1090;&#1072;&#1094;&#1080;&#1103;\&#1050;&#1085;&#1080;&#1075;&#1072;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/>
      <c:areaChart>
        <c:grouping val="standard"/>
        <c:ser>
          <c:idx val="0"/>
          <c:order val="0"/>
          <c:dLbls>
            <c:dLbl>
              <c:idx val="0"/>
              <c:layout>
                <c:manualLayout>
                  <c:x val="2.5396647642511205E-2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3.3862196856681592E-3"/>
                  <c:y val="3.6363393420420984E-2"/>
                </c:manualLayout>
              </c:layout>
              <c:showVal val="1"/>
            </c:dLbl>
            <c:dLbl>
              <c:idx val="9"/>
              <c:layout>
                <c:manualLayout>
                  <c:x val="-3.0475977171013465E-2"/>
                  <c:y val="-1.693522448430314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Лист3!$A$2:$A$11</c:f>
              <c:strCache>
                <c:ptCount val="10"/>
                <c:pt idx="0">
                  <c:v>2002 год</c:v>
                </c:pt>
                <c:pt idx="1">
                  <c:v>2003 год</c:v>
                </c:pt>
                <c:pt idx="2">
                  <c:v>2004 год</c:v>
                </c:pt>
                <c:pt idx="3">
                  <c:v>2005 год</c:v>
                </c:pt>
                <c:pt idx="4">
                  <c:v>2006 год</c:v>
                </c:pt>
                <c:pt idx="5">
                  <c:v>2007 год</c:v>
                </c:pt>
                <c:pt idx="6">
                  <c:v>2008 год</c:v>
                </c:pt>
                <c:pt idx="7">
                  <c:v>2009 год</c:v>
                </c:pt>
                <c:pt idx="8">
                  <c:v>2010 год</c:v>
                </c:pt>
                <c:pt idx="9">
                  <c:v>2011 год</c:v>
                </c:pt>
              </c:strCache>
            </c:strRef>
          </c:cat>
          <c:val>
            <c:numRef>
              <c:f>Лист3!$B$2:$B$11</c:f>
              <c:numCache>
                <c:formatCode>General</c:formatCode>
                <c:ptCount val="10"/>
                <c:pt idx="0">
                  <c:v>21.7</c:v>
                </c:pt>
                <c:pt idx="1">
                  <c:v>27.1</c:v>
                </c:pt>
                <c:pt idx="2">
                  <c:v>32.9</c:v>
                </c:pt>
                <c:pt idx="3">
                  <c:v>42.6</c:v>
                </c:pt>
                <c:pt idx="4">
                  <c:v>49.7</c:v>
                </c:pt>
                <c:pt idx="5">
                  <c:v>73.599999999999994</c:v>
                </c:pt>
                <c:pt idx="6">
                  <c:v>88.1</c:v>
                </c:pt>
                <c:pt idx="7">
                  <c:v>146.1</c:v>
                </c:pt>
                <c:pt idx="8">
                  <c:v>169.5</c:v>
                </c:pt>
                <c:pt idx="9">
                  <c:v>231.6</c:v>
                </c:pt>
              </c:numCache>
            </c:numRef>
          </c:val>
        </c:ser>
        <c:dLbls>
          <c:showVal val="1"/>
        </c:dLbls>
        <c:axId val="64307968"/>
        <c:axId val="64309504"/>
      </c:areaChart>
      <c:catAx>
        <c:axId val="64307968"/>
        <c:scaling>
          <c:orientation val="minMax"/>
        </c:scaling>
        <c:axPos val="b"/>
        <c:majorTickMark val="none"/>
        <c:tickLblPos val="nextTo"/>
        <c:crossAx val="64309504"/>
        <c:crosses val="autoZero"/>
        <c:auto val="1"/>
        <c:lblAlgn val="ctr"/>
        <c:lblOffset val="100"/>
      </c:catAx>
      <c:valAx>
        <c:axId val="64309504"/>
        <c:scaling>
          <c:orientation val="minMax"/>
        </c:scaling>
        <c:axPos val="l"/>
        <c:numFmt formatCode="General" sourceLinked="1"/>
        <c:majorTickMark val="none"/>
        <c:tickLblPos val="nextTo"/>
        <c:crossAx val="6430796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2310881630291465"/>
          <c:y val="0.93467447585094643"/>
          <c:w val="7.8622276929665474E-2"/>
          <c:h val="5.5557677787876236E-2"/>
        </c:manualLayout>
      </c:layout>
    </c:legend>
    <c:plotVisOnly val="1"/>
  </c:chart>
  <c:spPr>
    <a:ln>
      <a:noFill/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0.15238</cdr:x>
      <cdr:y>0.93617</cdr:y>
    </cdr:from>
    <cdr:to>
      <cdr:x>0.2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42976" y="3143272"/>
          <a:ext cx="357190" cy="2143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0900" y="6384925"/>
            <a:ext cx="2895600" cy="244475"/>
          </a:xfrm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lvl1pPr>
          </a:lstStyle>
          <a:p>
            <a:r>
              <a:rPr lang="en-US"/>
              <a:t>Edit your company slogan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24200" y="6477000"/>
            <a:ext cx="1828800" cy="244475"/>
          </a:xfrm>
        </p:spPr>
        <p:txBody>
          <a:bodyPr/>
          <a:lstStyle>
            <a:lvl1pPr>
              <a:defRPr/>
            </a:lvl1pPr>
          </a:lstStyle>
          <a:p>
            <a:fld id="{28A937C8-0F52-4129-A8CC-DF529E44222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86000" y="3962400"/>
            <a:ext cx="61722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200400"/>
            <a:ext cx="6400800" cy="682625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gray">
          <a:xfrm>
            <a:off x="6019800" y="5934075"/>
            <a:ext cx="2832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68096-A000-40F4-8DAE-AEB94DA777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350838"/>
            <a:ext cx="2076450" cy="5592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350838"/>
            <a:ext cx="6076950" cy="5592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836DD-F797-48DE-BD6E-E5391AAE76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9342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3058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971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2993D160-4EFE-4DBC-97F3-46B42A9976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1411D-8C8B-4106-8837-BEC665CB1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42713-D88A-42AB-AC75-B2781735CB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6BAF2-36DB-4395-B0AF-6C6945B36D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A20F6-D6FF-450E-9DA0-BA3B7163C2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1D04C-D463-4E69-B799-1B3631EF3C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34795-F24C-45DB-B570-9A75F26310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2C4F0-44B6-4DFD-A188-6F995197F1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3F5C8-4E3E-4255-972B-C9E7C28225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angle 50"/>
          <p:cNvSpPr>
            <a:spLocks noChangeArrowheads="1"/>
          </p:cNvSpPr>
          <p:nvPr/>
        </p:nvSpPr>
        <p:spPr bwMode="gray">
          <a:xfrm>
            <a:off x="2133600" y="381000"/>
            <a:ext cx="7010400" cy="533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gray">
          <a:xfrm>
            <a:off x="1981200" y="457200"/>
            <a:ext cx="7162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943600" y="63246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CBD050-CDA7-4FDC-8E19-FB0943C3EE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828800" y="350838"/>
            <a:ext cx="6934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white">
          <a:xfrm>
            <a:off x="7196138" y="5943600"/>
            <a:ext cx="1643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3200400"/>
            <a:ext cx="6934200" cy="682625"/>
          </a:xfrm>
        </p:spPr>
        <p:txBody>
          <a:bodyPr/>
          <a:lstStyle/>
          <a:p>
            <a:r>
              <a:rPr lang="ru-RU" sz="3200" dirty="0" smtClean="0"/>
              <a:t>Аудит как важный механизм надежности страховой организации</a:t>
            </a:r>
            <a:endParaRPr lang="en-US" sz="3200" dirty="0"/>
          </a:p>
        </p:txBody>
      </p:sp>
      <p:pic>
        <p:nvPicPr>
          <p:cNvPr id="4" name="Picture 2" descr="C:\Documents and Settings\1\Рабочий стол\Безимени-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595390"/>
            <a:ext cx="1214446" cy="1262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1928802"/>
          <a:ext cx="8429684" cy="273353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929618"/>
                <a:gridCol w="500066"/>
              </a:tblGrid>
              <a:tr h="236864">
                <a:tc>
                  <a:txBody>
                    <a:bodyPr/>
                    <a:lstStyle/>
                    <a:p>
                      <a:pPr marL="6667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76"/>
                          </a:solidFill>
                          <a:latin typeface="+mn-lt"/>
                          <a:ea typeface="+mn-ea"/>
                          <a:cs typeface="+mn-cs"/>
                        </a:rPr>
                        <a:t>Пассив  </a:t>
                      </a:r>
                      <a:endParaRPr lang="ru-RU" sz="1400" b="1" kern="1200" dirty="0">
                        <a:solidFill>
                          <a:srgbClr val="0000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algn="ctr">
                        <a:spcAft>
                          <a:spcPts val="0"/>
                        </a:spcAft>
                      </a:pPr>
                      <a:endParaRPr lang="ru-RU" sz="1400" dirty="0">
                        <a:latin typeface="Virtec Times New Roman Uz"/>
                        <a:ea typeface="Times New Roman"/>
                        <a:cs typeface="Virtec Times New Roman Uz"/>
                      </a:endParaRPr>
                    </a:p>
                  </a:txBody>
                  <a:tcPr marL="0" marR="0" marT="0" marB="0" anchor="ctr"/>
                </a:tc>
              </a:tr>
              <a:tr h="193565">
                <a:tc>
                  <a:txBody>
                    <a:bodyPr/>
                    <a:lstStyle/>
                    <a:p>
                      <a:pPr marL="666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76"/>
                          </a:solidFill>
                          <a:latin typeface="+mn-lt"/>
                          <a:ea typeface="+mn-ea"/>
                          <a:cs typeface="+mn-cs"/>
                        </a:rPr>
                        <a:t>III. </a:t>
                      </a:r>
                      <a:r>
                        <a:rPr lang="ru-RU" sz="1400" b="1" kern="1200" dirty="0" smtClean="0">
                          <a:solidFill>
                            <a:srgbClr val="000076"/>
                          </a:solidFill>
                          <a:latin typeface="+mn-lt"/>
                          <a:ea typeface="+mn-ea"/>
                          <a:cs typeface="+mn-cs"/>
                        </a:rPr>
                        <a:t>Обязательства</a:t>
                      </a:r>
                      <a:endParaRPr lang="ru-RU" sz="1400" b="1" kern="1200" dirty="0">
                        <a:solidFill>
                          <a:srgbClr val="0000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algn="ctr">
                        <a:spcAft>
                          <a:spcPts val="0"/>
                        </a:spcAft>
                      </a:pPr>
                      <a:endParaRPr lang="ru-RU" sz="1400" dirty="0">
                        <a:latin typeface="Virtec Times New Roman Uz"/>
                        <a:ea typeface="Times New Roman"/>
                        <a:cs typeface="Virtec Times New Roman Uz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AC"/>
                          </a:solidFill>
                        </a:rPr>
                        <a:t>Обязательства по страховым операциям, </a:t>
                      </a:r>
                      <a:r>
                        <a:rPr lang="ru-RU" sz="1400" b="0" dirty="0" smtClean="0">
                          <a:solidFill>
                            <a:srgbClr val="0000AC"/>
                          </a:solidFill>
                        </a:rPr>
                        <a:t>всего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AC"/>
                          </a:solidFill>
                        </a:rPr>
                        <a:t>Задолженность подрядчикам, осуществляющим предупредительные мероприятия (6011)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AC"/>
                          </a:solidFill>
                        </a:rPr>
                        <a:t>Задолженность страхователям (6030)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AC"/>
                          </a:solidFill>
                        </a:rPr>
                        <a:t>Задолженность страховым агентам и брокерам (6040)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AC"/>
                          </a:solidFill>
                        </a:rPr>
                        <a:t>Задолженность </a:t>
                      </a:r>
                      <a:r>
                        <a:rPr lang="ru-RU" sz="1400" dirty="0" err="1" smtClean="0">
                          <a:solidFill>
                            <a:srgbClr val="0000AC"/>
                          </a:solidFill>
                        </a:rPr>
                        <a:t>перестрахователям</a:t>
                      </a:r>
                      <a:r>
                        <a:rPr lang="ru-RU" sz="1400" dirty="0" smtClean="0">
                          <a:solidFill>
                            <a:srgbClr val="0000AC"/>
                          </a:solidFill>
                        </a:rPr>
                        <a:t> (6050)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AC"/>
                          </a:solidFill>
                        </a:rPr>
                        <a:t>Задолженность перестраховщикам (6060)</a:t>
                      </a:r>
                      <a:endParaRPr lang="ru-RU" sz="1400" dirty="0">
                        <a:solidFill>
                          <a:srgbClr val="0000A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AC"/>
                          </a:solidFill>
                        </a:rPr>
                        <a:t>Депо премии перестраховщиков (6070)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AC"/>
                          </a:solidFill>
                        </a:rPr>
                        <a:t>Задолженность </a:t>
                      </a:r>
                      <a:r>
                        <a:rPr lang="ru-RU" sz="1400" dirty="0" err="1" smtClean="0">
                          <a:solidFill>
                            <a:srgbClr val="0000AC"/>
                          </a:solidFill>
                        </a:rPr>
                        <a:t>перестрахователям</a:t>
                      </a:r>
                      <a:r>
                        <a:rPr lang="ru-RU" sz="1400" dirty="0" smtClean="0">
                          <a:solidFill>
                            <a:srgbClr val="0000AC"/>
                          </a:solidFill>
                        </a:rPr>
                        <a:t> по комиссионным вознаграждениям, тантьемам и другим вознаграждениям (6080)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AC"/>
                          </a:solidFill>
                          <a:latin typeface="+mn-lt"/>
                          <a:ea typeface="+mn-ea"/>
                          <a:cs typeface="+mn-cs"/>
                        </a:rPr>
                        <a:t>Задолженность актуариям, </a:t>
                      </a:r>
                      <a:r>
                        <a:rPr lang="ru-RU" sz="1400" kern="1200" dirty="0" err="1" smtClean="0">
                          <a:solidFill>
                            <a:srgbClr val="0000AC"/>
                          </a:solidFill>
                          <a:latin typeface="+mn-lt"/>
                          <a:ea typeface="+mn-ea"/>
                          <a:cs typeface="+mn-cs"/>
                        </a:rPr>
                        <a:t>аджастерам</a:t>
                      </a:r>
                      <a:r>
                        <a:rPr lang="ru-RU" sz="1400" kern="1200" dirty="0" smtClean="0">
                          <a:solidFill>
                            <a:srgbClr val="0000AC"/>
                          </a:solidFill>
                          <a:latin typeface="+mn-lt"/>
                          <a:ea typeface="+mn-ea"/>
                          <a:cs typeface="+mn-cs"/>
                        </a:rPr>
                        <a:t>, сюрвейерам и </a:t>
                      </a:r>
                      <a:r>
                        <a:rPr lang="ru-RU" sz="1400" kern="1200" dirty="0" err="1" smtClean="0">
                          <a:solidFill>
                            <a:srgbClr val="0000AC"/>
                          </a:solidFill>
                          <a:latin typeface="+mn-lt"/>
                          <a:ea typeface="+mn-ea"/>
                          <a:cs typeface="+mn-cs"/>
                        </a:rPr>
                        <a:t>ассистансам</a:t>
                      </a:r>
                      <a:r>
                        <a:rPr lang="ru-RU" sz="1400" kern="1200" dirty="0" smtClean="0">
                          <a:solidFill>
                            <a:srgbClr val="0000AC"/>
                          </a:solidFill>
                          <a:latin typeface="+mn-lt"/>
                          <a:ea typeface="+mn-ea"/>
                          <a:cs typeface="+mn-cs"/>
                        </a:rPr>
                        <a:t> (6090)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20" name="Picture 2" descr="C:\Documents and Settings\1\Рабочий стол\Безимени-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595390"/>
            <a:ext cx="1214446" cy="126261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1828800" y="357166"/>
            <a:ext cx="7315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2000" b="1" kern="0" dirty="0" smtClean="0">
                <a:solidFill>
                  <a:srgbClr val="000066"/>
                </a:solidFill>
                <a:latin typeface="Arial"/>
                <a:ea typeface="+mj-ea"/>
                <a:cs typeface="+mj-cs"/>
              </a:rPr>
              <a:t>Бухгалтерский баланс - форма N 1 - страхование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Documents and Settings\1\Рабочий стол\Безимени-121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38625"/>
            <a:ext cx="9134476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1438"/>
            <a:ext cx="7315200" cy="1285860"/>
          </a:xfrm>
        </p:spPr>
        <p:txBody>
          <a:bodyPr/>
          <a:lstStyle/>
          <a:p>
            <a:pPr indent="361950"/>
            <a:r>
              <a:rPr lang="ru-RU" sz="2000" dirty="0" smtClean="0"/>
              <a:t>Лицензионные требования к размеру уставного капитала и количества аудиторов предъявляемые к аудиторской организации</a:t>
            </a:r>
            <a:endParaRPr lang="en-US" sz="2000" dirty="0"/>
          </a:p>
        </p:txBody>
      </p:sp>
      <p:pic>
        <p:nvPicPr>
          <p:cNvPr id="20" name="Picture 2" descr="C:\Documents and Settings\1\Рабочий стол\Безимени-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595390"/>
            <a:ext cx="1214446" cy="1262610"/>
          </a:xfrm>
          <a:prstGeom prst="rect">
            <a:avLst/>
          </a:prstGeom>
          <a:noFill/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71471" y="1643050"/>
          <a:ext cx="7786743" cy="33299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95581"/>
                <a:gridCol w="2595581"/>
                <a:gridCol w="2595581"/>
              </a:tblGrid>
              <a:tr h="500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Аудиторские организации, осуществляющие: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Размер уставного капитала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аудиторов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15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- только инициативные аудиторские проверки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не менее </a:t>
                      </a:r>
                      <a:r>
                        <a:rPr lang="ru-RU" sz="1200" b="1" dirty="0"/>
                        <a:t>1500</a:t>
                      </a:r>
                      <a:r>
                        <a:rPr lang="ru-RU" sz="1200" dirty="0"/>
                        <a:t>-кратного размера минимальной заработной платы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не менее </a:t>
                      </a:r>
                      <a:r>
                        <a:rPr lang="ru-RU" sz="1200" b="1" dirty="0"/>
                        <a:t>2 </a:t>
                      </a:r>
                      <a:r>
                        <a:rPr lang="ru-RU" sz="1200" dirty="0"/>
                        <a:t>штатных аудиторов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85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- инициативные и обязательные аудиторские проверки хозяйствующих субъектов, за исключением открытых акционерных обществ, банков и страховых организаций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не менее </a:t>
                      </a:r>
                      <a:r>
                        <a:rPr lang="ru-RU" sz="1200" b="1" dirty="0"/>
                        <a:t>3000</a:t>
                      </a:r>
                      <a:r>
                        <a:rPr lang="ru-RU" sz="1200" dirty="0"/>
                        <a:t>-кратного размера минимальной заработной платы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не менее </a:t>
                      </a:r>
                      <a:r>
                        <a:rPr lang="ru-RU" sz="1200" b="1" dirty="0"/>
                        <a:t>4 </a:t>
                      </a:r>
                      <a:r>
                        <a:rPr lang="ru-RU" sz="1200" dirty="0"/>
                        <a:t>штатных аудиторов, из которых не менее </a:t>
                      </a:r>
                      <a:r>
                        <a:rPr lang="ru-RU" sz="1200" b="1" dirty="0"/>
                        <a:t>1</a:t>
                      </a:r>
                      <a:r>
                        <a:rPr lang="ru-RU" sz="1200" dirty="0"/>
                        <a:t> аудитора - с наличием международного сертификата бухгалтера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024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/>
                        <a:t>- аудиторские проверки всех хозяйствующих субъектов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не менее </a:t>
                      </a:r>
                      <a:r>
                        <a:rPr lang="ru-RU" sz="1200" b="1" dirty="0"/>
                        <a:t>5000</a:t>
                      </a:r>
                      <a:r>
                        <a:rPr lang="ru-RU" sz="1200" dirty="0"/>
                        <a:t>-кратного размера минимальной заработной платы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не менее </a:t>
                      </a:r>
                      <a:r>
                        <a:rPr lang="ru-RU" sz="1200" b="1" dirty="0"/>
                        <a:t>6</a:t>
                      </a:r>
                      <a:r>
                        <a:rPr lang="ru-RU" sz="1200" dirty="0"/>
                        <a:t> штатных аудиторов, из которых не менее </a:t>
                      </a:r>
                      <a:r>
                        <a:rPr lang="ru-RU" sz="1200" b="1" dirty="0"/>
                        <a:t>2</a:t>
                      </a:r>
                      <a:r>
                        <a:rPr lang="ru-RU" sz="1200" dirty="0"/>
                        <a:t> аудиторов - с наличием международного сертификата </a:t>
                      </a:r>
                      <a:r>
                        <a:rPr lang="ru-RU" sz="1200" dirty="0" smtClean="0"/>
                        <a:t>бухгалтера.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928670"/>
            <a:ext cx="6934200" cy="1000132"/>
          </a:xfrm>
        </p:spPr>
        <p:txBody>
          <a:bodyPr/>
          <a:lstStyle/>
          <a:p>
            <a:r>
              <a:rPr lang="ru-RU" sz="1800" dirty="0" smtClean="0">
                <a:solidFill>
                  <a:srgbClr val="0000D0"/>
                </a:solidFill>
              </a:rPr>
              <a:t>		Оценка </a:t>
            </a:r>
            <a:r>
              <a:rPr lang="ru-RU" sz="1800" dirty="0">
                <a:solidFill>
                  <a:srgbClr val="0000D0"/>
                </a:solidFill>
              </a:rPr>
              <a:t>достоверности финансовой </a:t>
            </a:r>
            <a:r>
              <a:rPr lang="ru-RU" sz="1800" dirty="0" smtClean="0">
                <a:solidFill>
                  <a:srgbClr val="0000D0"/>
                </a:solidFill>
              </a:rPr>
              <a:t>АУДИТ     = 	(</a:t>
            </a:r>
            <a:r>
              <a:rPr lang="ru-RU" sz="1800" dirty="0">
                <a:solidFill>
                  <a:srgbClr val="0000D0"/>
                </a:solidFill>
              </a:rPr>
              <a:t>бухгалтерской) </a:t>
            </a:r>
            <a:br>
              <a:rPr lang="ru-RU" sz="1800" dirty="0">
                <a:solidFill>
                  <a:srgbClr val="0000D0"/>
                </a:solidFill>
              </a:rPr>
            </a:br>
            <a:r>
              <a:rPr lang="ru-RU" sz="1800" dirty="0" smtClean="0">
                <a:solidFill>
                  <a:srgbClr val="0000D0"/>
                </a:solidFill>
              </a:rPr>
              <a:t>		отчетности </a:t>
            </a:r>
            <a:r>
              <a:rPr lang="ru-RU" sz="1800" dirty="0">
                <a:solidFill>
                  <a:srgbClr val="0000D0"/>
                </a:solidFill>
              </a:rPr>
              <a:t>страховой компании </a:t>
            </a:r>
            <a:endParaRPr lang="en-US" sz="1800" dirty="0">
              <a:solidFill>
                <a:srgbClr val="0000D0"/>
              </a:solidFill>
            </a:endParaRPr>
          </a:p>
        </p:txBody>
      </p:sp>
      <p:sp>
        <p:nvSpPr>
          <p:cNvPr id="51228" name="Oval 28"/>
          <p:cNvSpPr>
            <a:spLocks noChangeArrowheads="1"/>
          </p:cNvSpPr>
          <p:nvPr/>
        </p:nvSpPr>
        <p:spPr bwMode="gray">
          <a:xfrm>
            <a:off x="3224242" y="3143255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29" name="Oval 29"/>
          <p:cNvSpPr>
            <a:spLocks noChangeArrowheads="1"/>
          </p:cNvSpPr>
          <p:nvPr/>
        </p:nvSpPr>
        <p:spPr bwMode="gray">
          <a:xfrm>
            <a:off x="3217892" y="3127380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30" name="Oval 30"/>
          <p:cNvSpPr>
            <a:spLocks noChangeArrowheads="1"/>
          </p:cNvSpPr>
          <p:nvPr/>
        </p:nvSpPr>
        <p:spPr bwMode="gray">
          <a:xfrm>
            <a:off x="3351242" y="3270255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1231" name="Oval 31"/>
          <p:cNvSpPr>
            <a:spLocks noChangeArrowheads="1"/>
          </p:cNvSpPr>
          <p:nvPr/>
        </p:nvSpPr>
        <p:spPr bwMode="gray">
          <a:xfrm>
            <a:off x="3333779" y="3243267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51259" name="Group 59"/>
          <p:cNvGrpSpPr>
            <a:grpSpLocks/>
          </p:cNvGrpSpPr>
          <p:nvPr/>
        </p:nvGrpSpPr>
        <p:grpSpPr bwMode="auto">
          <a:xfrm>
            <a:off x="3435379" y="3354392"/>
            <a:ext cx="1522413" cy="1522413"/>
            <a:chOff x="2434" y="1708"/>
            <a:chExt cx="959" cy="959"/>
          </a:xfrm>
        </p:grpSpPr>
        <p:sp>
          <p:nvSpPr>
            <p:cNvPr id="51232" name="Oval 32"/>
            <p:cNvSpPr>
              <a:spLocks noChangeArrowheads="1"/>
            </p:cNvSpPr>
            <p:nvPr/>
          </p:nvSpPr>
          <p:spPr bwMode="gray">
            <a:xfrm>
              <a:off x="2434" y="1708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1233" name="Oval 33"/>
            <p:cNvSpPr>
              <a:spLocks noChangeArrowheads="1"/>
            </p:cNvSpPr>
            <p:nvPr/>
          </p:nvSpPr>
          <p:spPr bwMode="gray">
            <a:xfrm>
              <a:off x="2448" y="1720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1234" name="Oval 34"/>
            <p:cNvSpPr>
              <a:spLocks noChangeArrowheads="1"/>
            </p:cNvSpPr>
            <p:nvPr/>
          </p:nvSpPr>
          <p:spPr bwMode="gray">
            <a:xfrm>
              <a:off x="2459" y="1726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1235" name="Oval 35"/>
            <p:cNvSpPr>
              <a:spLocks noChangeArrowheads="1"/>
            </p:cNvSpPr>
            <p:nvPr/>
          </p:nvSpPr>
          <p:spPr bwMode="gray">
            <a:xfrm>
              <a:off x="2469" y="1735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1236" name="Oval 36"/>
            <p:cNvSpPr>
              <a:spLocks noChangeArrowheads="1"/>
            </p:cNvSpPr>
            <p:nvPr/>
          </p:nvSpPr>
          <p:spPr bwMode="gray">
            <a:xfrm>
              <a:off x="2520" y="1758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1238" name="Text Box 38"/>
          <p:cNvSpPr txBox="1">
            <a:spLocks noChangeArrowheads="1"/>
          </p:cNvSpPr>
          <p:nvPr/>
        </p:nvSpPr>
        <p:spPr bwMode="auto">
          <a:xfrm>
            <a:off x="5072066" y="2143116"/>
            <a:ext cx="3643338" cy="1692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Bookman Old Style" pitchFamily="18" charset="0"/>
              </a:rPr>
              <a:t>Особенности бухгалтерского учета и составления отчетности</a:t>
            </a:r>
          </a:p>
          <a:p>
            <a:pPr defTabSz="1076325" eaLnBrk="0" hangingPunct="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План счетов 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бухгалтерского 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учета для страховых организаций;</a:t>
            </a:r>
          </a:p>
          <a:p>
            <a:pPr defTabSz="1076325" eaLnBrk="0" hangingPunct="0">
              <a:buFont typeface="Arial" pitchFamily="34" charset="0"/>
              <a:buChar char="•"/>
            </a:pPr>
            <a:r>
              <a:rPr lang="ru-RU" sz="13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Приказ «Об утверждении форм финансовой отчетности страховщиков и правила по их заполнению» от 19.03.2009 г. №</a:t>
            </a:r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37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.</a:t>
            </a:r>
            <a:endParaRPr lang="en-US" sz="1300" dirty="0">
              <a:latin typeface="Bookman Old Style" pitchFamily="18" charset="0"/>
            </a:endParaRPr>
          </a:p>
        </p:txBody>
      </p:sp>
      <p:sp>
        <p:nvSpPr>
          <p:cNvPr id="51239" name="Text Box 39"/>
          <p:cNvSpPr txBox="1">
            <a:spLocks noChangeArrowheads="1"/>
          </p:cNvSpPr>
          <p:nvPr/>
        </p:nvSpPr>
        <p:spPr bwMode="auto">
          <a:xfrm>
            <a:off x="285720" y="2071678"/>
            <a:ext cx="3714776" cy="1292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endParaRPr lang="ru-RU" sz="1300" dirty="0" smtClean="0">
              <a:latin typeface="Bookman Old Style" pitchFamily="18" charset="0"/>
            </a:endParaRPr>
          </a:p>
          <a:p>
            <a:pPr algn="ctr" eaLnBrk="0" hangingPunct="0"/>
            <a:r>
              <a:rPr lang="ru-RU" sz="1300" b="1" dirty="0" smtClean="0">
                <a:latin typeface="Bookman Old Style" pitchFamily="18" charset="0"/>
              </a:rPr>
              <a:t>Специальное страховое законодательство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Закон </a:t>
            </a:r>
            <a:r>
              <a:rPr lang="ru-RU" sz="1300" dirty="0" err="1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РУз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«О страховой деятельности» от 05.04.2002 г. №</a:t>
            </a:r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358-II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;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1300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Глава 52 ГК </a:t>
            </a:r>
            <a:r>
              <a:rPr lang="ru-RU" sz="1300" dirty="0" err="1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РУз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«Страхование».</a:t>
            </a:r>
            <a:endParaRPr lang="en-US" sz="1300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1241" name="Text Box 41"/>
          <p:cNvSpPr txBox="1">
            <a:spLocks noChangeArrowheads="1"/>
          </p:cNvSpPr>
          <p:nvPr/>
        </p:nvSpPr>
        <p:spPr bwMode="auto">
          <a:xfrm>
            <a:off x="5214942" y="4286256"/>
            <a:ext cx="3286148" cy="14927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latin typeface="Bookman Old Style" pitchFamily="18" charset="0"/>
              </a:rPr>
              <a:t>Особенности налогообложения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Статья 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150 «Доходы от реализации услуг страховых организаций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»;</a:t>
            </a:r>
            <a:endParaRPr lang="ru-RU" sz="1300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Статься 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151 «Расходы от реализации услуг страховых организаций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».</a:t>
            </a:r>
            <a:endParaRPr lang="ru-RU" sz="1300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US" sz="1300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1243" name="Text Box 43"/>
          <p:cNvSpPr txBox="1">
            <a:spLocks noChangeArrowheads="1"/>
          </p:cNvSpPr>
          <p:nvPr/>
        </p:nvSpPr>
        <p:spPr bwMode="auto">
          <a:xfrm>
            <a:off x="0" y="4286256"/>
            <a:ext cx="3643338" cy="1292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Bookman Old Style" pitchFamily="18" charset="0"/>
              </a:rPr>
              <a:t>Расчеты страховых резервов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Положение 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о страховых резервах 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страховщиков от 20.11.2008 г. №</a:t>
            </a:r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107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;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Положение о платежеспособности страховщиков и перестраховщиков от 22.04.2008 г. №</a:t>
            </a:r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41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.</a:t>
            </a:r>
            <a:endParaRPr lang="en-US" sz="1300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rot="5400000">
            <a:off x="2249503" y="4035429"/>
            <a:ext cx="3929090" cy="1588"/>
          </a:xfrm>
          <a:prstGeom prst="line">
            <a:avLst/>
          </a:prstGeom>
          <a:ln w="19050">
            <a:solidFill>
              <a:srgbClr val="9942E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0800000">
            <a:off x="2000264" y="4141791"/>
            <a:ext cx="4214842" cy="1588"/>
          </a:xfrm>
          <a:prstGeom prst="line">
            <a:avLst/>
          </a:prstGeom>
          <a:ln w="19050">
            <a:solidFill>
              <a:srgbClr val="9942E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Documents and Settings\1\Рабочий стол\Безимени-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595390"/>
            <a:ext cx="1214446" cy="1262610"/>
          </a:xfrm>
          <a:prstGeom prst="rect">
            <a:avLst/>
          </a:prstGeom>
          <a:noFill/>
        </p:spPr>
      </p:pic>
      <p:sp>
        <p:nvSpPr>
          <p:cNvPr id="26" name="Rectangle 2"/>
          <p:cNvSpPr txBox="1">
            <a:spLocks noChangeArrowheads="1"/>
          </p:cNvSpPr>
          <p:nvPr/>
        </p:nvSpPr>
        <p:spPr bwMode="gray">
          <a:xfrm>
            <a:off x="1828800" y="357166"/>
            <a:ext cx="7315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2000" b="1" kern="0" dirty="0" smtClean="0">
                <a:solidFill>
                  <a:srgbClr val="000066"/>
                </a:solidFill>
                <a:latin typeface="Arial"/>
                <a:ea typeface="+mj-ea"/>
                <a:cs typeface="+mj-cs"/>
              </a:rPr>
              <a:t>Особенности аудита в страховых компаниях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18847730">
            <a:off x="3284868" y="3386326"/>
            <a:ext cx="331991" cy="163368"/>
          </a:xfrm>
          <a:prstGeom prst="rightArrow">
            <a:avLst>
              <a:gd name="adj1" fmla="val 50000"/>
              <a:gd name="adj2" fmla="val 104156"/>
            </a:avLst>
          </a:prstGeom>
          <a:solidFill>
            <a:srgbClr val="00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7611206">
            <a:off x="4785239" y="4600702"/>
            <a:ext cx="331991" cy="163368"/>
          </a:xfrm>
          <a:prstGeom prst="rightArrow">
            <a:avLst>
              <a:gd name="adj1" fmla="val 50000"/>
              <a:gd name="adj2" fmla="val 104156"/>
            </a:avLst>
          </a:prstGeom>
          <a:solidFill>
            <a:srgbClr val="00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3720047">
            <a:off x="3362522" y="4740353"/>
            <a:ext cx="331991" cy="163368"/>
          </a:xfrm>
          <a:prstGeom prst="rightArrow">
            <a:avLst>
              <a:gd name="adj1" fmla="val 50000"/>
              <a:gd name="adj2" fmla="val 104156"/>
            </a:avLst>
          </a:prstGeom>
          <a:solidFill>
            <a:srgbClr val="00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2777509">
            <a:off x="4726565" y="3376660"/>
            <a:ext cx="331991" cy="163368"/>
          </a:xfrm>
          <a:prstGeom prst="rightArrow">
            <a:avLst>
              <a:gd name="adj1" fmla="val 50000"/>
              <a:gd name="adj2" fmla="val 104156"/>
            </a:avLst>
          </a:prstGeom>
          <a:solidFill>
            <a:srgbClr val="00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209800" y="3276600"/>
            <a:ext cx="6719918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</a:rPr>
              <a:t>Спасибо за внимание</a:t>
            </a:r>
            <a:r>
              <a:rPr lang="en-US" sz="54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</a:rPr>
              <a:t>!</a:t>
            </a:r>
            <a:endParaRPr lang="ru-RU" sz="54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latin typeface="Verdana"/>
            </a:endParaRPr>
          </a:p>
        </p:txBody>
      </p:sp>
      <p:pic>
        <p:nvPicPr>
          <p:cNvPr id="1026" name="Picture 2" descr="C:\Documents and Settings\1\Рабочий стол\Безимени-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595390"/>
            <a:ext cx="1214446" cy="1262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57166"/>
            <a:ext cx="7315200" cy="563562"/>
          </a:xfrm>
        </p:spPr>
        <p:txBody>
          <a:bodyPr/>
          <a:lstStyle/>
          <a:p>
            <a:r>
              <a:rPr lang="ru-RU" sz="2000" dirty="0" smtClean="0"/>
              <a:t>Темпы роста страхового рынка Узбекистана</a:t>
            </a:r>
            <a:endParaRPr lang="en-US" sz="20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142984"/>
            <a:ext cx="8215370" cy="4430712"/>
          </a:xfrm>
        </p:spPr>
        <p:txBody>
          <a:bodyPr/>
          <a:lstStyle/>
          <a:p>
            <a:pPr marL="0" indent="361950" algn="just">
              <a:buNone/>
              <a:tabLst>
                <a:tab pos="361950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Bookman Old Style" pitchFamily="18" charset="0"/>
              </a:rPr>
              <a:t>На протяжении 2011 года страховой рынок Узбекистана демонстрировал рост. При этом, аналитики отмечают, что страховой рынок достаточно стабилизировался относительно периодов 2008-2009 годов, когда внедрялись обязательное страхование гражданской ответственности владельцев транспортных средств и обязательное страхование гражданской ответственности работодателей. По итогам  2011 года объем собранных совокупных премий составил 231,6 млрд. </a:t>
            </a:r>
            <a:r>
              <a:rPr lang="ru-RU" sz="1500" dirty="0" err="1" smtClean="0">
                <a:solidFill>
                  <a:schemeClr val="tx1"/>
                </a:solidFill>
                <a:latin typeface="Bookman Old Style" pitchFamily="18" charset="0"/>
              </a:rPr>
              <a:t>сумов</a:t>
            </a:r>
            <a:r>
              <a:rPr lang="ru-RU" sz="1500" dirty="0" smtClean="0">
                <a:solidFill>
                  <a:schemeClr val="tx1"/>
                </a:solidFill>
                <a:latin typeface="Bookman Old Style" pitchFamily="18" charset="0"/>
              </a:rPr>
              <a:t> ($129.1 млн.). </a:t>
            </a:r>
          </a:p>
          <a:p>
            <a:pPr marL="0" indent="361950">
              <a:buNone/>
              <a:tabLst>
                <a:tab pos="361950" algn="l"/>
              </a:tabLst>
            </a:pPr>
            <a:endParaRPr lang="ru-RU" sz="1500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6" name="Picture 2" descr="C:\Documents and Settings\1\Рабочий стол\Безимени-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595390"/>
            <a:ext cx="1214446" cy="1262610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785786" y="2786058"/>
          <a:ext cx="7010427" cy="293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85918" y="5453406"/>
            <a:ext cx="4334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Объем фактически поступивших страховых премий (</a:t>
            </a:r>
            <a:r>
              <a:rPr lang="ru-RU" sz="1100" dirty="0" err="1" smtClean="0"/>
              <a:t>млрд.сум</a:t>
            </a:r>
            <a:r>
              <a:rPr lang="ru-RU" sz="1100" dirty="0" smtClean="0"/>
              <a:t>)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428736"/>
            <a:ext cx="8215370" cy="2928958"/>
          </a:xfrm>
        </p:spPr>
        <p:txBody>
          <a:bodyPr/>
          <a:lstStyle/>
          <a:p>
            <a:pPr marL="0" indent="361950" algn="just">
              <a:buNone/>
              <a:tabLst>
                <a:tab pos="361950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Начало 2009 года ознаменовалось вступлением в силу ряда нормативных актов, касающихся бухгалтерского учета в страховых организациях.</a:t>
            </a:r>
          </a:p>
          <a:p>
            <a:pPr marL="0" indent="361950" algn="just">
              <a:buNone/>
              <a:tabLst>
                <a:tab pos="361950" algn="l"/>
              </a:tabLst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0" indent="361950" algn="just">
              <a:buNone/>
              <a:tabLst>
                <a:tab pos="361950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С 1 июня 2009 года страховые организации отражают финансовые операции, руководствуясь Планом счетов бухгалтерского учета финансово-хозяйственной деятельности страховщиков и Инструкцией по его применению, утвержденным Приказом министра финансов от 05.05.2008 г. № 47, зарегистрированным МЮ 22.05.2008 г. №1813.</a:t>
            </a:r>
          </a:p>
          <a:p>
            <a:pPr marL="0" indent="361950" algn="just">
              <a:buNone/>
              <a:tabLst>
                <a:tab pos="361950" algn="l"/>
              </a:tabLst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0" indent="361950" algn="just">
              <a:buNone/>
              <a:tabLst>
                <a:tab pos="361950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С 2009 года формируют и составляют финансовую отчетность в соответствии с Приказом Министерства финансов от 19.03.2009 г. № 37, зарегистрированным МЮ 20.04.2009 г. №1945 «Об утверждении форм финансовой отчетности страховщиков и правила по их заполнению».</a:t>
            </a:r>
          </a:p>
        </p:txBody>
      </p:sp>
      <p:pic>
        <p:nvPicPr>
          <p:cNvPr id="6" name="Picture 2" descr="C:\Documents and Settings\1\Рабочий стол\Безимени-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595390"/>
            <a:ext cx="1214446" cy="126261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1928794" y="357166"/>
            <a:ext cx="6934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indent="361950"/>
            <a:r>
              <a:rPr lang="ru-RU" sz="2000" b="1" kern="0" dirty="0" smtClean="0">
                <a:solidFill>
                  <a:srgbClr val="000066"/>
                </a:solidFill>
                <a:latin typeface="Arial"/>
                <a:ea typeface="+mj-ea"/>
                <a:cs typeface="+mj-cs"/>
              </a:rPr>
              <a:t>Внедрение методик учета и отчетности в страховых организациях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14282" y="2285992"/>
            <a:ext cx="428628" cy="285752"/>
          </a:xfrm>
          <a:prstGeom prst="rightArrow">
            <a:avLst/>
          </a:prstGeom>
          <a:solidFill>
            <a:srgbClr val="00007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14282" y="3857628"/>
            <a:ext cx="428628" cy="285752"/>
          </a:xfrm>
          <a:prstGeom prst="rightArrow">
            <a:avLst/>
          </a:prstGeom>
          <a:solidFill>
            <a:srgbClr val="00007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357166"/>
            <a:ext cx="6934200" cy="563562"/>
          </a:xfrm>
        </p:spPr>
        <p:txBody>
          <a:bodyPr/>
          <a:lstStyle/>
          <a:p>
            <a:pPr indent="361950"/>
            <a:r>
              <a:rPr lang="ru-RU" sz="2000" dirty="0" smtClean="0"/>
              <a:t>План счетов бухгалтерского учета для страховых организаций</a:t>
            </a:r>
            <a:endParaRPr lang="en-US" sz="20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857364"/>
            <a:ext cx="8215370" cy="3429024"/>
          </a:xfrm>
        </p:spPr>
        <p:txBody>
          <a:bodyPr/>
          <a:lstStyle/>
          <a:p>
            <a:pPr marL="0" indent="361950" algn="just">
              <a:buNone/>
              <a:tabLst>
                <a:tab pos="361950" algn="l"/>
              </a:tabLst>
            </a:pPr>
            <a:r>
              <a:rPr lang="ru-RU" sz="1700" dirty="0" smtClean="0">
                <a:solidFill>
                  <a:schemeClr val="tx1"/>
                </a:solidFill>
                <a:latin typeface="Bookman Old Style" pitchFamily="18" charset="0"/>
              </a:rPr>
              <a:t>Подраздел </a:t>
            </a:r>
            <a:r>
              <a:rPr lang="ru-RU" sz="1700" b="1" dirty="0" smtClean="0">
                <a:solidFill>
                  <a:schemeClr val="tx1"/>
                </a:solidFill>
                <a:latin typeface="Bookman Old Style" pitchFamily="18" charset="0"/>
              </a:rPr>
              <a:t>«Страховые резервы» </a:t>
            </a:r>
            <a:r>
              <a:rPr lang="ru-RU" sz="1700" dirty="0" smtClean="0">
                <a:solidFill>
                  <a:schemeClr val="tx1"/>
                </a:solidFill>
                <a:latin typeface="Bookman Old Style" pitchFamily="18" charset="0"/>
              </a:rPr>
              <a:t>был специально введен в План счетов бухгалтерского учета. В нем отражается информация о страховых резервах и долей перестраховщиков в страховых резервах страховщика.  </a:t>
            </a:r>
          </a:p>
          <a:p>
            <a:pPr marL="0" indent="361950" algn="just">
              <a:buNone/>
              <a:tabLst>
                <a:tab pos="361950" algn="l"/>
              </a:tabLst>
            </a:pPr>
            <a:endParaRPr lang="ru-RU" sz="17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0" indent="361950" algn="just">
              <a:buNone/>
              <a:tabLst>
                <a:tab pos="361950" algn="l"/>
              </a:tabLst>
            </a:pPr>
            <a:r>
              <a:rPr lang="ru-RU" sz="1700" b="1" dirty="0" smtClean="0">
                <a:solidFill>
                  <a:schemeClr val="tx1"/>
                </a:solidFill>
                <a:latin typeface="Bookman Old Style" pitchFamily="18" charset="0"/>
              </a:rPr>
              <a:t>В данном подразделе освещается порядок учета на следующих счетах:</a:t>
            </a:r>
          </a:p>
          <a:p>
            <a:pPr marL="0" indent="361950" algn="just">
              <a:buNone/>
              <a:tabLst>
                <a:tab pos="361950" algn="l"/>
                <a:tab pos="1076325" algn="l"/>
              </a:tabLst>
            </a:pPr>
            <a:r>
              <a:rPr lang="ru-RU" sz="1700" b="1" dirty="0" smtClean="0">
                <a:solidFill>
                  <a:schemeClr val="tx1"/>
                </a:solidFill>
                <a:latin typeface="Bookman Old Style" pitchFamily="18" charset="0"/>
              </a:rPr>
              <a:t>8000</a:t>
            </a:r>
            <a:r>
              <a:rPr lang="ru-RU" sz="1700" dirty="0" smtClean="0">
                <a:solidFill>
                  <a:schemeClr val="tx1"/>
                </a:solidFill>
                <a:latin typeface="Bookman Old Style" pitchFamily="18" charset="0"/>
              </a:rPr>
              <a:t>	</a:t>
            </a:r>
            <a:r>
              <a:rPr lang="ru-RU" sz="1700" b="1" dirty="0" smtClean="0">
                <a:solidFill>
                  <a:schemeClr val="tx1"/>
                </a:solidFill>
                <a:latin typeface="Bookman Old Style" pitchFamily="18" charset="0"/>
              </a:rPr>
              <a:t>Счета </a:t>
            </a:r>
            <a:r>
              <a:rPr lang="ru-RU" sz="1700" b="1" dirty="0" smtClean="0">
                <a:solidFill>
                  <a:schemeClr val="tx1"/>
                </a:solidFill>
                <a:latin typeface="Bookman Old Style" pitchFamily="18" charset="0"/>
              </a:rPr>
              <a:t>учета страховых резервов;</a:t>
            </a:r>
          </a:p>
          <a:p>
            <a:pPr marL="0" indent="361950" algn="just">
              <a:buNone/>
              <a:tabLst>
                <a:tab pos="361950" algn="l"/>
                <a:tab pos="1076325" algn="l"/>
              </a:tabLst>
            </a:pPr>
            <a:r>
              <a:rPr lang="ru-RU" sz="1700" b="1" dirty="0" smtClean="0">
                <a:solidFill>
                  <a:schemeClr val="tx1"/>
                </a:solidFill>
                <a:latin typeface="Bookman Old Style" pitchFamily="18" charset="0"/>
              </a:rPr>
              <a:t>8100	Счета </a:t>
            </a:r>
            <a:r>
              <a:rPr lang="ru-RU" sz="1700" b="1" dirty="0" smtClean="0">
                <a:solidFill>
                  <a:schemeClr val="tx1"/>
                </a:solidFill>
                <a:latin typeface="Bookman Old Style" pitchFamily="18" charset="0"/>
              </a:rPr>
              <a:t>учета долей перестраховщиков в страховых резервах.</a:t>
            </a:r>
          </a:p>
          <a:p>
            <a:pPr algn="just">
              <a:buNone/>
            </a:pPr>
            <a:endParaRPr lang="en-US" sz="1700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5" name="Picture 2" descr="C:\Documents and Settings\1\Рабочий стол\Безимени-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595390"/>
            <a:ext cx="1214446" cy="1262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1071546"/>
            <a:ext cx="80724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  <a:latin typeface="Bookman Old Style" pitchFamily="18" charset="0"/>
              </a:rPr>
              <a:t>8000 Счета учета страховых резервов</a:t>
            </a:r>
          </a:p>
          <a:p>
            <a:pPr>
              <a:buNone/>
              <a:tabLst>
                <a:tab pos="361950" algn="l"/>
              </a:tabLst>
            </a:pPr>
            <a:r>
              <a:rPr lang="ru-RU" sz="1400" dirty="0" smtClean="0">
                <a:latin typeface="Bookman Old Style" pitchFamily="18" charset="0"/>
              </a:rPr>
              <a:t>	Обобщение информации о сформированных страховых резервов осуществляется на следующих счетах:</a:t>
            </a:r>
          </a:p>
          <a:p>
            <a:pPr>
              <a:buNone/>
            </a:pPr>
            <a:r>
              <a:rPr lang="ru-RU" sz="1400" dirty="0" smtClean="0">
                <a:latin typeface="Bookman Old Style" pitchFamily="18" charset="0"/>
              </a:rPr>
              <a:t>8010 "Резерв не заработанной премии";</a:t>
            </a:r>
          </a:p>
          <a:p>
            <a:pPr>
              <a:buNone/>
            </a:pPr>
            <a:r>
              <a:rPr lang="ru-RU" sz="1400" dirty="0" smtClean="0">
                <a:latin typeface="Bookman Old Style" pitchFamily="18" charset="0"/>
              </a:rPr>
              <a:t>8020 "Резерв произошедших, но не заявленных убытков";</a:t>
            </a:r>
          </a:p>
          <a:p>
            <a:pPr>
              <a:buNone/>
            </a:pPr>
            <a:r>
              <a:rPr lang="ru-RU" sz="1400" dirty="0" smtClean="0">
                <a:latin typeface="Bookman Old Style" pitchFamily="18" charset="0"/>
              </a:rPr>
              <a:t>8030 "Резерв заявленных, но неурегулированных убытков";</a:t>
            </a:r>
          </a:p>
          <a:p>
            <a:pPr>
              <a:buNone/>
            </a:pPr>
            <a:r>
              <a:rPr lang="ru-RU" sz="1400" dirty="0" smtClean="0">
                <a:latin typeface="Bookman Old Style" pitchFamily="18" charset="0"/>
              </a:rPr>
              <a:t>8040 "Резерв предупредительных мероприятий";</a:t>
            </a:r>
          </a:p>
          <a:p>
            <a:pPr>
              <a:buNone/>
            </a:pPr>
            <a:r>
              <a:rPr lang="ru-RU" sz="1400" dirty="0" smtClean="0">
                <a:latin typeface="Bookman Old Style" pitchFamily="18" charset="0"/>
              </a:rPr>
              <a:t>8050 "Резерв несоответствия активов";</a:t>
            </a:r>
          </a:p>
          <a:p>
            <a:pPr>
              <a:buNone/>
            </a:pPr>
            <a:r>
              <a:rPr lang="ru-RU" sz="1400" dirty="0" smtClean="0">
                <a:latin typeface="Bookman Old Style" pitchFamily="18" charset="0"/>
              </a:rPr>
              <a:t>8060 "Резерв катастроф";</a:t>
            </a:r>
          </a:p>
          <a:p>
            <a:pPr>
              <a:buNone/>
            </a:pPr>
            <a:r>
              <a:rPr lang="ru-RU" sz="1400" dirty="0" smtClean="0">
                <a:latin typeface="Bookman Old Style" pitchFamily="18" charset="0"/>
              </a:rPr>
              <a:t>8070 "Резерв колебаний убыточности";</a:t>
            </a:r>
          </a:p>
          <a:p>
            <a:pPr>
              <a:buNone/>
            </a:pPr>
            <a:r>
              <a:rPr lang="ru-RU" sz="1400" dirty="0" smtClean="0">
                <a:latin typeface="Bookman Old Style" pitchFamily="18" charset="0"/>
              </a:rPr>
              <a:t>8090 "Резервы по страхованию жизни".</a:t>
            </a:r>
            <a:endParaRPr lang="en-US" sz="1400" b="1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ru-RU" sz="1400" b="1" dirty="0" smtClean="0">
              <a:solidFill>
                <a:schemeClr val="accent5">
                  <a:lumMod val="2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  <a:latin typeface="Bookman Old Style" pitchFamily="18" charset="0"/>
              </a:rPr>
              <a:t>8100 Счета </a:t>
            </a:r>
            <a:r>
              <a:rPr lang="ru-RU" sz="1400" b="1" dirty="0">
                <a:solidFill>
                  <a:schemeClr val="accent5">
                    <a:lumMod val="25000"/>
                  </a:schemeClr>
                </a:solidFill>
                <a:latin typeface="Bookman Old Style" pitchFamily="18" charset="0"/>
              </a:rPr>
              <a:t>учета долей </a:t>
            </a: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  <a:latin typeface="Bookman Old Style" pitchFamily="18" charset="0"/>
              </a:rPr>
              <a:t>перестраховщиков</a:t>
            </a:r>
            <a:r>
              <a:rPr lang="en-US" sz="1400" b="1" dirty="0" smtClean="0">
                <a:solidFill>
                  <a:schemeClr val="accent5">
                    <a:lumMod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  <a:latin typeface="Bookman Old Style" pitchFamily="18" charset="0"/>
              </a:rPr>
              <a:t>в </a:t>
            </a:r>
            <a:r>
              <a:rPr lang="ru-RU" sz="1400" b="1" dirty="0">
                <a:solidFill>
                  <a:schemeClr val="accent5">
                    <a:lumMod val="25000"/>
                  </a:schemeClr>
                </a:solidFill>
                <a:latin typeface="Bookman Old Style" pitchFamily="18" charset="0"/>
              </a:rPr>
              <a:t>страховых </a:t>
            </a: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  <a:latin typeface="Bookman Old Style" pitchFamily="18" charset="0"/>
              </a:rPr>
              <a:t>резервах</a:t>
            </a:r>
            <a:endParaRPr lang="ru-RU" sz="1400" b="1" dirty="0">
              <a:solidFill>
                <a:schemeClr val="accent5">
                  <a:lumMod val="25000"/>
                </a:schemeClr>
              </a:solidFill>
              <a:latin typeface="Bookman Old Style" pitchFamily="18" charset="0"/>
            </a:endParaRPr>
          </a:p>
          <a:p>
            <a:pPr indent="355600">
              <a:buNone/>
            </a:pPr>
            <a:r>
              <a:rPr lang="ru-RU" sz="1400" dirty="0" smtClean="0">
                <a:latin typeface="Bookman Old Style" pitchFamily="18" charset="0"/>
              </a:rPr>
              <a:t>Обобщение </a:t>
            </a:r>
            <a:r>
              <a:rPr lang="ru-RU" sz="1400" dirty="0">
                <a:latin typeface="Bookman Old Style" pitchFamily="18" charset="0"/>
              </a:rPr>
              <a:t>информации о долях перестраховщиков в резервах: не заработанной премии; заявленных, но неурегулированных убытков; произошедших, но незаявленных убытков и по страхованию жизни осуществляется на счетах:</a:t>
            </a:r>
          </a:p>
          <a:p>
            <a:pPr>
              <a:buNone/>
            </a:pPr>
            <a:r>
              <a:rPr lang="ru-RU" sz="1400" dirty="0">
                <a:latin typeface="Bookman Old Style" pitchFamily="18" charset="0"/>
              </a:rPr>
              <a:t>8110 "Доля перестраховщиков в резерве не заработанной премии";</a:t>
            </a:r>
          </a:p>
          <a:p>
            <a:pPr>
              <a:buNone/>
            </a:pPr>
            <a:r>
              <a:rPr lang="ru-RU" sz="1400" dirty="0">
                <a:latin typeface="Bookman Old Style" pitchFamily="18" charset="0"/>
              </a:rPr>
              <a:t>8120 "Доля перестраховщиков в резерве заявленных, но неурегулированных убытков";</a:t>
            </a:r>
          </a:p>
          <a:p>
            <a:pPr>
              <a:buNone/>
            </a:pPr>
            <a:r>
              <a:rPr lang="ru-RU" sz="1400" dirty="0">
                <a:latin typeface="Bookman Old Style" pitchFamily="18" charset="0"/>
              </a:rPr>
              <a:t>8130 "Доля перестраховщиков в резерве произошедших, но незаявленных убытков";</a:t>
            </a:r>
          </a:p>
          <a:p>
            <a:pPr>
              <a:buNone/>
            </a:pPr>
            <a:r>
              <a:rPr lang="ru-RU" sz="1400" dirty="0">
                <a:latin typeface="Bookman Old Style" pitchFamily="18" charset="0"/>
              </a:rPr>
              <a:t>8140 "Доля перестраховщиков в резерве по страхованию </a:t>
            </a:r>
            <a:r>
              <a:rPr lang="ru-RU" sz="1400" dirty="0" smtClean="0">
                <a:latin typeface="Bookman Old Style" pitchFamily="18" charset="0"/>
              </a:rPr>
              <a:t>жизни".</a:t>
            </a:r>
            <a:endParaRPr lang="en-US" sz="1400" dirty="0">
              <a:latin typeface="Bookman Old Style" pitchFamily="18" charset="0"/>
            </a:endParaRPr>
          </a:p>
        </p:txBody>
      </p:sp>
      <p:pic>
        <p:nvPicPr>
          <p:cNvPr id="5" name="Picture 2" descr="C:\Documents and Settings\1\Рабочий стол\Безимени-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595390"/>
            <a:ext cx="1214446" cy="1262610"/>
          </a:xfrm>
          <a:prstGeom prst="rect">
            <a:avLst/>
          </a:prstGeom>
          <a:noFill/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357166"/>
            <a:ext cx="6934200" cy="563562"/>
          </a:xfrm>
        </p:spPr>
        <p:txBody>
          <a:bodyPr/>
          <a:lstStyle/>
          <a:p>
            <a:pPr indent="361950"/>
            <a:r>
              <a:rPr lang="ru-RU" sz="2000" dirty="0" smtClean="0"/>
              <a:t>План счетов бухгалтерского учета для страховых организаций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Documents and Settings\1\Рабочий стол\Безимени-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595390"/>
            <a:ext cx="1214446" cy="126261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1428736"/>
          <a:ext cx="8215370" cy="424272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58180"/>
                <a:gridCol w="357190"/>
              </a:tblGrid>
              <a:tr h="221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>
                          <a:solidFill>
                            <a:srgbClr val="000076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показателей</a:t>
                      </a:r>
                    </a:p>
                  </a:txBody>
                  <a:tcPr marL="3004" marR="3004" marT="30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Bookman Old Style"/>
                      </a:endParaRPr>
                    </a:p>
                  </a:txBody>
                  <a:tcPr marL="3004" marR="3004" marT="3004" marB="0" anchor="ctr"/>
                </a:tc>
              </a:tr>
              <a:tr h="1923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rgbClr val="0000C0"/>
                          </a:solidFill>
                        </a:rPr>
                        <a:t>   Доходы </a:t>
                      </a:r>
                      <a:r>
                        <a:rPr lang="ru-RU" sz="1200" u="none" strike="noStrike" dirty="0">
                          <a:solidFill>
                            <a:srgbClr val="0000C0"/>
                          </a:solidFill>
                        </a:rPr>
                        <a:t>от оказания страховых услуг, в том числе: </a:t>
                      </a:r>
                      <a:endParaRPr lang="ru-RU" sz="1200" b="0" i="0" u="none" strike="noStrike" dirty="0">
                        <a:solidFill>
                          <a:srgbClr val="0000C0"/>
                        </a:solidFill>
                        <a:latin typeface="Bookman Old Style"/>
                      </a:endParaRPr>
                    </a:p>
                  </a:txBody>
                  <a:tcPr marL="3004" marR="3004" marT="30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Bookman Old Style"/>
                      </a:endParaRPr>
                    </a:p>
                  </a:txBody>
                  <a:tcPr marL="3004" marR="3004" marT="3004" marB="0" anchor="ctr"/>
                </a:tc>
              </a:tr>
              <a:tr h="3816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rgbClr val="0000C0"/>
                          </a:solidFill>
                        </a:rPr>
                        <a:t>   Страховые </a:t>
                      </a:r>
                      <a:r>
                        <a:rPr lang="ru-RU" sz="1200" u="none" strike="noStrike" dirty="0">
                          <a:solidFill>
                            <a:srgbClr val="0000C0"/>
                          </a:solidFill>
                        </a:rPr>
                        <a:t>премии по прямому страхованию и </a:t>
                      </a:r>
                      <a:r>
                        <a:rPr lang="ru-RU" sz="1200" u="none" strike="noStrike" dirty="0" err="1">
                          <a:solidFill>
                            <a:srgbClr val="0000C0"/>
                          </a:solidFill>
                        </a:rPr>
                        <a:t>сострахованию</a:t>
                      </a:r>
                      <a:r>
                        <a:rPr lang="ru-RU" sz="1200" u="none" strike="noStrike" dirty="0">
                          <a:solidFill>
                            <a:srgbClr val="0000C0"/>
                          </a:solidFill>
                        </a:rPr>
                        <a:t> (в части доли страховщика, установленной в договоре </a:t>
                      </a:r>
                      <a:r>
                        <a:rPr lang="ru-RU" sz="1200" u="none" strike="noStrike" dirty="0" err="1">
                          <a:solidFill>
                            <a:srgbClr val="0000C0"/>
                          </a:solidFill>
                        </a:rPr>
                        <a:t>сострахования</a:t>
                      </a:r>
                      <a:r>
                        <a:rPr lang="ru-RU" sz="1200" u="none" strike="noStrike" dirty="0">
                          <a:solidFill>
                            <a:srgbClr val="0000C0"/>
                          </a:solidFill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C0"/>
                        </a:solidFill>
                        <a:latin typeface="Bookman Old Style"/>
                      </a:endParaRPr>
                    </a:p>
                  </a:txBody>
                  <a:tcPr marL="3004" marR="3004" marT="30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Bookman Old Style"/>
                      </a:endParaRPr>
                    </a:p>
                  </a:txBody>
                  <a:tcPr marL="3004" marR="3004" marT="3004" marB="0" anchor="ctr"/>
                </a:tc>
              </a:tr>
              <a:tr h="1923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rgbClr val="0000C0"/>
                          </a:solidFill>
                        </a:rPr>
                        <a:t>   Страховые </a:t>
                      </a:r>
                      <a:r>
                        <a:rPr lang="ru-RU" sz="1200" u="none" strike="noStrike" dirty="0">
                          <a:solidFill>
                            <a:srgbClr val="0000C0"/>
                          </a:solidFill>
                        </a:rPr>
                        <a:t>премии по договорам, переданным в перестрахование</a:t>
                      </a:r>
                      <a:endParaRPr lang="ru-RU" sz="1200" b="0" i="0" u="none" strike="noStrike" dirty="0">
                        <a:solidFill>
                          <a:srgbClr val="0000C0"/>
                        </a:solidFill>
                        <a:latin typeface="Bookman Old Style"/>
                      </a:endParaRPr>
                    </a:p>
                  </a:txBody>
                  <a:tcPr marL="3004" marR="3004" marT="30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Bookman Old Style"/>
                      </a:endParaRPr>
                    </a:p>
                  </a:txBody>
                  <a:tcPr marL="3004" marR="3004" marT="3004" marB="0" anchor="ctr"/>
                </a:tc>
              </a:tr>
              <a:tr h="1923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rgbClr val="0000C0"/>
                          </a:solidFill>
                        </a:rPr>
                        <a:t>   Страховые </a:t>
                      </a:r>
                      <a:r>
                        <a:rPr lang="ru-RU" sz="1200" u="none" strike="noStrike" dirty="0">
                          <a:solidFill>
                            <a:srgbClr val="0000C0"/>
                          </a:solidFill>
                        </a:rPr>
                        <a:t>премии по договорам, принятым в перестрахование</a:t>
                      </a:r>
                      <a:endParaRPr lang="ru-RU" sz="1200" b="0" i="0" u="none" strike="noStrike" dirty="0">
                        <a:solidFill>
                          <a:srgbClr val="0000C0"/>
                        </a:solidFill>
                        <a:latin typeface="Bookman Old Style"/>
                      </a:endParaRPr>
                    </a:p>
                  </a:txBody>
                  <a:tcPr marL="3004" marR="3004" marT="30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chemeClr val="tx1"/>
                        </a:solidFill>
                        <a:latin typeface="Bookman Old Style"/>
                      </a:endParaRPr>
                    </a:p>
                  </a:txBody>
                  <a:tcPr marL="3004" marR="3004" marT="3004" marB="0" anchor="ctr"/>
                </a:tc>
              </a:tr>
              <a:tr h="3816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rgbClr val="0000C0"/>
                          </a:solidFill>
                        </a:rPr>
                        <a:t>   Результат </a:t>
                      </a:r>
                      <a:r>
                        <a:rPr lang="ru-RU" sz="1200" u="none" strike="noStrike" dirty="0">
                          <a:solidFill>
                            <a:srgbClr val="0000C0"/>
                          </a:solidFill>
                        </a:rPr>
                        <a:t>изменения резерва незаработанной премии, скорректированный на долю перестраховщиков в резерве незаработанной премии</a:t>
                      </a:r>
                      <a:endParaRPr lang="ru-RU" sz="1200" b="0" i="0" u="none" strike="noStrike" dirty="0">
                        <a:solidFill>
                          <a:srgbClr val="0000C0"/>
                        </a:solidFill>
                        <a:latin typeface="Bookman Old Style"/>
                      </a:endParaRPr>
                    </a:p>
                  </a:txBody>
                  <a:tcPr marL="3004" marR="3004" marT="30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Bookman Old Style"/>
                      </a:endParaRPr>
                    </a:p>
                  </a:txBody>
                  <a:tcPr marL="3004" marR="3004" marT="3004" marB="0" anchor="ctr"/>
                </a:tc>
              </a:tr>
              <a:tr h="3816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rgbClr val="0000C0"/>
                          </a:solidFill>
                        </a:rPr>
                        <a:t>   Результат </a:t>
                      </a:r>
                      <a:r>
                        <a:rPr lang="ru-RU" sz="1200" u="none" strike="noStrike" dirty="0">
                          <a:solidFill>
                            <a:srgbClr val="0000C0"/>
                          </a:solidFill>
                        </a:rPr>
                        <a:t>изменения резерва заявленных, но не урегулированных убытков, скорректированный на долю перестраховщиков в резерве заявленных, но не урегулированных убытков</a:t>
                      </a:r>
                      <a:endParaRPr lang="ru-RU" sz="1200" b="0" i="0" u="none" strike="noStrike" dirty="0">
                        <a:solidFill>
                          <a:srgbClr val="0000C0"/>
                        </a:solidFill>
                        <a:latin typeface="Bookman Old Style"/>
                      </a:endParaRPr>
                    </a:p>
                  </a:txBody>
                  <a:tcPr marL="3004" marR="3004" marT="30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Bookman Old Style"/>
                      </a:endParaRPr>
                    </a:p>
                  </a:txBody>
                  <a:tcPr marL="3004" marR="3004" marT="3004" marB="0" anchor="ctr"/>
                </a:tc>
              </a:tr>
              <a:tr h="3816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rgbClr val="0000C0"/>
                          </a:solidFill>
                        </a:rPr>
                        <a:t>   Результат </a:t>
                      </a:r>
                      <a:r>
                        <a:rPr lang="ru-RU" sz="1200" u="none" strike="noStrike" dirty="0">
                          <a:solidFill>
                            <a:srgbClr val="0000C0"/>
                          </a:solidFill>
                        </a:rPr>
                        <a:t>изменения резерва произошедших, но не заявленных убытков, скорректированный на долю перестраховщиков в резерве произошедших, но не заявленных убытков</a:t>
                      </a:r>
                      <a:endParaRPr lang="ru-RU" sz="1200" b="0" i="0" u="none" strike="noStrike" dirty="0">
                        <a:solidFill>
                          <a:srgbClr val="0000C0"/>
                        </a:solidFill>
                        <a:latin typeface="Bookman Old Style"/>
                      </a:endParaRPr>
                    </a:p>
                  </a:txBody>
                  <a:tcPr marL="3004" marR="3004" marT="30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Bookman Old Style"/>
                      </a:endParaRPr>
                    </a:p>
                  </a:txBody>
                  <a:tcPr marL="3004" marR="3004" marT="3004" marB="0" anchor="ctr"/>
                </a:tc>
              </a:tr>
              <a:tr h="3816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rgbClr val="0000C0"/>
                          </a:solidFill>
                        </a:rPr>
                        <a:t>   Результат </a:t>
                      </a:r>
                      <a:r>
                        <a:rPr lang="ru-RU" sz="1200" u="none" strike="noStrike" dirty="0">
                          <a:solidFill>
                            <a:srgbClr val="0000C0"/>
                          </a:solidFill>
                        </a:rPr>
                        <a:t>изменения резервов по страхованию жизни, скорректированный на долю перестраховщиков в резервах по страхованию жизни</a:t>
                      </a:r>
                      <a:endParaRPr lang="ru-RU" sz="1200" b="0" i="0" u="none" strike="noStrike" dirty="0">
                        <a:solidFill>
                          <a:srgbClr val="0000C0"/>
                        </a:solidFill>
                        <a:latin typeface="Bookman Old Style"/>
                      </a:endParaRPr>
                    </a:p>
                  </a:txBody>
                  <a:tcPr marL="3004" marR="3004" marT="30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Bookman Old Style"/>
                      </a:endParaRPr>
                    </a:p>
                  </a:txBody>
                  <a:tcPr marL="3004" marR="3004" marT="3004" marB="0" anchor="ctr"/>
                </a:tc>
              </a:tr>
              <a:tr h="3816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rgbClr val="0000C0"/>
                          </a:solidFill>
                        </a:rPr>
                        <a:t>   Результат </a:t>
                      </a:r>
                      <a:r>
                        <a:rPr lang="ru-RU" sz="1200" u="none" strike="noStrike" dirty="0">
                          <a:solidFill>
                            <a:srgbClr val="0000C0"/>
                          </a:solidFill>
                        </a:rPr>
                        <a:t>изменения других технических резервов, скорректированный на долю перестраховщиков в соответствующих резервах</a:t>
                      </a:r>
                      <a:endParaRPr lang="ru-RU" sz="1200" b="0" i="0" u="none" strike="noStrike" dirty="0">
                        <a:solidFill>
                          <a:srgbClr val="0000C0"/>
                        </a:solidFill>
                        <a:latin typeface="Bookman Old Style"/>
                      </a:endParaRPr>
                    </a:p>
                  </a:txBody>
                  <a:tcPr marL="3004" marR="3004" marT="30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Bookman Old Style"/>
                      </a:endParaRPr>
                    </a:p>
                  </a:txBody>
                  <a:tcPr marL="3004" marR="3004" marT="3004" marB="0" anchor="ctr"/>
                </a:tc>
              </a:tr>
              <a:tr h="1923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rgbClr val="0000C0"/>
                          </a:solidFill>
                        </a:rPr>
                        <a:t>   Другие </a:t>
                      </a:r>
                      <a:r>
                        <a:rPr lang="ru-RU" sz="1200" u="none" strike="noStrike" dirty="0">
                          <a:solidFill>
                            <a:srgbClr val="0000C0"/>
                          </a:solidFill>
                        </a:rPr>
                        <a:t>доходы от оказания страховых услуг</a:t>
                      </a:r>
                      <a:endParaRPr lang="ru-RU" sz="1200" b="0" i="0" u="none" strike="noStrike" dirty="0">
                        <a:solidFill>
                          <a:srgbClr val="0000C0"/>
                        </a:solidFill>
                        <a:latin typeface="Bookman Old Style"/>
                      </a:endParaRPr>
                    </a:p>
                  </a:txBody>
                  <a:tcPr marL="3004" marR="3004" marT="30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Bookman Old Style"/>
                      </a:endParaRPr>
                    </a:p>
                  </a:txBody>
                  <a:tcPr marL="3004" marR="3004" marT="3004" marB="0" anchor="ctr"/>
                </a:tc>
              </a:tr>
              <a:tr h="1923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rgbClr val="0000C0"/>
                          </a:solidFill>
                        </a:rPr>
                        <a:t>   Доходы </a:t>
                      </a:r>
                      <a:r>
                        <a:rPr lang="ru-RU" sz="1200" u="none" strike="noStrike" dirty="0">
                          <a:solidFill>
                            <a:srgbClr val="0000C0"/>
                          </a:solidFill>
                        </a:rPr>
                        <a:t>от оказания услуг посредника</a:t>
                      </a:r>
                      <a:endParaRPr lang="ru-RU" sz="1200" b="0" i="0" u="none" strike="noStrike" dirty="0">
                        <a:solidFill>
                          <a:srgbClr val="0000C0"/>
                        </a:solidFill>
                        <a:latin typeface="Bookman Old Style"/>
                      </a:endParaRPr>
                    </a:p>
                  </a:txBody>
                  <a:tcPr marL="3004" marR="3004" marT="30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Bookman Old Style"/>
                      </a:endParaRPr>
                    </a:p>
                  </a:txBody>
                  <a:tcPr marL="3004" marR="3004" marT="3004" marB="0" anchor="ctr"/>
                </a:tc>
              </a:tr>
              <a:tr h="1923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rgbClr val="0000C0"/>
                          </a:solidFill>
                        </a:rPr>
                        <a:t>   Доходы </a:t>
                      </a:r>
                      <a:r>
                        <a:rPr lang="ru-RU" sz="1200" u="none" strike="noStrike" dirty="0">
                          <a:solidFill>
                            <a:srgbClr val="0000C0"/>
                          </a:solidFill>
                        </a:rPr>
                        <a:t>по возмещениям доли убытков по перестрахованию</a:t>
                      </a:r>
                      <a:endParaRPr lang="ru-RU" sz="1200" b="0" i="0" u="none" strike="noStrike" dirty="0">
                        <a:solidFill>
                          <a:srgbClr val="0000C0"/>
                        </a:solidFill>
                        <a:latin typeface="Bookman Old Style"/>
                      </a:endParaRPr>
                    </a:p>
                  </a:txBody>
                  <a:tcPr marL="3004" marR="3004" marT="30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Bookman Old Style"/>
                      </a:endParaRPr>
                    </a:p>
                  </a:txBody>
                  <a:tcPr marL="3004" marR="3004" marT="3004" marB="0" anchor="ctr"/>
                </a:tc>
              </a:tr>
              <a:tr h="1923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rgbClr val="0000C0"/>
                          </a:solidFill>
                        </a:rPr>
                        <a:t>   Доходы </a:t>
                      </a:r>
                      <a:r>
                        <a:rPr lang="ru-RU" sz="1200" u="none" strike="noStrike" dirty="0">
                          <a:solidFill>
                            <a:srgbClr val="0000C0"/>
                          </a:solidFill>
                        </a:rPr>
                        <a:t>по комиссионным вознаграждениям, тантьемам и сборам по перестрахованию</a:t>
                      </a:r>
                      <a:endParaRPr lang="ru-RU" sz="1200" b="0" i="0" u="none" strike="noStrike" dirty="0">
                        <a:solidFill>
                          <a:srgbClr val="0000C0"/>
                        </a:solidFill>
                        <a:latin typeface="Bookman Old Style"/>
                      </a:endParaRPr>
                    </a:p>
                  </a:txBody>
                  <a:tcPr marL="3004" marR="3004" marT="30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Bookman Old Style"/>
                      </a:endParaRPr>
                    </a:p>
                  </a:txBody>
                  <a:tcPr marL="3004" marR="3004" marT="3004" marB="0" anchor="ctr"/>
                </a:tc>
              </a:tr>
              <a:tr h="1923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rgbClr val="0000C0"/>
                          </a:solidFill>
                        </a:rPr>
                        <a:t>   Доходы </a:t>
                      </a:r>
                      <a:r>
                        <a:rPr lang="ru-RU" sz="1200" u="none" strike="noStrike" dirty="0">
                          <a:solidFill>
                            <a:srgbClr val="0000C0"/>
                          </a:solidFill>
                        </a:rPr>
                        <a:t>от оказания услуг сюрвейера и </a:t>
                      </a:r>
                      <a:r>
                        <a:rPr lang="ru-RU" sz="1200" u="none" strike="noStrike" dirty="0" err="1">
                          <a:solidFill>
                            <a:srgbClr val="0000C0"/>
                          </a:solidFill>
                        </a:rPr>
                        <a:t>аджастера</a:t>
                      </a:r>
                      <a:endParaRPr lang="ru-RU" sz="1200" b="0" i="0" u="none" strike="noStrike" dirty="0">
                        <a:solidFill>
                          <a:srgbClr val="0000C0"/>
                        </a:solidFill>
                        <a:latin typeface="Bookman Old Style"/>
                      </a:endParaRPr>
                    </a:p>
                  </a:txBody>
                  <a:tcPr marL="3004" marR="3004" marT="30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Bookman Old Style"/>
                      </a:endParaRPr>
                    </a:p>
                  </a:txBody>
                  <a:tcPr marL="3004" marR="3004" marT="3004" marB="0" anchor="ctr"/>
                </a:tc>
              </a:tr>
              <a:tr h="1923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rgbClr val="0000C0"/>
                          </a:solidFill>
                        </a:rPr>
                        <a:t>   Чистая </a:t>
                      </a:r>
                      <a:r>
                        <a:rPr lang="ru-RU" sz="1200" u="none" strike="noStrike" dirty="0">
                          <a:solidFill>
                            <a:srgbClr val="0000C0"/>
                          </a:solidFill>
                        </a:rPr>
                        <a:t>выручка от оказания страховых услуг </a:t>
                      </a:r>
                      <a:endParaRPr lang="ru-RU" sz="1200" b="0" i="0" u="none" strike="noStrike" dirty="0">
                        <a:solidFill>
                          <a:srgbClr val="0000C0"/>
                        </a:solidFill>
                        <a:latin typeface="Bookman Old Style"/>
                      </a:endParaRPr>
                    </a:p>
                  </a:txBody>
                  <a:tcPr marL="3004" marR="3004" marT="30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Bookman Old Style"/>
                      </a:endParaRPr>
                    </a:p>
                  </a:txBody>
                  <a:tcPr marL="3004" marR="3004" marT="3004" marB="0" anchor="ctr"/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1928794" y="357166"/>
            <a:ext cx="6934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indent="361950"/>
            <a:r>
              <a:rPr lang="ru-RU" sz="2000" b="1" kern="0" dirty="0" smtClean="0">
                <a:solidFill>
                  <a:srgbClr val="000066"/>
                </a:solidFill>
                <a:latin typeface="Arial"/>
                <a:ea typeface="+mj-ea"/>
                <a:cs typeface="+mj-cs"/>
              </a:rPr>
              <a:t>Отчет о финансовых </a:t>
            </a:r>
            <a:r>
              <a:rPr lang="ru-RU" sz="2000" b="1" kern="0" dirty="0" smtClean="0">
                <a:solidFill>
                  <a:srgbClr val="000066"/>
                </a:solidFill>
                <a:latin typeface="Arial"/>
                <a:ea typeface="+mj-ea"/>
                <a:cs typeface="+mj-cs"/>
              </a:rPr>
              <a:t>результатах</a:t>
            </a:r>
          </a:p>
          <a:p>
            <a:pPr lvl="0" indent="361950"/>
            <a:r>
              <a:rPr lang="ru-RU" sz="2000" b="1" kern="0" dirty="0" smtClean="0">
                <a:solidFill>
                  <a:srgbClr val="000066"/>
                </a:solidFill>
                <a:latin typeface="Arial"/>
                <a:ea typeface="+mj-ea"/>
                <a:cs typeface="+mj-cs"/>
              </a:rPr>
              <a:t>Форма </a:t>
            </a:r>
            <a:r>
              <a:rPr lang="ru-RU" sz="2000" b="1" kern="0" dirty="0" smtClean="0">
                <a:solidFill>
                  <a:srgbClr val="000066"/>
                </a:solidFill>
                <a:latin typeface="Arial"/>
                <a:ea typeface="+mj-ea"/>
                <a:cs typeface="+mj-cs"/>
              </a:rPr>
              <a:t>№2 </a:t>
            </a:r>
            <a:r>
              <a:rPr lang="ru-RU" sz="2000" b="1" kern="0" dirty="0" smtClean="0">
                <a:solidFill>
                  <a:srgbClr val="000066"/>
                </a:solidFill>
                <a:latin typeface="Arial"/>
              </a:rPr>
              <a:t>–</a:t>
            </a:r>
            <a:r>
              <a:rPr lang="ru-RU" sz="2000" b="1" kern="0" dirty="0" smtClean="0">
                <a:solidFill>
                  <a:srgbClr val="000066"/>
                </a:solidFill>
                <a:latin typeface="Arial"/>
                <a:ea typeface="+mj-ea"/>
                <a:cs typeface="+mj-cs"/>
              </a:rPr>
              <a:t> страхование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Documents and Settings\1\Рабочий стол\Безимени-121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38625"/>
            <a:ext cx="9134476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2000240"/>
          <a:ext cx="8429684" cy="278918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929618"/>
                <a:gridCol w="500066"/>
              </a:tblGrid>
              <a:tr h="283722"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76"/>
                          </a:solidFill>
                        </a:rPr>
                        <a:t>Наименование показателей</a:t>
                      </a:r>
                      <a:endParaRPr lang="ru-RU" sz="1400" b="1" dirty="0">
                        <a:solidFill>
                          <a:srgbClr val="00007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36864">
                <a:tc>
                  <a:txBody>
                    <a:bodyPr/>
                    <a:lstStyle/>
                    <a:p>
                      <a:pPr marL="6667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76"/>
                          </a:solidFill>
                          <a:latin typeface="+mn-lt"/>
                          <a:ea typeface="+mn-ea"/>
                          <a:cs typeface="+mn-cs"/>
                        </a:rPr>
                        <a:t>Актив </a:t>
                      </a:r>
                      <a:endParaRPr lang="ru-RU" sz="1400" b="1" kern="1200" dirty="0">
                        <a:solidFill>
                          <a:srgbClr val="0000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algn="ctr">
                        <a:spcAft>
                          <a:spcPts val="0"/>
                        </a:spcAft>
                      </a:pPr>
                      <a:endParaRPr lang="ru-RU" sz="1400" dirty="0">
                        <a:latin typeface="Virtec Times New Roman Uz"/>
                        <a:ea typeface="Times New Roman"/>
                        <a:cs typeface="Virtec Times New Roman Uz"/>
                      </a:endParaRPr>
                    </a:p>
                  </a:txBody>
                  <a:tcPr marL="0" marR="0" marT="0" marB="0" anchor="ctr"/>
                </a:tc>
              </a:tr>
              <a:tr h="193565">
                <a:tc>
                  <a:txBody>
                    <a:bodyPr/>
                    <a:lstStyle/>
                    <a:p>
                      <a:pPr marL="666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II. Текущие активы</a:t>
                      </a:r>
                      <a:endParaRPr lang="ru-RU" sz="1800" dirty="0">
                        <a:solidFill>
                          <a:srgbClr val="000076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algn="ctr">
                        <a:spcAft>
                          <a:spcPts val="0"/>
                        </a:spcAft>
                      </a:pPr>
                      <a:endParaRPr lang="ru-RU" sz="1400" dirty="0">
                        <a:latin typeface="Virtec Times New Roman Uz"/>
                        <a:ea typeface="Times New Roman"/>
                        <a:cs typeface="Virtec Times New Roman Uz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AC"/>
                          </a:solidFill>
                        </a:rPr>
                        <a:t>Дебиторы по страховым операциям, </a:t>
                      </a:r>
                      <a:r>
                        <a:rPr lang="ru-RU" sz="1400" b="0" dirty="0" smtClean="0">
                          <a:solidFill>
                            <a:srgbClr val="0000AC"/>
                          </a:solidFill>
                        </a:rPr>
                        <a:t>всего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AC"/>
                          </a:solidFill>
                        </a:rPr>
                        <a:t>Задолженность страхователей (4030)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AC"/>
                          </a:solidFill>
                        </a:rPr>
                        <a:t>Задолженность страховых агентов и брокеров (4040)</a:t>
                      </a:r>
                      <a:endParaRPr lang="ru-RU" sz="1400" dirty="0">
                        <a:solidFill>
                          <a:srgbClr val="0000A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AC"/>
                          </a:solidFill>
                        </a:rPr>
                        <a:t>Задолженность </a:t>
                      </a:r>
                      <a:r>
                        <a:rPr lang="ru-RU" sz="1400" dirty="0" err="1" smtClean="0">
                          <a:solidFill>
                            <a:srgbClr val="0000AC"/>
                          </a:solidFill>
                        </a:rPr>
                        <a:t>перестрахователей</a:t>
                      </a:r>
                      <a:r>
                        <a:rPr lang="ru-RU" sz="1400" dirty="0" smtClean="0">
                          <a:solidFill>
                            <a:srgbClr val="0000AC"/>
                          </a:solidFill>
                        </a:rPr>
                        <a:t> (4050) </a:t>
                      </a:r>
                      <a:endParaRPr lang="ru-RU" sz="1400" dirty="0">
                        <a:solidFill>
                          <a:srgbClr val="0000A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AC"/>
                          </a:solidFill>
                        </a:rPr>
                        <a:t>Задолженность перестраховщиков по комиссионным вознаграждениям, тантьемам и другим вознаграждениям (4051)</a:t>
                      </a:r>
                      <a:endParaRPr lang="ru-RU" sz="1400" dirty="0">
                        <a:solidFill>
                          <a:srgbClr val="0000A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AC"/>
                          </a:solidFill>
                        </a:rPr>
                        <a:t>Задолженность перестраховщиков (4060)</a:t>
                      </a:r>
                      <a:endParaRPr lang="ru-RU" sz="1400" dirty="0">
                        <a:solidFill>
                          <a:srgbClr val="0000A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AC"/>
                          </a:solidFill>
                        </a:rPr>
                        <a:t>Депо убытков страховщика у других страховщиков (4080)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AC"/>
                          </a:solidFill>
                        </a:rPr>
                        <a:t>Депо премий страховщика у других страховщиков (4090)</a:t>
                      </a:r>
                      <a:endParaRPr lang="ru-RU" sz="1400" dirty="0">
                        <a:solidFill>
                          <a:srgbClr val="0000A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20" name="Picture 2" descr="C:\Documents and Settings\1\Рабочий стол\Безимени-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595390"/>
            <a:ext cx="1214446" cy="126261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1828800" y="357166"/>
            <a:ext cx="7315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2000" b="1" kern="0" dirty="0" smtClean="0">
                <a:solidFill>
                  <a:srgbClr val="000066"/>
                </a:solidFill>
                <a:latin typeface="Arial"/>
                <a:ea typeface="+mj-ea"/>
                <a:cs typeface="+mj-cs"/>
              </a:rPr>
              <a:t>Бухгалтерский баланс - форма N 1 - страхование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Documents and Settings\1\Рабочий стол\Безимени-121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38625"/>
            <a:ext cx="9134476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Documents and Settings\1\Рабочий стол\Безимени-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595390"/>
            <a:ext cx="1214446" cy="126261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428736"/>
          <a:ext cx="8429684" cy="386897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929618"/>
                <a:gridCol w="500066"/>
              </a:tblGrid>
              <a:tr h="236864">
                <a:tc>
                  <a:txBody>
                    <a:bodyPr/>
                    <a:lstStyle/>
                    <a:p>
                      <a:pPr marL="6667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76"/>
                          </a:solidFill>
                          <a:latin typeface="+mn-lt"/>
                          <a:ea typeface="+mn-ea"/>
                          <a:cs typeface="+mn-cs"/>
                        </a:rPr>
                        <a:t>Пассив </a:t>
                      </a:r>
                      <a:endParaRPr lang="ru-RU" sz="1400" b="1" kern="1200" dirty="0">
                        <a:solidFill>
                          <a:srgbClr val="0000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algn="ctr">
                        <a:spcAft>
                          <a:spcPts val="0"/>
                        </a:spcAft>
                      </a:pPr>
                      <a:endParaRPr lang="ru-RU" sz="1400" dirty="0">
                        <a:latin typeface="Virtec Times New Roman Uz"/>
                        <a:ea typeface="Times New Roman"/>
                        <a:cs typeface="Virtec Times New Roman Uz"/>
                      </a:endParaRPr>
                    </a:p>
                  </a:txBody>
                  <a:tcPr marL="0" marR="0" marT="0" marB="0" anchor="ctr"/>
                </a:tc>
              </a:tr>
              <a:tr h="193565">
                <a:tc>
                  <a:txBody>
                    <a:bodyPr/>
                    <a:lstStyle/>
                    <a:p>
                      <a:pPr marL="66675"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76"/>
                          </a:solidFill>
                          <a:latin typeface="+mn-lt"/>
                          <a:ea typeface="+mn-ea"/>
                          <a:cs typeface="+mn-cs"/>
                        </a:rPr>
                        <a:t>II. Страховые </a:t>
                      </a:r>
                      <a:r>
                        <a:rPr lang="ru-RU" sz="1400" b="1" kern="1200" dirty="0" smtClean="0">
                          <a:solidFill>
                            <a:srgbClr val="000076"/>
                          </a:solidFill>
                          <a:latin typeface="+mn-lt"/>
                          <a:ea typeface="+mn-ea"/>
                          <a:cs typeface="+mn-cs"/>
                        </a:rPr>
                        <a:t>резервы</a:t>
                      </a:r>
                      <a:endParaRPr lang="ru-RU" sz="1400" b="1" kern="1200" dirty="0">
                        <a:solidFill>
                          <a:srgbClr val="0000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algn="ctr">
                        <a:spcAft>
                          <a:spcPts val="0"/>
                        </a:spcAft>
                      </a:pPr>
                      <a:endParaRPr lang="ru-RU" sz="1400" dirty="0">
                        <a:latin typeface="Virtec Times New Roman Uz"/>
                        <a:ea typeface="Times New Roman"/>
                        <a:cs typeface="Virtec Times New Roman Uz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AC"/>
                          </a:solidFill>
                        </a:rPr>
                        <a:t>Страховые резервы, </a:t>
                      </a:r>
                      <a:r>
                        <a:rPr lang="ru-RU" sz="1400" dirty="0">
                          <a:solidFill>
                            <a:srgbClr val="0000AC"/>
                          </a:solidFill>
                        </a:rPr>
                        <a:t>всего </a:t>
                      </a:r>
                      <a:endParaRPr lang="ru-RU" sz="1400" dirty="0">
                        <a:solidFill>
                          <a:srgbClr val="0000A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AC"/>
                          </a:solidFill>
                        </a:rPr>
                        <a:t>Резерв незаработанной премии (8010) </a:t>
                      </a:r>
                      <a:endParaRPr lang="ru-RU" sz="1400" dirty="0">
                        <a:solidFill>
                          <a:srgbClr val="0000A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AC"/>
                          </a:solidFill>
                        </a:rPr>
                        <a:t>Резерв произошедших, но не заявленных убытков (8020) </a:t>
                      </a:r>
                      <a:endParaRPr lang="ru-RU" sz="1400" dirty="0">
                        <a:solidFill>
                          <a:srgbClr val="0000A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AC"/>
                          </a:solidFill>
                        </a:rPr>
                        <a:t>Резерв заявленных, но неурегулированных убытков (8030) </a:t>
                      </a:r>
                      <a:endParaRPr lang="ru-RU" sz="1400" dirty="0">
                        <a:solidFill>
                          <a:srgbClr val="0000A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AC"/>
                          </a:solidFill>
                        </a:rPr>
                        <a:t>Резерв предупредительных мероприятий (8040) </a:t>
                      </a:r>
                      <a:endParaRPr lang="ru-RU" sz="1400" dirty="0">
                        <a:solidFill>
                          <a:srgbClr val="0000A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AC"/>
                          </a:solidFill>
                        </a:rPr>
                        <a:t>Резерв несоответствия активов (8050) </a:t>
                      </a:r>
                      <a:endParaRPr lang="ru-RU" sz="1400" dirty="0">
                        <a:solidFill>
                          <a:srgbClr val="0000A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AC"/>
                          </a:solidFill>
                        </a:rPr>
                        <a:t>Резерв катастроф (8060) </a:t>
                      </a:r>
                      <a:endParaRPr lang="ru-RU" sz="1400" dirty="0">
                        <a:solidFill>
                          <a:srgbClr val="0000A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AC"/>
                          </a:solidFill>
                        </a:rPr>
                        <a:t>Резерв колебания убыточности (8070) </a:t>
                      </a:r>
                      <a:endParaRPr lang="ru-RU" sz="1400" dirty="0">
                        <a:solidFill>
                          <a:srgbClr val="0000A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AC"/>
                          </a:solidFill>
                        </a:rPr>
                        <a:t>Резервы по страхованию жизни (8090) </a:t>
                      </a:r>
                      <a:endParaRPr lang="ru-RU" sz="1400" dirty="0">
                        <a:solidFill>
                          <a:srgbClr val="0000A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AC"/>
                          </a:solidFill>
                        </a:rPr>
                        <a:t>Доля перестраховщиков в страховых резервах, </a:t>
                      </a:r>
                      <a:r>
                        <a:rPr lang="ru-RU" sz="1400" dirty="0">
                          <a:solidFill>
                            <a:srgbClr val="0000AC"/>
                          </a:solidFill>
                        </a:rPr>
                        <a:t>всего  </a:t>
                      </a:r>
                      <a:endParaRPr lang="ru-RU" sz="1400" dirty="0">
                        <a:solidFill>
                          <a:srgbClr val="0000A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AC"/>
                          </a:solidFill>
                        </a:rPr>
                        <a:t>Доля перестраховщиков в резерве незаработанной премии (8110) </a:t>
                      </a:r>
                      <a:endParaRPr lang="ru-RU" sz="1400" dirty="0">
                        <a:solidFill>
                          <a:srgbClr val="0000A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9869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AC"/>
                          </a:solidFill>
                        </a:rPr>
                        <a:t>Доля перестраховщиков в резерве заявленных, но неурегулированных убытков (8120) </a:t>
                      </a:r>
                      <a:endParaRPr lang="ru-RU" sz="1400" dirty="0">
                        <a:solidFill>
                          <a:srgbClr val="0000A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393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AC"/>
                          </a:solidFill>
                        </a:rPr>
                        <a:t>Доля перестраховщиков в резерве произошедших, но не заявленных убытков (8130) </a:t>
                      </a:r>
                      <a:endParaRPr lang="ru-RU" sz="1400" dirty="0">
                        <a:solidFill>
                          <a:srgbClr val="0000A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AC"/>
                          </a:solidFill>
                        </a:rPr>
                        <a:t>Доля перестраховщиков в резервах по страхованию жизни (8140) </a:t>
                      </a:r>
                      <a:endParaRPr lang="ru-RU" sz="1400" dirty="0">
                        <a:solidFill>
                          <a:srgbClr val="0000A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AC"/>
                          </a:solidFill>
                        </a:rPr>
                        <a:t>Итого по разделу II </a:t>
                      </a:r>
                      <a:r>
                        <a:rPr lang="ru-RU" sz="1400" dirty="0">
                          <a:solidFill>
                            <a:srgbClr val="0000AC"/>
                          </a:solidFill>
                        </a:rPr>
                        <a:t>(стр. 580 - 670) </a:t>
                      </a:r>
                      <a:endParaRPr lang="ru-RU" sz="1400" dirty="0">
                        <a:solidFill>
                          <a:srgbClr val="0000A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1828800" y="357166"/>
            <a:ext cx="7315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2000" b="1" kern="0" dirty="0" smtClean="0">
                <a:solidFill>
                  <a:srgbClr val="000066"/>
                </a:solidFill>
                <a:latin typeface="Arial"/>
                <a:ea typeface="+mj-ea"/>
                <a:cs typeface="+mj-cs"/>
              </a:rPr>
              <a:t>Бухгалтерский баланс - форма N 1 - страхование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Documents and Settings\1\Рабочий стол\Безимени-121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38625"/>
            <a:ext cx="9134476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2000240"/>
          <a:ext cx="8429684" cy="2932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929618"/>
                <a:gridCol w="500066"/>
              </a:tblGrid>
              <a:tr h="236864">
                <a:tc>
                  <a:txBody>
                    <a:bodyPr/>
                    <a:lstStyle/>
                    <a:p>
                      <a:pPr marL="6667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76"/>
                          </a:solidFill>
                          <a:latin typeface="+mn-lt"/>
                          <a:ea typeface="+mn-ea"/>
                          <a:cs typeface="+mn-cs"/>
                        </a:rPr>
                        <a:t>Пассив  </a:t>
                      </a:r>
                      <a:endParaRPr lang="ru-RU" sz="1400" b="1" kern="1200" dirty="0">
                        <a:solidFill>
                          <a:srgbClr val="0000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algn="ctr">
                        <a:spcAft>
                          <a:spcPts val="0"/>
                        </a:spcAft>
                      </a:pPr>
                      <a:endParaRPr lang="ru-RU" sz="1400" dirty="0">
                        <a:latin typeface="Virtec Times New Roman Uz"/>
                        <a:ea typeface="Times New Roman"/>
                        <a:cs typeface="Virtec Times New Roman Uz"/>
                      </a:endParaRPr>
                    </a:p>
                  </a:txBody>
                  <a:tcPr marL="0" marR="0" marT="0" marB="0" anchor="ctr"/>
                </a:tc>
              </a:tr>
              <a:tr h="193565">
                <a:tc>
                  <a:txBody>
                    <a:bodyPr/>
                    <a:lstStyle/>
                    <a:p>
                      <a:pPr marL="666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76"/>
                          </a:solidFill>
                          <a:latin typeface="+mn-lt"/>
                          <a:ea typeface="+mn-ea"/>
                          <a:cs typeface="+mn-cs"/>
                        </a:rPr>
                        <a:t>III. </a:t>
                      </a:r>
                      <a:r>
                        <a:rPr lang="ru-RU" sz="1400" b="1" kern="1200" dirty="0" smtClean="0">
                          <a:solidFill>
                            <a:srgbClr val="000076"/>
                          </a:solidFill>
                          <a:latin typeface="+mn-lt"/>
                          <a:ea typeface="+mn-ea"/>
                          <a:cs typeface="+mn-cs"/>
                        </a:rPr>
                        <a:t>Обязательства</a:t>
                      </a:r>
                      <a:endParaRPr lang="ru-RU" sz="1400" b="1" kern="1200" dirty="0">
                        <a:solidFill>
                          <a:srgbClr val="0000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algn="ctr">
                        <a:spcAft>
                          <a:spcPts val="0"/>
                        </a:spcAft>
                      </a:pPr>
                      <a:endParaRPr lang="ru-RU" sz="1400" dirty="0">
                        <a:latin typeface="Virtec Times New Roman Uz"/>
                        <a:ea typeface="Times New Roman"/>
                        <a:cs typeface="Virtec Times New Roman Uz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AC"/>
                          </a:solidFill>
                        </a:rPr>
                        <a:t>Долгосрочные обязательства по страховым операциям, </a:t>
                      </a:r>
                      <a:r>
                        <a:rPr lang="ru-RU" sz="1400" b="0" dirty="0" smtClean="0">
                          <a:solidFill>
                            <a:srgbClr val="0000AC"/>
                          </a:solidFill>
                        </a:rPr>
                        <a:t>всего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AC"/>
                          </a:solidFill>
                        </a:rPr>
                        <a:t>Долгосрочная задолженность подрядчикам, осуществляющим предупредительные мероприятия (7011)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AC"/>
                          </a:solidFill>
                        </a:rPr>
                        <a:t>Долгосрочная задолженность страхователям (7030)</a:t>
                      </a:r>
                      <a:endParaRPr lang="ru-RU" sz="1400" dirty="0">
                        <a:solidFill>
                          <a:srgbClr val="0000A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AC"/>
                          </a:solidFill>
                        </a:rPr>
                        <a:t>Долгосрочная задолженность страховым агентам и брокерам (7040)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AC"/>
                          </a:solidFill>
                        </a:rPr>
                        <a:t>Долгосрочная задолженность </a:t>
                      </a:r>
                      <a:r>
                        <a:rPr lang="ru-RU" sz="1400" dirty="0" err="1" smtClean="0">
                          <a:solidFill>
                            <a:srgbClr val="0000AC"/>
                          </a:solidFill>
                        </a:rPr>
                        <a:t>перестрахователям</a:t>
                      </a:r>
                      <a:r>
                        <a:rPr lang="ru-RU" sz="1400" dirty="0" smtClean="0">
                          <a:solidFill>
                            <a:srgbClr val="0000AC"/>
                          </a:solidFill>
                        </a:rPr>
                        <a:t> (7050)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AC"/>
                          </a:solidFill>
                        </a:rPr>
                        <a:t>Долгосрочная задолженность перестраховщикам (7060)</a:t>
                      </a:r>
                      <a:endParaRPr lang="ru-RU" sz="1400" dirty="0">
                        <a:solidFill>
                          <a:srgbClr val="0000A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AC"/>
                          </a:solidFill>
                        </a:rPr>
                        <a:t>Депо премии перестраховщиков (7070)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AC"/>
                          </a:solidFill>
                        </a:rPr>
                        <a:t>Долгосрочная задолженность </a:t>
                      </a:r>
                      <a:r>
                        <a:rPr lang="ru-RU" sz="1400" dirty="0" err="1" smtClean="0">
                          <a:solidFill>
                            <a:srgbClr val="0000AC"/>
                          </a:solidFill>
                        </a:rPr>
                        <a:t>перестрахователям</a:t>
                      </a:r>
                      <a:r>
                        <a:rPr lang="ru-RU" sz="1400" dirty="0" smtClean="0">
                          <a:solidFill>
                            <a:srgbClr val="0000AC"/>
                          </a:solidFill>
                        </a:rPr>
                        <a:t> по комиссионным вознаграждениям, тантьемам и другим вознаграждениям (7080)</a:t>
                      </a:r>
                      <a:endParaRPr lang="ru-RU" sz="1400" dirty="0">
                        <a:solidFill>
                          <a:srgbClr val="0000A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07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AC"/>
                          </a:solidFill>
                          <a:latin typeface="+mn-lt"/>
                          <a:ea typeface="+mn-ea"/>
                          <a:cs typeface="+mn-cs"/>
                        </a:rPr>
                        <a:t>Долгосрочная задолженность актуариям, </a:t>
                      </a:r>
                      <a:r>
                        <a:rPr lang="ru-RU" sz="1400" kern="1200" dirty="0" err="1" smtClean="0">
                          <a:solidFill>
                            <a:srgbClr val="0000AC"/>
                          </a:solidFill>
                          <a:latin typeface="+mn-lt"/>
                          <a:ea typeface="+mn-ea"/>
                          <a:cs typeface="+mn-cs"/>
                        </a:rPr>
                        <a:t>аджастерам</a:t>
                      </a:r>
                      <a:r>
                        <a:rPr lang="ru-RU" sz="1400" kern="1200" dirty="0" smtClean="0">
                          <a:solidFill>
                            <a:srgbClr val="0000AC"/>
                          </a:solidFill>
                          <a:latin typeface="+mn-lt"/>
                          <a:ea typeface="+mn-ea"/>
                          <a:cs typeface="+mn-cs"/>
                        </a:rPr>
                        <a:t>, сюрвейерам и </a:t>
                      </a:r>
                      <a:r>
                        <a:rPr lang="ru-RU" sz="1400" kern="1200" dirty="0" err="1" smtClean="0">
                          <a:solidFill>
                            <a:srgbClr val="0000AC"/>
                          </a:solidFill>
                          <a:latin typeface="+mn-lt"/>
                          <a:ea typeface="+mn-ea"/>
                          <a:cs typeface="+mn-cs"/>
                        </a:rPr>
                        <a:t>ассистансам</a:t>
                      </a:r>
                      <a:r>
                        <a:rPr lang="ru-RU" sz="1400" kern="1200" dirty="0" smtClean="0">
                          <a:solidFill>
                            <a:srgbClr val="0000AC"/>
                          </a:solidFill>
                          <a:latin typeface="+mn-lt"/>
                          <a:ea typeface="+mn-ea"/>
                          <a:cs typeface="+mn-cs"/>
                        </a:rPr>
                        <a:t> (7090)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D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20" name="Picture 2" descr="C:\Documents and Settings\1\Рабочий стол\Безимени-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595390"/>
            <a:ext cx="1214446" cy="126261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1828800" y="357166"/>
            <a:ext cx="7315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2000" b="1" kern="0" dirty="0" smtClean="0">
                <a:solidFill>
                  <a:srgbClr val="000066"/>
                </a:solidFill>
                <a:latin typeface="Arial"/>
                <a:ea typeface="+mj-ea"/>
                <a:cs typeface="+mj-cs"/>
              </a:rPr>
              <a:t>Бухгалтерский баланс - форма N 1 - страхование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Documents and Settings\1\Рабочий стол\Безимени-121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38625"/>
            <a:ext cx="9134476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8cdb2004190l">
  <a:themeElements>
    <a:clrScheme name="Тема Office 3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6FB4E3"/>
      </a:accent1>
      <a:accent2>
        <a:srgbClr val="5DBDAB"/>
      </a:accent2>
      <a:accent3>
        <a:srgbClr val="FFFFFF"/>
      </a:accent3>
      <a:accent4>
        <a:srgbClr val="000000"/>
      </a:accent4>
      <a:accent5>
        <a:srgbClr val="BBD6EF"/>
      </a:accent5>
      <a:accent6>
        <a:srgbClr val="53AB9B"/>
      </a:accent6>
      <a:hlink>
        <a:srgbClr val="D17FB6"/>
      </a:hlink>
      <a:folHlink>
        <a:srgbClr val="E3981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3663F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CE5C38"/>
        </a:accent6>
        <a:hlink>
          <a:srgbClr val="7476DC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B4E3"/>
        </a:accent1>
        <a:accent2>
          <a:srgbClr val="5DBDAB"/>
        </a:accent2>
        <a:accent3>
          <a:srgbClr val="FFFFFF"/>
        </a:accent3>
        <a:accent4>
          <a:srgbClr val="000000"/>
        </a:accent4>
        <a:accent5>
          <a:srgbClr val="BBD6EF"/>
        </a:accent5>
        <a:accent6>
          <a:srgbClr val="53AB9B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38cdb2004190l</Template>
  <TotalTime>334</TotalTime>
  <Words>1069</Words>
  <Application>Microsoft PowerPoint</Application>
  <PresentationFormat>Экран (4:3)</PresentationFormat>
  <Paragraphs>138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38cdb2004190l</vt:lpstr>
      <vt:lpstr>Аудит как важный механизм надежности страховой организации</vt:lpstr>
      <vt:lpstr>Темпы роста страхового рынка Узбекистана</vt:lpstr>
      <vt:lpstr>Слайд 3</vt:lpstr>
      <vt:lpstr>План счетов бухгалтерского учета для страховых организаций</vt:lpstr>
      <vt:lpstr>План счетов бухгалтерского учета для страховых организаций</vt:lpstr>
      <vt:lpstr>Слайд 6</vt:lpstr>
      <vt:lpstr>Слайд 7</vt:lpstr>
      <vt:lpstr>Слайд 8</vt:lpstr>
      <vt:lpstr>Слайд 9</vt:lpstr>
      <vt:lpstr>Слайд 10</vt:lpstr>
      <vt:lpstr>Лицензионные требования к размеру уставного капитала и количества аудиторов предъявляемые к аудиторской организации</vt:lpstr>
      <vt:lpstr>  Оценка достоверности финансовой АУДИТ     =  (бухгалтерской)    отчетности страховой компании </vt:lpstr>
      <vt:lpstr>Слайд 13</vt:lpstr>
    </vt:vector>
  </TitlesOfParts>
  <Company>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User</cp:lastModifiedBy>
  <cp:revision>133</cp:revision>
  <dcterms:created xsi:type="dcterms:W3CDTF">2012-04-02T06:24:14Z</dcterms:created>
  <dcterms:modified xsi:type="dcterms:W3CDTF">2012-04-03T09:20:39Z</dcterms:modified>
</cp:coreProperties>
</file>