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258" r:id="rId4"/>
    <p:sldId id="305" r:id="rId5"/>
    <p:sldId id="265" r:id="rId6"/>
    <p:sldId id="275" r:id="rId7"/>
    <p:sldId id="276" r:id="rId8"/>
    <p:sldId id="299" r:id="rId9"/>
    <p:sldId id="296" r:id="rId10"/>
    <p:sldId id="310" r:id="rId11"/>
    <p:sldId id="260" r:id="rId12"/>
    <p:sldId id="306" r:id="rId13"/>
    <p:sldId id="297" r:id="rId14"/>
    <p:sldId id="292" r:id="rId15"/>
    <p:sldId id="307" r:id="rId16"/>
    <p:sldId id="295" r:id="rId17"/>
    <p:sldId id="301" r:id="rId18"/>
    <p:sldId id="268" r:id="rId19"/>
    <p:sldId id="269" r:id="rId20"/>
    <p:sldId id="283" r:id="rId21"/>
    <p:sldId id="302" r:id="rId22"/>
    <p:sldId id="294" r:id="rId23"/>
    <p:sldId id="293" r:id="rId24"/>
    <p:sldId id="285" r:id="rId25"/>
    <p:sldId id="309" r:id="rId26"/>
    <p:sldId id="270" r:id="rId27"/>
    <p:sldId id="271" r:id="rId28"/>
    <p:sldId id="303" r:id="rId29"/>
    <p:sldId id="288" r:id="rId30"/>
    <p:sldId id="308" r:id="rId31"/>
    <p:sldId id="272" r:id="rId32"/>
    <p:sldId id="300" r:id="rId33"/>
    <p:sldId id="28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leculeTrac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25425"/>
            <a:ext cx="579596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2D37-000D-3C40-BAA6-F012C1B6E11D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4ECE-5AFC-D347-9948-247052795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64B1-55AC-7948-A620-C82D90ACBB50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D54F8-DB0E-0041-9245-1A4E0BAC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9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6264-4BCD-6D45-925B-291941EFCCF5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9653-C3F3-7D4F-A170-8B4221ACA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3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6987-6863-A149-B98B-F2A7FB3B1778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86F4-039C-5945-93FA-24D54EF9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80D0-21ED-784B-A785-C31E7FE849BA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9E66-3573-B94C-BBD7-C1216E09A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7E14-BAC0-1C48-BB31-8F80089951FB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A38F-E21B-B04E-9295-CD5F9C87A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5232-5675-EC4C-8A40-ADEA83626D0A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61EA-285B-7A4B-BCC2-6166BAD31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CC44-BE6F-B747-AD79-A95708DE97EF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D2BA-2D1B-6845-948A-5008832FC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1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8E9D-F01B-D048-A496-1D10672FCD35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CC3A-8FCD-0447-82CA-C2F3D746E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8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0825-6AFF-D748-BBA0-15AF98175836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EDAB-36DD-5E4E-9EE2-122EEDAF7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1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9F6B-B022-C44E-A109-F91D4A8BBAAA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8628-B0F3-4943-9E01-7F95F8D86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673E-1C41-9343-A674-3917DFCC5364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F320-4868-E048-AE35-F79648D4A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4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65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82775"/>
            <a:ext cx="7581900" cy="395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09E5B0-54B5-164F-A022-2E4CED9DC52C}" type="datetimeFigureOut">
              <a:rPr lang="en-US"/>
              <a:pPr>
                <a:defRPr/>
              </a:pPr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624A96-D7FE-9749-BE9C-60F8924D3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Candara" charset="0"/>
          <a:ea typeface="ＭＳ Ｐゴシック" charset="0"/>
          <a:cs typeface="ＭＳ Ｐゴシック" charset="0"/>
        </a:defRPr>
      </a:lvl9pPr>
    </p:titleStyle>
    <p:bodyStyle>
      <a:lvl1pPr marL="403225" indent="-403225" algn="l" rtl="0" eaLnBrk="0" fontAlgn="base" hangingPunct="0">
        <a:spcBef>
          <a:spcPts val="2000"/>
        </a:spcBef>
        <a:spcAft>
          <a:spcPct val="0"/>
        </a:spcAft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806450" indent="-403225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0"/>
          <a:cs typeface="+mn-cs"/>
        </a:defRPr>
      </a:lvl2pPr>
      <a:lvl3pPr marL="1143000" indent="-336550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0"/>
          <a:cs typeface="+mn-cs"/>
        </a:defRPr>
      </a:lvl3pPr>
      <a:lvl4pPr marL="1492250" indent="-349250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0"/>
          <a:cs typeface="+mn-cs"/>
        </a:defRPr>
      </a:lvl4pPr>
      <a:lvl5pPr marL="1828800" indent="-336550" algn="l" rtl="0" eaLnBrk="0" fontAlgn="base" hangingPunct="0">
        <a:spcBef>
          <a:spcPts val="600"/>
        </a:spcBef>
        <a:spcAft>
          <a:spcPct val="0"/>
        </a:spcAft>
        <a:buBlip>
          <a:blip r:embed="rId15"/>
        </a:buBlip>
        <a:defRPr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ＭＳ Ｐゴシック" charset="0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package" Target="../embeddings/_________Microsoft_Word1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package" Target="../embeddings/_________Microsoft_Word2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GRISHINS@ME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4488"/>
            <a:ext cx="7542212" cy="1014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GEORGE GRISHIN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813"/>
            <a:ext cx="7542212" cy="1030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OAKESHOTT INSURANCE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LONDON-KIEV-MOSCOW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704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1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dirty="0" smtClean="0">
                <a:ea typeface="+mj-ea"/>
                <a:cs typeface="+mj-cs"/>
              </a:rPr>
              <a:t>А СЕРЬЕЗНЕЕ…</a:t>
            </a:r>
            <a:br>
              <a:rPr lang="ru-RU" sz="4600" dirty="0" smtClean="0">
                <a:ea typeface="+mj-ea"/>
                <a:cs typeface="+mj-cs"/>
              </a:rPr>
            </a:br>
            <a:r>
              <a:rPr lang="ru-RU" sz="4600" dirty="0" smtClean="0">
                <a:ea typeface="+mj-ea"/>
                <a:cs typeface="+mj-cs"/>
              </a:rPr>
              <a:t>РЕЛИГИЯ И СТРАХОВАНИЕ?</a:t>
            </a:r>
            <a:endParaRPr lang="en-US" sz="46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62125"/>
            <a:ext cx="7581900" cy="40735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СТРАХОВАНИЕ ПРОТИВОРЕЧИТ УСТОЯМ МУСУЛЬМАНСТВА?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ХАРАР = НЕОПРЕДЕЛЕННОСТЬ / МАЙСИР = АЗАРТ / РИБА = РОСТОВЩИЧЕСТВО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НО ВЗАИМНОЕ СТРАХОВАНИЕ – ПОДХОДИТ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И ПЕРЕСТРАХОВАНИЕ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ЗНАТЬ ТРАДИЦИИ – ПРАЗДНИКИ, НАПРИМЕР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/>
                <a:ea typeface="+mn-ea"/>
                <a:cs typeface="+mn-cs"/>
              </a:rPr>
              <a:t>- </a:t>
            </a:r>
            <a:r>
              <a:rPr lang="en-US" dirty="0" err="1">
                <a:effectLst/>
                <a:ea typeface="+mn-ea"/>
                <a:cs typeface="+mn-cs"/>
              </a:rPr>
              <a:t>Студент</a:t>
            </a:r>
            <a:r>
              <a:rPr lang="en-US" dirty="0">
                <a:effectLst/>
                <a:ea typeface="+mn-ea"/>
                <a:cs typeface="+mn-cs"/>
              </a:rPr>
              <a:t>, </a:t>
            </a:r>
            <a:r>
              <a:rPr lang="en-US" dirty="0" err="1">
                <a:effectLst/>
                <a:ea typeface="+mn-ea"/>
                <a:cs typeface="+mn-cs"/>
              </a:rPr>
              <a:t>вы</a:t>
            </a:r>
            <a:r>
              <a:rPr lang="en-US" dirty="0">
                <a:effectLst/>
                <a:ea typeface="+mn-ea"/>
                <a:cs typeface="+mn-cs"/>
              </a:rPr>
              <a:t> </a:t>
            </a:r>
            <a:r>
              <a:rPr lang="en-US" dirty="0" err="1">
                <a:effectLst/>
                <a:ea typeface="+mn-ea"/>
                <a:cs typeface="+mn-cs"/>
              </a:rPr>
              <a:t>почему</a:t>
            </a:r>
            <a:r>
              <a:rPr lang="en-US" dirty="0">
                <a:effectLst/>
                <a:ea typeface="+mn-ea"/>
                <a:cs typeface="+mn-cs"/>
              </a:rPr>
              <a:t> </a:t>
            </a:r>
            <a:r>
              <a:rPr lang="en-US" dirty="0" err="1">
                <a:effectLst/>
                <a:ea typeface="+mn-ea"/>
                <a:cs typeface="+mn-cs"/>
              </a:rPr>
              <a:t>на</a:t>
            </a:r>
            <a:r>
              <a:rPr lang="en-US" dirty="0">
                <a:effectLst/>
                <a:ea typeface="+mn-ea"/>
                <a:cs typeface="+mn-cs"/>
              </a:rPr>
              <a:t> </a:t>
            </a:r>
            <a:r>
              <a:rPr lang="en-US" dirty="0" err="1">
                <a:effectLst/>
                <a:ea typeface="+mn-ea"/>
                <a:cs typeface="+mn-cs"/>
              </a:rPr>
              <a:t>лекции</a:t>
            </a:r>
            <a:r>
              <a:rPr lang="en-US" dirty="0">
                <a:effectLst/>
                <a:ea typeface="+mn-ea"/>
                <a:cs typeface="+mn-cs"/>
              </a:rPr>
              <a:t> </a:t>
            </a:r>
            <a:r>
              <a:rPr lang="en-US" dirty="0" err="1">
                <a:effectLst/>
                <a:ea typeface="+mn-ea"/>
                <a:cs typeface="+mn-cs"/>
              </a:rPr>
              <a:t>спите</a:t>
            </a:r>
            <a:r>
              <a:rPr lang="en-US" dirty="0" smtClean="0">
                <a:effectLst/>
                <a:ea typeface="+mn-ea"/>
                <a:cs typeface="+mn-cs"/>
              </a:rPr>
              <a:t>?</a:t>
            </a:r>
            <a:r>
              <a:rPr lang="en-GB" dirty="0">
                <a:effectLst/>
                <a:ea typeface="+mn-ea"/>
                <a:cs typeface="+mn-cs"/>
              </a:rPr>
              <a:t> </a:t>
            </a:r>
            <a:r>
              <a:rPr lang="en-US" dirty="0" smtClean="0">
                <a:effectLst/>
                <a:ea typeface="+mn-ea"/>
                <a:cs typeface="+mn-cs"/>
              </a:rPr>
              <a:t>- </a:t>
            </a:r>
            <a:r>
              <a:rPr lang="en-US" dirty="0" err="1">
                <a:effectLst/>
                <a:ea typeface="+mn-ea"/>
                <a:cs typeface="+mn-cs"/>
              </a:rPr>
              <a:t>Я</a:t>
            </a:r>
            <a:r>
              <a:rPr lang="en-US" dirty="0">
                <a:effectLst/>
                <a:ea typeface="+mn-ea"/>
                <a:cs typeface="+mn-cs"/>
              </a:rPr>
              <a:t> </a:t>
            </a:r>
            <a:r>
              <a:rPr lang="en-US" dirty="0" err="1">
                <a:effectLst/>
                <a:ea typeface="+mn-ea"/>
                <a:cs typeface="+mn-cs"/>
              </a:rPr>
              <a:t>не</a:t>
            </a:r>
            <a:r>
              <a:rPr lang="en-US" dirty="0">
                <a:effectLst/>
                <a:ea typeface="+mn-ea"/>
                <a:cs typeface="+mn-cs"/>
              </a:rPr>
              <a:t> </a:t>
            </a:r>
            <a:r>
              <a:rPr lang="en-US" dirty="0" err="1">
                <a:effectLst/>
                <a:ea typeface="+mn-ea"/>
                <a:cs typeface="+mn-cs"/>
              </a:rPr>
              <a:t>сплю</a:t>
            </a:r>
            <a:r>
              <a:rPr lang="en-US" dirty="0">
                <a:effectLst/>
                <a:ea typeface="+mn-ea"/>
                <a:cs typeface="+mn-cs"/>
              </a:rPr>
              <a:t>, </a:t>
            </a:r>
            <a:r>
              <a:rPr lang="en-US" dirty="0" err="1">
                <a:effectLst/>
                <a:ea typeface="+mn-ea"/>
                <a:cs typeface="+mn-cs"/>
              </a:rPr>
              <a:t>я</a:t>
            </a:r>
            <a:r>
              <a:rPr lang="en-US" dirty="0">
                <a:effectLst/>
                <a:ea typeface="+mn-ea"/>
                <a:cs typeface="+mn-cs"/>
              </a:rPr>
              <a:t> </a:t>
            </a:r>
            <a:r>
              <a:rPr lang="en-US" dirty="0" err="1">
                <a:effectLst/>
                <a:ea typeface="+mn-ea"/>
                <a:cs typeface="+mn-cs"/>
              </a:rPr>
              <a:t>медленно</a:t>
            </a:r>
            <a:r>
              <a:rPr lang="en-US" dirty="0">
                <a:effectLst/>
                <a:ea typeface="+mn-ea"/>
                <a:cs typeface="+mn-cs"/>
              </a:rPr>
              <a:t> </a:t>
            </a:r>
            <a:r>
              <a:rPr lang="en-US" dirty="0" err="1">
                <a:effectLst/>
                <a:ea typeface="+mn-ea"/>
                <a:cs typeface="+mn-cs"/>
              </a:rPr>
              <a:t>моргаю</a:t>
            </a:r>
            <a:r>
              <a:rPr lang="en-US" dirty="0">
                <a:effectLst/>
                <a:ea typeface="+mn-ea"/>
                <a:cs typeface="+mn-cs"/>
              </a:rPr>
              <a:t>.</a:t>
            </a:r>
            <a:endParaRPr lang="en-GB" dirty="0">
              <a:effectLst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400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МОЖНО И НУЖНО УЧИТЬСЯ!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09763"/>
            <a:ext cx="7581900" cy="4675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ВО-ПЕРВЫХ, ПОКА НЕ ДОГНАЛИ И ОБОГНАЛИ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ВО-ВТОРЫХ, ЧТОБЫ РАСПОЗНАВАТЬ ХОРОШИЕ ТЕНДЕНЦИИ И ОТБРАСЫВАТЬ НЕПРАВИЛЬНЫЕ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И УЧИТЬ-УЧИТЬ ЯЗЫК! </a:t>
            </a:r>
            <a:r>
              <a:rPr lang="en-GB" dirty="0" smtClean="0">
                <a:ea typeface="+mn-ea"/>
                <a:cs typeface="+mn-cs"/>
              </a:rPr>
              <a:t>					</a:t>
            </a:r>
            <a:r>
              <a:rPr lang="ru-RU" dirty="0" smtClean="0">
                <a:ea typeface="+mn-ea"/>
                <a:cs typeface="+mn-cs"/>
              </a:rPr>
              <a:t>ЧТОБЫ ПОЛПЯТОГО НЕ РАВНЯЛОСЬ </a:t>
            </a:r>
            <a:r>
              <a:rPr lang="en-GB" dirty="0" smtClean="0">
                <a:ea typeface="+mn-ea"/>
                <a:cs typeface="+mn-cs"/>
              </a:rPr>
              <a:t>HALF FIVE</a:t>
            </a:r>
            <a:endParaRPr lang="ru-RU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И ЧТОБЫ НЕ ПОВТОРЯТЬ ОШИБОК БАНКАССЮРАНСА – </a:t>
            </a:r>
            <a:r>
              <a:rPr lang="en-GB" dirty="0" smtClean="0">
                <a:ea typeface="+mn-ea"/>
                <a:cs typeface="+mn-cs"/>
              </a:rPr>
              <a:t>PPI – </a:t>
            </a:r>
            <a:r>
              <a:rPr lang="ru-RU" dirty="0" smtClean="0">
                <a:ea typeface="+mn-ea"/>
                <a:cs typeface="+mn-cs"/>
              </a:rPr>
              <a:t>ВОЗВРАТ МИЛЛИАРДОВ ЗАВЫШЕННЫХ ПРЕМИЙ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  <a:cs typeface="Candara"/>
              </a:rPr>
              <a:t>ОБ ЭТОМ – НОВАЯ КНИГА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07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НАЧИНАЕМ СО СТАРИНЫ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1900" cy="44116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ffectLst/>
                <a:latin typeface="Arial"/>
                <a:ea typeface="Times New Roman"/>
                <a:cs typeface="Times New Roman"/>
              </a:rPr>
              <a:t>“</a:t>
            </a:r>
            <a:r>
              <a:rPr lang="en-US" sz="2800" dirty="0" err="1">
                <a:effectLst/>
                <a:latin typeface="Candara"/>
                <a:ea typeface="Times New Roman"/>
                <a:cs typeface="Candara"/>
              </a:rPr>
              <a:t>Страхование</a:t>
            </a:r>
            <a:r>
              <a:rPr lang="en-US" sz="2800" dirty="0">
                <a:effectLst/>
                <a:latin typeface="Candara"/>
                <a:ea typeface="Times New Roman"/>
                <a:cs typeface="Candara"/>
              </a:rPr>
              <a:t> – </a:t>
            </a:r>
            <a:r>
              <a:rPr lang="en-US" sz="2800" dirty="0" err="1">
                <a:effectLst/>
                <a:latin typeface="Candara"/>
                <a:ea typeface="Times New Roman"/>
                <a:cs typeface="Candara"/>
              </a:rPr>
              <a:t>великий</a:t>
            </a:r>
            <a:r>
              <a:rPr lang="en-US" sz="2800" dirty="0">
                <a:effectLst/>
                <a:latin typeface="Candara"/>
                <a:ea typeface="Times New Roman"/>
                <a:cs typeface="Candara"/>
              </a:rPr>
              <a:t> </a:t>
            </a:r>
            <a:r>
              <a:rPr lang="ru-RU" sz="2800" dirty="0">
                <a:effectLst/>
                <a:latin typeface="Candara"/>
                <a:ea typeface="Times New Roman"/>
                <a:cs typeface="Candara"/>
              </a:rPr>
              <a:t>Стабилизатор торговли, производства, банковского дела и всего материального развития». </a:t>
            </a:r>
            <a:endParaRPr lang="ru-RU" sz="2800" dirty="0" smtClean="0">
              <a:effectLst/>
              <a:latin typeface="Candara"/>
              <a:ea typeface="Times New Roman"/>
              <a:cs typeface="Candar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Candara"/>
                <a:ea typeface="Times New Roman"/>
                <a:cs typeface="Candara"/>
              </a:rPr>
              <a:t>ФОРМА </a:t>
            </a:r>
            <a:r>
              <a:rPr lang="en-GB" sz="2800" dirty="0" smtClean="0">
                <a:effectLst/>
                <a:latin typeface="Candara"/>
                <a:ea typeface="Times New Roman"/>
                <a:cs typeface="Candara"/>
              </a:rPr>
              <a:t>SG 1779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Candara"/>
                <a:ea typeface="Times New Roman"/>
                <a:cs typeface="Candara"/>
              </a:rPr>
              <a:t>ОГОВОРКИ </a:t>
            </a:r>
            <a:r>
              <a:rPr lang="en-GB" sz="2800" dirty="0" smtClean="0">
                <a:effectLst/>
                <a:latin typeface="Candara"/>
                <a:ea typeface="Times New Roman"/>
                <a:cs typeface="Candara"/>
              </a:rPr>
              <a:t>FPA – WA – ALL RISKS 1912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Candara"/>
                <a:ea typeface="Times New Roman"/>
                <a:cs typeface="Candara"/>
              </a:rPr>
              <a:t>НЕ ПОНРАВИЛИСЬ КИТАЮ И ЯПОНИИ НОВЫЕ 1982ГО - НЕМОРЕХОДНОСТЬ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Candara"/>
                <a:ea typeface="Times New Roman"/>
                <a:cs typeface="Candara"/>
              </a:rPr>
              <a:t>В 2009М ЛОНДОН ИЗМЕНИЛ</a:t>
            </a:r>
            <a:endParaRPr lang="ru-RU" sz="2800" dirty="0" smtClean="0">
              <a:effectLst/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8281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9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7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НАЧИНАЕМ СО СТАРИНЫ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1900" cy="44116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Candara"/>
                <a:ea typeface="Times New Roman"/>
                <a:cs typeface="Candara"/>
              </a:rPr>
              <a:t>ПОЛИС 1425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Candara"/>
                <a:ea typeface="Times New Roman"/>
                <a:cs typeface="Candara"/>
              </a:rPr>
              <a:t>ПЕРЕВОЗКА ОТ МАРСЕЛЯ ДО БАРСЕЛОНЫ</a:t>
            </a:r>
          </a:p>
          <a:p>
            <a:r>
              <a:rPr lang="en-GB" sz="2800" dirty="0" err="1">
                <a:effectLst/>
                <a:latin typeface="Candara"/>
                <a:cs typeface="Candara"/>
              </a:rPr>
              <a:t>S</a:t>
            </a:r>
            <a:r>
              <a:rPr lang="en-GB" sz="2800" dirty="0" err="1" smtClean="0">
                <a:effectLst/>
                <a:latin typeface="Candara"/>
                <a:cs typeface="Candara"/>
              </a:rPr>
              <a:t>icuti</a:t>
            </a:r>
            <a:r>
              <a:rPr lang="en-GB" sz="2800" dirty="0" smtClean="0">
                <a:effectLst/>
                <a:latin typeface="Candara"/>
                <a:cs typeface="Candara"/>
              </a:rPr>
              <a:t> </a:t>
            </a:r>
            <a:r>
              <a:rPr lang="en-GB" sz="2800" dirty="0">
                <a:effectLst/>
                <a:latin typeface="Candara"/>
                <a:cs typeface="Candara"/>
              </a:rPr>
              <a:t>de </a:t>
            </a:r>
            <a:r>
              <a:rPr lang="en-GB" sz="2800" dirty="0" err="1">
                <a:effectLst/>
                <a:latin typeface="Candara"/>
                <a:cs typeface="Candara"/>
              </a:rPr>
              <a:t>mari</a:t>
            </a:r>
            <a:r>
              <a:rPr lang="en-GB" sz="2800" dirty="0">
                <a:effectLst/>
                <a:latin typeface="Candara"/>
                <a:cs typeface="Candara"/>
              </a:rPr>
              <a:t>, de </a:t>
            </a:r>
            <a:r>
              <a:rPr lang="en-GB" sz="2800" dirty="0" err="1">
                <a:effectLst/>
                <a:latin typeface="Candara"/>
                <a:cs typeface="Candara"/>
              </a:rPr>
              <a:t>ventu</a:t>
            </a:r>
            <a:r>
              <a:rPr lang="en-GB" sz="2800" dirty="0">
                <a:effectLst/>
                <a:latin typeface="Candara"/>
                <a:cs typeface="Candara"/>
              </a:rPr>
              <a:t>, de </a:t>
            </a:r>
            <a:r>
              <a:rPr lang="en-GB" sz="2800" dirty="0" err="1">
                <a:effectLst/>
                <a:latin typeface="Candara"/>
                <a:cs typeface="Candara"/>
              </a:rPr>
              <a:t>gentibus</a:t>
            </a:r>
            <a:r>
              <a:rPr lang="en-GB" sz="2800" dirty="0">
                <a:effectLst/>
                <a:latin typeface="Candara"/>
                <a:cs typeface="Candara"/>
              </a:rPr>
              <a:t>, de </a:t>
            </a:r>
            <a:r>
              <a:rPr lang="en-GB" sz="2800" dirty="0" err="1">
                <a:effectLst/>
                <a:latin typeface="Candara"/>
                <a:cs typeface="Candara"/>
              </a:rPr>
              <a:t>insendio</a:t>
            </a:r>
            <a:r>
              <a:rPr lang="en-GB" sz="2800" dirty="0">
                <a:effectLst/>
                <a:latin typeface="Candara"/>
                <a:cs typeface="Candara"/>
              </a:rPr>
              <a:t>, de </a:t>
            </a:r>
            <a:r>
              <a:rPr lang="en-GB" sz="2800" dirty="0" err="1">
                <a:effectLst/>
                <a:latin typeface="Candara"/>
                <a:cs typeface="Candara"/>
              </a:rPr>
              <a:t>rapina</a:t>
            </a:r>
            <a:r>
              <a:rPr lang="en-GB" sz="2800" dirty="0">
                <a:effectLst/>
                <a:latin typeface="Candara"/>
                <a:cs typeface="Candara"/>
              </a:rPr>
              <a:t>, de </a:t>
            </a:r>
            <a:r>
              <a:rPr lang="en-GB" sz="2800" dirty="0" err="1">
                <a:effectLst/>
                <a:latin typeface="Candara"/>
                <a:cs typeface="Candara"/>
              </a:rPr>
              <a:t>naufragio</a:t>
            </a:r>
            <a:r>
              <a:rPr lang="en-GB" sz="2800" dirty="0">
                <a:effectLst/>
                <a:latin typeface="Candara"/>
                <a:cs typeface="Candara"/>
              </a:rPr>
              <a:t>, de </a:t>
            </a:r>
            <a:r>
              <a:rPr lang="en-GB" sz="2800" dirty="0" err="1">
                <a:effectLst/>
                <a:latin typeface="Candara"/>
                <a:cs typeface="Candara"/>
              </a:rPr>
              <a:t>amicis</a:t>
            </a:r>
            <a:r>
              <a:rPr lang="en-GB" sz="2800" dirty="0">
                <a:effectLst/>
                <a:latin typeface="Candara"/>
                <a:cs typeface="Candara"/>
              </a:rPr>
              <a:t>, de </a:t>
            </a:r>
            <a:r>
              <a:rPr lang="en-GB" sz="2800" dirty="0" err="1">
                <a:effectLst/>
                <a:latin typeface="Candara"/>
                <a:cs typeface="Candara"/>
              </a:rPr>
              <a:t>inimicis</a:t>
            </a:r>
            <a:r>
              <a:rPr lang="en-GB" sz="2800" dirty="0">
                <a:effectLst/>
                <a:latin typeface="Candara"/>
                <a:cs typeface="Candara"/>
              </a:rPr>
              <a:t> et </a:t>
            </a:r>
            <a:r>
              <a:rPr lang="en-GB" sz="2800" dirty="0" err="1">
                <a:effectLst/>
                <a:latin typeface="Candara"/>
                <a:cs typeface="Candara"/>
              </a:rPr>
              <a:t>alterius</a:t>
            </a:r>
            <a:r>
              <a:rPr lang="en-GB" sz="2800" dirty="0">
                <a:effectLst/>
                <a:latin typeface="Candara"/>
                <a:cs typeface="Candara"/>
              </a:rPr>
              <a:t> </a:t>
            </a:r>
            <a:r>
              <a:rPr lang="en-GB" sz="2800" dirty="0" err="1">
                <a:effectLst/>
                <a:latin typeface="Candara"/>
                <a:cs typeface="Candara"/>
              </a:rPr>
              <a:t>cujuscumque</a:t>
            </a:r>
            <a:r>
              <a:rPr lang="en-GB" sz="2800" dirty="0">
                <a:effectLst/>
                <a:latin typeface="Candara"/>
                <a:cs typeface="Candara"/>
              </a:rPr>
              <a:t> </a:t>
            </a:r>
            <a:r>
              <a:rPr lang="en-GB" sz="2800" dirty="0" err="1">
                <a:effectLst/>
                <a:latin typeface="Candara"/>
                <a:cs typeface="Candara"/>
              </a:rPr>
              <a:t>dampnum</a:t>
            </a:r>
            <a:r>
              <a:rPr lang="en-GB" sz="2800" dirty="0">
                <a:effectLst/>
                <a:latin typeface="Candara"/>
                <a:cs typeface="Candara"/>
              </a:rPr>
              <a:t> </a:t>
            </a:r>
            <a:r>
              <a:rPr lang="en-GB" sz="2800" dirty="0" err="1">
                <a:effectLst/>
                <a:latin typeface="Candara"/>
                <a:cs typeface="Candara"/>
              </a:rPr>
              <a:t>divinum</a:t>
            </a:r>
            <a:r>
              <a:rPr lang="en-GB" sz="2800" dirty="0">
                <a:effectLst/>
                <a:latin typeface="Candara"/>
                <a:cs typeface="Candara"/>
              </a:rPr>
              <a:t> </a:t>
            </a:r>
            <a:r>
              <a:rPr lang="en-GB" sz="2800" dirty="0" err="1">
                <a:effectLst/>
                <a:latin typeface="Candara"/>
                <a:cs typeface="Candara"/>
              </a:rPr>
              <a:t>seu</a:t>
            </a:r>
            <a:r>
              <a:rPr lang="en-GB" sz="2800" dirty="0">
                <a:effectLst/>
                <a:latin typeface="Candara"/>
                <a:cs typeface="Candara"/>
              </a:rPr>
              <a:t> </a:t>
            </a:r>
            <a:r>
              <a:rPr lang="en-GB" sz="2800" dirty="0" err="1">
                <a:effectLst/>
                <a:latin typeface="Candara"/>
                <a:cs typeface="Candara"/>
              </a:rPr>
              <a:t>humanum</a:t>
            </a:r>
            <a:r>
              <a:rPr lang="en-GB" sz="2800" dirty="0">
                <a:effectLst/>
                <a:latin typeface="Candara"/>
                <a:cs typeface="Candara"/>
              </a:rPr>
              <a:t>, quod </a:t>
            </a:r>
            <a:r>
              <a:rPr lang="en-GB" sz="2800" dirty="0" err="1">
                <a:effectLst/>
                <a:latin typeface="Candara"/>
                <a:cs typeface="Candara"/>
              </a:rPr>
              <a:t>dixtus</a:t>
            </a:r>
            <a:r>
              <a:rPr lang="en-GB" sz="2800" dirty="0">
                <a:effectLst/>
                <a:latin typeface="Candara"/>
                <a:cs typeface="Candara"/>
              </a:rPr>
              <a:t>.</a:t>
            </a:r>
          </a:p>
          <a:p>
            <a:r>
              <a:rPr lang="ru-RU" dirty="0">
                <a:effectLst/>
                <a:latin typeface="Candara"/>
                <a:cs typeface="Candara"/>
              </a:rPr>
              <a:t>Риски моря, ветра, людей, пожара, грабежа, кораблекрушения, друзей, врагов, любые другие, божественные или человеческие. </a:t>
            </a:r>
            <a:endParaRPr lang="en-GB" dirty="0">
              <a:effectLst/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0867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401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950"/>
            <a:ext cx="7581900" cy="1340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dirty="0" smtClean="0">
                <a:ea typeface="+mj-ea"/>
                <a:cs typeface="+mj-cs"/>
              </a:rPr>
              <a:t>ПОРА В ДОРОГУ, СТАРИНА!</a:t>
            </a:r>
            <a:endParaRPr lang="en-US" sz="46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59586"/>
            <a:ext cx="7581900" cy="46808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 smtClean="0">
                <a:ea typeface="+mn-ea"/>
                <a:cs typeface="+mn-cs"/>
              </a:rPr>
              <a:t> ВЫ – ГРУЗООТПРАВИТЕЛЬ. ПРОДАЕТЕ НА </a:t>
            </a:r>
            <a:r>
              <a:rPr lang="en-GB" sz="2200" dirty="0" smtClean="0">
                <a:ea typeface="+mn-ea"/>
                <a:cs typeface="+mn-cs"/>
              </a:rPr>
              <a:t>CIF. </a:t>
            </a:r>
            <a:endParaRPr lang="ru-RU" sz="2200" dirty="0" smtClean="0">
              <a:ea typeface="+mn-ea"/>
              <a:cs typeface="+mn-cs"/>
            </a:endParaRPr>
          </a:p>
          <a:p>
            <a:pPr algn="ctr"/>
            <a:r>
              <a:rPr lang="ru-RU" sz="2200" dirty="0" smtClean="0">
                <a:ea typeface="+mn-ea"/>
                <a:cs typeface="+mn-cs"/>
              </a:rPr>
              <a:t>ГРУЗ </a:t>
            </a:r>
            <a:r>
              <a:rPr lang="ru-RU" sz="2200" dirty="0" smtClean="0"/>
              <a:t>ПРОДАЕТСЯ </a:t>
            </a:r>
            <a:r>
              <a:rPr lang="ru-RU" sz="2200" dirty="0"/>
              <a:t>ОДНИМ ЛИЦОМ ДРУГОМУ </a:t>
            </a:r>
            <a:endParaRPr lang="en-GB" sz="2200" dirty="0"/>
          </a:p>
          <a:p>
            <a:pPr algn="ctr"/>
            <a:r>
              <a:rPr lang="ru-RU" sz="2200" dirty="0"/>
              <a:t> С ПРИБЫЛЬЮ</a:t>
            </a:r>
            <a:endParaRPr lang="en-GB" sz="2200" dirty="0"/>
          </a:p>
          <a:p>
            <a:pPr algn="ctr"/>
            <a:r>
              <a:rPr lang="ru-RU" sz="2200" dirty="0"/>
              <a:t>С УСЛОВИЕМ ДОСТАВКИ,</a:t>
            </a:r>
            <a:endParaRPr lang="en-GB" sz="2200" dirty="0"/>
          </a:p>
          <a:p>
            <a:pPr indent="0" algn="ctr">
              <a:buNone/>
            </a:pPr>
            <a:r>
              <a:rPr lang="ru-RU" sz="2200" dirty="0"/>
              <a:t>НАХОДЯСЬ:</a:t>
            </a:r>
            <a:endParaRPr lang="en-GB" sz="2200" dirty="0"/>
          </a:p>
          <a:p>
            <a:pPr algn="ctr"/>
            <a:r>
              <a:rPr lang="ru-RU" sz="2200" dirty="0"/>
              <a:t>В ДВИЖЕНИИ</a:t>
            </a:r>
            <a:endParaRPr lang="en-GB" sz="2200" dirty="0"/>
          </a:p>
          <a:p>
            <a:pPr algn="ctr"/>
            <a:r>
              <a:rPr lang="ru-RU" sz="2200" dirty="0"/>
              <a:t>НА БОЛЬШИЕ РАССТОЯНИЯ</a:t>
            </a:r>
            <a:endParaRPr lang="en-GB" sz="2200" dirty="0"/>
          </a:p>
          <a:p>
            <a:pPr algn="ctr"/>
            <a:r>
              <a:rPr lang="ru-RU" sz="2200" dirty="0"/>
              <a:t>С НЕГАРАНТИРОВАННОЙ ДАТОЙ ПРИБЫТИЯ</a:t>
            </a:r>
            <a:endParaRPr lang="en-GB" sz="2200" dirty="0"/>
          </a:p>
          <a:p>
            <a:pPr algn="ctr"/>
            <a:r>
              <a:rPr lang="ru-RU" sz="2200" dirty="0"/>
              <a:t>НА ОТВЕТСТВЕННОСТИ </a:t>
            </a:r>
            <a:r>
              <a:rPr lang="ru-RU" sz="2200" dirty="0" smtClean="0"/>
              <a:t>ПЕРЕВОЗЧИКА</a:t>
            </a:r>
            <a:endParaRPr lang="en-GB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ЧЕМ СЛОЖНЫ ГРУЗЫ?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1900" cy="4411663"/>
          </a:xfrm>
        </p:spPr>
        <p:txBody>
          <a:bodyPr>
            <a:normAutofit/>
          </a:bodyPr>
          <a:lstStyle/>
          <a:p>
            <a:r>
              <a:rPr lang="ru-RU" dirty="0"/>
              <a:t>ДВА ИЛИ БОЛЕЕ СТРАХОВАТЕЛЕЙ 			– НЕЗНАКОМЫХ СТРАХОВЩИКУ</a:t>
            </a:r>
          </a:p>
          <a:p>
            <a:r>
              <a:rPr lang="ru-RU" dirty="0"/>
              <a:t>СТОИМОСТЬ НАДО ДОКАЗАТЬ</a:t>
            </a:r>
          </a:p>
          <a:p>
            <a:r>
              <a:rPr lang="ru-RU" dirty="0"/>
              <a:t>НЕДОСТАВКА ПО АДРЕСУ ИЛИ ВОВРЕМЯ</a:t>
            </a:r>
          </a:p>
          <a:p>
            <a:r>
              <a:rPr lang="ru-RU" dirty="0"/>
              <a:t>ФИЗИЧЕСКОЕ ПОВРЕЖДЕНИЕ 			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ИЛИ </a:t>
            </a:r>
            <a:r>
              <a:rPr lang="ru-RU" dirty="0"/>
              <a:t>ПОЛОМКА НЕБОЛЬШОЙ ДЕТАЛИ</a:t>
            </a:r>
          </a:p>
          <a:p>
            <a:r>
              <a:rPr lang="ru-RU" dirty="0"/>
              <a:t>ТОРГОВЫЕ МАРКИ И ГАРАНТИЯ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400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GB" dirty="0"/>
              <a:t>WHY CARGO </a:t>
            </a:r>
            <a:r>
              <a:rPr lang="en-GB" dirty="0" smtClean="0"/>
              <a:t>	INSURANCE</a:t>
            </a:r>
            <a:r>
              <a:rPr lang="en-GB" dirty="0"/>
              <a:t>?</a:t>
            </a:r>
          </a:p>
          <a:p>
            <a:r>
              <a:rPr lang="en-GB" dirty="0"/>
              <a:t>PRINCIPLES</a:t>
            </a:r>
          </a:p>
          <a:p>
            <a:r>
              <a:rPr lang="en-GB" dirty="0"/>
              <a:t>WHO?</a:t>
            </a:r>
          </a:p>
          <a:p>
            <a:r>
              <a:rPr lang="en-GB" dirty="0"/>
              <a:t>WHAT?</a:t>
            </a:r>
          </a:p>
          <a:p>
            <a:r>
              <a:rPr lang="en-GB" dirty="0"/>
              <a:t>AMOUNT?</a:t>
            </a:r>
          </a:p>
          <a:p>
            <a:r>
              <a:rPr lang="en-GB" dirty="0"/>
              <a:t>WHEN AND WHERE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КНИГИ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GB" dirty="0"/>
              <a:t>FROM WHICH RISKS?</a:t>
            </a:r>
          </a:p>
          <a:p>
            <a:r>
              <a:rPr lang="en-GB" dirty="0"/>
              <a:t>ON WHICH TERMS?</a:t>
            </a:r>
          </a:p>
          <a:p>
            <a:r>
              <a:rPr lang="en-GB" dirty="0"/>
              <a:t>CARRIERS</a:t>
            </a:r>
          </a:p>
          <a:p>
            <a:r>
              <a:rPr lang="en-GB" dirty="0"/>
              <a:t>HOW TO INSURE?</a:t>
            </a:r>
          </a:p>
          <a:p>
            <a:r>
              <a:rPr lang="en-GB" dirty="0"/>
              <a:t>HOW TO CLAIM?</a:t>
            </a:r>
          </a:p>
          <a:p>
            <a:r>
              <a:rPr lang="en-GB" dirty="0"/>
              <a:t>RECOVERIES </a:t>
            </a:r>
            <a:endParaRPr lang="en-GB" dirty="0" smtClean="0"/>
          </a:p>
          <a:p>
            <a:r>
              <a:rPr lang="en-GB" dirty="0" smtClean="0"/>
              <a:t>CARRIERS</a:t>
            </a:r>
            <a:r>
              <a:rPr lang="en-GB" dirty="0"/>
              <a:t>’ DEFENCES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3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401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6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868580"/>
              </p:ext>
            </p:extLst>
          </p:nvPr>
        </p:nvGraphicFramePr>
        <p:xfrm>
          <a:off x="1247795" y="824352"/>
          <a:ext cx="6683508" cy="526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4" imgW="5359400" imgH="4051300" progId="Word.Document.12">
                  <p:embed/>
                </p:oleObj>
              </mc:Choice>
              <mc:Fallback>
                <p:oleObj name="Document" r:id="rId4" imgW="5359400" imgH="405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795" y="824352"/>
                        <a:ext cx="6683508" cy="5269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2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ПИШЕМ?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НЕСКОЛЬКО ПРИМЕРОВ НАВСКИДКУ</a:t>
            </a:r>
          </a:p>
          <a:p>
            <a:r>
              <a:rPr lang="en-GB" dirty="0" smtClean="0"/>
              <a:t>SUBJECTIVITIES – NEW WARRANTIES?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СРАВНЕНИЕ </a:t>
            </a:r>
            <a:r>
              <a:rPr lang="en-GB" dirty="0"/>
              <a:t>ICC 1982 –</a:t>
            </a:r>
            <a:r>
              <a:rPr lang="ru-RU" dirty="0"/>
              <a:t> 2009 - </a:t>
            </a:r>
            <a:r>
              <a:rPr lang="en-GB" dirty="0"/>
              <a:t>FPA </a:t>
            </a:r>
            <a:r>
              <a:rPr lang="ru-RU" dirty="0"/>
              <a:t>(СМ. БРОШЮРУ)</a:t>
            </a:r>
          </a:p>
          <a:p>
            <a:r>
              <a:rPr lang="ru-RU" dirty="0" smtClean="0"/>
              <a:t>СРАВНЕНИЕ УСЛОВИЙ АНГЛИЙСКИХ – РОССИЙСКИХ – УКРАИНСКИХ - КОНТИНЕНТАЛЬНЫХ</a:t>
            </a:r>
            <a:endParaRPr lang="en-GB" dirty="0" smtClean="0"/>
          </a:p>
          <a:p>
            <a:r>
              <a:rPr lang="ru-RU" dirty="0" smtClean="0"/>
              <a:t>ПЯТЬ СХЕМ – ВИДОВ УБЫТКОВ </a:t>
            </a:r>
            <a:r>
              <a:rPr lang="en-GB" dirty="0" smtClean="0"/>
              <a:t>			</a:t>
            </a:r>
            <a:r>
              <a:rPr lang="ru-RU" dirty="0" smtClean="0"/>
              <a:t>(СМ. СЛЕД. СЛАЙД – ©</a:t>
            </a:r>
            <a:r>
              <a:rPr lang="en-GB" dirty="0" smtClean="0"/>
              <a:t> GG)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4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9021"/>
              </p:ext>
            </p:extLst>
          </p:nvPr>
        </p:nvGraphicFramePr>
        <p:xfrm>
          <a:off x="1287735" y="1602827"/>
          <a:ext cx="6297229" cy="37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727700" imgH="2857500" progId="Word.Document.12">
                  <p:embed/>
                </p:oleObj>
              </mc:Choice>
              <mc:Fallback>
                <p:oleObj name="Document" r:id="rId4" imgW="57277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7735" y="1602827"/>
                        <a:ext cx="6297229" cy="372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10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4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85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КАК СЧИТАЮТСЯ СУММЫ В </a:t>
            </a:r>
            <a:r>
              <a:rPr lang="en-GB" dirty="0" smtClean="0"/>
              <a:t>DSU</a:t>
            </a:r>
            <a:endParaRPr lang="en-US" dirty="0"/>
          </a:p>
        </p:txBody>
      </p:sp>
      <p:pic>
        <p:nvPicPr>
          <p:cNvPr id="2867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 b="761"/>
          <a:stretch>
            <a:fillRect/>
          </a:stretch>
        </p:blipFill>
        <p:spPr bwMode="auto">
          <a:xfrm>
            <a:off x="863600" y="1762125"/>
            <a:ext cx="7581900" cy="39528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КАК СЧИТАЮТСЯ СУММЫ В </a:t>
            </a:r>
            <a:r>
              <a:rPr lang="en-GB" dirty="0" smtClean="0"/>
              <a:t>DSU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775"/>
            <a:ext cx="7581900" cy="4362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AC – VARIABLE COST </a:t>
            </a:r>
            <a:r>
              <a:rPr lang="ru-RU" dirty="0" smtClean="0"/>
              <a:t> / </a:t>
            </a:r>
            <a:r>
              <a:rPr lang="en-GB" dirty="0" smtClean="0"/>
              <a:t>BD – TOTAL COST</a:t>
            </a:r>
            <a:r>
              <a:rPr lang="ru-RU" dirty="0" smtClean="0"/>
              <a:t> / </a:t>
            </a:r>
            <a:r>
              <a:rPr lang="en-GB" dirty="0" smtClean="0"/>
              <a:t>AE – TOTAL REVENUE</a:t>
            </a:r>
          </a:p>
          <a:p>
            <a:pPr eaLnBrk="1" hangingPunct="1">
              <a:defRPr/>
            </a:pPr>
            <a:r>
              <a:rPr lang="en-GB" dirty="0" smtClean="0"/>
              <a:t>INSURABLE INTEREST = GROSS PROFIT = </a:t>
            </a:r>
            <a:r>
              <a:rPr lang="ru-RU" dirty="0" smtClean="0"/>
              <a:t>			</a:t>
            </a:r>
            <a:r>
              <a:rPr lang="en-GB" dirty="0" smtClean="0"/>
              <a:t>NET PROFIT DE + FIXED COST FC</a:t>
            </a:r>
          </a:p>
          <a:p>
            <a:pPr eaLnBrk="1" hangingPunct="1">
              <a:defRPr/>
            </a:pPr>
            <a:r>
              <a:rPr lang="en-US" dirty="0" err="1">
                <a:effectLst/>
              </a:rPr>
              <a:t>Основная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причина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роста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детской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жестокости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это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пазлы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на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две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тысячи</a:t>
            </a:r>
            <a:r>
              <a:rPr lang="en-GB" dirty="0">
                <a:effectLst/>
              </a:rPr>
              <a:t> </a:t>
            </a:r>
            <a:r>
              <a:rPr lang="ru-RU" dirty="0">
                <a:effectLst/>
              </a:rPr>
              <a:t>ф</a:t>
            </a:r>
            <a:r>
              <a:rPr lang="en-US" dirty="0" err="1" smtClean="0">
                <a:effectLst/>
              </a:rPr>
              <a:t>рагментов</a:t>
            </a:r>
            <a:r>
              <a:rPr lang="en-US" dirty="0" smtClean="0">
                <a:effectLst/>
              </a:rPr>
              <a:t>.</a:t>
            </a:r>
            <a:endParaRPr lang="en-GB" dirty="0" smtClean="0"/>
          </a:p>
          <a:p>
            <a:pPr eaLnBrk="1" hangingPunct="1">
              <a:defRPr/>
            </a:pPr>
            <a:r>
              <a:rPr lang="ru-RU" dirty="0" smtClean="0"/>
              <a:t>ПОВЕРЬТЕ – НИЧЕГО ЗАУМНОГО НЕТ! </a:t>
            </a:r>
          </a:p>
          <a:p>
            <a:pPr eaLnBrk="1" hangingPunct="1">
              <a:defRPr/>
            </a:pPr>
            <a:r>
              <a:rPr lang="ru-RU" dirty="0" smtClean="0"/>
              <a:t>НЕ ЗАРАБОТАЛА ТЭЦ ИЛИ НАСОСНАЯ СТАНЦИЯ: ВОЗМЕЩАЕТСЯ НЕПОЛУЧЕННАЯ ПРИБЫЛЬ</a:t>
            </a:r>
          </a:p>
          <a:p>
            <a:pPr eaLnBrk="1" hangingPunct="1">
              <a:defRPr/>
            </a:pPr>
            <a:r>
              <a:rPr lang="ru-RU" dirty="0" smtClean="0"/>
              <a:t>БУХГАЛТЕРСКАЯ ОПЕРАЦИЯ – НО ОБЕРЕГАЕТ ОТ ГРОМАДНЫХ УБЫТКОВ</a:t>
            </a:r>
            <a:endParaRPr lang="en-GB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401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40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ОПАСНЫЕ ЗОНЫ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775"/>
            <a:ext cx="7581900" cy="43624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dirty="0">
                <a:effectLst/>
                <a:latin typeface="Arial"/>
                <a:ea typeface="Times New Roman"/>
                <a:cs typeface="Times New Roman"/>
              </a:rPr>
              <a:t>Афганистан 5.0 / Сирия 5.2 / Йемен 5.1 / Судан 5.0 / Пакистан 4.9 / Ирак, Сомали 4.7 / Нигерия 4.5 / Ливан, Ливия 4.2 / Южный Судан 4.1 / Зимбабве, Демократическое Конго 3.9 / Аденский Залив, Боливия, Эфиопия 3.7 / Алжир, Центральная Африканская Республика, Гвинея, ПА 3.6 / Кения, Кот д</a:t>
            </a:r>
            <a:r>
              <a:rPr lang="en-US" dirty="0">
                <a:effectLst/>
                <a:latin typeface="Arial"/>
                <a:ea typeface="Times New Roman"/>
                <a:cs typeface="Times New Roman"/>
              </a:rPr>
              <a:t>’</a:t>
            </a:r>
            <a:r>
              <a:rPr lang="ru-RU" dirty="0">
                <a:effectLst/>
                <a:latin typeface="Arial"/>
                <a:ea typeface="Times New Roman"/>
                <a:cs typeface="Times New Roman"/>
              </a:rPr>
              <a:t>Ивуар 3.5 / Колумбия, Мадагаскар 3.4 / Чад 3.3 / Иран, Мали, Россия (Северный Кавказ) </a:t>
            </a: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3.2</a:t>
            </a:r>
          </a:p>
          <a:p>
            <a:pPr eaLnBrk="1" hangingPunct="1">
              <a:defRPr/>
            </a:pPr>
            <a:r>
              <a:rPr lang="ru-RU" dirty="0" smtClean="0">
                <a:effectLst/>
                <a:latin typeface="Arial"/>
                <a:ea typeface="Times New Roman"/>
                <a:cs typeface="Times New Roman"/>
              </a:rPr>
              <a:t>А САНКЦИИ? ИРАН?</a:t>
            </a:r>
            <a:endParaRPr lang="en-GB" dirty="0">
              <a:effectLst/>
              <a:latin typeface="Arial"/>
              <a:ea typeface="Times New Roman"/>
              <a:cs typeface="Times New Roman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9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СТРАХОВАНИЕ</a:t>
            </a:r>
            <a:r>
              <a:rPr lang="en-GB" dirty="0" smtClean="0">
                <a:ea typeface="+mj-ea"/>
                <a:cs typeface="+mj-cs"/>
              </a:rPr>
              <a:t> – </a:t>
            </a:r>
            <a:r>
              <a:rPr lang="ru-RU" dirty="0" smtClean="0">
                <a:ea typeface="+mj-ea"/>
                <a:cs typeface="+mj-cs"/>
              </a:rPr>
              <a:t>МЕЖКУЛЬТУРНО?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49463"/>
            <a:ext cx="7581900" cy="4238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НАБЛЮДАЕМ ТЕНДЕНЦИЮ К ИНТЕРНАЦИОНАЛИЗАЦИИ СТРАХОВАНИЯ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УНИФИЦИРОВАННЫЕ УСЛОВИЯ ВО ВСЕМ МИРЕ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В ТО ЖЕ ВРЕМЯ, В ПОЛИТИКЕ – ОТХОД ОТ ПОНЯТИЯ МУЛЬТИКУЛЬТУРАЛИЗМ – НЕ МОЖЕТ БЫТЬ ОДИНАКОВОЙ КУЛЬТУРЫ ДЛЯ ВСЕХ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А НУЖНО ЛИ РАССМАТРИВАТЬ КУЛЬТУРНЫЙ АСПЕКТ В ТАКОЙ СУХОЙ ОТРАСЛИ, КАК СТРАХОВАНИЕ?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703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9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WECANHELP@</a:t>
            </a:r>
            <a:br>
              <a:rPr lang="en-GB" dirty="0" smtClean="0"/>
            </a:br>
            <a:r>
              <a:rPr lang="en-GB" dirty="0" smtClean="0"/>
              <a:t>OAKINSUR.COM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066925"/>
            <a:ext cx="7581900" cy="401955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НЕ СО ВСЕМ НАМИ ЖЕ НАПИСАННЫМ МЫ СОГЛАСНЫ. ВОТ, НАПРИМЕР, ШУТКА:</a:t>
            </a:r>
            <a:endParaRPr lang="en-US" dirty="0" smtClean="0">
              <a:effectLst/>
            </a:endParaRPr>
          </a:p>
          <a:p>
            <a:pPr eaLnBrk="1" hangingPunct="1">
              <a:defRPr/>
            </a:pPr>
            <a:r>
              <a:rPr lang="en-US" dirty="0" err="1" smtClean="0">
                <a:effectLst/>
              </a:rPr>
              <a:t>Бизнес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- </a:t>
            </a:r>
            <a:r>
              <a:rPr lang="en-US" dirty="0" err="1">
                <a:effectLst/>
              </a:rPr>
              <a:t>это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такая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игра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в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которой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выигрывает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тот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кто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лучше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знает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правила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а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проигрывает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тот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кто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их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исполняет</a:t>
            </a:r>
            <a:r>
              <a:rPr lang="en-US" dirty="0" smtClean="0">
                <a:effectLst/>
              </a:rPr>
              <a:t>.</a:t>
            </a:r>
            <a:endParaRPr lang="ru-RU" dirty="0" smtClean="0">
              <a:effectLst/>
            </a:endParaRPr>
          </a:p>
          <a:p>
            <a:pPr eaLnBrk="1" hangingPunct="1">
              <a:defRPr/>
            </a:pPr>
            <a:r>
              <a:rPr lang="ru-RU" dirty="0" smtClean="0">
                <a:effectLst/>
              </a:rPr>
              <a:t>СЕРЬЕЗНО ЖЕ: СТРАХОВАНИЕ – ЭТО ПАРТНЕРСТВО</a:t>
            </a:r>
          </a:p>
          <a:p>
            <a:pPr eaLnBrk="1" hangingPunct="1">
              <a:defRPr/>
            </a:pPr>
            <a:r>
              <a:rPr lang="ru-RU" dirty="0" smtClean="0">
                <a:effectLst/>
              </a:rPr>
              <a:t>ИЗБЕЖАТЬ УБЫТКОВ МОЖЕМ ТОЛЬКО МЫ ВМЕСТЕ </a:t>
            </a:r>
          </a:p>
          <a:p>
            <a:pPr eaLnBrk="1" hangingPunct="1">
              <a:defRPr/>
            </a:pPr>
            <a:r>
              <a:rPr lang="ru-RU" dirty="0" smtClean="0">
                <a:effectLst/>
              </a:rPr>
              <a:t>СТРАХОВЩИК – СТРАХОВАТЕЛЬ – И БРОКЕР</a:t>
            </a:r>
          </a:p>
          <a:p>
            <a:pPr marL="0" indent="0" eaLnBrk="1" hangingPunct="1">
              <a:buFontTx/>
              <a:buNone/>
              <a:defRPr/>
            </a:pPr>
            <a:endParaRPr lang="en-GB" dirty="0">
              <a:effectLst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300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0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/>
              <a:t>ПОРА В ДОРОГУ, СТАРИНА!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ПЛАН ВЫХОДА – КОНЕЦ 2012ГО (НЕ СВЕТА – ГОДА!)</a:t>
            </a:r>
          </a:p>
          <a:p>
            <a:pPr algn="ctr"/>
            <a:r>
              <a:rPr lang="ru-RU" dirty="0" smtClean="0"/>
              <a:t>ЕСЛИ ХОТИТЕ ПОСОТРУДНИЧАТЬ –</a:t>
            </a:r>
          </a:p>
          <a:p>
            <a:pPr indent="0" algn="ctr">
              <a:buNone/>
            </a:pP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GRISHINS@ME.COM</a:t>
            </a:r>
            <a:endParaRPr lang="en-GB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/>
              <a:t>ДАВАЙТЕ ВМЕСТЕ РАЗВИВАТЬ СТРАХОВАНИЕ ГРУЗОВ!</a:t>
            </a:r>
          </a:p>
          <a:p>
            <a:pPr algn="ctr"/>
            <a:r>
              <a:rPr lang="ru-RU" dirty="0" smtClean="0"/>
              <a:t>ОНО ОЧЕНЬ ИНТЕРЕСНОЕ</a:t>
            </a:r>
          </a:p>
          <a:p>
            <a:pPr algn="ctr"/>
            <a:r>
              <a:rPr lang="ru-RU" dirty="0" smtClean="0"/>
              <a:t>БЛАГОДАРЮ ЗА ВНИМАНИЕ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8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309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ЧТО ТАКОЕ КУЛЬТУРА?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97075"/>
            <a:ext cx="7581900" cy="428307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С НАШЕЙ ТОЧКИ ЗРЕНИЯ – 4 АСПЕКТА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(1) «КУЛЬТУРНАЯ» КУЛЬТУРА </a:t>
            </a:r>
            <a:r>
              <a:rPr lang="en-GB" dirty="0" smtClean="0">
                <a:ea typeface="+mn-ea"/>
                <a:cs typeface="+mn-cs"/>
              </a:rPr>
              <a:t>= CULTURAL CULTURE</a:t>
            </a:r>
            <a:r>
              <a:rPr lang="ru-RU" dirty="0" smtClean="0">
                <a:ea typeface="+mn-ea"/>
                <a:cs typeface="+mn-cs"/>
              </a:rPr>
              <a:t>– ОТ ХАЙАМА ДО ШЕКСПИРА ЧЕРЕЗ ПУШКИНА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(2) ОБЩАЯ КУЛЬТУРА = </a:t>
            </a:r>
            <a:r>
              <a:rPr lang="en-GB" dirty="0" smtClean="0">
                <a:ea typeface="+mn-ea"/>
                <a:cs typeface="+mn-cs"/>
              </a:rPr>
              <a:t>GENERAL CULTURE – </a:t>
            </a:r>
            <a:r>
              <a:rPr lang="ru-RU" dirty="0" smtClean="0">
                <a:ea typeface="+mn-ea"/>
                <a:cs typeface="+mn-cs"/>
              </a:rPr>
              <a:t>ВКЛЮЧАЯ ЗНАНИЕ ЯЗЫКОВ и РЕЛИГИИ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(3) ПРОИЗВОДСТВЕННАЯ КУЛЬТУРА = </a:t>
            </a:r>
            <a:r>
              <a:rPr lang="en-GB" dirty="0" smtClean="0">
                <a:ea typeface="+mn-ea"/>
                <a:cs typeface="+mn-cs"/>
              </a:rPr>
              <a:t>INDUSTRIAL CULTURE – </a:t>
            </a:r>
            <a:r>
              <a:rPr lang="ru-RU" dirty="0" smtClean="0">
                <a:ea typeface="+mn-ea"/>
                <a:cs typeface="+mn-cs"/>
              </a:rPr>
              <a:t>ДИСЦИПЛИНА, УДАЛЕННОСТЬ НАЧАЛЬСТВА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(4) ЮРИДИЧЕСКАЯ КУЛЬТУРА = </a:t>
            </a:r>
            <a:r>
              <a:rPr lang="en-GB" dirty="0" smtClean="0">
                <a:ea typeface="+mn-ea"/>
                <a:cs typeface="+mn-cs"/>
              </a:rPr>
              <a:t>LEGAL AND BUREAUCRATIC CULTURE – </a:t>
            </a:r>
            <a:r>
              <a:rPr lang="ru-RU" dirty="0" smtClean="0">
                <a:ea typeface="+mn-ea"/>
                <a:cs typeface="+mn-cs"/>
              </a:rPr>
              <a:t>ВСЕ В ДОКУМЕНТЕ ИЛИ В НАМЕРЕНИЯХ СТОРОН?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n-ea"/>
                <a:cs typeface="+mn-cs"/>
              </a:rPr>
              <a:t>СТРАХОВАНИЕ – СИМБИОЗ ЧЕТЫРЕХ КУЛЬТУР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«РУССКИЙ КЛУБ» С ВОСТОЧНЫМ ОТТЕНКОМ -  </a:t>
            </a:r>
            <a:r>
              <a:rPr lang="en-GB" sz="3600" dirty="0" smtClean="0"/>
              <a:t>I/12</a:t>
            </a:r>
            <a:endParaRPr lang="en-US" sz="3600" dirty="0"/>
          </a:p>
        </p:txBody>
      </p:sp>
      <p:pic>
        <p:nvPicPr>
          <p:cNvPr id="4" name="Content Placeholder 3" descr="Image 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b="15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7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70985"/>
            <a:ext cx="7581900" cy="4879275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effectLst/>
                <a:latin typeface="Candara"/>
                <a:ea typeface="Times New Roman"/>
                <a:cs typeface="Candara"/>
              </a:rPr>
              <a:t>1. When in Uzbekistan, you have probably heard the names </a:t>
            </a:r>
            <a:r>
              <a:rPr lang="en-GB" sz="2800" dirty="0" err="1">
                <a:effectLst/>
                <a:latin typeface="Candara"/>
                <a:ea typeface="Times New Roman"/>
                <a:cs typeface="Candara"/>
              </a:rPr>
              <a:t>Timur</a:t>
            </a:r>
            <a:r>
              <a:rPr lang="en-GB" sz="2800" dirty="0">
                <a:effectLst/>
                <a:latin typeface="Candara"/>
                <a:ea typeface="Times New Roman"/>
                <a:cs typeface="Candara"/>
              </a:rPr>
              <a:t> and Tamerlane. Were these two by any chance relatives?</a:t>
            </a:r>
          </a:p>
          <a:p>
            <a:r>
              <a:rPr lang="en-GB" sz="2800" dirty="0">
                <a:effectLst/>
                <a:latin typeface="Candara"/>
                <a:ea typeface="ＭＳ 明朝"/>
                <a:cs typeface="Candara"/>
              </a:rPr>
              <a:t>2. </a:t>
            </a:r>
            <a:r>
              <a:rPr lang="en-GB" sz="2800" dirty="0">
                <a:effectLst/>
                <a:latin typeface="Candara"/>
                <a:ea typeface="Times New Roman"/>
                <a:cs typeface="Candara"/>
              </a:rPr>
              <a:t>Which is the national animal of India?</a:t>
            </a:r>
            <a:r>
              <a:rPr lang="en-GB" sz="2800" dirty="0">
                <a:effectLst/>
                <a:latin typeface="Candara"/>
                <a:cs typeface="Candara"/>
              </a:rPr>
              <a:t> </a:t>
            </a:r>
            <a:endParaRPr lang="en-GB" sz="2800" dirty="0" smtClean="0">
              <a:effectLst/>
              <a:latin typeface="Candara"/>
              <a:cs typeface="Candara"/>
            </a:endParaRPr>
          </a:p>
          <a:p>
            <a:r>
              <a:rPr lang="en-US" sz="2800" dirty="0" smtClean="0">
                <a:effectLst/>
                <a:latin typeface="Candara"/>
                <a:ea typeface="ＭＳ 明朝"/>
                <a:cs typeface="Candara"/>
              </a:rPr>
              <a:t>3</a:t>
            </a:r>
            <a:r>
              <a:rPr lang="en-US" sz="2800" dirty="0">
                <a:effectLst/>
                <a:latin typeface="Candara"/>
                <a:ea typeface="ＭＳ 明朝"/>
                <a:cs typeface="Candara"/>
              </a:rPr>
              <a:t>. Which Arabic word for a number gave Russians the common word for all numbers? </a:t>
            </a:r>
            <a:endParaRPr lang="en-US" sz="2800" dirty="0" smtClean="0">
              <a:effectLst/>
              <a:latin typeface="Candara"/>
              <a:ea typeface="ＭＳ 明朝"/>
              <a:cs typeface="Candara"/>
            </a:endParaRPr>
          </a:p>
          <a:p>
            <a:r>
              <a:rPr lang="en-US" sz="2800" dirty="0" smtClean="0">
                <a:effectLst/>
                <a:latin typeface="Candara"/>
                <a:ea typeface="ＭＳ 明朝"/>
                <a:cs typeface="Candara"/>
              </a:rPr>
              <a:t>4. A </a:t>
            </a:r>
            <a:r>
              <a:rPr lang="en-US" sz="2800" dirty="0">
                <a:effectLst/>
                <a:latin typeface="Candara"/>
                <a:ea typeface="ＭＳ 明朝"/>
                <a:cs typeface="Candara"/>
              </a:rPr>
              <a:t>Book of Verses underneath the Bough,</a:t>
            </a:r>
            <a:endParaRPr lang="en-GB" sz="2800" dirty="0">
              <a:effectLst/>
              <a:latin typeface="Candara"/>
              <a:ea typeface="Times New Roman"/>
              <a:cs typeface="Candara"/>
            </a:endParaRPr>
          </a:p>
          <a:p>
            <a:pPr marL="0" indent="0">
              <a:buNone/>
            </a:pPr>
            <a:r>
              <a:rPr lang="en-US" sz="2800" dirty="0" smtClean="0">
                <a:effectLst/>
                <a:latin typeface="Candara"/>
                <a:ea typeface="ＭＳ 明朝"/>
                <a:cs typeface="Candara"/>
              </a:rPr>
              <a:t>           A </a:t>
            </a:r>
            <a:r>
              <a:rPr lang="en-US" sz="2800" dirty="0">
                <a:effectLst/>
                <a:latin typeface="Candara"/>
                <a:ea typeface="ＭＳ 明朝"/>
                <a:cs typeface="Candara"/>
              </a:rPr>
              <a:t>Hum-Hum-Hum, a </a:t>
            </a:r>
            <a:r>
              <a:rPr lang="en-US" sz="2800" dirty="0" err="1">
                <a:effectLst/>
                <a:latin typeface="Candara"/>
                <a:ea typeface="ＭＳ 明朝"/>
                <a:cs typeface="Candara"/>
              </a:rPr>
              <a:t>Hom-Hom-Hom</a:t>
            </a:r>
            <a:r>
              <a:rPr lang="en-US" sz="2800" dirty="0">
                <a:effectLst/>
                <a:latin typeface="Candara"/>
                <a:ea typeface="ＭＳ 明朝"/>
                <a:cs typeface="Candara"/>
              </a:rPr>
              <a:t> — and Thou</a:t>
            </a:r>
            <a:endParaRPr lang="en-GB" sz="2800" dirty="0">
              <a:effectLst/>
              <a:latin typeface="Candara"/>
              <a:ea typeface="Times New Roman"/>
              <a:cs typeface="Candara"/>
            </a:endParaRPr>
          </a:p>
          <a:p>
            <a:pPr marL="0" indent="0">
              <a:buNone/>
            </a:pPr>
            <a:r>
              <a:rPr lang="en-US" sz="2800" dirty="0" smtClean="0">
                <a:effectLst/>
                <a:latin typeface="Candara"/>
                <a:ea typeface="ＭＳ 明朝"/>
                <a:cs typeface="Candara"/>
              </a:rPr>
              <a:t>          Beside </a:t>
            </a:r>
            <a:r>
              <a:rPr lang="en-US" sz="2800" dirty="0">
                <a:effectLst/>
                <a:latin typeface="Candara"/>
                <a:ea typeface="ＭＳ 明朝"/>
                <a:cs typeface="Candara"/>
              </a:rPr>
              <a:t>me singing in the Wilderness </a:t>
            </a:r>
            <a:r>
              <a:rPr lang="en-US" sz="2800" dirty="0" smtClean="0">
                <a:effectLst/>
                <a:latin typeface="Candara"/>
                <a:ea typeface="ＭＳ 明朝"/>
                <a:cs typeface="Candara"/>
              </a:rPr>
              <a:t>—</a:t>
            </a:r>
            <a:endParaRPr lang="en-GB" sz="2800" dirty="0" smtClean="0">
              <a:effectLst/>
              <a:latin typeface="Candara"/>
              <a:ea typeface="Times New Roman"/>
              <a:cs typeface="Candara"/>
            </a:endParaRPr>
          </a:p>
          <a:p>
            <a:pPr marL="0" indent="0">
              <a:buNone/>
            </a:pPr>
            <a:r>
              <a:rPr lang="en-GB" sz="2800" dirty="0">
                <a:effectLst/>
                <a:latin typeface="Candara"/>
                <a:ea typeface="Times New Roman"/>
                <a:cs typeface="Candara"/>
              </a:rPr>
              <a:t> </a:t>
            </a:r>
            <a:r>
              <a:rPr lang="en-GB" sz="2800" dirty="0" smtClean="0">
                <a:effectLst/>
                <a:latin typeface="Candara"/>
                <a:ea typeface="Times New Roman"/>
                <a:cs typeface="Candara"/>
              </a:rPr>
              <a:t>           </a:t>
            </a:r>
            <a:r>
              <a:rPr lang="en-US" sz="2800" dirty="0" smtClean="0">
                <a:effectLst/>
                <a:latin typeface="Candara"/>
                <a:ea typeface="ＭＳ 明朝"/>
                <a:cs typeface="Candara"/>
              </a:rPr>
              <a:t>Oh</a:t>
            </a:r>
            <a:r>
              <a:rPr lang="en-US" sz="2800" dirty="0">
                <a:effectLst/>
                <a:latin typeface="Candara"/>
                <a:ea typeface="ＭＳ 明朝"/>
                <a:cs typeface="Candara"/>
              </a:rPr>
              <a:t>, Wilderness were Paradise </a:t>
            </a:r>
            <a:r>
              <a:rPr lang="en-US" sz="2800" dirty="0" err="1">
                <a:effectLst/>
                <a:latin typeface="Candara"/>
                <a:ea typeface="ＭＳ 明朝"/>
                <a:cs typeface="Candara"/>
              </a:rPr>
              <a:t>enow</a:t>
            </a:r>
            <a:r>
              <a:rPr lang="en-US" sz="2800" dirty="0">
                <a:effectLst/>
                <a:latin typeface="Candara"/>
                <a:ea typeface="ＭＳ 明朝"/>
                <a:cs typeface="Candara"/>
              </a:rPr>
              <a:t>!</a:t>
            </a:r>
            <a:endParaRPr lang="en-GB" sz="2800" dirty="0">
              <a:effectLst/>
              <a:latin typeface="Candara"/>
              <a:ea typeface="Times New Roman"/>
              <a:cs typeface="Candara"/>
            </a:endParaRPr>
          </a:p>
          <a:p>
            <a:endParaRPr lang="en-US" dirty="0" smtClean="0">
              <a:effectLst/>
              <a:latin typeface="Arial"/>
              <a:ea typeface="ＭＳ 明朝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4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70985"/>
            <a:ext cx="7581900" cy="4879275"/>
          </a:xfrm>
        </p:spPr>
        <p:txBody>
          <a:bodyPr>
            <a:normAutofit/>
          </a:bodyPr>
          <a:lstStyle/>
          <a:p>
            <a:endParaRPr lang="en-US" dirty="0" smtClean="0">
              <a:effectLst/>
              <a:latin typeface="Arial"/>
              <a:ea typeface="ＭＳ 明朝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4" name="Picture 3" descr="P11300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effectLst/>
                <a:latin typeface="Candara"/>
                <a:cs typeface="Candara"/>
              </a:rPr>
              <a:t>ЧЬЯ КУЛЬТУРА?</a:t>
            </a:r>
            <a:endParaRPr lang="en-US" sz="36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68450"/>
            <a:ext cx="7581900" cy="48561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>
                <a:effectLst/>
                <a:latin typeface="Candara"/>
                <a:cs typeface="Candara"/>
              </a:rPr>
              <a:t>КРУГ ОБЩЕНИЯ СТРАХОВЩИКОВ – КОРПОРАТИВНЫХ – «СРЕДНИЙ КЛАСС». ОДИН ИЗ КРИТЕРИЕВ – ВЫСШЕЕ ОБРАЗОВАНИЕ</a:t>
            </a:r>
            <a:endParaRPr lang="en-GB" dirty="0">
              <a:solidFill>
                <a:srgbClr val="FFFF00"/>
              </a:solidFill>
              <a:effectLst/>
              <a:latin typeface="Candara"/>
              <a:cs typeface="Candara"/>
            </a:endParaRPr>
          </a:p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effectLst/>
                <a:latin typeface="Candara"/>
                <a:cs typeface="Candara"/>
              </a:rPr>
              <a:t>США – ПРОЦЕНТ ДЕРЖАТЕЛЕЙ БАКАЛАВРЕАТОВ </a:t>
            </a:r>
            <a:r>
              <a:rPr lang="en-US" dirty="0" smtClean="0">
                <a:solidFill>
                  <a:srgbClr val="FF0000"/>
                </a:solidFill>
                <a:effectLst/>
                <a:latin typeface="Candara"/>
                <a:cs typeface="Candara"/>
              </a:rPr>
              <a:t>-  25%</a:t>
            </a:r>
            <a:endParaRPr lang="en-GB" dirty="0">
              <a:effectLst/>
              <a:latin typeface="Candara"/>
              <a:cs typeface="Candara"/>
            </a:endParaRPr>
          </a:p>
          <a:p>
            <a:pPr>
              <a:defRPr/>
            </a:pPr>
            <a:r>
              <a:rPr lang="ru-RU" dirty="0" smtClean="0">
                <a:effectLst/>
                <a:latin typeface="Candara"/>
                <a:cs typeface="Candara"/>
              </a:rPr>
              <a:t>ЕВРОПА – «ТРЕТИЧНОЕ ОБРАЗОВАНИЕ» = ВЫСШЕЕ?        	</a:t>
            </a:r>
            <a:r>
              <a:rPr lang="en-US" dirty="0" smtClean="0">
                <a:solidFill>
                  <a:srgbClr val="FF0000"/>
                </a:solidFill>
                <a:effectLst/>
                <a:latin typeface="Candara"/>
                <a:cs typeface="Candara"/>
              </a:rPr>
              <a:t>7.8 </a:t>
            </a:r>
            <a:r>
              <a:rPr lang="en-US" dirty="0">
                <a:solidFill>
                  <a:srgbClr val="FF0000"/>
                </a:solidFill>
                <a:effectLst/>
                <a:latin typeface="Candara"/>
                <a:cs typeface="Candara"/>
              </a:rPr>
              <a:t>% </a:t>
            </a:r>
            <a:r>
              <a:rPr lang="ru-RU" dirty="0" smtClean="0">
                <a:solidFill>
                  <a:srgbClr val="FFFF00"/>
                </a:solidFill>
                <a:effectLst/>
                <a:latin typeface="Candara"/>
                <a:cs typeface="Candara"/>
              </a:rPr>
              <a:t>В </a:t>
            </a:r>
            <a:r>
              <a:rPr lang="en-US" dirty="0" smtClean="0">
                <a:solidFill>
                  <a:srgbClr val="FFFF00"/>
                </a:solidFill>
                <a:effectLst/>
                <a:latin typeface="Candara"/>
                <a:cs typeface="Candara"/>
              </a:rPr>
              <a:t>2002 </a:t>
            </a:r>
            <a:r>
              <a:rPr lang="ru-RU" dirty="0" smtClean="0">
                <a:solidFill>
                  <a:srgbClr val="FFFF00"/>
                </a:solidFill>
                <a:effectLst/>
                <a:latin typeface="Candara"/>
                <a:cs typeface="Candara"/>
              </a:rPr>
              <a:t>В ПОЛЬШЕ</a:t>
            </a:r>
            <a:r>
              <a:rPr lang="en-US" dirty="0" smtClean="0">
                <a:solidFill>
                  <a:srgbClr val="FFFF00"/>
                </a:solidFill>
                <a:effectLst/>
                <a:latin typeface="Candara"/>
                <a:cs typeface="Candara"/>
              </a:rPr>
              <a:t>, 		</a:t>
            </a:r>
            <a:r>
              <a:rPr lang="ru-RU" dirty="0">
                <a:solidFill>
                  <a:srgbClr val="FFFF00"/>
                </a:solidFill>
                <a:effectLst/>
                <a:latin typeface="Candara"/>
                <a:cs typeface="Candara"/>
              </a:rPr>
              <a:t>	</a:t>
            </a:r>
            <a:r>
              <a:rPr lang="ru-RU" dirty="0" smtClean="0">
                <a:solidFill>
                  <a:srgbClr val="FFFF00"/>
                </a:solidFill>
                <a:effectLst/>
                <a:latin typeface="Candara"/>
                <a:cs typeface="Candara"/>
              </a:rPr>
              <a:t>	</a:t>
            </a:r>
            <a:r>
              <a:rPr lang="en-US" dirty="0" smtClean="0">
                <a:solidFill>
                  <a:srgbClr val="FF0000"/>
                </a:solidFill>
                <a:effectLst/>
                <a:latin typeface="Candara"/>
                <a:cs typeface="Candara"/>
              </a:rPr>
              <a:t>7.7 </a:t>
            </a:r>
            <a:r>
              <a:rPr lang="en-US" dirty="0">
                <a:solidFill>
                  <a:srgbClr val="FF0000"/>
                </a:solidFill>
                <a:effectLst/>
                <a:latin typeface="Candara"/>
                <a:cs typeface="Candara"/>
              </a:rPr>
              <a:t>% </a:t>
            </a:r>
            <a:r>
              <a:rPr lang="ru-RU" dirty="0" smtClean="0">
                <a:solidFill>
                  <a:srgbClr val="FFFF00"/>
                </a:solidFill>
                <a:effectLst/>
                <a:latin typeface="Candara"/>
                <a:cs typeface="Candara"/>
              </a:rPr>
              <a:t>В ВЕЛИКОБРИТАНИИ</a:t>
            </a:r>
            <a:r>
              <a:rPr lang="en-US" dirty="0" smtClean="0">
                <a:effectLst/>
                <a:latin typeface="Candara"/>
                <a:cs typeface="Candara"/>
              </a:rPr>
              <a:t>, </a:t>
            </a:r>
            <a:r>
              <a:rPr lang="en-US" dirty="0">
                <a:effectLst/>
                <a:latin typeface="Candara"/>
                <a:cs typeface="Candara"/>
              </a:rPr>
              <a:t>7.1 </a:t>
            </a:r>
            <a:r>
              <a:rPr lang="en-US" dirty="0" smtClean="0">
                <a:effectLst/>
                <a:latin typeface="Candara"/>
                <a:cs typeface="Candara"/>
              </a:rPr>
              <a:t>%</a:t>
            </a:r>
            <a:r>
              <a:rPr lang="ru-RU" dirty="0" smtClean="0">
                <a:effectLst/>
                <a:latin typeface="Candara"/>
                <a:cs typeface="Candara"/>
              </a:rPr>
              <a:t> ВО ФРАНЦИИ</a:t>
            </a:r>
            <a:endParaRPr lang="en-GB" dirty="0">
              <a:effectLst/>
              <a:latin typeface="Candara"/>
              <a:cs typeface="Candara"/>
            </a:endParaRPr>
          </a:p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effectLst/>
                <a:latin typeface="Candara"/>
                <a:cs typeface="Candara"/>
              </a:rPr>
              <a:t>РОССИЯ – ВЫСШЕЕ ОБРАЗОВАНИЕ,</a:t>
            </a:r>
            <a:r>
              <a:rPr lang="en-US" dirty="0" smtClean="0">
                <a:solidFill>
                  <a:srgbClr val="FFFF00"/>
                </a:solidFill>
                <a:effectLst/>
                <a:latin typeface="Candara"/>
                <a:cs typeface="Candara"/>
              </a:rPr>
              <a:t>, </a:t>
            </a:r>
            <a:r>
              <a:rPr lang="en-US" dirty="0" smtClean="0">
                <a:effectLst/>
                <a:latin typeface="Candara"/>
                <a:cs typeface="Candara"/>
              </a:rPr>
              <a:t>2009 			</a:t>
            </a:r>
            <a:r>
              <a:rPr lang="en-US" dirty="0" smtClean="0">
                <a:solidFill>
                  <a:srgbClr val="FF0000"/>
                </a:solidFill>
                <a:effectLst/>
                <a:latin typeface="Candara"/>
                <a:cs typeface="Candara"/>
              </a:rPr>
              <a:t>27.8 %</a:t>
            </a:r>
            <a:r>
              <a:rPr lang="en-US" dirty="0" smtClean="0">
                <a:effectLst/>
                <a:latin typeface="Candara"/>
                <a:cs typeface="Candara"/>
              </a:rPr>
              <a:t> </a:t>
            </a:r>
            <a:r>
              <a:rPr lang="ru-RU" dirty="0" smtClean="0">
                <a:effectLst/>
                <a:latin typeface="Candara"/>
                <a:cs typeface="Candara"/>
              </a:rPr>
              <a:t>ЭКОНОМИЧЕСКОГО АКТИВНОГО НАСЕЛЕНИЯ</a:t>
            </a:r>
            <a:endParaRPr lang="en-GB" dirty="0">
              <a:solidFill>
                <a:srgbClr val="FFFF00"/>
              </a:solidFill>
              <a:effectLst/>
              <a:latin typeface="Candara"/>
              <a:cs typeface="Candara"/>
            </a:endParaRPr>
          </a:p>
          <a:p>
            <a:pPr>
              <a:defRPr/>
            </a:pPr>
            <a:r>
              <a:rPr lang="ru-RU" dirty="0" smtClean="0">
                <a:effectLst/>
                <a:latin typeface="Candara"/>
                <a:cs typeface="Candara"/>
              </a:rPr>
              <a:t>ОЗНАЧАЕТ ЛИ ЭТО, ЧТО НАШ РЕГИОН СЛИШКОМ ОБРАЗОВАН?</a:t>
            </a:r>
          </a:p>
          <a:p>
            <a:pPr>
              <a:defRPr/>
            </a:pPr>
            <a:r>
              <a:rPr lang="ru-RU" dirty="0" smtClean="0">
                <a:effectLst/>
                <a:latin typeface="Candara"/>
                <a:cs typeface="Candara"/>
              </a:rPr>
              <a:t>И МОЖНО ЛИ УЧИТЬСЯ СТРАХОВАНИЮ У ЗАПАДА?</a:t>
            </a:r>
            <a:endParaRPr lang="en-GB" dirty="0">
              <a:effectLst/>
              <a:latin typeface="Candara"/>
              <a:cs typeface="Candara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51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4220</TotalTime>
  <Words>780</Words>
  <Application>Microsoft Office PowerPoint</Application>
  <PresentationFormat>Экран (4:3)</PresentationFormat>
  <Paragraphs>117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Orbit</vt:lpstr>
      <vt:lpstr>Document</vt:lpstr>
      <vt:lpstr>GEORGE GRISHIN</vt:lpstr>
      <vt:lpstr>Презентация PowerPoint</vt:lpstr>
      <vt:lpstr>СТРАХОВАНИЕ – МЕЖКУЛЬТУРНО?</vt:lpstr>
      <vt:lpstr>Презентация PowerPoint</vt:lpstr>
      <vt:lpstr>ЧТО ТАКОЕ КУЛЬТУРА?</vt:lpstr>
      <vt:lpstr>«РУССКИЙ КЛУБ» С ВОСТОЧНЫМ ОТТЕНКОМ -  I/12</vt:lpstr>
      <vt:lpstr>ORIENTAL QUIZ</vt:lpstr>
      <vt:lpstr>ORIENTAL QUIZ</vt:lpstr>
      <vt:lpstr>ЧЬЯ КУЛЬТУРА?</vt:lpstr>
      <vt:lpstr>Презентация PowerPoint</vt:lpstr>
      <vt:lpstr>А СЕРЬЕЗНЕЕ… РЕЛИГИЯ И СТРАХОВАНИЕ?</vt:lpstr>
      <vt:lpstr>Презентация PowerPoint</vt:lpstr>
      <vt:lpstr>МОЖНО И НУЖНО УЧИТЬСЯ!</vt:lpstr>
      <vt:lpstr>НАЧИНАЕМ СО СТАРИНЫ</vt:lpstr>
      <vt:lpstr>Презентация PowerPoint</vt:lpstr>
      <vt:lpstr>НАЧИНАЕМ СО СТАРИНЫ</vt:lpstr>
      <vt:lpstr>Презентация PowerPoint</vt:lpstr>
      <vt:lpstr>ПОРА В ДОРОГУ, СТАРИНА!</vt:lpstr>
      <vt:lpstr>ЧЕМ СЛОЖНЫ ГРУЗЫ?</vt:lpstr>
      <vt:lpstr>СТРУКТУРА КНИГИ</vt:lpstr>
      <vt:lpstr>Презентация PowerPoint</vt:lpstr>
      <vt:lpstr>Презентация PowerPoint</vt:lpstr>
      <vt:lpstr>О ЧЕМ ПИШЕМ?</vt:lpstr>
      <vt:lpstr>Презентация PowerPoint</vt:lpstr>
      <vt:lpstr>Презентация PowerPoint</vt:lpstr>
      <vt:lpstr>КАК СЧИТАЮТСЯ СУММЫ В DSU</vt:lpstr>
      <vt:lpstr>КАК СЧИТАЮТСЯ СУММЫ В DSU</vt:lpstr>
      <vt:lpstr>Презентация PowerPoint</vt:lpstr>
      <vt:lpstr>ОПАСНЫЕ ЗОНЫ</vt:lpstr>
      <vt:lpstr>Презентация PowerPoint</vt:lpstr>
      <vt:lpstr>WECANHELP@ OAKINSUR.COM</vt:lpstr>
      <vt:lpstr>Презентация PowerPoint</vt:lpstr>
      <vt:lpstr>ПОРА В ДОРОГУ, СТАРИНА!</vt:lpstr>
    </vt:vector>
  </TitlesOfParts>
  <Company>Oakeshott Insurance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GRISHIN</dc:title>
  <dc:creator>George Grishin</dc:creator>
  <cp:lastModifiedBy>Saidumar Khodjaev</cp:lastModifiedBy>
  <cp:revision>19</cp:revision>
  <dcterms:created xsi:type="dcterms:W3CDTF">2011-12-01T22:23:56Z</dcterms:created>
  <dcterms:modified xsi:type="dcterms:W3CDTF">2012-04-06T04:54:27Z</dcterms:modified>
</cp:coreProperties>
</file>