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91" r:id="rId4"/>
    <p:sldId id="262" r:id="rId5"/>
    <p:sldId id="289" r:id="rId6"/>
    <p:sldId id="296" r:id="rId7"/>
    <p:sldId id="297" r:id="rId8"/>
    <p:sldId id="298" r:id="rId9"/>
    <p:sldId id="290" r:id="rId10"/>
    <p:sldId id="287" r:id="rId11"/>
    <p:sldId id="261" r:id="rId12"/>
    <p:sldId id="263" r:id="rId13"/>
    <p:sldId id="271" r:id="rId14"/>
    <p:sldId id="284" r:id="rId15"/>
    <p:sldId id="286" r:id="rId16"/>
    <p:sldId id="272" r:id="rId17"/>
    <p:sldId id="270" r:id="rId18"/>
    <p:sldId id="294" r:id="rId19"/>
    <p:sldId id="295" r:id="rId20"/>
    <p:sldId id="257" r:id="rId21"/>
    <p:sldId id="267" r:id="rId22"/>
    <p:sldId id="283" r:id="rId23"/>
    <p:sldId id="288" r:id="rId24"/>
    <p:sldId id="265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09" autoAdjust="0"/>
  </p:normalViewPr>
  <p:slideViewPr>
    <p:cSldViewPr>
      <p:cViewPr varScale="1">
        <p:scale>
          <a:sx n="129" d="100"/>
          <a:sy n="129" d="100"/>
        </p:scale>
        <p:origin x="110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Projects\PayMe\Tables\Demography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Projects\PayMe\Tables\Demography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Projects\PayMe\Tables\&#1042;&#1072;&#1078;&#1085;&#1086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D:\Projects\PayMe\Tables\&#1042;&#1072;&#1078;&#1085;&#1086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D:\Projects\PayMe\Tables\&#1042;&#1072;&#1078;&#1085;&#1086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Telegram%20Desktop\&#1050;&#1085;&#1080;&#1075;&#1072;1%20(2)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AA-4192-ACC0-FD8C8322272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AA-4192-ACC0-FD8C8322272F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AA-4192-ACC0-FD8C8322272F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AA-4192-ACC0-FD8C8322272F}"/>
              </c:ext>
            </c:extLst>
          </c:dPt>
          <c:dPt>
            <c:idx val="4"/>
            <c:bubble3D val="0"/>
            <c:spPr>
              <a:solidFill>
                <a:srgbClr val="FFFFFF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5AA-4192-ACC0-FD8C8322272F}"/>
              </c:ext>
            </c:extLst>
          </c:dPt>
          <c:dLbls>
            <c:dLbl>
              <c:idx val="0"/>
              <c:layout>
                <c:manualLayout>
                  <c:x val="6.5615128917235116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698416811462419"/>
                      <c:h val="0.136405733186328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5AA-4192-ACC0-FD8C8322272F}"/>
                </c:ext>
              </c:extLst>
            </c:dLbl>
            <c:dLbl>
              <c:idx val="1"/>
              <c:layout>
                <c:manualLayout>
                  <c:x val="-9.2533087215211915E-17"/>
                  <c:y val="5.7331863285556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5AA-4192-ACC0-FD8C8322272F}"/>
                </c:ext>
              </c:extLst>
            </c:dLbl>
            <c:dLbl>
              <c:idx val="2"/>
              <c:layout>
                <c:manualLayout>
                  <c:x val="1.0094635218036172E-2"/>
                  <c:y val="0.2116868798235942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5AA-4192-ACC0-FD8C832227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40404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Потребители!$A$2:$A$6</c:f>
              <c:strCache>
                <c:ptCount val="5"/>
                <c:pt idx="0">
                  <c:v>Младше 18 лет</c:v>
                </c:pt>
                <c:pt idx="1">
                  <c:v>18-25 лет</c:v>
                </c:pt>
                <c:pt idx="2">
                  <c:v>25-35 лет</c:v>
                </c:pt>
                <c:pt idx="3">
                  <c:v>35-50 лет</c:v>
                </c:pt>
                <c:pt idx="4">
                  <c:v>Старше 50 лет</c:v>
                </c:pt>
              </c:strCache>
            </c:strRef>
          </c:cat>
          <c:val>
            <c:numRef>
              <c:f>Потребители!$H$2:$H$6</c:f>
              <c:numCache>
                <c:formatCode>0%</c:formatCode>
                <c:ptCount val="5"/>
                <c:pt idx="0">
                  <c:v>7.2972972972972977E-2</c:v>
                </c:pt>
                <c:pt idx="1">
                  <c:v>0.50945945945945947</c:v>
                </c:pt>
                <c:pt idx="2">
                  <c:v>0.33243243243243242</c:v>
                </c:pt>
                <c:pt idx="3">
                  <c:v>7.77027027027027E-2</c:v>
                </c:pt>
                <c:pt idx="4">
                  <c:v>7.4324324324324328E-3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5AA-4192-ACC0-FD8C83222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00" b="1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2E-4546-9D10-16FB408D824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2E-4546-9D10-16FB408D824B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62E-4546-9D10-16FB408D824B}"/>
              </c:ext>
            </c:extLst>
          </c:dPt>
          <c:dLbls>
            <c:dLbl>
              <c:idx val="0"/>
              <c:layout>
                <c:manualLayout>
                  <c:x val="-2.5236588045091358E-3"/>
                  <c:y val="-0.3792723263506063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764052606561988"/>
                      <c:h val="0.17159867695700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62E-4546-9D10-16FB408D824B}"/>
                </c:ext>
              </c:extLst>
            </c:dLbl>
            <c:dLbl>
              <c:idx val="1"/>
              <c:layout>
                <c:manualLayout>
                  <c:x val="1.5141952827054259E-2"/>
                  <c:y val="0.127894156560088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155808707457472"/>
                      <c:h val="0.17159867695700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62E-4546-9D10-16FB408D824B}"/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40404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269394814695876"/>
                      <c:h val="0.272767364939360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62E-4546-9D10-16FB408D82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40404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Потребители!$J$34:$J$36</c:f>
              <c:strCache>
                <c:ptCount val="3"/>
                <c:pt idx="0">
                  <c:v>Новатор</c:v>
                </c:pt>
                <c:pt idx="1">
                  <c:v>Консерватор</c:v>
                </c:pt>
                <c:pt idx="2">
                  <c:v>Адаптивный человек</c:v>
                </c:pt>
              </c:strCache>
            </c:strRef>
          </c:cat>
          <c:val>
            <c:numRef>
              <c:f>Потребители!$K$34:$K$36</c:f>
              <c:numCache>
                <c:formatCode>0%</c:formatCode>
                <c:ptCount val="3"/>
                <c:pt idx="0">
                  <c:v>0.54527027027027031</c:v>
                </c:pt>
                <c:pt idx="1">
                  <c:v>0.23716216216216215</c:v>
                </c:pt>
                <c:pt idx="2">
                  <c:v>0.21756756756756757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2E-4546-9D10-16FB408D8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'Важно не важно'!$AJ$3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FFFFFF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важно'!$AJ$4:$AJ$7</c:f>
              <c:numCache>
                <c:formatCode>0%</c:formatCode>
                <c:ptCount val="4"/>
                <c:pt idx="0">
                  <c:v>0.39662162162162162</c:v>
                </c:pt>
                <c:pt idx="1">
                  <c:v>0.20270270270270271</c:v>
                </c:pt>
                <c:pt idx="2">
                  <c:v>0.22972972972972974</c:v>
                </c:pt>
                <c:pt idx="3">
                  <c:v>8.6486486486486491E-2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02-4621-9795-CD6715790255}"/>
            </c:ext>
          </c:extLst>
        </c:ser>
        <c:ser>
          <c:idx val="1"/>
          <c:order val="1"/>
          <c:tx>
            <c:strRef>
              <c:f>'Важно не важно'!$AK$3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важно'!$AK$4:$AK$7</c:f>
              <c:numCache>
                <c:formatCode>0%</c:formatCode>
                <c:ptCount val="4"/>
                <c:pt idx="0">
                  <c:v>8.9189189189189194E-2</c:v>
                </c:pt>
                <c:pt idx="1">
                  <c:v>7.0270270270270274E-2</c:v>
                </c:pt>
                <c:pt idx="2">
                  <c:v>6.6891891891891889E-2</c:v>
                </c:pt>
                <c:pt idx="3">
                  <c:v>4.7972972972972976E-2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02-4621-9795-CD6715790255}"/>
            </c:ext>
          </c:extLst>
        </c:ser>
        <c:ser>
          <c:idx val="2"/>
          <c:order val="2"/>
          <c:tx>
            <c:strRef>
              <c:f>'Важно не важно'!$AL$3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важно'!$AL$4:$AL$7</c:f>
              <c:numCache>
                <c:formatCode>0%</c:formatCode>
                <c:ptCount val="4"/>
                <c:pt idx="0">
                  <c:v>0.14391891891891892</c:v>
                </c:pt>
                <c:pt idx="1">
                  <c:v>0.16283783783783784</c:v>
                </c:pt>
                <c:pt idx="2">
                  <c:v>0.11891891891891893</c:v>
                </c:pt>
                <c:pt idx="3">
                  <c:v>8.7837837837837843E-2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02-4621-9795-CD6715790255}"/>
            </c:ext>
          </c:extLst>
        </c:ser>
        <c:ser>
          <c:idx val="3"/>
          <c:order val="3"/>
          <c:tx>
            <c:strRef>
              <c:f>'Важно не важно'!$AM$3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важно'!$AM$4:$AM$7</c:f>
              <c:numCache>
                <c:formatCode>0%</c:formatCode>
                <c:ptCount val="4"/>
                <c:pt idx="0">
                  <c:v>0.10743243243243243</c:v>
                </c:pt>
                <c:pt idx="1">
                  <c:v>0.15675675675675677</c:v>
                </c:pt>
                <c:pt idx="2">
                  <c:v>0.12837837837837837</c:v>
                </c:pt>
                <c:pt idx="3">
                  <c:v>0.11824324324324324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02-4621-9795-CD6715790255}"/>
            </c:ext>
          </c:extLst>
        </c:ser>
        <c:ser>
          <c:idx val="4"/>
          <c:order val="4"/>
          <c:tx>
            <c:strRef>
              <c:f>'Важно не важно'!$AN$3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важно'!$AN$4:$AN$7</c:f>
              <c:numCache>
                <c:formatCode>0%</c:formatCode>
                <c:ptCount val="4"/>
                <c:pt idx="0">
                  <c:v>0.26283783783783782</c:v>
                </c:pt>
                <c:pt idx="1">
                  <c:v>0.40743243243243243</c:v>
                </c:pt>
                <c:pt idx="2">
                  <c:v>0.45608108108108109</c:v>
                </c:pt>
                <c:pt idx="3">
                  <c:v>0.6594594594594595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02-4621-9795-CD6715790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956564992"/>
        <c:axId val="-956563360"/>
      </c:barChart>
      <c:catAx>
        <c:axId val="-956564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ru-RU"/>
          </a:p>
        </c:txPr>
        <c:crossAx val="-956563360"/>
        <c:crosses val="autoZero"/>
        <c:auto val="1"/>
        <c:lblAlgn val="ctr"/>
        <c:lblOffset val="100"/>
        <c:noMultiLvlLbl val="0"/>
      </c:catAx>
      <c:valAx>
        <c:axId val="-9565633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95656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'Важно не важно'!$X$3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FFFFFF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важно'!$X$4:$X$7</c:f>
              <c:numCache>
                <c:formatCode>0%</c:formatCode>
                <c:ptCount val="4"/>
                <c:pt idx="0">
                  <c:v>0.34</c:v>
                </c:pt>
                <c:pt idx="1">
                  <c:v>0.16</c:v>
                </c:pt>
                <c:pt idx="2">
                  <c:v>0.19</c:v>
                </c:pt>
                <c:pt idx="3">
                  <c:v>7.2499999999999995E-2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F-4C10-AFA6-63E43C9CEBCA}"/>
            </c:ext>
          </c:extLst>
        </c:ser>
        <c:ser>
          <c:idx val="1"/>
          <c:order val="1"/>
          <c:tx>
            <c:strRef>
              <c:f>'Важно не важно'!$Y$3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важно'!$Y$4:$Y$7</c:f>
              <c:numCache>
                <c:formatCode>0%</c:formatCode>
                <c:ptCount val="4"/>
                <c:pt idx="0">
                  <c:v>9.5000000000000001E-2</c:v>
                </c:pt>
                <c:pt idx="1">
                  <c:v>9.2499999999999999E-2</c:v>
                </c:pt>
                <c:pt idx="2">
                  <c:v>7.0000000000000007E-2</c:v>
                </c:pt>
                <c:pt idx="3">
                  <c:v>6.5000000000000002E-2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3F-4C10-AFA6-63E43C9CEBCA}"/>
            </c:ext>
          </c:extLst>
        </c:ser>
        <c:ser>
          <c:idx val="2"/>
          <c:order val="2"/>
          <c:tx>
            <c:strRef>
              <c:f>'Важно не важно'!$Z$3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важно'!$Z$4:$Z$7</c:f>
              <c:numCache>
                <c:formatCode>0%</c:formatCode>
                <c:ptCount val="4"/>
                <c:pt idx="0">
                  <c:v>0.14000000000000001</c:v>
                </c:pt>
                <c:pt idx="1">
                  <c:v>0.14749999999999999</c:v>
                </c:pt>
                <c:pt idx="2">
                  <c:v>0.14499999999999999</c:v>
                </c:pt>
                <c:pt idx="3">
                  <c:v>9.7500000000000003E-2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3F-4C10-AFA6-63E43C9CEBCA}"/>
            </c:ext>
          </c:extLst>
        </c:ser>
        <c:ser>
          <c:idx val="3"/>
          <c:order val="3"/>
          <c:tx>
            <c:strRef>
              <c:f>'Важно не важно'!$AA$3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важно'!$AA$4:$AA$7</c:f>
              <c:numCache>
                <c:formatCode>0%</c:formatCode>
                <c:ptCount val="4"/>
                <c:pt idx="0">
                  <c:v>0.13750000000000001</c:v>
                </c:pt>
                <c:pt idx="1">
                  <c:v>0.1925</c:v>
                </c:pt>
                <c:pt idx="2">
                  <c:v>0.11749999999999999</c:v>
                </c:pt>
                <c:pt idx="3">
                  <c:v>0.11749999999999999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3F-4C10-AFA6-63E43C9CEBCA}"/>
            </c:ext>
          </c:extLst>
        </c:ser>
        <c:ser>
          <c:idx val="4"/>
          <c:order val="4"/>
          <c:tx>
            <c:strRef>
              <c:f>'Важно не важно'!$AB$3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важно'!$AB$4:$AB$7</c:f>
              <c:numCache>
                <c:formatCode>0%</c:formatCode>
                <c:ptCount val="4"/>
                <c:pt idx="0">
                  <c:v>0.28749999999999998</c:v>
                </c:pt>
                <c:pt idx="1">
                  <c:v>0.40749999999999997</c:v>
                </c:pt>
                <c:pt idx="2">
                  <c:v>0.47749999999999998</c:v>
                </c:pt>
                <c:pt idx="3">
                  <c:v>0.64749999999999996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3F-4C10-AFA6-63E43C9CE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956561728"/>
        <c:axId val="-956578048"/>
      </c:barChart>
      <c:catAx>
        <c:axId val="-956561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ru-RU"/>
          </a:p>
        </c:txPr>
        <c:crossAx val="-956578048"/>
        <c:crosses val="autoZero"/>
        <c:auto val="1"/>
        <c:lblAlgn val="ctr"/>
        <c:lblOffset val="100"/>
        <c:noMultiLvlLbl val="0"/>
      </c:catAx>
      <c:valAx>
        <c:axId val="-9565780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95656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'Важно не важно'!$AD$3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FFFFFF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важно'!$AD$4:$AD$7</c:f>
              <c:numCache>
                <c:formatCode>0%</c:formatCode>
                <c:ptCount val="4"/>
                <c:pt idx="0">
                  <c:v>0.41759259259259257</c:v>
                </c:pt>
                <c:pt idx="1">
                  <c:v>0.21851851851851853</c:v>
                </c:pt>
                <c:pt idx="2">
                  <c:v>0.24444444444444444</c:v>
                </c:pt>
                <c:pt idx="3">
                  <c:v>9.166666666666666E-2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BD-439A-99BC-26615F710442}"/>
            </c:ext>
          </c:extLst>
        </c:ser>
        <c:ser>
          <c:idx val="1"/>
          <c:order val="1"/>
          <c:tx>
            <c:strRef>
              <c:f>'Важно не важно'!$AE$3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важно'!$AE$4:$AE$7</c:f>
              <c:numCache>
                <c:formatCode>0%</c:formatCode>
                <c:ptCount val="4"/>
                <c:pt idx="0">
                  <c:v>8.7037037037037038E-2</c:v>
                </c:pt>
                <c:pt idx="1">
                  <c:v>6.2037037037037036E-2</c:v>
                </c:pt>
                <c:pt idx="2">
                  <c:v>6.5740740740740738E-2</c:v>
                </c:pt>
                <c:pt idx="3">
                  <c:v>4.1666666666666664E-2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BD-439A-99BC-26615F710442}"/>
            </c:ext>
          </c:extLst>
        </c:ser>
        <c:ser>
          <c:idx val="2"/>
          <c:order val="2"/>
          <c:tx>
            <c:strRef>
              <c:f>'Важно не важно'!$AF$3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важно'!$AF$4:$AF$7</c:f>
              <c:numCache>
                <c:formatCode>0%</c:formatCode>
                <c:ptCount val="4"/>
                <c:pt idx="0">
                  <c:v>0.14537037037037037</c:v>
                </c:pt>
                <c:pt idx="1">
                  <c:v>0.16851851851851851</c:v>
                </c:pt>
                <c:pt idx="2">
                  <c:v>0.10925925925925926</c:v>
                </c:pt>
                <c:pt idx="3">
                  <c:v>8.4259259259259256E-2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BD-439A-99BC-26615F710442}"/>
            </c:ext>
          </c:extLst>
        </c:ser>
        <c:ser>
          <c:idx val="3"/>
          <c:order val="3"/>
          <c:tx>
            <c:strRef>
              <c:f>'Важно не важно'!$AG$3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важно'!$AG$4:$AG$7</c:f>
              <c:numCache>
                <c:formatCode>0%</c:formatCode>
                <c:ptCount val="4"/>
                <c:pt idx="0">
                  <c:v>9.6296296296296297E-2</c:v>
                </c:pt>
                <c:pt idx="1">
                  <c:v>0.14351851851851852</c:v>
                </c:pt>
                <c:pt idx="2">
                  <c:v>0.13240740740740742</c:v>
                </c:pt>
                <c:pt idx="3">
                  <c:v>0.11851851851851852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BD-439A-99BC-26615F710442}"/>
            </c:ext>
          </c:extLst>
        </c:ser>
        <c:ser>
          <c:idx val="4"/>
          <c:order val="4"/>
          <c:tx>
            <c:strRef>
              <c:f>'Важно не важно'!$AH$3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'Важно не важно'!$W$4:$W$7</c:f>
              <c:strCache>
                <c:ptCount val="4"/>
                <c:pt idx="0">
                  <c:v>Онлайн займы</c:v>
                </c:pt>
                <c:pt idx="1">
                  <c:v>Международные переводы</c:v>
                </c:pt>
                <c:pt idx="2">
                  <c:v>Оплата общественного транспорта</c:v>
                </c:pt>
                <c:pt idx="3">
                  <c:v>Мониторинг платежей</c:v>
                </c:pt>
              </c:strCache>
            </c:strRef>
          </c:cat>
          <c:val>
            <c:numRef>
              <c:f>'Важно не важно'!$AH$4:$AH$7</c:f>
              <c:numCache>
                <c:formatCode>0%</c:formatCode>
                <c:ptCount val="4"/>
                <c:pt idx="0">
                  <c:v>0.25370370370370371</c:v>
                </c:pt>
                <c:pt idx="1">
                  <c:v>0.40740740740740738</c:v>
                </c:pt>
                <c:pt idx="2">
                  <c:v>0.44814814814814813</c:v>
                </c:pt>
                <c:pt idx="3">
                  <c:v>0.66388888888888886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BD-439A-99BC-26615F710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956561184"/>
        <c:axId val="-956556832"/>
      </c:barChart>
      <c:catAx>
        <c:axId val="-956561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ru-RU"/>
          </a:p>
        </c:txPr>
        <c:crossAx val="-956556832"/>
        <c:crosses val="autoZero"/>
        <c:auto val="1"/>
        <c:lblAlgn val="ctr"/>
        <c:lblOffset val="100"/>
        <c:noMultiLvlLbl val="0"/>
      </c:catAx>
      <c:valAx>
        <c:axId val="-95655683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956561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'[Книга1 (2).xlsx]Лист1'!$B$18</c:f>
              <c:strCache>
                <c:ptCount val="1"/>
                <c:pt idx="0">
                  <c:v> Оплата на местах 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strRef>
              <c:f>'[Книга1 (2).xlsx]Лист1'!$C$17:$F$17</c:f>
              <c:strCache>
                <c:ptCount val="4"/>
                <c:pt idx="0">
                  <c:v> 2016 (пол года) </c:v>
                </c:pt>
                <c:pt idx="1">
                  <c:v> 2017 </c:v>
                </c:pt>
                <c:pt idx="2">
                  <c:v> 2018 </c:v>
                </c:pt>
                <c:pt idx="3">
                  <c:v> 2019 (прогноз) </c:v>
                </c:pt>
              </c:strCache>
            </c:strRef>
          </c:cat>
          <c:val>
            <c:numRef>
              <c:f>'[Книга1 (2).xlsx]Лист1'!$C$18:$F$18</c:f>
              <c:numCache>
                <c:formatCode>_-* #,##0\ _₽_-;\-* #,##0\ _₽_-;_-* "-"??\ _₽_-;_-@_-</c:formatCode>
                <c:ptCount val="4"/>
                <c:pt idx="0">
                  <c:v>115967854</c:v>
                </c:pt>
                <c:pt idx="1">
                  <c:v>1251416398.2200005</c:v>
                </c:pt>
                <c:pt idx="2">
                  <c:v>2781791256.4049997</c:v>
                </c:pt>
                <c:pt idx="3">
                  <c:v>4504798029.2797604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D7-4409-989C-C60C074FE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0438336"/>
        <c:axId val="540433440"/>
      </c:barChart>
      <c:catAx>
        <c:axId val="54043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0433440"/>
        <c:crosses val="autoZero"/>
        <c:auto val="1"/>
        <c:lblAlgn val="ctr"/>
        <c:lblOffset val="100"/>
        <c:noMultiLvlLbl val="0"/>
      </c:catAx>
      <c:valAx>
        <c:axId val="540433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\ _₽_-;\-* #,##0\ _₽_-;_-* &quot;-&quot;??\ _₽_-;_-@_-" sourceLinked="1"/>
        <c:majorTickMark val="none"/>
        <c:minorTickMark val="none"/>
        <c:tickLblPos val="nextTo"/>
        <c:crossAx val="540438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F11D96-0628-4522-AAEB-B1D192C8E2D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DDED939-41A0-4677-8C86-ED7DE2BF6165}">
      <dgm:prSet phldrT="[Text]"/>
      <dgm:spPr/>
      <dgm:t>
        <a:bodyPr/>
        <a:lstStyle/>
        <a:p>
          <a:r>
            <a:rPr lang="ru-RU" dirty="0"/>
            <a:t>НАЛОГОВАЯ реформа</a:t>
          </a:r>
          <a:endParaRPr lang="en-GB" dirty="0"/>
        </a:p>
      </dgm:t>
    </dgm:pt>
    <dgm:pt modelId="{B5B22116-955F-40FB-B581-FA695E1C1D20}" type="parTrans" cxnId="{85613858-EAB4-40D3-8F87-65EF8926349D}">
      <dgm:prSet/>
      <dgm:spPr/>
      <dgm:t>
        <a:bodyPr/>
        <a:lstStyle/>
        <a:p>
          <a:endParaRPr lang="en-GB"/>
        </a:p>
      </dgm:t>
    </dgm:pt>
    <dgm:pt modelId="{4B10C533-9185-4CB6-AF3C-8A6C444C2FBC}" type="sibTrans" cxnId="{85613858-EAB4-40D3-8F87-65EF8926349D}">
      <dgm:prSet/>
      <dgm:spPr/>
      <dgm:t>
        <a:bodyPr/>
        <a:lstStyle/>
        <a:p>
          <a:endParaRPr lang="en-GB"/>
        </a:p>
      </dgm:t>
    </dgm:pt>
    <dgm:pt modelId="{574ED1F8-5FCB-4CCD-81F1-27A706529C2D}">
      <dgm:prSet phldrT="[Text]"/>
      <dgm:spPr/>
      <dgm:t>
        <a:bodyPr/>
        <a:lstStyle/>
        <a:p>
          <a:r>
            <a:rPr lang="ru-RU" dirty="0"/>
            <a:t>Развитие интернета</a:t>
          </a:r>
          <a:endParaRPr lang="en-GB" dirty="0"/>
        </a:p>
      </dgm:t>
    </dgm:pt>
    <dgm:pt modelId="{9AEE8113-B692-4897-A333-FC75F9876E60}" type="parTrans" cxnId="{770E7F6D-41AA-427B-AF1D-CB3C06C9AA7E}">
      <dgm:prSet/>
      <dgm:spPr/>
      <dgm:t>
        <a:bodyPr/>
        <a:lstStyle/>
        <a:p>
          <a:endParaRPr lang="en-GB"/>
        </a:p>
      </dgm:t>
    </dgm:pt>
    <dgm:pt modelId="{211DF586-8D54-429A-AE53-FCA72DD1C3F9}" type="sibTrans" cxnId="{770E7F6D-41AA-427B-AF1D-CB3C06C9AA7E}">
      <dgm:prSet/>
      <dgm:spPr/>
      <dgm:t>
        <a:bodyPr/>
        <a:lstStyle/>
        <a:p>
          <a:endParaRPr lang="en-GB"/>
        </a:p>
      </dgm:t>
    </dgm:pt>
    <dgm:pt modelId="{CA0D991F-35E8-4FD8-9690-929904B1CFB9}">
      <dgm:prSet phldrT="[Text]"/>
      <dgm:spPr/>
      <dgm:t>
        <a:bodyPr/>
        <a:lstStyle/>
        <a:p>
          <a:endParaRPr lang="en-GB" dirty="0"/>
        </a:p>
      </dgm:t>
    </dgm:pt>
    <dgm:pt modelId="{5DDA88C6-54AA-4913-9EC8-F404F2E75C8C}" type="parTrans" cxnId="{31A1CE35-5420-4225-A865-B6AA7B8C7BE2}">
      <dgm:prSet/>
      <dgm:spPr/>
      <dgm:t>
        <a:bodyPr/>
        <a:lstStyle/>
        <a:p>
          <a:endParaRPr lang="en-GB"/>
        </a:p>
      </dgm:t>
    </dgm:pt>
    <dgm:pt modelId="{89C7AD76-2A33-4F89-8277-F4CFFB1BCA17}" type="sibTrans" cxnId="{31A1CE35-5420-4225-A865-B6AA7B8C7BE2}">
      <dgm:prSet/>
      <dgm:spPr/>
      <dgm:t>
        <a:bodyPr/>
        <a:lstStyle/>
        <a:p>
          <a:endParaRPr lang="en-GB"/>
        </a:p>
      </dgm:t>
    </dgm:pt>
    <dgm:pt modelId="{AA62C6FF-08A7-4C66-9487-7230C47D95E7}">
      <dgm:prSet/>
      <dgm:spPr/>
      <dgm:t>
        <a:bodyPr/>
        <a:lstStyle/>
        <a:p>
          <a:endParaRPr lang="en-GB"/>
        </a:p>
      </dgm:t>
    </dgm:pt>
    <dgm:pt modelId="{1B9E9377-C95F-4DDB-9846-908C964C581A}" type="parTrans" cxnId="{7F1A0482-30C6-4366-953A-CED23541F94C}">
      <dgm:prSet/>
      <dgm:spPr/>
      <dgm:t>
        <a:bodyPr/>
        <a:lstStyle/>
        <a:p>
          <a:endParaRPr lang="en-GB"/>
        </a:p>
      </dgm:t>
    </dgm:pt>
    <dgm:pt modelId="{BCE20900-E453-4AE7-9E92-B8CA9532C152}" type="sibTrans" cxnId="{7F1A0482-30C6-4366-953A-CED23541F94C}">
      <dgm:prSet/>
      <dgm:spPr/>
      <dgm:t>
        <a:bodyPr/>
        <a:lstStyle/>
        <a:p>
          <a:endParaRPr lang="en-GB"/>
        </a:p>
      </dgm:t>
    </dgm:pt>
    <dgm:pt modelId="{587EC671-7D2B-4D69-B617-512CA95BBDB5}">
      <dgm:prSet phldrT="[Text]"/>
      <dgm:spPr/>
      <dgm:t>
        <a:bodyPr/>
        <a:lstStyle/>
        <a:p>
          <a:endParaRPr lang="en-GB" dirty="0"/>
        </a:p>
      </dgm:t>
    </dgm:pt>
    <dgm:pt modelId="{78A65286-318C-40B2-90AD-8ACDE44BD853}" type="parTrans" cxnId="{EA702744-D30A-4C91-B8E1-44C152E1249E}">
      <dgm:prSet/>
      <dgm:spPr/>
      <dgm:t>
        <a:bodyPr/>
        <a:lstStyle/>
        <a:p>
          <a:endParaRPr lang="en-GB"/>
        </a:p>
      </dgm:t>
    </dgm:pt>
    <dgm:pt modelId="{A5A46211-9A9D-4AC9-8EAA-1D78D8E322BC}" type="sibTrans" cxnId="{EA702744-D30A-4C91-B8E1-44C152E1249E}">
      <dgm:prSet/>
      <dgm:spPr/>
      <dgm:t>
        <a:bodyPr/>
        <a:lstStyle/>
        <a:p>
          <a:endParaRPr lang="en-GB"/>
        </a:p>
      </dgm:t>
    </dgm:pt>
    <dgm:pt modelId="{F18AE5DD-4C24-42AD-8E9A-1C09115DC086}">
      <dgm:prSet phldrT="[Text]"/>
      <dgm:spPr/>
      <dgm:t>
        <a:bodyPr/>
        <a:lstStyle/>
        <a:p>
          <a:endParaRPr lang="en-GB" dirty="0"/>
        </a:p>
      </dgm:t>
    </dgm:pt>
    <dgm:pt modelId="{B4ED3AA8-9B1D-4773-8527-6C992D3C3212}" type="parTrans" cxnId="{D5BD7036-25D6-447E-B6F2-FF5D28679191}">
      <dgm:prSet/>
      <dgm:spPr/>
      <dgm:t>
        <a:bodyPr/>
        <a:lstStyle/>
        <a:p>
          <a:endParaRPr lang="en-GB"/>
        </a:p>
      </dgm:t>
    </dgm:pt>
    <dgm:pt modelId="{F07084E8-6B95-48C0-BF89-97EA7441CC50}" type="sibTrans" cxnId="{D5BD7036-25D6-447E-B6F2-FF5D28679191}">
      <dgm:prSet/>
      <dgm:spPr/>
      <dgm:t>
        <a:bodyPr/>
        <a:lstStyle/>
        <a:p>
          <a:endParaRPr lang="en-GB"/>
        </a:p>
      </dgm:t>
    </dgm:pt>
    <dgm:pt modelId="{F2EAA96C-8F75-4FB9-80BC-2FCD137DF720}">
      <dgm:prSet phldrT="[Text]"/>
      <dgm:spPr/>
      <dgm:t>
        <a:bodyPr/>
        <a:lstStyle/>
        <a:p>
          <a:endParaRPr lang="en-GB" dirty="0"/>
        </a:p>
      </dgm:t>
    </dgm:pt>
    <dgm:pt modelId="{014FCFBC-FF7F-4CDF-8AAE-8269A3B8795B}" type="parTrans" cxnId="{53E669E6-91F8-4BBF-85FB-A83E9463FB4D}">
      <dgm:prSet/>
      <dgm:spPr/>
      <dgm:t>
        <a:bodyPr/>
        <a:lstStyle/>
        <a:p>
          <a:endParaRPr lang="en-GB"/>
        </a:p>
      </dgm:t>
    </dgm:pt>
    <dgm:pt modelId="{6071A9F5-BD31-403B-B4EF-427B83188695}" type="sibTrans" cxnId="{53E669E6-91F8-4BBF-85FB-A83E9463FB4D}">
      <dgm:prSet/>
      <dgm:spPr/>
      <dgm:t>
        <a:bodyPr/>
        <a:lstStyle/>
        <a:p>
          <a:endParaRPr lang="en-GB"/>
        </a:p>
      </dgm:t>
    </dgm:pt>
    <dgm:pt modelId="{B743C4D5-836A-4E0C-80DB-41FBCD20AD4F}">
      <dgm:prSet phldrT="[Text]"/>
      <dgm:spPr/>
      <dgm:t>
        <a:bodyPr/>
        <a:lstStyle/>
        <a:p>
          <a:endParaRPr lang="en-GB" dirty="0"/>
        </a:p>
      </dgm:t>
    </dgm:pt>
    <dgm:pt modelId="{3155D9A7-F245-4BB6-9A95-6DA557AD5553}" type="parTrans" cxnId="{E7B02A74-8EFD-4F4E-B59A-6B8F1DADA952}">
      <dgm:prSet/>
      <dgm:spPr/>
      <dgm:t>
        <a:bodyPr/>
        <a:lstStyle/>
        <a:p>
          <a:endParaRPr lang="en-GB"/>
        </a:p>
      </dgm:t>
    </dgm:pt>
    <dgm:pt modelId="{4D6EEC95-9264-4773-90B0-8C38DC8BB1F3}" type="sibTrans" cxnId="{E7B02A74-8EFD-4F4E-B59A-6B8F1DADA952}">
      <dgm:prSet/>
      <dgm:spPr/>
      <dgm:t>
        <a:bodyPr/>
        <a:lstStyle/>
        <a:p>
          <a:endParaRPr lang="en-GB"/>
        </a:p>
      </dgm:t>
    </dgm:pt>
    <dgm:pt modelId="{FCEC013F-6702-411C-A425-54A7E1982649}">
      <dgm:prSet phldrT="[Text]" custLinFactNeighborX="1589"/>
      <dgm:spPr/>
      <dgm:t>
        <a:bodyPr/>
        <a:lstStyle/>
        <a:p>
          <a:endParaRPr lang="en-GB" dirty="0"/>
        </a:p>
      </dgm:t>
    </dgm:pt>
    <dgm:pt modelId="{52EE3F4D-11E6-4C7C-81B6-67A74347D79A}" type="parTrans" cxnId="{63BA8653-CA9F-461A-BBF0-E0900090398E}">
      <dgm:prSet/>
      <dgm:spPr/>
      <dgm:t>
        <a:bodyPr/>
        <a:lstStyle/>
        <a:p>
          <a:endParaRPr lang="en-GB"/>
        </a:p>
      </dgm:t>
    </dgm:pt>
    <dgm:pt modelId="{DFC8D4D6-AF4C-487F-9151-EF240D673C91}" type="sibTrans" cxnId="{63BA8653-CA9F-461A-BBF0-E0900090398E}">
      <dgm:prSet/>
      <dgm:spPr/>
      <dgm:t>
        <a:bodyPr/>
        <a:lstStyle/>
        <a:p>
          <a:endParaRPr lang="en-GB"/>
        </a:p>
      </dgm:t>
    </dgm:pt>
    <dgm:pt modelId="{C0852396-D607-492B-A8BC-BD1960B01BF5}" type="pres">
      <dgm:prSet presAssocID="{ABF11D96-0628-4522-AAEB-B1D192C8E2D0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21B769-30CF-457F-B95D-82440D018934}" type="pres">
      <dgm:prSet presAssocID="{2DDED939-41A0-4677-8C86-ED7DE2BF6165}" presName="gear1" presStyleLbl="node1" presStyleIdx="0" presStyleCnt="3" custLinFactNeighborX="15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01DAD-C25F-47B0-A033-025347964D7B}" type="pres">
      <dgm:prSet presAssocID="{2DDED939-41A0-4677-8C86-ED7DE2BF6165}" presName="gear1srcNode" presStyleLbl="node1" presStyleIdx="0" presStyleCnt="3"/>
      <dgm:spPr/>
      <dgm:t>
        <a:bodyPr/>
        <a:lstStyle/>
        <a:p>
          <a:endParaRPr lang="ru-RU"/>
        </a:p>
      </dgm:t>
    </dgm:pt>
    <dgm:pt modelId="{7D796246-77B8-4728-AD27-53E989EB82D8}" type="pres">
      <dgm:prSet presAssocID="{2DDED939-41A0-4677-8C86-ED7DE2BF6165}" presName="gear1dstNode" presStyleLbl="node1" presStyleIdx="0" presStyleCnt="3"/>
      <dgm:spPr/>
      <dgm:t>
        <a:bodyPr/>
        <a:lstStyle/>
        <a:p>
          <a:endParaRPr lang="ru-RU"/>
        </a:p>
      </dgm:t>
    </dgm:pt>
    <dgm:pt modelId="{6F1E6B8F-468B-482D-95B7-1C99E25CDBD2}" type="pres">
      <dgm:prSet presAssocID="{574ED1F8-5FCB-4CCD-81F1-27A706529C2D}" presName="gear2" presStyleLbl="node1" presStyleIdx="1" presStyleCnt="3" custLinFactNeighborX="3513" custLinFactNeighborY="-3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C7A00-59BB-44B4-BF8F-DF012CFC1F88}" type="pres">
      <dgm:prSet presAssocID="{574ED1F8-5FCB-4CCD-81F1-27A706529C2D}" presName="gear2srcNode" presStyleLbl="node1" presStyleIdx="1" presStyleCnt="3"/>
      <dgm:spPr/>
      <dgm:t>
        <a:bodyPr/>
        <a:lstStyle/>
        <a:p>
          <a:endParaRPr lang="ru-RU"/>
        </a:p>
      </dgm:t>
    </dgm:pt>
    <dgm:pt modelId="{B4E558A2-74B2-4910-901B-4D833344A18C}" type="pres">
      <dgm:prSet presAssocID="{574ED1F8-5FCB-4CCD-81F1-27A706529C2D}" presName="gear2dstNode" presStyleLbl="node1" presStyleIdx="1" presStyleCnt="3"/>
      <dgm:spPr/>
      <dgm:t>
        <a:bodyPr/>
        <a:lstStyle/>
        <a:p>
          <a:endParaRPr lang="ru-RU"/>
        </a:p>
      </dgm:t>
    </dgm:pt>
    <dgm:pt modelId="{59D96863-E9FC-43FE-B826-1B25DB873E56}" type="pres">
      <dgm:prSet presAssocID="{CA0D991F-35E8-4FD8-9690-929904B1CFB9}" presName="gear3" presStyleLbl="node1" presStyleIdx="2" presStyleCnt="3" custLinFactNeighborX="2670" custLinFactNeighborY="-348"/>
      <dgm:spPr/>
      <dgm:t>
        <a:bodyPr/>
        <a:lstStyle/>
        <a:p>
          <a:endParaRPr lang="ru-RU"/>
        </a:p>
      </dgm:t>
    </dgm:pt>
    <dgm:pt modelId="{49EB859A-137E-4962-B74B-069CD0345087}" type="pres">
      <dgm:prSet presAssocID="{CA0D991F-35E8-4FD8-9690-929904B1CFB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CDD6D-A4F9-4945-A7E6-08701761C083}" type="pres">
      <dgm:prSet presAssocID="{CA0D991F-35E8-4FD8-9690-929904B1CFB9}" presName="gear3srcNode" presStyleLbl="node1" presStyleIdx="2" presStyleCnt="3"/>
      <dgm:spPr/>
      <dgm:t>
        <a:bodyPr/>
        <a:lstStyle/>
        <a:p>
          <a:endParaRPr lang="ru-RU"/>
        </a:p>
      </dgm:t>
    </dgm:pt>
    <dgm:pt modelId="{68E24D32-00B4-47CF-8227-E3945F4748D1}" type="pres">
      <dgm:prSet presAssocID="{CA0D991F-35E8-4FD8-9690-929904B1CFB9}" presName="gear3dstNode" presStyleLbl="node1" presStyleIdx="2" presStyleCnt="3"/>
      <dgm:spPr/>
      <dgm:t>
        <a:bodyPr/>
        <a:lstStyle/>
        <a:p>
          <a:endParaRPr lang="ru-RU"/>
        </a:p>
      </dgm:t>
    </dgm:pt>
    <dgm:pt modelId="{86F17EB5-8B62-49DF-AF68-FB8F7F3CFA01}" type="pres">
      <dgm:prSet presAssocID="{4B10C533-9185-4CB6-AF3C-8A6C444C2FBC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7ED92054-1346-4DA3-AD7F-8D917D2D817F}" type="pres">
      <dgm:prSet presAssocID="{211DF586-8D54-429A-AE53-FCA72DD1C3F9}" presName="connector2" presStyleLbl="sibTrans2D1" presStyleIdx="1" presStyleCnt="3" custLinFactNeighborX="35585" custLinFactNeighborY="-40978"/>
      <dgm:spPr/>
      <dgm:t>
        <a:bodyPr/>
        <a:lstStyle/>
        <a:p>
          <a:endParaRPr lang="ru-RU"/>
        </a:p>
      </dgm:t>
    </dgm:pt>
    <dgm:pt modelId="{EA0C1723-B85B-4F56-8909-A6C8138FD690}" type="pres">
      <dgm:prSet presAssocID="{89C7AD76-2A33-4F89-8277-F4CFFB1BCA17}" presName="connector3" presStyleLbl="sibTrans2D1" presStyleIdx="2" presStyleCnt="3" custScaleX="6426" custScaleY="2040" custLinFactX="-75217" custLinFactNeighborX="-100000" custLinFactNeighborY="4617"/>
      <dgm:spPr/>
      <dgm:t>
        <a:bodyPr/>
        <a:lstStyle/>
        <a:p>
          <a:endParaRPr lang="ru-RU"/>
        </a:p>
      </dgm:t>
    </dgm:pt>
  </dgm:ptLst>
  <dgm:cxnLst>
    <dgm:cxn modelId="{D5BD7036-25D6-447E-B6F2-FF5D28679191}" srcId="{ABF11D96-0628-4522-AAEB-B1D192C8E2D0}" destId="{F18AE5DD-4C24-42AD-8E9A-1C09115DC086}" srcOrd="3" destOrd="0" parTransId="{B4ED3AA8-9B1D-4773-8527-6C992D3C3212}" sibTransId="{F07084E8-6B95-48C0-BF89-97EA7441CC50}"/>
    <dgm:cxn modelId="{F114FDCC-02D7-4918-A8B5-90E975C50726}" type="presOf" srcId="{CA0D991F-35E8-4FD8-9690-929904B1CFB9}" destId="{68E24D32-00B4-47CF-8227-E3945F4748D1}" srcOrd="3" destOrd="0" presId="urn:microsoft.com/office/officeart/2005/8/layout/gear1"/>
    <dgm:cxn modelId="{A3EE384D-B163-43B4-B8AA-7FE55E97F75A}" type="presOf" srcId="{4B10C533-9185-4CB6-AF3C-8A6C444C2FBC}" destId="{86F17EB5-8B62-49DF-AF68-FB8F7F3CFA01}" srcOrd="0" destOrd="0" presId="urn:microsoft.com/office/officeart/2005/8/layout/gear1"/>
    <dgm:cxn modelId="{D6E2F12D-2CFE-4CD6-A9C5-70D9D6DB30C9}" type="presOf" srcId="{CA0D991F-35E8-4FD8-9690-929904B1CFB9}" destId="{49EB859A-137E-4962-B74B-069CD0345087}" srcOrd="1" destOrd="0" presId="urn:microsoft.com/office/officeart/2005/8/layout/gear1"/>
    <dgm:cxn modelId="{F12E6DF5-2185-40FF-80F8-E691EC10DAAF}" type="presOf" srcId="{2DDED939-41A0-4677-8C86-ED7DE2BF6165}" destId="{7D796246-77B8-4728-AD27-53E989EB82D8}" srcOrd="2" destOrd="0" presId="urn:microsoft.com/office/officeart/2005/8/layout/gear1"/>
    <dgm:cxn modelId="{FB1F3E24-3B84-49A9-AF3A-4EC392865DE9}" type="presOf" srcId="{2DDED939-41A0-4677-8C86-ED7DE2BF6165}" destId="{E4901DAD-C25F-47B0-A033-025347964D7B}" srcOrd="1" destOrd="0" presId="urn:microsoft.com/office/officeart/2005/8/layout/gear1"/>
    <dgm:cxn modelId="{E7B02A74-8EFD-4F4E-B59A-6B8F1DADA952}" srcId="{ABF11D96-0628-4522-AAEB-B1D192C8E2D0}" destId="{B743C4D5-836A-4E0C-80DB-41FBCD20AD4F}" srcOrd="7" destOrd="0" parTransId="{3155D9A7-F245-4BB6-9A95-6DA557AD5553}" sibTransId="{4D6EEC95-9264-4773-90B0-8C38DC8BB1F3}"/>
    <dgm:cxn modelId="{1ABFCED2-3A8C-48E9-873F-4CDE2D88914C}" type="presOf" srcId="{2DDED939-41A0-4677-8C86-ED7DE2BF6165}" destId="{0A21B769-30CF-457F-B95D-82440D018934}" srcOrd="0" destOrd="0" presId="urn:microsoft.com/office/officeart/2005/8/layout/gear1"/>
    <dgm:cxn modelId="{264C7AA8-61DB-47F9-922D-D7C7B29EBE53}" type="presOf" srcId="{211DF586-8D54-429A-AE53-FCA72DD1C3F9}" destId="{7ED92054-1346-4DA3-AD7F-8D917D2D817F}" srcOrd="0" destOrd="0" presId="urn:microsoft.com/office/officeart/2005/8/layout/gear1"/>
    <dgm:cxn modelId="{3D898FED-B370-416B-9306-CABBDA0FD26A}" type="presOf" srcId="{574ED1F8-5FCB-4CCD-81F1-27A706529C2D}" destId="{B4E558A2-74B2-4910-901B-4D833344A18C}" srcOrd="2" destOrd="0" presId="urn:microsoft.com/office/officeart/2005/8/layout/gear1"/>
    <dgm:cxn modelId="{8CF200FC-04F1-499C-8A70-D4D7446C47BF}" type="presOf" srcId="{574ED1F8-5FCB-4CCD-81F1-27A706529C2D}" destId="{6F1E6B8F-468B-482D-95B7-1C99E25CDBD2}" srcOrd="0" destOrd="0" presId="urn:microsoft.com/office/officeart/2005/8/layout/gear1"/>
    <dgm:cxn modelId="{FF3A2BE9-305A-4AAD-BA0D-330C69A2F11C}" type="presOf" srcId="{ABF11D96-0628-4522-AAEB-B1D192C8E2D0}" destId="{C0852396-D607-492B-A8BC-BD1960B01BF5}" srcOrd="0" destOrd="0" presId="urn:microsoft.com/office/officeart/2005/8/layout/gear1"/>
    <dgm:cxn modelId="{53E669E6-91F8-4BBF-85FB-A83E9463FB4D}" srcId="{ABF11D96-0628-4522-AAEB-B1D192C8E2D0}" destId="{F2EAA96C-8F75-4FB9-80BC-2FCD137DF720}" srcOrd="6" destOrd="0" parTransId="{014FCFBC-FF7F-4CDF-8AAE-8269A3B8795B}" sibTransId="{6071A9F5-BD31-403B-B4EF-427B83188695}"/>
    <dgm:cxn modelId="{31A1CE35-5420-4225-A865-B6AA7B8C7BE2}" srcId="{ABF11D96-0628-4522-AAEB-B1D192C8E2D0}" destId="{CA0D991F-35E8-4FD8-9690-929904B1CFB9}" srcOrd="2" destOrd="0" parTransId="{5DDA88C6-54AA-4913-9EC8-F404F2E75C8C}" sibTransId="{89C7AD76-2A33-4F89-8277-F4CFFB1BCA17}"/>
    <dgm:cxn modelId="{344B1E71-7940-45CC-BD90-C914025CCAD8}" type="presOf" srcId="{574ED1F8-5FCB-4CCD-81F1-27A706529C2D}" destId="{152C7A00-59BB-44B4-BF8F-DF012CFC1F88}" srcOrd="1" destOrd="0" presId="urn:microsoft.com/office/officeart/2005/8/layout/gear1"/>
    <dgm:cxn modelId="{884FF3A3-A4FD-4B2D-B131-9FB2A177F3CE}" type="presOf" srcId="{CA0D991F-35E8-4FD8-9690-929904B1CFB9}" destId="{E97CDD6D-A4F9-4945-A7E6-08701761C083}" srcOrd="2" destOrd="0" presId="urn:microsoft.com/office/officeart/2005/8/layout/gear1"/>
    <dgm:cxn modelId="{63BA8653-CA9F-461A-BBF0-E0900090398E}" srcId="{ABF11D96-0628-4522-AAEB-B1D192C8E2D0}" destId="{FCEC013F-6702-411C-A425-54A7E1982649}" srcOrd="8" destOrd="0" parTransId="{52EE3F4D-11E6-4C7C-81B6-67A74347D79A}" sibTransId="{DFC8D4D6-AF4C-487F-9151-EF240D673C91}"/>
    <dgm:cxn modelId="{5DECF5E5-5A84-4986-A2E7-FDB1B3051B96}" type="presOf" srcId="{CA0D991F-35E8-4FD8-9690-929904B1CFB9}" destId="{59D96863-E9FC-43FE-B826-1B25DB873E56}" srcOrd="0" destOrd="0" presId="urn:microsoft.com/office/officeart/2005/8/layout/gear1"/>
    <dgm:cxn modelId="{7F1A0482-30C6-4366-953A-CED23541F94C}" srcId="{ABF11D96-0628-4522-AAEB-B1D192C8E2D0}" destId="{AA62C6FF-08A7-4C66-9487-7230C47D95E7}" srcOrd="4" destOrd="0" parTransId="{1B9E9377-C95F-4DDB-9846-908C964C581A}" sibTransId="{BCE20900-E453-4AE7-9E92-B8CA9532C152}"/>
    <dgm:cxn modelId="{EA702744-D30A-4C91-B8E1-44C152E1249E}" srcId="{ABF11D96-0628-4522-AAEB-B1D192C8E2D0}" destId="{587EC671-7D2B-4D69-B617-512CA95BBDB5}" srcOrd="5" destOrd="0" parTransId="{78A65286-318C-40B2-90AD-8ACDE44BD853}" sibTransId="{A5A46211-9A9D-4AC9-8EAA-1D78D8E322BC}"/>
    <dgm:cxn modelId="{85613858-EAB4-40D3-8F87-65EF8926349D}" srcId="{ABF11D96-0628-4522-AAEB-B1D192C8E2D0}" destId="{2DDED939-41A0-4677-8C86-ED7DE2BF6165}" srcOrd="0" destOrd="0" parTransId="{B5B22116-955F-40FB-B581-FA695E1C1D20}" sibTransId="{4B10C533-9185-4CB6-AF3C-8A6C444C2FBC}"/>
    <dgm:cxn modelId="{770E7F6D-41AA-427B-AF1D-CB3C06C9AA7E}" srcId="{ABF11D96-0628-4522-AAEB-B1D192C8E2D0}" destId="{574ED1F8-5FCB-4CCD-81F1-27A706529C2D}" srcOrd="1" destOrd="0" parTransId="{9AEE8113-B692-4897-A333-FC75F9876E60}" sibTransId="{211DF586-8D54-429A-AE53-FCA72DD1C3F9}"/>
    <dgm:cxn modelId="{0E2EB9D3-158C-4DE9-AA80-4861119EF59F}" type="presOf" srcId="{89C7AD76-2A33-4F89-8277-F4CFFB1BCA17}" destId="{EA0C1723-B85B-4F56-8909-A6C8138FD690}" srcOrd="0" destOrd="0" presId="urn:microsoft.com/office/officeart/2005/8/layout/gear1"/>
    <dgm:cxn modelId="{09B92F01-3827-48F1-889D-1F1AE5790F8F}" type="presParOf" srcId="{C0852396-D607-492B-A8BC-BD1960B01BF5}" destId="{0A21B769-30CF-457F-B95D-82440D018934}" srcOrd="0" destOrd="0" presId="urn:microsoft.com/office/officeart/2005/8/layout/gear1"/>
    <dgm:cxn modelId="{BC921583-45F7-44D2-A581-7D4437BEF677}" type="presParOf" srcId="{C0852396-D607-492B-A8BC-BD1960B01BF5}" destId="{E4901DAD-C25F-47B0-A033-025347964D7B}" srcOrd="1" destOrd="0" presId="urn:microsoft.com/office/officeart/2005/8/layout/gear1"/>
    <dgm:cxn modelId="{03F3296A-671D-44BB-8230-A91627E7047A}" type="presParOf" srcId="{C0852396-D607-492B-A8BC-BD1960B01BF5}" destId="{7D796246-77B8-4728-AD27-53E989EB82D8}" srcOrd="2" destOrd="0" presId="urn:microsoft.com/office/officeart/2005/8/layout/gear1"/>
    <dgm:cxn modelId="{33A7FFDA-7537-4F9E-B9AE-212A3D446E2F}" type="presParOf" srcId="{C0852396-D607-492B-A8BC-BD1960B01BF5}" destId="{6F1E6B8F-468B-482D-95B7-1C99E25CDBD2}" srcOrd="3" destOrd="0" presId="urn:microsoft.com/office/officeart/2005/8/layout/gear1"/>
    <dgm:cxn modelId="{559DE352-A0C7-4E23-9E63-103A3FCFAFF8}" type="presParOf" srcId="{C0852396-D607-492B-A8BC-BD1960B01BF5}" destId="{152C7A00-59BB-44B4-BF8F-DF012CFC1F88}" srcOrd="4" destOrd="0" presId="urn:microsoft.com/office/officeart/2005/8/layout/gear1"/>
    <dgm:cxn modelId="{C7E7C450-4137-4E9E-873A-602F6C6C4B48}" type="presParOf" srcId="{C0852396-D607-492B-A8BC-BD1960B01BF5}" destId="{B4E558A2-74B2-4910-901B-4D833344A18C}" srcOrd="5" destOrd="0" presId="urn:microsoft.com/office/officeart/2005/8/layout/gear1"/>
    <dgm:cxn modelId="{33FBB07A-6451-4CA3-BA17-F0B3662735AF}" type="presParOf" srcId="{C0852396-D607-492B-A8BC-BD1960B01BF5}" destId="{59D96863-E9FC-43FE-B826-1B25DB873E56}" srcOrd="6" destOrd="0" presId="urn:microsoft.com/office/officeart/2005/8/layout/gear1"/>
    <dgm:cxn modelId="{B579D5D3-CF8B-49A3-A70E-D84DE1AAE2D7}" type="presParOf" srcId="{C0852396-D607-492B-A8BC-BD1960B01BF5}" destId="{49EB859A-137E-4962-B74B-069CD0345087}" srcOrd="7" destOrd="0" presId="urn:microsoft.com/office/officeart/2005/8/layout/gear1"/>
    <dgm:cxn modelId="{A5E6DCBB-8029-4E52-9813-7B7943E83913}" type="presParOf" srcId="{C0852396-D607-492B-A8BC-BD1960B01BF5}" destId="{E97CDD6D-A4F9-4945-A7E6-08701761C083}" srcOrd="8" destOrd="0" presId="urn:microsoft.com/office/officeart/2005/8/layout/gear1"/>
    <dgm:cxn modelId="{EC7F0A16-0748-40E6-AD18-E2BACA5D5A2A}" type="presParOf" srcId="{C0852396-D607-492B-A8BC-BD1960B01BF5}" destId="{68E24D32-00B4-47CF-8227-E3945F4748D1}" srcOrd="9" destOrd="0" presId="urn:microsoft.com/office/officeart/2005/8/layout/gear1"/>
    <dgm:cxn modelId="{56047740-E761-4E45-8F3F-87F0962AB2B4}" type="presParOf" srcId="{C0852396-D607-492B-A8BC-BD1960B01BF5}" destId="{86F17EB5-8B62-49DF-AF68-FB8F7F3CFA01}" srcOrd="10" destOrd="0" presId="urn:microsoft.com/office/officeart/2005/8/layout/gear1"/>
    <dgm:cxn modelId="{391F34A4-9B56-4141-8571-48438ABDC537}" type="presParOf" srcId="{C0852396-D607-492B-A8BC-BD1960B01BF5}" destId="{7ED92054-1346-4DA3-AD7F-8D917D2D817F}" srcOrd="11" destOrd="0" presId="urn:microsoft.com/office/officeart/2005/8/layout/gear1"/>
    <dgm:cxn modelId="{E2EF0410-613C-4C73-8D8E-40E6CB81D3B8}" type="presParOf" srcId="{C0852396-D607-492B-A8BC-BD1960B01BF5}" destId="{EA0C1723-B85B-4F56-8909-A6C8138FD69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1B769-30CF-457F-B95D-82440D018934}">
      <dsp:nvSpPr>
        <dsp:cNvPr id="0" name=""/>
        <dsp:cNvSpPr/>
      </dsp:nvSpPr>
      <dsp:spPr>
        <a:xfrm>
          <a:off x="2880317" y="1828800"/>
          <a:ext cx="2235200" cy="223520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НАЛОГОВАЯ реформа</a:t>
          </a:r>
          <a:endParaRPr lang="en-GB" sz="1300" kern="1200" dirty="0"/>
        </a:p>
      </dsp:txBody>
      <dsp:txXfrm>
        <a:off x="3329692" y="2352385"/>
        <a:ext cx="1336450" cy="1148939"/>
      </dsp:txXfrm>
    </dsp:sp>
    <dsp:sp modelId="{6F1E6B8F-468B-482D-95B7-1C99E25CDBD2}">
      <dsp:nvSpPr>
        <dsp:cNvPr id="0" name=""/>
        <dsp:cNvSpPr/>
      </dsp:nvSpPr>
      <dsp:spPr>
        <a:xfrm>
          <a:off x="1601427" y="1294058"/>
          <a:ext cx="1625600" cy="162560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Развитие интернета</a:t>
          </a:r>
          <a:endParaRPr lang="en-GB" sz="1300" kern="1200" dirty="0"/>
        </a:p>
      </dsp:txBody>
      <dsp:txXfrm>
        <a:off x="2010677" y="1705781"/>
        <a:ext cx="807100" cy="802154"/>
      </dsp:txXfrm>
    </dsp:sp>
    <dsp:sp modelId="{59D96863-E9FC-43FE-B826-1B25DB873E56}">
      <dsp:nvSpPr>
        <dsp:cNvPr id="0" name=""/>
        <dsp:cNvSpPr/>
      </dsp:nvSpPr>
      <dsp:spPr>
        <a:xfrm rot="20700000">
          <a:off x="2506906" y="178981"/>
          <a:ext cx="1592756" cy="159275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300" kern="1200" dirty="0"/>
        </a:p>
      </dsp:txBody>
      <dsp:txXfrm rot="-20700000">
        <a:off x="2856244" y="528320"/>
        <a:ext cx="894080" cy="894080"/>
      </dsp:txXfrm>
    </dsp:sp>
    <dsp:sp modelId="{86F17EB5-8B62-49DF-AF68-FB8F7F3CFA01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92054-1346-4DA3-AD7F-8D917D2D817F}">
      <dsp:nvSpPr>
        <dsp:cNvPr id="0" name=""/>
        <dsp:cNvSpPr/>
      </dsp:nvSpPr>
      <dsp:spPr>
        <a:xfrm>
          <a:off x="1996147" y="89530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C1723-B85B-4F56-8909-A6C8138FD690}">
      <dsp:nvSpPr>
        <dsp:cNvPr id="0" name=""/>
        <dsp:cNvSpPr/>
      </dsp:nvSpPr>
      <dsp:spPr>
        <a:xfrm>
          <a:off x="-72012" y="1031935"/>
          <a:ext cx="144025" cy="45722"/>
        </a:xfrm>
        <a:prstGeom prst="left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0.28533</cdr:x>
      <cdr:y>0.47886</cdr:y>
    </cdr:from>
    <cdr:to>
      <cdr:x>0.48533</cdr:x>
      <cdr:y>0.8122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728FB34-B92B-4E37-8D87-FE5CB9EA77E1}"/>
            </a:ext>
          </a:extLst>
        </cdr:cNvPr>
        <cdr:cNvSpPr txBox="1"/>
      </cdr:nvSpPr>
      <cdr:spPr>
        <a:xfrm xmlns:a="http://schemas.openxmlformats.org/drawingml/2006/main">
          <a:off x="1304512" y="131362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0.33605</cdr:x>
      <cdr:y>0.58756</cdr:y>
    </cdr:from>
    <cdr:to>
      <cdr:x>0.44112</cdr:x>
      <cdr:y>0.67814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1CE5101-69D1-4BB9-AB10-088E6D0F8265}"/>
            </a:ext>
          </a:extLst>
        </cdr:cNvPr>
        <cdr:cNvSpPr txBox="1"/>
      </cdr:nvSpPr>
      <cdr:spPr>
        <a:xfrm xmlns:a="http://schemas.openxmlformats.org/drawingml/2006/main">
          <a:off x="1536426" y="1611795"/>
          <a:ext cx="480391" cy="2484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+983</a:t>
          </a:r>
          <a:r>
            <a:rPr lang="ru-RU" sz="1400" dirty="0"/>
            <a:t>%</a:t>
          </a:r>
          <a:endParaRPr lang="en-GB" sz="1400" dirty="0"/>
        </a:p>
      </cdr:txBody>
    </cdr:sp>
  </cdr:relSizeAnchor>
  <cdr:relSizeAnchor xmlns:cdr="http://schemas.openxmlformats.org/drawingml/2006/chartDrawing">
    <cdr:from>
      <cdr:x>0.57658</cdr:x>
      <cdr:y>0.38854</cdr:y>
    </cdr:from>
    <cdr:to>
      <cdr:x>0.68165</cdr:x>
      <cdr:y>0.47912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F1FD8C6D-5030-4E17-BA41-B3FBAF8D0D12}"/>
            </a:ext>
          </a:extLst>
        </cdr:cNvPr>
        <cdr:cNvSpPr txBox="1"/>
      </cdr:nvSpPr>
      <cdr:spPr>
        <a:xfrm xmlns:a="http://schemas.openxmlformats.org/drawingml/2006/main">
          <a:off x="4608512" y="1512168"/>
          <a:ext cx="839813" cy="352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+124</a:t>
          </a:r>
          <a:r>
            <a:rPr lang="ru-RU" sz="1400" dirty="0"/>
            <a:t>%</a:t>
          </a:r>
          <a:endParaRPr lang="en-GB" sz="1400" dirty="0"/>
        </a:p>
      </cdr:txBody>
    </cdr:sp>
  </cdr:relSizeAnchor>
  <cdr:relSizeAnchor xmlns:cdr="http://schemas.openxmlformats.org/drawingml/2006/chartDrawing">
    <cdr:from>
      <cdr:x>0.81982</cdr:x>
      <cdr:y>0.11101</cdr:y>
    </cdr:from>
    <cdr:to>
      <cdr:x>0.92489</cdr:x>
      <cdr:y>0.20159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3442A0DD-0A3F-47A7-9AC4-9FEC7376206C}"/>
            </a:ext>
          </a:extLst>
        </cdr:cNvPr>
        <cdr:cNvSpPr txBox="1"/>
      </cdr:nvSpPr>
      <cdr:spPr>
        <a:xfrm xmlns:a="http://schemas.openxmlformats.org/drawingml/2006/main">
          <a:off x="6552728" y="432048"/>
          <a:ext cx="839813" cy="352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+62</a:t>
          </a:r>
          <a:r>
            <a:rPr lang="ru-RU" sz="1400" dirty="0"/>
            <a:t>%</a:t>
          </a:r>
          <a:endParaRPr lang="en-GB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1D277-3A9F-4216-9066-E8E28007BE92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A8F75-E964-4A84-97EF-0886B5D35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51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Mirzo_Ulugbek_Innovation_Center#cite_note-2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u.wikipedia.org/wiki/Mirzo_Ulugbek_Innovation_Center#cite_note-3" TargetMode="External"/><Relationship Id="rId4" Type="http://schemas.openxmlformats.org/officeDocument/2006/relationships/hyperlink" Target="https://ru.wikipedia.org/wiki/2017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Налоговая реформа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Нет разницы между наличными и безналичными деньгами – компании охотно подключают виртуальные терминалы (</a:t>
            </a:r>
            <a:r>
              <a:rPr lang="en-US" dirty="0"/>
              <a:t>E</a:t>
            </a:r>
            <a:r>
              <a:rPr lang="ru-RU" dirty="0"/>
              <a:t>-</a:t>
            </a:r>
            <a:r>
              <a:rPr lang="en-US" dirty="0"/>
              <a:t>Pos) </a:t>
            </a:r>
            <a:r>
              <a:rPr lang="ru-RU" dirty="0"/>
              <a:t>терминалы.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Официальное оформление сотрудников приводит к увеличению количества </a:t>
            </a:r>
          </a:p>
          <a:p>
            <a:r>
              <a:rPr lang="ru-RU" dirty="0"/>
              <a:t>банковских карт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b="1" dirty="0"/>
              <a:t>Развитие интернета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Снижение стоимости интернета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Увеличение скорости и покрытия </a:t>
            </a:r>
          </a:p>
          <a:p>
            <a:endParaRPr lang="ru-RU" dirty="0"/>
          </a:p>
          <a:p>
            <a:r>
              <a:rPr lang="ru-RU" b="1" dirty="0"/>
              <a:t>Дешевые смартфоны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80% пользователей интернета заходят через мобильное устройство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Дешевые китайские смартфоны вытесняют кнопочные телефоны</a:t>
            </a:r>
          </a:p>
          <a:p>
            <a:endParaRPr lang="ru-RU" dirty="0"/>
          </a:p>
          <a:p>
            <a:r>
              <a:rPr lang="ru-RU" b="1" dirty="0"/>
              <a:t>Льготы для </a:t>
            </a:r>
            <a:r>
              <a:rPr lang="en-US" b="1" dirty="0"/>
              <a:t>IT </a:t>
            </a:r>
            <a:r>
              <a:rPr lang="ru-RU" b="1" dirty="0"/>
              <a:t>инноваций</a:t>
            </a:r>
            <a:endParaRPr lang="en-US" b="1" dirty="0"/>
          </a:p>
          <a:p>
            <a:endParaRPr lang="ru-RU" b="1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Инновационный центр по поддержке разработки и внедрения информационных технологий «Mirzo Ulugbek Innovation Center» создан в соответствии с указом Президента Узбекистана от 30 июня</a:t>
            </a:r>
            <a:r>
              <a:rPr lang="ru-RU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[2]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2017"/>
              </a:rPr>
              <a:t>2017 года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для развития сферы информационных технологий в Узбекистане. Юридические лица, став резидентом Инновационного центра, получают налоговые и таможенные льготы. По состоянию на 1 декабря 2017 года резидентами Инновационного центра являются 147 юридических лиц</a:t>
            </a:r>
            <a:r>
              <a:rPr lang="ru-RU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[3]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Главная цель Инновационного центра - создать благоприятные условия для формирования и активного развития высокотехнологичных отраслей, основанных на использовании ИКТ, дальнейшего углубления интеграции науки, образования и производства в этой отрасли.</a:t>
            </a:r>
          </a:p>
          <a:p>
            <a:endParaRPr lang="ru-RU" b="1" dirty="0"/>
          </a:p>
          <a:p>
            <a:r>
              <a:rPr lang="ru-RU" b="1" dirty="0"/>
              <a:t>Постановление президента</a:t>
            </a:r>
          </a:p>
          <a:p>
            <a:r>
              <a:rPr lang="ru-RU" dirty="0"/>
              <a:t>От 14.05.2018 «О мерах по ускоренному развитию электронной коммерции»</a:t>
            </a:r>
          </a:p>
          <a:p>
            <a:r>
              <a:rPr lang="ru-RU" dirty="0"/>
              <a:t>Электронные чеки приравниваются к физическим квитанциям, талонам и др. Документам, подтверждающим оплату товаров и услуг.</a:t>
            </a:r>
          </a:p>
          <a:p>
            <a:r>
              <a:rPr lang="ru-RU" dirty="0"/>
              <a:t>Виртуальные терминалы (</a:t>
            </a:r>
            <a:r>
              <a:rPr lang="en-US" dirty="0"/>
              <a:t>E-Pos) </a:t>
            </a:r>
            <a:r>
              <a:rPr lang="ru-RU" dirty="0"/>
              <a:t>приравнены, к аналогичным контрольно-кассовым машинам и расчетным терминалам, что позволило в разы увеличить продажи товаров и услуг используя платёжные инструменты РУз, которые способствуют развитию электронной коммерции и улучшает климат взаимодействия населения с банковским сектором.</a:t>
            </a:r>
          </a:p>
          <a:p>
            <a:r>
              <a:rPr lang="ru-RU" b="1" dirty="0"/>
              <a:t>Молодое население</a:t>
            </a:r>
          </a:p>
          <a:p>
            <a:r>
              <a:rPr lang="ru-RU" dirty="0"/>
              <a:t>Средний общий возраст на 2018 год составляет 28 лет. </a:t>
            </a:r>
          </a:p>
          <a:p>
            <a:endParaRPr lang="ru-RU" dirty="0"/>
          </a:p>
          <a:p>
            <a:r>
              <a:rPr lang="ru-RU" b="1" dirty="0"/>
              <a:t>Развитие банков </a:t>
            </a:r>
          </a:p>
          <a:p>
            <a:endParaRPr lang="ru-RU" dirty="0"/>
          </a:p>
          <a:p>
            <a:endParaRPr lang="ru-RU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A8F75-E964-4A84-97EF-0886B5D354A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28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Резкий рост количества банковских карт привел к увеличению спроса на продукты электронных платежей. Проникновение услуги СМС информирования способствует росту рынка платёжных систем.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A8F75-E964-4A84-97EF-0886B5D354A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028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A8F75-E964-4A84-97EF-0886B5D354A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721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3526A-A184-4660-AB35-9677A02D9ED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051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 них 80% используют мобильный интернет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A8F75-E964-4A84-97EF-0886B5D354A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76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A8F75-E964-4A84-97EF-0886B5D354A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05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15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18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3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46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461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88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425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00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71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77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90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5FF4D-00C4-450A-A8EC-0FAE9A562DBB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7AF1D-660A-474C-9F80-EDB835B02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16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14_03_2018\Payme_Фоны_Для Саши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9862"/>
            <a:ext cx="2950955" cy="8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3706755"/>
            <a:ext cx="4735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ТЕХНОЛОГИЙ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БЕСКОНТАКТНЫХ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ПЛАТЕЖЕЙ В УЗБЕКИСТАНЕ</a:t>
            </a:r>
            <a:endParaRPr lang="ru-RU" sz="1400" b="1" dirty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0"/>
            <a:ext cx="46583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800" b="1" dirty="0" smtClean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бесконтактной </a:t>
            </a:r>
            <a:endParaRPr lang="ru-RU" sz="2800" b="1" dirty="0">
              <a:solidFill>
                <a:srgbClr val="33CC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оплаты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6D637CD6-2812-4313-B791-A4C54E6543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744731"/>
              </p:ext>
            </p:extLst>
          </p:nvPr>
        </p:nvGraphicFramePr>
        <p:xfrm>
          <a:off x="539552" y="1059582"/>
          <a:ext cx="7992888" cy="38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742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83518"/>
            <a:ext cx="425463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Payme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финансовый инструмент для: </a:t>
            </a:r>
          </a:p>
          <a:p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- держателей пластиковых карт банков эмитентов</a:t>
            </a:r>
          </a:p>
          <a:p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- поставщиков товаров и услуг </a:t>
            </a:r>
          </a:p>
          <a:p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- банков </a:t>
            </a:r>
            <a:r>
              <a:rPr lang="ru-RU" sz="1600" dirty="0" err="1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эквайеров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6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Держатели пластиковых карт в </a:t>
            </a:r>
            <a:r>
              <a:rPr lang="ru-RU" sz="1600" dirty="0" err="1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Payme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оплачивают товары и услуги, поставщики принимают оплату от покупателей, банки </a:t>
            </a:r>
            <a:r>
              <a:rPr lang="ru-RU" sz="1600" dirty="0" err="1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мониторят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движение денег и управляют счетами поставщиков.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5426" y="3175761"/>
            <a:ext cx="4727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Pts val="2000"/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История платежей в личном кабинете;</a:t>
            </a:r>
          </a:p>
        </p:txBody>
      </p:sp>
      <p:pic>
        <p:nvPicPr>
          <p:cNvPr id="3074" name="Picture 2" descr="W:\14_03_2018\Payme_Фоны_Для Саши\icon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73689"/>
            <a:ext cx="780678" cy="78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W:\14_03_2018\Payme_Фоны_Для Саши\icon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57" y="2951956"/>
            <a:ext cx="744674" cy="74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W:\14_03_2018\Payme_Фоны_Для Саши\icon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87" y="3830048"/>
            <a:ext cx="744674" cy="74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35896" y="1535080"/>
            <a:ext cx="47274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Держателям банковских карт </a:t>
            </a:r>
            <a:r>
              <a:rPr lang="ru-RU" sz="1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Payme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предоставляет:</a:t>
            </a:r>
          </a:p>
          <a:p>
            <a:endParaRPr lang="ru-RU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ts val="2000"/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Инструменты безконтактной оплаты товаров и услуг;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43808" y="3967705"/>
            <a:ext cx="47274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Pts val="2000"/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Возможность переводить деньги с карты на карту, погашать банковские кредиты и получение </a:t>
            </a:r>
            <a:r>
              <a:rPr lang="uz-Cyrl-UZ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онлайн займ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ов.</a:t>
            </a:r>
          </a:p>
        </p:txBody>
      </p:sp>
    </p:spTree>
    <p:extLst>
      <p:ext uri="{BB962C8B-B14F-4D97-AF65-F5344CB8AC3E}">
        <p14:creationId xmlns:p14="http://schemas.microsoft.com/office/powerpoint/2010/main" val="40202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23478"/>
            <a:ext cx="4379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Оплата услуг компаний</a:t>
            </a:r>
          </a:p>
        </p:txBody>
      </p:sp>
      <p:pic>
        <p:nvPicPr>
          <p:cNvPr id="6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25" y="1203599"/>
            <a:ext cx="6354092" cy="3024336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2240" y="1203597"/>
            <a:ext cx="2053565" cy="365073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2091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23478"/>
            <a:ext cx="5100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Переводы с карты на карту</a:t>
            </a:r>
          </a:p>
        </p:txBody>
      </p:sp>
      <p:sp>
        <p:nvSpPr>
          <p:cNvPr id="8" name="Shape 83"/>
          <p:cNvSpPr txBox="1"/>
          <p:nvPr/>
        </p:nvSpPr>
        <p:spPr>
          <a:xfrm>
            <a:off x="179512" y="4052838"/>
            <a:ext cx="6113398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400" dirty="0" err="1">
                <a:latin typeface="Arial" pitchFamily="34" charset="0"/>
                <a:cs typeface="Arial" pitchFamily="34" charset="0"/>
              </a:rPr>
              <a:t>Payme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запоминает всех получателей переводов. Чтобы повторить перевод. достаточно выбрать получателя и указать сумму перевода.</a:t>
            </a:r>
          </a:p>
        </p:txBody>
      </p:sp>
      <p:pic>
        <p:nvPicPr>
          <p:cNvPr id="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315" y="1131590"/>
            <a:ext cx="6105595" cy="2921248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3854" y="1131589"/>
            <a:ext cx="2068585" cy="3677489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6741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95486"/>
            <a:ext cx="5504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История платежей в личном кабинете</a:t>
            </a:r>
          </a:p>
        </p:txBody>
      </p:sp>
      <p:pic>
        <p:nvPicPr>
          <p:cNvPr id="6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12" y="1131590"/>
            <a:ext cx="6192687" cy="297249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6380" y="1131590"/>
            <a:ext cx="2108068" cy="3447112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Shape 83"/>
          <p:cNvSpPr txBox="1"/>
          <p:nvPr/>
        </p:nvSpPr>
        <p:spPr>
          <a:xfrm>
            <a:off x="179512" y="4052838"/>
            <a:ext cx="6624736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400" dirty="0">
                <a:latin typeface="Arial" pitchFamily="34" charset="0"/>
                <a:cs typeface="Arial" pitchFamily="34" charset="0"/>
              </a:rPr>
              <a:t>В мониторинге платежей Payme показывает оплаченные чеки. Чеки содержит сумму, время, название компании и детали платежа.  К любому чеку можно добавить заметку и присвоить чеку категорию, чтобы потом можно было оценить расходы по определённой категории.  </a:t>
            </a:r>
            <a:endParaRPr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23478"/>
            <a:ext cx="3910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Погашение кредитов</a:t>
            </a:r>
          </a:p>
        </p:txBody>
      </p:sp>
      <p:pic>
        <p:nvPicPr>
          <p:cNvPr id="5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20" y="1203599"/>
            <a:ext cx="6624736" cy="318364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0272" y="1203599"/>
            <a:ext cx="1903707" cy="3384376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0991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23478"/>
            <a:ext cx="3339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Оплата на местах</a:t>
            </a:r>
          </a:p>
        </p:txBody>
      </p:sp>
      <p:pic>
        <p:nvPicPr>
          <p:cNvPr id="7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246" y="1131591"/>
            <a:ext cx="2065729" cy="3672408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872" y="1131592"/>
            <a:ext cx="2065729" cy="3672408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2160" y="1131593"/>
            <a:ext cx="2065729" cy="3672408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0816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23478"/>
            <a:ext cx="3991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Микро</a:t>
            </a:r>
            <a:r>
              <a:rPr lang="en-US" sz="2800" b="1" dirty="0" smtClean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smtClean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займы онлайн</a:t>
            </a:r>
            <a:endParaRPr lang="ru-RU" sz="2800" b="1" dirty="0">
              <a:solidFill>
                <a:srgbClr val="33CC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help.payme.uz/images/ru/microloan/android/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39" y="1275606"/>
            <a:ext cx="1543672" cy="27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help.payme.uz/images/ru/microloan/android/4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75606"/>
            <a:ext cx="1543672" cy="27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help.payme.uz/images/ru/microloan/android/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08" y="1275606"/>
            <a:ext cx="1543672" cy="27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128" y="1275606"/>
            <a:ext cx="3419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Получение займа от 50.000 </a:t>
            </a:r>
            <a:r>
              <a:rPr lang="ru-RU" dirty="0" err="1" smtClean="0"/>
              <a:t>сум</a:t>
            </a:r>
            <a:r>
              <a:rPr lang="ru-RU" dirty="0" smtClean="0"/>
              <a:t> до 10 МРЗП доступно онлайн и моментально не выходя из дома. </a:t>
            </a:r>
            <a:r>
              <a:rPr lang="en-US" dirty="0" smtClean="0"/>
              <a:t>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 данный момент данная услуга уже реализована в партнерстве с</a:t>
            </a:r>
            <a:r>
              <a:rPr lang="en-US" dirty="0" smtClean="0"/>
              <a:t> ALOQA </a:t>
            </a:r>
            <a:r>
              <a:rPr lang="ru-RU" dirty="0" smtClean="0"/>
              <a:t>Банком и мобильным оператором </a:t>
            </a:r>
            <a:r>
              <a:rPr lang="en-US" dirty="0" smtClean="0"/>
              <a:t>Beeline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2639" y="4299942"/>
            <a:ext cx="859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 одобрении кредита деньги моментально  попадают на карту пользователя. При необходимости пользователь сможет погасить кредит прямо из приложения </a:t>
            </a:r>
            <a:r>
              <a:rPr lang="en-US" dirty="0" err="1" smtClean="0"/>
              <a:t>Payme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6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6311" y="0"/>
            <a:ext cx="5904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Переводы с карт </a:t>
            </a:r>
            <a:r>
              <a:rPr lang="ru-RU" sz="2800" b="1" dirty="0" err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Visa</a:t>
            </a:r>
            <a:r>
              <a:rPr lang="ru-RU" sz="2800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Mastercard</a:t>
            </a:r>
            <a:r>
              <a:rPr lang="ru-RU" sz="2800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Мир</a:t>
            </a:r>
          </a:p>
          <a:p>
            <a:endParaRPr lang="ru-RU" sz="2800" b="1" dirty="0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help.payme.uz/images/ru/ipc/android/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84995"/>
            <a:ext cx="2013672" cy="35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help.payme.uz/images/ru/ipc/android/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01" y="1384995"/>
            <a:ext cx="2013672" cy="35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1384995"/>
            <a:ext cx="3816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Моментальные переводы с международных карт </a:t>
            </a:r>
            <a:r>
              <a:rPr lang="en-US" dirty="0" smtClean="0"/>
              <a:t>VISA, </a:t>
            </a:r>
            <a:r>
              <a:rPr lang="en-US" dirty="0" err="1" smtClean="0"/>
              <a:t>Mastercard</a:t>
            </a:r>
            <a:r>
              <a:rPr lang="en-US" dirty="0" smtClean="0"/>
              <a:t>, </a:t>
            </a:r>
            <a:r>
              <a:rPr lang="ru-RU" dirty="0" smtClean="0"/>
              <a:t>МИР на карты </a:t>
            </a:r>
            <a:r>
              <a:rPr lang="en-US" dirty="0" smtClean="0"/>
              <a:t>UZCARD.</a:t>
            </a:r>
          </a:p>
          <a:p>
            <a:endParaRPr lang="en-US" dirty="0"/>
          </a:p>
          <a:p>
            <a:r>
              <a:rPr lang="ru-RU" dirty="0" smtClean="0"/>
              <a:t>Переводы с международных карт на </a:t>
            </a:r>
            <a:r>
              <a:rPr lang="en-US" dirty="0" smtClean="0"/>
              <a:t>UZCARD </a:t>
            </a:r>
            <a:r>
              <a:rPr lang="ru-RU" dirty="0" smtClean="0"/>
              <a:t>доступны даже без регистрации в </a:t>
            </a:r>
            <a:r>
              <a:rPr lang="en-US" dirty="0" err="1" smtClean="0"/>
              <a:t>Payme</a:t>
            </a:r>
            <a:r>
              <a:rPr lang="ru-RU" dirty="0" smtClean="0"/>
              <a:t> прямо на сайте, все что нужно это номер карты получателя и реквизиты карты отправителя.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441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3"/>
          <p:cNvSpPr/>
          <p:nvPr/>
        </p:nvSpPr>
        <p:spPr>
          <a:xfrm rot="5400000">
            <a:off x="2306485" y="-2071323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Oval 5"/>
          <p:cNvSpPr/>
          <p:nvPr/>
        </p:nvSpPr>
        <p:spPr>
          <a:xfrm>
            <a:off x="4628596" y="304793"/>
            <a:ext cx="1152128" cy="1152128"/>
          </a:xfrm>
          <a:prstGeom prst="ellipse">
            <a:avLst/>
          </a:prstGeom>
          <a:solidFill>
            <a:srgbClr val="33CC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en-US" dirty="0">
              <a:solidFill>
                <a:srgbClr val="33CC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6487" y="626774"/>
            <a:ext cx="2294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О компании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754599"/>
            <a:ext cx="6679849" cy="3089635"/>
          </a:xfrm>
          <a:prstGeom prst="rect">
            <a:avLst/>
          </a:prstGeom>
          <a:solidFill>
            <a:schemeClr val="tx1">
              <a:lumMod val="50000"/>
              <a:lumOff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Компания основана в 2012 году в Узбекистане. В 2013 году впервые в Узбекистане была представлена платформа интернет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эквайринга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Paycom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(ныне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Payme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Business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).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 2013 году Компания первой на рынке платёжных систем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Узбекистана представила свой открытый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API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интерфейс.</a:t>
            </a:r>
          </a:p>
          <a:p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 2016 году был запущен основной продукт – мобильное приложение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Payme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C момента релиза мобильного приложения был отмечен резкий рост скачиваний и на сегодняшний день приложение является одним из самых популярных платёжных инструментов в Узбекистане.</a:t>
            </a:r>
            <a:endParaRPr lang="en-GB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W:\14_03_2018\Payme_Фоны_Для Саши\icon0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934" b="88399"/>
          <a:stretch/>
        </p:blipFill>
        <p:spPr bwMode="auto">
          <a:xfrm>
            <a:off x="1464773" y="1823129"/>
            <a:ext cx="398940" cy="34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:\14_03_2018\Payme_Фоны_Для Саши\icon0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934" b="88399"/>
          <a:stretch/>
        </p:blipFill>
        <p:spPr bwMode="auto">
          <a:xfrm>
            <a:off x="1489357" y="2762107"/>
            <a:ext cx="398940" cy="34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:\14_03_2018\Payme_Фоны_Для Саши\icon0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934" b="88399"/>
          <a:stretch/>
        </p:blipFill>
        <p:spPr bwMode="auto">
          <a:xfrm>
            <a:off x="1497646" y="3506701"/>
            <a:ext cx="398940" cy="34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23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467544" y="1275606"/>
            <a:ext cx="8198640" cy="3591255"/>
            <a:chOff x="623392" y="1700809"/>
            <a:chExt cx="10931520" cy="4788340"/>
          </a:xfrm>
        </p:grpSpPr>
        <p:pic>
          <p:nvPicPr>
            <p:cNvPr id="14" name="Picture 2" descr="W:\14_03_2018\Payme_Фоны_Для Саши\tx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92" y="1700809"/>
              <a:ext cx="10931520" cy="478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2118288" y="3995919"/>
              <a:ext cx="192021" cy="198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2400"/>
            </a:p>
          </p:txBody>
        </p:sp>
        <p:pic>
          <p:nvPicPr>
            <p:cNvPr id="16" name="Picture 2" descr="W:\14_03_2018\Payme_Фоны_Для Саши\txt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48122" r="79799" b="48677"/>
            <a:stretch/>
          </p:blipFill>
          <p:spPr bwMode="auto">
            <a:xfrm>
              <a:off x="2070282" y="4002018"/>
              <a:ext cx="288032" cy="153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93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59582"/>
            <a:ext cx="3780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Открытое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API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Payme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hape 136"/>
          <p:cNvSpPr txBox="1"/>
          <p:nvPr/>
        </p:nvSpPr>
        <p:spPr>
          <a:xfrm>
            <a:off x="251520" y="1719425"/>
            <a:ext cx="3620800" cy="2405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Open API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Payme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дает возможность легко подключаться внешним партнерам. 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Ознакомиться с документацией API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мож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но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здесь: help.paycom.uz/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pw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Y:\14.03.2018\Payme\хайрезы превью\брошюра Хайрез 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8" t="54624" r="2039" b="8588"/>
          <a:stretch/>
        </p:blipFill>
        <p:spPr bwMode="auto">
          <a:xfrm>
            <a:off x="4031914" y="1530826"/>
            <a:ext cx="4909930" cy="278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6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51470"/>
            <a:ext cx="42484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Бесконтактная </a:t>
            </a:r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оплата </a:t>
            </a:r>
          </a:p>
          <a:p>
            <a:r>
              <a:rPr lang="en-US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Payme GO</a:t>
            </a:r>
            <a:endParaRPr lang="ru-RU" sz="2800" b="1" dirty="0">
              <a:solidFill>
                <a:srgbClr val="33CC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hape 83"/>
          <p:cNvSpPr txBox="1"/>
          <p:nvPr/>
        </p:nvSpPr>
        <p:spPr>
          <a:xfrm>
            <a:off x="179512" y="3939902"/>
            <a:ext cx="871296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400" dirty="0" err="1">
                <a:latin typeface="Arial" pitchFamily="34" charset="0"/>
                <a:cs typeface="Arial" pitchFamily="34" charset="0"/>
              </a:rPr>
              <a:t>Payme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Go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это сервис, в котором информация о пластиковой карте преобразуется в QR-код. В магазине вместо карты покупатель показывает кассиру QR-код. Сканируется QR-код, и нужная сумма списывается с пластиковой карты. QR-код рассчитан только на 1 платёж. Второй раз снять деньги с карты по QR-коду не получится. Время действия QR-кода — 30 секунд. </a:t>
            </a:r>
          </a:p>
        </p:txBody>
      </p:sp>
      <p:pic>
        <p:nvPicPr>
          <p:cNvPr id="11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583" y="1131590"/>
            <a:ext cx="1539165" cy="2736304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4767" y="1112357"/>
            <a:ext cx="1539161" cy="273626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Shape 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6056" y="1249380"/>
            <a:ext cx="3088847" cy="2599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58121-C06D-466C-A1CC-3ABAF705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aymeGo_Kabuki (convert-video-online.com)">
            <a:hlinkClick r:id="" action="ppaction://media"/>
            <a:extLst>
              <a:ext uri="{FF2B5EF4-FFF2-40B4-BE49-F238E27FC236}">
                <a16:creationId xmlns:a16="http://schemas.microsoft.com/office/drawing/2014/main" id="{058E2E5C-E85B-4327-853F-1241A0377D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0" y="0"/>
            <a:ext cx="9131959" cy="5161017"/>
          </a:xfrm>
        </p:spPr>
      </p:pic>
    </p:spTree>
    <p:extLst>
      <p:ext uri="{BB962C8B-B14F-4D97-AF65-F5344CB8AC3E}">
        <p14:creationId xmlns:p14="http://schemas.microsoft.com/office/powerpoint/2010/main" val="243808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get it on google 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63989"/>
            <a:ext cx="2160240" cy="63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957"/>
            <a:ext cx="2163325" cy="64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dn.paycom.uz/documentation_assets/payme_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75606"/>
            <a:ext cx="1669542" cy="4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web sit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7147"/>
            <a:ext cx="495143" cy="4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758157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Payme.uz</a:t>
            </a:r>
            <a:endParaRPr lang="ru-RU" sz="22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3042" y="20574"/>
            <a:ext cx="52988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Что способствует развитию </a:t>
            </a:r>
          </a:p>
          <a:p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электронной коммерции?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2ED9566-BCFA-4A84-909C-BAD484540F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765347"/>
              </p:ext>
            </p:extLst>
          </p:nvPr>
        </p:nvGraphicFramePr>
        <p:xfrm>
          <a:off x="2915816" y="99739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85D1128E-51E2-4690-947B-51B369A42860}"/>
              </a:ext>
            </a:extLst>
          </p:cNvPr>
          <p:cNvSpPr/>
          <p:nvPr/>
        </p:nvSpPr>
        <p:spPr>
          <a:xfrm rot="18311730">
            <a:off x="1734013" y="3157178"/>
            <a:ext cx="2241296" cy="2241296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8E46D-F427-42F9-8F00-2F7367675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6876" y="3370339"/>
            <a:ext cx="1773161" cy="1773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DEB94A-C9AC-475B-81C9-F8B3F74E2F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9406" y="3573224"/>
            <a:ext cx="1597290" cy="15972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FCBDE7-955D-4020-8E2E-DE9A9FF1ED5F}"/>
              </a:ext>
            </a:extLst>
          </p:cNvPr>
          <p:cNvGrpSpPr/>
          <p:nvPr/>
        </p:nvGrpSpPr>
        <p:grpSpPr>
          <a:xfrm>
            <a:off x="1115271" y="1240364"/>
            <a:ext cx="1592756" cy="1592756"/>
            <a:chOff x="2506906" y="178981"/>
            <a:chExt cx="1592756" cy="1592756"/>
          </a:xfrm>
        </p:grpSpPr>
        <p:sp>
          <p:nvSpPr>
            <p:cNvPr id="17" name="Shape 16">
              <a:extLst>
                <a:ext uri="{FF2B5EF4-FFF2-40B4-BE49-F238E27FC236}">
                  <a16:creationId xmlns:a16="http://schemas.microsoft.com/office/drawing/2014/main" id="{56224136-3BAA-4CBD-AD2B-E38EBBE0CA1A}"/>
                </a:ext>
              </a:extLst>
            </p:cNvPr>
            <p:cNvSpPr/>
            <p:nvPr/>
          </p:nvSpPr>
          <p:spPr>
            <a:xfrm rot="20700000">
              <a:off x="2506906" y="178981"/>
              <a:ext cx="1592756" cy="1592756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Shape 4">
              <a:extLst>
                <a:ext uri="{FF2B5EF4-FFF2-40B4-BE49-F238E27FC236}">
                  <a16:creationId xmlns:a16="http://schemas.microsoft.com/office/drawing/2014/main" id="{001EBC7F-C66A-4A8F-8DFA-D79FE3B38FC9}"/>
                </a:ext>
              </a:extLst>
            </p:cNvPr>
            <p:cNvSpPr txBox="1"/>
            <p:nvPr/>
          </p:nvSpPr>
          <p:spPr>
            <a:xfrm>
              <a:off x="2856244" y="528320"/>
              <a:ext cx="894080" cy="8940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300" kern="1200" dirty="0"/>
            </a:p>
          </p:txBody>
        </p:sp>
      </p:grpSp>
      <p:sp>
        <p:nvSpPr>
          <p:cNvPr id="19" name="Arrow: Circular 18">
            <a:extLst>
              <a:ext uri="{FF2B5EF4-FFF2-40B4-BE49-F238E27FC236}">
                <a16:creationId xmlns:a16="http://schemas.microsoft.com/office/drawing/2014/main" id="{35FB9531-D55A-427D-BACE-2DCEF69942B5}"/>
              </a:ext>
            </a:extLst>
          </p:cNvPr>
          <p:cNvSpPr/>
          <p:nvPr/>
        </p:nvSpPr>
        <p:spPr>
          <a:xfrm rot="20075532">
            <a:off x="854483" y="1277607"/>
            <a:ext cx="2241296" cy="2241296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427775-876C-4026-9222-CEBEDAC0EA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1808" y="1598957"/>
            <a:ext cx="2237426" cy="223742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20A1DC-0990-446A-AE97-246FC9E6AD6D}"/>
              </a:ext>
            </a:extLst>
          </p:cNvPr>
          <p:cNvSpPr/>
          <p:nvPr/>
        </p:nvSpPr>
        <p:spPr>
          <a:xfrm>
            <a:off x="2910200" y="2330152"/>
            <a:ext cx="15192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white"/>
                </a:solidFill>
                <a:latin typeface="Calibri"/>
              </a:rPr>
              <a:t>Льготы для инновационных проектов -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MUIC</a:t>
            </a:r>
            <a:endParaRPr lang="en-GB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B31CC5-EE0B-4951-B4E3-1B5950CD1F4E}"/>
              </a:ext>
            </a:extLst>
          </p:cNvPr>
          <p:cNvSpPr/>
          <p:nvPr/>
        </p:nvSpPr>
        <p:spPr>
          <a:xfrm>
            <a:off x="5580112" y="1563638"/>
            <a:ext cx="138379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00" dirty="0">
                <a:solidFill>
                  <a:prstClr val="white"/>
                </a:solidFill>
                <a:latin typeface="Calibri"/>
              </a:rPr>
              <a:t>Молодое население </a:t>
            </a:r>
          </a:p>
          <a:p>
            <a:pPr lvl="0" algn="ctr"/>
            <a:r>
              <a:rPr lang="ru-RU" sz="1300" dirty="0">
                <a:solidFill>
                  <a:prstClr val="white"/>
                </a:solidFill>
                <a:latin typeface="Calibri"/>
              </a:rPr>
              <a:t>легче обучается</a:t>
            </a:r>
            <a:endParaRPr lang="en-GB" sz="13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3919B7-8355-48EC-9776-23226C030AD9}"/>
              </a:ext>
            </a:extLst>
          </p:cNvPr>
          <p:cNvSpPr/>
          <p:nvPr/>
        </p:nvSpPr>
        <p:spPr>
          <a:xfrm>
            <a:off x="1417585" y="1672781"/>
            <a:ext cx="13370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solidFill>
                  <a:prstClr val="white"/>
                </a:solidFill>
                <a:latin typeface="Calibri"/>
              </a:rPr>
              <a:t>Дорожная </a:t>
            </a:r>
          </a:p>
          <a:p>
            <a:pPr lvl="0"/>
            <a:r>
              <a:rPr lang="ru-RU" sz="1300" dirty="0">
                <a:solidFill>
                  <a:prstClr val="white"/>
                </a:solidFill>
                <a:latin typeface="Calibri"/>
              </a:rPr>
              <a:t>Карта ЦБ</a:t>
            </a:r>
          </a:p>
          <a:p>
            <a:pPr lvl="0"/>
            <a:r>
              <a:rPr lang="ru-RU" sz="130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lvl="0"/>
            <a:endParaRPr lang="en-GB" sz="13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4ABE3C-38D0-4F18-A026-1AC6F3CA35B5}"/>
              </a:ext>
            </a:extLst>
          </p:cNvPr>
          <p:cNvSpPr/>
          <p:nvPr/>
        </p:nvSpPr>
        <p:spPr>
          <a:xfrm>
            <a:off x="2451867" y="4042138"/>
            <a:ext cx="133704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solidFill>
                  <a:prstClr val="white"/>
                </a:solidFill>
                <a:latin typeface="Calibri"/>
              </a:rPr>
              <a:t>Доступные</a:t>
            </a:r>
          </a:p>
          <a:p>
            <a:pPr lvl="0"/>
            <a:r>
              <a:rPr lang="ru-RU" sz="1300" dirty="0">
                <a:solidFill>
                  <a:prstClr val="white"/>
                </a:solidFill>
                <a:latin typeface="Calibri"/>
              </a:rPr>
              <a:t>Китайские смартфоны</a:t>
            </a:r>
            <a:endParaRPr lang="en-GB" sz="13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C13DCF-2D3F-4F74-BF04-C27EA4A8FE02}"/>
              </a:ext>
            </a:extLst>
          </p:cNvPr>
          <p:cNvSpPr/>
          <p:nvPr/>
        </p:nvSpPr>
        <p:spPr>
          <a:xfrm>
            <a:off x="3824839" y="4094909"/>
            <a:ext cx="14024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solidFill>
                  <a:prstClr val="white"/>
                </a:solidFill>
                <a:latin typeface="Calibri"/>
              </a:rPr>
              <a:t>Постановление </a:t>
            </a:r>
          </a:p>
          <a:p>
            <a:pPr lvl="0"/>
            <a:r>
              <a:rPr lang="ru-RU" sz="1300" dirty="0">
                <a:solidFill>
                  <a:prstClr val="white"/>
                </a:solidFill>
                <a:latin typeface="Calibri"/>
              </a:rPr>
              <a:t>Президента</a:t>
            </a:r>
            <a:endParaRPr lang="en-GB" sz="13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E86930-E9AF-419F-B692-03450ACE5F41}"/>
              </a:ext>
            </a:extLst>
          </p:cNvPr>
          <p:cNvSpPr txBox="1"/>
          <p:nvPr/>
        </p:nvSpPr>
        <p:spPr>
          <a:xfrm>
            <a:off x="7740352" y="4803998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 uz24.uz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1843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0"/>
            <a:ext cx="47541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Рост скорости </a:t>
            </a:r>
            <a:r>
              <a:rPr lang="ru-RU" sz="2800" b="1" dirty="0" smtClean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интернета </a:t>
            </a:r>
          </a:p>
          <a:p>
            <a:r>
              <a:rPr lang="ru-RU" sz="2800" b="1" dirty="0" smtClean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(Мбит/сек)</a:t>
            </a:r>
            <a:endParaRPr lang="ru-RU" sz="2800" b="1" dirty="0">
              <a:solidFill>
                <a:srgbClr val="33CC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infocom.uz/wp-content/uploads/ip1_26_01_2018.jpg">
            <a:extLst>
              <a:ext uri="{FF2B5EF4-FFF2-40B4-BE49-F238E27FC236}">
                <a16:creationId xmlns:a16="http://schemas.microsoft.com/office/drawing/2014/main" id="{E2F4811E-BF9C-4DEE-BD06-98FD95A59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7883" r="2041" b="7009"/>
          <a:stretch/>
        </p:blipFill>
        <p:spPr bwMode="auto">
          <a:xfrm>
            <a:off x="395536" y="1059582"/>
            <a:ext cx="863238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AE97F6-12B0-4379-A7E6-4857492D324F}"/>
              </a:ext>
            </a:extLst>
          </p:cNvPr>
          <p:cNvSpPr txBox="1"/>
          <p:nvPr/>
        </p:nvSpPr>
        <p:spPr>
          <a:xfrm>
            <a:off x="7020272" y="4866501"/>
            <a:ext cx="1973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infocom.uz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3681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619500" y="4927452"/>
            <a:ext cx="1905000" cy="216000"/>
          </a:xfrm>
        </p:spPr>
        <p:txBody>
          <a:bodyPr anchor="ctr"/>
          <a:lstStyle/>
          <a:p>
            <a:pPr algn="ctr" defTabSz="914378">
              <a:spcBef>
                <a:spcPct val="0"/>
              </a:spcBef>
              <a:defRPr/>
            </a:pPr>
            <a:fld id="{FE4A3187-6FB1-4E71-AE02-B581EA0874C1}" type="slidenum">
              <a:rPr lang="ru-RU" sz="1100" b="1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</a:rPr>
              <a:pPr algn="ctr" defTabSz="914378">
                <a:spcBef>
                  <a:spcPct val="0"/>
                </a:spcBef>
                <a:defRPr/>
              </a:pPr>
              <a:t>6</a:t>
            </a:fld>
            <a:endParaRPr lang="ru-RU" sz="1100" b="1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95264"/>
            <a:ext cx="3491880" cy="27699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defTabSz="914378">
              <a:spcBef>
                <a:spcPct val="50000"/>
              </a:spcBef>
              <a:defRPr/>
            </a:pPr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ДЕМОГРАФИЯ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105718"/>
              </p:ext>
            </p:extLst>
          </p:nvPr>
        </p:nvGraphicFramePr>
        <p:xfrm>
          <a:off x="3480226" y="1347616"/>
          <a:ext cx="4836191" cy="2454797"/>
        </p:xfrm>
        <a:graphic>
          <a:graphicData uri="http://schemas.openxmlformats.org/drawingml/2006/table">
            <a:tbl>
              <a:tblPr/>
              <a:tblGrid>
                <a:gridCol w="4116111">
                  <a:extLst>
                    <a:ext uri="{9D8B030D-6E8A-4147-A177-3AD203B41FA5}">
                      <a16:colId xmlns:a16="http://schemas.microsoft.com/office/drawing/2014/main" val="389452014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768975034"/>
                    </a:ext>
                  </a:extLst>
                </a:gridCol>
              </a:tblGrid>
              <a:tr h="398504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 нас достаточно денег на питание, но недостаточно на покупку одежды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90898"/>
                  </a:ext>
                </a:extLst>
              </a:tr>
              <a:tr h="592253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 нас достаточно денег на питание и одежду, но мы не можем купить себе новый телевизор, холодильник или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стиральную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машину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893935"/>
                  </a:ext>
                </a:extLst>
              </a:tr>
              <a:tr h="440337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Мы можем купить бутовую технику и электронику, но не можем купить автомобиль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219616"/>
                  </a:ext>
                </a:extLst>
              </a:tr>
              <a:tr h="398504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 нас достаточно финансовых средств, чтобы купить себе все, кроме новой квартиры, дома или участка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219759"/>
                  </a:ext>
                </a:extLst>
              </a:tr>
              <a:tr h="398504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 нас вообще нет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каких-либо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финансовых затруднений - при необходимости можем купить дом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534684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637915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/>
          </p:nvPr>
        </p:nvGraphicFramePr>
        <p:xfrm>
          <a:off x="679451" y="1131888"/>
          <a:ext cx="2516188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 bwMode="auto">
          <a:xfrm>
            <a:off x="7668344" y="1138239"/>
            <a:ext cx="0" cy="2879725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 bwMode="auto">
          <a:xfrm>
            <a:off x="3305174" y="1771273"/>
            <a:ext cx="511200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Прямая соединительная линия 12"/>
          <p:cNvCxnSpPr/>
          <p:nvPr/>
        </p:nvCxnSpPr>
        <p:spPr bwMode="auto">
          <a:xfrm>
            <a:off x="3306487" y="2355726"/>
            <a:ext cx="511200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Прямая соединительная линия 13"/>
          <p:cNvCxnSpPr/>
          <p:nvPr/>
        </p:nvCxnSpPr>
        <p:spPr bwMode="auto">
          <a:xfrm>
            <a:off x="3306487" y="2787774"/>
            <a:ext cx="511200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Прямая соединительная линия 14"/>
          <p:cNvCxnSpPr/>
          <p:nvPr/>
        </p:nvCxnSpPr>
        <p:spPr bwMode="auto">
          <a:xfrm>
            <a:off x="3306487" y="3194655"/>
            <a:ext cx="511200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223637" y="771550"/>
            <a:ext cx="143986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8">
              <a:buClr>
                <a:srgbClr val="C00000"/>
              </a:buClr>
              <a:buSzPct val="150000"/>
              <a:defRPr/>
            </a:pPr>
            <a:r>
              <a:rPr lang="ru-RU" sz="1600" b="1" kern="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Возраст</a:t>
            </a:r>
            <a:endParaRPr lang="en-US" sz="1600" b="1" kern="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619500" y="772717"/>
            <a:ext cx="288131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8">
              <a:buClr>
                <a:srgbClr val="C00000"/>
              </a:buClr>
              <a:buSzPct val="150000"/>
              <a:defRPr/>
            </a:pPr>
            <a:r>
              <a:rPr lang="ru-RU" sz="1600" b="1" kern="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Финансовое положение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39553" y="4630365"/>
            <a:ext cx="7931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defTabSz="914378" eaLnBrk="1" hangingPunct="1">
              <a:defRPr/>
            </a:pPr>
            <a:r>
              <a:rPr lang="ru-RU" sz="800" dirty="0">
                <a:solidFill>
                  <a:srgbClr val="33333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В. 3. </a:t>
            </a:r>
            <a:r>
              <a:rPr lang="ru-RU" sz="800" b="0" dirty="0">
                <a:solidFill>
                  <a:srgbClr val="33333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Выберите Ваш год рождения</a:t>
            </a:r>
            <a:endParaRPr lang="ru-RU" sz="800" dirty="0">
              <a:solidFill>
                <a:srgbClr val="33333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defTabSz="914378" eaLnBrk="1" hangingPunct="1">
              <a:defRPr/>
            </a:pPr>
            <a:r>
              <a:rPr lang="ru-RU" sz="800" dirty="0">
                <a:solidFill>
                  <a:srgbClr val="33333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В. 17. </a:t>
            </a:r>
            <a:r>
              <a:rPr lang="ru-RU" sz="800" b="0" dirty="0">
                <a:solidFill>
                  <a:srgbClr val="33333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Каким из следующих выражений можно охарактеризовать Ваш стиль жизни?</a:t>
            </a:r>
            <a:endParaRPr lang="en-US" sz="800" b="0" dirty="0">
              <a:solidFill>
                <a:srgbClr val="33333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defTabSz="914378" eaLnBrk="1" hangingPunct="1">
              <a:defRPr/>
            </a:pPr>
            <a:r>
              <a:rPr lang="ru-RU" sz="8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Выборка: </a:t>
            </a:r>
            <a:r>
              <a:rPr lang="ru-RU" sz="800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</a:t>
            </a:r>
            <a:r>
              <a:rPr lang="ru-RU" sz="8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840</a:t>
            </a:r>
            <a:endParaRPr lang="ru-RU" sz="800" dirty="0">
              <a:solidFill>
                <a:srgbClr val="000000">
                  <a:lumMod val="50000"/>
                  <a:lumOff val="50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619500" y="4927452"/>
            <a:ext cx="1905000" cy="216000"/>
          </a:xfrm>
        </p:spPr>
        <p:txBody>
          <a:bodyPr anchor="ctr"/>
          <a:lstStyle/>
          <a:p>
            <a:pPr algn="ctr" defTabSz="914378">
              <a:spcBef>
                <a:spcPct val="0"/>
              </a:spcBef>
              <a:defRPr/>
            </a:pPr>
            <a:fld id="{FE4A3187-6FB1-4E71-AE02-B581EA0874C1}" type="slidenum">
              <a:rPr lang="ru-RU" sz="1100" b="1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</a:rPr>
              <a:pPr algn="ctr" defTabSz="914378">
                <a:spcBef>
                  <a:spcPct val="0"/>
                </a:spcBef>
                <a:defRPr/>
              </a:pPr>
              <a:t>7</a:t>
            </a:fld>
            <a:endParaRPr lang="ru-RU" sz="1100" b="1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39553" y="4655532"/>
            <a:ext cx="7931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defTabSz="914378" eaLnBrk="1" hangingPunct="1">
              <a:defRPr/>
            </a:pPr>
            <a:r>
              <a:rPr lang="ru-RU" sz="800" dirty="0">
                <a:solidFill>
                  <a:srgbClr val="33333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В. 18. </a:t>
            </a:r>
            <a:r>
              <a:rPr lang="ru-RU" sz="800" b="0" dirty="0">
                <a:solidFill>
                  <a:srgbClr val="33333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 какому из следующих типов людей Вы бы себя отнесли?</a:t>
            </a:r>
          </a:p>
          <a:p>
            <a:pPr algn="just" defTabSz="914378" eaLnBrk="1" hangingPunct="1">
              <a:defRPr/>
            </a:pPr>
            <a:r>
              <a:rPr lang="ru-RU" sz="800" dirty="0">
                <a:solidFill>
                  <a:srgbClr val="33333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В. 19. </a:t>
            </a:r>
            <a:r>
              <a:rPr lang="ru-RU" sz="800" b="0" dirty="0">
                <a:solidFill>
                  <a:srgbClr val="33333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Скажите, сколько Вы тратите интернет трафика ежемесячно?</a:t>
            </a:r>
            <a:endParaRPr lang="en-US" sz="800" b="0" dirty="0">
              <a:solidFill>
                <a:srgbClr val="33333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defTabSz="914378" eaLnBrk="1" hangingPunct="1">
              <a:defRPr/>
            </a:pPr>
            <a:r>
              <a:rPr lang="ru-RU" sz="8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Выборка: </a:t>
            </a:r>
            <a:r>
              <a:rPr lang="ru-RU" sz="800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</a:t>
            </a:r>
            <a:r>
              <a:rPr lang="ru-RU" sz="8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840</a:t>
            </a:r>
            <a:endParaRPr lang="ru-RU" sz="800" dirty="0">
              <a:solidFill>
                <a:srgbClr val="000000">
                  <a:lumMod val="50000"/>
                  <a:lumOff val="50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95264"/>
            <a:ext cx="3491880" cy="27699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defTabSz="914378">
              <a:spcBef>
                <a:spcPct val="50000"/>
              </a:spcBef>
              <a:defRPr/>
            </a:pPr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ДЕМОГРАФИЯ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>
            <a:off x="6444208" y="1140956"/>
            <a:ext cx="0" cy="2879725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107140"/>
              </p:ext>
            </p:extLst>
          </p:nvPr>
        </p:nvGraphicFramePr>
        <p:xfrm>
          <a:off x="679452" y="1131888"/>
          <a:ext cx="2516188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155581"/>
              </p:ext>
            </p:extLst>
          </p:nvPr>
        </p:nvGraphicFramePr>
        <p:xfrm>
          <a:off x="3388858" y="1635645"/>
          <a:ext cx="3612258" cy="1800200"/>
        </p:xfrm>
        <a:graphic>
          <a:graphicData uri="http://schemas.openxmlformats.org/drawingml/2006/table">
            <a:tbl>
              <a:tblPr/>
              <a:tblGrid>
                <a:gridCol w="3127358">
                  <a:extLst>
                    <a:ext uri="{9D8B030D-6E8A-4147-A177-3AD203B41FA5}">
                      <a16:colId xmlns:a16="http://schemas.microsoft.com/office/drawing/2014/main" val="529615289"/>
                    </a:ext>
                  </a:extLst>
                </a:gridCol>
                <a:gridCol w="484900">
                  <a:extLst>
                    <a:ext uri="{9D8B030D-6E8A-4147-A177-3AD203B41FA5}">
                      <a16:colId xmlns:a16="http://schemas.microsoft.com/office/drawing/2014/main" val="3875991948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Более 2000 МБ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3744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От 1000 до 2000 МБ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94469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От 500 до 1000 МБ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4993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От 50 до 500 МБ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63393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Менее 50 МБ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779102"/>
                  </a:ext>
                </a:extLst>
              </a:tr>
            </a:tbl>
          </a:graphicData>
        </a:graphic>
      </p:graphicFrame>
      <p:cxnSp>
        <p:nvCxnSpPr>
          <p:cNvPr id="26" name="Прямая соединительная линия 25"/>
          <p:cNvCxnSpPr/>
          <p:nvPr/>
        </p:nvCxnSpPr>
        <p:spPr bwMode="auto">
          <a:xfrm>
            <a:off x="3305174" y="1995686"/>
            <a:ext cx="428400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3306487" y="2364115"/>
            <a:ext cx="428400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3309412" y="2715766"/>
            <a:ext cx="428400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Прямая соединительная линия 29"/>
          <p:cNvCxnSpPr/>
          <p:nvPr/>
        </p:nvCxnSpPr>
        <p:spPr bwMode="auto">
          <a:xfrm>
            <a:off x="3305919" y="3092584"/>
            <a:ext cx="428400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675216" y="771550"/>
            <a:ext cx="2520424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8">
              <a:buClr>
                <a:srgbClr val="C00000"/>
              </a:buClr>
              <a:buSzPct val="150000"/>
              <a:defRPr/>
            </a:pPr>
            <a:r>
              <a:rPr lang="ru-RU" sz="1600" b="1" kern="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Психологический тип</a:t>
            </a:r>
            <a:endParaRPr lang="en-US" sz="1600" b="1" kern="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619500" y="772717"/>
            <a:ext cx="412085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8">
              <a:buClr>
                <a:srgbClr val="C00000"/>
              </a:buClr>
              <a:buSzPct val="150000"/>
              <a:defRPr/>
            </a:pPr>
            <a:r>
              <a:rPr lang="ru-RU" sz="1600" b="1" kern="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Использование интернет трафика, Мб</a:t>
            </a:r>
            <a:endParaRPr lang="en-US" sz="1600" b="1" kern="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Диаграмма 34"/>
          <p:cNvGraphicFramePr>
            <a:graphicFrameLocks/>
          </p:cNvGraphicFramePr>
          <p:nvPr>
            <p:extLst/>
          </p:nvPr>
        </p:nvGraphicFramePr>
        <p:xfrm>
          <a:off x="1331914" y="868725"/>
          <a:ext cx="6427904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619500" y="4927452"/>
            <a:ext cx="1905000" cy="216000"/>
          </a:xfrm>
        </p:spPr>
        <p:txBody>
          <a:bodyPr anchor="ctr"/>
          <a:lstStyle/>
          <a:p>
            <a:pPr algn="ctr">
              <a:defRPr/>
            </a:pPr>
            <a:fld id="{FE4A3187-6FB1-4E71-AE02-B581EA0874C1}" type="slidenum">
              <a:rPr lang="ru-RU" sz="1100" b="1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</a:rPr>
              <a:pPr algn="ctr">
                <a:defRPr/>
              </a:pPr>
              <a:t>8</a:t>
            </a:fld>
            <a:endParaRPr lang="ru-RU" sz="1100" b="1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39553" y="4753476"/>
            <a:ext cx="79318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ru-RU" sz="800" dirty="0">
                <a:solidFill>
                  <a:srgbClr val="33333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В. 14. </a:t>
            </a:r>
            <a:r>
              <a:rPr lang="ru-RU" sz="800" b="0" dirty="0">
                <a:solidFill>
                  <a:srgbClr val="33333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Оцените, насколько Вам важны следующие услуги внутри платежной системы по 5 бальной шкале, где 1 – совсем не важно, а 5 – очень важно. </a:t>
            </a:r>
          </a:p>
          <a:p>
            <a:pPr algn="just" eaLnBrk="1" hangingPunct="1"/>
            <a:r>
              <a:rPr lang="ru-RU" sz="8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Выборка: </a:t>
            </a:r>
            <a:r>
              <a:rPr lang="ru-RU" sz="800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5 840</a:t>
            </a:r>
            <a:endParaRPr lang="ru-RU" sz="80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95264"/>
            <a:ext cx="3491880" cy="27699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defTabSz="914378">
              <a:spcBef>
                <a:spcPct val="50000"/>
              </a:spcBef>
              <a:defRPr/>
            </a:pPr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ИНТЕРЕС В НОВЫХ УСЛУГАХ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1331914" y="2117263"/>
          <a:ext cx="6435797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1331914" y="3374815"/>
          <a:ext cx="6435797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85927" y="3389460"/>
            <a:ext cx="1044463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378">
              <a:buClr>
                <a:srgbClr val="C00000"/>
              </a:buClr>
              <a:buSzPct val="150000"/>
              <a:defRPr/>
            </a:pPr>
            <a:r>
              <a:rPr lang="ru-RU" sz="1400" b="1" kern="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Регионы</a:t>
            </a:r>
            <a:endParaRPr lang="en-US" sz="1400" b="1" kern="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7451" y="2120413"/>
            <a:ext cx="1044463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378">
              <a:buClr>
                <a:srgbClr val="C00000"/>
              </a:buClr>
              <a:buSzPct val="150000"/>
              <a:defRPr/>
            </a:pPr>
            <a:r>
              <a:rPr lang="ru-RU" sz="1400" b="1" kern="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Ташкент</a:t>
            </a:r>
            <a:endParaRPr lang="en-US" sz="1400" b="1" kern="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4" name="Группа 18"/>
          <p:cNvGrpSpPr/>
          <p:nvPr/>
        </p:nvGrpSpPr>
        <p:grpSpPr>
          <a:xfrm>
            <a:off x="3118836" y="479740"/>
            <a:ext cx="4661873" cy="527653"/>
            <a:chOff x="2969078" y="699542"/>
            <a:chExt cx="5172881" cy="527653"/>
          </a:xfrm>
        </p:grpSpPr>
        <p:grpSp>
          <p:nvGrpSpPr>
            <p:cNvPr id="15" name="Группа 30"/>
            <p:cNvGrpSpPr/>
            <p:nvPr/>
          </p:nvGrpSpPr>
          <p:grpSpPr>
            <a:xfrm>
              <a:off x="2969078" y="699542"/>
              <a:ext cx="5172881" cy="527653"/>
              <a:chOff x="2969078" y="699542"/>
              <a:chExt cx="5172881" cy="527653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237643" y="711007"/>
                <a:ext cx="1325499" cy="309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ru-RU" sz="1050" b="1" dirty="0">
                    <a:latin typeface="Calibri" pitchFamily="34" charset="0"/>
                    <a:cs typeface="Calibri" pitchFamily="34" charset="0"/>
                  </a:rPr>
                  <a:t>Совсем не важно</a:t>
                </a:r>
              </a:p>
            </p:txBody>
          </p:sp>
          <p:grpSp>
            <p:nvGrpSpPr>
              <p:cNvPr id="18" name="Группа 31"/>
              <p:cNvGrpSpPr/>
              <p:nvPr/>
            </p:nvGrpSpPr>
            <p:grpSpPr>
              <a:xfrm>
                <a:off x="3203848" y="1013448"/>
                <a:ext cx="4680520" cy="72000"/>
                <a:chOff x="3203848" y="915566"/>
                <a:chExt cx="4680520" cy="108000"/>
              </a:xfrm>
            </p:grpSpPr>
            <p:cxnSp>
              <p:nvCxnSpPr>
                <p:cNvPr id="28" name="Прямая соединительная линия 40"/>
                <p:cNvCxnSpPr/>
                <p:nvPr/>
              </p:nvCxnSpPr>
              <p:spPr bwMode="auto">
                <a:xfrm>
                  <a:off x="3203848" y="969348"/>
                  <a:ext cx="466756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2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Прямая соединительная линия 41"/>
                <p:cNvCxnSpPr/>
                <p:nvPr/>
              </p:nvCxnSpPr>
              <p:spPr bwMode="auto">
                <a:xfrm>
                  <a:off x="3206042" y="915566"/>
                  <a:ext cx="0" cy="1080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2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Прямая соединительная линия 42"/>
                <p:cNvCxnSpPr/>
                <p:nvPr/>
              </p:nvCxnSpPr>
              <p:spPr bwMode="auto">
                <a:xfrm>
                  <a:off x="7884368" y="915566"/>
                  <a:ext cx="0" cy="1080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2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5019227" y="699542"/>
                <a:ext cx="98398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ru-RU" sz="1050" b="1" dirty="0">
                    <a:latin typeface="Calibri" pitchFamily="34" charset="0"/>
                    <a:cs typeface="Calibri" pitchFamily="34" charset="0"/>
                  </a:rPr>
                  <a:t>Нейтрально</a:t>
                </a:r>
              </a:p>
            </p:txBody>
          </p:sp>
          <p:cxnSp>
            <p:nvCxnSpPr>
              <p:cNvPr id="21" name="Прямая со стрелкой 34"/>
              <p:cNvCxnSpPr/>
              <p:nvPr/>
            </p:nvCxnSpPr>
            <p:spPr bwMode="auto">
              <a:xfrm flipV="1">
                <a:off x="6590412" y="970713"/>
                <a:ext cx="1277843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2" name="Прямая со стрелкой 35"/>
              <p:cNvCxnSpPr/>
              <p:nvPr/>
            </p:nvCxnSpPr>
            <p:spPr bwMode="auto">
              <a:xfrm flipH="1" flipV="1">
                <a:off x="3206036" y="973714"/>
                <a:ext cx="1277843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6766101" y="707069"/>
                <a:ext cx="1064028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ru-RU" sz="1050" b="1" dirty="0">
                    <a:latin typeface="Calibri" pitchFamily="34" charset="0"/>
                    <a:cs typeface="Calibri" pitchFamily="34" charset="0"/>
                  </a:rPr>
                  <a:t>Очень важно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849893" y="854324"/>
                <a:ext cx="292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ru-RU" sz="1200" b="1" dirty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969078" y="857863"/>
                <a:ext cx="292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ru-RU" sz="1200" b="1" dirty="0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400833" y="855757"/>
              <a:ext cx="292066" cy="340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b="1" dirty="0">
                  <a:latin typeface="Calibri" pitchFamily="34" charset="0"/>
                  <a:cs typeface="Calibri" pitchFamily="34" charset="0"/>
                </a:rPr>
                <a:t>3</a:t>
              </a:r>
              <a:endParaRPr lang="ru-RU" sz="12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 bwMode="auto">
          <a:xfrm>
            <a:off x="3259078" y="975256"/>
            <a:ext cx="0" cy="3540711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251520" y="2122488"/>
            <a:ext cx="8388424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Прямая соединительная линия 33"/>
          <p:cNvCxnSpPr/>
          <p:nvPr/>
        </p:nvCxnSpPr>
        <p:spPr bwMode="auto">
          <a:xfrm>
            <a:off x="251520" y="3372227"/>
            <a:ext cx="8388424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Прямая соединительная линия 35"/>
          <p:cNvCxnSpPr/>
          <p:nvPr/>
        </p:nvCxnSpPr>
        <p:spPr bwMode="auto">
          <a:xfrm>
            <a:off x="1331913" y="855664"/>
            <a:ext cx="0" cy="3660303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7718945" y="597981"/>
            <a:ext cx="527709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05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ТОП 2</a:t>
            </a:r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>
            <p:extLst/>
          </p:nvPr>
        </p:nvGraphicFramePr>
        <p:xfrm>
          <a:off x="7682660" y="2236854"/>
          <a:ext cx="609600" cy="93979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3649813716"/>
                    </a:ext>
                  </a:extLst>
                </a:gridCol>
              </a:tblGrid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77</a:t>
                      </a:r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168113"/>
                  </a:ext>
                </a:extLst>
              </a:tr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60</a:t>
                      </a:r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284296"/>
                  </a:ext>
                </a:extLst>
              </a:tr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60</a:t>
                      </a:r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93692"/>
                  </a:ext>
                </a:extLst>
              </a:tr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43</a:t>
                      </a:r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863257"/>
                  </a:ext>
                </a:extLst>
              </a:tr>
            </a:tbl>
          </a:graphicData>
        </a:graphic>
      </p:graphicFrame>
      <p:graphicFrame>
        <p:nvGraphicFramePr>
          <p:cNvPr id="39" name="Таблица 38"/>
          <p:cNvGraphicFramePr>
            <a:graphicFrameLocks noGrp="1"/>
          </p:cNvGraphicFramePr>
          <p:nvPr>
            <p:extLst/>
          </p:nvPr>
        </p:nvGraphicFramePr>
        <p:xfrm>
          <a:off x="7677998" y="3521438"/>
          <a:ext cx="609600" cy="93979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3649813716"/>
                    </a:ext>
                  </a:extLst>
                </a:gridCol>
              </a:tblGrid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78%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168113"/>
                  </a:ext>
                </a:extLst>
              </a:tr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58%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284296"/>
                  </a:ext>
                </a:extLst>
              </a:tr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93692"/>
                  </a:ext>
                </a:extLst>
              </a:tr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863257"/>
                  </a:ext>
                </a:extLst>
              </a:tr>
            </a:tbl>
          </a:graphicData>
        </a:graphic>
      </p:graphicFrame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9674" y="878016"/>
            <a:ext cx="1302686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378">
              <a:buClr>
                <a:srgbClr val="C00000"/>
              </a:buClr>
              <a:buSzPct val="150000"/>
              <a:defRPr/>
            </a:pPr>
            <a:r>
              <a:rPr lang="ru-RU" sz="1400" b="1" kern="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Узбекистан</a:t>
            </a:r>
            <a:endParaRPr lang="en-US" sz="1400" b="1" kern="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>
            <p:extLst/>
          </p:nvPr>
        </p:nvGraphicFramePr>
        <p:xfrm>
          <a:off x="7677998" y="980151"/>
          <a:ext cx="609600" cy="93979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3649813716"/>
                    </a:ext>
                  </a:extLst>
                </a:gridCol>
              </a:tblGrid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78%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168113"/>
                  </a:ext>
                </a:extLst>
              </a:tr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59%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284296"/>
                  </a:ext>
                </a:extLst>
              </a:tr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93692"/>
                  </a:ext>
                </a:extLst>
              </a:tr>
              <a:tr h="234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7%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863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0"/>
            <a:ext cx="41017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Количество интернет </a:t>
            </a:r>
          </a:p>
          <a:p>
            <a:r>
              <a:rPr lang="ru-RU" sz="2800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rPr>
              <a:t>пользователей (млн)</a:t>
            </a:r>
          </a:p>
        </p:txBody>
      </p:sp>
      <p:pic>
        <p:nvPicPr>
          <p:cNvPr id="2050" name="Picture 2" descr="http://infocom.uz/wp-content/uploads/ip_26_01_2018.jpg">
            <a:extLst>
              <a:ext uri="{FF2B5EF4-FFF2-40B4-BE49-F238E27FC236}">
                <a16:creationId xmlns:a16="http://schemas.microsoft.com/office/drawing/2014/main" id="{75FAA716-58E7-4C04-8143-E0E642057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8" r="935" b="-307"/>
          <a:stretch/>
        </p:blipFill>
        <p:spPr bwMode="auto">
          <a:xfrm>
            <a:off x="0" y="1059581"/>
            <a:ext cx="9144000" cy="41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8BB6EA-A95A-4527-AAE9-BCC3A08599DE}"/>
              </a:ext>
            </a:extLst>
          </p:cNvPr>
          <p:cNvSpPr txBox="1"/>
          <p:nvPr/>
        </p:nvSpPr>
        <p:spPr>
          <a:xfrm>
            <a:off x="7452320" y="4866501"/>
            <a:ext cx="1973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infocom.uz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402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909</Words>
  <Application>Microsoft Office PowerPoint</Application>
  <PresentationFormat>Экран (16:9)</PresentationFormat>
  <Paragraphs>171</Paragraphs>
  <Slides>24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Segoe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Aleksander Selemnyov</dc:creator>
  <cp:lastModifiedBy>User</cp:lastModifiedBy>
  <cp:revision>73</cp:revision>
  <dcterms:created xsi:type="dcterms:W3CDTF">2018-03-14T13:25:11Z</dcterms:created>
  <dcterms:modified xsi:type="dcterms:W3CDTF">2018-09-14T08:06:01Z</dcterms:modified>
</cp:coreProperties>
</file>