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532" r:id="rId2"/>
    <p:sldId id="617" r:id="rId3"/>
    <p:sldId id="660" r:id="rId4"/>
    <p:sldId id="646" r:id="rId5"/>
    <p:sldId id="298" r:id="rId6"/>
    <p:sldId id="310" r:id="rId7"/>
    <p:sldId id="301" r:id="rId8"/>
    <p:sldId id="664" r:id="rId9"/>
    <p:sldId id="666" r:id="rId10"/>
    <p:sldId id="667" r:id="rId11"/>
    <p:sldId id="637"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hesh Uttamchandani" initials="MU" lastIdx="0" clrIdx="0"/>
  <p:cmAuthor id="1" name="Eva M. Gutierrez" initials="EMG" lastIdx="1" clrIdx="1"/>
  <p:cmAuthor id="2" name="Cesar Chaparro Yedro" initials="CCY"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6600"/>
    <a:srgbClr val="336699"/>
    <a:srgbClr val="FF6600"/>
    <a:srgbClr val="003399"/>
    <a:srgbClr val="3333CC"/>
    <a:srgbClr val="00331B"/>
    <a:srgbClr val="3366CC"/>
    <a:srgbClr val="435422"/>
    <a:srgbClr val="516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3014" autoAdjust="0"/>
  </p:normalViewPr>
  <p:slideViewPr>
    <p:cSldViewPr snapToGrid="0">
      <p:cViewPr varScale="1">
        <p:scale>
          <a:sx n="106" d="100"/>
          <a:sy n="106" d="100"/>
        </p:scale>
        <p:origin x="1578" y="114"/>
      </p:cViewPr>
      <p:guideLst>
        <p:guide orient="horz" pos="2160"/>
        <p:guide pos="2880"/>
      </p:guideLst>
    </p:cSldViewPr>
  </p:slideViewPr>
  <p:outlineViewPr>
    <p:cViewPr>
      <p:scale>
        <a:sx n="33" d="100"/>
        <a:sy n="33" d="100"/>
      </p:scale>
      <p:origin x="48" y="545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571C3C-4BEA-469D-88D8-8A1F1F849ABA}" type="doc">
      <dgm:prSet loTypeId="urn:microsoft.com/office/officeart/2005/8/layout/hList1" loCatId="list" qsTypeId="urn:microsoft.com/office/officeart/2005/8/quickstyle/simple1" qsCatId="simple" csTypeId="urn:microsoft.com/office/officeart/2005/8/colors/accent1_5" csCatId="accent1" phldr="1"/>
      <dgm:spPr/>
      <dgm:t>
        <a:bodyPr/>
        <a:lstStyle/>
        <a:p>
          <a:endParaRPr lang="es-MX"/>
        </a:p>
      </dgm:t>
    </dgm:pt>
    <dgm:pt modelId="{C9BE3CFB-73C8-4483-81A4-FE2CCBF43C09}">
      <dgm:prSet phldrT="[Texto]"/>
      <dgm:spPr>
        <a:solidFill>
          <a:schemeClr val="tx1">
            <a:lumMod val="75000"/>
            <a:lumOff val="25000"/>
            <a:alpha val="90000"/>
          </a:schemeClr>
        </a:solidFill>
      </dgm:spPr>
      <dgm:t>
        <a:bodyPr/>
        <a:lstStyle/>
        <a:p>
          <a:r>
            <a:rPr lang="en-US" noProof="0" dirty="0"/>
            <a:t>Initially</a:t>
          </a:r>
        </a:p>
      </dgm:t>
    </dgm:pt>
    <dgm:pt modelId="{4D0FB9C5-173B-4333-80CA-2E3BF92C5A88}" type="parTrans" cxnId="{452AAE50-BE2C-4241-BCA1-DF3F4A3B6F2B}">
      <dgm:prSet/>
      <dgm:spPr/>
      <dgm:t>
        <a:bodyPr/>
        <a:lstStyle/>
        <a:p>
          <a:endParaRPr lang="es-MX"/>
        </a:p>
      </dgm:t>
    </dgm:pt>
    <dgm:pt modelId="{8B5D009A-0EAD-4622-AB79-22AEBE2DE5FF}" type="sibTrans" cxnId="{452AAE50-BE2C-4241-BCA1-DF3F4A3B6F2B}">
      <dgm:prSet/>
      <dgm:spPr/>
      <dgm:t>
        <a:bodyPr/>
        <a:lstStyle/>
        <a:p>
          <a:endParaRPr lang="es-MX"/>
        </a:p>
      </dgm:t>
    </dgm:pt>
    <dgm:pt modelId="{12F59815-8DAF-40ED-8878-E1D98219E0E9}">
      <dgm:prSet phldrT="[Texto]"/>
      <dgm:spPr/>
      <dgm:t>
        <a:bodyPr/>
        <a:lstStyle/>
        <a:p>
          <a:r>
            <a:rPr lang="en-US" noProof="0" dirty="0"/>
            <a:t>Field Audit for Collateral</a:t>
          </a:r>
        </a:p>
      </dgm:t>
    </dgm:pt>
    <dgm:pt modelId="{F4D2E064-EB66-4CE4-91ED-D8DC247D3D9B}" type="parTrans" cxnId="{A4DF0E8D-1380-446F-B228-AB166DEB8791}">
      <dgm:prSet/>
      <dgm:spPr/>
      <dgm:t>
        <a:bodyPr/>
        <a:lstStyle/>
        <a:p>
          <a:endParaRPr lang="es-MX"/>
        </a:p>
      </dgm:t>
    </dgm:pt>
    <dgm:pt modelId="{BAE5C704-369C-421E-965B-D8E88A05DA18}" type="sibTrans" cxnId="{A4DF0E8D-1380-446F-B228-AB166DEB8791}">
      <dgm:prSet/>
      <dgm:spPr/>
      <dgm:t>
        <a:bodyPr/>
        <a:lstStyle/>
        <a:p>
          <a:endParaRPr lang="es-MX"/>
        </a:p>
      </dgm:t>
    </dgm:pt>
    <dgm:pt modelId="{578F0E65-9206-49CB-B4C2-055047FD0A12}">
      <dgm:prSet phldrT="[Texto]"/>
      <dgm:spPr>
        <a:solidFill>
          <a:schemeClr val="tx1">
            <a:lumMod val="75000"/>
            <a:lumOff val="25000"/>
            <a:alpha val="76667"/>
          </a:schemeClr>
        </a:solidFill>
      </dgm:spPr>
      <dgm:t>
        <a:bodyPr/>
        <a:lstStyle/>
        <a:p>
          <a:r>
            <a:rPr lang="en-US" noProof="0" dirty="0"/>
            <a:t>Every Draw Down</a:t>
          </a:r>
        </a:p>
      </dgm:t>
    </dgm:pt>
    <dgm:pt modelId="{73C234B5-0515-4EB1-A5E5-1931AD19B7B3}" type="parTrans" cxnId="{F793E206-8BC1-4909-9BC0-23DDD4C073CD}">
      <dgm:prSet/>
      <dgm:spPr/>
      <dgm:t>
        <a:bodyPr/>
        <a:lstStyle/>
        <a:p>
          <a:endParaRPr lang="es-MX"/>
        </a:p>
      </dgm:t>
    </dgm:pt>
    <dgm:pt modelId="{9567E7C2-793F-4A0B-9328-4114BD0136E1}" type="sibTrans" cxnId="{F793E206-8BC1-4909-9BC0-23DDD4C073CD}">
      <dgm:prSet/>
      <dgm:spPr/>
      <dgm:t>
        <a:bodyPr/>
        <a:lstStyle/>
        <a:p>
          <a:endParaRPr lang="es-MX"/>
        </a:p>
      </dgm:t>
    </dgm:pt>
    <dgm:pt modelId="{4D4EBEF5-B002-4B72-A43B-640F61F1EE69}">
      <dgm:prSet phldrT="[Texto]"/>
      <dgm:spPr/>
      <dgm:t>
        <a:bodyPr/>
        <a:lstStyle/>
        <a:p>
          <a:r>
            <a:rPr lang="en-US" noProof="0" dirty="0"/>
            <a:t>Updated Borrowing Base calculation</a:t>
          </a:r>
        </a:p>
      </dgm:t>
    </dgm:pt>
    <dgm:pt modelId="{571CC46D-7FFB-4872-9FCE-27572901A4EA}" type="parTrans" cxnId="{D2AB7913-E541-4F1C-9DAA-D71905B98E97}">
      <dgm:prSet/>
      <dgm:spPr/>
      <dgm:t>
        <a:bodyPr/>
        <a:lstStyle/>
        <a:p>
          <a:endParaRPr lang="es-MX"/>
        </a:p>
      </dgm:t>
    </dgm:pt>
    <dgm:pt modelId="{19CEF81D-E0AA-412B-886A-F46479F247B0}" type="sibTrans" cxnId="{D2AB7913-E541-4F1C-9DAA-D71905B98E97}">
      <dgm:prSet/>
      <dgm:spPr/>
      <dgm:t>
        <a:bodyPr/>
        <a:lstStyle/>
        <a:p>
          <a:endParaRPr lang="es-MX"/>
        </a:p>
      </dgm:t>
    </dgm:pt>
    <dgm:pt modelId="{AA8BF7FC-EF12-4779-BD8E-B5ACE74D5D92}">
      <dgm:prSet phldrT="[Texto]"/>
      <dgm:spPr>
        <a:solidFill>
          <a:schemeClr val="tx1">
            <a:lumMod val="75000"/>
            <a:lumOff val="25000"/>
            <a:alpha val="63333"/>
          </a:schemeClr>
        </a:solidFill>
      </dgm:spPr>
      <dgm:t>
        <a:bodyPr/>
        <a:lstStyle/>
        <a:p>
          <a:r>
            <a:rPr lang="en-US" noProof="0" dirty="0"/>
            <a:t>Monthly</a:t>
          </a:r>
        </a:p>
      </dgm:t>
    </dgm:pt>
    <dgm:pt modelId="{CF0C11FC-55F3-4EB2-8E62-1C427E94ADF4}" type="parTrans" cxnId="{F2BE37AE-9E93-4CC9-9543-0966E4A28E5C}">
      <dgm:prSet/>
      <dgm:spPr/>
      <dgm:t>
        <a:bodyPr/>
        <a:lstStyle/>
        <a:p>
          <a:endParaRPr lang="es-MX"/>
        </a:p>
      </dgm:t>
    </dgm:pt>
    <dgm:pt modelId="{BA51B923-E437-437C-84D7-441CB670B440}" type="sibTrans" cxnId="{F2BE37AE-9E93-4CC9-9543-0966E4A28E5C}">
      <dgm:prSet/>
      <dgm:spPr/>
      <dgm:t>
        <a:bodyPr/>
        <a:lstStyle/>
        <a:p>
          <a:endParaRPr lang="es-MX"/>
        </a:p>
      </dgm:t>
    </dgm:pt>
    <dgm:pt modelId="{86183C98-2752-416C-9693-83266B05818F}">
      <dgm:prSet phldrT="[Texto]"/>
      <dgm:spPr>
        <a:solidFill>
          <a:schemeClr val="tx1">
            <a:lumMod val="50000"/>
            <a:lumOff val="50000"/>
            <a:alpha val="50000"/>
          </a:schemeClr>
        </a:solidFill>
      </dgm:spPr>
      <dgm:t>
        <a:bodyPr/>
        <a:lstStyle/>
        <a:p>
          <a:r>
            <a:rPr lang="en-US" noProof="0" dirty="0">
              <a:solidFill>
                <a:schemeClr val="tx1"/>
              </a:solidFill>
            </a:rPr>
            <a:t>Every 3 – 6 Months</a:t>
          </a:r>
        </a:p>
      </dgm:t>
    </dgm:pt>
    <dgm:pt modelId="{814E2931-BDA6-4F7A-843C-0C168CB248D0}" type="parTrans" cxnId="{0378421B-13AB-4971-8415-A3F6EAADBF81}">
      <dgm:prSet/>
      <dgm:spPr/>
      <dgm:t>
        <a:bodyPr/>
        <a:lstStyle/>
        <a:p>
          <a:endParaRPr lang="es-MX"/>
        </a:p>
      </dgm:t>
    </dgm:pt>
    <dgm:pt modelId="{88010079-841E-4D79-AF93-91856D25948D}" type="sibTrans" cxnId="{0378421B-13AB-4971-8415-A3F6EAADBF81}">
      <dgm:prSet/>
      <dgm:spPr/>
      <dgm:t>
        <a:bodyPr/>
        <a:lstStyle/>
        <a:p>
          <a:endParaRPr lang="es-MX"/>
        </a:p>
      </dgm:t>
    </dgm:pt>
    <dgm:pt modelId="{2D504EDB-1ADC-4B8E-8155-2B2C5EA6BE56}">
      <dgm:prSet phldrT="[Texto]"/>
      <dgm:spPr>
        <a:solidFill>
          <a:schemeClr val="bg1">
            <a:lumMod val="85000"/>
            <a:alpha val="50000"/>
          </a:schemeClr>
        </a:solidFill>
      </dgm:spPr>
      <dgm:t>
        <a:bodyPr/>
        <a:lstStyle/>
        <a:p>
          <a:r>
            <a:rPr lang="en-US" noProof="0" dirty="0"/>
            <a:t>New Field Audit</a:t>
          </a:r>
          <a:endParaRPr lang="en-US" noProof="0" dirty="0">
            <a:solidFill>
              <a:schemeClr val="tx1"/>
            </a:solidFill>
          </a:endParaRPr>
        </a:p>
      </dgm:t>
    </dgm:pt>
    <dgm:pt modelId="{E997DCB7-987E-4EC2-A06C-E74CE2DD3AAA}" type="parTrans" cxnId="{43ACAC7A-B78A-40B3-B63D-6EE609CE6473}">
      <dgm:prSet/>
      <dgm:spPr/>
      <dgm:t>
        <a:bodyPr/>
        <a:lstStyle/>
        <a:p>
          <a:endParaRPr lang="es-MX"/>
        </a:p>
      </dgm:t>
    </dgm:pt>
    <dgm:pt modelId="{22BFD222-01CC-46F3-969C-3A690885194E}" type="sibTrans" cxnId="{43ACAC7A-B78A-40B3-B63D-6EE609CE6473}">
      <dgm:prSet/>
      <dgm:spPr/>
      <dgm:t>
        <a:bodyPr/>
        <a:lstStyle/>
        <a:p>
          <a:endParaRPr lang="es-MX"/>
        </a:p>
      </dgm:t>
    </dgm:pt>
    <dgm:pt modelId="{E9ED02E3-7061-48FC-90D1-CFF91554E850}">
      <dgm:prSet phldrT="[Texto]"/>
      <dgm:spPr/>
      <dgm:t>
        <a:bodyPr/>
        <a:lstStyle/>
        <a:p>
          <a:r>
            <a:rPr lang="en-US" noProof="0" dirty="0"/>
            <a:t>Accuracy of Ledger amounts</a:t>
          </a:r>
        </a:p>
      </dgm:t>
    </dgm:pt>
    <dgm:pt modelId="{D2968C8E-AB4B-4408-8788-FE0A7DA4226E}" type="parTrans" cxnId="{5A1938A6-1E1D-430B-9AE8-B7778A71C325}">
      <dgm:prSet/>
      <dgm:spPr/>
      <dgm:t>
        <a:bodyPr/>
        <a:lstStyle/>
        <a:p>
          <a:endParaRPr lang="es-MX"/>
        </a:p>
      </dgm:t>
    </dgm:pt>
    <dgm:pt modelId="{219A9B0D-37E6-46E8-99F6-220628E1BC3F}" type="sibTrans" cxnId="{5A1938A6-1E1D-430B-9AE8-B7778A71C325}">
      <dgm:prSet/>
      <dgm:spPr/>
      <dgm:t>
        <a:bodyPr/>
        <a:lstStyle/>
        <a:p>
          <a:endParaRPr lang="es-MX"/>
        </a:p>
      </dgm:t>
    </dgm:pt>
    <dgm:pt modelId="{954FDCC0-991A-4431-A417-A2B827A7FB44}">
      <dgm:prSet phldrT="[Texto]"/>
      <dgm:spPr/>
      <dgm:t>
        <a:bodyPr/>
        <a:lstStyle/>
        <a:p>
          <a:r>
            <a:rPr lang="en-US" noProof="0" dirty="0"/>
            <a:t>Outstanding +/- changes vs Past Balance + New Funding</a:t>
          </a:r>
        </a:p>
      </dgm:t>
    </dgm:pt>
    <dgm:pt modelId="{F675BA32-B352-4C94-AE14-A0649D2E7858}" type="parTrans" cxnId="{D910A0F9-67B1-4FCA-8D05-55C931EB3377}">
      <dgm:prSet/>
      <dgm:spPr/>
      <dgm:t>
        <a:bodyPr/>
        <a:lstStyle/>
        <a:p>
          <a:endParaRPr lang="es-MX"/>
        </a:p>
      </dgm:t>
    </dgm:pt>
    <dgm:pt modelId="{833988FE-077E-46DB-A4AE-C64100DDFD2A}" type="sibTrans" cxnId="{D910A0F9-67B1-4FCA-8D05-55C931EB3377}">
      <dgm:prSet/>
      <dgm:spPr/>
      <dgm:t>
        <a:bodyPr/>
        <a:lstStyle/>
        <a:p>
          <a:endParaRPr lang="es-MX"/>
        </a:p>
      </dgm:t>
    </dgm:pt>
    <dgm:pt modelId="{A54D2089-8B67-400B-9F63-3E15353E5A7D}">
      <dgm:prSet phldrT="[Texto]"/>
      <dgm:spPr/>
      <dgm:t>
        <a:bodyPr/>
        <a:lstStyle/>
        <a:p>
          <a:r>
            <a:rPr lang="en-US" noProof="0" dirty="0"/>
            <a:t>Inventory and A/R levels</a:t>
          </a:r>
        </a:p>
      </dgm:t>
    </dgm:pt>
    <dgm:pt modelId="{C06BEE6B-7017-482F-B1D9-57F5CD35BA12}" type="parTrans" cxnId="{9092C388-19B2-4939-B0EE-1C6BBD67909C}">
      <dgm:prSet/>
      <dgm:spPr/>
      <dgm:t>
        <a:bodyPr/>
        <a:lstStyle/>
        <a:p>
          <a:endParaRPr lang="es-MX"/>
        </a:p>
      </dgm:t>
    </dgm:pt>
    <dgm:pt modelId="{34213E9D-7AB1-4E92-965F-AFB8158CE91C}" type="sibTrans" cxnId="{9092C388-19B2-4939-B0EE-1C6BBD67909C}">
      <dgm:prSet/>
      <dgm:spPr/>
      <dgm:t>
        <a:bodyPr/>
        <a:lstStyle/>
        <a:p>
          <a:endParaRPr lang="es-MX"/>
        </a:p>
      </dgm:t>
    </dgm:pt>
    <dgm:pt modelId="{FCD4D819-86DB-4A0D-86A7-1769236BB207}">
      <dgm:prSet phldrT="[Texto]"/>
      <dgm:spPr/>
      <dgm:t>
        <a:bodyPr/>
        <a:lstStyle/>
        <a:p>
          <a:r>
            <a:rPr lang="en-US" noProof="0" dirty="0"/>
            <a:t>A/R supporting Info</a:t>
          </a:r>
        </a:p>
      </dgm:t>
    </dgm:pt>
    <dgm:pt modelId="{A5134481-BD68-49E0-858C-4925E65AC280}" type="parTrans" cxnId="{080053C9-06B1-446E-807B-17E13B24FE66}">
      <dgm:prSet/>
      <dgm:spPr/>
      <dgm:t>
        <a:bodyPr/>
        <a:lstStyle/>
        <a:p>
          <a:endParaRPr lang="es-MX"/>
        </a:p>
      </dgm:t>
    </dgm:pt>
    <dgm:pt modelId="{F809107E-6995-414A-B748-6A5CC5CD6758}" type="sibTrans" cxnId="{080053C9-06B1-446E-807B-17E13B24FE66}">
      <dgm:prSet/>
      <dgm:spPr/>
      <dgm:t>
        <a:bodyPr/>
        <a:lstStyle/>
        <a:p>
          <a:endParaRPr lang="es-MX"/>
        </a:p>
      </dgm:t>
    </dgm:pt>
    <dgm:pt modelId="{E8078461-D725-4ED3-8520-48D5B81F802D}">
      <dgm:prSet phldrT="[Texto]"/>
      <dgm:spPr/>
      <dgm:t>
        <a:bodyPr/>
        <a:lstStyle/>
        <a:p>
          <a:r>
            <a:rPr lang="en-US" noProof="0" dirty="0"/>
            <a:t>Inventory Breakdown</a:t>
          </a:r>
        </a:p>
      </dgm:t>
    </dgm:pt>
    <dgm:pt modelId="{DE32C628-28FF-4C5F-AB25-3D9F28797A41}" type="parTrans" cxnId="{1E67F52E-E3B5-46EF-9245-8F18CB2706FA}">
      <dgm:prSet/>
      <dgm:spPr/>
      <dgm:t>
        <a:bodyPr/>
        <a:lstStyle/>
        <a:p>
          <a:endParaRPr lang="es-MX"/>
        </a:p>
      </dgm:t>
    </dgm:pt>
    <dgm:pt modelId="{CFAF4E0E-9A0F-452A-A4DD-3A901CB1DC99}" type="sibTrans" cxnId="{1E67F52E-E3B5-46EF-9245-8F18CB2706FA}">
      <dgm:prSet/>
      <dgm:spPr/>
      <dgm:t>
        <a:bodyPr/>
        <a:lstStyle/>
        <a:p>
          <a:endParaRPr lang="es-MX"/>
        </a:p>
      </dgm:t>
    </dgm:pt>
    <dgm:pt modelId="{D3994C3A-3453-4A37-AD97-C9093AB6F193}">
      <dgm:prSet phldrT="[Texto]"/>
      <dgm:spPr/>
      <dgm:t>
        <a:bodyPr/>
        <a:lstStyle/>
        <a:p>
          <a:r>
            <a:rPr lang="en-US" noProof="0" dirty="0"/>
            <a:t>Financial Statements (Balance and Income Statement)</a:t>
          </a:r>
        </a:p>
      </dgm:t>
    </dgm:pt>
    <dgm:pt modelId="{069563E4-0304-4E7D-A789-2CD43C8D5E8E}" type="parTrans" cxnId="{4E6E3EF5-36BA-4958-946F-69A62977D655}">
      <dgm:prSet/>
      <dgm:spPr/>
      <dgm:t>
        <a:bodyPr/>
        <a:lstStyle/>
        <a:p>
          <a:endParaRPr lang="es-MX"/>
        </a:p>
      </dgm:t>
    </dgm:pt>
    <dgm:pt modelId="{75E5DF88-B1C1-4325-91D2-079706FBE105}" type="sibTrans" cxnId="{4E6E3EF5-36BA-4958-946F-69A62977D655}">
      <dgm:prSet/>
      <dgm:spPr/>
      <dgm:t>
        <a:bodyPr/>
        <a:lstStyle/>
        <a:p>
          <a:endParaRPr lang="es-MX"/>
        </a:p>
      </dgm:t>
    </dgm:pt>
    <dgm:pt modelId="{779AF398-384F-4A8D-BA72-AF7056D68B5B}">
      <dgm:prSet phldrT="[Texto]"/>
      <dgm:spPr>
        <a:solidFill>
          <a:schemeClr val="bg1">
            <a:lumMod val="85000"/>
            <a:alpha val="50000"/>
          </a:schemeClr>
        </a:solidFill>
      </dgm:spPr>
      <dgm:t>
        <a:bodyPr/>
        <a:lstStyle/>
        <a:p>
          <a:r>
            <a:rPr lang="en-US" noProof="0" dirty="0"/>
            <a:t>Accuracy of Ledger Amounts</a:t>
          </a:r>
        </a:p>
      </dgm:t>
    </dgm:pt>
    <dgm:pt modelId="{D9826FF9-74FE-4C04-9898-DB83A5C2110E}" type="parTrans" cxnId="{1D4B6A6D-9C49-4ECA-9707-D8683D3A6C54}">
      <dgm:prSet/>
      <dgm:spPr/>
      <dgm:t>
        <a:bodyPr/>
        <a:lstStyle/>
        <a:p>
          <a:endParaRPr lang="es-MX"/>
        </a:p>
      </dgm:t>
    </dgm:pt>
    <dgm:pt modelId="{D3F0A4E9-5DD8-44A8-97AC-2331574A7466}" type="sibTrans" cxnId="{1D4B6A6D-9C49-4ECA-9707-D8683D3A6C54}">
      <dgm:prSet/>
      <dgm:spPr/>
      <dgm:t>
        <a:bodyPr/>
        <a:lstStyle/>
        <a:p>
          <a:endParaRPr lang="es-MX"/>
        </a:p>
      </dgm:t>
    </dgm:pt>
    <dgm:pt modelId="{1E66663C-FE8D-40B8-BF4B-65E28A0DB6CA}">
      <dgm:prSet phldrT="[Texto]"/>
      <dgm:spPr>
        <a:solidFill>
          <a:schemeClr val="bg1">
            <a:lumMod val="85000"/>
            <a:alpha val="50000"/>
          </a:schemeClr>
        </a:solidFill>
      </dgm:spPr>
      <dgm:t>
        <a:bodyPr/>
        <a:lstStyle/>
        <a:p>
          <a:r>
            <a:rPr lang="en-US" noProof="0" dirty="0"/>
            <a:t>Differences</a:t>
          </a:r>
        </a:p>
      </dgm:t>
    </dgm:pt>
    <dgm:pt modelId="{8A9678D4-6027-4994-97A5-8D3B274F5E52}" type="parTrans" cxnId="{DA1BD9BA-5C42-4D89-9AFB-72A07FC27C18}">
      <dgm:prSet/>
      <dgm:spPr/>
      <dgm:t>
        <a:bodyPr/>
        <a:lstStyle/>
        <a:p>
          <a:endParaRPr lang="es-MX"/>
        </a:p>
      </dgm:t>
    </dgm:pt>
    <dgm:pt modelId="{608CDEBE-39A0-4464-A4B6-587B54E3B33B}" type="sibTrans" cxnId="{DA1BD9BA-5C42-4D89-9AFB-72A07FC27C18}">
      <dgm:prSet/>
      <dgm:spPr/>
      <dgm:t>
        <a:bodyPr/>
        <a:lstStyle/>
        <a:p>
          <a:endParaRPr lang="es-MX"/>
        </a:p>
      </dgm:t>
    </dgm:pt>
    <dgm:pt modelId="{E5564F43-2707-44AA-8A16-3204783E18C8}">
      <dgm:prSet phldrT="[Texto]"/>
      <dgm:spPr/>
      <dgm:t>
        <a:bodyPr/>
        <a:lstStyle/>
        <a:p>
          <a:r>
            <a:rPr lang="en-US" noProof="0" dirty="0"/>
            <a:t>First Calculation of Borrowing Base (Credit Availability)</a:t>
          </a:r>
        </a:p>
      </dgm:t>
    </dgm:pt>
    <dgm:pt modelId="{40EA80A9-C280-4DD9-8403-39ECDFD9FDFA}" type="parTrans" cxnId="{F59DB44E-17F0-4B3D-85E3-CECA5F383E10}">
      <dgm:prSet/>
      <dgm:spPr/>
      <dgm:t>
        <a:bodyPr/>
        <a:lstStyle/>
        <a:p>
          <a:endParaRPr lang="es-MX"/>
        </a:p>
      </dgm:t>
    </dgm:pt>
    <dgm:pt modelId="{1333A1D0-5953-4585-8540-402A1AB927E9}" type="sibTrans" cxnId="{F59DB44E-17F0-4B3D-85E3-CECA5F383E10}">
      <dgm:prSet/>
      <dgm:spPr/>
      <dgm:t>
        <a:bodyPr/>
        <a:lstStyle/>
        <a:p>
          <a:endParaRPr lang="es-MX"/>
        </a:p>
      </dgm:t>
    </dgm:pt>
    <dgm:pt modelId="{8AB5A6DD-59C6-44F2-8A00-74C623062755}">
      <dgm:prSet phldrT="[Texto]"/>
      <dgm:spPr/>
      <dgm:t>
        <a:bodyPr/>
        <a:lstStyle/>
        <a:p>
          <a:r>
            <a:rPr lang="en-US" noProof="0" dirty="0"/>
            <a:t>A/R Aging</a:t>
          </a:r>
        </a:p>
      </dgm:t>
    </dgm:pt>
    <dgm:pt modelId="{1F479146-5486-429C-AD74-5BDD7EF471C8}" type="sibTrans" cxnId="{CFDF7B5F-5DF2-47CD-A846-D4EDB1D09058}">
      <dgm:prSet/>
      <dgm:spPr/>
      <dgm:t>
        <a:bodyPr/>
        <a:lstStyle/>
        <a:p>
          <a:endParaRPr lang="es-MX"/>
        </a:p>
      </dgm:t>
    </dgm:pt>
    <dgm:pt modelId="{42861526-3E1F-481C-9104-03F3D6588E54}" type="parTrans" cxnId="{CFDF7B5F-5DF2-47CD-A846-D4EDB1D09058}">
      <dgm:prSet/>
      <dgm:spPr/>
      <dgm:t>
        <a:bodyPr/>
        <a:lstStyle/>
        <a:p>
          <a:endParaRPr lang="es-MX"/>
        </a:p>
      </dgm:t>
    </dgm:pt>
    <dgm:pt modelId="{76D9FD48-C648-4F0E-B772-2EE66512C926}">
      <dgm:prSet phldrT="[Texto]"/>
      <dgm:spPr/>
      <dgm:t>
        <a:bodyPr/>
        <a:lstStyle/>
        <a:p>
          <a:endParaRPr lang="en-US" noProof="0" dirty="0"/>
        </a:p>
      </dgm:t>
    </dgm:pt>
    <dgm:pt modelId="{6F5FE3A8-4880-4682-A500-33CE710B4E53}" type="parTrans" cxnId="{5A47730E-738C-4F96-9616-8FDBEC07FED6}">
      <dgm:prSet/>
      <dgm:spPr/>
      <dgm:t>
        <a:bodyPr/>
        <a:lstStyle/>
        <a:p>
          <a:endParaRPr lang="es-MX"/>
        </a:p>
      </dgm:t>
    </dgm:pt>
    <dgm:pt modelId="{5C53A56C-F97E-4A48-A5BB-3E9FC285F9FD}" type="sibTrans" cxnId="{5A47730E-738C-4F96-9616-8FDBEC07FED6}">
      <dgm:prSet/>
      <dgm:spPr/>
      <dgm:t>
        <a:bodyPr/>
        <a:lstStyle/>
        <a:p>
          <a:endParaRPr lang="es-MX"/>
        </a:p>
      </dgm:t>
    </dgm:pt>
    <dgm:pt modelId="{96C02560-F96A-4665-B1ED-AADBAB1D4EC9}">
      <dgm:prSet phldrT="[Texto]"/>
      <dgm:spPr/>
      <dgm:t>
        <a:bodyPr/>
        <a:lstStyle/>
        <a:p>
          <a:endParaRPr lang="en-US" noProof="0" dirty="0"/>
        </a:p>
      </dgm:t>
    </dgm:pt>
    <dgm:pt modelId="{3F9EF4D6-8983-4B14-BDB3-1668FEF446AE}" type="parTrans" cxnId="{27167EC3-8E1A-4CD9-9F98-930A48022BB1}">
      <dgm:prSet/>
      <dgm:spPr/>
      <dgm:t>
        <a:bodyPr/>
        <a:lstStyle/>
        <a:p>
          <a:endParaRPr lang="es-MX"/>
        </a:p>
      </dgm:t>
    </dgm:pt>
    <dgm:pt modelId="{F5B6926D-FB7B-4FFA-91E6-4A7F6DE69521}" type="sibTrans" cxnId="{27167EC3-8E1A-4CD9-9F98-930A48022BB1}">
      <dgm:prSet/>
      <dgm:spPr/>
      <dgm:t>
        <a:bodyPr/>
        <a:lstStyle/>
        <a:p>
          <a:endParaRPr lang="es-MX"/>
        </a:p>
      </dgm:t>
    </dgm:pt>
    <dgm:pt modelId="{BF8273A9-9105-4A26-9B7F-E661D8FB06D4}">
      <dgm:prSet phldrT="[Texto]"/>
      <dgm:spPr/>
      <dgm:t>
        <a:bodyPr/>
        <a:lstStyle/>
        <a:p>
          <a:endParaRPr lang="en-US" noProof="0" dirty="0"/>
        </a:p>
      </dgm:t>
    </dgm:pt>
    <dgm:pt modelId="{7030F66A-ED20-414B-A0E1-E9DA5B8D4A45}" type="parTrans" cxnId="{942E6DC1-0524-4FAE-AB45-FA5495E870C4}">
      <dgm:prSet/>
      <dgm:spPr/>
      <dgm:t>
        <a:bodyPr/>
        <a:lstStyle/>
        <a:p>
          <a:endParaRPr lang="es-MX"/>
        </a:p>
      </dgm:t>
    </dgm:pt>
    <dgm:pt modelId="{22473D08-E7D4-4DE5-A0B1-3CDAB8272365}" type="sibTrans" cxnId="{942E6DC1-0524-4FAE-AB45-FA5495E870C4}">
      <dgm:prSet/>
      <dgm:spPr/>
      <dgm:t>
        <a:bodyPr/>
        <a:lstStyle/>
        <a:p>
          <a:endParaRPr lang="es-MX"/>
        </a:p>
      </dgm:t>
    </dgm:pt>
    <dgm:pt modelId="{9E6484F1-37C0-4D2F-BB01-5A98790E3B32}">
      <dgm:prSet phldrT="[Texto]"/>
      <dgm:spPr/>
      <dgm:t>
        <a:bodyPr/>
        <a:lstStyle/>
        <a:p>
          <a:endParaRPr lang="en-US" noProof="0" dirty="0"/>
        </a:p>
      </dgm:t>
    </dgm:pt>
    <dgm:pt modelId="{67EDBB4A-A7E9-4FC0-B0C7-B62AE1D21983}" type="parTrans" cxnId="{DBAA3102-6148-446B-95A9-D7AFC9D13B7E}">
      <dgm:prSet/>
      <dgm:spPr/>
      <dgm:t>
        <a:bodyPr/>
        <a:lstStyle/>
        <a:p>
          <a:endParaRPr lang="es-MX"/>
        </a:p>
      </dgm:t>
    </dgm:pt>
    <dgm:pt modelId="{61114A79-5037-4E24-A5E3-CEA52B56DA79}" type="sibTrans" cxnId="{DBAA3102-6148-446B-95A9-D7AFC9D13B7E}">
      <dgm:prSet/>
      <dgm:spPr/>
      <dgm:t>
        <a:bodyPr/>
        <a:lstStyle/>
        <a:p>
          <a:endParaRPr lang="es-MX"/>
        </a:p>
      </dgm:t>
    </dgm:pt>
    <dgm:pt modelId="{AD9929A0-D68B-4E4E-90E5-2124E733AA85}">
      <dgm:prSet phldrT="[Texto]"/>
      <dgm:spPr/>
      <dgm:t>
        <a:bodyPr/>
        <a:lstStyle/>
        <a:p>
          <a:endParaRPr lang="en-US" noProof="0" dirty="0"/>
        </a:p>
      </dgm:t>
    </dgm:pt>
    <dgm:pt modelId="{91E213D8-53C0-4375-AAD9-01D22CB0B133}" type="parTrans" cxnId="{CB54625E-7100-4B4A-A6D1-ADE2DF55C280}">
      <dgm:prSet/>
      <dgm:spPr/>
      <dgm:t>
        <a:bodyPr/>
        <a:lstStyle/>
        <a:p>
          <a:endParaRPr lang="es-MX"/>
        </a:p>
      </dgm:t>
    </dgm:pt>
    <dgm:pt modelId="{E7A50A04-7B81-462C-9D72-CE0668C37045}" type="sibTrans" cxnId="{CB54625E-7100-4B4A-A6D1-ADE2DF55C280}">
      <dgm:prSet/>
      <dgm:spPr/>
      <dgm:t>
        <a:bodyPr/>
        <a:lstStyle/>
        <a:p>
          <a:endParaRPr lang="es-MX"/>
        </a:p>
      </dgm:t>
    </dgm:pt>
    <dgm:pt modelId="{E72D65BD-F0DD-4B87-A5FA-1055A5C58FB1}">
      <dgm:prSet phldrT="[Texto]"/>
      <dgm:spPr/>
      <dgm:t>
        <a:bodyPr/>
        <a:lstStyle/>
        <a:p>
          <a:endParaRPr lang="en-US" noProof="0" dirty="0"/>
        </a:p>
      </dgm:t>
    </dgm:pt>
    <dgm:pt modelId="{40E877C6-E343-421E-85AE-10D7C71C3918}" type="parTrans" cxnId="{4B67A6D9-18D5-4F07-BE5B-7272FEEAF270}">
      <dgm:prSet/>
      <dgm:spPr/>
      <dgm:t>
        <a:bodyPr/>
        <a:lstStyle/>
        <a:p>
          <a:endParaRPr lang="es-MX"/>
        </a:p>
      </dgm:t>
    </dgm:pt>
    <dgm:pt modelId="{8A64537A-AC85-43DF-8912-FD63E11FE3F0}" type="sibTrans" cxnId="{4B67A6D9-18D5-4F07-BE5B-7272FEEAF270}">
      <dgm:prSet/>
      <dgm:spPr/>
      <dgm:t>
        <a:bodyPr/>
        <a:lstStyle/>
        <a:p>
          <a:endParaRPr lang="es-MX"/>
        </a:p>
      </dgm:t>
    </dgm:pt>
    <dgm:pt modelId="{D19837DF-5699-4E95-B989-F77B63A2B4C0}">
      <dgm:prSet phldrT="[Texto]"/>
      <dgm:spPr>
        <a:solidFill>
          <a:schemeClr val="bg1">
            <a:lumMod val="85000"/>
            <a:alpha val="50000"/>
          </a:schemeClr>
        </a:solidFill>
      </dgm:spPr>
      <dgm:t>
        <a:bodyPr/>
        <a:lstStyle/>
        <a:p>
          <a:endParaRPr lang="en-US" noProof="0" dirty="0">
            <a:solidFill>
              <a:schemeClr val="tx1"/>
            </a:solidFill>
          </a:endParaRPr>
        </a:p>
      </dgm:t>
    </dgm:pt>
    <dgm:pt modelId="{CECB8A43-2EF2-427E-90F1-3960D6E7FEC8}" type="parTrans" cxnId="{59BA6963-F8FB-4C9B-91E3-9F0FC7043B38}">
      <dgm:prSet/>
      <dgm:spPr/>
      <dgm:t>
        <a:bodyPr/>
        <a:lstStyle/>
        <a:p>
          <a:endParaRPr lang="es-MX"/>
        </a:p>
      </dgm:t>
    </dgm:pt>
    <dgm:pt modelId="{73E9466E-F94B-461B-8E55-4F197016BB2F}" type="sibTrans" cxnId="{59BA6963-F8FB-4C9B-91E3-9F0FC7043B38}">
      <dgm:prSet/>
      <dgm:spPr/>
      <dgm:t>
        <a:bodyPr/>
        <a:lstStyle/>
        <a:p>
          <a:endParaRPr lang="es-MX"/>
        </a:p>
      </dgm:t>
    </dgm:pt>
    <dgm:pt modelId="{CD5620E9-0054-45C1-A75F-9D750158D4DD}">
      <dgm:prSet phldrT="[Texto]"/>
      <dgm:spPr>
        <a:solidFill>
          <a:schemeClr val="bg1">
            <a:lumMod val="85000"/>
            <a:alpha val="50000"/>
          </a:schemeClr>
        </a:solidFill>
      </dgm:spPr>
      <dgm:t>
        <a:bodyPr/>
        <a:lstStyle/>
        <a:p>
          <a:endParaRPr lang="en-US" noProof="0" dirty="0"/>
        </a:p>
      </dgm:t>
    </dgm:pt>
    <dgm:pt modelId="{E9653E51-1B98-4C84-8A6F-DFE8385386A7}" type="parTrans" cxnId="{E8EB8DB0-9E4B-431B-A5EC-0909FA437887}">
      <dgm:prSet/>
      <dgm:spPr/>
      <dgm:t>
        <a:bodyPr/>
        <a:lstStyle/>
        <a:p>
          <a:endParaRPr lang="es-MX"/>
        </a:p>
      </dgm:t>
    </dgm:pt>
    <dgm:pt modelId="{B4909275-2102-4D5F-80FB-7AAB8C01C003}" type="sibTrans" cxnId="{E8EB8DB0-9E4B-431B-A5EC-0909FA437887}">
      <dgm:prSet/>
      <dgm:spPr/>
      <dgm:t>
        <a:bodyPr/>
        <a:lstStyle/>
        <a:p>
          <a:endParaRPr lang="es-MX"/>
        </a:p>
      </dgm:t>
    </dgm:pt>
    <dgm:pt modelId="{71DF4A92-6C9F-4413-8DE1-669708DF5968}">
      <dgm:prSet phldrT="[Texto]"/>
      <dgm:spPr/>
      <dgm:t>
        <a:bodyPr/>
        <a:lstStyle/>
        <a:p>
          <a:endParaRPr lang="en-US" noProof="0" dirty="0"/>
        </a:p>
      </dgm:t>
    </dgm:pt>
    <dgm:pt modelId="{77B12188-BF15-48DC-B0EC-AE041DECFCA0}" type="parTrans" cxnId="{7B565CB2-45FD-47E3-8E8A-404242609499}">
      <dgm:prSet/>
      <dgm:spPr/>
      <dgm:t>
        <a:bodyPr/>
        <a:lstStyle/>
        <a:p>
          <a:endParaRPr lang="es-MX"/>
        </a:p>
      </dgm:t>
    </dgm:pt>
    <dgm:pt modelId="{02A91E45-6193-4FA5-97FE-AE6470A06327}" type="sibTrans" cxnId="{7B565CB2-45FD-47E3-8E8A-404242609499}">
      <dgm:prSet/>
      <dgm:spPr/>
      <dgm:t>
        <a:bodyPr/>
        <a:lstStyle/>
        <a:p>
          <a:endParaRPr lang="es-MX"/>
        </a:p>
      </dgm:t>
    </dgm:pt>
    <dgm:pt modelId="{B1452260-21C6-4669-A571-8259A79583A3}" type="pres">
      <dgm:prSet presAssocID="{6A571C3C-4BEA-469D-88D8-8A1F1F849ABA}" presName="Name0" presStyleCnt="0">
        <dgm:presLayoutVars>
          <dgm:dir/>
          <dgm:animLvl val="lvl"/>
          <dgm:resizeHandles val="exact"/>
        </dgm:presLayoutVars>
      </dgm:prSet>
      <dgm:spPr/>
    </dgm:pt>
    <dgm:pt modelId="{018B9705-0881-487A-B622-8D5F44FF711F}" type="pres">
      <dgm:prSet presAssocID="{C9BE3CFB-73C8-4483-81A4-FE2CCBF43C09}" presName="composite" presStyleCnt="0"/>
      <dgm:spPr/>
    </dgm:pt>
    <dgm:pt modelId="{FA70801C-4600-4D44-A001-EBE28947C42C}" type="pres">
      <dgm:prSet presAssocID="{C9BE3CFB-73C8-4483-81A4-FE2CCBF43C09}" presName="parTx" presStyleLbl="alignNode1" presStyleIdx="0" presStyleCnt="4">
        <dgm:presLayoutVars>
          <dgm:chMax val="0"/>
          <dgm:chPref val="0"/>
          <dgm:bulletEnabled val="1"/>
        </dgm:presLayoutVars>
      </dgm:prSet>
      <dgm:spPr/>
    </dgm:pt>
    <dgm:pt modelId="{10809C2F-62CC-4F77-9498-ECE48EE20CE6}" type="pres">
      <dgm:prSet presAssocID="{C9BE3CFB-73C8-4483-81A4-FE2CCBF43C09}" presName="desTx" presStyleLbl="alignAccFollowNode1" presStyleIdx="0" presStyleCnt="4">
        <dgm:presLayoutVars>
          <dgm:bulletEnabled val="1"/>
        </dgm:presLayoutVars>
      </dgm:prSet>
      <dgm:spPr/>
    </dgm:pt>
    <dgm:pt modelId="{00BA646B-1209-4534-92E0-325ED61B333E}" type="pres">
      <dgm:prSet presAssocID="{8B5D009A-0EAD-4622-AB79-22AEBE2DE5FF}" presName="space" presStyleCnt="0"/>
      <dgm:spPr/>
    </dgm:pt>
    <dgm:pt modelId="{379F71A2-785E-49AC-BDA3-45D7B65C1F5A}" type="pres">
      <dgm:prSet presAssocID="{578F0E65-9206-49CB-B4C2-055047FD0A12}" presName="composite" presStyleCnt="0"/>
      <dgm:spPr/>
    </dgm:pt>
    <dgm:pt modelId="{49158F21-0BD3-4F94-B9D3-348CF48C78AC}" type="pres">
      <dgm:prSet presAssocID="{578F0E65-9206-49CB-B4C2-055047FD0A12}" presName="parTx" presStyleLbl="alignNode1" presStyleIdx="1" presStyleCnt="4">
        <dgm:presLayoutVars>
          <dgm:chMax val="0"/>
          <dgm:chPref val="0"/>
          <dgm:bulletEnabled val="1"/>
        </dgm:presLayoutVars>
      </dgm:prSet>
      <dgm:spPr/>
    </dgm:pt>
    <dgm:pt modelId="{FC956396-495A-4D5A-9E4A-324E71A2096C}" type="pres">
      <dgm:prSet presAssocID="{578F0E65-9206-49CB-B4C2-055047FD0A12}" presName="desTx" presStyleLbl="alignAccFollowNode1" presStyleIdx="1" presStyleCnt="4">
        <dgm:presLayoutVars>
          <dgm:bulletEnabled val="1"/>
        </dgm:presLayoutVars>
      </dgm:prSet>
      <dgm:spPr/>
    </dgm:pt>
    <dgm:pt modelId="{C3D96AE8-79CB-4FB2-96DB-E139F061FDE7}" type="pres">
      <dgm:prSet presAssocID="{9567E7C2-793F-4A0B-9328-4114BD0136E1}" presName="space" presStyleCnt="0"/>
      <dgm:spPr/>
    </dgm:pt>
    <dgm:pt modelId="{E8607B2E-BD4C-4470-B0BE-29B05276529C}" type="pres">
      <dgm:prSet presAssocID="{AA8BF7FC-EF12-4779-BD8E-B5ACE74D5D92}" presName="composite" presStyleCnt="0"/>
      <dgm:spPr/>
    </dgm:pt>
    <dgm:pt modelId="{797D6FC2-2412-4723-AB65-D72FEEB6535F}" type="pres">
      <dgm:prSet presAssocID="{AA8BF7FC-EF12-4779-BD8E-B5ACE74D5D92}" presName="parTx" presStyleLbl="alignNode1" presStyleIdx="2" presStyleCnt="4">
        <dgm:presLayoutVars>
          <dgm:chMax val="0"/>
          <dgm:chPref val="0"/>
          <dgm:bulletEnabled val="1"/>
        </dgm:presLayoutVars>
      </dgm:prSet>
      <dgm:spPr/>
    </dgm:pt>
    <dgm:pt modelId="{7043E74E-AE2F-48DA-AAAA-58F9216C6C6A}" type="pres">
      <dgm:prSet presAssocID="{AA8BF7FC-EF12-4779-BD8E-B5ACE74D5D92}" presName="desTx" presStyleLbl="alignAccFollowNode1" presStyleIdx="2" presStyleCnt="4">
        <dgm:presLayoutVars>
          <dgm:bulletEnabled val="1"/>
        </dgm:presLayoutVars>
      </dgm:prSet>
      <dgm:spPr/>
    </dgm:pt>
    <dgm:pt modelId="{5D32C6BE-6923-4D94-9F56-9A624BBC5EAE}" type="pres">
      <dgm:prSet presAssocID="{BA51B923-E437-437C-84D7-441CB670B440}" presName="space" presStyleCnt="0"/>
      <dgm:spPr/>
    </dgm:pt>
    <dgm:pt modelId="{6298D936-16F2-4A67-90F2-549ADF516F53}" type="pres">
      <dgm:prSet presAssocID="{86183C98-2752-416C-9693-83266B05818F}" presName="composite" presStyleCnt="0"/>
      <dgm:spPr/>
    </dgm:pt>
    <dgm:pt modelId="{92EBBA81-62A1-4F29-AFEE-9C664B1EEBF9}" type="pres">
      <dgm:prSet presAssocID="{86183C98-2752-416C-9693-83266B05818F}" presName="parTx" presStyleLbl="alignNode1" presStyleIdx="3" presStyleCnt="4">
        <dgm:presLayoutVars>
          <dgm:chMax val="0"/>
          <dgm:chPref val="0"/>
          <dgm:bulletEnabled val="1"/>
        </dgm:presLayoutVars>
      </dgm:prSet>
      <dgm:spPr/>
    </dgm:pt>
    <dgm:pt modelId="{3F723A3C-A73D-487F-B883-F6993A3064CB}" type="pres">
      <dgm:prSet presAssocID="{86183C98-2752-416C-9693-83266B05818F}" presName="desTx" presStyleLbl="alignAccFollowNode1" presStyleIdx="3" presStyleCnt="4">
        <dgm:presLayoutVars>
          <dgm:bulletEnabled val="1"/>
        </dgm:presLayoutVars>
      </dgm:prSet>
      <dgm:spPr/>
    </dgm:pt>
  </dgm:ptLst>
  <dgm:cxnLst>
    <dgm:cxn modelId="{DBAA3102-6148-446B-95A9-D7AFC9D13B7E}" srcId="{578F0E65-9206-49CB-B4C2-055047FD0A12}" destId="{9E6484F1-37C0-4D2F-BB01-5A98790E3B32}" srcOrd="5" destOrd="0" parTransId="{67EDBB4A-A7E9-4FC0-B0C7-B62AE1D21983}" sibTransId="{61114A79-5037-4E24-A5E3-CEA52B56DA79}"/>
    <dgm:cxn modelId="{F793E206-8BC1-4909-9BC0-23DDD4C073CD}" srcId="{6A571C3C-4BEA-469D-88D8-8A1F1F849ABA}" destId="{578F0E65-9206-49CB-B4C2-055047FD0A12}" srcOrd="1" destOrd="0" parTransId="{73C234B5-0515-4EB1-A5E5-1931AD19B7B3}" sibTransId="{9567E7C2-793F-4A0B-9328-4114BD0136E1}"/>
    <dgm:cxn modelId="{B670B00B-4B6B-4232-AF0C-679096775D02}" type="presOf" srcId="{779AF398-384F-4A8D-BA72-AF7056D68B5B}" destId="{3F723A3C-A73D-487F-B883-F6993A3064CB}" srcOrd="0" destOrd="2" presId="urn:microsoft.com/office/officeart/2005/8/layout/hList1"/>
    <dgm:cxn modelId="{5A47730E-738C-4F96-9616-8FDBEC07FED6}" srcId="{C9BE3CFB-73C8-4483-81A4-FE2CCBF43C09}" destId="{76D9FD48-C648-4F0E-B772-2EE66512C926}" srcOrd="1" destOrd="0" parTransId="{6F5FE3A8-4880-4682-A500-33CE710B4E53}" sibTransId="{5C53A56C-F97E-4A48-A5BB-3E9FC285F9FD}"/>
    <dgm:cxn modelId="{D2AB7913-E541-4F1C-9DAA-D71905B98E97}" srcId="{578F0E65-9206-49CB-B4C2-055047FD0A12}" destId="{4D4EBEF5-B002-4B72-A43B-640F61F1EE69}" srcOrd="4" destOrd="0" parTransId="{571CC46D-7FFB-4872-9FCE-27572901A4EA}" sibTransId="{19CEF81D-E0AA-412B-886A-F46479F247B0}"/>
    <dgm:cxn modelId="{CBD9C015-AEF2-4E1E-904D-62209A5751FA}" type="presOf" srcId="{A54D2089-8B67-400B-9F63-3E15353E5A7D}" destId="{FC956396-495A-4D5A-9E4A-324E71A2096C}" srcOrd="0" destOrd="0" presId="urn:microsoft.com/office/officeart/2005/8/layout/hList1"/>
    <dgm:cxn modelId="{0378421B-13AB-4971-8415-A3F6EAADBF81}" srcId="{6A571C3C-4BEA-469D-88D8-8A1F1F849ABA}" destId="{86183C98-2752-416C-9693-83266B05818F}" srcOrd="3" destOrd="0" parTransId="{814E2931-BDA6-4F7A-843C-0C168CB248D0}" sibTransId="{88010079-841E-4D79-AF93-91856D25948D}"/>
    <dgm:cxn modelId="{B532621E-8E8E-4782-B28E-E062BEB11213}" type="presOf" srcId="{E9ED02E3-7061-48FC-90D1-CFF91554E850}" destId="{10809C2F-62CC-4F77-9498-ECE48EE20CE6}" srcOrd="0" destOrd="2" presId="urn:microsoft.com/office/officeart/2005/8/layout/hList1"/>
    <dgm:cxn modelId="{52F20222-58FA-49B9-925D-080A7539C771}" type="presOf" srcId="{76D9FD48-C648-4F0E-B772-2EE66512C926}" destId="{10809C2F-62CC-4F77-9498-ECE48EE20CE6}" srcOrd="0" destOrd="1" presId="urn:microsoft.com/office/officeart/2005/8/layout/hList1"/>
    <dgm:cxn modelId="{9B6A132A-CECB-4236-B1DA-AF941D1E4E1B}" type="presOf" srcId="{CD5620E9-0054-45C1-A75F-9D750158D4DD}" destId="{3F723A3C-A73D-487F-B883-F6993A3064CB}" srcOrd="0" destOrd="3" presId="urn:microsoft.com/office/officeart/2005/8/layout/hList1"/>
    <dgm:cxn modelId="{1E67F52E-E3B5-46EF-9245-8F18CB2706FA}" srcId="{AA8BF7FC-EF12-4779-BD8E-B5ACE74D5D92}" destId="{E8078461-D725-4ED3-8520-48D5B81F802D}" srcOrd="2" destOrd="0" parTransId="{DE32C628-28FF-4C5F-AB25-3D9F28797A41}" sibTransId="{CFAF4E0E-9A0F-452A-A4DD-3A901CB1DC99}"/>
    <dgm:cxn modelId="{BB6B6F30-293F-40DD-A568-434F38401980}" type="presOf" srcId="{9E6484F1-37C0-4D2F-BB01-5A98790E3B32}" destId="{FC956396-495A-4D5A-9E4A-324E71A2096C}" srcOrd="0" destOrd="5" presId="urn:microsoft.com/office/officeart/2005/8/layout/hList1"/>
    <dgm:cxn modelId="{DDED8930-F799-40DD-ADC2-DC333E758C9B}" type="presOf" srcId="{BF8273A9-9105-4A26-9B7F-E661D8FB06D4}" destId="{FC956396-495A-4D5A-9E4A-324E71A2096C}" srcOrd="0" destOrd="3" presId="urn:microsoft.com/office/officeart/2005/8/layout/hList1"/>
    <dgm:cxn modelId="{C3AAA733-5330-400E-9AF9-7AF8CA1500D4}" type="presOf" srcId="{96C02560-F96A-4665-B1ED-AADBAB1D4EC9}" destId="{10809C2F-62CC-4F77-9498-ECE48EE20CE6}" srcOrd="0" destOrd="3" presId="urn:microsoft.com/office/officeart/2005/8/layout/hList1"/>
    <dgm:cxn modelId="{22F8A437-958C-4C02-9C4A-A38278E7C24C}" type="presOf" srcId="{8AB5A6DD-59C6-44F2-8A00-74C623062755}" destId="{7043E74E-AE2F-48DA-AAAA-58F9216C6C6A}" srcOrd="0" destOrd="0" presId="urn:microsoft.com/office/officeart/2005/8/layout/hList1"/>
    <dgm:cxn modelId="{7637AC38-7C2E-484B-A296-75153623D48B}" type="presOf" srcId="{FCD4D819-86DB-4A0D-86A7-1769236BB207}" destId="{FC956396-495A-4D5A-9E4A-324E71A2096C}" srcOrd="0" destOrd="2" presId="urn:microsoft.com/office/officeart/2005/8/layout/hList1"/>
    <dgm:cxn modelId="{E6DBA13D-4F79-48C5-9B66-ED8CB9A276F0}" type="presOf" srcId="{D19837DF-5699-4E95-B989-F77B63A2B4C0}" destId="{3F723A3C-A73D-487F-B883-F6993A3064CB}" srcOrd="0" destOrd="1" presId="urn:microsoft.com/office/officeart/2005/8/layout/hList1"/>
    <dgm:cxn modelId="{CB54625E-7100-4B4A-A6D1-ADE2DF55C280}" srcId="{AA8BF7FC-EF12-4779-BD8E-B5ACE74D5D92}" destId="{AD9929A0-D68B-4E4E-90E5-2124E733AA85}" srcOrd="1" destOrd="0" parTransId="{91E213D8-53C0-4375-AAD9-01D22CB0B133}" sibTransId="{E7A50A04-7B81-462C-9D72-CE0668C37045}"/>
    <dgm:cxn modelId="{CFDF7B5F-5DF2-47CD-A846-D4EDB1D09058}" srcId="{AA8BF7FC-EF12-4779-BD8E-B5ACE74D5D92}" destId="{8AB5A6DD-59C6-44F2-8A00-74C623062755}" srcOrd="0" destOrd="0" parTransId="{42861526-3E1F-481C-9104-03F3D6588E54}" sibTransId="{1F479146-5486-429C-AD74-5BDD7EF471C8}"/>
    <dgm:cxn modelId="{59BA6963-F8FB-4C9B-91E3-9F0FC7043B38}" srcId="{86183C98-2752-416C-9693-83266B05818F}" destId="{D19837DF-5699-4E95-B989-F77B63A2B4C0}" srcOrd="1" destOrd="0" parTransId="{CECB8A43-2EF2-427E-90F1-3960D6E7FEC8}" sibTransId="{73E9466E-F94B-461B-8E55-4F197016BB2F}"/>
    <dgm:cxn modelId="{1D4B6A6D-9C49-4ECA-9707-D8683D3A6C54}" srcId="{86183C98-2752-416C-9693-83266B05818F}" destId="{779AF398-384F-4A8D-BA72-AF7056D68B5B}" srcOrd="2" destOrd="0" parTransId="{D9826FF9-74FE-4C04-9898-DB83A5C2110E}" sibTransId="{D3F0A4E9-5DD8-44A8-97AC-2331574A7466}"/>
    <dgm:cxn modelId="{F59DB44E-17F0-4B3D-85E3-CECA5F383E10}" srcId="{C9BE3CFB-73C8-4483-81A4-FE2CCBF43C09}" destId="{E5564F43-2707-44AA-8A16-3204783E18C8}" srcOrd="4" destOrd="0" parTransId="{40EA80A9-C280-4DD9-8403-39ECDFD9FDFA}" sibTransId="{1333A1D0-5953-4585-8540-402A1AB927E9}"/>
    <dgm:cxn modelId="{DE812370-9DCE-43B4-B7B0-365B439D18B3}" type="presOf" srcId="{12F59815-8DAF-40ED-8878-E1D98219E0E9}" destId="{10809C2F-62CC-4F77-9498-ECE48EE20CE6}" srcOrd="0" destOrd="0" presId="urn:microsoft.com/office/officeart/2005/8/layout/hList1"/>
    <dgm:cxn modelId="{5B6B3550-87BA-4119-8CCA-A04F3D151287}" type="presOf" srcId="{AD9929A0-D68B-4E4E-90E5-2124E733AA85}" destId="{7043E74E-AE2F-48DA-AAAA-58F9216C6C6A}" srcOrd="0" destOrd="1" presId="urn:microsoft.com/office/officeart/2005/8/layout/hList1"/>
    <dgm:cxn modelId="{452AAE50-BE2C-4241-BCA1-DF3F4A3B6F2B}" srcId="{6A571C3C-4BEA-469D-88D8-8A1F1F849ABA}" destId="{C9BE3CFB-73C8-4483-81A4-FE2CCBF43C09}" srcOrd="0" destOrd="0" parTransId="{4D0FB9C5-173B-4333-80CA-2E3BF92C5A88}" sibTransId="{8B5D009A-0EAD-4622-AB79-22AEBE2DE5FF}"/>
    <dgm:cxn modelId="{6B50B874-F1A5-4A75-96D3-2F298F87CE72}" type="presOf" srcId="{D3994C3A-3453-4A37-AD97-C9093AB6F193}" destId="{7043E74E-AE2F-48DA-AAAA-58F9216C6C6A}" srcOrd="0" destOrd="4" presId="urn:microsoft.com/office/officeart/2005/8/layout/hList1"/>
    <dgm:cxn modelId="{21E8C658-729B-446D-ACDC-64B91025DC57}" type="presOf" srcId="{AA8BF7FC-EF12-4779-BD8E-B5ACE74D5D92}" destId="{797D6FC2-2412-4723-AB65-D72FEEB6535F}" srcOrd="0" destOrd="0" presId="urn:microsoft.com/office/officeart/2005/8/layout/hList1"/>
    <dgm:cxn modelId="{9B01C359-A2C9-42A5-8DFD-DFB1FAF2DE76}" type="presOf" srcId="{954FDCC0-991A-4431-A417-A2B827A7FB44}" destId="{FC956396-495A-4D5A-9E4A-324E71A2096C}" srcOrd="0" destOrd="6" presId="urn:microsoft.com/office/officeart/2005/8/layout/hList1"/>
    <dgm:cxn modelId="{43ACAC7A-B78A-40B3-B63D-6EE609CE6473}" srcId="{86183C98-2752-416C-9693-83266B05818F}" destId="{2D504EDB-1ADC-4B8E-8155-2B2C5EA6BE56}" srcOrd="0" destOrd="0" parTransId="{E997DCB7-987E-4EC2-A06C-E74CE2DD3AAA}" sibTransId="{22BFD222-01CC-46F3-969C-3A690885194E}"/>
    <dgm:cxn modelId="{9092C388-19B2-4939-B0EE-1C6BBD67909C}" srcId="{578F0E65-9206-49CB-B4C2-055047FD0A12}" destId="{A54D2089-8B67-400B-9F63-3E15353E5A7D}" srcOrd="0" destOrd="0" parTransId="{C06BEE6B-7017-482F-B1D9-57F5CD35BA12}" sibTransId="{34213E9D-7AB1-4E92-965F-AFB8158CE91C}"/>
    <dgm:cxn modelId="{A4DF0E8D-1380-446F-B228-AB166DEB8791}" srcId="{C9BE3CFB-73C8-4483-81A4-FE2CCBF43C09}" destId="{12F59815-8DAF-40ED-8878-E1D98219E0E9}" srcOrd="0" destOrd="0" parTransId="{F4D2E064-EB66-4CE4-91ED-D8DC247D3D9B}" sibTransId="{BAE5C704-369C-421E-965B-D8E88A05DA18}"/>
    <dgm:cxn modelId="{9D283496-A906-45B6-B9B6-49C20CD62F0B}" type="presOf" srcId="{E5564F43-2707-44AA-8A16-3204783E18C8}" destId="{10809C2F-62CC-4F77-9498-ECE48EE20CE6}" srcOrd="0" destOrd="4" presId="urn:microsoft.com/office/officeart/2005/8/layout/hList1"/>
    <dgm:cxn modelId="{D4E55196-61A9-42D2-84C0-122E33A0C260}" type="presOf" srcId="{E72D65BD-F0DD-4B87-A5FA-1055A5C58FB1}" destId="{7043E74E-AE2F-48DA-AAAA-58F9216C6C6A}" srcOrd="0" destOrd="3" presId="urn:microsoft.com/office/officeart/2005/8/layout/hList1"/>
    <dgm:cxn modelId="{AAE031A6-E82D-491B-9620-B195779EFAE0}" type="presOf" srcId="{578F0E65-9206-49CB-B4C2-055047FD0A12}" destId="{49158F21-0BD3-4F94-B9D3-348CF48C78AC}" srcOrd="0" destOrd="0" presId="urn:microsoft.com/office/officeart/2005/8/layout/hList1"/>
    <dgm:cxn modelId="{5A1938A6-1E1D-430B-9AE8-B7778A71C325}" srcId="{C9BE3CFB-73C8-4483-81A4-FE2CCBF43C09}" destId="{E9ED02E3-7061-48FC-90D1-CFF91554E850}" srcOrd="2" destOrd="0" parTransId="{D2968C8E-AB4B-4408-8788-FE0A7DA4226E}" sibTransId="{219A9B0D-37E6-46E8-99F6-220628E1BC3F}"/>
    <dgm:cxn modelId="{F2BE37AE-9E93-4CC9-9543-0966E4A28E5C}" srcId="{6A571C3C-4BEA-469D-88D8-8A1F1F849ABA}" destId="{AA8BF7FC-EF12-4779-BD8E-B5ACE74D5D92}" srcOrd="2" destOrd="0" parTransId="{CF0C11FC-55F3-4EB2-8E62-1C427E94ADF4}" sibTransId="{BA51B923-E437-437C-84D7-441CB670B440}"/>
    <dgm:cxn modelId="{E8EB8DB0-9E4B-431B-A5EC-0909FA437887}" srcId="{86183C98-2752-416C-9693-83266B05818F}" destId="{CD5620E9-0054-45C1-A75F-9D750158D4DD}" srcOrd="3" destOrd="0" parTransId="{E9653E51-1B98-4C84-8A6F-DFE8385386A7}" sibTransId="{B4909275-2102-4D5F-80FB-7AAB8C01C003}"/>
    <dgm:cxn modelId="{7B565CB2-45FD-47E3-8E8A-404242609499}" srcId="{578F0E65-9206-49CB-B4C2-055047FD0A12}" destId="{71DF4A92-6C9F-4413-8DE1-669708DF5968}" srcOrd="1" destOrd="0" parTransId="{77B12188-BF15-48DC-B0EC-AE041DECFCA0}" sibTransId="{02A91E45-6193-4FA5-97FE-AE6470A06327}"/>
    <dgm:cxn modelId="{DA1BD9BA-5C42-4D89-9AFB-72A07FC27C18}" srcId="{86183C98-2752-416C-9693-83266B05818F}" destId="{1E66663C-FE8D-40B8-BF4B-65E28A0DB6CA}" srcOrd="4" destOrd="0" parTransId="{8A9678D4-6027-4994-97A5-8D3B274F5E52}" sibTransId="{608CDEBE-39A0-4464-A4B6-587B54E3B33B}"/>
    <dgm:cxn modelId="{B6FC37BE-6AEC-4D28-9D8F-82AD836AB358}" type="presOf" srcId="{4D4EBEF5-B002-4B72-A43B-640F61F1EE69}" destId="{FC956396-495A-4D5A-9E4A-324E71A2096C}" srcOrd="0" destOrd="4" presId="urn:microsoft.com/office/officeart/2005/8/layout/hList1"/>
    <dgm:cxn modelId="{942E6DC1-0524-4FAE-AB45-FA5495E870C4}" srcId="{578F0E65-9206-49CB-B4C2-055047FD0A12}" destId="{BF8273A9-9105-4A26-9B7F-E661D8FB06D4}" srcOrd="3" destOrd="0" parTransId="{7030F66A-ED20-414B-A0E1-E9DA5B8D4A45}" sibTransId="{22473D08-E7D4-4DE5-A0B1-3CDAB8272365}"/>
    <dgm:cxn modelId="{27167EC3-8E1A-4CD9-9F98-930A48022BB1}" srcId="{C9BE3CFB-73C8-4483-81A4-FE2CCBF43C09}" destId="{96C02560-F96A-4665-B1ED-AADBAB1D4EC9}" srcOrd="3" destOrd="0" parTransId="{3F9EF4D6-8983-4B14-BDB3-1668FEF446AE}" sibTransId="{F5B6926D-FB7B-4FFA-91E6-4A7F6DE69521}"/>
    <dgm:cxn modelId="{8EC1EEC4-F51F-4D30-A8EB-7D023FD0EADA}" type="presOf" srcId="{C9BE3CFB-73C8-4483-81A4-FE2CCBF43C09}" destId="{FA70801C-4600-4D44-A001-EBE28947C42C}" srcOrd="0" destOrd="0" presId="urn:microsoft.com/office/officeart/2005/8/layout/hList1"/>
    <dgm:cxn modelId="{69FABAC7-9E72-41B2-833D-0C0EC4EB13D2}" type="presOf" srcId="{E8078461-D725-4ED3-8520-48D5B81F802D}" destId="{7043E74E-AE2F-48DA-AAAA-58F9216C6C6A}" srcOrd="0" destOrd="2" presId="urn:microsoft.com/office/officeart/2005/8/layout/hList1"/>
    <dgm:cxn modelId="{080053C9-06B1-446E-807B-17E13B24FE66}" srcId="{578F0E65-9206-49CB-B4C2-055047FD0A12}" destId="{FCD4D819-86DB-4A0D-86A7-1769236BB207}" srcOrd="2" destOrd="0" parTransId="{A5134481-BD68-49E0-858C-4925E65AC280}" sibTransId="{F809107E-6995-414A-B748-6A5CC5CD6758}"/>
    <dgm:cxn modelId="{6DFC95D4-947F-4BA4-BF3C-774B914A7000}" type="presOf" srcId="{1E66663C-FE8D-40B8-BF4B-65E28A0DB6CA}" destId="{3F723A3C-A73D-487F-B883-F6993A3064CB}" srcOrd="0" destOrd="4" presId="urn:microsoft.com/office/officeart/2005/8/layout/hList1"/>
    <dgm:cxn modelId="{4B67A6D9-18D5-4F07-BE5B-7272FEEAF270}" srcId="{AA8BF7FC-EF12-4779-BD8E-B5ACE74D5D92}" destId="{E72D65BD-F0DD-4B87-A5FA-1055A5C58FB1}" srcOrd="3" destOrd="0" parTransId="{40E877C6-E343-421E-85AE-10D7C71C3918}" sibTransId="{8A64537A-AC85-43DF-8912-FD63E11FE3F0}"/>
    <dgm:cxn modelId="{68CF4ADE-95F9-4D52-AC30-B21ABABCB642}" type="presOf" srcId="{6A571C3C-4BEA-469D-88D8-8A1F1F849ABA}" destId="{B1452260-21C6-4669-A571-8259A79583A3}" srcOrd="0" destOrd="0" presId="urn:microsoft.com/office/officeart/2005/8/layout/hList1"/>
    <dgm:cxn modelId="{562EFBE1-DA06-4E30-AC24-29A40AA5054C}" type="presOf" srcId="{86183C98-2752-416C-9693-83266B05818F}" destId="{92EBBA81-62A1-4F29-AFEE-9C664B1EEBF9}" srcOrd="0" destOrd="0" presId="urn:microsoft.com/office/officeart/2005/8/layout/hList1"/>
    <dgm:cxn modelId="{7D77C0E5-DB9D-4164-A2B2-24EE4C813C0D}" type="presOf" srcId="{2D504EDB-1ADC-4B8E-8155-2B2C5EA6BE56}" destId="{3F723A3C-A73D-487F-B883-F6993A3064CB}" srcOrd="0" destOrd="0" presId="urn:microsoft.com/office/officeart/2005/8/layout/hList1"/>
    <dgm:cxn modelId="{4E6E3EF5-36BA-4958-946F-69A62977D655}" srcId="{AA8BF7FC-EF12-4779-BD8E-B5ACE74D5D92}" destId="{D3994C3A-3453-4A37-AD97-C9093AB6F193}" srcOrd="4" destOrd="0" parTransId="{069563E4-0304-4E7D-A789-2CD43C8D5E8E}" sibTransId="{75E5DF88-B1C1-4325-91D2-079706FBE105}"/>
    <dgm:cxn modelId="{D910A0F9-67B1-4FCA-8D05-55C931EB3377}" srcId="{578F0E65-9206-49CB-B4C2-055047FD0A12}" destId="{954FDCC0-991A-4431-A417-A2B827A7FB44}" srcOrd="6" destOrd="0" parTransId="{F675BA32-B352-4C94-AE14-A0649D2E7858}" sibTransId="{833988FE-077E-46DB-A4AE-C64100DDFD2A}"/>
    <dgm:cxn modelId="{EF7344FB-7159-4744-BFE9-6B2590A08043}" type="presOf" srcId="{71DF4A92-6C9F-4413-8DE1-669708DF5968}" destId="{FC956396-495A-4D5A-9E4A-324E71A2096C}" srcOrd="0" destOrd="1" presId="urn:microsoft.com/office/officeart/2005/8/layout/hList1"/>
    <dgm:cxn modelId="{3351357F-BB1C-44AE-9D3D-DC6BEF7DFB75}" type="presParOf" srcId="{B1452260-21C6-4669-A571-8259A79583A3}" destId="{018B9705-0881-487A-B622-8D5F44FF711F}" srcOrd="0" destOrd="0" presId="urn:microsoft.com/office/officeart/2005/8/layout/hList1"/>
    <dgm:cxn modelId="{8BDC5F70-C796-48AF-B93C-F54E70A5F133}" type="presParOf" srcId="{018B9705-0881-487A-B622-8D5F44FF711F}" destId="{FA70801C-4600-4D44-A001-EBE28947C42C}" srcOrd="0" destOrd="0" presId="urn:microsoft.com/office/officeart/2005/8/layout/hList1"/>
    <dgm:cxn modelId="{56206850-3CA7-4A14-9144-D47BF38C3AE0}" type="presParOf" srcId="{018B9705-0881-487A-B622-8D5F44FF711F}" destId="{10809C2F-62CC-4F77-9498-ECE48EE20CE6}" srcOrd="1" destOrd="0" presId="urn:microsoft.com/office/officeart/2005/8/layout/hList1"/>
    <dgm:cxn modelId="{64921735-47BC-4367-A62E-38A776CD2ABB}" type="presParOf" srcId="{B1452260-21C6-4669-A571-8259A79583A3}" destId="{00BA646B-1209-4534-92E0-325ED61B333E}" srcOrd="1" destOrd="0" presId="urn:microsoft.com/office/officeart/2005/8/layout/hList1"/>
    <dgm:cxn modelId="{E1AC6A62-1531-4DD2-A366-F9476C133D32}" type="presParOf" srcId="{B1452260-21C6-4669-A571-8259A79583A3}" destId="{379F71A2-785E-49AC-BDA3-45D7B65C1F5A}" srcOrd="2" destOrd="0" presId="urn:microsoft.com/office/officeart/2005/8/layout/hList1"/>
    <dgm:cxn modelId="{C718BF81-A8A9-46CA-91ED-F9F50396003B}" type="presParOf" srcId="{379F71A2-785E-49AC-BDA3-45D7B65C1F5A}" destId="{49158F21-0BD3-4F94-B9D3-348CF48C78AC}" srcOrd="0" destOrd="0" presId="urn:microsoft.com/office/officeart/2005/8/layout/hList1"/>
    <dgm:cxn modelId="{7536E560-F219-4C42-BB3A-0E592B3335E7}" type="presParOf" srcId="{379F71A2-785E-49AC-BDA3-45D7B65C1F5A}" destId="{FC956396-495A-4D5A-9E4A-324E71A2096C}" srcOrd="1" destOrd="0" presId="urn:microsoft.com/office/officeart/2005/8/layout/hList1"/>
    <dgm:cxn modelId="{FDB517E5-51E0-41C9-B499-5B11B54D77B1}" type="presParOf" srcId="{B1452260-21C6-4669-A571-8259A79583A3}" destId="{C3D96AE8-79CB-4FB2-96DB-E139F061FDE7}" srcOrd="3" destOrd="0" presId="urn:microsoft.com/office/officeart/2005/8/layout/hList1"/>
    <dgm:cxn modelId="{2062C235-8391-4EA8-9328-2C350636D733}" type="presParOf" srcId="{B1452260-21C6-4669-A571-8259A79583A3}" destId="{E8607B2E-BD4C-4470-B0BE-29B05276529C}" srcOrd="4" destOrd="0" presId="urn:microsoft.com/office/officeart/2005/8/layout/hList1"/>
    <dgm:cxn modelId="{3CE39D68-A6A8-455D-BBBE-82BAE210C082}" type="presParOf" srcId="{E8607B2E-BD4C-4470-B0BE-29B05276529C}" destId="{797D6FC2-2412-4723-AB65-D72FEEB6535F}" srcOrd="0" destOrd="0" presId="urn:microsoft.com/office/officeart/2005/8/layout/hList1"/>
    <dgm:cxn modelId="{837BB086-446A-4488-B1C4-665F4EF6911A}" type="presParOf" srcId="{E8607B2E-BD4C-4470-B0BE-29B05276529C}" destId="{7043E74E-AE2F-48DA-AAAA-58F9216C6C6A}" srcOrd="1" destOrd="0" presId="urn:microsoft.com/office/officeart/2005/8/layout/hList1"/>
    <dgm:cxn modelId="{2C2F01CC-EE84-49F2-98AB-8E4F685F5196}" type="presParOf" srcId="{B1452260-21C6-4669-A571-8259A79583A3}" destId="{5D32C6BE-6923-4D94-9F56-9A624BBC5EAE}" srcOrd="5" destOrd="0" presId="urn:microsoft.com/office/officeart/2005/8/layout/hList1"/>
    <dgm:cxn modelId="{491E77A1-6D52-4E09-8CDB-C3C299DC8DCC}" type="presParOf" srcId="{B1452260-21C6-4669-A571-8259A79583A3}" destId="{6298D936-16F2-4A67-90F2-549ADF516F53}" srcOrd="6" destOrd="0" presId="urn:microsoft.com/office/officeart/2005/8/layout/hList1"/>
    <dgm:cxn modelId="{71C7B573-DE47-4BE8-9376-0BD1FD863E9A}" type="presParOf" srcId="{6298D936-16F2-4A67-90F2-549ADF516F53}" destId="{92EBBA81-62A1-4F29-AFEE-9C664B1EEBF9}" srcOrd="0" destOrd="0" presId="urn:microsoft.com/office/officeart/2005/8/layout/hList1"/>
    <dgm:cxn modelId="{CFA1139D-9349-4D48-B0C6-BF3921007F1E}" type="presParOf" srcId="{6298D936-16F2-4A67-90F2-549ADF516F53}" destId="{3F723A3C-A73D-487F-B883-F6993A3064C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0801C-4600-4D44-A001-EBE28947C42C}">
      <dsp:nvSpPr>
        <dsp:cNvPr id="0" name=""/>
        <dsp:cNvSpPr/>
      </dsp:nvSpPr>
      <dsp:spPr>
        <a:xfrm>
          <a:off x="3181" y="195433"/>
          <a:ext cx="1913046" cy="592956"/>
        </a:xfrm>
        <a:prstGeom prst="rect">
          <a:avLst/>
        </a:prstGeom>
        <a:solidFill>
          <a:schemeClr val="tx1">
            <a:lumMod val="75000"/>
            <a:lumOff val="25000"/>
            <a:alpha val="9000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noProof="0" dirty="0"/>
            <a:t>Initially</a:t>
          </a:r>
        </a:p>
      </dsp:txBody>
      <dsp:txXfrm>
        <a:off x="3181" y="195433"/>
        <a:ext cx="1913046" cy="592956"/>
      </dsp:txXfrm>
    </dsp:sp>
    <dsp:sp modelId="{10809C2F-62CC-4F77-9498-ECE48EE20CE6}">
      <dsp:nvSpPr>
        <dsp:cNvPr id="0" name=""/>
        <dsp:cNvSpPr/>
      </dsp:nvSpPr>
      <dsp:spPr>
        <a:xfrm>
          <a:off x="3181" y="788390"/>
          <a:ext cx="1913046" cy="36573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noProof="0" dirty="0"/>
            <a:t>Field Audit for Collateral</a:t>
          </a:r>
        </a:p>
        <a:p>
          <a:pPr marL="171450" lvl="1" indent="-171450" algn="l" defTabSz="755650">
            <a:lnSpc>
              <a:spcPct val="90000"/>
            </a:lnSpc>
            <a:spcBef>
              <a:spcPct val="0"/>
            </a:spcBef>
            <a:spcAft>
              <a:spcPct val="15000"/>
            </a:spcAft>
            <a:buChar char="•"/>
          </a:pPr>
          <a:endParaRPr lang="en-US" sz="1700" kern="1200" noProof="0" dirty="0"/>
        </a:p>
        <a:p>
          <a:pPr marL="171450" lvl="1" indent="-171450" algn="l" defTabSz="755650">
            <a:lnSpc>
              <a:spcPct val="90000"/>
            </a:lnSpc>
            <a:spcBef>
              <a:spcPct val="0"/>
            </a:spcBef>
            <a:spcAft>
              <a:spcPct val="15000"/>
            </a:spcAft>
            <a:buChar char="•"/>
          </a:pPr>
          <a:r>
            <a:rPr lang="en-US" sz="1700" kern="1200" noProof="0" dirty="0"/>
            <a:t>Accuracy of Ledger amounts</a:t>
          </a:r>
        </a:p>
        <a:p>
          <a:pPr marL="171450" lvl="1" indent="-171450" algn="l" defTabSz="755650">
            <a:lnSpc>
              <a:spcPct val="90000"/>
            </a:lnSpc>
            <a:spcBef>
              <a:spcPct val="0"/>
            </a:spcBef>
            <a:spcAft>
              <a:spcPct val="15000"/>
            </a:spcAft>
            <a:buChar char="•"/>
          </a:pPr>
          <a:endParaRPr lang="en-US" sz="1700" kern="1200" noProof="0" dirty="0"/>
        </a:p>
        <a:p>
          <a:pPr marL="171450" lvl="1" indent="-171450" algn="l" defTabSz="755650">
            <a:lnSpc>
              <a:spcPct val="90000"/>
            </a:lnSpc>
            <a:spcBef>
              <a:spcPct val="0"/>
            </a:spcBef>
            <a:spcAft>
              <a:spcPct val="15000"/>
            </a:spcAft>
            <a:buChar char="•"/>
          </a:pPr>
          <a:r>
            <a:rPr lang="en-US" sz="1700" kern="1200" noProof="0" dirty="0"/>
            <a:t>First Calculation of Borrowing Base (Credit Availability)</a:t>
          </a:r>
        </a:p>
      </dsp:txBody>
      <dsp:txXfrm>
        <a:off x="3181" y="788390"/>
        <a:ext cx="1913046" cy="3657369"/>
      </dsp:txXfrm>
    </dsp:sp>
    <dsp:sp modelId="{49158F21-0BD3-4F94-B9D3-348CF48C78AC}">
      <dsp:nvSpPr>
        <dsp:cNvPr id="0" name=""/>
        <dsp:cNvSpPr/>
      </dsp:nvSpPr>
      <dsp:spPr>
        <a:xfrm>
          <a:off x="2184054" y="195433"/>
          <a:ext cx="1913046" cy="592956"/>
        </a:xfrm>
        <a:prstGeom prst="rect">
          <a:avLst/>
        </a:prstGeom>
        <a:solidFill>
          <a:schemeClr val="tx1">
            <a:lumMod val="75000"/>
            <a:lumOff val="25000"/>
            <a:alpha val="76667"/>
          </a:schemeClr>
        </a:solidFill>
        <a:ln w="25400" cap="flat" cmpd="sng"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noProof="0" dirty="0"/>
            <a:t>Every Draw Down</a:t>
          </a:r>
        </a:p>
      </dsp:txBody>
      <dsp:txXfrm>
        <a:off x="2184054" y="195433"/>
        <a:ext cx="1913046" cy="592956"/>
      </dsp:txXfrm>
    </dsp:sp>
    <dsp:sp modelId="{FC956396-495A-4D5A-9E4A-324E71A2096C}">
      <dsp:nvSpPr>
        <dsp:cNvPr id="0" name=""/>
        <dsp:cNvSpPr/>
      </dsp:nvSpPr>
      <dsp:spPr>
        <a:xfrm>
          <a:off x="2184054" y="788390"/>
          <a:ext cx="1913046" cy="36573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noProof="0" dirty="0"/>
            <a:t>Inventory and A/R levels</a:t>
          </a:r>
        </a:p>
        <a:p>
          <a:pPr marL="171450" lvl="1" indent="-171450" algn="l" defTabSz="755650">
            <a:lnSpc>
              <a:spcPct val="90000"/>
            </a:lnSpc>
            <a:spcBef>
              <a:spcPct val="0"/>
            </a:spcBef>
            <a:spcAft>
              <a:spcPct val="15000"/>
            </a:spcAft>
            <a:buChar char="•"/>
          </a:pPr>
          <a:endParaRPr lang="en-US" sz="1700" kern="1200" noProof="0" dirty="0"/>
        </a:p>
        <a:p>
          <a:pPr marL="171450" lvl="1" indent="-171450" algn="l" defTabSz="755650">
            <a:lnSpc>
              <a:spcPct val="90000"/>
            </a:lnSpc>
            <a:spcBef>
              <a:spcPct val="0"/>
            </a:spcBef>
            <a:spcAft>
              <a:spcPct val="15000"/>
            </a:spcAft>
            <a:buChar char="•"/>
          </a:pPr>
          <a:r>
            <a:rPr lang="en-US" sz="1700" kern="1200" noProof="0" dirty="0"/>
            <a:t>A/R supporting Info</a:t>
          </a:r>
        </a:p>
        <a:p>
          <a:pPr marL="171450" lvl="1" indent="-171450" algn="l" defTabSz="755650">
            <a:lnSpc>
              <a:spcPct val="90000"/>
            </a:lnSpc>
            <a:spcBef>
              <a:spcPct val="0"/>
            </a:spcBef>
            <a:spcAft>
              <a:spcPct val="15000"/>
            </a:spcAft>
            <a:buChar char="•"/>
          </a:pPr>
          <a:endParaRPr lang="en-US" sz="1700" kern="1200" noProof="0" dirty="0"/>
        </a:p>
        <a:p>
          <a:pPr marL="171450" lvl="1" indent="-171450" algn="l" defTabSz="755650">
            <a:lnSpc>
              <a:spcPct val="90000"/>
            </a:lnSpc>
            <a:spcBef>
              <a:spcPct val="0"/>
            </a:spcBef>
            <a:spcAft>
              <a:spcPct val="15000"/>
            </a:spcAft>
            <a:buChar char="•"/>
          </a:pPr>
          <a:r>
            <a:rPr lang="en-US" sz="1700" kern="1200" noProof="0" dirty="0"/>
            <a:t>Updated Borrowing Base calculation</a:t>
          </a:r>
        </a:p>
        <a:p>
          <a:pPr marL="171450" lvl="1" indent="-171450" algn="l" defTabSz="755650">
            <a:lnSpc>
              <a:spcPct val="90000"/>
            </a:lnSpc>
            <a:spcBef>
              <a:spcPct val="0"/>
            </a:spcBef>
            <a:spcAft>
              <a:spcPct val="15000"/>
            </a:spcAft>
            <a:buChar char="•"/>
          </a:pPr>
          <a:endParaRPr lang="en-US" sz="1700" kern="1200" noProof="0" dirty="0"/>
        </a:p>
        <a:p>
          <a:pPr marL="171450" lvl="1" indent="-171450" algn="l" defTabSz="755650">
            <a:lnSpc>
              <a:spcPct val="90000"/>
            </a:lnSpc>
            <a:spcBef>
              <a:spcPct val="0"/>
            </a:spcBef>
            <a:spcAft>
              <a:spcPct val="15000"/>
            </a:spcAft>
            <a:buChar char="•"/>
          </a:pPr>
          <a:r>
            <a:rPr lang="en-US" sz="1700" kern="1200" noProof="0" dirty="0"/>
            <a:t>Outstanding +/- changes vs Past Balance + New Funding</a:t>
          </a:r>
        </a:p>
      </dsp:txBody>
      <dsp:txXfrm>
        <a:off x="2184054" y="788390"/>
        <a:ext cx="1913046" cy="3657369"/>
      </dsp:txXfrm>
    </dsp:sp>
    <dsp:sp modelId="{797D6FC2-2412-4723-AB65-D72FEEB6535F}">
      <dsp:nvSpPr>
        <dsp:cNvPr id="0" name=""/>
        <dsp:cNvSpPr/>
      </dsp:nvSpPr>
      <dsp:spPr>
        <a:xfrm>
          <a:off x="4364927" y="195433"/>
          <a:ext cx="1913046" cy="592956"/>
        </a:xfrm>
        <a:prstGeom prst="rect">
          <a:avLst/>
        </a:prstGeom>
        <a:solidFill>
          <a:schemeClr val="tx1">
            <a:lumMod val="75000"/>
            <a:lumOff val="25000"/>
            <a:alpha val="63333"/>
          </a:schemeClr>
        </a:solidFill>
        <a:ln w="25400" cap="flat" cmpd="sng"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noProof="0" dirty="0"/>
            <a:t>Monthly</a:t>
          </a:r>
        </a:p>
      </dsp:txBody>
      <dsp:txXfrm>
        <a:off x="4364927" y="195433"/>
        <a:ext cx="1913046" cy="592956"/>
      </dsp:txXfrm>
    </dsp:sp>
    <dsp:sp modelId="{7043E74E-AE2F-48DA-AAAA-58F9216C6C6A}">
      <dsp:nvSpPr>
        <dsp:cNvPr id="0" name=""/>
        <dsp:cNvSpPr/>
      </dsp:nvSpPr>
      <dsp:spPr>
        <a:xfrm>
          <a:off x="4364927" y="788390"/>
          <a:ext cx="1913046" cy="36573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noProof="0" dirty="0"/>
            <a:t>A/R Aging</a:t>
          </a:r>
        </a:p>
        <a:p>
          <a:pPr marL="171450" lvl="1" indent="-171450" algn="l" defTabSz="755650">
            <a:lnSpc>
              <a:spcPct val="90000"/>
            </a:lnSpc>
            <a:spcBef>
              <a:spcPct val="0"/>
            </a:spcBef>
            <a:spcAft>
              <a:spcPct val="15000"/>
            </a:spcAft>
            <a:buChar char="•"/>
          </a:pPr>
          <a:endParaRPr lang="en-US" sz="1700" kern="1200" noProof="0" dirty="0"/>
        </a:p>
        <a:p>
          <a:pPr marL="171450" lvl="1" indent="-171450" algn="l" defTabSz="755650">
            <a:lnSpc>
              <a:spcPct val="90000"/>
            </a:lnSpc>
            <a:spcBef>
              <a:spcPct val="0"/>
            </a:spcBef>
            <a:spcAft>
              <a:spcPct val="15000"/>
            </a:spcAft>
            <a:buChar char="•"/>
          </a:pPr>
          <a:r>
            <a:rPr lang="en-US" sz="1700" kern="1200" noProof="0" dirty="0"/>
            <a:t>Inventory Breakdown</a:t>
          </a:r>
        </a:p>
        <a:p>
          <a:pPr marL="171450" lvl="1" indent="-171450" algn="l" defTabSz="755650">
            <a:lnSpc>
              <a:spcPct val="90000"/>
            </a:lnSpc>
            <a:spcBef>
              <a:spcPct val="0"/>
            </a:spcBef>
            <a:spcAft>
              <a:spcPct val="15000"/>
            </a:spcAft>
            <a:buChar char="•"/>
          </a:pPr>
          <a:endParaRPr lang="en-US" sz="1700" kern="1200" noProof="0" dirty="0"/>
        </a:p>
        <a:p>
          <a:pPr marL="171450" lvl="1" indent="-171450" algn="l" defTabSz="755650">
            <a:lnSpc>
              <a:spcPct val="90000"/>
            </a:lnSpc>
            <a:spcBef>
              <a:spcPct val="0"/>
            </a:spcBef>
            <a:spcAft>
              <a:spcPct val="15000"/>
            </a:spcAft>
            <a:buChar char="•"/>
          </a:pPr>
          <a:r>
            <a:rPr lang="en-US" sz="1700" kern="1200" noProof="0" dirty="0"/>
            <a:t>Financial Statements (Balance and Income Statement)</a:t>
          </a:r>
        </a:p>
      </dsp:txBody>
      <dsp:txXfrm>
        <a:off x="4364927" y="788390"/>
        <a:ext cx="1913046" cy="3657369"/>
      </dsp:txXfrm>
    </dsp:sp>
    <dsp:sp modelId="{92EBBA81-62A1-4F29-AFEE-9C664B1EEBF9}">
      <dsp:nvSpPr>
        <dsp:cNvPr id="0" name=""/>
        <dsp:cNvSpPr/>
      </dsp:nvSpPr>
      <dsp:spPr>
        <a:xfrm>
          <a:off x="6545800" y="195433"/>
          <a:ext cx="1913046" cy="592956"/>
        </a:xfrm>
        <a:prstGeom prst="rect">
          <a:avLst/>
        </a:prstGeom>
        <a:solidFill>
          <a:schemeClr val="tx1">
            <a:lumMod val="50000"/>
            <a:lumOff val="50000"/>
            <a:alpha val="5000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noProof="0" dirty="0">
              <a:solidFill>
                <a:schemeClr val="tx1"/>
              </a:solidFill>
            </a:rPr>
            <a:t>Every 3 – 6 Months</a:t>
          </a:r>
        </a:p>
      </dsp:txBody>
      <dsp:txXfrm>
        <a:off x="6545800" y="195433"/>
        <a:ext cx="1913046" cy="592956"/>
      </dsp:txXfrm>
    </dsp:sp>
    <dsp:sp modelId="{3F723A3C-A73D-487F-B883-F6993A3064CB}">
      <dsp:nvSpPr>
        <dsp:cNvPr id="0" name=""/>
        <dsp:cNvSpPr/>
      </dsp:nvSpPr>
      <dsp:spPr>
        <a:xfrm>
          <a:off x="6545800" y="788390"/>
          <a:ext cx="1913046" cy="3657369"/>
        </a:xfrm>
        <a:prstGeom prst="rect">
          <a:avLst/>
        </a:prstGeom>
        <a:solidFill>
          <a:schemeClr val="bg1">
            <a:lumMod val="85000"/>
            <a:alpha val="5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noProof="0" dirty="0"/>
            <a:t>New Field Audit</a:t>
          </a:r>
          <a:endParaRPr lang="en-US" sz="1700" kern="1200" noProof="0" dirty="0">
            <a:solidFill>
              <a:schemeClr val="tx1"/>
            </a:solidFill>
          </a:endParaRPr>
        </a:p>
        <a:p>
          <a:pPr marL="171450" lvl="1" indent="-171450" algn="l" defTabSz="755650">
            <a:lnSpc>
              <a:spcPct val="90000"/>
            </a:lnSpc>
            <a:spcBef>
              <a:spcPct val="0"/>
            </a:spcBef>
            <a:spcAft>
              <a:spcPct val="15000"/>
            </a:spcAft>
            <a:buChar char="•"/>
          </a:pPr>
          <a:endParaRPr lang="en-US" sz="1700" kern="1200" noProof="0" dirty="0">
            <a:solidFill>
              <a:schemeClr val="tx1"/>
            </a:solidFill>
          </a:endParaRPr>
        </a:p>
        <a:p>
          <a:pPr marL="171450" lvl="1" indent="-171450" algn="l" defTabSz="755650">
            <a:lnSpc>
              <a:spcPct val="90000"/>
            </a:lnSpc>
            <a:spcBef>
              <a:spcPct val="0"/>
            </a:spcBef>
            <a:spcAft>
              <a:spcPct val="15000"/>
            </a:spcAft>
            <a:buChar char="•"/>
          </a:pPr>
          <a:r>
            <a:rPr lang="en-US" sz="1700" kern="1200" noProof="0" dirty="0"/>
            <a:t>Accuracy of Ledger Amounts</a:t>
          </a:r>
        </a:p>
        <a:p>
          <a:pPr marL="171450" lvl="1" indent="-171450" algn="l" defTabSz="755650">
            <a:lnSpc>
              <a:spcPct val="90000"/>
            </a:lnSpc>
            <a:spcBef>
              <a:spcPct val="0"/>
            </a:spcBef>
            <a:spcAft>
              <a:spcPct val="15000"/>
            </a:spcAft>
            <a:buChar char="•"/>
          </a:pPr>
          <a:endParaRPr lang="en-US" sz="1700" kern="1200" noProof="0" dirty="0"/>
        </a:p>
        <a:p>
          <a:pPr marL="171450" lvl="1" indent="-171450" algn="l" defTabSz="755650">
            <a:lnSpc>
              <a:spcPct val="90000"/>
            </a:lnSpc>
            <a:spcBef>
              <a:spcPct val="0"/>
            </a:spcBef>
            <a:spcAft>
              <a:spcPct val="15000"/>
            </a:spcAft>
            <a:buChar char="•"/>
          </a:pPr>
          <a:r>
            <a:rPr lang="en-US" sz="1700" kern="1200" noProof="0" dirty="0"/>
            <a:t>Differences</a:t>
          </a:r>
        </a:p>
      </dsp:txBody>
      <dsp:txXfrm>
        <a:off x="6545800" y="788390"/>
        <a:ext cx="1913046" cy="365736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450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4506"/>
          </a:xfrm>
          <a:prstGeom prst="rect">
            <a:avLst/>
          </a:prstGeom>
        </p:spPr>
        <p:txBody>
          <a:bodyPr vert="horz" lIns="91440" tIns="45720" rIns="91440" bIns="45720" rtlCol="0"/>
          <a:lstStyle>
            <a:lvl1pPr algn="r">
              <a:defRPr sz="1200"/>
            </a:lvl1pPr>
          </a:lstStyle>
          <a:p>
            <a:fld id="{D5D7493F-668D-44B8-B51E-5C9DF379F0CE}" type="datetimeFigureOut">
              <a:rPr lang="en-US" smtClean="0"/>
              <a:pPr/>
              <a:t>9/11/2018</a:t>
            </a:fld>
            <a:endParaRPr lang="en-US" dirty="0"/>
          </a:p>
        </p:txBody>
      </p:sp>
      <p:sp>
        <p:nvSpPr>
          <p:cNvPr id="4" name="Footer Placeholder 3"/>
          <p:cNvSpPr>
            <a:spLocks noGrp="1"/>
          </p:cNvSpPr>
          <p:nvPr>
            <p:ph type="ftr" sz="quarter" idx="2"/>
          </p:nvPr>
        </p:nvSpPr>
        <p:spPr>
          <a:xfrm>
            <a:off x="0" y="8830321"/>
            <a:ext cx="3038475" cy="4645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30321"/>
            <a:ext cx="3038475" cy="464506"/>
          </a:xfrm>
          <a:prstGeom prst="rect">
            <a:avLst/>
          </a:prstGeom>
        </p:spPr>
        <p:txBody>
          <a:bodyPr vert="horz" lIns="91440" tIns="45720" rIns="91440" bIns="45720" rtlCol="0" anchor="b"/>
          <a:lstStyle>
            <a:lvl1pPr algn="r">
              <a:defRPr sz="1200"/>
            </a:lvl1pPr>
          </a:lstStyle>
          <a:p>
            <a:fld id="{622445B5-52CA-4F85-8C63-92DFF45A9F01}" type="slidenum">
              <a:rPr lang="en-US" smtClean="0"/>
              <a:pPr/>
              <a:t>‹#›</a:t>
            </a:fld>
            <a:endParaRPr lang="en-US" dirty="0"/>
          </a:p>
        </p:txBody>
      </p:sp>
    </p:spTree>
    <p:extLst>
      <p:ext uri="{BB962C8B-B14F-4D97-AF65-F5344CB8AC3E}">
        <p14:creationId xmlns:p14="http://schemas.microsoft.com/office/powerpoint/2010/main" val="63132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450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0"/>
            <a:ext cx="3038475" cy="464506"/>
          </a:xfrm>
          <a:prstGeom prst="rect">
            <a:avLst/>
          </a:prstGeom>
        </p:spPr>
        <p:txBody>
          <a:bodyPr vert="horz" lIns="91440" tIns="45720" rIns="91440" bIns="45720" rtlCol="0"/>
          <a:lstStyle>
            <a:lvl1pPr algn="r">
              <a:defRPr sz="1200"/>
            </a:lvl1pPr>
          </a:lstStyle>
          <a:p>
            <a:fld id="{B73FCC1B-223D-4333-9AED-9C3080EFA982}" type="datetimeFigureOut">
              <a:rPr lang="en-US" smtClean="0"/>
              <a:pPr/>
              <a:t>9/11/2018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5160"/>
            <a:ext cx="5607050" cy="4183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21"/>
            <a:ext cx="3038475" cy="4645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30321"/>
            <a:ext cx="3038475" cy="464506"/>
          </a:xfrm>
          <a:prstGeom prst="rect">
            <a:avLst/>
          </a:prstGeom>
        </p:spPr>
        <p:txBody>
          <a:bodyPr vert="horz" lIns="91440" tIns="45720" rIns="91440" bIns="45720" rtlCol="0" anchor="b"/>
          <a:lstStyle>
            <a:lvl1pPr algn="r">
              <a:defRPr sz="1200"/>
            </a:lvl1pPr>
          </a:lstStyle>
          <a:p>
            <a:fld id="{4FA27274-2620-46C1-84F7-AA11A76C8EF1}" type="slidenum">
              <a:rPr lang="en-US" smtClean="0"/>
              <a:pPr/>
              <a:t>‹#›</a:t>
            </a:fld>
            <a:endParaRPr lang="en-US" dirty="0"/>
          </a:p>
        </p:txBody>
      </p:sp>
    </p:spTree>
    <p:extLst>
      <p:ext uri="{BB962C8B-B14F-4D97-AF65-F5344CB8AC3E}">
        <p14:creationId xmlns:p14="http://schemas.microsoft.com/office/powerpoint/2010/main" val="365242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31"/>
          <p:cNvSpPr>
            <a:spLocks noGrp="1" noChangeArrowheads="1"/>
          </p:cNvSpPr>
          <p:nvPr>
            <p:ph type="sldNum" sz="quarter" idx="5"/>
          </p:nvPr>
        </p:nvSpPr>
        <p:spPr>
          <a:noFill/>
        </p:spPr>
        <p:txBody>
          <a:bodyPr/>
          <a:lstStyle/>
          <a:p>
            <a:fld id="{995336E0-7DBE-4257-BCB6-A1786833E6B5}" type="slidenum">
              <a:rPr lang="en-US" smtClean="0">
                <a:ea typeface="ヒラギノ角ゴ Pro W3"/>
                <a:cs typeface="ヒラギノ角ゴ Pro W3"/>
              </a:rPr>
              <a:pPr/>
              <a:t>1</a:t>
            </a:fld>
            <a:endParaRPr lang="en-US" dirty="0">
              <a:ea typeface="ヒラギノ角ゴ Pro W3"/>
              <a:cs typeface="ヒラギノ角ゴ Pro W3"/>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a:ea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http://intresources.worldbank.org/INTGSDGRAPHICSMAPDESIGN/Images/285523-1092835719708/miga2bw.jpg" TargetMode="External"/><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fias_blue4_bg"/>
          <p:cNvPicPr>
            <a:picLocks noChangeAspect="1" noChangeArrowheads="1"/>
          </p:cNvPicPr>
          <p:nvPr userDrawn="1"/>
        </p:nvPicPr>
        <p:blipFill>
          <a:blip r:embed="rId2" cstate="print"/>
          <a:srcRect/>
          <a:stretch>
            <a:fillRect/>
          </a:stretch>
        </p:blipFill>
        <p:spPr bwMode="hidden">
          <a:xfrm>
            <a:off x="0" y="0"/>
            <a:ext cx="9145588" cy="6859588"/>
          </a:xfrm>
          <a:prstGeom prst="rect">
            <a:avLst/>
          </a:prstGeom>
          <a:noFill/>
          <a:ln w="9525">
            <a:noFill/>
            <a:miter lim="800000"/>
            <a:headEnd/>
            <a:tailEnd/>
          </a:ln>
        </p:spPr>
      </p:pic>
      <p:pic>
        <p:nvPicPr>
          <p:cNvPr id="5" name="Picture 9" descr="fias_blue4_band"/>
          <p:cNvPicPr>
            <a:picLocks noChangeAspect="1" noChangeArrowheads="1"/>
          </p:cNvPicPr>
          <p:nvPr userDrawn="1"/>
        </p:nvPicPr>
        <p:blipFill>
          <a:blip r:embed="rId3" cstate="print"/>
          <a:srcRect/>
          <a:stretch>
            <a:fillRect/>
          </a:stretch>
        </p:blipFill>
        <p:spPr bwMode="ltGray">
          <a:xfrm>
            <a:off x="0" y="2298700"/>
            <a:ext cx="9145588" cy="2260600"/>
          </a:xfrm>
          <a:prstGeom prst="rect">
            <a:avLst/>
          </a:prstGeom>
          <a:noFill/>
          <a:ln w="9525">
            <a:noFill/>
            <a:miter lim="800000"/>
            <a:headEnd/>
            <a:tailEnd/>
          </a:ln>
        </p:spPr>
      </p:pic>
      <p:pic>
        <p:nvPicPr>
          <p:cNvPr id="6" name="Picture 11" descr="wbcube-l"/>
          <p:cNvPicPr>
            <a:picLocks noChangeAspect="1" noChangeArrowheads="1"/>
          </p:cNvPicPr>
          <p:nvPr userDrawn="1"/>
        </p:nvPicPr>
        <p:blipFill>
          <a:blip r:embed="rId4" cstate="print"/>
          <a:srcRect/>
          <a:stretch>
            <a:fillRect/>
          </a:stretch>
        </p:blipFill>
        <p:spPr bwMode="auto">
          <a:xfrm>
            <a:off x="6934200" y="304800"/>
            <a:ext cx="533400" cy="533400"/>
          </a:xfrm>
          <a:prstGeom prst="rect">
            <a:avLst/>
          </a:prstGeom>
          <a:noFill/>
          <a:ln w="9525">
            <a:noFill/>
            <a:miter lim="800000"/>
            <a:headEnd/>
            <a:tailEnd/>
          </a:ln>
        </p:spPr>
      </p:pic>
      <p:sp>
        <p:nvSpPr>
          <p:cNvPr id="7" name="Text Box 12"/>
          <p:cNvSpPr txBox="1">
            <a:spLocks noChangeArrowheads="1"/>
          </p:cNvSpPr>
          <p:nvPr userDrawn="1"/>
        </p:nvSpPr>
        <p:spPr bwMode="auto">
          <a:xfrm>
            <a:off x="7467600" y="457200"/>
            <a:ext cx="1676400"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1200" dirty="0">
                <a:solidFill>
                  <a:srgbClr val="000000"/>
                </a:solidFill>
                <a:latin typeface="Arial" charset="0"/>
                <a:ea typeface="ヒラギノ角ゴ Pro W3" pitchFamily="1" charset="-128"/>
                <a:cs typeface="ヒラギノ角ゴ Pro W3"/>
              </a:rPr>
              <a:t>THE WORLD BANK</a:t>
            </a:r>
          </a:p>
        </p:txBody>
      </p:sp>
      <p:pic>
        <p:nvPicPr>
          <p:cNvPr id="8" name="Picture 13" descr="IFC_Logo_Eng_White_Horz"/>
          <p:cNvPicPr>
            <a:picLocks noChangeAspect="1" noChangeArrowheads="1"/>
          </p:cNvPicPr>
          <p:nvPr userDrawn="1"/>
        </p:nvPicPr>
        <p:blipFill>
          <a:blip r:embed="rId5" cstate="print">
            <a:duotone>
              <a:prstClr val="black"/>
              <a:schemeClr val="tx2">
                <a:tint val="45000"/>
                <a:satMod val="400000"/>
              </a:schemeClr>
            </a:duotone>
          </a:blip>
          <a:srcRect/>
          <a:stretch>
            <a:fillRect/>
          </a:stretch>
        </p:blipFill>
        <p:spPr bwMode="auto">
          <a:xfrm>
            <a:off x="2286000" y="457200"/>
            <a:ext cx="2133600" cy="292100"/>
          </a:xfrm>
          <a:prstGeom prst="rect">
            <a:avLst/>
          </a:prstGeom>
          <a:noFill/>
          <a:ln w="9525">
            <a:noFill/>
            <a:miter lim="800000"/>
            <a:headEnd/>
            <a:tailEnd/>
          </a:ln>
        </p:spPr>
      </p:pic>
      <p:pic>
        <p:nvPicPr>
          <p:cNvPr id="9" name="Picture 14" descr="migaMEDbw.jpg"/>
          <p:cNvPicPr>
            <a:picLocks noChangeAspect="1" noChangeArrowheads="1"/>
          </p:cNvPicPr>
          <p:nvPr userDrawn="1"/>
        </p:nvPicPr>
        <p:blipFill>
          <a:blip r:embed="rId6" r:link="rId7" cstate="print"/>
          <a:srcRect/>
          <a:stretch>
            <a:fillRect/>
          </a:stretch>
        </p:blipFill>
        <p:spPr bwMode="auto">
          <a:xfrm>
            <a:off x="4648200" y="304800"/>
            <a:ext cx="533400" cy="533400"/>
          </a:xfrm>
          <a:prstGeom prst="rect">
            <a:avLst/>
          </a:prstGeom>
          <a:noFill/>
          <a:ln w="9525">
            <a:noFill/>
            <a:miter lim="800000"/>
            <a:headEnd/>
            <a:tailEnd/>
          </a:ln>
        </p:spPr>
      </p:pic>
      <p:sp>
        <p:nvSpPr>
          <p:cNvPr id="10" name="Text Box 15"/>
          <p:cNvSpPr txBox="1">
            <a:spLocks noChangeArrowheads="1"/>
          </p:cNvSpPr>
          <p:nvPr userDrawn="1"/>
        </p:nvSpPr>
        <p:spPr bwMode="auto">
          <a:xfrm>
            <a:off x="5181600" y="304800"/>
            <a:ext cx="1600200" cy="549275"/>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1000" b="1" dirty="0">
                <a:solidFill>
                  <a:srgbClr val="000000"/>
                </a:solidFill>
                <a:latin typeface="Arial" charset="0"/>
                <a:ea typeface="ヒラギノ角ゴ Pro W3" pitchFamily="1" charset="-128"/>
                <a:cs typeface="ヒラギノ角ゴ Pro W3"/>
              </a:rPr>
              <a:t>World Bank Group</a:t>
            </a:r>
            <a:r>
              <a:rPr lang="en-US" sz="1000" dirty="0">
                <a:solidFill>
                  <a:srgbClr val="000000"/>
                </a:solidFill>
                <a:latin typeface="Arial" charset="0"/>
                <a:ea typeface="ヒラギノ角ゴ Pro W3" pitchFamily="1" charset="-128"/>
                <a:cs typeface="ヒラギノ角ゴ Pro W3"/>
              </a:rPr>
              <a:t> Multilateral Investment Guarantee Agency</a:t>
            </a:r>
          </a:p>
        </p:txBody>
      </p:sp>
      <p:sp>
        <p:nvSpPr>
          <p:cNvPr id="17412" name="Rectangle 4"/>
          <p:cNvSpPr>
            <a:spLocks noGrp="1" noChangeArrowheads="1"/>
          </p:cNvSpPr>
          <p:nvPr>
            <p:ph type="ctrTitle"/>
          </p:nvPr>
        </p:nvSpPr>
        <p:spPr>
          <a:xfrm>
            <a:off x="609600" y="2438400"/>
            <a:ext cx="8077200" cy="1066800"/>
          </a:xfrm>
        </p:spPr>
        <p:txBody>
          <a:bodyPr anchor="b"/>
          <a:lstStyle>
            <a:lvl1pPr algn="r">
              <a:defRPr sz="3800" b="0"/>
            </a:lvl1pPr>
          </a:lstStyle>
          <a:p>
            <a:r>
              <a:rPr lang="en-US"/>
              <a:t>Click to edit Master title style</a:t>
            </a:r>
          </a:p>
        </p:txBody>
      </p:sp>
      <p:sp>
        <p:nvSpPr>
          <p:cNvPr id="17413" name="Rectangle 5"/>
          <p:cNvSpPr>
            <a:spLocks noGrp="1" noChangeArrowheads="1"/>
          </p:cNvSpPr>
          <p:nvPr>
            <p:ph type="subTitle" idx="1"/>
          </p:nvPr>
        </p:nvSpPr>
        <p:spPr bwMode="auto">
          <a:xfrm>
            <a:off x="609600" y="3657600"/>
            <a:ext cx="8077200" cy="762000"/>
          </a:xfrm>
        </p:spPr>
        <p:txBody>
          <a:bodyPr/>
          <a:lstStyle>
            <a:lvl1pPr marL="0" indent="0" algn="r">
              <a:buFontTx/>
              <a:buNone/>
              <a:defRPr sz="1900">
                <a:solidFill>
                  <a:srgbClr val="002F5F"/>
                </a:solidFill>
                <a:latin typeface="Arial Black" pitchFamily="1" charset="0"/>
              </a:defRPr>
            </a:lvl1pPr>
          </a:lstStyle>
          <a:p>
            <a:r>
              <a:rPr lang="en-US"/>
              <a:t>Click to edit Master subtitle style</a:t>
            </a:r>
          </a:p>
        </p:txBody>
      </p:sp>
    </p:spTree>
    <p:extLst>
      <p:ext uri="{BB962C8B-B14F-4D97-AF65-F5344CB8AC3E}">
        <p14:creationId xmlns:p14="http://schemas.microsoft.com/office/powerpoint/2010/main" val="57372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304800" y="6324600"/>
            <a:ext cx="2743200" cy="457200"/>
          </a:xfrm>
          <a:prstGeom prst="rect">
            <a:avLst/>
          </a:prstGeom>
          <a:ln/>
        </p:spPr>
        <p:txBody>
          <a:bodyPr/>
          <a:lstStyle>
            <a:lvl1pPr>
              <a:defRPr/>
            </a:lvl1pPr>
          </a:lstStyle>
          <a:p>
            <a:pPr>
              <a:defRPr/>
            </a:pPr>
            <a:fld id="{62E86D23-2C78-451D-BE55-809BF5E0904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8900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76200"/>
            <a:ext cx="21526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3055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304800" y="6324600"/>
            <a:ext cx="2743200" cy="457200"/>
          </a:xfrm>
          <a:prstGeom prst="rect">
            <a:avLst/>
          </a:prstGeom>
          <a:ln/>
        </p:spPr>
        <p:txBody>
          <a:bodyPr/>
          <a:lstStyle>
            <a:lvl1pPr>
              <a:defRPr/>
            </a:lvl1pPr>
          </a:lstStyle>
          <a:p>
            <a:pPr>
              <a:defRPr/>
            </a:pPr>
            <a:fld id="{4F1AE422-35A4-41E9-843B-DA6BD9456EA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027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762000"/>
          </a:xfrm>
        </p:spPr>
        <p:txBody>
          <a:bodyPr/>
          <a:lstStyle/>
          <a:p>
            <a:r>
              <a:rPr lang="en-US"/>
              <a:t>Click to edit Master title style</a:t>
            </a:r>
          </a:p>
        </p:txBody>
      </p:sp>
      <p:sp>
        <p:nvSpPr>
          <p:cNvPr id="3" name="Text Placeholder 2"/>
          <p:cNvSpPr>
            <a:spLocks noGrp="1"/>
          </p:cNvSpPr>
          <p:nvPr>
            <p:ph type="body" sz="half" idx="1"/>
          </p:nvPr>
        </p:nvSpPr>
        <p:spPr>
          <a:xfrm>
            <a:off x="304800" y="10668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066800"/>
            <a:ext cx="4229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304800" y="6324600"/>
            <a:ext cx="2743200" cy="457200"/>
          </a:xfrm>
          <a:prstGeom prst="rect">
            <a:avLst/>
          </a:prstGeom>
          <a:ln/>
        </p:spPr>
        <p:txBody>
          <a:bodyPr/>
          <a:lstStyle>
            <a:lvl1pPr>
              <a:defRPr/>
            </a:lvl1pPr>
          </a:lstStyle>
          <a:p>
            <a:pPr>
              <a:defRPr/>
            </a:pPr>
            <a:fld id="{0913B3C9-B6ED-4F3D-B5BD-10B80044D35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60215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latin typeface="+mn-lt"/>
              <a:cs typeface="+mn-cs"/>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baseline="0" smtClean="0"/>
            </a:lvl1pPr>
          </a:lstStyle>
          <a:p>
            <a:pPr lvl="0"/>
            <a:r>
              <a:rPr lang="en-US" dirty="0"/>
              <a:t>Click to edit Master text styles</a:t>
            </a:r>
          </a:p>
        </p:txBody>
      </p:sp>
      <p:sp>
        <p:nvSpPr>
          <p:cNvPr id="5" name="Slide Number Placeholder 3"/>
          <p:cNvSpPr>
            <a:spLocks noGrp="1"/>
          </p:cNvSpPr>
          <p:nvPr>
            <p:ph type="sldNum" sz="quarter" idx="14"/>
          </p:nvPr>
        </p:nvSpPr>
        <p:spPr>
          <a:xfrm>
            <a:off x="8223196" y="6440839"/>
            <a:ext cx="552283" cy="358440"/>
          </a:xfrm>
          <a:prstGeom prst="rect">
            <a:avLst/>
          </a:prstGeom>
        </p:spPr>
        <p:txBody>
          <a:bodyPr/>
          <a:lstStyle>
            <a:lvl1pPr>
              <a:defRPr sz="1100"/>
            </a:lvl1pPr>
          </a:lstStyle>
          <a:p>
            <a:fld id="{BB69D35A-E06D-4792-9C5B-2D05A2EA612F}" type="slidenum">
              <a:rPr lang="en-US" altLang="en-US" smtClean="0"/>
              <a:pPr/>
              <a:t>‹#›</a:t>
            </a:fld>
            <a:endParaRPr lang="en-US" altLang="en-US" dirty="0"/>
          </a:p>
        </p:txBody>
      </p:sp>
      <p:pic>
        <p:nvPicPr>
          <p:cNvPr id="8" name="Picture 6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7188" y="6418072"/>
            <a:ext cx="1944597" cy="381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36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304800" y="6324600"/>
            <a:ext cx="2895600" cy="457200"/>
          </a:xfrm>
          <a:prstGeom prst="rect">
            <a:avLst/>
          </a:prstGeom>
          <a:ln/>
        </p:spPr>
        <p:txBody>
          <a:bodyPr/>
          <a:lstStyle>
            <a:lvl1pPr>
              <a:defRPr/>
            </a:lvl1pPr>
          </a:lstStyle>
          <a:p>
            <a:pPr marL="342900" indent="-342900">
              <a:defRPr/>
            </a:pPr>
            <a:fld id="{C546422C-87A8-4C47-9A49-B2D17874BE53}" type="slidenum">
              <a:rPr lang="en-US" smtClean="0">
                <a:solidFill>
                  <a:srgbClr val="FFFFFF"/>
                </a:solidFill>
              </a:rPr>
              <a:pPr marL="342900" indent="-342900">
                <a:defRPr/>
              </a:pPr>
              <a:t>‹#›</a:t>
            </a:fld>
            <a:r>
              <a:rPr lang="en-US" dirty="0">
                <a:solidFill>
                  <a:srgbClr val="FFFFFF"/>
                </a:solidFill>
              </a:rPr>
              <a:t>   </a:t>
            </a:r>
            <a:r>
              <a:rPr lang="en-US" sz="1050" dirty="0">
                <a:solidFill>
                  <a:srgbClr val="FFFFFF"/>
                </a:solidFill>
                <a:latin typeface="Arial Black" pitchFamily="34" charset="0"/>
              </a:rPr>
              <a:t>Competition Policy Team,       CICIS</a:t>
            </a:r>
            <a:endParaRPr lang="en-US" sz="1100" dirty="0">
              <a:solidFill>
                <a:srgbClr val="FFFFFF"/>
              </a:solidFill>
              <a:latin typeface="Arial Black" pitchFamily="34" charset="0"/>
            </a:endParaRPr>
          </a:p>
          <a:p>
            <a:pPr>
              <a:defRPr/>
            </a:pPr>
            <a:endParaRPr lang="en-US" dirty="0">
              <a:solidFill>
                <a:srgbClr val="FFFFFF"/>
              </a:solidFill>
            </a:endParaRPr>
          </a:p>
        </p:txBody>
      </p:sp>
    </p:spTree>
    <p:extLst>
      <p:ext uri="{BB962C8B-B14F-4D97-AF65-F5344CB8AC3E}">
        <p14:creationId xmlns:p14="http://schemas.microsoft.com/office/powerpoint/2010/main" val="427492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304800" y="6324600"/>
            <a:ext cx="2743200" cy="457200"/>
          </a:xfrm>
          <a:prstGeom prst="rect">
            <a:avLst/>
          </a:prstGeom>
          <a:ln/>
        </p:spPr>
        <p:txBody>
          <a:bodyPr/>
          <a:lstStyle>
            <a:lvl1pPr>
              <a:defRPr/>
            </a:lvl1pPr>
          </a:lstStyle>
          <a:p>
            <a:pPr>
              <a:defRPr/>
            </a:pPr>
            <a:fld id="{C95760A9-D41F-4B6F-87DC-49223FE18D2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082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0668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304800" y="6324600"/>
            <a:ext cx="2743200" cy="457200"/>
          </a:xfrm>
          <a:prstGeom prst="rect">
            <a:avLst/>
          </a:prstGeom>
          <a:ln/>
        </p:spPr>
        <p:txBody>
          <a:bodyPr/>
          <a:lstStyle>
            <a:lvl1pPr>
              <a:defRPr/>
            </a:lvl1pPr>
          </a:lstStyle>
          <a:p>
            <a:pPr>
              <a:defRPr/>
            </a:pPr>
            <a:fld id="{4A05E0C7-A67C-4312-8409-B40DD919AC8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2168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304800" y="6324600"/>
            <a:ext cx="2743200" cy="457200"/>
          </a:xfrm>
          <a:prstGeom prst="rect">
            <a:avLst/>
          </a:prstGeom>
          <a:ln/>
        </p:spPr>
        <p:txBody>
          <a:bodyPr/>
          <a:lstStyle>
            <a:lvl1pPr>
              <a:defRPr/>
            </a:lvl1pPr>
          </a:lstStyle>
          <a:p>
            <a:pPr>
              <a:defRPr/>
            </a:pPr>
            <a:fld id="{CFA9A5B2-FC57-4629-B121-3318A2C3D11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3297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304800" y="6324600"/>
            <a:ext cx="2743200" cy="457200"/>
          </a:xfrm>
          <a:prstGeom prst="rect">
            <a:avLst/>
          </a:prstGeom>
          <a:ln/>
        </p:spPr>
        <p:txBody>
          <a:bodyPr/>
          <a:lstStyle>
            <a:lvl1pPr>
              <a:defRPr/>
            </a:lvl1pPr>
          </a:lstStyle>
          <a:p>
            <a:pPr>
              <a:defRPr/>
            </a:pPr>
            <a:fld id="{A9378A30-0CA7-4172-A482-E4EDFFF0E0D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084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304800" y="6324600"/>
            <a:ext cx="2743200" cy="457200"/>
          </a:xfrm>
          <a:prstGeom prst="rect">
            <a:avLst/>
          </a:prstGeom>
          <a:ln/>
        </p:spPr>
        <p:txBody>
          <a:bodyPr/>
          <a:lstStyle>
            <a:lvl1pPr>
              <a:defRPr/>
            </a:lvl1pPr>
          </a:lstStyle>
          <a:p>
            <a:pPr>
              <a:defRPr/>
            </a:pPr>
            <a:fld id="{01E04CB8-7536-4A3F-8E1D-0C52C21DC25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5722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304800" y="6324600"/>
            <a:ext cx="2743200" cy="457200"/>
          </a:xfrm>
          <a:prstGeom prst="rect">
            <a:avLst/>
          </a:prstGeom>
          <a:ln/>
        </p:spPr>
        <p:txBody>
          <a:bodyPr/>
          <a:lstStyle>
            <a:lvl1pPr>
              <a:defRPr/>
            </a:lvl1pPr>
          </a:lstStyle>
          <a:p>
            <a:pPr>
              <a:defRPr/>
            </a:pPr>
            <a:fld id="{749D2F65-455D-4E69-8C39-85678AFE17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476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304800" y="6324600"/>
            <a:ext cx="2743200" cy="457200"/>
          </a:xfrm>
          <a:prstGeom prst="rect">
            <a:avLst/>
          </a:prstGeom>
          <a:ln/>
        </p:spPr>
        <p:txBody>
          <a:bodyPr/>
          <a:lstStyle>
            <a:lvl1pPr>
              <a:defRPr/>
            </a:lvl1pPr>
          </a:lstStyle>
          <a:p>
            <a:pPr>
              <a:defRPr/>
            </a:pPr>
            <a:fld id="{52E6A6D8-A06B-468F-B6C6-1A218F726B9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8043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http://intresources.worldbank.org/INTGSDGRAPHICSMAPDESIGN/Images/285523-1092835719708/miga2bw.jp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bwMode="auto">
          <a:xfrm>
            <a:off x="0" y="914400"/>
            <a:ext cx="9144000" cy="5257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Arial" charset="0"/>
              <a:ea typeface="ヒラギノ角ゴ Pro W3" pitchFamily="1" charset="-128"/>
              <a:cs typeface="ヒラギノ角ゴ Pro W3"/>
            </a:endParaRPr>
          </a:p>
        </p:txBody>
      </p:sp>
      <p:pic>
        <p:nvPicPr>
          <p:cNvPr id="1026" name="Picture 8" descr="fias_proj_4-blue-sub"/>
          <p:cNvPicPr>
            <a:picLocks noChangeAspect="1" noChangeArrowheads="1"/>
          </p:cNvPicPr>
          <p:nvPr/>
        </p:nvPicPr>
        <p:blipFill>
          <a:blip r:embed="rId16" cstate="print"/>
          <a:srcRect b="19948"/>
          <a:stretch>
            <a:fillRect/>
          </a:stretch>
        </p:blipFill>
        <p:spPr bwMode="ltGray">
          <a:xfrm>
            <a:off x="0" y="0"/>
            <a:ext cx="9145588" cy="9175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04800" y="76200"/>
            <a:ext cx="8610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black">
          <a:xfrm>
            <a:off x="304800" y="10668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10" descr="wbcube-l"/>
          <p:cNvPicPr>
            <a:picLocks noChangeAspect="1" noChangeArrowheads="1"/>
          </p:cNvPicPr>
          <p:nvPr/>
        </p:nvPicPr>
        <p:blipFill>
          <a:blip r:embed="rId17" cstate="print"/>
          <a:srcRect/>
          <a:stretch>
            <a:fillRect/>
          </a:stretch>
        </p:blipFill>
        <p:spPr bwMode="auto">
          <a:xfrm>
            <a:off x="7086600" y="6324600"/>
            <a:ext cx="381000" cy="381000"/>
          </a:xfrm>
          <a:prstGeom prst="rect">
            <a:avLst/>
          </a:prstGeom>
          <a:noFill/>
          <a:ln w="9525">
            <a:noFill/>
            <a:miter lim="800000"/>
            <a:headEnd/>
            <a:tailEnd/>
          </a:ln>
        </p:spPr>
      </p:pic>
      <p:sp>
        <p:nvSpPr>
          <p:cNvPr id="16395" name="Text Box 11"/>
          <p:cNvSpPr txBox="1">
            <a:spLocks noChangeArrowheads="1"/>
          </p:cNvSpPr>
          <p:nvPr/>
        </p:nvSpPr>
        <p:spPr bwMode="auto">
          <a:xfrm>
            <a:off x="7467600" y="6400800"/>
            <a:ext cx="1676400" cy="244475"/>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1000" dirty="0">
                <a:solidFill>
                  <a:srgbClr val="000000"/>
                </a:solidFill>
                <a:latin typeface="Arial" charset="0"/>
                <a:ea typeface="ヒラギノ角ゴ Pro W3" pitchFamily="1" charset="-128"/>
                <a:cs typeface="ヒラギノ角ゴ Pro W3"/>
              </a:rPr>
              <a:t>THE WORLD BANK</a:t>
            </a:r>
          </a:p>
        </p:txBody>
      </p:sp>
      <p:pic>
        <p:nvPicPr>
          <p:cNvPr id="1032" name="Picture 12" descr="migaMEDbw.jpg"/>
          <p:cNvPicPr>
            <a:picLocks noChangeAspect="1" noChangeArrowheads="1"/>
          </p:cNvPicPr>
          <p:nvPr/>
        </p:nvPicPr>
        <p:blipFill>
          <a:blip r:embed="rId18" r:link="rId19" cstate="print"/>
          <a:srcRect/>
          <a:stretch>
            <a:fillRect/>
          </a:stretch>
        </p:blipFill>
        <p:spPr bwMode="auto">
          <a:xfrm>
            <a:off x="5486400" y="6324600"/>
            <a:ext cx="381000" cy="381000"/>
          </a:xfrm>
          <a:prstGeom prst="rect">
            <a:avLst/>
          </a:prstGeom>
          <a:noFill/>
          <a:ln w="9525">
            <a:noFill/>
            <a:miter lim="800000"/>
            <a:headEnd/>
            <a:tailEnd/>
          </a:ln>
        </p:spPr>
      </p:pic>
      <p:sp>
        <p:nvSpPr>
          <p:cNvPr id="16397" name="Text Box 13"/>
          <p:cNvSpPr txBox="1">
            <a:spLocks noChangeArrowheads="1"/>
          </p:cNvSpPr>
          <p:nvPr/>
        </p:nvSpPr>
        <p:spPr bwMode="auto">
          <a:xfrm>
            <a:off x="5867400" y="6323013"/>
            <a:ext cx="1295400" cy="458787"/>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800" b="1" dirty="0">
                <a:solidFill>
                  <a:srgbClr val="000000"/>
                </a:solidFill>
                <a:latin typeface="Arial" charset="0"/>
                <a:ea typeface="ヒラギノ角ゴ Pro W3" pitchFamily="1" charset="-128"/>
                <a:cs typeface="ヒラギノ角ゴ Pro W3"/>
              </a:rPr>
              <a:t>World Bank Group</a:t>
            </a:r>
            <a:r>
              <a:rPr lang="en-US" sz="800" dirty="0">
                <a:solidFill>
                  <a:srgbClr val="000000"/>
                </a:solidFill>
                <a:latin typeface="Arial" charset="0"/>
                <a:ea typeface="ヒラギノ角ゴ Pro W3" pitchFamily="1" charset="-128"/>
                <a:cs typeface="ヒラギノ角ゴ Pro W3"/>
              </a:rPr>
              <a:t> Multilateral Investment Guarantee Agency</a:t>
            </a:r>
          </a:p>
        </p:txBody>
      </p:sp>
      <p:pic>
        <p:nvPicPr>
          <p:cNvPr id="5130" name="Picture 14" descr="IFC_Logo_Eng_White_Horz"/>
          <p:cNvPicPr>
            <a:picLocks noChangeAspect="1" noChangeArrowheads="1"/>
          </p:cNvPicPr>
          <p:nvPr/>
        </p:nvPicPr>
        <p:blipFill>
          <a:blip r:embed="rId20" cstate="print">
            <a:duotone>
              <a:prstClr val="black"/>
              <a:schemeClr val="tx2">
                <a:tint val="45000"/>
                <a:satMod val="400000"/>
              </a:schemeClr>
            </a:duotone>
          </a:blip>
          <a:srcRect/>
          <a:stretch>
            <a:fillRect/>
          </a:stretch>
        </p:blipFill>
        <p:spPr bwMode="auto">
          <a:xfrm>
            <a:off x="3352800" y="6400800"/>
            <a:ext cx="1905000" cy="260350"/>
          </a:xfrm>
          <a:prstGeom prst="rect">
            <a:avLst/>
          </a:prstGeom>
          <a:noFill/>
          <a:ln w="9525">
            <a:noFill/>
            <a:miter lim="800000"/>
            <a:headEnd/>
            <a:tailEnd/>
          </a:ln>
        </p:spPr>
      </p:pic>
    </p:spTree>
    <p:extLst>
      <p:ext uri="{BB962C8B-B14F-4D97-AF65-F5344CB8AC3E}">
        <p14:creationId xmlns:p14="http://schemas.microsoft.com/office/powerpoint/2010/main" val="4178388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lnSpc>
          <a:spcPct val="75000"/>
        </a:lnSpc>
        <a:spcBef>
          <a:spcPct val="0"/>
        </a:spcBef>
        <a:spcAft>
          <a:spcPct val="0"/>
        </a:spcAft>
        <a:defRPr sz="2800" b="1">
          <a:solidFill>
            <a:schemeClr val="bg1"/>
          </a:solidFill>
          <a:latin typeface="+mj-lt"/>
          <a:ea typeface="+mj-ea"/>
          <a:cs typeface="ヒラギノ角ゴ Pro W3"/>
        </a:defRPr>
      </a:lvl1pPr>
      <a:lvl2pPr algn="l" rtl="0" eaLnBrk="0" fontAlgn="base" hangingPunct="0">
        <a:lnSpc>
          <a:spcPct val="75000"/>
        </a:lnSpc>
        <a:spcBef>
          <a:spcPct val="0"/>
        </a:spcBef>
        <a:spcAft>
          <a:spcPct val="0"/>
        </a:spcAft>
        <a:defRPr sz="2800" b="1">
          <a:solidFill>
            <a:schemeClr val="bg1"/>
          </a:solidFill>
          <a:latin typeface="Arial" charset="0"/>
          <a:ea typeface="ヒラギノ角ゴ Pro W3" pitchFamily="1" charset="-128"/>
          <a:cs typeface="ヒラギノ角ゴ Pro W3"/>
        </a:defRPr>
      </a:lvl2pPr>
      <a:lvl3pPr algn="l" rtl="0" eaLnBrk="0" fontAlgn="base" hangingPunct="0">
        <a:lnSpc>
          <a:spcPct val="75000"/>
        </a:lnSpc>
        <a:spcBef>
          <a:spcPct val="0"/>
        </a:spcBef>
        <a:spcAft>
          <a:spcPct val="0"/>
        </a:spcAft>
        <a:defRPr sz="2800" b="1">
          <a:solidFill>
            <a:schemeClr val="bg1"/>
          </a:solidFill>
          <a:latin typeface="Arial" charset="0"/>
          <a:ea typeface="ヒラギノ角ゴ Pro W3" pitchFamily="1" charset="-128"/>
          <a:cs typeface="ヒラギノ角ゴ Pro W3"/>
        </a:defRPr>
      </a:lvl3pPr>
      <a:lvl4pPr algn="l" rtl="0" eaLnBrk="0" fontAlgn="base" hangingPunct="0">
        <a:lnSpc>
          <a:spcPct val="75000"/>
        </a:lnSpc>
        <a:spcBef>
          <a:spcPct val="0"/>
        </a:spcBef>
        <a:spcAft>
          <a:spcPct val="0"/>
        </a:spcAft>
        <a:defRPr sz="2800" b="1">
          <a:solidFill>
            <a:schemeClr val="bg1"/>
          </a:solidFill>
          <a:latin typeface="Arial" charset="0"/>
          <a:ea typeface="ヒラギノ角ゴ Pro W3" pitchFamily="1" charset="-128"/>
          <a:cs typeface="ヒラギノ角ゴ Pro W3"/>
        </a:defRPr>
      </a:lvl4pPr>
      <a:lvl5pPr algn="l" rtl="0" eaLnBrk="0" fontAlgn="base" hangingPunct="0">
        <a:lnSpc>
          <a:spcPct val="75000"/>
        </a:lnSpc>
        <a:spcBef>
          <a:spcPct val="0"/>
        </a:spcBef>
        <a:spcAft>
          <a:spcPct val="0"/>
        </a:spcAft>
        <a:defRPr sz="2800" b="1">
          <a:solidFill>
            <a:schemeClr val="bg1"/>
          </a:solidFill>
          <a:latin typeface="Arial" charset="0"/>
          <a:ea typeface="ヒラギノ角ゴ Pro W3" pitchFamily="1" charset="-128"/>
          <a:cs typeface="ヒラギノ角ゴ Pro W3"/>
        </a:defRPr>
      </a:lvl5pPr>
      <a:lvl6pPr marL="457200" algn="l" rtl="0" fontAlgn="base">
        <a:lnSpc>
          <a:spcPct val="75000"/>
        </a:lnSpc>
        <a:spcBef>
          <a:spcPct val="0"/>
        </a:spcBef>
        <a:spcAft>
          <a:spcPct val="0"/>
        </a:spcAft>
        <a:defRPr sz="2800" b="1">
          <a:solidFill>
            <a:schemeClr val="bg1"/>
          </a:solidFill>
          <a:latin typeface="Arial" charset="0"/>
          <a:ea typeface="ヒラギノ角ゴ Pro W3" pitchFamily="1" charset="-128"/>
        </a:defRPr>
      </a:lvl6pPr>
      <a:lvl7pPr marL="914400" algn="l" rtl="0" fontAlgn="base">
        <a:lnSpc>
          <a:spcPct val="75000"/>
        </a:lnSpc>
        <a:spcBef>
          <a:spcPct val="0"/>
        </a:spcBef>
        <a:spcAft>
          <a:spcPct val="0"/>
        </a:spcAft>
        <a:defRPr sz="2800" b="1">
          <a:solidFill>
            <a:schemeClr val="bg1"/>
          </a:solidFill>
          <a:latin typeface="Arial" charset="0"/>
          <a:ea typeface="ヒラギノ角ゴ Pro W3" pitchFamily="1" charset="-128"/>
        </a:defRPr>
      </a:lvl7pPr>
      <a:lvl8pPr marL="1371600" algn="l" rtl="0" fontAlgn="base">
        <a:lnSpc>
          <a:spcPct val="75000"/>
        </a:lnSpc>
        <a:spcBef>
          <a:spcPct val="0"/>
        </a:spcBef>
        <a:spcAft>
          <a:spcPct val="0"/>
        </a:spcAft>
        <a:defRPr sz="2800" b="1">
          <a:solidFill>
            <a:schemeClr val="bg1"/>
          </a:solidFill>
          <a:latin typeface="Arial" charset="0"/>
          <a:ea typeface="ヒラギノ角ゴ Pro W3" pitchFamily="1" charset="-128"/>
        </a:defRPr>
      </a:lvl8pPr>
      <a:lvl9pPr marL="1828800" algn="l" rtl="0" fontAlgn="base">
        <a:lnSpc>
          <a:spcPct val="75000"/>
        </a:lnSpc>
        <a:spcBef>
          <a:spcPct val="0"/>
        </a:spcBef>
        <a:spcAft>
          <a:spcPct val="0"/>
        </a:spcAft>
        <a:defRPr sz="2800" b="1">
          <a:solidFill>
            <a:schemeClr val="bg1"/>
          </a:solidFill>
          <a:latin typeface="Arial" charset="0"/>
          <a:ea typeface="ヒラギノ角ゴ Pro W3" pitchFamily="1" charset="-128"/>
        </a:defRPr>
      </a:lvl9pPr>
    </p:titleStyle>
    <p:bodyStyle>
      <a:lvl1pPr marL="342900" indent="-342900" algn="l" rtl="0" eaLnBrk="0" fontAlgn="base" hangingPunct="0">
        <a:spcBef>
          <a:spcPct val="70000"/>
        </a:spcBef>
        <a:spcAft>
          <a:spcPct val="0"/>
        </a:spcAft>
        <a:buBlip>
          <a:blip r:embed="rId21"/>
        </a:buBlip>
        <a:defRPr sz="2400">
          <a:solidFill>
            <a:schemeClr val="tx1"/>
          </a:solidFill>
          <a:latin typeface="+mn-lt"/>
          <a:ea typeface="+mn-ea"/>
          <a:cs typeface="ヒラギノ角ゴ Pro W3"/>
        </a:defRPr>
      </a:lvl1pPr>
      <a:lvl2pPr marL="742950" indent="-285750" algn="l" rtl="0" eaLnBrk="0" fontAlgn="base" hangingPunct="0">
        <a:spcBef>
          <a:spcPct val="70000"/>
        </a:spcBef>
        <a:spcAft>
          <a:spcPct val="0"/>
        </a:spcAft>
        <a:buBlip>
          <a:blip r:embed="rId22"/>
        </a:buBlip>
        <a:defRPr sz="2000">
          <a:solidFill>
            <a:schemeClr val="tx1"/>
          </a:solidFill>
          <a:latin typeface="+mn-lt"/>
          <a:ea typeface="+mn-ea"/>
          <a:cs typeface="ヒラギノ角ゴ Pro W3"/>
        </a:defRPr>
      </a:lvl2pPr>
      <a:lvl3pPr marL="1085850" indent="-228600" algn="l" rtl="0" eaLnBrk="0" fontAlgn="base" hangingPunct="0">
        <a:spcBef>
          <a:spcPct val="20000"/>
        </a:spcBef>
        <a:spcAft>
          <a:spcPct val="0"/>
        </a:spcAft>
        <a:defRPr sz="2000">
          <a:solidFill>
            <a:schemeClr val="tx1"/>
          </a:solidFill>
          <a:latin typeface="+mn-lt"/>
          <a:ea typeface="+mn-ea"/>
          <a:cs typeface="ヒラギノ角ゴ Pro W3"/>
        </a:defRPr>
      </a:lvl3pPr>
      <a:lvl4pPr marL="1428750" indent="-228600" algn="l" rtl="0" eaLnBrk="0" fontAlgn="base" hangingPunct="0">
        <a:spcBef>
          <a:spcPct val="20000"/>
        </a:spcBef>
        <a:spcAft>
          <a:spcPct val="0"/>
        </a:spcAft>
        <a:defRPr sz="2000">
          <a:solidFill>
            <a:schemeClr val="tx1"/>
          </a:solidFill>
          <a:latin typeface="+mn-lt"/>
          <a:ea typeface="+mn-ea"/>
          <a:cs typeface="ヒラギノ角ゴ Pro W3"/>
        </a:defRPr>
      </a:lvl4pPr>
      <a:lvl5pPr marL="177165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228850" indent="-228600" algn="l" rtl="0" fontAlgn="base">
        <a:spcBef>
          <a:spcPct val="20000"/>
        </a:spcBef>
        <a:spcAft>
          <a:spcPct val="0"/>
        </a:spcAft>
        <a:buChar char="»"/>
        <a:defRPr sz="2000">
          <a:solidFill>
            <a:schemeClr val="bg1"/>
          </a:solidFill>
          <a:latin typeface="+mn-lt"/>
          <a:ea typeface="+mn-ea"/>
        </a:defRPr>
      </a:lvl6pPr>
      <a:lvl7pPr marL="2686050" indent="-228600" algn="l" rtl="0" fontAlgn="base">
        <a:spcBef>
          <a:spcPct val="20000"/>
        </a:spcBef>
        <a:spcAft>
          <a:spcPct val="0"/>
        </a:spcAft>
        <a:buChar char="»"/>
        <a:defRPr sz="2000">
          <a:solidFill>
            <a:schemeClr val="bg1"/>
          </a:solidFill>
          <a:latin typeface="+mn-lt"/>
          <a:ea typeface="+mn-ea"/>
        </a:defRPr>
      </a:lvl7pPr>
      <a:lvl8pPr marL="3143250" indent="-228600" algn="l" rtl="0" fontAlgn="base">
        <a:spcBef>
          <a:spcPct val="20000"/>
        </a:spcBef>
        <a:spcAft>
          <a:spcPct val="0"/>
        </a:spcAft>
        <a:buChar char="»"/>
        <a:defRPr sz="2000">
          <a:solidFill>
            <a:schemeClr val="bg1"/>
          </a:solidFill>
          <a:latin typeface="+mn-lt"/>
          <a:ea typeface="+mn-ea"/>
        </a:defRPr>
      </a:lvl8pPr>
      <a:lvl9pPr marL="360045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589641" y="1981200"/>
            <a:ext cx="8153400" cy="2819400"/>
          </a:xfrm>
        </p:spPr>
        <p:txBody>
          <a:bodyPr/>
          <a:lstStyle/>
          <a:p>
            <a:pPr eaLnBrk="1" hangingPunct="1"/>
            <a:br>
              <a:rPr lang="en-US" dirty="0"/>
            </a:br>
            <a:br>
              <a:rPr lang="en-US" dirty="0"/>
            </a:br>
            <a:br>
              <a:rPr lang="en-US" dirty="0"/>
            </a:br>
            <a:r>
              <a:rPr lang="en-US" dirty="0"/>
              <a:t>Lending to SMES on the bases of movable collateral” Asset based lending and electronic factoring platforms</a:t>
            </a:r>
            <a:br>
              <a:rPr lang="es-PE" sz="3600" b="1" dirty="0"/>
            </a:br>
            <a:br>
              <a:rPr lang="es-PE" sz="2000" b="1" dirty="0"/>
            </a:br>
            <a:endParaRPr lang="es-PE" sz="3500" b="1" dirty="0">
              <a:latin typeface="Arial Black" pitchFamily="34" charset="0"/>
            </a:endParaRPr>
          </a:p>
        </p:txBody>
      </p:sp>
      <p:sp>
        <p:nvSpPr>
          <p:cNvPr id="16386" name="Rectangle 3"/>
          <p:cNvSpPr>
            <a:spLocks noGrp="1" noChangeArrowheads="1"/>
          </p:cNvSpPr>
          <p:nvPr>
            <p:ph type="subTitle" idx="1"/>
          </p:nvPr>
        </p:nvSpPr>
        <p:spPr>
          <a:xfrm>
            <a:off x="833438" y="3657600"/>
            <a:ext cx="7853362" cy="1066800"/>
          </a:xfrm>
        </p:spPr>
        <p:txBody>
          <a:bodyPr/>
          <a:lstStyle/>
          <a:p>
            <a:pPr>
              <a:spcBef>
                <a:spcPct val="0"/>
              </a:spcBef>
            </a:pPr>
            <a:endParaRPr lang="es-PE" sz="1000" dirty="0">
              <a:solidFill>
                <a:srgbClr val="003469"/>
              </a:solidFill>
              <a:latin typeface="Arial Black" pitchFamily="34" charset="0"/>
            </a:endParaRPr>
          </a:p>
          <a:p>
            <a:pPr>
              <a:spcBef>
                <a:spcPct val="0"/>
              </a:spcBef>
            </a:pPr>
            <a:endParaRPr lang="es-PE" dirty="0">
              <a:solidFill>
                <a:srgbClr val="003469"/>
              </a:solidFill>
              <a:latin typeface="Arial Black" pitchFamily="34" charset="0"/>
            </a:endParaRPr>
          </a:p>
          <a:p>
            <a:pPr>
              <a:spcBef>
                <a:spcPct val="0"/>
              </a:spcBef>
            </a:pPr>
            <a:r>
              <a:rPr lang="es-PE" dirty="0" err="1">
                <a:solidFill>
                  <a:srgbClr val="003469"/>
                </a:solidFill>
                <a:latin typeface="Arial Black" pitchFamily="34" charset="0"/>
              </a:rPr>
              <a:t>September</a:t>
            </a:r>
            <a:r>
              <a:rPr lang="es-PE" dirty="0">
                <a:solidFill>
                  <a:srgbClr val="003469"/>
                </a:solidFill>
                <a:latin typeface="Arial Black" pitchFamily="34" charset="0"/>
              </a:rPr>
              <a:t> 14, 2018</a:t>
            </a:r>
            <a:endParaRPr lang="es-PE" sz="800" b="1" dirty="0">
              <a:solidFill>
                <a:srgbClr val="003469"/>
              </a:solidFill>
              <a:latin typeface="Arial Black" pitchFamily="34" charset="0"/>
            </a:endParaRPr>
          </a:p>
          <a:p>
            <a:pPr eaLnBrk="1" hangingPunct="1"/>
            <a:endParaRPr lang="es-PE" dirty="0">
              <a:latin typeface="Arial Black" pitchFamily="34" charset="0"/>
            </a:endParaRPr>
          </a:p>
        </p:txBody>
      </p:sp>
      <p:sp>
        <p:nvSpPr>
          <p:cNvPr id="16387" name="Text Box 6"/>
          <p:cNvSpPr txBox="1">
            <a:spLocks noChangeArrowheads="1"/>
          </p:cNvSpPr>
          <p:nvPr/>
        </p:nvSpPr>
        <p:spPr bwMode="auto">
          <a:xfrm>
            <a:off x="377371" y="4800600"/>
            <a:ext cx="8577941" cy="1143000"/>
          </a:xfrm>
          <a:prstGeom prst="rect">
            <a:avLst/>
          </a:prstGeom>
          <a:noFill/>
          <a:ln w="9525">
            <a:noFill/>
            <a:miter lim="800000"/>
            <a:headEnd/>
            <a:tailEnd/>
          </a:ln>
        </p:spPr>
        <p:txBody>
          <a:bodyPr/>
          <a:lstStyle/>
          <a:p>
            <a:pPr algn="r" eaLnBrk="0" hangingPunct="0"/>
            <a:endParaRPr lang="es-PE" sz="2000" dirty="0">
              <a:solidFill>
                <a:schemeClr val="bg1"/>
              </a:solidFill>
              <a:latin typeface="Arial Black" pitchFamily="34" charset="0"/>
            </a:endParaRPr>
          </a:p>
          <a:p>
            <a:pPr algn="r" eaLnBrk="0" hangingPunct="0"/>
            <a:r>
              <a:rPr lang="es-PE" sz="2000" dirty="0">
                <a:solidFill>
                  <a:schemeClr val="bg1"/>
                </a:solidFill>
                <a:latin typeface="Arial Black" pitchFamily="34" charset="0"/>
              </a:rPr>
              <a:t>Eva Gutiérrez </a:t>
            </a:r>
          </a:p>
          <a:p>
            <a:pPr algn="r" eaLnBrk="0" hangingPunct="0"/>
            <a:r>
              <a:rPr lang="es-PE" sz="2000" dirty="0">
                <a:solidFill>
                  <a:schemeClr val="bg1"/>
                </a:solidFill>
                <a:latin typeface="Arial Black" pitchFamily="34" charset="0"/>
              </a:rPr>
              <a:t>Lead Financial Sector </a:t>
            </a:r>
            <a:r>
              <a:rPr lang="es-PE" sz="2000" dirty="0" err="1">
                <a:solidFill>
                  <a:schemeClr val="bg1"/>
                </a:solidFill>
                <a:latin typeface="Arial Black" pitchFamily="34" charset="0"/>
              </a:rPr>
              <a:t>Specialist</a:t>
            </a:r>
            <a:endParaRPr lang="es-PE" sz="2000" dirty="0">
              <a:solidFill>
                <a:schemeClr val="bg1"/>
              </a:solidFill>
              <a:latin typeface="Arial Black" pitchFamily="34" charset="0"/>
            </a:endParaRPr>
          </a:p>
          <a:p>
            <a:pPr algn="r" eaLnBrk="0" hangingPunct="0"/>
            <a:r>
              <a:rPr lang="en-US" sz="2000" dirty="0">
                <a:solidFill>
                  <a:schemeClr val="bg1"/>
                </a:solidFill>
                <a:latin typeface="Arial Black" pitchFamily="34" charset="0"/>
              </a:rPr>
              <a:t>Finance, Competitiveness and Innovation </a:t>
            </a:r>
            <a:r>
              <a:rPr lang="es-PE" sz="2000" dirty="0">
                <a:solidFill>
                  <a:schemeClr val="bg1"/>
                </a:solidFill>
                <a:latin typeface="Arial Black" pitchFamily="34" charset="0"/>
              </a:rPr>
              <a:t>Global Practice</a:t>
            </a:r>
            <a:endParaRPr lang="es-PE" sz="500" dirty="0">
              <a:solidFill>
                <a:schemeClr val="bg1"/>
              </a:solidFill>
              <a:latin typeface="Arial Black" pitchFamily="34" charset="0"/>
            </a:endParaRPr>
          </a:p>
        </p:txBody>
      </p:sp>
    </p:spTree>
    <p:extLst>
      <p:ext uri="{BB962C8B-B14F-4D97-AF65-F5344CB8AC3E}">
        <p14:creationId xmlns:p14="http://schemas.microsoft.com/office/powerpoint/2010/main" val="181318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B024-8C44-451D-ACC3-87DD5A69AFAD}"/>
              </a:ext>
            </a:extLst>
          </p:cNvPr>
          <p:cNvSpPr>
            <a:spLocks noGrp="1"/>
          </p:cNvSpPr>
          <p:nvPr>
            <p:ph type="title"/>
          </p:nvPr>
        </p:nvSpPr>
        <p:spPr/>
        <p:txBody>
          <a:bodyPr/>
          <a:lstStyle/>
          <a:p>
            <a:r>
              <a:rPr lang="en-US" sz="2400" dirty="0"/>
              <a:t>Financial Factoring Operating Flow</a:t>
            </a:r>
          </a:p>
        </p:txBody>
      </p:sp>
      <p:sp>
        <p:nvSpPr>
          <p:cNvPr id="4" name="Slide Number Placeholder 3">
            <a:extLst>
              <a:ext uri="{FF2B5EF4-FFF2-40B4-BE49-F238E27FC236}">
                <a16:creationId xmlns:a16="http://schemas.microsoft.com/office/drawing/2014/main" id="{0B271FBB-ADD0-4588-B3D8-DB57E4B28605}"/>
              </a:ext>
            </a:extLst>
          </p:cNvPr>
          <p:cNvSpPr>
            <a:spLocks noGrp="1"/>
          </p:cNvSpPr>
          <p:nvPr>
            <p:ph type="sldNum" sz="quarter" idx="10"/>
          </p:nvPr>
        </p:nvSpPr>
        <p:spPr/>
        <p:txBody>
          <a:bodyPr/>
          <a:lstStyle/>
          <a:p>
            <a:pPr marL="342900" indent="-342900">
              <a:defRPr/>
            </a:pPr>
            <a:fld id="{C546422C-87A8-4C47-9A49-B2D17874BE53}" type="slidenum">
              <a:rPr lang="en-US" smtClean="0">
                <a:solidFill>
                  <a:srgbClr val="FFFFFF"/>
                </a:solidFill>
              </a:rPr>
              <a:pPr marL="342900" indent="-342900">
                <a:defRPr/>
              </a:pPr>
              <a:t>10</a:t>
            </a:fld>
            <a:endParaRPr lang="en-US" dirty="0">
              <a:solidFill>
                <a:srgbClr val="FFFFFF"/>
              </a:solidFill>
            </a:endParaRPr>
          </a:p>
        </p:txBody>
      </p:sp>
      <p:pic>
        <p:nvPicPr>
          <p:cNvPr id="3" name="Content Placeholder 2">
            <a:extLst>
              <a:ext uri="{FF2B5EF4-FFF2-40B4-BE49-F238E27FC236}">
                <a16:creationId xmlns:a16="http://schemas.microsoft.com/office/drawing/2014/main" id="{71F7E9DB-4857-4836-A341-8534774E6F97}"/>
              </a:ext>
            </a:extLst>
          </p:cNvPr>
          <p:cNvPicPr>
            <a:picLocks noGrp="1" noChangeAspect="1"/>
          </p:cNvPicPr>
          <p:nvPr>
            <p:ph idx="1"/>
          </p:nvPr>
        </p:nvPicPr>
        <p:blipFill>
          <a:blip r:embed="rId2"/>
          <a:stretch>
            <a:fillRect/>
          </a:stretch>
        </p:blipFill>
        <p:spPr>
          <a:xfrm>
            <a:off x="304800" y="1379799"/>
            <a:ext cx="8610600" cy="4250802"/>
          </a:xfrm>
          <a:prstGeom prst="rect">
            <a:avLst/>
          </a:prstGeom>
        </p:spPr>
      </p:pic>
    </p:spTree>
    <p:extLst>
      <p:ext uri="{BB962C8B-B14F-4D97-AF65-F5344CB8AC3E}">
        <p14:creationId xmlns:p14="http://schemas.microsoft.com/office/powerpoint/2010/main" val="195453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s-PE" dirty="0"/>
            </a:br>
            <a:r>
              <a:rPr lang="en-US" sz="2000" dirty="0"/>
              <a:t>Lending to SMES on the bases of movable collateral” Asset based lending and electronic factoring platforms</a:t>
            </a:r>
            <a:br>
              <a:rPr lang="es-PE" sz="2000" dirty="0"/>
            </a:br>
            <a:br>
              <a:rPr lang="es-PE" sz="1400" dirty="0"/>
            </a:b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pPr marL="0" indent="0" algn="ctr">
              <a:buNone/>
            </a:pPr>
            <a:r>
              <a:rPr lang="en-US" sz="6000" b="1" dirty="0"/>
              <a:t>Thank You!</a:t>
            </a:r>
            <a:endParaRPr lang="es-ES_tradnl" sz="6000" b="1" dirty="0"/>
          </a:p>
        </p:txBody>
      </p:sp>
      <p:sp>
        <p:nvSpPr>
          <p:cNvPr id="4" name="Slide Number Placeholder 3"/>
          <p:cNvSpPr>
            <a:spLocks noGrp="1"/>
          </p:cNvSpPr>
          <p:nvPr>
            <p:ph type="sldNum" sz="quarter" idx="10"/>
          </p:nvPr>
        </p:nvSpPr>
        <p:spPr/>
        <p:txBody>
          <a:bodyPr/>
          <a:lstStyle/>
          <a:p>
            <a:pPr marL="342900" indent="-342900">
              <a:defRPr/>
            </a:pPr>
            <a:fld id="{C546422C-87A8-4C47-9A49-B2D17874BE53}" type="slidenum">
              <a:rPr lang="en-US" smtClean="0">
                <a:solidFill>
                  <a:srgbClr val="FFFFFF"/>
                </a:solidFill>
              </a:rPr>
              <a:pPr marL="342900" indent="-342900">
                <a:defRPr/>
              </a:pPr>
              <a:t>11</a:t>
            </a:fld>
            <a:endParaRPr lang="en-US" sz="1100" dirty="0">
              <a:solidFill>
                <a:srgbClr val="FFFFFF"/>
              </a:solidFill>
              <a:latin typeface="Arial Black" pitchFamily="34" charset="0"/>
            </a:endParaRPr>
          </a:p>
          <a:p>
            <a:pPr>
              <a:defRPr/>
            </a:pPr>
            <a:endParaRPr lang="en-US" dirty="0">
              <a:solidFill>
                <a:srgbClr val="FFFFFF"/>
              </a:solidFill>
            </a:endParaRPr>
          </a:p>
        </p:txBody>
      </p:sp>
    </p:spTree>
    <p:extLst>
      <p:ext uri="{BB962C8B-B14F-4D97-AF65-F5344CB8AC3E}">
        <p14:creationId xmlns:p14="http://schemas.microsoft.com/office/powerpoint/2010/main" val="268384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t>SMEs lack of real estate collateral hampers access to credit and secure transaction reforms (STR) help development of new SME lending products secured with movable assets</a:t>
            </a:r>
          </a:p>
        </p:txBody>
      </p:sp>
      <p:sp>
        <p:nvSpPr>
          <p:cNvPr id="6" name="Content Placeholder 5"/>
          <p:cNvSpPr>
            <a:spLocks noGrp="1"/>
          </p:cNvSpPr>
          <p:nvPr>
            <p:ph idx="1"/>
          </p:nvPr>
        </p:nvSpPr>
        <p:spPr/>
        <p:txBody>
          <a:bodyPr/>
          <a:lstStyle/>
          <a:p>
            <a:endParaRPr lang="en-US" sz="2000" dirty="0"/>
          </a:p>
          <a:p>
            <a:r>
              <a:rPr lang="en-US" sz="2000" dirty="0"/>
              <a:t>SMEs lack of real estate collateral hampers access to credit</a:t>
            </a:r>
          </a:p>
          <a:p>
            <a:endParaRPr lang="en-US" sz="2000" dirty="0"/>
          </a:p>
          <a:p>
            <a:r>
              <a:rPr lang="en-US" sz="2000" dirty="0"/>
              <a:t>Women owned SME’s are particularly credit constrained as they own less real state than men.</a:t>
            </a:r>
          </a:p>
          <a:p>
            <a:endParaRPr lang="en-US" sz="2000" dirty="0"/>
          </a:p>
          <a:p>
            <a:r>
              <a:rPr lang="en-US" sz="2000" dirty="0"/>
              <a:t>IFC supports reforms of secured transactions laws, collateral registries and enforcement mechanisms to optimize the use of movables as collateral (STCR reforms) in many countries around the world, including Uzbekistan</a:t>
            </a:r>
          </a:p>
        </p:txBody>
      </p:sp>
      <p:sp>
        <p:nvSpPr>
          <p:cNvPr id="4" name="Slide Number Placeholder 3"/>
          <p:cNvSpPr>
            <a:spLocks noGrp="1"/>
          </p:cNvSpPr>
          <p:nvPr>
            <p:ph type="sldNum" sz="quarter" idx="10"/>
          </p:nvPr>
        </p:nvSpPr>
        <p:spPr/>
        <p:txBody>
          <a:bodyPr/>
          <a:lstStyle/>
          <a:p>
            <a:pPr marL="342900" indent="-342900">
              <a:defRPr/>
            </a:pPr>
            <a:fld id="{C546422C-87A8-4C47-9A49-B2D17874BE53}" type="slidenum">
              <a:rPr lang="en-US" smtClean="0">
                <a:solidFill>
                  <a:srgbClr val="FFFFFF"/>
                </a:solidFill>
              </a:rPr>
              <a:pPr marL="342900" indent="-342900">
                <a:defRPr/>
              </a:pPr>
              <a:t>2</a:t>
            </a:fld>
            <a:endParaRPr lang="en-US" dirty="0">
              <a:solidFill>
                <a:srgbClr val="FFFFFF"/>
              </a:solidFill>
            </a:endParaRPr>
          </a:p>
        </p:txBody>
      </p:sp>
    </p:spTree>
    <p:extLst>
      <p:ext uri="{BB962C8B-B14F-4D97-AF65-F5344CB8AC3E}">
        <p14:creationId xmlns:p14="http://schemas.microsoft.com/office/powerpoint/2010/main" val="281377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t>Suitable STR framework  with the following characteristics</a:t>
            </a:r>
          </a:p>
        </p:txBody>
      </p:sp>
      <p:sp>
        <p:nvSpPr>
          <p:cNvPr id="6" name="Content Placeholder 5"/>
          <p:cNvSpPr>
            <a:spLocks noGrp="1"/>
          </p:cNvSpPr>
          <p:nvPr>
            <p:ph idx="1"/>
          </p:nvPr>
        </p:nvSpPr>
        <p:spPr>
          <a:xfrm>
            <a:off x="304800" y="1066799"/>
            <a:ext cx="8610600" cy="5008075"/>
          </a:xfrm>
        </p:spPr>
        <p:txBody>
          <a:bodyPr/>
          <a:lstStyle/>
          <a:p>
            <a:pPr lvl="0"/>
            <a:r>
              <a:rPr lang="en-US" sz="2000" dirty="0"/>
              <a:t>Allows for flexibility in the creation of a security right, so the obligation and the collateral can fluctuate. All tangible and intangible, present and future property can serve as collateral for a loan. </a:t>
            </a:r>
          </a:p>
          <a:p>
            <a:pPr lvl="0"/>
            <a:endParaRPr lang="en-US" sz="2000" dirty="0"/>
          </a:p>
          <a:p>
            <a:pPr lvl="0"/>
            <a:r>
              <a:rPr lang="en-US" sz="2000" dirty="0"/>
              <a:t>Clear and comprehensive scheme for determining the priorities of competing interests in movable property. </a:t>
            </a:r>
          </a:p>
          <a:p>
            <a:pPr lvl="0"/>
            <a:endParaRPr lang="en-US" sz="2000" dirty="0"/>
          </a:p>
          <a:p>
            <a:pPr lvl="0"/>
            <a:r>
              <a:rPr lang="en-US" sz="2000" dirty="0"/>
              <a:t>Quick and simple enforcement of the secured creditor’s rights in the event of a default by the debtor. </a:t>
            </a:r>
          </a:p>
          <a:p>
            <a:pPr lvl="0"/>
            <a:endParaRPr lang="en-US" sz="2000" dirty="0"/>
          </a:p>
          <a:p>
            <a:pPr lvl="0"/>
            <a:r>
              <a:rPr lang="en-US" sz="2000" dirty="0"/>
              <a:t>simple and effective means of publicizing interests in movables to facilitate assurance of a creditor’s priority (collateral registry).</a:t>
            </a:r>
          </a:p>
        </p:txBody>
      </p:sp>
      <p:sp>
        <p:nvSpPr>
          <p:cNvPr id="4" name="Slide Number Placeholder 3"/>
          <p:cNvSpPr>
            <a:spLocks noGrp="1"/>
          </p:cNvSpPr>
          <p:nvPr>
            <p:ph type="sldNum" sz="quarter" idx="10"/>
          </p:nvPr>
        </p:nvSpPr>
        <p:spPr/>
        <p:txBody>
          <a:bodyPr/>
          <a:lstStyle/>
          <a:p>
            <a:pPr marL="342900" indent="-342900">
              <a:defRPr/>
            </a:pPr>
            <a:fld id="{C546422C-87A8-4C47-9A49-B2D17874BE53}" type="slidenum">
              <a:rPr lang="en-US" smtClean="0">
                <a:solidFill>
                  <a:srgbClr val="FFFFFF"/>
                </a:solidFill>
              </a:rPr>
              <a:pPr marL="342900" indent="-342900">
                <a:defRPr/>
              </a:pPr>
              <a:t>3</a:t>
            </a:fld>
            <a:endParaRPr lang="en-US" dirty="0">
              <a:solidFill>
                <a:srgbClr val="FFFFFF"/>
              </a:solidFill>
            </a:endParaRPr>
          </a:p>
        </p:txBody>
      </p:sp>
    </p:spTree>
    <p:extLst>
      <p:ext uri="{BB962C8B-B14F-4D97-AF65-F5344CB8AC3E}">
        <p14:creationId xmlns:p14="http://schemas.microsoft.com/office/powerpoint/2010/main" val="221137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t>ABL: characteristics and benefits</a:t>
            </a:r>
          </a:p>
        </p:txBody>
      </p:sp>
      <p:sp>
        <p:nvSpPr>
          <p:cNvPr id="6" name="Content Placeholder 5"/>
          <p:cNvSpPr>
            <a:spLocks noGrp="1"/>
          </p:cNvSpPr>
          <p:nvPr>
            <p:ph sz="half" idx="1"/>
          </p:nvPr>
        </p:nvSpPr>
        <p:spPr>
          <a:xfrm>
            <a:off x="304799" y="1066799"/>
            <a:ext cx="4729113" cy="4947501"/>
          </a:xfrm>
        </p:spPr>
        <p:txBody>
          <a:bodyPr/>
          <a:lstStyle/>
          <a:p>
            <a:r>
              <a:rPr lang="en-US" sz="1400" dirty="0"/>
              <a:t>ABL is a revolving, medium-term (3-5 years approx.) credit line, providing working capital to SMEs, mostly based on the value of their  inventory (raw material and finished goods) and receivables.</a:t>
            </a:r>
          </a:p>
          <a:p>
            <a:r>
              <a:rPr lang="en-US" sz="1400" dirty="0"/>
              <a:t>Loan repayments are made when the customers of the SME  pay the invoices for the goods received in a concentration account. </a:t>
            </a:r>
          </a:p>
          <a:p>
            <a:pPr lvl="0"/>
            <a:r>
              <a:rPr lang="en-US" sz="1400" dirty="0"/>
              <a:t>The lender performs a credit analysis of the SME with focus on the liquidation value of the available assets granted as collateral. </a:t>
            </a:r>
          </a:p>
          <a:p>
            <a:pPr lvl="0"/>
            <a:r>
              <a:rPr lang="en-US" sz="1400" dirty="0"/>
              <a:t>Through a Field Audit, lender determines the amount to advance to borrower based on available collateral, how the SME controls inventory and receivables and how this are reflected on financial statements. Collateral amount is updated periodically so the amount of funds available for withdrawal varies over time.</a:t>
            </a:r>
          </a:p>
          <a:p>
            <a:pPr lvl="0"/>
            <a:r>
              <a:rPr lang="en-US" sz="1400" dirty="0"/>
              <a:t>Benefits: Finances the whole production cycle of the firm (not only commercialization). Low default rates in their portfolios </a:t>
            </a:r>
          </a:p>
        </p:txBody>
      </p:sp>
      <p:sp>
        <p:nvSpPr>
          <p:cNvPr id="4" name="Slide Number Placeholder 3"/>
          <p:cNvSpPr>
            <a:spLocks noGrp="1"/>
          </p:cNvSpPr>
          <p:nvPr>
            <p:ph type="sldNum" sz="quarter" idx="10"/>
          </p:nvPr>
        </p:nvSpPr>
        <p:spPr/>
        <p:txBody>
          <a:bodyPr/>
          <a:lstStyle/>
          <a:p>
            <a:pPr marL="342900" indent="-342900">
              <a:defRPr/>
            </a:pPr>
            <a:fld id="{C546422C-87A8-4C47-9A49-B2D17874BE53}" type="slidenum">
              <a:rPr lang="en-US" smtClean="0">
                <a:solidFill>
                  <a:srgbClr val="FFFFFF"/>
                </a:solidFill>
              </a:rPr>
              <a:pPr marL="342900" indent="-342900">
                <a:defRPr/>
              </a:pPr>
              <a:t>4</a:t>
            </a:fld>
            <a:endParaRPr lang="en-US" dirty="0">
              <a:solidFill>
                <a:srgbClr val="FFFFFF"/>
              </a:solidFill>
            </a:endParaRPr>
          </a:p>
        </p:txBody>
      </p:sp>
      <p:sp>
        <p:nvSpPr>
          <p:cNvPr id="2" name="Content Placeholder 1"/>
          <p:cNvSpPr>
            <a:spLocks noGrp="1"/>
          </p:cNvSpPr>
          <p:nvPr>
            <p:ph sz="half" idx="2"/>
          </p:nvPr>
        </p:nvSpPr>
        <p:spPr>
          <a:xfrm>
            <a:off x="5033912" y="1066800"/>
            <a:ext cx="3881488" cy="4876800"/>
          </a:xfrm>
        </p:spPr>
        <p:txBody>
          <a:bodyPr/>
          <a:lstStyle/>
          <a:p>
            <a:pPr marL="0" indent="0">
              <a:buNone/>
            </a:pPr>
            <a:endParaRPr lang="en-US" dirty="0"/>
          </a:p>
        </p:txBody>
      </p:sp>
      <p:pic>
        <p:nvPicPr>
          <p:cNvPr id="7" name="Content Placeholder 2"/>
          <p:cNvPicPr>
            <a:picLocks noGrp="1" noChangeAspect="1"/>
          </p:cNvPicPr>
          <p:nvPr/>
        </p:nvPicPr>
        <p:blipFill>
          <a:blip r:embed="rId2"/>
          <a:stretch>
            <a:fillRect/>
          </a:stretch>
        </p:blipFill>
        <p:spPr bwMode="black">
          <a:xfrm>
            <a:off x="4806885" y="1855510"/>
            <a:ext cx="4335543" cy="3299380"/>
          </a:xfrm>
          <a:prstGeom prst="rect">
            <a:avLst/>
          </a:prstGeom>
          <a:noFill/>
          <a:ln w="9525">
            <a:noFill/>
            <a:miter lim="800000"/>
            <a:headEnd/>
            <a:tailEnd/>
          </a:ln>
        </p:spPr>
      </p:pic>
    </p:spTree>
    <p:extLst>
      <p:ext uri="{BB962C8B-B14F-4D97-AF65-F5344CB8AC3E}">
        <p14:creationId xmlns:p14="http://schemas.microsoft.com/office/powerpoint/2010/main" val="19518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4"/>
          </p:nvPr>
        </p:nvSpPr>
        <p:spPr/>
        <p:txBody>
          <a:bodyPr/>
          <a:lstStyle/>
          <a:p>
            <a:fld id="{BB69D35A-E06D-4792-9C5B-2D05A2EA612F}" type="slidenum">
              <a:rPr lang="es-MX" altLang="en-US" smtClean="0"/>
              <a:pPr/>
              <a:t>5</a:t>
            </a:fld>
            <a:endParaRPr lang="es-MX" altLang="en-US" dirty="0"/>
          </a:p>
        </p:txBody>
      </p:sp>
      <p:sp>
        <p:nvSpPr>
          <p:cNvPr id="29" name="Rectangle 7">
            <a:extLst>
              <a:ext uri="{FF2B5EF4-FFF2-40B4-BE49-F238E27FC236}">
                <a16:creationId xmlns:a16="http://schemas.microsoft.com/office/drawing/2014/main" id="{6DFA2060-45D0-40ED-BAC9-4634818ADBED}"/>
              </a:ext>
            </a:extLst>
          </p:cNvPr>
          <p:cNvSpPr/>
          <p:nvPr/>
        </p:nvSpPr>
        <p:spPr>
          <a:xfrm>
            <a:off x="205075" y="372718"/>
            <a:ext cx="6338530"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dirty="0">
                <a:ln>
                  <a:noFill/>
                </a:ln>
                <a:solidFill>
                  <a:schemeClr val="bg1"/>
                </a:solidFill>
                <a:effectLst/>
                <a:uLnTx/>
                <a:uFillTx/>
                <a:latin typeface="Arial"/>
                <a:ea typeface="MS PGothic" panose="020B0600070205080204" pitchFamily="34" charset="-128"/>
                <a:cs typeface="Times New Roman" pitchFamily="18" charset="0"/>
              </a:rPr>
              <a:t>Value of Collateral = Credit Availability </a:t>
            </a:r>
            <a:endParaRPr kumimoji="0" lang="en-US" sz="2800" b="0" i="0" u="none" strike="noStrike" kern="1200" cap="none" spc="0" normalizeH="0" baseline="0" dirty="0">
              <a:ln>
                <a:noFill/>
              </a:ln>
              <a:solidFill>
                <a:schemeClr val="bg1"/>
              </a:solidFill>
              <a:effectLst/>
              <a:uLnTx/>
              <a:uFillTx/>
              <a:latin typeface="Arial"/>
              <a:ea typeface="MS PGothic" panose="020B0600070205080204" pitchFamily="34" charset="-128"/>
            </a:endParaRPr>
          </a:p>
        </p:txBody>
      </p:sp>
      <p:pic>
        <p:nvPicPr>
          <p:cNvPr id="30" name="Picture 24">
            <a:extLst>
              <a:ext uri="{FF2B5EF4-FFF2-40B4-BE49-F238E27FC236}">
                <a16:creationId xmlns:a16="http://schemas.microsoft.com/office/drawing/2014/main" id="{6CFE6E9E-8B49-4430-B41E-E2CB90E22437}"/>
              </a:ext>
            </a:extLst>
          </p:cNvPr>
          <p:cNvPicPr>
            <a:picLocks noChangeAspect="1"/>
          </p:cNvPicPr>
          <p:nvPr/>
        </p:nvPicPr>
        <p:blipFill>
          <a:blip r:embed="rId2"/>
          <a:stretch>
            <a:fillRect/>
          </a:stretch>
        </p:blipFill>
        <p:spPr>
          <a:xfrm>
            <a:off x="1685897" y="1333266"/>
            <a:ext cx="5219547" cy="3426121"/>
          </a:xfrm>
          <a:prstGeom prst="rect">
            <a:avLst/>
          </a:prstGeom>
        </p:spPr>
      </p:pic>
      <p:sp>
        <p:nvSpPr>
          <p:cNvPr id="31" name="TextBox 25">
            <a:extLst>
              <a:ext uri="{FF2B5EF4-FFF2-40B4-BE49-F238E27FC236}">
                <a16:creationId xmlns:a16="http://schemas.microsoft.com/office/drawing/2014/main" id="{1294FAD5-D955-4340-9635-95AB01F49F31}"/>
              </a:ext>
            </a:extLst>
          </p:cNvPr>
          <p:cNvSpPr txBox="1"/>
          <p:nvPr/>
        </p:nvSpPr>
        <p:spPr>
          <a:xfrm>
            <a:off x="6106188" y="1959426"/>
            <a:ext cx="1598515" cy="584775"/>
          </a:xfrm>
          <a:prstGeom prst="rect">
            <a:avLst/>
          </a:prstGeom>
          <a:noFill/>
        </p:spPr>
        <p:txBody>
          <a:bodyPr wrap="none" rtlCol="0">
            <a:spAutoFit/>
          </a:bodyPr>
          <a:lstStyle/>
          <a:p>
            <a:pPr algn="ctr"/>
            <a:r>
              <a:rPr lang="en-US" dirty="0">
                <a:latin typeface="+mn-lt"/>
              </a:rPr>
              <a:t>Higher risk = </a:t>
            </a:r>
          </a:p>
          <a:p>
            <a:pPr algn="ctr"/>
            <a:r>
              <a:rPr lang="en-US" dirty="0">
                <a:latin typeface="+mn-lt"/>
              </a:rPr>
              <a:t>lower advance</a:t>
            </a:r>
          </a:p>
        </p:txBody>
      </p:sp>
      <p:sp>
        <p:nvSpPr>
          <p:cNvPr id="32" name="TextBox 26">
            <a:extLst>
              <a:ext uri="{FF2B5EF4-FFF2-40B4-BE49-F238E27FC236}">
                <a16:creationId xmlns:a16="http://schemas.microsoft.com/office/drawing/2014/main" id="{3237D8EC-533B-4EA2-8834-CFC2292CBE90}"/>
              </a:ext>
            </a:extLst>
          </p:cNvPr>
          <p:cNvSpPr txBox="1"/>
          <p:nvPr/>
        </p:nvSpPr>
        <p:spPr>
          <a:xfrm>
            <a:off x="1238582" y="1959427"/>
            <a:ext cx="1688283" cy="584775"/>
          </a:xfrm>
          <a:prstGeom prst="rect">
            <a:avLst/>
          </a:prstGeom>
          <a:noFill/>
        </p:spPr>
        <p:txBody>
          <a:bodyPr wrap="none" rtlCol="0">
            <a:spAutoFit/>
          </a:bodyPr>
          <a:lstStyle/>
          <a:p>
            <a:pPr algn="ctr"/>
            <a:r>
              <a:rPr lang="en-US" dirty="0">
                <a:latin typeface="+mn-lt"/>
              </a:rPr>
              <a:t>Lower risk = </a:t>
            </a:r>
          </a:p>
          <a:p>
            <a:pPr algn="ctr"/>
            <a:r>
              <a:rPr lang="en-US" dirty="0">
                <a:latin typeface="+mn-lt"/>
              </a:rPr>
              <a:t>higher advance</a:t>
            </a:r>
          </a:p>
        </p:txBody>
      </p:sp>
      <p:pic>
        <p:nvPicPr>
          <p:cNvPr id="33" name="Picture 27">
            <a:extLst>
              <a:ext uri="{FF2B5EF4-FFF2-40B4-BE49-F238E27FC236}">
                <a16:creationId xmlns:a16="http://schemas.microsoft.com/office/drawing/2014/main" id="{69D86875-2BCD-4CB3-8610-D414B88F175B}"/>
              </a:ext>
            </a:extLst>
          </p:cNvPr>
          <p:cNvPicPr>
            <a:picLocks noChangeAspect="1"/>
          </p:cNvPicPr>
          <p:nvPr/>
        </p:nvPicPr>
        <p:blipFill>
          <a:blip r:embed="rId3"/>
          <a:stretch>
            <a:fillRect/>
          </a:stretch>
        </p:blipFill>
        <p:spPr>
          <a:xfrm>
            <a:off x="823951" y="4913435"/>
            <a:ext cx="772074" cy="667905"/>
          </a:xfrm>
          <a:prstGeom prst="rect">
            <a:avLst/>
          </a:prstGeom>
        </p:spPr>
      </p:pic>
      <p:pic>
        <p:nvPicPr>
          <p:cNvPr id="34" name="Picture 28">
            <a:extLst>
              <a:ext uri="{FF2B5EF4-FFF2-40B4-BE49-F238E27FC236}">
                <a16:creationId xmlns:a16="http://schemas.microsoft.com/office/drawing/2014/main" id="{C4647ED3-C726-4E09-A863-271A26F8013B}"/>
              </a:ext>
            </a:extLst>
          </p:cNvPr>
          <p:cNvPicPr>
            <a:picLocks noChangeAspect="1"/>
          </p:cNvPicPr>
          <p:nvPr/>
        </p:nvPicPr>
        <p:blipFill>
          <a:blip r:embed="rId4"/>
          <a:stretch>
            <a:fillRect/>
          </a:stretch>
        </p:blipFill>
        <p:spPr>
          <a:xfrm>
            <a:off x="2489436" y="4847979"/>
            <a:ext cx="720575" cy="789500"/>
          </a:xfrm>
          <a:prstGeom prst="rect">
            <a:avLst/>
          </a:prstGeom>
        </p:spPr>
      </p:pic>
      <p:pic>
        <p:nvPicPr>
          <p:cNvPr id="35" name="Picture 29">
            <a:extLst>
              <a:ext uri="{FF2B5EF4-FFF2-40B4-BE49-F238E27FC236}">
                <a16:creationId xmlns:a16="http://schemas.microsoft.com/office/drawing/2014/main" id="{299C521F-3ECB-479E-99C1-055FF127EB23}"/>
              </a:ext>
            </a:extLst>
          </p:cNvPr>
          <p:cNvPicPr>
            <a:picLocks noChangeAspect="1"/>
          </p:cNvPicPr>
          <p:nvPr/>
        </p:nvPicPr>
        <p:blipFill>
          <a:blip r:embed="rId5"/>
          <a:stretch>
            <a:fillRect/>
          </a:stretch>
        </p:blipFill>
        <p:spPr>
          <a:xfrm>
            <a:off x="4082950" y="4893771"/>
            <a:ext cx="780166" cy="808433"/>
          </a:xfrm>
          <a:prstGeom prst="rect">
            <a:avLst/>
          </a:prstGeom>
        </p:spPr>
      </p:pic>
      <p:sp>
        <p:nvSpPr>
          <p:cNvPr id="36" name="TextBox 30">
            <a:extLst>
              <a:ext uri="{FF2B5EF4-FFF2-40B4-BE49-F238E27FC236}">
                <a16:creationId xmlns:a16="http://schemas.microsoft.com/office/drawing/2014/main" id="{58C575F5-62BE-41A1-8913-55A1F3E7C176}"/>
              </a:ext>
            </a:extLst>
          </p:cNvPr>
          <p:cNvSpPr txBox="1"/>
          <p:nvPr/>
        </p:nvSpPr>
        <p:spPr>
          <a:xfrm>
            <a:off x="1794952" y="4985776"/>
            <a:ext cx="394660" cy="523220"/>
          </a:xfrm>
          <a:prstGeom prst="rect">
            <a:avLst/>
          </a:prstGeom>
          <a:noFill/>
        </p:spPr>
        <p:txBody>
          <a:bodyPr wrap="none" rtlCol="0">
            <a:spAutoFit/>
          </a:bodyPr>
          <a:lstStyle/>
          <a:p>
            <a:r>
              <a:rPr lang="en-US" sz="2800" dirty="0">
                <a:solidFill>
                  <a:srgbClr val="C00000"/>
                </a:solidFill>
                <a:latin typeface="+mn-lt"/>
              </a:rPr>
              <a:t>+</a:t>
            </a:r>
          </a:p>
        </p:txBody>
      </p:sp>
      <p:sp>
        <p:nvSpPr>
          <p:cNvPr id="37" name="TextBox 31">
            <a:extLst>
              <a:ext uri="{FF2B5EF4-FFF2-40B4-BE49-F238E27FC236}">
                <a16:creationId xmlns:a16="http://schemas.microsoft.com/office/drawing/2014/main" id="{033682F4-131B-41BB-96A8-A24CEB690822}"/>
              </a:ext>
            </a:extLst>
          </p:cNvPr>
          <p:cNvSpPr txBox="1"/>
          <p:nvPr/>
        </p:nvSpPr>
        <p:spPr>
          <a:xfrm>
            <a:off x="3436938" y="4967252"/>
            <a:ext cx="394660" cy="523220"/>
          </a:xfrm>
          <a:prstGeom prst="rect">
            <a:avLst/>
          </a:prstGeom>
          <a:noFill/>
        </p:spPr>
        <p:txBody>
          <a:bodyPr wrap="none" rtlCol="0">
            <a:spAutoFit/>
          </a:bodyPr>
          <a:lstStyle/>
          <a:p>
            <a:r>
              <a:rPr lang="en-US" sz="2800" dirty="0">
                <a:solidFill>
                  <a:srgbClr val="C00000"/>
                </a:solidFill>
                <a:latin typeface="+mn-lt"/>
              </a:rPr>
              <a:t>+</a:t>
            </a:r>
          </a:p>
        </p:txBody>
      </p:sp>
      <p:sp>
        <p:nvSpPr>
          <p:cNvPr id="38" name="TextBox 32">
            <a:extLst>
              <a:ext uri="{FF2B5EF4-FFF2-40B4-BE49-F238E27FC236}">
                <a16:creationId xmlns:a16="http://schemas.microsoft.com/office/drawing/2014/main" id="{DFEFA918-01FC-46B3-BB20-439785B6BED4}"/>
              </a:ext>
            </a:extLst>
          </p:cNvPr>
          <p:cNvSpPr txBox="1"/>
          <p:nvPr/>
        </p:nvSpPr>
        <p:spPr>
          <a:xfrm>
            <a:off x="415866" y="5821455"/>
            <a:ext cx="2082621" cy="369332"/>
          </a:xfrm>
          <a:prstGeom prst="rect">
            <a:avLst/>
          </a:prstGeom>
          <a:noFill/>
        </p:spPr>
        <p:txBody>
          <a:bodyPr wrap="none" rtlCol="0">
            <a:spAutoFit/>
          </a:bodyPr>
          <a:lstStyle/>
          <a:p>
            <a:r>
              <a:rPr lang="en-US" sz="1800" dirty="0">
                <a:latin typeface="+mn-lt"/>
              </a:rPr>
              <a:t>Eligible collateral</a:t>
            </a:r>
          </a:p>
        </p:txBody>
      </p:sp>
      <p:sp>
        <p:nvSpPr>
          <p:cNvPr id="39" name="Rectangle 33">
            <a:extLst>
              <a:ext uri="{FF2B5EF4-FFF2-40B4-BE49-F238E27FC236}">
                <a16:creationId xmlns:a16="http://schemas.microsoft.com/office/drawing/2014/main" id="{88F29A29-473A-4B9C-A467-B57C085CAEB8}"/>
              </a:ext>
            </a:extLst>
          </p:cNvPr>
          <p:cNvSpPr/>
          <p:nvPr/>
        </p:nvSpPr>
        <p:spPr>
          <a:xfrm>
            <a:off x="2735624" y="5821455"/>
            <a:ext cx="2056973" cy="369332"/>
          </a:xfrm>
          <a:prstGeom prst="rect">
            <a:avLst/>
          </a:prstGeom>
        </p:spPr>
        <p:txBody>
          <a:bodyPr wrap="none">
            <a:spAutoFit/>
          </a:bodyPr>
          <a:lstStyle/>
          <a:p>
            <a:r>
              <a:rPr lang="en-US" sz="1800" dirty="0">
                <a:latin typeface="+mn-lt"/>
              </a:rPr>
              <a:t>Advance rate (%)</a:t>
            </a:r>
          </a:p>
        </p:txBody>
      </p:sp>
      <p:sp>
        <p:nvSpPr>
          <p:cNvPr id="40" name="TextBox 34">
            <a:extLst>
              <a:ext uri="{FF2B5EF4-FFF2-40B4-BE49-F238E27FC236}">
                <a16:creationId xmlns:a16="http://schemas.microsoft.com/office/drawing/2014/main" id="{69BE5DDD-98A9-4AFB-98B0-1EB1D6A287F6}"/>
              </a:ext>
            </a:extLst>
          </p:cNvPr>
          <p:cNvSpPr txBox="1"/>
          <p:nvPr/>
        </p:nvSpPr>
        <p:spPr>
          <a:xfrm>
            <a:off x="2470724" y="5758703"/>
            <a:ext cx="354584" cy="461665"/>
          </a:xfrm>
          <a:prstGeom prst="rect">
            <a:avLst/>
          </a:prstGeom>
          <a:noFill/>
        </p:spPr>
        <p:txBody>
          <a:bodyPr wrap="none" rtlCol="0">
            <a:spAutoFit/>
          </a:bodyPr>
          <a:lstStyle/>
          <a:p>
            <a:r>
              <a:rPr lang="en-US" sz="2400" dirty="0">
                <a:solidFill>
                  <a:srgbClr val="C00000"/>
                </a:solidFill>
                <a:latin typeface="+mn-lt"/>
              </a:rPr>
              <a:t>x</a:t>
            </a:r>
          </a:p>
        </p:txBody>
      </p:sp>
      <p:sp>
        <p:nvSpPr>
          <p:cNvPr id="41" name="TextBox 35">
            <a:extLst>
              <a:ext uri="{FF2B5EF4-FFF2-40B4-BE49-F238E27FC236}">
                <a16:creationId xmlns:a16="http://schemas.microsoft.com/office/drawing/2014/main" id="{96BE7E21-D927-41BE-8B67-16A2E2CB854F}"/>
              </a:ext>
            </a:extLst>
          </p:cNvPr>
          <p:cNvSpPr txBox="1"/>
          <p:nvPr/>
        </p:nvSpPr>
        <p:spPr>
          <a:xfrm>
            <a:off x="5330951" y="4851317"/>
            <a:ext cx="635110" cy="1015663"/>
          </a:xfrm>
          <a:prstGeom prst="rect">
            <a:avLst/>
          </a:prstGeom>
          <a:noFill/>
        </p:spPr>
        <p:txBody>
          <a:bodyPr wrap="none" rtlCol="0">
            <a:spAutoFit/>
          </a:bodyPr>
          <a:lstStyle/>
          <a:p>
            <a:r>
              <a:rPr lang="en-US" sz="6000" dirty="0">
                <a:solidFill>
                  <a:srgbClr val="C00000"/>
                </a:solidFill>
                <a:latin typeface="+mn-lt"/>
              </a:rPr>
              <a:t>=</a:t>
            </a:r>
          </a:p>
        </p:txBody>
      </p:sp>
      <p:sp>
        <p:nvSpPr>
          <p:cNvPr id="42" name="Rectangle 36">
            <a:extLst>
              <a:ext uri="{FF2B5EF4-FFF2-40B4-BE49-F238E27FC236}">
                <a16:creationId xmlns:a16="http://schemas.microsoft.com/office/drawing/2014/main" id="{2A2CDED4-34D7-4D96-BBF7-7ECC89464BC3}"/>
              </a:ext>
            </a:extLst>
          </p:cNvPr>
          <p:cNvSpPr/>
          <p:nvPr/>
        </p:nvSpPr>
        <p:spPr>
          <a:xfrm>
            <a:off x="6057650" y="4943649"/>
            <a:ext cx="2724362" cy="830997"/>
          </a:xfrm>
          <a:prstGeom prst="rect">
            <a:avLst/>
          </a:prstGeom>
        </p:spPr>
        <p:txBody>
          <a:bodyPr wrap="square">
            <a:spAutoFit/>
          </a:bodyPr>
          <a:lstStyle/>
          <a:p>
            <a:pPr algn="ctr"/>
            <a:r>
              <a:rPr lang="en-US" sz="2400" dirty="0">
                <a:latin typeface="+mn-lt"/>
              </a:rPr>
              <a:t>Credit Line Availability</a:t>
            </a:r>
          </a:p>
        </p:txBody>
      </p:sp>
    </p:spTree>
    <p:extLst>
      <p:ext uri="{BB962C8B-B14F-4D97-AF65-F5344CB8AC3E}">
        <p14:creationId xmlns:p14="http://schemas.microsoft.com/office/powerpoint/2010/main" val="325943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4"/>
          </p:nvPr>
        </p:nvSpPr>
        <p:spPr/>
        <p:txBody>
          <a:bodyPr/>
          <a:lstStyle/>
          <a:p>
            <a:fld id="{BB69D35A-E06D-4792-9C5B-2D05A2EA612F}" type="slidenum">
              <a:rPr lang="es-MX" altLang="en-US" smtClean="0"/>
              <a:pPr/>
              <a:t>6</a:t>
            </a:fld>
            <a:endParaRPr lang="es-MX" altLang="en-US" dirty="0"/>
          </a:p>
        </p:txBody>
      </p:sp>
      <p:sp>
        <p:nvSpPr>
          <p:cNvPr id="3" name="Título 1"/>
          <p:cNvSpPr>
            <a:spLocks noGrp="1"/>
          </p:cNvSpPr>
          <p:nvPr>
            <p:ph type="title" idx="4294967295"/>
          </p:nvPr>
        </p:nvSpPr>
        <p:spPr>
          <a:xfrm>
            <a:off x="94370" y="262325"/>
            <a:ext cx="8461375" cy="757238"/>
          </a:xfrm>
        </p:spPr>
        <p:txBody>
          <a:bodyPr>
            <a:noAutofit/>
          </a:bodyPr>
          <a:lstStyle/>
          <a:p>
            <a:r>
              <a:rPr lang="en-US" sz="2800" cap="none" dirty="0"/>
              <a:t>Asset Based Lending Main Components</a:t>
            </a:r>
          </a:p>
        </p:txBody>
      </p:sp>
      <p:sp>
        <p:nvSpPr>
          <p:cNvPr id="5" name="Rectángulo 4"/>
          <p:cNvSpPr/>
          <p:nvPr/>
        </p:nvSpPr>
        <p:spPr>
          <a:xfrm>
            <a:off x="1200053" y="1259011"/>
            <a:ext cx="2018566" cy="369332"/>
          </a:xfrm>
          <a:prstGeom prst="rect">
            <a:avLst/>
          </a:prstGeom>
        </p:spPr>
        <p:txBody>
          <a:bodyPr wrap="none">
            <a:spAutoFit/>
          </a:bodyPr>
          <a:lstStyle/>
          <a:p>
            <a:pPr algn="ctr"/>
            <a:r>
              <a:rPr lang="en-US" dirty="0">
                <a:latin typeface="Arial" panose="020B0604020202020204" pitchFamily="34" charset="0"/>
              </a:rPr>
              <a:t>Financial Analysis</a:t>
            </a:r>
          </a:p>
        </p:txBody>
      </p:sp>
      <p:grpSp>
        <p:nvGrpSpPr>
          <p:cNvPr id="8" name="Grupo 7"/>
          <p:cNvGrpSpPr/>
          <p:nvPr/>
        </p:nvGrpSpPr>
        <p:grpSpPr>
          <a:xfrm>
            <a:off x="3895435" y="1401997"/>
            <a:ext cx="4784313" cy="2234308"/>
            <a:chOff x="3771355" y="1259011"/>
            <a:chExt cx="4784313" cy="2234308"/>
          </a:xfrm>
        </p:grpSpPr>
        <p:sp>
          <p:nvSpPr>
            <p:cNvPr id="13" name="Rectángulo 12"/>
            <p:cNvSpPr/>
            <p:nvPr/>
          </p:nvSpPr>
          <p:spPr>
            <a:xfrm>
              <a:off x="5011107" y="1259011"/>
              <a:ext cx="3544561" cy="369332"/>
            </a:xfrm>
            <a:prstGeom prst="rect">
              <a:avLst/>
            </a:prstGeom>
          </p:spPr>
          <p:txBody>
            <a:bodyPr wrap="none">
              <a:spAutoFit/>
            </a:bodyPr>
            <a:lstStyle/>
            <a:p>
              <a:pPr algn="ctr"/>
              <a:r>
                <a:rPr lang="en-US" dirty="0">
                  <a:latin typeface="Arial" panose="020B0604020202020204" pitchFamily="34" charset="0"/>
                </a:rPr>
                <a:t>Collateral Liquidation Calculation</a:t>
              </a:r>
            </a:p>
          </p:txBody>
        </p:sp>
        <p:sp>
          <p:nvSpPr>
            <p:cNvPr id="14" name="Rectángulo 13"/>
            <p:cNvSpPr/>
            <p:nvPr/>
          </p:nvSpPr>
          <p:spPr>
            <a:xfrm>
              <a:off x="7622585" y="1675262"/>
              <a:ext cx="684804" cy="369332"/>
            </a:xfrm>
            <a:prstGeom prst="rect">
              <a:avLst/>
            </a:prstGeom>
          </p:spPr>
          <p:txBody>
            <a:bodyPr wrap="none">
              <a:spAutoFit/>
            </a:bodyPr>
            <a:lstStyle/>
            <a:p>
              <a:pPr algn="ctr"/>
              <a:r>
                <a:rPr lang="en-US" dirty="0">
                  <a:latin typeface="Arial" panose="020B0604020202020204" pitchFamily="34" charset="0"/>
                </a:rPr>
                <a:t>A/Rs</a:t>
              </a:r>
            </a:p>
          </p:txBody>
        </p:sp>
        <p:sp>
          <p:nvSpPr>
            <p:cNvPr id="15" name="Rectángulo 14"/>
            <p:cNvSpPr/>
            <p:nvPr/>
          </p:nvSpPr>
          <p:spPr>
            <a:xfrm>
              <a:off x="5158819" y="1669226"/>
              <a:ext cx="1133645" cy="369332"/>
            </a:xfrm>
            <a:prstGeom prst="rect">
              <a:avLst/>
            </a:prstGeom>
          </p:spPr>
          <p:txBody>
            <a:bodyPr wrap="none">
              <a:spAutoFit/>
            </a:bodyPr>
            <a:lstStyle/>
            <a:p>
              <a:pPr algn="ctr"/>
              <a:r>
                <a:rPr lang="en-US" dirty="0">
                  <a:latin typeface="Arial" panose="020B0604020202020204" pitchFamily="34" charset="0"/>
                </a:rPr>
                <a:t>Inventory</a:t>
              </a:r>
            </a:p>
          </p:txBody>
        </p:sp>
        <p:sp>
          <p:nvSpPr>
            <p:cNvPr id="16" name="CuadroTexto 15"/>
            <p:cNvSpPr txBox="1"/>
            <p:nvPr/>
          </p:nvSpPr>
          <p:spPr>
            <a:xfrm>
              <a:off x="3771355" y="1923659"/>
              <a:ext cx="1248472" cy="1569660"/>
            </a:xfrm>
            <a:prstGeom prst="rect">
              <a:avLst/>
            </a:prstGeom>
            <a:noFill/>
          </p:spPr>
          <p:txBody>
            <a:bodyPr wrap="square" rtlCol="0" anchor="ctr">
              <a:spAutoFit/>
            </a:bodyPr>
            <a:lstStyle/>
            <a:p>
              <a:pPr algn="ctr"/>
              <a:r>
                <a:rPr lang="en-US" sz="9600" dirty="0">
                  <a:solidFill>
                    <a:srgbClr val="FF0000"/>
                  </a:solidFill>
                  <a:latin typeface="Arial" panose="020B0604020202020204" pitchFamily="34" charset="0"/>
                </a:rPr>
                <a:t>+</a:t>
              </a:r>
            </a:p>
          </p:txBody>
        </p:sp>
      </p:grpSp>
      <p:sp>
        <p:nvSpPr>
          <p:cNvPr id="9" name="Rectángulo 8"/>
          <p:cNvSpPr/>
          <p:nvPr/>
        </p:nvSpPr>
        <p:spPr>
          <a:xfrm>
            <a:off x="6442318" y="2066410"/>
            <a:ext cx="906018" cy="1569660"/>
          </a:xfrm>
          <a:prstGeom prst="rect">
            <a:avLst/>
          </a:prstGeom>
        </p:spPr>
        <p:txBody>
          <a:bodyPr wrap="none">
            <a:spAutoFit/>
          </a:bodyPr>
          <a:lstStyle/>
          <a:p>
            <a:pPr algn="ctr"/>
            <a:r>
              <a:rPr lang="en-US" sz="9600" dirty="0">
                <a:solidFill>
                  <a:srgbClr val="FF0000"/>
                </a:solidFill>
                <a:latin typeface="Arial" panose="020B0604020202020204" pitchFamily="34" charset="0"/>
              </a:rPr>
              <a:t>+</a:t>
            </a:r>
          </a:p>
        </p:txBody>
      </p:sp>
      <p:grpSp>
        <p:nvGrpSpPr>
          <p:cNvPr id="2" name="Grupo 1"/>
          <p:cNvGrpSpPr/>
          <p:nvPr/>
        </p:nvGrpSpPr>
        <p:grpSpPr>
          <a:xfrm>
            <a:off x="464856" y="4050450"/>
            <a:ext cx="3757432" cy="2069694"/>
            <a:chOff x="464856" y="4050449"/>
            <a:chExt cx="3757432" cy="2277043"/>
          </a:xfrm>
        </p:grpSpPr>
        <p:pic>
          <p:nvPicPr>
            <p:cNvPr id="24" name="Imagen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792" y="4565949"/>
              <a:ext cx="3229496" cy="1761543"/>
            </a:xfrm>
            <a:prstGeom prst="rect">
              <a:avLst/>
            </a:prstGeom>
          </p:spPr>
        </p:pic>
        <p:grpSp>
          <p:nvGrpSpPr>
            <p:cNvPr id="17" name="Grupo 16"/>
            <p:cNvGrpSpPr/>
            <p:nvPr/>
          </p:nvGrpSpPr>
          <p:grpSpPr>
            <a:xfrm>
              <a:off x="464856" y="4050449"/>
              <a:ext cx="3216185" cy="1907890"/>
              <a:chOff x="308492" y="4239292"/>
              <a:chExt cx="3216185" cy="1907890"/>
            </a:xfrm>
          </p:grpSpPr>
          <p:sp>
            <p:nvSpPr>
              <p:cNvPr id="19" name="Rectángulo 18"/>
              <p:cNvSpPr/>
              <p:nvPr/>
            </p:nvSpPr>
            <p:spPr>
              <a:xfrm>
                <a:off x="1185575" y="4239292"/>
                <a:ext cx="2339102" cy="369332"/>
              </a:xfrm>
              <a:prstGeom prst="rect">
                <a:avLst/>
              </a:prstGeom>
            </p:spPr>
            <p:txBody>
              <a:bodyPr wrap="none">
                <a:spAutoFit/>
              </a:bodyPr>
              <a:lstStyle/>
              <a:p>
                <a:pPr algn="ctr"/>
                <a:r>
                  <a:rPr lang="en-US" dirty="0">
                    <a:latin typeface="Arial" panose="020B0604020202020204" pitchFamily="34" charset="0"/>
                  </a:rPr>
                  <a:t>Periodical Monitoring</a:t>
                </a:r>
              </a:p>
            </p:txBody>
          </p:sp>
          <p:sp>
            <p:nvSpPr>
              <p:cNvPr id="20" name="Rectángulo 19"/>
              <p:cNvSpPr/>
              <p:nvPr/>
            </p:nvSpPr>
            <p:spPr>
              <a:xfrm>
                <a:off x="308492" y="4577522"/>
                <a:ext cx="906018" cy="1569660"/>
              </a:xfrm>
              <a:prstGeom prst="rect">
                <a:avLst/>
              </a:prstGeom>
            </p:spPr>
            <p:txBody>
              <a:bodyPr wrap="none">
                <a:spAutoFit/>
              </a:bodyPr>
              <a:lstStyle/>
              <a:p>
                <a:pPr algn="ctr"/>
                <a:r>
                  <a:rPr lang="en-US" sz="9600" dirty="0">
                    <a:solidFill>
                      <a:srgbClr val="FF0000"/>
                    </a:solidFill>
                    <a:latin typeface="Arial" panose="020B0604020202020204" pitchFamily="34" charset="0"/>
                  </a:rPr>
                  <a:t>+</a:t>
                </a:r>
              </a:p>
            </p:txBody>
          </p:sp>
        </p:grpSp>
      </p:grpSp>
      <p:grpSp>
        <p:nvGrpSpPr>
          <p:cNvPr id="21" name="Grupo 20"/>
          <p:cNvGrpSpPr/>
          <p:nvPr/>
        </p:nvGrpSpPr>
        <p:grpSpPr>
          <a:xfrm>
            <a:off x="3953809" y="4251225"/>
            <a:ext cx="4939216" cy="1569660"/>
            <a:chOff x="3674956" y="4577522"/>
            <a:chExt cx="4939216" cy="1569660"/>
          </a:xfrm>
        </p:grpSpPr>
        <p:sp>
          <p:nvSpPr>
            <p:cNvPr id="22" name="CuadroTexto 21"/>
            <p:cNvSpPr txBox="1"/>
            <p:nvPr/>
          </p:nvSpPr>
          <p:spPr>
            <a:xfrm>
              <a:off x="3674956" y="4577522"/>
              <a:ext cx="1248472" cy="1569660"/>
            </a:xfrm>
            <a:prstGeom prst="rect">
              <a:avLst/>
            </a:prstGeom>
            <a:noFill/>
          </p:spPr>
          <p:txBody>
            <a:bodyPr wrap="square" rtlCol="0" anchor="ctr">
              <a:spAutoFit/>
            </a:bodyPr>
            <a:lstStyle/>
            <a:p>
              <a:pPr algn="ctr"/>
              <a:r>
                <a:rPr lang="en-US" sz="9600" dirty="0">
                  <a:solidFill>
                    <a:srgbClr val="FF0000"/>
                  </a:solidFill>
                  <a:latin typeface="Arial" panose="020B0604020202020204" pitchFamily="34" charset="0"/>
                </a:rPr>
                <a:t>=</a:t>
              </a:r>
            </a:p>
          </p:txBody>
        </p:sp>
        <p:sp>
          <p:nvSpPr>
            <p:cNvPr id="23" name="Rectángulo 22"/>
            <p:cNvSpPr/>
            <p:nvPr/>
          </p:nvSpPr>
          <p:spPr>
            <a:xfrm>
              <a:off x="5187525" y="4823743"/>
              <a:ext cx="3426647" cy="1077218"/>
            </a:xfrm>
            <a:prstGeom prst="rect">
              <a:avLst/>
            </a:prstGeom>
            <a:noFill/>
            <a:ln>
              <a:noFill/>
            </a:ln>
          </p:spPr>
          <p:txBody>
            <a:bodyPr wrap="square" lIns="91440" tIns="45720" rIns="91440" bIns="45720">
              <a:spAutoFit/>
            </a:bodyPr>
            <a:lstStyle/>
            <a:p>
              <a:pPr algn="ctr"/>
              <a:r>
                <a:rPr lang="en-US" sz="3200" b="0" cap="none" spc="0" dirty="0">
                  <a:ln w="0"/>
                  <a:solidFill>
                    <a:srgbClr val="00B050"/>
                  </a:solidFill>
                  <a:effectLst>
                    <a:outerShdw blurRad="38100" dist="25400" dir="5400000" algn="ctr" rotWithShape="0">
                      <a:srgbClr val="6E747A">
                        <a:alpha val="43000"/>
                      </a:srgbClr>
                    </a:outerShdw>
                    <a:reflection blurRad="6350" stA="55000" endA="300" endPos="45500" dir="5400000" sy="-100000" algn="bl" rotWithShape="0"/>
                  </a:effectLst>
                  <a:latin typeface="Arial" panose="020B0604020202020204" pitchFamily="34" charset="0"/>
                </a:rPr>
                <a:t>ABL Credit Availability</a:t>
              </a:r>
            </a:p>
          </p:txBody>
        </p:sp>
      </p:grpSp>
      <p:pic>
        <p:nvPicPr>
          <p:cNvPr id="25"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5103" y="2416811"/>
            <a:ext cx="1088247" cy="1095454"/>
          </a:xfrm>
          <a:prstGeom prst="rect">
            <a:avLst/>
          </a:prstGeom>
        </p:spPr>
      </p:pic>
      <p:pic>
        <p:nvPicPr>
          <p:cNvPr id="26"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3635" y="2252244"/>
            <a:ext cx="861228" cy="712294"/>
          </a:xfrm>
          <a:prstGeom prst="rect">
            <a:avLst/>
          </a:prstGeom>
        </p:spPr>
      </p:pic>
      <p:pic>
        <p:nvPicPr>
          <p:cNvPr id="27"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6148" y="3066015"/>
            <a:ext cx="774816" cy="824457"/>
          </a:xfrm>
          <a:prstGeom prst="rect">
            <a:avLst/>
          </a:prstGeom>
        </p:spPr>
      </p:pic>
      <p:pic>
        <p:nvPicPr>
          <p:cNvPr id="28" name="Imagen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56" y="1643844"/>
            <a:ext cx="3004744" cy="2220172"/>
          </a:xfrm>
          <a:prstGeom prst="rect">
            <a:avLst/>
          </a:prstGeom>
        </p:spPr>
      </p:pic>
    </p:spTree>
    <p:extLst>
      <p:ext uri="{BB962C8B-B14F-4D97-AF65-F5344CB8AC3E}">
        <p14:creationId xmlns:p14="http://schemas.microsoft.com/office/powerpoint/2010/main" val="75116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4"/>
          </p:nvPr>
        </p:nvSpPr>
        <p:spPr/>
        <p:txBody>
          <a:bodyPr/>
          <a:lstStyle/>
          <a:p>
            <a:fld id="{BB69D35A-E06D-4792-9C5B-2D05A2EA612F}" type="slidenum">
              <a:rPr lang="es-MX" altLang="en-US" smtClean="0"/>
              <a:pPr/>
              <a:t>7</a:t>
            </a:fld>
            <a:endParaRPr lang="es-MX" altLang="en-US" dirty="0"/>
          </a:p>
        </p:txBody>
      </p:sp>
      <p:sp>
        <p:nvSpPr>
          <p:cNvPr id="3" name="Título 1"/>
          <p:cNvSpPr txBox="1">
            <a:spLocks/>
          </p:cNvSpPr>
          <p:nvPr/>
        </p:nvSpPr>
        <p:spPr bwMode="auto">
          <a:xfrm>
            <a:off x="364872" y="232805"/>
            <a:ext cx="8462029" cy="66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2800" b="1" kern="0" dirty="0">
                <a:solidFill>
                  <a:schemeClr val="bg1"/>
                </a:solidFill>
              </a:rPr>
              <a:t>Required Monitoring of an ABL Loan</a:t>
            </a:r>
          </a:p>
        </p:txBody>
      </p:sp>
      <p:graphicFrame>
        <p:nvGraphicFramePr>
          <p:cNvPr id="6" name="Diagrama 5"/>
          <p:cNvGraphicFramePr/>
          <p:nvPr>
            <p:extLst/>
          </p:nvPr>
        </p:nvGraphicFramePr>
        <p:xfrm>
          <a:off x="364873" y="1318171"/>
          <a:ext cx="8462028" cy="464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12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B024-8C44-451D-ACC3-87DD5A69AFAD}"/>
              </a:ext>
            </a:extLst>
          </p:cNvPr>
          <p:cNvSpPr>
            <a:spLocks noGrp="1"/>
          </p:cNvSpPr>
          <p:nvPr>
            <p:ph type="title"/>
          </p:nvPr>
        </p:nvSpPr>
        <p:spPr/>
        <p:txBody>
          <a:bodyPr/>
          <a:lstStyle/>
          <a:p>
            <a:r>
              <a:rPr lang="en-US" sz="2000" dirty="0"/>
              <a:t>Evolution of Factoring: The Case of Mexico Electronic Factoring Platform “Productive Chains Program”</a:t>
            </a:r>
          </a:p>
        </p:txBody>
      </p:sp>
      <p:pic>
        <p:nvPicPr>
          <p:cNvPr id="6" name="Content Placeholder 5">
            <a:extLst>
              <a:ext uri="{FF2B5EF4-FFF2-40B4-BE49-F238E27FC236}">
                <a16:creationId xmlns:a16="http://schemas.microsoft.com/office/drawing/2014/main" id="{E7C001A6-BCDA-4529-B414-8EACB69906AA}"/>
              </a:ext>
            </a:extLst>
          </p:cNvPr>
          <p:cNvPicPr>
            <a:picLocks noGrp="1" noChangeAspect="1"/>
          </p:cNvPicPr>
          <p:nvPr>
            <p:ph idx="1"/>
          </p:nvPr>
        </p:nvPicPr>
        <p:blipFill>
          <a:blip r:embed="rId2"/>
          <a:stretch>
            <a:fillRect/>
          </a:stretch>
        </p:blipFill>
        <p:spPr>
          <a:xfrm>
            <a:off x="304800" y="1566530"/>
            <a:ext cx="8610600" cy="4066841"/>
          </a:xfrm>
          <a:prstGeom prst="rect">
            <a:avLst/>
          </a:prstGeom>
        </p:spPr>
      </p:pic>
      <p:sp>
        <p:nvSpPr>
          <p:cNvPr id="4" name="Slide Number Placeholder 3">
            <a:extLst>
              <a:ext uri="{FF2B5EF4-FFF2-40B4-BE49-F238E27FC236}">
                <a16:creationId xmlns:a16="http://schemas.microsoft.com/office/drawing/2014/main" id="{0B271FBB-ADD0-4588-B3D8-DB57E4B28605}"/>
              </a:ext>
            </a:extLst>
          </p:cNvPr>
          <p:cNvSpPr>
            <a:spLocks noGrp="1"/>
          </p:cNvSpPr>
          <p:nvPr>
            <p:ph type="sldNum" sz="quarter" idx="10"/>
          </p:nvPr>
        </p:nvSpPr>
        <p:spPr/>
        <p:txBody>
          <a:bodyPr/>
          <a:lstStyle/>
          <a:p>
            <a:pPr marL="342900" indent="-342900">
              <a:defRPr/>
            </a:pPr>
            <a:fld id="{C546422C-87A8-4C47-9A49-B2D17874BE53}" type="slidenum">
              <a:rPr lang="en-US" smtClean="0">
                <a:solidFill>
                  <a:srgbClr val="FFFFFF"/>
                </a:solidFill>
              </a:rPr>
              <a:pPr marL="342900" indent="-342900">
                <a:defRPr/>
              </a:pPr>
              <a:t>8</a:t>
            </a:fld>
            <a:endParaRPr lang="en-US" dirty="0">
              <a:solidFill>
                <a:srgbClr val="FFFFFF"/>
              </a:solidFill>
            </a:endParaRPr>
          </a:p>
        </p:txBody>
      </p:sp>
      <p:sp>
        <p:nvSpPr>
          <p:cNvPr id="7" name="Content Placeholder 1">
            <a:extLst>
              <a:ext uri="{FF2B5EF4-FFF2-40B4-BE49-F238E27FC236}">
                <a16:creationId xmlns:a16="http://schemas.microsoft.com/office/drawing/2014/main" id="{CCDFBA20-F91F-471C-AD04-05C35D65D98E}"/>
              </a:ext>
            </a:extLst>
          </p:cNvPr>
          <p:cNvSpPr txBox="1">
            <a:spLocks/>
          </p:cNvSpPr>
          <p:nvPr/>
        </p:nvSpPr>
        <p:spPr>
          <a:xfrm>
            <a:off x="872757" y="1038390"/>
            <a:ext cx="2834462" cy="528140"/>
          </a:xfrm>
          <a:prstGeom prst="rect">
            <a:avLst/>
          </a:prstGeom>
        </p:spPr>
        <p:txBody>
          <a:bodyPr/>
          <a:lstStyle>
            <a:lvl1pPr marL="342900" indent="-342900" algn="l" rtl="0" eaLnBrk="0" fontAlgn="base" hangingPunct="0">
              <a:spcBef>
                <a:spcPct val="70000"/>
              </a:spcBef>
              <a:spcAft>
                <a:spcPct val="0"/>
              </a:spcAft>
              <a:buBlip>
                <a:blip r:embed="rId3"/>
              </a:buBlip>
              <a:defRPr sz="2400">
                <a:solidFill>
                  <a:schemeClr val="tx1"/>
                </a:solidFill>
                <a:latin typeface="+mn-lt"/>
                <a:ea typeface="+mn-ea"/>
                <a:cs typeface="ヒラギノ角ゴ Pro W3"/>
              </a:defRPr>
            </a:lvl1pPr>
            <a:lvl2pPr marL="742950" indent="-285750" algn="l" rtl="0" eaLnBrk="0" fontAlgn="base" hangingPunct="0">
              <a:spcBef>
                <a:spcPct val="70000"/>
              </a:spcBef>
              <a:spcAft>
                <a:spcPct val="0"/>
              </a:spcAft>
              <a:buBlip>
                <a:blip r:embed="rId4"/>
              </a:buBlip>
              <a:defRPr sz="2000">
                <a:solidFill>
                  <a:schemeClr val="tx1"/>
                </a:solidFill>
                <a:latin typeface="+mn-lt"/>
                <a:ea typeface="+mn-ea"/>
                <a:cs typeface="ヒラギノ角ゴ Pro W3"/>
              </a:defRPr>
            </a:lvl2pPr>
            <a:lvl3pPr marL="1085850" indent="-228600" algn="l" rtl="0" eaLnBrk="0" fontAlgn="base" hangingPunct="0">
              <a:spcBef>
                <a:spcPct val="20000"/>
              </a:spcBef>
              <a:spcAft>
                <a:spcPct val="0"/>
              </a:spcAft>
              <a:defRPr sz="2000">
                <a:solidFill>
                  <a:schemeClr val="tx1"/>
                </a:solidFill>
                <a:latin typeface="+mn-lt"/>
                <a:ea typeface="+mn-ea"/>
                <a:cs typeface="ヒラギノ角ゴ Pro W3"/>
              </a:defRPr>
            </a:lvl3pPr>
            <a:lvl4pPr marL="1428750" indent="-228600" algn="l" rtl="0" eaLnBrk="0" fontAlgn="base" hangingPunct="0">
              <a:spcBef>
                <a:spcPct val="20000"/>
              </a:spcBef>
              <a:spcAft>
                <a:spcPct val="0"/>
              </a:spcAft>
              <a:defRPr sz="2000">
                <a:solidFill>
                  <a:schemeClr val="tx1"/>
                </a:solidFill>
                <a:latin typeface="+mn-lt"/>
                <a:ea typeface="+mn-ea"/>
                <a:cs typeface="ヒラギノ角ゴ Pro W3"/>
              </a:defRPr>
            </a:lvl4pPr>
            <a:lvl5pPr marL="177165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228850" indent="-228600" algn="l" rtl="0" fontAlgn="base">
              <a:spcBef>
                <a:spcPct val="20000"/>
              </a:spcBef>
              <a:spcAft>
                <a:spcPct val="0"/>
              </a:spcAft>
              <a:buChar char="»"/>
              <a:defRPr sz="2000">
                <a:solidFill>
                  <a:schemeClr val="bg1"/>
                </a:solidFill>
                <a:latin typeface="+mn-lt"/>
                <a:ea typeface="+mn-ea"/>
              </a:defRPr>
            </a:lvl6pPr>
            <a:lvl7pPr marL="2686050" indent="-228600" algn="l" rtl="0" fontAlgn="base">
              <a:spcBef>
                <a:spcPct val="20000"/>
              </a:spcBef>
              <a:spcAft>
                <a:spcPct val="0"/>
              </a:spcAft>
              <a:buChar char="»"/>
              <a:defRPr sz="2000">
                <a:solidFill>
                  <a:schemeClr val="bg1"/>
                </a:solidFill>
                <a:latin typeface="+mn-lt"/>
                <a:ea typeface="+mn-ea"/>
              </a:defRPr>
            </a:lvl7pPr>
            <a:lvl8pPr marL="3143250" indent="-228600" algn="l" rtl="0" fontAlgn="base">
              <a:spcBef>
                <a:spcPct val="20000"/>
              </a:spcBef>
              <a:spcAft>
                <a:spcPct val="0"/>
              </a:spcAft>
              <a:buChar char="»"/>
              <a:defRPr sz="2000">
                <a:solidFill>
                  <a:schemeClr val="bg1"/>
                </a:solidFill>
                <a:latin typeface="+mn-lt"/>
                <a:ea typeface="+mn-ea"/>
              </a:defRPr>
            </a:lvl8pPr>
            <a:lvl9pPr marL="3600450" indent="-228600" algn="l" rtl="0" fontAlgn="base">
              <a:spcBef>
                <a:spcPct val="20000"/>
              </a:spcBef>
              <a:spcAft>
                <a:spcPct val="0"/>
              </a:spcAft>
              <a:buChar char="»"/>
              <a:defRPr sz="2000">
                <a:solidFill>
                  <a:schemeClr val="bg1"/>
                </a:solidFill>
                <a:latin typeface="+mn-lt"/>
                <a:ea typeface="+mn-ea"/>
              </a:defRPr>
            </a:lvl9pPr>
          </a:lstStyle>
          <a:p>
            <a:pPr marL="0" indent="0">
              <a:buNone/>
            </a:pPr>
            <a:r>
              <a:rPr lang="en-US" sz="2000" b="1" kern="0" dirty="0"/>
              <a:t>        BEFORE</a:t>
            </a:r>
          </a:p>
        </p:txBody>
      </p:sp>
      <p:sp>
        <p:nvSpPr>
          <p:cNvPr id="8" name="Content Placeholder 1">
            <a:extLst>
              <a:ext uri="{FF2B5EF4-FFF2-40B4-BE49-F238E27FC236}">
                <a16:creationId xmlns:a16="http://schemas.microsoft.com/office/drawing/2014/main" id="{08D7793E-2152-41FF-AFA0-4E7D394EEC53}"/>
              </a:ext>
            </a:extLst>
          </p:cNvPr>
          <p:cNvSpPr txBox="1">
            <a:spLocks/>
          </p:cNvSpPr>
          <p:nvPr/>
        </p:nvSpPr>
        <p:spPr>
          <a:xfrm>
            <a:off x="5703483" y="1038390"/>
            <a:ext cx="2834462" cy="528140"/>
          </a:xfrm>
          <a:prstGeom prst="rect">
            <a:avLst/>
          </a:prstGeom>
        </p:spPr>
        <p:txBody>
          <a:bodyPr/>
          <a:lstStyle>
            <a:lvl1pPr marL="342900" indent="-342900" algn="l" rtl="0" eaLnBrk="0" fontAlgn="base" hangingPunct="0">
              <a:spcBef>
                <a:spcPct val="70000"/>
              </a:spcBef>
              <a:spcAft>
                <a:spcPct val="0"/>
              </a:spcAft>
              <a:buBlip>
                <a:blip r:embed="rId3"/>
              </a:buBlip>
              <a:defRPr sz="2400">
                <a:solidFill>
                  <a:schemeClr val="tx1"/>
                </a:solidFill>
                <a:latin typeface="+mn-lt"/>
                <a:ea typeface="+mn-ea"/>
                <a:cs typeface="ヒラギノ角ゴ Pro W3"/>
              </a:defRPr>
            </a:lvl1pPr>
            <a:lvl2pPr marL="742950" indent="-285750" algn="l" rtl="0" eaLnBrk="0" fontAlgn="base" hangingPunct="0">
              <a:spcBef>
                <a:spcPct val="70000"/>
              </a:spcBef>
              <a:spcAft>
                <a:spcPct val="0"/>
              </a:spcAft>
              <a:buBlip>
                <a:blip r:embed="rId4"/>
              </a:buBlip>
              <a:defRPr sz="2000">
                <a:solidFill>
                  <a:schemeClr val="tx1"/>
                </a:solidFill>
                <a:latin typeface="+mn-lt"/>
                <a:ea typeface="+mn-ea"/>
                <a:cs typeface="ヒラギノ角ゴ Pro W3"/>
              </a:defRPr>
            </a:lvl2pPr>
            <a:lvl3pPr marL="1085850" indent="-228600" algn="l" rtl="0" eaLnBrk="0" fontAlgn="base" hangingPunct="0">
              <a:spcBef>
                <a:spcPct val="20000"/>
              </a:spcBef>
              <a:spcAft>
                <a:spcPct val="0"/>
              </a:spcAft>
              <a:defRPr sz="2000">
                <a:solidFill>
                  <a:schemeClr val="tx1"/>
                </a:solidFill>
                <a:latin typeface="+mn-lt"/>
                <a:ea typeface="+mn-ea"/>
                <a:cs typeface="ヒラギノ角ゴ Pro W3"/>
              </a:defRPr>
            </a:lvl3pPr>
            <a:lvl4pPr marL="1428750" indent="-228600" algn="l" rtl="0" eaLnBrk="0" fontAlgn="base" hangingPunct="0">
              <a:spcBef>
                <a:spcPct val="20000"/>
              </a:spcBef>
              <a:spcAft>
                <a:spcPct val="0"/>
              </a:spcAft>
              <a:defRPr sz="2000">
                <a:solidFill>
                  <a:schemeClr val="tx1"/>
                </a:solidFill>
                <a:latin typeface="+mn-lt"/>
                <a:ea typeface="+mn-ea"/>
                <a:cs typeface="ヒラギノ角ゴ Pro W3"/>
              </a:defRPr>
            </a:lvl4pPr>
            <a:lvl5pPr marL="177165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228850" indent="-228600" algn="l" rtl="0" fontAlgn="base">
              <a:spcBef>
                <a:spcPct val="20000"/>
              </a:spcBef>
              <a:spcAft>
                <a:spcPct val="0"/>
              </a:spcAft>
              <a:buChar char="»"/>
              <a:defRPr sz="2000">
                <a:solidFill>
                  <a:schemeClr val="bg1"/>
                </a:solidFill>
                <a:latin typeface="+mn-lt"/>
                <a:ea typeface="+mn-ea"/>
              </a:defRPr>
            </a:lvl6pPr>
            <a:lvl7pPr marL="2686050" indent="-228600" algn="l" rtl="0" fontAlgn="base">
              <a:spcBef>
                <a:spcPct val="20000"/>
              </a:spcBef>
              <a:spcAft>
                <a:spcPct val="0"/>
              </a:spcAft>
              <a:buChar char="»"/>
              <a:defRPr sz="2000">
                <a:solidFill>
                  <a:schemeClr val="bg1"/>
                </a:solidFill>
                <a:latin typeface="+mn-lt"/>
                <a:ea typeface="+mn-ea"/>
              </a:defRPr>
            </a:lvl7pPr>
            <a:lvl8pPr marL="3143250" indent="-228600" algn="l" rtl="0" fontAlgn="base">
              <a:spcBef>
                <a:spcPct val="20000"/>
              </a:spcBef>
              <a:spcAft>
                <a:spcPct val="0"/>
              </a:spcAft>
              <a:buChar char="»"/>
              <a:defRPr sz="2000">
                <a:solidFill>
                  <a:schemeClr val="bg1"/>
                </a:solidFill>
                <a:latin typeface="+mn-lt"/>
                <a:ea typeface="+mn-ea"/>
              </a:defRPr>
            </a:lvl8pPr>
            <a:lvl9pPr marL="3600450" indent="-228600" algn="l" rtl="0" fontAlgn="base">
              <a:spcBef>
                <a:spcPct val="20000"/>
              </a:spcBef>
              <a:spcAft>
                <a:spcPct val="0"/>
              </a:spcAft>
              <a:buChar char="»"/>
              <a:defRPr sz="2000">
                <a:solidFill>
                  <a:schemeClr val="bg1"/>
                </a:solidFill>
                <a:latin typeface="+mn-lt"/>
                <a:ea typeface="+mn-ea"/>
              </a:defRPr>
            </a:lvl9pPr>
          </a:lstStyle>
          <a:p>
            <a:pPr marL="0" indent="0">
              <a:buNone/>
            </a:pPr>
            <a:r>
              <a:rPr lang="en-US" sz="2000" b="1" kern="0" dirty="0"/>
              <a:t>        AFTER</a:t>
            </a:r>
          </a:p>
        </p:txBody>
      </p:sp>
    </p:spTree>
    <p:extLst>
      <p:ext uri="{BB962C8B-B14F-4D97-AF65-F5344CB8AC3E}">
        <p14:creationId xmlns:p14="http://schemas.microsoft.com/office/powerpoint/2010/main" val="275768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B024-8C44-451D-ACC3-87DD5A69AFAD}"/>
              </a:ext>
            </a:extLst>
          </p:cNvPr>
          <p:cNvSpPr>
            <a:spLocks noGrp="1"/>
          </p:cNvSpPr>
          <p:nvPr>
            <p:ph type="title"/>
          </p:nvPr>
        </p:nvSpPr>
        <p:spPr/>
        <p:txBody>
          <a:bodyPr/>
          <a:lstStyle/>
          <a:p>
            <a:r>
              <a:rPr lang="en-US" sz="2400" dirty="0"/>
              <a:t>“Productive Chains “ Financial Factoring Operating Flow</a:t>
            </a:r>
          </a:p>
        </p:txBody>
      </p:sp>
      <p:sp>
        <p:nvSpPr>
          <p:cNvPr id="4" name="Slide Number Placeholder 3">
            <a:extLst>
              <a:ext uri="{FF2B5EF4-FFF2-40B4-BE49-F238E27FC236}">
                <a16:creationId xmlns:a16="http://schemas.microsoft.com/office/drawing/2014/main" id="{0B271FBB-ADD0-4588-B3D8-DB57E4B28605}"/>
              </a:ext>
            </a:extLst>
          </p:cNvPr>
          <p:cNvSpPr>
            <a:spLocks noGrp="1"/>
          </p:cNvSpPr>
          <p:nvPr>
            <p:ph type="sldNum" sz="quarter" idx="10"/>
          </p:nvPr>
        </p:nvSpPr>
        <p:spPr/>
        <p:txBody>
          <a:bodyPr/>
          <a:lstStyle/>
          <a:p>
            <a:pPr marL="342900" indent="-342900">
              <a:defRPr/>
            </a:pPr>
            <a:fld id="{C546422C-87A8-4C47-9A49-B2D17874BE53}" type="slidenum">
              <a:rPr lang="en-US" smtClean="0">
                <a:solidFill>
                  <a:srgbClr val="FFFFFF"/>
                </a:solidFill>
              </a:rPr>
              <a:pPr marL="342900" indent="-342900">
                <a:defRPr/>
              </a:pPr>
              <a:t>9</a:t>
            </a:fld>
            <a:endParaRPr lang="en-US" dirty="0">
              <a:solidFill>
                <a:srgbClr val="FFFFFF"/>
              </a:solidFill>
            </a:endParaRPr>
          </a:p>
        </p:txBody>
      </p:sp>
      <p:sp>
        <p:nvSpPr>
          <p:cNvPr id="5" name="Content Placeholder 4">
            <a:extLst>
              <a:ext uri="{FF2B5EF4-FFF2-40B4-BE49-F238E27FC236}">
                <a16:creationId xmlns:a16="http://schemas.microsoft.com/office/drawing/2014/main" id="{07A895F9-D6CC-4F82-9AD6-24A5D4E7F1CB}"/>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F6F84E4-789B-4243-A2FC-EEC4766F286F}"/>
              </a:ext>
            </a:extLst>
          </p:cNvPr>
          <p:cNvPicPr>
            <a:picLocks noChangeAspect="1"/>
          </p:cNvPicPr>
          <p:nvPr/>
        </p:nvPicPr>
        <p:blipFill>
          <a:blip r:embed="rId2"/>
          <a:stretch>
            <a:fillRect/>
          </a:stretch>
        </p:blipFill>
        <p:spPr>
          <a:xfrm>
            <a:off x="228600" y="1066800"/>
            <a:ext cx="8738191" cy="4951228"/>
          </a:xfrm>
          <a:prstGeom prst="rect">
            <a:avLst/>
          </a:prstGeom>
        </p:spPr>
      </p:pic>
    </p:spTree>
    <p:extLst>
      <p:ext uri="{BB962C8B-B14F-4D97-AF65-F5344CB8AC3E}">
        <p14:creationId xmlns:p14="http://schemas.microsoft.com/office/powerpoint/2010/main" val="1947342788"/>
      </p:ext>
    </p:extLst>
  </p:cSld>
  <p:clrMapOvr>
    <a:masterClrMapping/>
  </p:clrMapOvr>
</p:sld>
</file>

<file path=ppt/theme/theme1.xml><?xml version="1.0" encoding="utf-8"?>
<a:theme xmlns:a="http://schemas.openxmlformats.org/drawingml/2006/main" name="Blue_1_projection_NEW">
  <a:themeElements>
    <a:clrScheme name="Blue_1_projection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_1_projection_NEW">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ue_1_projection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_1_projection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_1_projection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_1_projection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_1_projection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_1_projection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_1_projection_NEW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_1_projection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_1_projection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_1_projection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_1_projection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_1_projection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16819</TotalTime>
  <Words>539</Words>
  <Application>Microsoft Office PowerPoint</Application>
  <PresentationFormat>On-screen Show (4:3)</PresentationFormat>
  <Paragraphs>91</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MS PGothic</vt:lpstr>
      <vt:lpstr>Andes ExtraLight</vt:lpstr>
      <vt:lpstr>Arial</vt:lpstr>
      <vt:lpstr>Arial Black</vt:lpstr>
      <vt:lpstr>Calibri</vt:lpstr>
      <vt:lpstr>Times New Roman</vt:lpstr>
      <vt:lpstr>ヒラギノ角ゴ Pro W3</vt:lpstr>
      <vt:lpstr>Blue_1_projection_NEW</vt:lpstr>
      <vt:lpstr>   Lending to SMES on the bases of movable collateral” Asset based lending and electronic factoring platforms  </vt:lpstr>
      <vt:lpstr>SMEs lack of real estate collateral hampers access to credit and secure transaction reforms (STR) help development of new SME lending products secured with movable assets</vt:lpstr>
      <vt:lpstr>Suitable STR framework  with the following characteristics</vt:lpstr>
      <vt:lpstr>ABL: characteristics and benefits</vt:lpstr>
      <vt:lpstr>PowerPoint Presentation</vt:lpstr>
      <vt:lpstr>Asset Based Lending Main Components</vt:lpstr>
      <vt:lpstr>PowerPoint Presentation</vt:lpstr>
      <vt:lpstr>Evolution of Factoring: The Case of Mexico Electronic Factoring Platform “Productive Chains Program”</vt:lpstr>
      <vt:lpstr>“Productive Chains “ Financial Factoring Operating Flow</vt:lpstr>
      <vt:lpstr>Financial Factoring Operating Flow</vt:lpstr>
      <vt:lpstr> Lending to SMES on the bases of movable collateral” Asset based lending and electronic factoring platforms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Title</dc:title>
  <dc:creator>Khaleda Atta</dc:creator>
  <cp:lastModifiedBy>Eva M. Gutierrez</cp:lastModifiedBy>
  <cp:revision>1129</cp:revision>
  <cp:lastPrinted>2013-04-16T14:57:38Z</cp:lastPrinted>
  <dcterms:created xsi:type="dcterms:W3CDTF">2011-11-11T19:40:17Z</dcterms:created>
  <dcterms:modified xsi:type="dcterms:W3CDTF">2018-09-11T15:59:32Z</dcterms:modified>
</cp:coreProperties>
</file>