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60" r:id="rId2"/>
    <p:sldId id="291" r:id="rId3"/>
    <p:sldId id="290" r:id="rId4"/>
    <p:sldId id="300" r:id="rId5"/>
    <p:sldId id="292" r:id="rId6"/>
    <p:sldId id="305" r:id="rId7"/>
    <p:sldId id="296" r:id="rId8"/>
    <p:sldId id="304" r:id="rId9"/>
    <p:sldId id="294" r:id="rId10"/>
    <p:sldId id="315" r:id="rId11"/>
    <p:sldId id="316" r:id="rId12"/>
    <p:sldId id="309" r:id="rId13"/>
    <p:sldId id="310" r:id="rId14"/>
    <p:sldId id="308" r:id="rId15"/>
    <p:sldId id="312" r:id="rId16"/>
    <p:sldId id="313" r:id="rId17"/>
    <p:sldId id="311" r:id="rId18"/>
    <p:sldId id="26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99CC"/>
    <a:srgbClr val="003300"/>
    <a:srgbClr val="00CC00"/>
    <a:srgbClr val="006600"/>
    <a:srgbClr val="008000"/>
    <a:srgbClr val="FFFFFF"/>
    <a:srgbClr val="4D4D4D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6" autoAdjust="0"/>
    <p:restoredTop sz="97594" autoAdjust="0"/>
  </p:normalViewPr>
  <p:slideViewPr>
    <p:cSldViewPr>
      <p:cViewPr varScale="1">
        <p:scale>
          <a:sx n="80" d="100"/>
          <a:sy n="80" d="100"/>
        </p:scale>
        <p:origin x="-87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82;&#1080;&#1096;&#1083;&#1086;&#1082;%20&#1082;&#1091;&#1088;&#1080;&#1083;&#1080;&#1096;%20&#1080;&#1087;&#1086;&#1090;&#1077;&#1082;&#1072;%20&#1084;&#1091;&#1098;&#1083;&#1091;&#1084;&#1086;&#1090;&#1083;&#1072;&#1088;&#1080;\&#1046;&#1072;&#1076;&#1074;&#1072;&#1083;&#1083;&#1072;&#1088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82;&#1080;&#1096;&#1083;&#1086;&#1082;%20&#1082;&#1091;&#1088;&#1080;&#1083;&#1080;&#1096;%20&#1080;&#1087;&#1086;&#1090;&#1077;&#1082;&#1072;%20&#1084;&#1091;&#1098;&#1083;&#1091;&#1084;&#1086;&#1090;&#1083;&#1072;&#1088;&#1080;\&#1046;&#1072;&#1076;&#1074;&#1072;&#1083;&#1083;&#1072;&#1088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82;&#1080;&#1096;&#1083;&#1086;&#1082;%20&#1082;&#1091;&#1088;&#1080;&#1083;&#1080;&#1096;%20&#1080;&#1087;&#1086;&#1090;&#1077;&#1082;&#1072;%20&#1084;&#1091;&#1098;&#1083;&#1091;&#1084;&#1086;&#1090;&#1083;&#1072;&#1088;&#1080;\&#1046;&#1072;&#1076;&#1074;&#1072;&#1083;&#1083;&#1072;&#1088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82;&#1080;&#1096;&#1083;&#1086;&#1082;%20&#1082;&#1091;&#1088;&#1080;&#1083;&#1080;&#1096;%20&#1080;&#1087;&#1086;&#1090;&#1077;&#1082;&#1072;%20&#1084;&#1091;&#1098;&#1083;&#1091;&#1084;&#1086;&#1090;&#1083;&#1072;&#1088;&#1080;\&#1046;&#1072;&#1076;&#1074;&#1072;&#1083;&#1083;&#1072;&#1088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82;&#1080;&#1096;&#1083;&#1086;&#1082;%20&#1082;&#1091;&#1088;&#1080;&#1083;&#1080;&#1096;%20&#1080;&#1087;&#1086;&#1090;&#1077;&#1082;&#1072;%20&#1084;&#1091;&#1098;&#1083;&#1091;&#1084;&#1086;&#1090;&#1083;&#1072;&#1088;&#1080;\&#1046;&#1072;&#1076;&#1074;&#1072;&#1083;&#1083;&#1072;&#1088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82;&#1080;&#1096;&#1083;&#1086;&#1082;%20&#1082;&#1091;&#1088;&#1080;&#1083;&#1080;&#1096;%20&#1080;&#1087;&#1086;&#1090;&#1077;&#1082;&#1072;%20&#1084;&#1091;&#1098;&#1083;&#1091;&#1084;&#1086;&#1090;&#1083;&#1072;&#1088;&#1080;\&#1046;&#1072;&#1076;&#1074;&#1072;&#1083;&#1083;&#1072;&#1088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82;&#1080;&#1096;&#1083;&#1086;&#1082;%20&#1082;&#1091;&#1088;&#1080;&#1083;&#1080;&#1096;%20&#1080;&#1087;&#1086;&#1090;&#1077;&#1082;&#1072;%20&#1084;&#1091;&#1098;&#1083;&#1091;&#1084;&#1086;&#1090;&#1083;&#1072;&#1088;&#1080;\&#1046;&#1072;&#1076;&#1074;&#1072;&#1083;&#1083;&#1072;&#1088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82;&#1080;&#1096;&#1083;&#1086;&#1082;%20&#1082;&#1091;&#1088;&#1080;&#1083;&#1080;&#1096;%20&#1080;&#1087;&#1086;&#1090;&#1077;&#1082;&#1072;%20&#1084;&#1091;&#1098;&#1083;&#1091;&#1084;&#1086;&#1090;&#1083;&#1072;&#1088;&#1080;\&#1046;&#1072;&#1076;&#1074;&#1072;&#1083;&#1083;&#1072;&#1088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82;&#1080;&#1096;&#1083;&#1086;&#1082;%20&#1082;&#1091;&#1088;&#1080;&#1083;&#1080;&#1096;%20&#1080;&#1087;&#1086;&#1090;&#1077;&#1082;&#1072;%20&#1084;&#1091;&#1098;&#1083;&#1091;&#1084;&#1086;&#1090;&#1083;&#1072;&#1088;&#1080;\&#1046;&#1072;&#1076;&#1074;&#1072;&#1083;&#1083;&#1072;&#1088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82;&#1080;&#1096;&#1083;&#1086;&#1082;%20&#1082;&#1091;&#1088;&#1080;&#1083;&#1080;&#1096;%20&#1080;&#1087;&#1086;&#1090;&#1077;&#1082;&#1072;%20&#1084;&#1091;&#1098;&#1083;&#1091;&#1084;&#1086;&#1090;&#1083;&#1072;&#1088;&#1080;\&#1046;&#1072;&#1076;&#1074;&#1072;&#1083;&#1083;&#1072;&#1088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82;&#1080;&#1096;&#1083;&#1086;&#1082;%20&#1082;&#1091;&#1088;&#1080;&#1083;&#1080;&#1096;%20&#1080;&#1087;&#1086;&#1090;&#1077;&#1082;&#1072;%20&#1084;&#1091;&#1098;&#1083;&#1091;&#1084;&#1086;&#1090;&#1083;&#1072;&#1088;&#1080;\&#1046;&#1072;&#1076;&#1074;&#1072;&#1083;&#1083;&#1072;&#108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5400" cap="flat" cmpd="sng" algn="ctr">
              <a:solidFill>
                <a:srgbClr val="006600"/>
              </a:solidFill>
              <a:prstDash val="solid"/>
            </a:ln>
            <a:effectLst/>
          </c:spPr>
          <c:marker>
            <c:spPr>
              <a:solidFill>
                <a:schemeClr val="accent1"/>
              </a:solidFill>
              <a:ln w="25400" cap="flat" cmpd="sng" algn="ctr">
                <a:solidFill>
                  <a:srgbClr val="006600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4.1504638867040103E-2"/>
                  <c:y val="-4.6629910425594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8938511857943013E-3"/>
                  <c:y val="-4.371554102399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823085309657238E-3"/>
                  <c:y val="-5.8287388031992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376159716760079E-2"/>
                  <c:y val="-7.8687973843190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469255928971524E-3"/>
                  <c:y val="-5.5373018630393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858468247725781E-2"/>
                  <c:y val="-4.6629910425594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4469255928970422E-3"/>
                  <c:y val="-3.7886802220795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Sheet1!$A$1:$G$1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Sheet1!$A$2:$G$2</c:f>
              <c:numCache>
                <c:formatCode>#,##0</c:formatCode>
                <c:ptCount val="7"/>
                <c:pt idx="0">
                  <c:v>847</c:v>
                </c:pt>
                <c:pt idx="1">
                  <c:v>6800</c:v>
                </c:pt>
                <c:pt idx="2">
                  <c:v>7400</c:v>
                </c:pt>
                <c:pt idx="3">
                  <c:v>8510</c:v>
                </c:pt>
                <c:pt idx="4">
                  <c:v>10000</c:v>
                </c:pt>
                <c:pt idx="5">
                  <c:v>11000</c:v>
                </c:pt>
                <c:pt idx="6">
                  <c:v>12000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842816"/>
        <c:axId val="5844352"/>
      </c:lineChart>
      <c:catAx>
        <c:axId val="584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0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58443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844352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584281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7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Землетрясения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Залог!$G$162</c:f>
              <c:strCache>
                <c:ptCount val="1"/>
                <c:pt idx="0">
                  <c:v>Землятресения</c:v>
                </c:pt>
              </c:strCache>
            </c:strRef>
          </c:tx>
          <c:explosion val="9"/>
          <c:dLbls>
            <c:dLbl>
              <c:idx val="2"/>
              <c:layout>
                <c:manualLayout>
                  <c:x val="-1.565343394575678E-2"/>
                  <c:y val="-3.872922134733156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0.13946555118110282"/>
                  <c:y val="0.1687565616797900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2.9369464481012488E-2"/>
                  <c:y val="-4.444413337439457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-8.0555555555556001E-4"/>
                  <c:y val="8.859981044036166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4"/>
              <c:layout>
                <c:manualLayout>
                  <c:x val="6.9632983377077864E-2"/>
                  <c:y val="-7.787292213473344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Залог!$F$163:$F$178</c:f>
              <c:strCache>
                <c:ptCount val="16"/>
                <c:pt idx="0">
                  <c:v>Головная Компания</c:v>
                </c:pt>
                <c:pt idx="1">
                  <c:v>Рес. Каракалпакстан</c:v>
                </c:pt>
                <c:pt idx="2">
                  <c:v>Андижанский</c:v>
                </c:pt>
                <c:pt idx="3">
                  <c:v>Бухарский</c:v>
                </c:pt>
                <c:pt idx="4">
                  <c:v>Джизакский</c:v>
                </c:pt>
                <c:pt idx="5">
                  <c:v>Кашкадарьинский</c:v>
                </c:pt>
                <c:pt idx="6">
                  <c:v>Навоийский</c:v>
                </c:pt>
                <c:pt idx="7">
                  <c:v>Наманганский</c:v>
                </c:pt>
                <c:pt idx="8">
                  <c:v>Самаркандский</c:v>
                </c:pt>
                <c:pt idx="9">
                  <c:v>Сурхандарьинский</c:v>
                </c:pt>
                <c:pt idx="10">
                  <c:v>Сырдарьинский</c:v>
                </c:pt>
                <c:pt idx="11">
                  <c:v>Ташкентский</c:v>
                </c:pt>
                <c:pt idx="12">
                  <c:v>Ферганский</c:v>
                </c:pt>
                <c:pt idx="13">
                  <c:v>Хорезмский</c:v>
                </c:pt>
                <c:pt idx="14">
                  <c:v>г.Ташкент</c:v>
                </c:pt>
                <c:pt idx="15">
                  <c:v>Центр страхования</c:v>
                </c:pt>
              </c:strCache>
            </c:strRef>
          </c:cat>
          <c:val>
            <c:numRef>
              <c:f>Залог!$G$163:$G$178</c:f>
              <c:numCache>
                <c:formatCode>General</c:formatCode>
                <c:ptCount val="16"/>
                <c:pt idx="2" formatCode="#,##0.00">
                  <c:v>12649.54916</c:v>
                </c:pt>
                <c:pt idx="3" formatCode="#,##0.00">
                  <c:v>2100.4830000000002</c:v>
                </c:pt>
                <c:pt idx="6" formatCode="#,##0.00">
                  <c:v>18815.599999999959</c:v>
                </c:pt>
                <c:pt idx="8" formatCode="#,##0.00">
                  <c:v>14742.259999999978</c:v>
                </c:pt>
                <c:pt idx="10" formatCode="#,##0.00">
                  <c:v>7465.1262000000143</c:v>
                </c:pt>
                <c:pt idx="14" formatCode="#,##0.00">
                  <c:v>19624.873100000001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Сильный ветер,</a:t>
            </a:r>
            <a:r>
              <a:rPr lang="ru-RU" baseline="0" dirty="0" smtClean="0"/>
              <a:t> ураган </a:t>
            </a:r>
            <a:endParaRPr lang="ru-RU" dirty="0"/>
          </a:p>
        </c:rich>
      </c:tx>
      <c:layout>
        <c:manualLayout>
          <c:xMode val="edge"/>
          <c:yMode val="edge"/>
          <c:x val="0.42341278747815542"/>
          <c:y val="5.2130366964945413E-2"/>
        </c:manualLayout>
      </c:layout>
      <c:overlay val="0"/>
    </c:title>
    <c:autoTitleDeleted val="0"/>
    <c:view3D>
      <c:rotX val="30"/>
      <c:rotY val="213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Залог!$G$181</c:f>
              <c:strCache>
                <c:ptCount val="1"/>
                <c:pt idx="0">
                  <c:v>Ветер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-3.2372753247616202E-2"/>
                  <c:y val="6.207960306331573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3.0722977809591982E-2"/>
                  <c:y val="-3.52747393062353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1.5369198312236322E-2"/>
                  <c:y val="-0.3463946116324513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5.2121914349314014E-2"/>
                  <c:y val="1.071705077961145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2.8672870436650057E-3"/>
                  <c:y val="-0.3153252465063488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-2.9535864978902981E-2"/>
                  <c:y val="0.1541979170411922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-5.6599056447058042E-3"/>
                  <c:y val="3.960210453145411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2"/>
              <c:layout>
                <c:manualLayout>
                  <c:x val="5.9761204691185878E-2"/>
                  <c:y val="7.278203238293866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Залог!$F$182:$F$197</c:f>
              <c:strCache>
                <c:ptCount val="16"/>
                <c:pt idx="1">
                  <c:v>Рес. Каракалпакстан</c:v>
                </c:pt>
                <c:pt idx="2">
                  <c:v>Андижанский</c:v>
                </c:pt>
                <c:pt idx="3">
                  <c:v>Бухарский</c:v>
                </c:pt>
                <c:pt idx="4">
                  <c:v>Джизакский</c:v>
                </c:pt>
                <c:pt idx="5">
                  <c:v>Кашкадарьинский</c:v>
                </c:pt>
                <c:pt idx="6">
                  <c:v>Навоийский</c:v>
                </c:pt>
                <c:pt idx="7">
                  <c:v>Наманганский</c:v>
                </c:pt>
                <c:pt idx="8">
                  <c:v>Самаркандский</c:v>
                </c:pt>
                <c:pt idx="9">
                  <c:v>Сурхандарьинский</c:v>
                </c:pt>
                <c:pt idx="10">
                  <c:v>Сырдарьинский</c:v>
                </c:pt>
                <c:pt idx="11">
                  <c:v>Ташкентский</c:v>
                </c:pt>
                <c:pt idx="12">
                  <c:v>Ферганский</c:v>
                </c:pt>
                <c:pt idx="13">
                  <c:v>Хорезмский</c:v>
                </c:pt>
                <c:pt idx="14">
                  <c:v>г.Ташкент</c:v>
                </c:pt>
                <c:pt idx="15">
                  <c:v>Центр страхования</c:v>
                </c:pt>
              </c:strCache>
            </c:strRef>
          </c:cat>
          <c:val>
            <c:numRef>
              <c:f>Залог!$G$182:$G$197</c:f>
              <c:numCache>
                <c:formatCode>#,##0.00</c:formatCode>
                <c:ptCount val="16"/>
                <c:pt idx="1">
                  <c:v>8904.9804299999851</c:v>
                </c:pt>
                <c:pt idx="3">
                  <c:v>95101.962009999814</c:v>
                </c:pt>
                <c:pt idx="4">
                  <c:v>270261.00241000002</c:v>
                </c:pt>
                <c:pt idx="6">
                  <c:v>7117.1537600000001</c:v>
                </c:pt>
                <c:pt idx="9">
                  <c:v>82448.424799999993</c:v>
                </c:pt>
                <c:pt idx="10">
                  <c:v>58803.325059999996</c:v>
                </c:pt>
                <c:pt idx="12">
                  <c:v>24209.361000000001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Залог!$S$112</c:f>
              <c:strCache>
                <c:ptCount val="1"/>
                <c:pt idx="0">
                  <c:v>Снегопад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Залог!$R$113:$R$123</c:f>
              <c:strCache>
                <c:ptCount val="11"/>
                <c:pt idx="0">
                  <c:v>Рес. Каракалпакстан</c:v>
                </c:pt>
                <c:pt idx="1">
                  <c:v>Андижанский</c:v>
                </c:pt>
                <c:pt idx="2">
                  <c:v>Бухарский</c:v>
                </c:pt>
                <c:pt idx="3">
                  <c:v>Джизакский</c:v>
                </c:pt>
                <c:pt idx="4">
                  <c:v>Кашкадарьинский</c:v>
                </c:pt>
                <c:pt idx="5">
                  <c:v>Навоийский</c:v>
                </c:pt>
                <c:pt idx="6">
                  <c:v>Самаркандский</c:v>
                </c:pt>
                <c:pt idx="7">
                  <c:v>Сурхандарьинский</c:v>
                </c:pt>
                <c:pt idx="8">
                  <c:v>Сырдарьинский</c:v>
                </c:pt>
                <c:pt idx="9">
                  <c:v>Ферганский</c:v>
                </c:pt>
                <c:pt idx="10">
                  <c:v>г.Ташкент</c:v>
                </c:pt>
              </c:strCache>
            </c:strRef>
          </c:cat>
          <c:val>
            <c:numRef>
              <c:f>Залог!$S$113:$S$123</c:f>
              <c:numCache>
                <c:formatCode>General</c:formatCode>
                <c:ptCount val="11"/>
                <c:pt idx="0">
                  <c:v>1</c:v>
                </c:pt>
                <c:pt idx="3">
                  <c:v>1</c:v>
                </c:pt>
                <c:pt idx="7">
                  <c:v>1</c:v>
                </c:pt>
              </c:numCache>
            </c:numRef>
          </c:val>
        </c:ser>
        <c:ser>
          <c:idx val="2"/>
          <c:order val="1"/>
          <c:tx>
            <c:strRef>
              <c:f>Залог!$U$112</c:f>
              <c:strCache>
                <c:ptCount val="1"/>
                <c:pt idx="0">
                  <c:v>Землятресения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Залог!$R$113:$R$123</c:f>
              <c:strCache>
                <c:ptCount val="11"/>
                <c:pt idx="0">
                  <c:v>Рес. Каракалпакстан</c:v>
                </c:pt>
                <c:pt idx="1">
                  <c:v>Андижанский</c:v>
                </c:pt>
                <c:pt idx="2">
                  <c:v>Бухарский</c:v>
                </c:pt>
                <c:pt idx="3">
                  <c:v>Джизакский</c:v>
                </c:pt>
                <c:pt idx="4">
                  <c:v>Кашкадарьинский</c:v>
                </c:pt>
                <c:pt idx="5">
                  <c:v>Навоийский</c:v>
                </c:pt>
                <c:pt idx="6">
                  <c:v>Самаркандский</c:v>
                </c:pt>
                <c:pt idx="7">
                  <c:v>Сурхандарьинский</c:v>
                </c:pt>
                <c:pt idx="8">
                  <c:v>Сырдарьинский</c:v>
                </c:pt>
                <c:pt idx="9">
                  <c:v>Ферганский</c:v>
                </c:pt>
                <c:pt idx="10">
                  <c:v>г.Ташкент</c:v>
                </c:pt>
              </c:strCache>
            </c:strRef>
          </c:cat>
          <c:val>
            <c:numRef>
              <c:f>Залог!$U$113:$U$123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19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9">
                  <c:v>3</c:v>
                </c:pt>
              </c:numCache>
            </c:numRef>
          </c:val>
        </c:ser>
        <c:ser>
          <c:idx val="3"/>
          <c:order val="2"/>
          <c:tx>
            <c:strRef>
              <c:f>Залог!$V$112</c:f>
              <c:strCache>
                <c:ptCount val="1"/>
                <c:pt idx="0">
                  <c:v>Ветер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6.7940542930532404E-3"/>
                  <c:y val="-1.4880948893665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Залог!$R$113:$R$123</c:f>
              <c:strCache>
                <c:ptCount val="11"/>
                <c:pt idx="0">
                  <c:v>Рес. Каракалпакстан</c:v>
                </c:pt>
                <c:pt idx="1">
                  <c:v>Андижанский</c:v>
                </c:pt>
                <c:pt idx="2">
                  <c:v>Бухарский</c:v>
                </c:pt>
                <c:pt idx="3">
                  <c:v>Джизакский</c:v>
                </c:pt>
                <c:pt idx="4">
                  <c:v>Кашкадарьинский</c:v>
                </c:pt>
                <c:pt idx="5">
                  <c:v>Навоийский</c:v>
                </c:pt>
                <c:pt idx="6">
                  <c:v>Самаркандский</c:v>
                </c:pt>
                <c:pt idx="7">
                  <c:v>Сурхандарьинский</c:v>
                </c:pt>
                <c:pt idx="8">
                  <c:v>Сырдарьинский</c:v>
                </c:pt>
                <c:pt idx="9">
                  <c:v>Ферганский</c:v>
                </c:pt>
                <c:pt idx="10">
                  <c:v>г.Ташкент</c:v>
                </c:pt>
              </c:strCache>
            </c:strRef>
          </c:cat>
          <c:val>
            <c:numRef>
              <c:f>Залог!$V$113:$V$123</c:f>
              <c:numCache>
                <c:formatCode>General</c:formatCode>
                <c:ptCount val="11"/>
                <c:pt idx="0">
                  <c:v>2</c:v>
                </c:pt>
                <c:pt idx="2">
                  <c:v>6</c:v>
                </c:pt>
                <c:pt idx="3">
                  <c:v>17</c:v>
                </c:pt>
                <c:pt idx="5">
                  <c:v>2</c:v>
                </c:pt>
                <c:pt idx="7">
                  <c:v>7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8573568"/>
        <c:axId val="78575104"/>
        <c:axId val="0"/>
      </c:bar3DChart>
      <c:catAx>
        <c:axId val="78573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575104"/>
        <c:crosses val="autoZero"/>
        <c:auto val="1"/>
        <c:lblAlgn val="ctr"/>
        <c:lblOffset val="100"/>
        <c:noMultiLvlLbl val="0"/>
      </c:catAx>
      <c:valAx>
        <c:axId val="78575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5735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3570002187226661"/>
          <c:y val="3.89647196707021E-2"/>
          <c:w val="0.32859984689413835"/>
          <c:h val="4.1312765892984334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0560982187974939E-2"/>
                  <c:y val="-5.6888490719225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0666592009854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20327395991665E-3"/>
                  <c:y val="-2.1333184019709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9777429379322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601636979958282E-3"/>
                  <c:y val="-4.6221898709370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СМР!$J$27:$J$31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СМР!$K$27:$K$31</c:f>
              <c:numCache>
                <c:formatCode>#,##0</c:formatCode>
                <c:ptCount val="5"/>
                <c:pt idx="0">
                  <c:v>318</c:v>
                </c:pt>
                <c:pt idx="1">
                  <c:v>595</c:v>
                </c:pt>
                <c:pt idx="2">
                  <c:v>539</c:v>
                </c:pt>
                <c:pt idx="3">
                  <c:v>402</c:v>
                </c:pt>
                <c:pt idx="4">
                  <c:v>568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8494848"/>
        <c:axId val="68496384"/>
        <c:axId val="0"/>
      </c:bar3DChart>
      <c:catAx>
        <c:axId val="6849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496384"/>
        <c:crosses val="autoZero"/>
        <c:auto val="1"/>
        <c:lblAlgn val="ctr"/>
        <c:lblOffset val="100"/>
        <c:noMultiLvlLbl val="0"/>
      </c:catAx>
      <c:valAx>
        <c:axId val="6849638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494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7FD13B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6.3391442155309114E-3"/>
                  <c:y val="-3.4519968578674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020497250634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3149960723342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325563232549881E-3"/>
                  <c:y val="-7.9364773849852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0651126465099836E-3"/>
                  <c:y val="-4.8112149196306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СМР!$I$3:$I$7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СМР!$J$3:$J$7</c:f>
              <c:numCache>
                <c:formatCode>#,##0.00</c:formatCode>
                <c:ptCount val="5"/>
                <c:pt idx="0">
                  <c:v>542729.89019999898</c:v>
                </c:pt>
                <c:pt idx="1">
                  <c:v>1052818.7277199998</c:v>
                </c:pt>
                <c:pt idx="2">
                  <c:v>1782793.4683599996</c:v>
                </c:pt>
                <c:pt idx="3">
                  <c:v>1742382.97667</c:v>
                </c:pt>
                <c:pt idx="4">
                  <c:v>2016525.8942000004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8714880"/>
        <c:axId val="68716416"/>
        <c:axId val="0"/>
      </c:bar3DChart>
      <c:catAx>
        <c:axId val="6871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716416"/>
        <c:crosses val="autoZero"/>
        <c:auto val="1"/>
        <c:lblAlgn val="ctr"/>
        <c:lblOffset val="100"/>
        <c:noMultiLvlLbl val="0"/>
      </c:catAx>
      <c:valAx>
        <c:axId val="6871641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714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-3.2407407407407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851851851851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899004267425323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7.8703703703703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общий!$L$23:$L$27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общий!$M$23:$M$27</c:f>
              <c:numCache>
                <c:formatCode>#,##0</c:formatCode>
                <c:ptCount val="5"/>
                <c:pt idx="0">
                  <c:v>2326</c:v>
                </c:pt>
                <c:pt idx="1">
                  <c:v>5793</c:v>
                </c:pt>
                <c:pt idx="2">
                  <c:v>4977</c:v>
                </c:pt>
                <c:pt idx="3">
                  <c:v>5055</c:v>
                </c:pt>
                <c:pt idx="4">
                  <c:v>4113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8770816"/>
        <c:axId val="68776704"/>
        <c:axId val="0"/>
      </c:bar3DChart>
      <c:catAx>
        <c:axId val="6877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776704"/>
        <c:crosses val="autoZero"/>
        <c:auto val="1"/>
        <c:lblAlgn val="ctr"/>
        <c:lblOffset val="100"/>
        <c:noMultiLvlLbl val="0"/>
      </c:catAx>
      <c:valAx>
        <c:axId val="6877670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770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48893012993385"/>
          <c:y val="3.9320822162645222E-2"/>
          <c:w val="0.86097411773266619"/>
          <c:h val="0.8766218431811353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7FD13B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6.3391809272326594E-3"/>
                  <c:y val="-7.3065613615789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732436592706055E-3"/>
                  <c:y val="-5.1230001796227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684934458637727E-17"/>
                  <c:y val="-8.1695782011404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7725595521075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5889976434005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общий!$I$3:$I$7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общий!$J$3:$J$7</c:f>
              <c:numCache>
                <c:formatCode>#,##0.00</c:formatCode>
                <c:ptCount val="5"/>
                <c:pt idx="0">
                  <c:v>927580.62015076168</c:v>
                </c:pt>
                <c:pt idx="1">
                  <c:v>2572249.0072720512</c:v>
                </c:pt>
                <c:pt idx="2">
                  <c:v>2418531.0580563727</c:v>
                </c:pt>
                <c:pt idx="3">
                  <c:v>2946717.6417462002</c:v>
                </c:pt>
                <c:pt idx="4">
                  <c:v>3773146.5374153894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8798336"/>
        <c:axId val="68799872"/>
        <c:axId val="0"/>
      </c:bar3DChart>
      <c:catAx>
        <c:axId val="6879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799872"/>
        <c:crosses val="autoZero"/>
        <c:auto val="1"/>
        <c:lblAlgn val="ctr"/>
        <c:lblOffset val="100"/>
        <c:noMultiLvlLbl val="0"/>
      </c:catAx>
      <c:valAx>
        <c:axId val="6879987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798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7FD13B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6.3391442155309114E-3"/>
                  <c:y val="-3.4519968578674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0204972506340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3149960723342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726588998999002E-3"/>
                  <c:y val="-2.7004219409282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599247898898831E-2"/>
                  <c:y val="-1.9139240506329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Залог!$Q$23:$Q$27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Залог!$W$23:$W$27</c:f>
              <c:numCache>
                <c:formatCode>#,##0.00</c:formatCode>
                <c:ptCount val="5"/>
                <c:pt idx="0">
                  <c:v>40466.680000000008</c:v>
                </c:pt>
                <c:pt idx="1">
                  <c:v>47637.177640000002</c:v>
                </c:pt>
                <c:pt idx="2">
                  <c:v>36619.749040000002</c:v>
                </c:pt>
                <c:pt idx="3">
                  <c:v>616737.40142999985</c:v>
                </c:pt>
                <c:pt idx="4">
                  <c:v>276521.20025000005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9501696"/>
        <c:axId val="69503232"/>
        <c:axId val="0"/>
      </c:bar3DChart>
      <c:catAx>
        <c:axId val="6950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9503232"/>
        <c:crosses val="autoZero"/>
        <c:auto val="1"/>
        <c:lblAlgn val="ctr"/>
        <c:lblOffset val="100"/>
        <c:noMultiLvlLbl val="0"/>
      </c:catAx>
      <c:valAx>
        <c:axId val="6950323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9501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Залог!$R$22</c:f>
              <c:strCache>
                <c:ptCount val="1"/>
                <c:pt idx="0">
                  <c:v>Снегопад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ru-RU" sz="1000" b="1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Залог!$Q$23:$Q$27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Залог!$R$23:$R$27</c:f>
              <c:numCache>
                <c:formatCode>#,##0.0</c:formatCode>
                <c:ptCount val="5"/>
                <c:pt idx="1">
                  <c:v>8375.3599999999624</c:v>
                </c:pt>
                <c:pt idx="2">
                  <c:v>4291.5130000000017</c:v>
                </c:pt>
                <c:pt idx="4">
                  <c:v>12224.376999999966</c:v>
                </c:pt>
              </c:numCache>
            </c:numRef>
          </c:val>
        </c:ser>
        <c:ser>
          <c:idx val="2"/>
          <c:order val="1"/>
          <c:tx>
            <c:strRef>
              <c:f>Залог!$T$22</c:f>
              <c:strCache>
                <c:ptCount val="1"/>
                <c:pt idx="0">
                  <c:v>Землетрясения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5.8211942257217894E-3"/>
                  <c:y val="-7.31934150854755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92585301837268E-2"/>
                  <c:y val="-7.27236119234128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000" b="1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Залог!$Q$23:$Q$27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Залог!$T$23:$T$27</c:f>
              <c:numCache>
                <c:formatCode>#,##0.0</c:formatCode>
                <c:ptCount val="5"/>
                <c:pt idx="0">
                  <c:v>3370.5349999999999</c:v>
                </c:pt>
                <c:pt idx="1">
                  <c:v>5796.0673799999995</c:v>
                </c:pt>
                <c:pt idx="3">
                  <c:v>296027.2952200002</c:v>
                </c:pt>
                <c:pt idx="4">
                  <c:v>64233.121830000004</c:v>
                </c:pt>
              </c:numCache>
            </c:numRef>
          </c:val>
        </c:ser>
        <c:ser>
          <c:idx val="3"/>
          <c:order val="2"/>
          <c:tx>
            <c:strRef>
              <c:f>Залог!$U$22</c:f>
              <c:strCache>
                <c:ptCount val="1"/>
                <c:pt idx="0">
                  <c:v>Ветер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8426150121065404E-3"/>
                  <c:y val="-1.4652014652014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964129483814676E-5"/>
                  <c:y val="-7.3260529822912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2210012210012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142050040355205E-3"/>
                  <c:y val="-1.4652014652014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7596237970254025E-4"/>
                  <c:y val="-7.32605298229131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Залог!$Q$23:$Q$27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Залог!$U$23:$U$27</c:f>
              <c:numCache>
                <c:formatCode>#,##0.0</c:formatCode>
                <c:ptCount val="5"/>
                <c:pt idx="0">
                  <c:v>37096.145000000004</c:v>
                </c:pt>
                <c:pt idx="1">
                  <c:v>3390.1301600000002</c:v>
                </c:pt>
                <c:pt idx="2">
                  <c:v>32328.23604</c:v>
                </c:pt>
                <c:pt idx="3">
                  <c:v>279679.34784999985</c:v>
                </c:pt>
                <c:pt idx="4">
                  <c:v>200063.70142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232000"/>
        <c:axId val="77233536"/>
        <c:axId val="0"/>
      </c:bar3DChart>
      <c:catAx>
        <c:axId val="77232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233536"/>
        <c:crosses val="autoZero"/>
        <c:auto val="1"/>
        <c:lblAlgn val="ctr"/>
        <c:lblOffset val="100"/>
        <c:noMultiLvlLbl val="0"/>
      </c:catAx>
      <c:valAx>
        <c:axId val="7723353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2320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9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5.2804910939874923E-3"/>
                  <c:y val="-3.936021570637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406547919833239E-3"/>
                  <c:y val="-2.2960125828721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560982187974938E-2"/>
                  <c:y val="-1.9680107853189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2960125828721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32114588597078E-2"/>
                  <c:y val="-3.2800179755315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Залог!$P$4:$P$8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Залог!$R$4:$R$8</c:f>
              <c:numCache>
                <c:formatCode>#,##0</c:formatCode>
                <c:ptCount val="5"/>
                <c:pt idx="0">
                  <c:v>4</c:v>
                </c:pt>
                <c:pt idx="1">
                  <c:v>7</c:v>
                </c:pt>
                <c:pt idx="2">
                  <c:v>3</c:v>
                </c:pt>
                <c:pt idx="3">
                  <c:v>45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8320768"/>
        <c:axId val="78322304"/>
        <c:axId val="0"/>
      </c:bar3DChart>
      <c:catAx>
        <c:axId val="7832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322304"/>
        <c:crosses val="autoZero"/>
        <c:auto val="1"/>
        <c:lblAlgn val="ctr"/>
        <c:lblOffset val="100"/>
        <c:noMultiLvlLbl val="0"/>
      </c:catAx>
      <c:valAx>
        <c:axId val="7832230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320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Обильный снегопад</a:t>
            </a:r>
            <a:endParaRPr lang="ru-RU" dirty="0"/>
          </a:p>
        </c:rich>
      </c:tx>
      <c:layout>
        <c:manualLayout>
          <c:xMode val="edge"/>
          <c:yMode val="edge"/>
          <c:x val="0.28295020612834682"/>
          <c:y val="0"/>
        </c:manualLayout>
      </c:layout>
      <c:overlay val="0"/>
    </c:title>
    <c:autoTitleDeleted val="0"/>
    <c:view3D>
      <c:rotX val="30"/>
      <c:rotY val="27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Залог!$G$127</c:f>
              <c:strCache>
                <c:ptCount val="1"/>
                <c:pt idx="0">
                  <c:v>Снегопад</c:v>
                </c:pt>
              </c:strCache>
            </c:strRef>
          </c:tx>
          <c:explosion val="14"/>
          <c:dPt>
            <c:idx val="1"/>
            <c:bubble3D val="0"/>
            <c:spPr>
              <a:gradFill>
                <a:gsLst>
                  <a:gs pos="0">
                    <a:srgbClr val="7FD13B">
                      <a:tint val="66000"/>
                      <a:satMod val="160000"/>
                    </a:srgbClr>
                  </a:gs>
                  <a:gs pos="50000">
                    <a:srgbClr val="7FD13B">
                      <a:tint val="44500"/>
                      <a:satMod val="160000"/>
                    </a:srgbClr>
                  </a:gs>
                  <a:gs pos="100000">
                    <a:srgbClr val="7FD13B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Pt>
            <c:idx val="9"/>
            <c:bubble3D val="0"/>
            <c:spPr>
              <a:solidFill>
                <a:srgbClr val="FF99CC"/>
              </a:solidFill>
            </c:spPr>
          </c:dPt>
          <c:dLbls>
            <c:dLbl>
              <c:idx val="1"/>
              <c:layout>
                <c:manualLayout>
                  <c:x val="-5.4681236622220422E-2"/>
                  <c:y val="2.3060659084281131E-3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Рес</a:t>
                    </a:r>
                    <a:r>
                      <a:rPr lang="ru-RU"/>
                      <a:t>. </a:t>
                    </a:r>
                    <a:r>
                      <a:rPr lang="ru-RU" smtClean="0"/>
                      <a:t>Каракалпакстан8 </a:t>
                    </a:r>
                    <a:r>
                      <a:rPr lang="ru-RU"/>
                      <a:t>375,36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509963715092641E-2"/>
                  <c:y val="2.308508311461068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Джизакский; </a:t>
                    </a:r>
                    <a:r>
                      <a:rPr lang="en-US" smtClean="0"/>
                      <a:t> </a:t>
                    </a:r>
                    <a:r>
                      <a:rPr lang="ru-RU" smtClean="0"/>
                      <a:t>12 </a:t>
                    </a:r>
                    <a:r>
                      <a:rPr lang="ru-RU"/>
                      <a:t>224,38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0.167388815981335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Залог!$F$128:$F$143</c:f>
              <c:strCache>
                <c:ptCount val="16"/>
                <c:pt idx="0">
                  <c:v>Головная Компания</c:v>
                </c:pt>
                <c:pt idx="1">
                  <c:v>Рес. Каракалпакстан</c:v>
                </c:pt>
                <c:pt idx="2">
                  <c:v>Андижанский</c:v>
                </c:pt>
                <c:pt idx="3">
                  <c:v>Бухарский</c:v>
                </c:pt>
                <c:pt idx="4">
                  <c:v>Джизакский</c:v>
                </c:pt>
                <c:pt idx="5">
                  <c:v>Кашкадарьинский</c:v>
                </c:pt>
                <c:pt idx="6">
                  <c:v>Навоийский</c:v>
                </c:pt>
                <c:pt idx="7">
                  <c:v>Наманганский</c:v>
                </c:pt>
                <c:pt idx="8">
                  <c:v>Самаркандский</c:v>
                </c:pt>
                <c:pt idx="9">
                  <c:v>Сурхандарьинский</c:v>
                </c:pt>
                <c:pt idx="10">
                  <c:v>Сырдарьинский</c:v>
                </c:pt>
                <c:pt idx="11">
                  <c:v>Ташкентский</c:v>
                </c:pt>
                <c:pt idx="12">
                  <c:v>Ферганский</c:v>
                </c:pt>
                <c:pt idx="13">
                  <c:v>Хорезмский</c:v>
                </c:pt>
                <c:pt idx="14">
                  <c:v>г.Ташкент</c:v>
                </c:pt>
                <c:pt idx="15">
                  <c:v>Центр страхования</c:v>
                </c:pt>
              </c:strCache>
            </c:strRef>
          </c:cat>
          <c:val>
            <c:numRef>
              <c:f>Залог!$G$128:$G$143</c:f>
              <c:numCache>
                <c:formatCode>#,##0.00</c:formatCode>
                <c:ptCount val="16"/>
                <c:pt idx="1">
                  <c:v>8375.3599999999624</c:v>
                </c:pt>
                <c:pt idx="4">
                  <c:v>12224.376999999966</c:v>
                </c:pt>
                <c:pt idx="9">
                  <c:v>2141.9710000000046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CA82F8-994B-4463-8CE6-FD508FDD4B90}" type="doc">
      <dgm:prSet loTypeId="urn:microsoft.com/office/officeart/2005/8/layout/cycle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9E5A54-FE5D-4D55-9EDD-D906053A73B3}">
      <dgm:prSet custT="1"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en-US" sz="1100" b="1" i="0" u="none" strike="noStrike" cap="none" normalizeH="0" baseline="0" dirty="0" smtClean="0">
              <a:ln/>
              <a:effectLst/>
              <a:latin typeface="Times New Roman" pitchFamily="18" charset="0"/>
            </a:rPr>
            <a:t>1.</a:t>
          </a:r>
          <a:r>
            <a:rPr kumimoji="0" lang="ru-RU" sz="1100" b="1" i="0" u="none" strike="noStrike" cap="none" normalizeH="0" baseline="0" dirty="0" smtClean="0">
              <a:ln/>
              <a:effectLst/>
              <a:latin typeface="Times New Roman" pitchFamily="18" charset="0"/>
            </a:rPr>
            <a:t> Г</a:t>
          </a:r>
          <a:r>
            <a:rPr kumimoji="0" lang="ru-RU" sz="1100" b="1" i="0" u="none" strike="noStrike" cap="none" normalizeH="0" baseline="0" dirty="0" smtClean="0">
              <a:ln/>
              <a:effectLst/>
              <a:latin typeface="Verdana" pitchFamily="34" charset="0"/>
            </a:rPr>
            <a:t>арантия </a:t>
          </a:r>
        </a:p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ru-RU" sz="1100" b="1" i="0" u="none" strike="noStrike" cap="none" normalizeH="0" baseline="0" dirty="0" smtClean="0">
              <a:ln/>
              <a:effectLst/>
              <a:latin typeface="Verdana" pitchFamily="34" charset="0"/>
            </a:rPr>
            <a:t>Правительства </a:t>
          </a:r>
        </a:p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ru-RU" sz="1100" b="1" i="0" u="none" strike="noStrike" cap="none" normalizeH="0" baseline="0" dirty="0" smtClean="0">
              <a:ln/>
              <a:effectLst/>
              <a:latin typeface="Verdana" pitchFamily="34" charset="0"/>
            </a:rPr>
            <a:t>Республики </a:t>
          </a:r>
        </a:p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ru-RU" sz="1100" b="1" i="0" u="none" strike="noStrike" cap="none" normalizeH="0" baseline="0" dirty="0" smtClean="0">
              <a:ln/>
              <a:effectLst/>
              <a:latin typeface="Verdana" pitchFamily="34" charset="0"/>
            </a:rPr>
            <a:t>Узбекистан</a:t>
          </a:r>
        </a:p>
      </dgm:t>
    </dgm:pt>
    <dgm:pt modelId="{B090EE73-093B-4880-992F-62CA4423F9CC}" type="parTrans" cxnId="{FBA05B85-F096-4C51-85C5-F2B81051018A}">
      <dgm:prSet/>
      <dgm:spPr/>
      <dgm:t>
        <a:bodyPr/>
        <a:lstStyle/>
        <a:p>
          <a:endParaRPr lang="ru-RU"/>
        </a:p>
      </dgm:t>
    </dgm:pt>
    <dgm:pt modelId="{FFE67557-3C28-4647-AE3A-53FA85D67ABD}" type="sibTrans" cxnId="{FBA05B85-F096-4C51-85C5-F2B81051018A}">
      <dgm:prSet/>
      <dgm:spPr/>
      <dgm:t>
        <a:bodyPr/>
        <a:lstStyle/>
        <a:p>
          <a:endParaRPr lang="ru-RU" dirty="0"/>
        </a:p>
      </dgm:t>
    </dgm:pt>
    <dgm:pt modelId="{475CAA7E-F7E9-463A-AA9E-6BEA526C581F}">
      <dgm:prSet custT="1"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ru-RU" sz="1100" b="1" i="0" u="none" strike="noStrike" cap="none" normalizeH="0" baseline="0" dirty="0" smtClean="0">
              <a:ln/>
              <a:effectLst/>
              <a:latin typeface="Verdana" pitchFamily="34" charset="0"/>
            </a:rPr>
            <a:t>2. Министерство финансов </a:t>
          </a:r>
          <a:r>
            <a:rPr kumimoji="0" lang="ru-RU" sz="1100" b="1" i="0" u="none" strike="noStrike" cap="none" normalizeH="0" baseline="0" dirty="0" err="1" smtClean="0">
              <a:ln/>
              <a:effectLst/>
              <a:latin typeface="Verdana" pitchFamily="34" charset="0"/>
            </a:rPr>
            <a:t>РУз</a:t>
          </a:r>
          <a:endParaRPr kumimoji="0" lang="ru-RU" sz="1100" b="0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58FCB8AA-72D1-4BD6-A90C-F0BA5E726ECD}" type="parTrans" cxnId="{3CFB2B87-1DBC-4D14-9801-B7EDDBD46D77}">
      <dgm:prSet/>
      <dgm:spPr/>
      <dgm:t>
        <a:bodyPr/>
        <a:lstStyle/>
        <a:p>
          <a:endParaRPr lang="ru-RU"/>
        </a:p>
      </dgm:t>
    </dgm:pt>
    <dgm:pt modelId="{16131795-0AB4-4348-9E7B-4CFDA8D1ED08}" type="sibTrans" cxnId="{3CFB2B87-1DBC-4D14-9801-B7EDDBD46D77}">
      <dgm:prSet/>
      <dgm:spPr/>
      <dgm:t>
        <a:bodyPr/>
        <a:lstStyle/>
        <a:p>
          <a:endParaRPr lang="ru-RU" dirty="0"/>
        </a:p>
      </dgm:t>
    </dgm:pt>
    <dgm:pt modelId="{57E23CD8-4D43-42CC-B1FA-BF6EE00E8AA3}">
      <dgm:prSet custT="1"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ru-RU" sz="1100" b="1" i="0" u="none" strike="noStrike" cap="none" normalizeH="0" baseline="0" dirty="0" smtClean="0">
              <a:ln/>
              <a:effectLst/>
              <a:latin typeface="Verdana" pitchFamily="34" charset="0"/>
            </a:rPr>
            <a:t>3</a:t>
          </a:r>
          <a:r>
            <a:rPr kumimoji="0" lang="en-US" sz="1100" b="1" i="0" u="none" strike="noStrike" cap="none" normalizeH="0" baseline="0" dirty="0" smtClean="0">
              <a:ln/>
              <a:effectLst/>
              <a:latin typeface="Verdana" pitchFamily="34" charset="0"/>
            </a:rPr>
            <a:t>. </a:t>
          </a:r>
          <a:r>
            <a:rPr kumimoji="0" lang="ru-RU" sz="1100" b="1" i="0" u="none" strike="noStrike" cap="none" normalizeH="0" baseline="0" dirty="0" smtClean="0">
              <a:ln/>
              <a:effectLst/>
              <a:latin typeface="Verdana" pitchFamily="34" charset="0"/>
            </a:rPr>
            <a:t>ОАКБ «</a:t>
          </a:r>
          <a:r>
            <a:rPr kumimoji="0" lang="ru-RU" sz="1100" b="1" i="0" u="none" strike="noStrike" cap="none" normalizeH="0" baseline="0" dirty="0" err="1" smtClean="0">
              <a:ln/>
              <a:effectLst/>
              <a:latin typeface="Verdana" pitchFamily="34" charset="0"/>
            </a:rPr>
            <a:t>Кишлок</a:t>
          </a:r>
          <a:r>
            <a:rPr kumimoji="0" lang="ru-RU" sz="1100" b="1" i="0" u="none" strike="noStrike" cap="none" normalizeH="0" baseline="0" dirty="0" smtClean="0">
              <a:ln/>
              <a:effectLst/>
              <a:latin typeface="Verdana" pitchFamily="34" charset="0"/>
            </a:rPr>
            <a:t> </a:t>
          </a:r>
        </a:p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ru-RU" sz="1100" b="1" i="0" u="none" strike="noStrike" cap="none" normalizeH="0" baseline="0" dirty="0" err="1" smtClean="0">
              <a:ln/>
              <a:effectLst/>
              <a:latin typeface="Verdana" pitchFamily="34" charset="0"/>
            </a:rPr>
            <a:t>Курилиш</a:t>
          </a:r>
          <a:r>
            <a:rPr kumimoji="0" lang="ru-RU" sz="1100" b="1" i="0" u="none" strike="noStrike" cap="none" normalizeH="0" baseline="0" dirty="0" smtClean="0">
              <a:ln/>
              <a:effectLst/>
              <a:latin typeface="Verdana" pitchFamily="34" charset="0"/>
            </a:rPr>
            <a:t> банк»</a:t>
          </a:r>
        </a:p>
      </dgm:t>
    </dgm:pt>
    <dgm:pt modelId="{6315C2C8-3555-4409-9986-1526263D0A94}" type="parTrans" cxnId="{2508A6AC-C582-40A0-9376-DFC3DE112AD3}">
      <dgm:prSet/>
      <dgm:spPr/>
      <dgm:t>
        <a:bodyPr/>
        <a:lstStyle/>
        <a:p>
          <a:endParaRPr lang="ru-RU"/>
        </a:p>
      </dgm:t>
    </dgm:pt>
    <dgm:pt modelId="{915E494C-AB47-4BE2-B84B-39216E9498DD}" type="sibTrans" cxnId="{2508A6AC-C582-40A0-9376-DFC3DE112AD3}">
      <dgm:prSet/>
      <dgm:spPr/>
      <dgm:t>
        <a:bodyPr/>
        <a:lstStyle/>
        <a:p>
          <a:endParaRPr lang="ru-RU" dirty="0"/>
        </a:p>
      </dgm:t>
    </dgm:pt>
    <dgm:pt modelId="{4C62D789-04BE-46F6-8A5C-A951D046CCCC}">
      <dgm:prSet custT="1"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en-US" sz="1100" b="1" i="0" u="none" strike="noStrike" cap="none" normalizeH="0" baseline="0" dirty="0" smtClean="0">
              <a:ln/>
              <a:effectLst/>
              <a:latin typeface="Verdana" pitchFamily="34" charset="0"/>
            </a:rPr>
            <a:t>8</a:t>
          </a:r>
          <a:r>
            <a:rPr kumimoji="0" lang="ru-RU" sz="1100" b="1" i="0" u="none" strike="noStrike" cap="none" normalizeH="0" baseline="0" dirty="0" smtClean="0">
              <a:ln/>
              <a:effectLst/>
              <a:latin typeface="Verdana" pitchFamily="34" charset="0"/>
            </a:rPr>
            <a:t>. «</a:t>
          </a:r>
          <a:r>
            <a:rPr kumimoji="0" lang="ru-RU" sz="1100" b="1" i="0" u="none" strike="noStrike" cap="none" normalizeH="0" baseline="0" dirty="0" err="1" smtClean="0">
              <a:ln/>
              <a:effectLst/>
              <a:latin typeface="Verdana" pitchFamily="34" charset="0"/>
            </a:rPr>
            <a:t>Кишлок</a:t>
          </a:r>
          <a:endParaRPr kumimoji="0" lang="ru-RU" sz="1100" b="1" i="0" u="none" strike="noStrike" cap="none" normalizeH="0" baseline="0" dirty="0" smtClean="0">
            <a:ln/>
            <a:effectLst/>
            <a:latin typeface="Verdana" pitchFamily="34" charset="0"/>
          </a:endParaRPr>
        </a:p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ru-RU" sz="1100" b="1" i="0" u="none" strike="noStrike" cap="none" normalizeH="0" baseline="0" dirty="0" err="1" smtClean="0">
              <a:ln/>
              <a:effectLst/>
              <a:latin typeface="Verdana" pitchFamily="34" charset="0"/>
            </a:rPr>
            <a:t>Курилиш</a:t>
          </a:r>
          <a:r>
            <a:rPr kumimoji="0" lang="ru-RU" sz="1100" b="1" i="0" u="none" strike="noStrike" cap="none" normalizeH="0" baseline="0" dirty="0" smtClean="0">
              <a:ln/>
              <a:effectLst/>
              <a:latin typeface="Verdana" pitchFamily="34" charset="0"/>
            </a:rPr>
            <a:t> банк»,</a:t>
          </a:r>
        </a:p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ru-RU" sz="1100" b="1" i="0" u="none" strike="noStrike" cap="none" normalizeH="0" baseline="0" dirty="0" smtClean="0">
              <a:ln/>
              <a:effectLst/>
              <a:latin typeface="Verdana" pitchFamily="34" charset="0"/>
            </a:rPr>
            <a:t> погашение </a:t>
          </a:r>
        </a:p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ru-RU" sz="1100" b="1" i="0" u="none" strike="noStrike" cap="none" normalizeH="0" baseline="0" dirty="0" smtClean="0">
              <a:ln/>
              <a:effectLst/>
              <a:latin typeface="Verdana" pitchFamily="34" charset="0"/>
            </a:rPr>
            <a:t>кредита</a:t>
          </a:r>
          <a:r>
            <a:rPr kumimoji="0" lang="ru-RU" sz="1100" b="0" i="0" u="none" strike="noStrike" cap="none" normalizeH="0" baseline="0" dirty="0" smtClean="0">
              <a:ln/>
              <a:effectLst/>
              <a:latin typeface="Verdana" pitchFamily="34" charset="0"/>
            </a:rPr>
            <a:t> </a:t>
          </a:r>
        </a:p>
      </dgm:t>
    </dgm:pt>
    <dgm:pt modelId="{9E929435-2FC5-43C2-95DB-C65AABD79A6C}" type="parTrans" cxnId="{2CB0ACCD-6794-4E95-86AB-8F7012ACE901}">
      <dgm:prSet/>
      <dgm:spPr/>
      <dgm:t>
        <a:bodyPr/>
        <a:lstStyle/>
        <a:p>
          <a:endParaRPr lang="ru-RU"/>
        </a:p>
      </dgm:t>
    </dgm:pt>
    <dgm:pt modelId="{0B1399FB-0462-4E34-91AA-6B8E27B6551B}" type="sibTrans" cxnId="{2CB0ACCD-6794-4E95-86AB-8F7012ACE901}">
      <dgm:prSet/>
      <dgm:spPr/>
      <dgm:t>
        <a:bodyPr/>
        <a:lstStyle/>
        <a:p>
          <a:endParaRPr lang="ru-RU" dirty="0"/>
        </a:p>
      </dgm:t>
    </dgm:pt>
    <dgm:pt modelId="{6B116FE7-6744-41B0-A9D4-9F01D80C038F}">
      <dgm:prSet custT="1"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en-US" sz="1100" b="1" i="0" u="none" strike="noStrike" cap="none" normalizeH="0" baseline="0" dirty="0" smtClean="0">
              <a:ln/>
              <a:effectLst/>
              <a:latin typeface="Verdana" pitchFamily="34" charset="0"/>
            </a:rPr>
            <a:t>7</a:t>
          </a:r>
          <a:r>
            <a:rPr kumimoji="0" lang="ru-RU" sz="1100" b="1" i="0" u="none" strike="noStrike" cap="none" normalizeH="0" baseline="0" dirty="0" smtClean="0">
              <a:ln/>
              <a:effectLst/>
              <a:latin typeface="Verdana" pitchFamily="34" charset="0"/>
            </a:rPr>
            <a:t>.Передача</a:t>
          </a:r>
        </a:p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ru-RU" sz="1100" b="1" i="0" u="none" strike="noStrike" cap="none" normalizeH="0" baseline="0" dirty="0" smtClean="0">
              <a:ln/>
              <a:effectLst/>
              <a:latin typeface="Verdana" pitchFamily="34" charset="0"/>
            </a:rPr>
            <a:t>индивидуальных</a:t>
          </a:r>
        </a:p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ru-RU" sz="1100" b="1" i="0" u="none" strike="noStrike" cap="none" normalizeH="0" baseline="0" dirty="0" smtClean="0">
              <a:ln/>
              <a:effectLst/>
              <a:latin typeface="Verdana" pitchFamily="34" charset="0"/>
            </a:rPr>
            <a:t>жилых домов</a:t>
          </a:r>
        </a:p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ru-RU" sz="1100" b="1" i="0" u="none" strike="noStrike" cap="none" normalizeH="0" baseline="0" dirty="0" smtClean="0">
              <a:ln/>
              <a:effectLst/>
              <a:latin typeface="Verdana" pitchFamily="34" charset="0"/>
            </a:rPr>
            <a:t>населению</a:t>
          </a:r>
        </a:p>
      </dgm:t>
    </dgm:pt>
    <dgm:pt modelId="{A2B35503-7206-476D-9F88-3A41429DD752}" type="parTrans" cxnId="{70E428AE-E47F-4AA5-A64B-5C5734CD5540}">
      <dgm:prSet/>
      <dgm:spPr/>
      <dgm:t>
        <a:bodyPr/>
        <a:lstStyle/>
        <a:p>
          <a:endParaRPr lang="ru-RU"/>
        </a:p>
      </dgm:t>
    </dgm:pt>
    <dgm:pt modelId="{5B699A51-D264-4269-94E4-D70F1D1D3662}" type="sibTrans" cxnId="{70E428AE-E47F-4AA5-A64B-5C5734CD5540}">
      <dgm:prSet/>
      <dgm:spPr/>
      <dgm:t>
        <a:bodyPr/>
        <a:lstStyle/>
        <a:p>
          <a:endParaRPr lang="ru-RU" dirty="0"/>
        </a:p>
      </dgm:t>
    </dgm:pt>
    <dgm:pt modelId="{619E9A20-C434-4F3F-BACF-D29483CDC188}">
      <dgm:prSet custT="1"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en-US" sz="1100" b="1" i="0" u="none" strike="noStrike" cap="none" normalizeH="0" baseline="0" dirty="0" smtClean="0">
              <a:ln/>
              <a:effectLst/>
              <a:latin typeface="Verdana" pitchFamily="34" charset="0"/>
            </a:rPr>
            <a:t>5</a:t>
          </a:r>
          <a:r>
            <a:rPr kumimoji="0" lang="ru-RU" sz="1100" b="1" i="0" u="none" strike="noStrike" cap="none" normalizeH="0" baseline="0" dirty="0" smtClean="0">
              <a:ln/>
              <a:effectLst/>
              <a:latin typeface="Verdana" pitchFamily="34" charset="0"/>
            </a:rPr>
            <a:t>.Строительство индивидуальных жилых домов для населения</a:t>
          </a:r>
        </a:p>
      </dgm:t>
    </dgm:pt>
    <dgm:pt modelId="{07369658-1D47-4079-A765-E553D5A2C9D6}" type="parTrans" cxnId="{DD2F15F7-5595-4C1D-86BD-CAB151D66FBC}">
      <dgm:prSet/>
      <dgm:spPr/>
      <dgm:t>
        <a:bodyPr/>
        <a:lstStyle/>
        <a:p>
          <a:endParaRPr lang="ru-RU"/>
        </a:p>
      </dgm:t>
    </dgm:pt>
    <dgm:pt modelId="{C1F3054E-DEDF-42C3-84BF-8465DFC5F985}" type="sibTrans" cxnId="{DD2F15F7-5595-4C1D-86BD-CAB151D66FBC}">
      <dgm:prSet/>
      <dgm:spPr/>
      <dgm:t>
        <a:bodyPr/>
        <a:lstStyle/>
        <a:p>
          <a:endParaRPr lang="ru-RU" dirty="0"/>
        </a:p>
      </dgm:t>
    </dgm:pt>
    <dgm:pt modelId="{A6E0FFA7-CA9F-45A6-A737-439048CFD550}">
      <dgm:prSet custT="1"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en-US" sz="1100" b="1" i="0" u="none" strike="noStrike" cap="none" normalizeH="0" baseline="0" dirty="0" smtClean="0">
              <a:ln/>
              <a:effectLst/>
              <a:latin typeface="Verdana" pitchFamily="34" charset="0"/>
            </a:rPr>
            <a:t>4</a:t>
          </a:r>
          <a:r>
            <a:rPr kumimoji="0" lang="ru-RU" sz="1100" b="1" i="0" u="none" strike="noStrike" cap="none" normalizeH="0" baseline="0" dirty="0" smtClean="0">
              <a:ln/>
              <a:effectLst/>
              <a:latin typeface="Verdana" pitchFamily="34" charset="0"/>
            </a:rPr>
            <a:t>. Страховые компании Страхование </a:t>
          </a:r>
          <a:r>
            <a:rPr kumimoji="0" lang="ru-RU" sz="1100" b="1" i="0" u="none" strike="noStrike" cap="none" normalizeH="0" baseline="0" dirty="0" err="1" smtClean="0">
              <a:ln/>
              <a:effectLst/>
              <a:latin typeface="Verdana" pitchFamily="34" charset="0"/>
            </a:rPr>
            <a:t>строительно</a:t>
          </a:r>
          <a:r>
            <a:rPr kumimoji="0" lang="ru-RU" sz="1100" b="1" i="0" u="none" strike="noStrike" cap="none" normalizeH="0" baseline="0" dirty="0" smtClean="0">
              <a:ln/>
              <a:effectLst/>
              <a:latin typeface="Verdana" pitchFamily="34" charset="0"/>
            </a:rPr>
            <a:t>- монтажных рисков</a:t>
          </a:r>
        </a:p>
      </dgm:t>
    </dgm:pt>
    <dgm:pt modelId="{D9B70853-0E4B-4AA3-B636-DF032D77A008}" type="parTrans" cxnId="{04A3A950-44EE-4319-8604-B3E62950CE6C}">
      <dgm:prSet/>
      <dgm:spPr/>
      <dgm:t>
        <a:bodyPr/>
        <a:lstStyle/>
        <a:p>
          <a:endParaRPr lang="ru-RU"/>
        </a:p>
      </dgm:t>
    </dgm:pt>
    <dgm:pt modelId="{F8EC8D6E-71CE-49D5-BE71-B222583DFD31}" type="sibTrans" cxnId="{04A3A950-44EE-4319-8604-B3E62950CE6C}">
      <dgm:prSet/>
      <dgm:spPr/>
      <dgm:t>
        <a:bodyPr/>
        <a:lstStyle/>
        <a:p>
          <a:endParaRPr lang="ru-RU"/>
        </a:p>
      </dgm:t>
    </dgm:pt>
    <dgm:pt modelId="{A0D7DE8E-574B-493B-9CBF-62A4DF6DFF8D}">
      <dgm:prSet custT="1"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en-US" sz="1100" b="1" i="0" u="none" strike="noStrike" cap="none" normalizeH="0" baseline="0" dirty="0" smtClean="0">
              <a:ln/>
              <a:effectLst/>
              <a:latin typeface="Verdana" pitchFamily="34" charset="0"/>
            </a:rPr>
            <a:t>6</a:t>
          </a:r>
          <a:r>
            <a:rPr kumimoji="0" lang="ru-RU" sz="1100" b="1" i="0" u="none" strike="noStrike" cap="none" normalizeH="0" baseline="0" dirty="0" smtClean="0">
              <a:ln/>
              <a:effectLst/>
              <a:latin typeface="Verdana" pitchFamily="34" charset="0"/>
            </a:rPr>
            <a:t>. Страховые компании</a:t>
          </a:r>
        </a:p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ru-RU" sz="1100" b="1" i="0" u="none" strike="noStrike" cap="none" normalizeH="0" baseline="0" dirty="0" smtClean="0">
              <a:ln/>
              <a:effectLst/>
              <a:latin typeface="Verdana" pitchFamily="34" charset="0"/>
            </a:rPr>
            <a:t>ипотечное страхование и страхование жизни и трудоспособности заемщиков</a:t>
          </a:r>
        </a:p>
      </dgm:t>
    </dgm:pt>
    <dgm:pt modelId="{19DE54EA-53F6-491F-8854-EC120DEDACA5}" type="parTrans" cxnId="{1D4A65E0-1A5F-4A13-945A-3ECD262C9551}">
      <dgm:prSet/>
      <dgm:spPr/>
      <dgm:t>
        <a:bodyPr/>
        <a:lstStyle/>
        <a:p>
          <a:endParaRPr lang="ru-RU"/>
        </a:p>
      </dgm:t>
    </dgm:pt>
    <dgm:pt modelId="{4FA457D4-3088-42A5-9F87-F1EA6F94539B}" type="sibTrans" cxnId="{1D4A65E0-1A5F-4A13-945A-3ECD262C9551}">
      <dgm:prSet/>
      <dgm:spPr/>
      <dgm:t>
        <a:bodyPr/>
        <a:lstStyle/>
        <a:p>
          <a:endParaRPr lang="ru-RU"/>
        </a:p>
      </dgm:t>
    </dgm:pt>
    <dgm:pt modelId="{AF9BCBF0-5D8D-4A21-8030-5B12A1B2D79B}" type="pres">
      <dgm:prSet presAssocID="{EECA82F8-994B-4463-8CE6-FD508FDD4B9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118DB6-D6B9-4F82-AE46-1BF87DCD51CD}" type="pres">
      <dgm:prSet presAssocID="{9E9E5A54-FE5D-4D55-9EDD-D906053A73B3}" presName="node" presStyleLbl="node1" presStyleIdx="0" presStyleCnt="8" custScaleX="137155" custScaleY="127261" custRadScaleRad="86198" custRadScaleInc="-39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422FE-F61B-4834-B06B-2A8E5DA2E7AB}" type="pres">
      <dgm:prSet presAssocID="{9E9E5A54-FE5D-4D55-9EDD-D906053A73B3}" presName="spNode" presStyleCnt="0"/>
      <dgm:spPr/>
    </dgm:pt>
    <dgm:pt modelId="{ECA0BA52-09ED-4599-B270-8D611EEEF76E}" type="pres">
      <dgm:prSet presAssocID="{FFE67557-3C28-4647-AE3A-53FA85D67ABD}" presName="sibTrans" presStyleLbl="sibTrans1D1" presStyleIdx="0" presStyleCnt="8"/>
      <dgm:spPr/>
      <dgm:t>
        <a:bodyPr/>
        <a:lstStyle/>
        <a:p>
          <a:endParaRPr lang="ru-RU"/>
        </a:p>
      </dgm:t>
    </dgm:pt>
    <dgm:pt modelId="{9F4A4903-34A1-46BD-BFA1-F6315A89B2AA}" type="pres">
      <dgm:prSet presAssocID="{475CAA7E-F7E9-463A-AA9E-6BEA526C581F}" presName="node" presStyleLbl="node1" presStyleIdx="1" presStyleCnt="8" custScaleX="170332" custScaleY="78212" custRadScaleRad="120273" custRadScaleInc="77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FA5D8-CDBD-466A-A4F8-2CBE66F0B0C0}" type="pres">
      <dgm:prSet presAssocID="{475CAA7E-F7E9-463A-AA9E-6BEA526C581F}" presName="spNode" presStyleCnt="0"/>
      <dgm:spPr/>
    </dgm:pt>
    <dgm:pt modelId="{12F0A4EB-98D1-49A2-BF29-749B6D380459}" type="pres">
      <dgm:prSet presAssocID="{16131795-0AB4-4348-9E7B-4CFDA8D1ED08}" presName="sibTrans" presStyleLbl="sibTrans1D1" presStyleIdx="1" presStyleCnt="8"/>
      <dgm:spPr/>
      <dgm:t>
        <a:bodyPr/>
        <a:lstStyle/>
        <a:p>
          <a:endParaRPr lang="ru-RU"/>
        </a:p>
      </dgm:t>
    </dgm:pt>
    <dgm:pt modelId="{68827C59-682E-4E4D-94C3-2C8C9EC7EE77}" type="pres">
      <dgm:prSet presAssocID="{57E23CD8-4D43-42CC-B1FA-BF6EE00E8AA3}" presName="node" presStyleLbl="node1" presStyleIdx="2" presStyleCnt="8" custScaleX="171981" custScaleY="89674" custRadScaleRad="114235" custRadScaleInc="-79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6F5D2-1EE6-46DF-97A7-D45F046F3D43}" type="pres">
      <dgm:prSet presAssocID="{57E23CD8-4D43-42CC-B1FA-BF6EE00E8AA3}" presName="spNode" presStyleCnt="0"/>
      <dgm:spPr/>
    </dgm:pt>
    <dgm:pt modelId="{1FF4C775-EB7B-4E11-A80C-DAC9DF54BE04}" type="pres">
      <dgm:prSet presAssocID="{915E494C-AB47-4BE2-B84B-39216E9498DD}" presName="sibTrans" presStyleLbl="sibTrans1D1" presStyleIdx="2" presStyleCnt="8"/>
      <dgm:spPr/>
      <dgm:t>
        <a:bodyPr/>
        <a:lstStyle/>
        <a:p>
          <a:endParaRPr lang="ru-RU"/>
        </a:p>
      </dgm:t>
    </dgm:pt>
    <dgm:pt modelId="{05716408-C3BB-4DF6-A065-3912FEB80402}" type="pres">
      <dgm:prSet presAssocID="{A6E0FFA7-CA9F-45A6-A737-439048CFD550}" presName="node" presStyleLbl="node1" presStyleIdx="3" presStyleCnt="8" custScaleX="255666" custRadScaleRad="118132" custRadScaleInc="-235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00813-C2CB-447F-87A5-83535EC1CA59}" type="pres">
      <dgm:prSet presAssocID="{A6E0FFA7-CA9F-45A6-A737-439048CFD550}" presName="spNode" presStyleCnt="0"/>
      <dgm:spPr/>
    </dgm:pt>
    <dgm:pt modelId="{CC90FF8F-3CE5-48C0-A577-270DC42C5992}" type="pres">
      <dgm:prSet presAssocID="{F8EC8D6E-71CE-49D5-BE71-B222583DFD3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6210192D-69A3-4704-BC54-B818E3BCFA8E}" type="pres">
      <dgm:prSet presAssocID="{619E9A20-C434-4F3F-BACF-D29483CDC188}" presName="node" presStyleLbl="node1" presStyleIdx="4" presStyleCnt="8" custScaleX="202367" custScaleY="106643" custRadScaleRad="86491" custRadScaleInc="-190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AE4DE-D53B-48D6-9190-7A45C892A736}" type="pres">
      <dgm:prSet presAssocID="{619E9A20-C434-4F3F-BACF-D29483CDC188}" presName="spNode" presStyleCnt="0"/>
      <dgm:spPr/>
    </dgm:pt>
    <dgm:pt modelId="{E1D19129-8EDD-4AFF-AB1E-4302AFF400E0}" type="pres">
      <dgm:prSet presAssocID="{C1F3054E-DEDF-42C3-84BF-8465DFC5F985}" presName="sibTrans" presStyleLbl="sibTrans1D1" presStyleIdx="4" presStyleCnt="8"/>
      <dgm:spPr/>
      <dgm:t>
        <a:bodyPr/>
        <a:lstStyle/>
        <a:p>
          <a:endParaRPr lang="ru-RU"/>
        </a:p>
      </dgm:t>
    </dgm:pt>
    <dgm:pt modelId="{C66DDD84-D326-4B75-8906-50A05C8BAE85}" type="pres">
      <dgm:prSet presAssocID="{A0D7DE8E-574B-493B-9CBF-62A4DF6DFF8D}" presName="node" presStyleLbl="node1" presStyleIdx="5" presStyleCnt="8" custScaleX="232637" custRadScaleRad="111184" custRadScaleInc="54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B3DB2-0EFF-4260-8EC7-098F80A8C497}" type="pres">
      <dgm:prSet presAssocID="{A0D7DE8E-574B-493B-9CBF-62A4DF6DFF8D}" presName="spNode" presStyleCnt="0"/>
      <dgm:spPr/>
    </dgm:pt>
    <dgm:pt modelId="{DC773E06-E00B-4DF8-AD67-2E4F8167549C}" type="pres">
      <dgm:prSet presAssocID="{4FA457D4-3088-42A5-9F87-F1EA6F94539B}" presName="sibTrans" presStyleLbl="sibTrans1D1" presStyleIdx="5" presStyleCnt="8"/>
      <dgm:spPr/>
      <dgm:t>
        <a:bodyPr/>
        <a:lstStyle/>
        <a:p>
          <a:endParaRPr lang="ru-RU"/>
        </a:p>
      </dgm:t>
    </dgm:pt>
    <dgm:pt modelId="{973E7464-2E69-4228-B68C-94A1FCFB8BB6}" type="pres">
      <dgm:prSet presAssocID="{6B116FE7-6744-41B0-A9D4-9F01D80C038F}" presName="node" presStyleLbl="node1" presStyleIdx="6" presStyleCnt="8" custScaleX="178850" custScaleY="100562" custRadScaleRad="127036" custRadScaleInc="-26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0E7C5-7F20-411F-A4DD-9C467EAC831E}" type="pres">
      <dgm:prSet presAssocID="{6B116FE7-6744-41B0-A9D4-9F01D80C038F}" presName="spNode" presStyleCnt="0"/>
      <dgm:spPr/>
    </dgm:pt>
    <dgm:pt modelId="{310B2C33-CC65-4E72-99F5-A84D965CF510}" type="pres">
      <dgm:prSet presAssocID="{5B699A51-D264-4269-94E4-D70F1D1D3662}" presName="sibTrans" presStyleLbl="sibTrans1D1" presStyleIdx="6" presStyleCnt="8"/>
      <dgm:spPr/>
      <dgm:t>
        <a:bodyPr/>
        <a:lstStyle/>
        <a:p>
          <a:endParaRPr lang="ru-RU"/>
        </a:p>
      </dgm:t>
    </dgm:pt>
    <dgm:pt modelId="{E7A97E0B-B391-45B0-95BA-5D5214D27208}" type="pres">
      <dgm:prSet presAssocID="{4C62D789-04BE-46F6-8A5C-A951D046CCCC}" presName="node" presStyleLbl="node1" presStyleIdx="7" presStyleCnt="8" custScaleX="177664" custScaleY="100132" custRadScaleRad="135731" custRadScaleInc="-141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1BB33-C6BE-4EB0-B7FA-814834A5B38E}" type="pres">
      <dgm:prSet presAssocID="{4C62D789-04BE-46F6-8A5C-A951D046CCCC}" presName="spNode" presStyleCnt="0"/>
      <dgm:spPr/>
    </dgm:pt>
    <dgm:pt modelId="{CDB8FDEA-BA53-49BB-A8CF-33B7D3FF48C7}" type="pres">
      <dgm:prSet presAssocID="{0B1399FB-0462-4E34-91AA-6B8E27B6551B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B436E690-A332-48E0-B6CD-BE60A859DAC3}" type="presOf" srcId="{6B116FE7-6744-41B0-A9D4-9F01D80C038F}" destId="{973E7464-2E69-4228-B68C-94A1FCFB8BB6}" srcOrd="0" destOrd="0" presId="urn:microsoft.com/office/officeart/2005/8/layout/cycle5"/>
    <dgm:cxn modelId="{8E5B68B8-EFA9-46A6-AD58-373D6DFFFFF8}" type="presOf" srcId="{C1F3054E-DEDF-42C3-84BF-8465DFC5F985}" destId="{E1D19129-8EDD-4AFF-AB1E-4302AFF400E0}" srcOrd="0" destOrd="0" presId="urn:microsoft.com/office/officeart/2005/8/layout/cycle5"/>
    <dgm:cxn modelId="{0DF4D8C3-52F8-46D7-B6C7-AF25A98AADA2}" type="presOf" srcId="{A6E0FFA7-CA9F-45A6-A737-439048CFD550}" destId="{05716408-C3BB-4DF6-A065-3912FEB80402}" srcOrd="0" destOrd="0" presId="urn:microsoft.com/office/officeart/2005/8/layout/cycle5"/>
    <dgm:cxn modelId="{2508A6AC-C582-40A0-9376-DFC3DE112AD3}" srcId="{EECA82F8-994B-4463-8CE6-FD508FDD4B90}" destId="{57E23CD8-4D43-42CC-B1FA-BF6EE00E8AA3}" srcOrd="2" destOrd="0" parTransId="{6315C2C8-3555-4409-9986-1526263D0A94}" sibTransId="{915E494C-AB47-4BE2-B84B-39216E9498DD}"/>
    <dgm:cxn modelId="{1D4A65E0-1A5F-4A13-945A-3ECD262C9551}" srcId="{EECA82F8-994B-4463-8CE6-FD508FDD4B90}" destId="{A0D7DE8E-574B-493B-9CBF-62A4DF6DFF8D}" srcOrd="5" destOrd="0" parTransId="{19DE54EA-53F6-491F-8854-EC120DEDACA5}" sibTransId="{4FA457D4-3088-42A5-9F87-F1EA6F94539B}"/>
    <dgm:cxn modelId="{67A27816-4D33-4C37-91F3-67951FEBB273}" type="presOf" srcId="{EECA82F8-994B-4463-8CE6-FD508FDD4B90}" destId="{AF9BCBF0-5D8D-4A21-8030-5B12A1B2D79B}" srcOrd="0" destOrd="0" presId="urn:microsoft.com/office/officeart/2005/8/layout/cycle5"/>
    <dgm:cxn modelId="{8B30A992-6609-48F5-AD3F-F7320CC3E59B}" type="presOf" srcId="{F8EC8D6E-71CE-49D5-BE71-B222583DFD31}" destId="{CC90FF8F-3CE5-48C0-A577-270DC42C5992}" srcOrd="0" destOrd="0" presId="urn:microsoft.com/office/officeart/2005/8/layout/cycle5"/>
    <dgm:cxn modelId="{B2E8112A-CA2E-42EF-B194-3DBC15B34577}" type="presOf" srcId="{16131795-0AB4-4348-9E7B-4CFDA8D1ED08}" destId="{12F0A4EB-98D1-49A2-BF29-749B6D380459}" srcOrd="0" destOrd="0" presId="urn:microsoft.com/office/officeart/2005/8/layout/cycle5"/>
    <dgm:cxn modelId="{FBA05B85-F096-4C51-85C5-F2B81051018A}" srcId="{EECA82F8-994B-4463-8CE6-FD508FDD4B90}" destId="{9E9E5A54-FE5D-4D55-9EDD-D906053A73B3}" srcOrd="0" destOrd="0" parTransId="{B090EE73-093B-4880-992F-62CA4423F9CC}" sibTransId="{FFE67557-3C28-4647-AE3A-53FA85D67ABD}"/>
    <dgm:cxn modelId="{52978ACB-A1DE-446B-BC03-7AFCFDA2870B}" type="presOf" srcId="{5B699A51-D264-4269-94E4-D70F1D1D3662}" destId="{310B2C33-CC65-4E72-99F5-A84D965CF510}" srcOrd="0" destOrd="0" presId="urn:microsoft.com/office/officeart/2005/8/layout/cycle5"/>
    <dgm:cxn modelId="{97FB2648-576A-4E8D-96F9-4C63D41D1DFA}" type="presOf" srcId="{915E494C-AB47-4BE2-B84B-39216E9498DD}" destId="{1FF4C775-EB7B-4E11-A80C-DAC9DF54BE04}" srcOrd="0" destOrd="0" presId="urn:microsoft.com/office/officeart/2005/8/layout/cycle5"/>
    <dgm:cxn modelId="{091DF74B-35AC-4A39-B221-6AE54150C90B}" type="presOf" srcId="{475CAA7E-F7E9-463A-AA9E-6BEA526C581F}" destId="{9F4A4903-34A1-46BD-BFA1-F6315A89B2AA}" srcOrd="0" destOrd="0" presId="urn:microsoft.com/office/officeart/2005/8/layout/cycle5"/>
    <dgm:cxn modelId="{62A23310-580C-4363-9D89-92BA939CA69C}" type="presOf" srcId="{FFE67557-3C28-4647-AE3A-53FA85D67ABD}" destId="{ECA0BA52-09ED-4599-B270-8D611EEEF76E}" srcOrd="0" destOrd="0" presId="urn:microsoft.com/office/officeart/2005/8/layout/cycle5"/>
    <dgm:cxn modelId="{3CFB2B87-1DBC-4D14-9801-B7EDDBD46D77}" srcId="{EECA82F8-994B-4463-8CE6-FD508FDD4B90}" destId="{475CAA7E-F7E9-463A-AA9E-6BEA526C581F}" srcOrd="1" destOrd="0" parTransId="{58FCB8AA-72D1-4BD6-A90C-F0BA5E726ECD}" sibTransId="{16131795-0AB4-4348-9E7B-4CFDA8D1ED08}"/>
    <dgm:cxn modelId="{67B9DBCD-9C44-44C3-9F25-E27774013C14}" type="presOf" srcId="{619E9A20-C434-4F3F-BACF-D29483CDC188}" destId="{6210192D-69A3-4704-BC54-B818E3BCFA8E}" srcOrd="0" destOrd="0" presId="urn:microsoft.com/office/officeart/2005/8/layout/cycle5"/>
    <dgm:cxn modelId="{2CB0ACCD-6794-4E95-86AB-8F7012ACE901}" srcId="{EECA82F8-994B-4463-8CE6-FD508FDD4B90}" destId="{4C62D789-04BE-46F6-8A5C-A951D046CCCC}" srcOrd="7" destOrd="0" parTransId="{9E929435-2FC5-43C2-95DB-C65AABD79A6C}" sibTransId="{0B1399FB-0462-4E34-91AA-6B8E27B6551B}"/>
    <dgm:cxn modelId="{ABAE0C39-DB10-4473-9FB4-B6C028F4EA85}" type="presOf" srcId="{0B1399FB-0462-4E34-91AA-6B8E27B6551B}" destId="{CDB8FDEA-BA53-49BB-A8CF-33B7D3FF48C7}" srcOrd="0" destOrd="0" presId="urn:microsoft.com/office/officeart/2005/8/layout/cycle5"/>
    <dgm:cxn modelId="{6DACEA85-28EF-4ED8-91A4-24C4AA960FAD}" type="presOf" srcId="{4C62D789-04BE-46F6-8A5C-A951D046CCCC}" destId="{E7A97E0B-B391-45B0-95BA-5D5214D27208}" srcOrd="0" destOrd="0" presId="urn:microsoft.com/office/officeart/2005/8/layout/cycle5"/>
    <dgm:cxn modelId="{A4EF1C49-5CD2-41BE-BCCA-2D4D1CE9F8FC}" type="presOf" srcId="{4FA457D4-3088-42A5-9F87-F1EA6F94539B}" destId="{DC773E06-E00B-4DF8-AD67-2E4F8167549C}" srcOrd="0" destOrd="0" presId="urn:microsoft.com/office/officeart/2005/8/layout/cycle5"/>
    <dgm:cxn modelId="{E9414F9F-F8EB-4B74-B401-BD501DE5F0D0}" type="presOf" srcId="{A0D7DE8E-574B-493B-9CBF-62A4DF6DFF8D}" destId="{C66DDD84-D326-4B75-8906-50A05C8BAE85}" srcOrd="0" destOrd="0" presId="urn:microsoft.com/office/officeart/2005/8/layout/cycle5"/>
    <dgm:cxn modelId="{DD2F15F7-5595-4C1D-86BD-CAB151D66FBC}" srcId="{EECA82F8-994B-4463-8CE6-FD508FDD4B90}" destId="{619E9A20-C434-4F3F-BACF-D29483CDC188}" srcOrd="4" destOrd="0" parTransId="{07369658-1D47-4079-A765-E553D5A2C9D6}" sibTransId="{C1F3054E-DEDF-42C3-84BF-8465DFC5F985}"/>
    <dgm:cxn modelId="{04A3A950-44EE-4319-8604-B3E62950CE6C}" srcId="{EECA82F8-994B-4463-8CE6-FD508FDD4B90}" destId="{A6E0FFA7-CA9F-45A6-A737-439048CFD550}" srcOrd="3" destOrd="0" parTransId="{D9B70853-0E4B-4AA3-B636-DF032D77A008}" sibTransId="{F8EC8D6E-71CE-49D5-BE71-B222583DFD31}"/>
    <dgm:cxn modelId="{AEA75CBD-4FBF-4F2D-961D-47E02D72BD59}" type="presOf" srcId="{57E23CD8-4D43-42CC-B1FA-BF6EE00E8AA3}" destId="{68827C59-682E-4E4D-94C3-2C8C9EC7EE77}" srcOrd="0" destOrd="0" presId="urn:microsoft.com/office/officeart/2005/8/layout/cycle5"/>
    <dgm:cxn modelId="{65C1C346-D436-4C1B-A8DC-1A3777D98191}" type="presOf" srcId="{9E9E5A54-FE5D-4D55-9EDD-D906053A73B3}" destId="{8E118DB6-D6B9-4F82-AE46-1BF87DCD51CD}" srcOrd="0" destOrd="0" presId="urn:microsoft.com/office/officeart/2005/8/layout/cycle5"/>
    <dgm:cxn modelId="{70E428AE-E47F-4AA5-A64B-5C5734CD5540}" srcId="{EECA82F8-994B-4463-8CE6-FD508FDD4B90}" destId="{6B116FE7-6744-41B0-A9D4-9F01D80C038F}" srcOrd="6" destOrd="0" parTransId="{A2B35503-7206-476D-9F88-3A41429DD752}" sibTransId="{5B699A51-D264-4269-94E4-D70F1D1D3662}"/>
    <dgm:cxn modelId="{42ED54FB-3318-4784-8288-C20F796E25CA}" type="presParOf" srcId="{AF9BCBF0-5D8D-4A21-8030-5B12A1B2D79B}" destId="{8E118DB6-D6B9-4F82-AE46-1BF87DCD51CD}" srcOrd="0" destOrd="0" presId="urn:microsoft.com/office/officeart/2005/8/layout/cycle5"/>
    <dgm:cxn modelId="{4FF68B33-22B3-4B4A-98ED-1D5A7BAB50AF}" type="presParOf" srcId="{AF9BCBF0-5D8D-4A21-8030-5B12A1B2D79B}" destId="{C25422FE-F61B-4834-B06B-2A8E5DA2E7AB}" srcOrd="1" destOrd="0" presId="urn:microsoft.com/office/officeart/2005/8/layout/cycle5"/>
    <dgm:cxn modelId="{F6C04DBF-C1E5-4804-81BF-81C3FEB3EF45}" type="presParOf" srcId="{AF9BCBF0-5D8D-4A21-8030-5B12A1B2D79B}" destId="{ECA0BA52-09ED-4599-B270-8D611EEEF76E}" srcOrd="2" destOrd="0" presId="urn:microsoft.com/office/officeart/2005/8/layout/cycle5"/>
    <dgm:cxn modelId="{76F4F072-AFC0-49B4-AA9F-5D1A165C8449}" type="presParOf" srcId="{AF9BCBF0-5D8D-4A21-8030-5B12A1B2D79B}" destId="{9F4A4903-34A1-46BD-BFA1-F6315A89B2AA}" srcOrd="3" destOrd="0" presId="urn:microsoft.com/office/officeart/2005/8/layout/cycle5"/>
    <dgm:cxn modelId="{68C99420-2616-418A-A9AD-8F3523544AEA}" type="presParOf" srcId="{AF9BCBF0-5D8D-4A21-8030-5B12A1B2D79B}" destId="{6D6FA5D8-CDBD-466A-A4F8-2CBE66F0B0C0}" srcOrd="4" destOrd="0" presId="urn:microsoft.com/office/officeart/2005/8/layout/cycle5"/>
    <dgm:cxn modelId="{FE6343F0-6773-42C9-8387-D56C2D54B1FC}" type="presParOf" srcId="{AF9BCBF0-5D8D-4A21-8030-5B12A1B2D79B}" destId="{12F0A4EB-98D1-49A2-BF29-749B6D380459}" srcOrd="5" destOrd="0" presId="urn:microsoft.com/office/officeart/2005/8/layout/cycle5"/>
    <dgm:cxn modelId="{B3D15A21-35E0-4342-A78B-CA210FA5AA96}" type="presParOf" srcId="{AF9BCBF0-5D8D-4A21-8030-5B12A1B2D79B}" destId="{68827C59-682E-4E4D-94C3-2C8C9EC7EE77}" srcOrd="6" destOrd="0" presId="urn:microsoft.com/office/officeart/2005/8/layout/cycle5"/>
    <dgm:cxn modelId="{164C2B29-B014-4E4D-A6E0-1458BA5494EE}" type="presParOf" srcId="{AF9BCBF0-5D8D-4A21-8030-5B12A1B2D79B}" destId="{9056F5D2-1EE6-46DF-97A7-D45F046F3D43}" srcOrd="7" destOrd="0" presId="urn:microsoft.com/office/officeart/2005/8/layout/cycle5"/>
    <dgm:cxn modelId="{A50C4E0A-BF02-4971-B667-79B514A58A70}" type="presParOf" srcId="{AF9BCBF0-5D8D-4A21-8030-5B12A1B2D79B}" destId="{1FF4C775-EB7B-4E11-A80C-DAC9DF54BE04}" srcOrd="8" destOrd="0" presId="urn:microsoft.com/office/officeart/2005/8/layout/cycle5"/>
    <dgm:cxn modelId="{C08B9DBA-5279-479E-B0A7-9E670F639F98}" type="presParOf" srcId="{AF9BCBF0-5D8D-4A21-8030-5B12A1B2D79B}" destId="{05716408-C3BB-4DF6-A065-3912FEB80402}" srcOrd="9" destOrd="0" presId="urn:microsoft.com/office/officeart/2005/8/layout/cycle5"/>
    <dgm:cxn modelId="{E965AA2C-CBF4-46B3-8FE8-3C14B3F00E5E}" type="presParOf" srcId="{AF9BCBF0-5D8D-4A21-8030-5B12A1B2D79B}" destId="{34800813-C2CB-447F-87A5-83535EC1CA59}" srcOrd="10" destOrd="0" presId="urn:microsoft.com/office/officeart/2005/8/layout/cycle5"/>
    <dgm:cxn modelId="{A8CB4DFF-8123-47C8-8291-0E6C48BB5D46}" type="presParOf" srcId="{AF9BCBF0-5D8D-4A21-8030-5B12A1B2D79B}" destId="{CC90FF8F-3CE5-48C0-A577-270DC42C5992}" srcOrd="11" destOrd="0" presId="urn:microsoft.com/office/officeart/2005/8/layout/cycle5"/>
    <dgm:cxn modelId="{BF034CB2-07E4-4288-96B5-A0E0714F169A}" type="presParOf" srcId="{AF9BCBF0-5D8D-4A21-8030-5B12A1B2D79B}" destId="{6210192D-69A3-4704-BC54-B818E3BCFA8E}" srcOrd="12" destOrd="0" presId="urn:microsoft.com/office/officeart/2005/8/layout/cycle5"/>
    <dgm:cxn modelId="{18673905-884E-4C65-9B25-17487D570814}" type="presParOf" srcId="{AF9BCBF0-5D8D-4A21-8030-5B12A1B2D79B}" destId="{F64AE4DE-D53B-48D6-9190-7A45C892A736}" srcOrd="13" destOrd="0" presId="urn:microsoft.com/office/officeart/2005/8/layout/cycle5"/>
    <dgm:cxn modelId="{6BFF6FAB-2651-478D-9036-810B5CA5204C}" type="presParOf" srcId="{AF9BCBF0-5D8D-4A21-8030-5B12A1B2D79B}" destId="{E1D19129-8EDD-4AFF-AB1E-4302AFF400E0}" srcOrd="14" destOrd="0" presId="urn:microsoft.com/office/officeart/2005/8/layout/cycle5"/>
    <dgm:cxn modelId="{16DA1F1D-8E16-41D7-A85E-4A5A65F7F8FB}" type="presParOf" srcId="{AF9BCBF0-5D8D-4A21-8030-5B12A1B2D79B}" destId="{C66DDD84-D326-4B75-8906-50A05C8BAE85}" srcOrd="15" destOrd="0" presId="urn:microsoft.com/office/officeart/2005/8/layout/cycle5"/>
    <dgm:cxn modelId="{B135F3BF-3C3D-48FA-89EC-8AEE4B948550}" type="presParOf" srcId="{AF9BCBF0-5D8D-4A21-8030-5B12A1B2D79B}" destId="{B0AB3DB2-0EFF-4260-8EC7-098F80A8C497}" srcOrd="16" destOrd="0" presId="urn:microsoft.com/office/officeart/2005/8/layout/cycle5"/>
    <dgm:cxn modelId="{5AFF515A-3033-4112-BCE6-40B3FDAC4834}" type="presParOf" srcId="{AF9BCBF0-5D8D-4A21-8030-5B12A1B2D79B}" destId="{DC773E06-E00B-4DF8-AD67-2E4F8167549C}" srcOrd="17" destOrd="0" presId="urn:microsoft.com/office/officeart/2005/8/layout/cycle5"/>
    <dgm:cxn modelId="{9F8A4C99-443D-4F6E-ABB2-AC8952F3D73D}" type="presParOf" srcId="{AF9BCBF0-5D8D-4A21-8030-5B12A1B2D79B}" destId="{973E7464-2E69-4228-B68C-94A1FCFB8BB6}" srcOrd="18" destOrd="0" presId="urn:microsoft.com/office/officeart/2005/8/layout/cycle5"/>
    <dgm:cxn modelId="{64589B05-438C-47D3-A1AF-5A10C64A2AFE}" type="presParOf" srcId="{AF9BCBF0-5D8D-4A21-8030-5B12A1B2D79B}" destId="{4C80E7C5-7F20-411F-A4DD-9C467EAC831E}" srcOrd="19" destOrd="0" presId="urn:microsoft.com/office/officeart/2005/8/layout/cycle5"/>
    <dgm:cxn modelId="{B1EAF1C1-EE57-4844-9023-88953ECE4124}" type="presParOf" srcId="{AF9BCBF0-5D8D-4A21-8030-5B12A1B2D79B}" destId="{310B2C33-CC65-4E72-99F5-A84D965CF510}" srcOrd="20" destOrd="0" presId="urn:microsoft.com/office/officeart/2005/8/layout/cycle5"/>
    <dgm:cxn modelId="{6EEC741C-94E0-4354-9155-2416345143CF}" type="presParOf" srcId="{AF9BCBF0-5D8D-4A21-8030-5B12A1B2D79B}" destId="{E7A97E0B-B391-45B0-95BA-5D5214D27208}" srcOrd="21" destOrd="0" presId="urn:microsoft.com/office/officeart/2005/8/layout/cycle5"/>
    <dgm:cxn modelId="{88D00F47-D8DB-453C-A1C3-F6729AF8A12C}" type="presParOf" srcId="{AF9BCBF0-5D8D-4A21-8030-5B12A1B2D79B}" destId="{0B21BB33-C6BE-4EB0-B7FA-814834A5B38E}" srcOrd="22" destOrd="0" presId="urn:microsoft.com/office/officeart/2005/8/layout/cycle5"/>
    <dgm:cxn modelId="{F622E3D1-4006-4F52-B60A-CEDD659691F5}" type="presParOf" srcId="{AF9BCBF0-5D8D-4A21-8030-5B12A1B2D79B}" destId="{CDB8FDEA-BA53-49BB-A8CF-33B7D3FF48C7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18DB6-D6B9-4F82-AE46-1BF87DCD51CD}">
      <dsp:nvSpPr>
        <dsp:cNvPr id="0" name=""/>
        <dsp:cNvSpPr/>
      </dsp:nvSpPr>
      <dsp:spPr>
        <a:xfrm>
          <a:off x="3740107" y="279398"/>
          <a:ext cx="1421147" cy="8571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en-US" sz="11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1.</a:t>
          </a:r>
          <a:r>
            <a:rPr kumimoji="0" lang="ru-RU" sz="11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 Г</a:t>
          </a:r>
          <a:r>
            <a:rPr kumimoji="0" lang="ru-RU" sz="11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арантия </a:t>
          </a:r>
        </a:p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ru-RU" sz="11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Правительства </a:t>
          </a:r>
        </a:p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ru-RU" sz="11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Республики </a:t>
          </a:r>
        </a:p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ru-RU" sz="11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Узбекистан</a:t>
          </a:r>
        </a:p>
      </dsp:txBody>
      <dsp:txXfrm>
        <a:off x="3781948" y="321239"/>
        <a:ext cx="1337465" cy="773427"/>
      </dsp:txXfrm>
    </dsp:sp>
    <dsp:sp modelId="{ECA0BA52-09ED-4599-B270-8D611EEEF76E}">
      <dsp:nvSpPr>
        <dsp:cNvPr id="0" name=""/>
        <dsp:cNvSpPr/>
      </dsp:nvSpPr>
      <dsp:spPr>
        <a:xfrm>
          <a:off x="3459845" y="671170"/>
          <a:ext cx="4679222" cy="4679222"/>
        </a:xfrm>
        <a:custGeom>
          <a:avLst/>
          <a:gdLst/>
          <a:ahLst/>
          <a:cxnLst/>
          <a:rect l="0" t="0" r="0" b="0"/>
          <a:pathLst>
            <a:path>
              <a:moveTo>
                <a:pt x="2026259" y="21079"/>
              </a:moveTo>
              <a:arcTo wR="2339611" hR="2339611" stAng="15738184" swAng="15182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A4903-34A1-46BD-BFA1-F6315A89B2AA}">
      <dsp:nvSpPr>
        <dsp:cNvPr id="0" name=""/>
        <dsp:cNvSpPr/>
      </dsp:nvSpPr>
      <dsp:spPr>
        <a:xfrm>
          <a:off x="6129362" y="903328"/>
          <a:ext cx="1764914" cy="5267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ru-RU" sz="11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2. Министерство финансов </a:t>
          </a:r>
          <a:r>
            <a:rPr kumimoji="0" lang="ru-RU" sz="1100" b="1" i="0" u="none" strike="noStrike" kern="1200" cap="none" normalizeH="0" baseline="0" dirty="0" err="1" smtClean="0">
              <a:ln/>
              <a:effectLst/>
              <a:latin typeface="Verdana" pitchFamily="34" charset="0"/>
            </a:rPr>
            <a:t>РУз</a:t>
          </a:r>
          <a:endParaRPr kumimoji="0" lang="ru-RU" sz="1100" b="0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6155076" y="929042"/>
        <a:ext cx="1713486" cy="475333"/>
      </dsp:txXfrm>
    </dsp:sp>
    <dsp:sp modelId="{12F0A4EB-98D1-49A2-BF29-749B6D380459}">
      <dsp:nvSpPr>
        <dsp:cNvPr id="0" name=""/>
        <dsp:cNvSpPr/>
      </dsp:nvSpPr>
      <dsp:spPr>
        <a:xfrm>
          <a:off x="2516128" y="-536232"/>
          <a:ext cx="4679222" cy="4679222"/>
        </a:xfrm>
        <a:custGeom>
          <a:avLst/>
          <a:gdLst/>
          <a:ahLst/>
          <a:cxnLst/>
          <a:rect l="0" t="0" r="0" b="0"/>
          <a:pathLst>
            <a:path>
              <a:moveTo>
                <a:pt x="4661482" y="2052045"/>
              </a:moveTo>
              <a:arcTo wR="2339611" hR="2339611" stAng="21176388" swAng="3826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27C59-682E-4E4D-94C3-2C8C9EC7EE77}">
      <dsp:nvSpPr>
        <dsp:cNvPr id="0" name=""/>
        <dsp:cNvSpPr/>
      </dsp:nvSpPr>
      <dsp:spPr>
        <a:xfrm>
          <a:off x="6385788" y="1862079"/>
          <a:ext cx="1782000" cy="6039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ru-RU" sz="11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3</a:t>
          </a:r>
          <a:r>
            <a:rPr kumimoji="0" lang="en-US" sz="11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. </a:t>
          </a:r>
          <a:r>
            <a:rPr kumimoji="0" lang="ru-RU" sz="11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ОАКБ «</a:t>
          </a:r>
          <a:r>
            <a:rPr kumimoji="0" lang="ru-RU" sz="1100" b="1" i="0" u="none" strike="noStrike" kern="1200" cap="none" normalizeH="0" baseline="0" dirty="0" err="1" smtClean="0">
              <a:ln/>
              <a:effectLst/>
              <a:latin typeface="Verdana" pitchFamily="34" charset="0"/>
            </a:rPr>
            <a:t>Кишлок</a:t>
          </a:r>
          <a:r>
            <a:rPr kumimoji="0" lang="ru-RU" sz="11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 </a:t>
          </a:r>
        </a:p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ru-RU" sz="1100" b="1" i="0" u="none" strike="noStrike" kern="1200" cap="none" normalizeH="0" baseline="0" dirty="0" err="1" smtClean="0">
              <a:ln/>
              <a:effectLst/>
              <a:latin typeface="Verdana" pitchFamily="34" charset="0"/>
            </a:rPr>
            <a:t>Курилиш</a:t>
          </a:r>
          <a:r>
            <a:rPr kumimoji="0" lang="ru-RU" sz="11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 банк»</a:t>
          </a:r>
        </a:p>
      </dsp:txBody>
      <dsp:txXfrm>
        <a:off x="6415271" y="1891562"/>
        <a:ext cx="1723034" cy="544992"/>
      </dsp:txXfrm>
    </dsp:sp>
    <dsp:sp modelId="{1FF4C775-EB7B-4E11-A80C-DAC9DF54BE04}">
      <dsp:nvSpPr>
        <dsp:cNvPr id="0" name=""/>
        <dsp:cNvSpPr/>
      </dsp:nvSpPr>
      <dsp:spPr>
        <a:xfrm>
          <a:off x="2779625" y="913706"/>
          <a:ext cx="4679222" cy="4679222"/>
        </a:xfrm>
        <a:custGeom>
          <a:avLst/>
          <a:gdLst/>
          <a:ahLst/>
          <a:cxnLst/>
          <a:rect l="0" t="0" r="0" b="0"/>
          <a:pathLst>
            <a:path>
              <a:moveTo>
                <a:pt x="4567657" y="1625754"/>
              </a:moveTo>
              <a:arcTo wR="2339611" hR="2339611" stAng="20534085" swAng="3423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16408-C3BB-4DF6-A065-3912FEB80402}">
      <dsp:nvSpPr>
        <dsp:cNvPr id="0" name=""/>
        <dsp:cNvSpPr/>
      </dsp:nvSpPr>
      <dsp:spPr>
        <a:xfrm>
          <a:off x="6061339" y="2840607"/>
          <a:ext cx="2649112" cy="6735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en-US" sz="11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4</a:t>
          </a:r>
          <a:r>
            <a:rPr kumimoji="0" lang="ru-RU" sz="11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. Страховые компании Страхование </a:t>
          </a:r>
          <a:r>
            <a:rPr kumimoji="0" lang="ru-RU" sz="1100" b="1" i="0" u="none" strike="noStrike" kern="1200" cap="none" normalizeH="0" baseline="0" dirty="0" err="1" smtClean="0">
              <a:ln/>
              <a:effectLst/>
              <a:latin typeface="Verdana" pitchFamily="34" charset="0"/>
            </a:rPr>
            <a:t>строительно</a:t>
          </a:r>
          <a:r>
            <a:rPr kumimoji="0" lang="ru-RU" sz="11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- монтажных рисков</a:t>
          </a:r>
        </a:p>
      </dsp:txBody>
      <dsp:txXfrm>
        <a:off x="6094217" y="2873485"/>
        <a:ext cx="2583356" cy="607748"/>
      </dsp:txXfrm>
    </dsp:sp>
    <dsp:sp modelId="{CC90FF8F-3CE5-48C0-A577-270DC42C5992}">
      <dsp:nvSpPr>
        <dsp:cNvPr id="0" name=""/>
        <dsp:cNvSpPr/>
      </dsp:nvSpPr>
      <dsp:spPr>
        <a:xfrm>
          <a:off x="3341878" y="-508574"/>
          <a:ext cx="4679222" cy="4679222"/>
        </a:xfrm>
        <a:custGeom>
          <a:avLst/>
          <a:gdLst/>
          <a:ahLst/>
          <a:cxnLst/>
          <a:rect l="0" t="0" r="0" b="0"/>
          <a:pathLst>
            <a:path>
              <a:moveTo>
                <a:pt x="3759846" y="4198835"/>
              </a:moveTo>
              <a:arcTo wR="2339611" hR="2339611" stAng="3157458" swAng="12204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0192D-69A3-4704-BC54-B818E3BCFA8E}">
      <dsp:nvSpPr>
        <dsp:cNvPr id="0" name=""/>
        <dsp:cNvSpPr/>
      </dsp:nvSpPr>
      <dsp:spPr>
        <a:xfrm>
          <a:off x="4579724" y="4132108"/>
          <a:ext cx="2096848" cy="7182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en-US" sz="11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5</a:t>
          </a:r>
          <a:r>
            <a:rPr kumimoji="0" lang="ru-RU" sz="11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.Строительство индивидуальных жилых домов для населения</a:t>
          </a:r>
        </a:p>
      </dsp:txBody>
      <dsp:txXfrm>
        <a:off x="4614786" y="4167170"/>
        <a:ext cx="2026724" cy="648121"/>
      </dsp:txXfrm>
    </dsp:sp>
    <dsp:sp modelId="{E1D19129-8EDD-4AFF-AB1E-4302AFF400E0}">
      <dsp:nvSpPr>
        <dsp:cNvPr id="0" name=""/>
        <dsp:cNvSpPr/>
      </dsp:nvSpPr>
      <dsp:spPr>
        <a:xfrm>
          <a:off x="1549991" y="160416"/>
          <a:ext cx="4679222" cy="4679222"/>
        </a:xfrm>
        <a:custGeom>
          <a:avLst/>
          <a:gdLst/>
          <a:ahLst/>
          <a:cxnLst/>
          <a:rect l="0" t="0" r="0" b="0"/>
          <a:pathLst>
            <a:path>
              <a:moveTo>
                <a:pt x="2698424" y="4651544"/>
              </a:moveTo>
              <a:arcTo wR="2339611" hR="2339611" stAng="4870683" swAng="15587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6DDD84-D326-4B75-8906-50A05C8BAE85}">
      <dsp:nvSpPr>
        <dsp:cNvPr id="0" name=""/>
        <dsp:cNvSpPr/>
      </dsp:nvSpPr>
      <dsp:spPr>
        <a:xfrm>
          <a:off x="1375527" y="3938368"/>
          <a:ext cx="2410494" cy="6735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en-US" sz="11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6</a:t>
          </a:r>
          <a:r>
            <a:rPr kumimoji="0" lang="ru-RU" sz="11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. Страховые компании</a:t>
          </a:r>
        </a:p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ru-RU" sz="11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ипотечное страхование и страхование жизни и трудоспособности заемщиков</a:t>
          </a:r>
        </a:p>
      </dsp:txBody>
      <dsp:txXfrm>
        <a:off x="1408405" y="3971246"/>
        <a:ext cx="2344738" cy="607748"/>
      </dsp:txXfrm>
    </dsp:sp>
    <dsp:sp modelId="{DC773E06-E00B-4DF8-AD67-2E4F8167549C}">
      <dsp:nvSpPr>
        <dsp:cNvPr id="0" name=""/>
        <dsp:cNvSpPr/>
      </dsp:nvSpPr>
      <dsp:spPr>
        <a:xfrm>
          <a:off x="1398576" y="-296445"/>
          <a:ext cx="4679222" cy="4679222"/>
        </a:xfrm>
        <a:custGeom>
          <a:avLst/>
          <a:gdLst/>
          <a:ahLst/>
          <a:cxnLst/>
          <a:rect l="0" t="0" r="0" b="0"/>
          <a:pathLst>
            <a:path>
              <a:moveTo>
                <a:pt x="822521" y="4120684"/>
              </a:moveTo>
              <a:arcTo wR="2339611" hR="2339611" stAng="7825430" swAng="8234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3E7464-2E69-4228-B68C-94A1FCFB8BB6}">
      <dsp:nvSpPr>
        <dsp:cNvPr id="0" name=""/>
        <dsp:cNvSpPr/>
      </dsp:nvSpPr>
      <dsp:spPr>
        <a:xfrm>
          <a:off x="769752" y="2582320"/>
          <a:ext cx="1853174" cy="6772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en-US" sz="11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7</a:t>
          </a:r>
          <a:r>
            <a:rPr kumimoji="0" lang="ru-RU" sz="11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.Передача</a:t>
          </a:r>
        </a:p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ru-RU" sz="11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индивидуальных</a:t>
          </a:r>
        </a:p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ru-RU" sz="11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жилых домов</a:t>
          </a:r>
        </a:p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ru-RU" sz="11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населению</a:t>
          </a:r>
        </a:p>
      </dsp:txBody>
      <dsp:txXfrm>
        <a:off x="802815" y="2615383"/>
        <a:ext cx="1787048" cy="611163"/>
      </dsp:txXfrm>
    </dsp:sp>
    <dsp:sp modelId="{310B2C33-CC65-4E72-99F5-A84D965CF510}">
      <dsp:nvSpPr>
        <dsp:cNvPr id="0" name=""/>
        <dsp:cNvSpPr/>
      </dsp:nvSpPr>
      <dsp:spPr>
        <a:xfrm>
          <a:off x="1617709" y="-342189"/>
          <a:ext cx="4679222" cy="4679222"/>
        </a:xfrm>
        <a:custGeom>
          <a:avLst/>
          <a:gdLst/>
          <a:ahLst/>
          <a:cxnLst/>
          <a:rect l="0" t="0" r="0" b="0"/>
          <a:pathLst>
            <a:path>
              <a:moveTo>
                <a:pt x="39132" y="2765731"/>
              </a:moveTo>
              <a:arcTo wR="2339611" hR="2339611" stAng="10170360" swAng="7231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97E0B-B391-45B0-95BA-5D5214D27208}">
      <dsp:nvSpPr>
        <dsp:cNvPr id="0" name=""/>
        <dsp:cNvSpPr/>
      </dsp:nvSpPr>
      <dsp:spPr>
        <a:xfrm>
          <a:off x="834324" y="1097108"/>
          <a:ext cx="1840885" cy="6743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en-US" sz="11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8</a:t>
          </a:r>
          <a:r>
            <a:rPr kumimoji="0" lang="ru-RU" sz="11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. «</a:t>
          </a:r>
          <a:r>
            <a:rPr kumimoji="0" lang="ru-RU" sz="1100" b="1" i="0" u="none" strike="noStrike" kern="1200" cap="none" normalizeH="0" baseline="0" dirty="0" err="1" smtClean="0">
              <a:ln/>
              <a:effectLst/>
              <a:latin typeface="Verdana" pitchFamily="34" charset="0"/>
            </a:rPr>
            <a:t>Кишлок</a:t>
          </a:r>
          <a:endParaRPr kumimoji="0" lang="ru-RU" sz="1100" b="1" i="0" u="none" strike="noStrike" kern="1200" cap="none" normalizeH="0" baseline="0" dirty="0" smtClean="0">
            <a:ln/>
            <a:effectLst/>
            <a:latin typeface="Verdana" pitchFamily="34" charset="0"/>
          </a:endParaRPr>
        </a:p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ru-RU" sz="1100" b="1" i="0" u="none" strike="noStrike" kern="1200" cap="none" normalizeH="0" baseline="0" dirty="0" err="1" smtClean="0">
              <a:ln/>
              <a:effectLst/>
              <a:latin typeface="Verdana" pitchFamily="34" charset="0"/>
            </a:rPr>
            <a:t>Курилиш</a:t>
          </a:r>
          <a:r>
            <a:rPr kumimoji="0" lang="ru-RU" sz="11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 банк»,</a:t>
          </a:r>
        </a:p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ru-RU" sz="11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 погашение </a:t>
          </a:r>
        </a:p>
        <a:p>
          <a:pPr marL="342900" marR="0" lvl="0" indent="-34290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Pct val="60000"/>
            <a:buFont typeface="Wingdings" pitchFamily="2" charset="2"/>
            <a:buNone/>
            <a:tabLst/>
          </a:pPr>
          <a:r>
            <a:rPr kumimoji="0" lang="ru-RU" sz="11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кредита</a:t>
          </a:r>
          <a:r>
            <a:rPr kumimoji="0" lang="ru-RU" sz="1100" b="0" i="0" u="none" strike="noStrike" kern="1200" cap="none" normalizeH="0" baseline="0" dirty="0" smtClean="0">
              <a:ln/>
              <a:effectLst/>
              <a:latin typeface="Verdana" pitchFamily="34" charset="0"/>
            </a:rPr>
            <a:t> </a:t>
          </a:r>
        </a:p>
      </dsp:txBody>
      <dsp:txXfrm>
        <a:off x="867245" y="1130029"/>
        <a:ext cx="1775043" cy="608551"/>
      </dsp:txXfrm>
    </dsp:sp>
    <dsp:sp modelId="{CDB8FDEA-BA53-49BB-A8CF-33B7D3FF48C7}">
      <dsp:nvSpPr>
        <dsp:cNvPr id="0" name=""/>
        <dsp:cNvSpPr/>
      </dsp:nvSpPr>
      <dsp:spPr>
        <a:xfrm>
          <a:off x="704506" y="813670"/>
          <a:ext cx="4679222" cy="4679222"/>
        </a:xfrm>
        <a:custGeom>
          <a:avLst/>
          <a:gdLst/>
          <a:ahLst/>
          <a:cxnLst/>
          <a:rect l="0" t="0" r="0" b="0"/>
          <a:pathLst>
            <a:path>
              <a:moveTo>
                <a:pt x="1555660" y="135251"/>
              </a:moveTo>
              <a:arcTo wR="2339611" hR="2339611" stAng="15025365" swAng="16779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5E56882-66E5-4E10-9DE4-06E8CE1E6C8E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1E1F03E-3345-4EEF-8EEF-24816E7CB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392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17AFF-D049-461D-B2A6-9F76C2640584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z-Cyrl-U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6C116-1FA1-4AF7-B52D-B93B5D645A58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7D3EC-38CC-4E82-9BAF-9AB61B010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9678E-BB39-42C8-A3B1-F1D9E926779C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0502A-0E6F-474D-9E78-753AC8ECA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8ED8-77C1-44C2-8BAB-3D97D047523A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A4C9E-3BDD-4A88-9566-A167F3C25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uz-Cyrl-U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5C8CC-9D38-44E8-A95D-EA128CEC8D3B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14A06-C406-423B-BA8E-02D8B4092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F759B-91C1-4670-AAF3-437D3B13B456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C2820-D92A-4CF3-9F5C-8EA4F4909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B7163-7E38-4024-91E4-82A5A9870387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EC518-0969-426C-8D98-EB70499FD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AD84C-5575-4F78-A9EF-E3D790FCF691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4BF34-713C-4961-BA09-40DF8B142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FA716-F7E6-4059-B88A-9C9D1DE489A5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BFFD9-03B7-4605-9FBC-BD1113430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7909B-98B2-47DA-8FF3-005C026A5C87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EAF2-E091-41D6-AC8F-C0F83DC7D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1D366-4BDE-462A-A032-EDD060719301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D8E92-3B1E-4504-A287-FA3612D56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4079D-32BC-44ED-AC26-F6234CC2461A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1A20D-FA01-4531-B21A-7B61B04AB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z-Cyrl-UZ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205EF-E6B3-43B8-A040-F47303A9CE90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3F6D6-4E89-46BD-A8D9-6DCABA2C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 b="-125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290AA578-577B-42D4-B897-C5E842C3F5DB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0FD5B905-B857-491B-AB59-590C4F07E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z-Cyrl-U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G:\Untitled-1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8063">
            <a:off x="1903769" y="3602110"/>
            <a:ext cx="5857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395288" y="714375"/>
            <a:ext cx="8208962" cy="11969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006600"/>
                </a:solidFill>
              </a:rPr>
              <a:t>VI</a:t>
            </a:r>
            <a:r>
              <a:rPr lang="en-US" b="1" dirty="0">
                <a:solidFill>
                  <a:srgbClr val="006600"/>
                </a:solidFill>
              </a:rPr>
              <a:t>II</a:t>
            </a:r>
            <a:r>
              <a:rPr lang="ru-RU" b="1" dirty="0">
                <a:solidFill>
                  <a:srgbClr val="006600"/>
                </a:solidFill>
              </a:rPr>
              <a:t> Ташкентский Международный Инвестиционно-финансовый Форум</a:t>
            </a:r>
          </a:p>
          <a:p>
            <a:pPr algn="ctr" eaLnBrk="0" hangingPunct="0"/>
            <a:r>
              <a:rPr lang="ru-RU" b="1" dirty="0">
                <a:solidFill>
                  <a:srgbClr val="006600"/>
                </a:solidFill>
              </a:rPr>
              <a:t>Республика Узбекистан, г.Ташкент.</a:t>
            </a:r>
          </a:p>
          <a:p>
            <a:pPr algn="ctr" eaLnBrk="0" hangingPunct="0"/>
            <a:r>
              <a:rPr lang="en-US" b="1" dirty="0" smtClean="0">
                <a:solidFill>
                  <a:srgbClr val="006600"/>
                </a:solidFill>
              </a:rPr>
              <a:t>05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>
                <a:solidFill>
                  <a:srgbClr val="006600"/>
                </a:solidFill>
              </a:rPr>
              <a:t>июня 201</a:t>
            </a:r>
            <a:r>
              <a:rPr lang="en-US" b="1" dirty="0" smtClean="0">
                <a:solidFill>
                  <a:srgbClr val="006600"/>
                </a:solidFill>
              </a:rPr>
              <a:t>5</a:t>
            </a:r>
            <a:r>
              <a:rPr lang="ru-RU" b="1" dirty="0" smtClean="0">
                <a:solidFill>
                  <a:srgbClr val="006600"/>
                </a:solidFill>
              </a:rPr>
              <a:t>г</a:t>
            </a:r>
            <a:r>
              <a:rPr lang="ru-RU" b="1" dirty="0">
                <a:solidFill>
                  <a:srgbClr val="006600"/>
                </a:solidFill>
              </a:rPr>
              <a:t>.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79388" y="2011363"/>
            <a:ext cx="8785225" cy="11969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ОСОБЕННОСТИ УПРАВЛЕНИЯ РИСКАМИ МИКРОКАТАСТРОФ ПРИ  ЗАКЛЮЧЕНИИ ДОЛГОСРОЧНЫХ ДОГОВОРОВ СТРАХОВАНИЯ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68313" y="5445125"/>
            <a:ext cx="4914900" cy="1187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ru-RU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Алишер Асатуллаев</a:t>
            </a:r>
            <a:endParaRPr lang="en-US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defRPr/>
            </a:pPr>
            <a:r>
              <a:rPr lang="ru-RU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Национальная компания экспортно-импортного страхования</a:t>
            </a:r>
          </a:p>
          <a:p>
            <a:pPr eaLnBrk="0" hangingPunct="0">
              <a:defRPr/>
            </a:pPr>
            <a:r>
              <a:rPr lang="ru-RU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УЗБЕКИНВЕСТ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1357290" y="1071546"/>
            <a:ext cx="6913879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err="1" smtClean="0"/>
              <a:t>Микрокатострофические</a:t>
            </a:r>
            <a:r>
              <a:rPr lang="ru-RU" b="1" dirty="0" smtClean="0"/>
              <a:t> случаи, произошедшие</a:t>
            </a:r>
            <a:endParaRPr lang="ru-RU" b="1" dirty="0"/>
          </a:p>
          <a:p>
            <a:pPr algn="ctr"/>
            <a:r>
              <a:rPr lang="ru-RU" b="1" dirty="0" smtClean="0"/>
              <a:t>за последние 5 лет на территории Республики Узбекистан </a:t>
            </a:r>
            <a:endParaRPr lang="ru-RU" b="1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8313" y="1928802"/>
            <a:ext cx="80010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None/>
            </a:pPr>
            <a:endParaRPr lang="ru-RU" dirty="0"/>
          </a:p>
          <a:p>
            <a:pPr marL="469900" indent="-4699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Март 2010 г. – Каракалпакская Республика - град, ливень;</a:t>
            </a:r>
          </a:p>
          <a:p>
            <a:pPr marL="469900" indent="-4699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Июнь 2011 г. – Навои – ураган;</a:t>
            </a:r>
          </a:p>
          <a:p>
            <a:pPr marL="469900" indent="-4699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Июль 2011 г. – Фергана – землетрясение ;</a:t>
            </a:r>
          </a:p>
          <a:p>
            <a:pPr marL="469900" indent="-4699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Апрель 2012 г. – Самарканд – ливень;</a:t>
            </a:r>
          </a:p>
          <a:p>
            <a:pPr marL="469900" indent="-4699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Январь 2013 г. – Самарканд – обильный снегопад;</a:t>
            </a:r>
          </a:p>
          <a:p>
            <a:pPr marL="469900" indent="-4699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Май 2013 г. – Джизак - землетрясение</a:t>
            </a:r>
          </a:p>
          <a:p>
            <a:pPr marL="469900" indent="-4699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Апрель 2014 г. – Джизак, Бухара, Сурхандарья - ураган</a:t>
            </a:r>
          </a:p>
          <a:p>
            <a:pPr marL="469900" indent="-4699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Май 2014 г.- Ташкент – ливень</a:t>
            </a:r>
          </a:p>
          <a:p>
            <a:pPr marL="469900" indent="-4699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Март 2015 г. - Джизак, Бухара, Сурхандарья, Фергана - ураган</a:t>
            </a:r>
          </a:p>
          <a:p>
            <a:pPr marL="469900" indent="-4699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69900" indent="-469900" algn="just">
              <a:spcBef>
                <a:spcPct val="20000"/>
              </a:spcBef>
              <a:buClr>
                <a:srgbClr val="008000"/>
              </a:buClr>
            </a:pPr>
            <a:endParaRPr lang="ru-RU" sz="2400" dirty="0"/>
          </a:p>
          <a:p>
            <a:pPr marL="469900" indent="-469900" algn="just">
              <a:spcBef>
                <a:spcPct val="20000"/>
              </a:spcBef>
              <a:buClr>
                <a:srgbClr val="008000"/>
              </a:buClr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atullaev_a\Desktop\Джизак вилояти (21)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714752"/>
            <a:ext cx="4500594" cy="2857520"/>
          </a:xfrm>
          <a:prstGeom prst="rect">
            <a:avLst/>
          </a:prstGeom>
          <a:noFill/>
        </p:spPr>
      </p:pic>
      <p:pic>
        <p:nvPicPr>
          <p:cNvPr id="1027" name="Picture 3" descr="C:\Users\asatullaev_a\Desktop\SAM_0501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785794"/>
            <a:ext cx="4500594" cy="2858400"/>
          </a:xfrm>
          <a:prstGeom prst="rect">
            <a:avLst/>
          </a:prstGeom>
          <a:noFill/>
        </p:spPr>
      </p:pic>
      <p:pic>
        <p:nvPicPr>
          <p:cNvPr id="1028" name="Picture 4" descr="C:\Users\asatullaev_a\Desktop\Джизак вилояти (77)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86" y="3714248"/>
            <a:ext cx="4320000" cy="2877694"/>
          </a:xfrm>
          <a:prstGeom prst="rect">
            <a:avLst/>
          </a:prstGeom>
          <a:noFill/>
        </p:spPr>
      </p:pic>
      <p:pic>
        <p:nvPicPr>
          <p:cNvPr id="1029" name="Picture 5" descr="C:\Users\asatullaev_a\Desktop\DSCN1496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86" y="785794"/>
            <a:ext cx="432000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714480" y="1071546"/>
            <a:ext cx="6379632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/>
              <a:t>Страховые возмещения  по ипотечному страхованию</a:t>
            </a:r>
            <a:endParaRPr lang="ru-RU" b="1" dirty="0"/>
          </a:p>
          <a:p>
            <a:pPr algn="ctr"/>
            <a:r>
              <a:rPr lang="ru-RU" b="1" dirty="0"/>
              <a:t>в НКЭИС «</a:t>
            </a:r>
            <a:r>
              <a:rPr lang="ru-RU" b="1" dirty="0" err="1"/>
              <a:t>Узбекинвест</a:t>
            </a:r>
            <a:r>
              <a:rPr lang="ru-RU" b="1" dirty="0"/>
              <a:t>»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71472" y="2214554"/>
          <a:ext cx="8001056" cy="376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310923" y="2095820"/>
            <a:ext cx="9701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(в </a:t>
            </a:r>
            <a:r>
              <a:rPr lang="ru-RU" sz="1100" b="1" dirty="0" err="1" smtClean="0"/>
              <a:t>тыс.сум</a:t>
            </a:r>
            <a:r>
              <a:rPr lang="ru-RU" sz="1100" b="1" dirty="0" smtClean="0"/>
              <a:t>)</a:t>
            </a: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643042" y="857232"/>
            <a:ext cx="6379632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/>
              <a:t>Страховые возмещения  по ипотечному страхованию</a:t>
            </a:r>
            <a:endParaRPr lang="ru-RU" b="1" dirty="0"/>
          </a:p>
          <a:p>
            <a:pPr algn="ctr"/>
            <a:r>
              <a:rPr lang="ru-RU" b="1" dirty="0"/>
              <a:t>в НКЭИС «Узбекинвест</a:t>
            </a:r>
            <a:r>
              <a:rPr lang="ru-RU" b="1" dirty="0" smtClean="0"/>
              <a:t>» по стихийным бедствиям</a:t>
            </a:r>
            <a:endParaRPr lang="ru-RU" b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643050"/>
          <a:ext cx="9144000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72396" y="1643050"/>
            <a:ext cx="9701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(в </a:t>
            </a:r>
            <a:r>
              <a:rPr lang="ru-RU" sz="1100" b="1" dirty="0" err="1" smtClean="0"/>
              <a:t>тыс.сум</a:t>
            </a:r>
            <a:r>
              <a:rPr lang="ru-RU" sz="1100" b="1" dirty="0" smtClean="0"/>
              <a:t>)</a:t>
            </a: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14348" y="1071546"/>
            <a:ext cx="7885043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/>
              <a:t>Количество выплаченных претензий по ипотечному страхованию</a:t>
            </a:r>
            <a:endParaRPr lang="ru-RU" b="1" dirty="0"/>
          </a:p>
          <a:p>
            <a:pPr algn="ctr"/>
            <a:r>
              <a:rPr lang="ru-RU" b="1" dirty="0"/>
              <a:t>в НКЭИС «</a:t>
            </a:r>
            <a:r>
              <a:rPr lang="ru-RU" b="1" dirty="0" err="1"/>
              <a:t>Узбекинвест</a:t>
            </a:r>
            <a:r>
              <a:rPr lang="ru-RU" b="1" dirty="0"/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29520" y="1928802"/>
            <a:ext cx="1072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(в единицах)</a:t>
            </a:r>
            <a:endParaRPr lang="ru-RU" sz="1100" b="1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071538" y="2214554"/>
          <a:ext cx="7215238" cy="387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42844" y="928670"/>
          <a:ext cx="450059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714876" y="785794"/>
          <a:ext cx="442912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857224" y="3786190"/>
          <a:ext cx="6786610" cy="307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V="1">
            <a:off x="0" y="3714752"/>
            <a:ext cx="9144000" cy="71438"/>
          </a:xfrm>
          <a:prstGeom prst="line">
            <a:avLst/>
          </a:prstGeom>
          <a:ln w="476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2929720" y="2143116"/>
            <a:ext cx="3285354" cy="794"/>
          </a:xfrm>
          <a:prstGeom prst="line">
            <a:avLst/>
          </a:prstGeom>
          <a:ln w="476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1500174"/>
          <a:ext cx="914400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857224" y="714356"/>
            <a:ext cx="7500990" cy="9233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Количество страховых претензий, выплаченных </a:t>
            </a:r>
          </a:p>
          <a:p>
            <a:pPr algn="ctr"/>
            <a:r>
              <a:rPr lang="ru-RU" b="1" dirty="0" smtClean="0"/>
              <a:t>НКЭИС «</a:t>
            </a:r>
            <a:r>
              <a:rPr lang="ru-RU" b="1" dirty="0" err="1" smtClean="0"/>
              <a:t>Узбекинвест</a:t>
            </a:r>
            <a:r>
              <a:rPr lang="ru-RU" b="1" dirty="0" smtClean="0"/>
              <a:t>» в разрезе регионов</a:t>
            </a:r>
            <a:endParaRPr lang="ru-RU" b="1" dirty="0"/>
          </a:p>
          <a:p>
            <a:pPr algn="ctr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785918" y="1000108"/>
            <a:ext cx="4929222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Выводы</a:t>
            </a:r>
            <a:endParaRPr lang="ru-RU" sz="2400" b="1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00034" y="1500174"/>
            <a:ext cx="792956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None/>
            </a:pPr>
            <a:endParaRPr lang="ru-RU" dirty="0"/>
          </a:p>
          <a:p>
            <a:pPr marL="469900" indent="-469900">
              <a:lnSpc>
                <a:spcPct val="150000"/>
              </a:lnSpc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Диверсификация на этапе принятие риска на страхование;</a:t>
            </a:r>
          </a:p>
          <a:p>
            <a:pPr marL="469900" indent="-469900">
              <a:lnSpc>
                <a:spcPct val="150000"/>
              </a:lnSpc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Установление специальных исключений или условий;</a:t>
            </a:r>
          </a:p>
          <a:p>
            <a:pPr marL="469900" indent="-469900">
              <a:lnSpc>
                <a:spcPct val="150000"/>
              </a:lnSpc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Осуществление превентивных мер для снижения риска;</a:t>
            </a:r>
          </a:p>
          <a:p>
            <a:pPr marL="469900" indent="-469900">
              <a:lnSpc>
                <a:spcPct val="150000"/>
              </a:lnSpc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Страхование конструкций домов;</a:t>
            </a:r>
          </a:p>
          <a:p>
            <a:pPr marL="469900" indent="-469900">
              <a:lnSpc>
                <a:spcPct val="150000"/>
              </a:lnSpc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Перерасчет ставки страховой премии в период действия договора;</a:t>
            </a:r>
          </a:p>
          <a:p>
            <a:pPr marL="469900" indent="-469900">
              <a:lnSpc>
                <a:spcPct val="150000"/>
              </a:lnSpc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Изменение страховой суммы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исходя </a:t>
            </a:r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</a:rPr>
              <a:t>из восстановительной стоимости.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69900" indent="-469900" algn="just">
              <a:spcBef>
                <a:spcPct val="20000"/>
              </a:spcBef>
              <a:buClr>
                <a:srgbClr val="008000"/>
              </a:buClr>
            </a:pPr>
            <a:endParaRPr lang="ru-RU" sz="2400" dirty="0"/>
          </a:p>
          <a:p>
            <a:pPr marL="469900" indent="-469900" algn="just">
              <a:spcBef>
                <a:spcPct val="20000"/>
              </a:spcBef>
              <a:buClr>
                <a:srgbClr val="008000"/>
              </a:buClr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5538"/>
            <a:ext cx="8229600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Opus"/>
                <a:cs typeface="Arial" pitchFamily="34" charset="0"/>
              </a:rPr>
              <a:t>Спасибо за внимание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755650" y="4508500"/>
            <a:ext cx="3743325" cy="1558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/>
              <a:t>в Ташкенте</a:t>
            </a:r>
            <a:r>
              <a:rPr lang="en-US" sz="1600" b="1"/>
              <a:t>: </a:t>
            </a:r>
            <a:endParaRPr lang="ru-RU" sz="1600" b="1"/>
          </a:p>
          <a:p>
            <a:pPr eaLnBrk="0" hangingPunct="0"/>
            <a:endParaRPr lang="en-US" sz="1600" b="1"/>
          </a:p>
          <a:p>
            <a:pPr eaLnBrk="0" hangingPunct="0"/>
            <a:r>
              <a:rPr lang="en-US" sz="1600" b="1">
                <a:solidFill>
                  <a:srgbClr val="006600"/>
                </a:solidFill>
              </a:rPr>
              <a:t>Phone: </a:t>
            </a:r>
            <a:r>
              <a:rPr lang="ru-RU" sz="1600" b="1">
                <a:solidFill>
                  <a:srgbClr val="006600"/>
                </a:solidFill>
              </a:rPr>
              <a:t>+998 </a:t>
            </a:r>
            <a:r>
              <a:rPr lang="en-US" sz="1600" b="1">
                <a:solidFill>
                  <a:srgbClr val="006600"/>
                </a:solidFill>
              </a:rPr>
              <a:t>(</a:t>
            </a:r>
            <a:r>
              <a:rPr lang="ru-RU" sz="1600" b="1">
                <a:solidFill>
                  <a:srgbClr val="006600"/>
                </a:solidFill>
              </a:rPr>
              <a:t>71) 23</a:t>
            </a:r>
            <a:r>
              <a:rPr lang="en-US" sz="1600" b="1">
                <a:solidFill>
                  <a:srgbClr val="006600"/>
                </a:solidFill>
              </a:rPr>
              <a:t>5</a:t>
            </a:r>
            <a:r>
              <a:rPr lang="ru-RU" sz="1600" b="1">
                <a:solidFill>
                  <a:srgbClr val="006600"/>
                </a:solidFill>
              </a:rPr>
              <a:t> </a:t>
            </a:r>
            <a:r>
              <a:rPr lang="en-US" sz="1600" b="1">
                <a:solidFill>
                  <a:srgbClr val="006600"/>
                </a:solidFill>
              </a:rPr>
              <a:t>78</a:t>
            </a:r>
            <a:r>
              <a:rPr lang="ru-RU" sz="1600" b="1">
                <a:solidFill>
                  <a:srgbClr val="006600"/>
                </a:solidFill>
              </a:rPr>
              <a:t> </a:t>
            </a:r>
            <a:r>
              <a:rPr lang="en-US" sz="1600" b="1">
                <a:solidFill>
                  <a:srgbClr val="006600"/>
                </a:solidFill>
              </a:rPr>
              <a:t>01</a:t>
            </a:r>
          </a:p>
          <a:p>
            <a:pPr eaLnBrk="0" hangingPunct="0"/>
            <a:r>
              <a:rPr lang="en-US" sz="1600" b="1">
                <a:solidFill>
                  <a:srgbClr val="006600"/>
                </a:solidFill>
              </a:rPr>
              <a:t>Fax:      +998 (71) </a:t>
            </a:r>
            <a:r>
              <a:rPr lang="ru-RU" sz="1600" b="1">
                <a:solidFill>
                  <a:srgbClr val="006600"/>
                </a:solidFill>
              </a:rPr>
              <a:t>2</a:t>
            </a:r>
            <a:r>
              <a:rPr lang="en-US" sz="1600" b="1">
                <a:solidFill>
                  <a:srgbClr val="006600"/>
                </a:solidFill>
              </a:rPr>
              <a:t>35 94 02</a:t>
            </a:r>
          </a:p>
          <a:p>
            <a:pPr eaLnBrk="0" hangingPunct="0"/>
            <a:r>
              <a:rPr lang="en-US" sz="1600" b="1">
                <a:solidFill>
                  <a:srgbClr val="006600"/>
                </a:solidFill>
              </a:rPr>
              <a:t>Web:     www.uzbekinvest.uz</a:t>
            </a:r>
          </a:p>
          <a:p>
            <a:pPr eaLnBrk="0" hangingPunct="0"/>
            <a:r>
              <a:rPr lang="en-US" sz="1600" b="1">
                <a:solidFill>
                  <a:srgbClr val="006600"/>
                </a:solidFill>
              </a:rPr>
              <a:t>E-mail:  office@uzbekinvest.uz</a:t>
            </a:r>
            <a:endParaRPr lang="ru-RU" sz="1600" b="1">
              <a:solidFill>
                <a:srgbClr val="006600"/>
              </a:solidFill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859338" y="4508500"/>
            <a:ext cx="4524375" cy="1558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/>
              <a:t>в Лондоне:</a:t>
            </a:r>
          </a:p>
          <a:p>
            <a:pPr eaLnBrk="0" hangingPunct="0"/>
            <a:endParaRPr lang="en-US" sz="1600" b="1">
              <a:solidFill>
                <a:srgbClr val="6600CC"/>
              </a:solidFill>
            </a:endParaRPr>
          </a:p>
          <a:p>
            <a:pPr eaLnBrk="0" hangingPunct="0"/>
            <a:r>
              <a:rPr lang="en-US" sz="1600" b="1">
                <a:solidFill>
                  <a:srgbClr val="006600"/>
                </a:solidFill>
              </a:rPr>
              <a:t>Phone: </a:t>
            </a:r>
            <a:r>
              <a:rPr lang="ru-RU" sz="1600" b="1">
                <a:solidFill>
                  <a:srgbClr val="006600"/>
                </a:solidFill>
              </a:rPr>
              <a:t>+</a:t>
            </a:r>
            <a:r>
              <a:rPr lang="en-US" sz="1600" b="1">
                <a:solidFill>
                  <a:srgbClr val="006600"/>
                </a:solidFill>
              </a:rPr>
              <a:t>44 (0)20 7954 83 97</a:t>
            </a:r>
          </a:p>
          <a:p>
            <a:pPr eaLnBrk="0" hangingPunct="0"/>
            <a:r>
              <a:rPr lang="en-US" sz="1600" b="1">
                <a:solidFill>
                  <a:srgbClr val="006600"/>
                </a:solidFill>
              </a:rPr>
              <a:t>Fax:      +44 (0)20 7954 88 72</a:t>
            </a:r>
          </a:p>
          <a:p>
            <a:pPr eaLnBrk="0" hangingPunct="0"/>
            <a:r>
              <a:rPr lang="en-US" sz="1600" b="1">
                <a:solidFill>
                  <a:srgbClr val="006600"/>
                </a:solidFill>
              </a:rPr>
              <a:t>Web:     www.uzbekinvest-london.com</a:t>
            </a:r>
          </a:p>
          <a:p>
            <a:pPr eaLnBrk="0" hangingPunct="0"/>
            <a:r>
              <a:rPr lang="en-US" sz="1600" b="1">
                <a:solidFill>
                  <a:srgbClr val="006600"/>
                </a:solidFill>
              </a:rPr>
              <a:t>E-mail:  uzbekistan.london@aig.com</a:t>
            </a:r>
            <a:endParaRPr lang="ru-RU" sz="1600" b="1">
              <a:solidFill>
                <a:srgbClr val="006600"/>
              </a:solidFill>
            </a:endParaRPr>
          </a:p>
        </p:txBody>
      </p:sp>
      <p:sp>
        <p:nvSpPr>
          <p:cNvPr id="14341" name="Line 10"/>
          <p:cNvSpPr>
            <a:spLocks noChangeShapeType="1"/>
          </p:cNvSpPr>
          <p:nvPr/>
        </p:nvSpPr>
        <p:spPr bwMode="auto">
          <a:xfrm>
            <a:off x="250825" y="1844675"/>
            <a:ext cx="8893175" cy="0"/>
          </a:xfrm>
          <a:prstGeom prst="line">
            <a:avLst/>
          </a:prstGeom>
          <a:noFill/>
          <a:ln w="63500" cmpd="thinThick">
            <a:solidFill>
              <a:srgbClr val="CC0000"/>
            </a:solidFill>
            <a:round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0825" y="3068638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Opus"/>
                <a:cs typeface="Arial" pitchFamily="34" charset="0"/>
              </a:rPr>
              <a:t>Контакты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500063" y="714375"/>
            <a:ext cx="82153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Наличие спроса населения на жилье </a:t>
            </a:r>
          </a:p>
          <a:p>
            <a:pPr algn="ctr"/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сельской местности</a:t>
            </a:r>
            <a:r>
              <a:rPr lang="ru-RU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algn="just"/>
            <a:r>
              <a:rPr lang="ru-RU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Всего по Республике проживает около </a:t>
            </a:r>
            <a:r>
              <a:rPr 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31</a:t>
            </a:r>
            <a:r>
              <a:rPr lang="ru-RU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,0 млн.чел. Имеется 1</a:t>
            </a:r>
            <a:r>
              <a:rPr 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  <a:r>
              <a:rPr lang="ru-RU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тыс. сельских населенных пунктов с населением 16,8 млн.чел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.,</a:t>
            </a:r>
            <a:r>
              <a:rPr lang="ru-RU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т.е. </a:t>
            </a:r>
            <a:r>
              <a:rPr 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~ 3</a:t>
            </a:r>
            <a:r>
              <a:rPr lang="ru-RU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,3 млн. семей (из расчета 5 чел. в семье). Примерно 1,5 млн. семей нуждаются в улучшении своих жилищных условий. </a:t>
            </a:r>
          </a:p>
        </p:txBody>
      </p:sp>
      <p:pic>
        <p:nvPicPr>
          <p:cNvPr id="3076" name="Содержимое 6" descr="uzbekistan_map.jpg"/>
          <p:cNvPicPr>
            <a:picLocks noChangeAspect="1"/>
          </p:cNvPicPr>
          <p:nvPr/>
        </p:nvPicPr>
        <p:blipFill>
          <a:blip r:embed="rId2"/>
          <a:srcRect l="5310" t="2692" r="4906" b="6898"/>
          <a:stretch>
            <a:fillRect/>
          </a:stretch>
        </p:blipFill>
        <p:spPr bwMode="auto">
          <a:xfrm>
            <a:off x="571472" y="2643182"/>
            <a:ext cx="807243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1879B4-D0DA-493C-A142-084257982FAA}" type="slidenum">
              <a:rPr lang="ru-RU" smtClean="0">
                <a:latin typeface="Arial" pitchFamily="34" charset="0"/>
              </a:rPr>
              <a:pPr/>
              <a:t>2</a:t>
            </a:fld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8625" y="428625"/>
            <a:ext cx="8258175" cy="642938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endParaRPr lang="ru-RU" sz="2300" b="1" dirty="0" smtClean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  <a:p>
            <a:pPr algn="just">
              <a:defRPr/>
            </a:pPr>
            <a:endParaRPr lang="ru-RU" sz="2200" dirty="0" smtClean="0">
              <a:solidFill>
                <a:srgbClr val="17375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5" y="1500188"/>
            <a:ext cx="82867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1" name="Picture 6" descr="IMG_0698"/>
          <p:cNvPicPr preferRelativeResize="0">
            <a:picLocks noChangeArrowheads="1"/>
          </p:cNvPicPr>
          <p:nvPr/>
        </p:nvPicPr>
        <p:blipFill>
          <a:blip r:embed="rId2" cstate="print"/>
          <a:srcRect l="16405" t="35432" r="12741"/>
          <a:stretch>
            <a:fillRect/>
          </a:stretch>
        </p:blipFill>
        <p:spPr bwMode="auto">
          <a:xfrm>
            <a:off x="3286116" y="2214554"/>
            <a:ext cx="2519364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Picture 7" descr="P101033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572008"/>
            <a:ext cx="35004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Picture 4" descr="IMG_121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214554"/>
            <a:ext cx="25193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5" name="Picture 13" descr="DSC0073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572008"/>
            <a:ext cx="3786214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C:\Users\Рустам Халиков\Pictures\поездка со всемирным банком\IMG_22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2214554"/>
            <a:ext cx="2467161" cy="19288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107" name="Номер слайда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ECE7BA-FC22-425E-8907-8B8FD3BB9A54}" type="slidenum">
              <a:rPr lang="ru-RU" smtClean="0">
                <a:latin typeface="Arial" pitchFamily="34" charset="0"/>
              </a:rPr>
              <a:pPr/>
              <a:t>3</a:t>
            </a:fld>
            <a:endParaRPr lang="ru-RU" dirty="0" smtClean="0"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857232"/>
            <a:ext cx="8572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Согласно Постановлению Президента Республики Узбекистан № 1167 от 3 августа 2009 г., была принята программа по строительству жилья в сельской местности.</a:t>
            </a:r>
            <a:endParaRPr lang="ru-RU" sz="200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85720" y="1714488"/>
          <a:ext cx="8567717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500034" y="785794"/>
            <a:ext cx="8001000" cy="5909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69900" indent="-469900" algn="ctr">
              <a:lnSpc>
                <a:spcPct val="90000"/>
              </a:lnSpc>
              <a:buClr>
                <a:schemeClr val="accent2"/>
              </a:buClr>
            </a:pPr>
            <a:r>
              <a:rPr lang="ru-RU" b="1" dirty="0">
                <a:solidFill>
                  <a:schemeClr val="lt1"/>
                </a:solidFill>
              </a:rPr>
              <a:t>	 </a:t>
            </a:r>
            <a:r>
              <a:rPr lang="ru-RU" b="1" dirty="0" smtClean="0">
                <a:solidFill>
                  <a:schemeClr val="lt1"/>
                </a:solidFill>
              </a:rPr>
              <a:t>Динамика строительства </a:t>
            </a:r>
            <a:r>
              <a:rPr lang="ru-RU" b="1" dirty="0" smtClean="0"/>
              <a:t>жилья в сельской местности</a:t>
            </a:r>
            <a:r>
              <a:rPr lang="ru-RU" b="1" dirty="0" smtClean="0">
                <a:solidFill>
                  <a:schemeClr val="lt1"/>
                </a:solidFill>
              </a:rPr>
              <a:t> за последние 7 лет</a:t>
            </a:r>
            <a:endParaRPr lang="ru-RU" b="1" dirty="0">
              <a:solidFill>
                <a:schemeClr val="l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28426" y="1571612"/>
            <a:ext cx="1072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(в единицах)</a:t>
            </a: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Рустам Халиков\Desktop\Презентации\АБР\ZEN 55.jpg"/>
          <p:cNvPicPr>
            <a:picLocks noChangeAspect="1" noChangeArrowheads="1"/>
          </p:cNvPicPr>
          <p:nvPr/>
        </p:nvPicPr>
        <p:blipFill>
          <a:blip r:embed="rId3" cstate="print">
            <a:lum bright="62000" contrast="-86000"/>
          </a:blip>
          <a:srcRect/>
          <a:stretch>
            <a:fillRect/>
          </a:stretch>
        </p:blipFill>
        <p:spPr bwMode="auto">
          <a:xfrm>
            <a:off x="285720" y="1142984"/>
            <a:ext cx="8501122" cy="5286412"/>
          </a:xfrm>
          <a:prstGeom prst="rect">
            <a:avLst/>
          </a:prstGeom>
          <a:blipFill>
            <a:blip r:embed="rId4" cstate="print"/>
            <a:tile tx="0" ty="0" sx="100000" sy="100000" flip="xy" algn="tl"/>
          </a:blipFill>
          <a:ln>
            <a:noFill/>
          </a:ln>
          <a:effectLst>
            <a:softEdge rad="112500"/>
          </a:effectLst>
        </p:spPr>
      </p:pic>
      <p:graphicFrame>
        <p:nvGraphicFramePr>
          <p:cNvPr id="9" name="Схема 8"/>
          <p:cNvGraphicFramePr/>
          <p:nvPr/>
        </p:nvGraphicFramePr>
        <p:xfrm>
          <a:off x="0" y="1500174"/>
          <a:ext cx="9286908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149" name="Номер слайда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40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150" name="Рисунок 10" descr="Махалла гузари обр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02" y="2857496"/>
            <a:ext cx="2643206" cy="181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Номер слайда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C75E71-1ABE-45CF-B14D-1E76DBD411ED}" type="slidenum">
              <a:rPr lang="ru-RU" smtClean="0">
                <a:latin typeface="Arial" pitchFamily="34" charset="0"/>
              </a:rPr>
              <a:pPr/>
              <a:t>5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857232"/>
            <a:ext cx="8679427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lt1"/>
                </a:solidFill>
                <a:latin typeface="+mn-lt"/>
              </a:rPr>
              <a:t>Схема взаимодействия участников программы ипотечного кредитования</a:t>
            </a:r>
          </a:p>
          <a:p>
            <a:pPr algn="ctr"/>
            <a:r>
              <a:rPr lang="ru-RU" b="1" dirty="0" smtClean="0">
                <a:solidFill>
                  <a:schemeClr val="lt1"/>
                </a:solidFill>
                <a:latin typeface="+mn-lt"/>
              </a:rPr>
              <a:t>строительства жилья в сельской местности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071670" y="1142984"/>
            <a:ext cx="5430334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/>
              <a:t>Количество заключенных договоров по СМР </a:t>
            </a:r>
            <a:endParaRPr lang="ru-RU" b="1" dirty="0"/>
          </a:p>
          <a:p>
            <a:pPr algn="ctr"/>
            <a:r>
              <a:rPr lang="ru-RU" b="1" dirty="0"/>
              <a:t>в НКЭИС «Узбекинвест»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14348" y="2500306"/>
          <a:ext cx="7929618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215206" y="2214554"/>
            <a:ext cx="1072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(в единицах)</a:t>
            </a: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00034" y="1714488"/>
          <a:ext cx="8286808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1857356" y="928670"/>
            <a:ext cx="585791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Страховая премия </a:t>
            </a:r>
            <a:r>
              <a:rPr lang="ru-RU" dirty="0"/>
              <a:t>по страхованию СМР</a:t>
            </a:r>
          </a:p>
          <a:p>
            <a:pPr algn="ctr"/>
            <a:r>
              <a:rPr lang="ru-RU" dirty="0"/>
              <a:t>в НКЭИС «Узбекинвест»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72396" y="1643050"/>
            <a:ext cx="9701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(в тыс.сум)</a:t>
            </a: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14348" y="2143116"/>
          <a:ext cx="7858180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14348" y="1071546"/>
            <a:ext cx="780508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/>
              <a:t>Количество заключенных договоров по </a:t>
            </a:r>
            <a:r>
              <a:rPr lang="ru-RU" b="1" dirty="0"/>
              <a:t>ипотечному страхованию </a:t>
            </a:r>
          </a:p>
          <a:p>
            <a:pPr algn="ctr"/>
            <a:r>
              <a:rPr lang="ru-RU" b="1" dirty="0"/>
              <a:t>в НКЭИС «Узбекинвест»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1857364"/>
            <a:ext cx="1072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(в единицах)</a:t>
            </a: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1357290" y="1071546"/>
            <a:ext cx="6714402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/>
              <a:t>Объем страховой премии</a:t>
            </a:r>
            <a:r>
              <a:rPr lang="en-US" b="1" dirty="0" smtClean="0"/>
              <a:t> </a:t>
            </a:r>
            <a:r>
              <a:rPr lang="ru-RU" b="1" dirty="0"/>
              <a:t>по ипотечному страхованию </a:t>
            </a:r>
          </a:p>
          <a:p>
            <a:pPr algn="ctr"/>
            <a:r>
              <a:rPr lang="ru-RU" b="1" dirty="0" smtClean="0"/>
              <a:t>за последние 5 лет в НКЭИС «Узбекинвест» </a:t>
            </a:r>
            <a:endParaRPr lang="ru-RU" b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00034" y="2214554"/>
          <a:ext cx="8072494" cy="3624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310923" y="2095820"/>
            <a:ext cx="9701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(в </a:t>
            </a:r>
            <a:r>
              <a:rPr lang="ru-RU" sz="1100" b="1" dirty="0" err="1" smtClean="0"/>
              <a:t>тыс.сум</a:t>
            </a:r>
            <a:r>
              <a:rPr lang="ru-RU" sz="1100" b="1" dirty="0" smtClean="0"/>
              <a:t>)</a:t>
            </a: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збекинвес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узбекинве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збекинве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збекинве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збекинве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збекинве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збекинве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збекинве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збекинве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збекинве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збекинве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збекинве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збекинве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збекинве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3325</TotalTime>
  <Words>646</Words>
  <Application>Microsoft Office PowerPoint</Application>
  <PresentationFormat>Экран (4:3)</PresentationFormat>
  <Paragraphs>160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узбекинвест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Uzbekinvest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sadikov_a</dc:creator>
  <cp:lastModifiedBy>User</cp:lastModifiedBy>
  <cp:revision>245</cp:revision>
  <dcterms:created xsi:type="dcterms:W3CDTF">2008-12-22T07:07:31Z</dcterms:created>
  <dcterms:modified xsi:type="dcterms:W3CDTF">2015-06-05T04:47:55Z</dcterms:modified>
</cp:coreProperties>
</file>