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6" r:id="rId5"/>
    <p:sldId id="259" r:id="rId6"/>
    <p:sldId id="268" r:id="rId7"/>
    <p:sldId id="267" r:id="rId8"/>
    <p:sldId id="269" r:id="rId9"/>
    <p:sldId id="270" r:id="rId10"/>
    <p:sldId id="271" r:id="rId11"/>
    <p:sldId id="273" r:id="rId12"/>
    <p:sldId id="279" r:id="rId13"/>
    <p:sldId id="260" r:id="rId14"/>
    <p:sldId id="261" r:id="rId15"/>
    <p:sldId id="262" r:id="rId16"/>
    <p:sldId id="275" r:id="rId17"/>
    <p:sldId id="263" r:id="rId18"/>
    <p:sldId id="264" r:id="rId19"/>
    <p:sldId id="265" r:id="rId20"/>
    <p:sldId id="276" r:id="rId21"/>
    <p:sldId id="277" r:id="rId22"/>
    <p:sldId id="272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0" userDrawn="1">
          <p15:clr>
            <a:srgbClr val="A4A3A4"/>
          </p15:clr>
        </p15:guide>
        <p15:guide id="2" pos="5193" userDrawn="1">
          <p15:clr>
            <a:srgbClr val="A4A3A4"/>
          </p15:clr>
        </p15:guide>
        <p15:guide id="3" pos="40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y_garmash" initials="dg" lastIdx="29" clrIdx="0">
    <p:extLst>
      <p:ext uri="{19B8F6BF-5375-455C-9EA6-DF929625EA0E}">
        <p15:presenceInfo xmlns:p15="http://schemas.microsoft.com/office/powerpoint/2012/main" userId="dmitry_garmas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890" y="114"/>
      </p:cViewPr>
      <p:guideLst>
        <p:guide orient="horz" pos="640"/>
        <p:guide pos="5193"/>
        <p:guide pos="4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D213-17D6-4767-9C18-3823B23B75A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DC64-1061-4640-A2FE-30C54EAE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2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D213-17D6-4767-9C18-3823B23B75A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DC64-1061-4640-A2FE-30C54EAE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7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D213-17D6-4767-9C18-3823B23B75A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DC64-1061-4640-A2FE-30C54EAE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6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D213-17D6-4767-9C18-3823B23B75A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DC64-1061-4640-A2FE-30C54EAE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5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D213-17D6-4767-9C18-3823B23B75A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DC64-1061-4640-A2FE-30C54EAE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8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D213-17D6-4767-9C18-3823B23B75A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DC64-1061-4640-A2FE-30C54EAE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2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D213-17D6-4767-9C18-3823B23B75A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DC64-1061-4640-A2FE-30C54EAE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3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D213-17D6-4767-9C18-3823B23B75A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DC64-1061-4640-A2FE-30C54EAE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3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D213-17D6-4767-9C18-3823B23B75A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DC64-1061-4640-A2FE-30C54EAE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1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D213-17D6-4767-9C18-3823B23B75A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DC64-1061-4640-A2FE-30C54EAE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5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3D213-17D6-4767-9C18-3823B23B75A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8DC64-1061-4640-A2FE-30C54EAE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9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3D213-17D6-4767-9C18-3823B23B75A6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8DC64-1061-4640-A2FE-30C54EAE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7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Denis.Nikolaytsev@barentsrm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-imag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" y="0"/>
            <a:ext cx="914427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01071" y="612844"/>
            <a:ext cx="3079497" cy="28161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700" dirty="0" smtClean="0">
                <a:solidFill>
                  <a:schemeClr val="bg1"/>
                </a:solidFill>
                <a:latin typeface="Arial"/>
                <a:cs typeface="Arial"/>
              </a:rPr>
              <a:t>КОМПЛЕКСНОЕ</a:t>
            </a:r>
          </a:p>
          <a:p>
            <a:pPr algn="r"/>
            <a:r>
              <a:rPr lang="ru-RU" sz="2700" dirty="0" smtClean="0">
                <a:solidFill>
                  <a:schemeClr val="bg1"/>
                </a:solidFill>
                <a:latin typeface="Arial"/>
                <a:cs typeface="Arial"/>
              </a:rPr>
              <a:t>СТРАХОВАНИЕ</a:t>
            </a:r>
          </a:p>
          <a:p>
            <a:pPr algn="r"/>
            <a:r>
              <a:rPr lang="ru-RU" sz="2700" dirty="0" smtClean="0">
                <a:solidFill>
                  <a:schemeClr val="bg1"/>
                </a:solidFill>
                <a:latin typeface="Arial"/>
                <a:cs typeface="Arial"/>
              </a:rPr>
              <a:t>ЗАСТРОЙЩИКОВ</a:t>
            </a:r>
          </a:p>
          <a:p>
            <a:pPr algn="r"/>
            <a:endParaRPr lang="ru-RU" sz="27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endParaRPr lang="ru-RU" sz="27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ru-RU" sz="1400" dirty="0" smtClean="0">
                <a:solidFill>
                  <a:schemeClr val="bg1"/>
                </a:solidFill>
                <a:latin typeface="Arial"/>
                <a:cs typeface="Arial"/>
              </a:rPr>
              <a:t>Денис Николайцев</a:t>
            </a:r>
          </a:p>
          <a:p>
            <a:pPr algn="r"/>
            <a:endParaRPr lang="ru-RU" sz="14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ru-RU" sz="1400" dirty="0" smtClean="0">
                <a:solidFill>
                  <a:schemeClr val="bg1"/>
                </a:solidFill>
                <a:latin typeface="Arial"/>
                <a:cs typeface="Arial"/>
              </a:rPr>
              <a:t>Июнь </a:t>
            </a:r>
            <a:r>
              <a:rPr lang="ru-RU" sz="1400" dirty="0" smtClean="0">
                <a:solidFill>
                  <a:schemeClr val="bg1"/>
                </a:solidFill>
                <a:latin typeface="Arial"/>
                <a:cs typeface="Arial"/>
              </a:rPr>
              <a:t>2015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6695712" y="6460218"/>
            <a:ext cx="2214563" cy="244475"/>
          </a:xfrm>
        </p:spPr>
        <p:txBody>
          <a:bodyPr/>
          <a:lstStyle/>
          <a:p>
            <a:pPr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de-DE" dirty="0" smtClean="0">
                <a:solidFill>
                  <a:schemeClr val="bg1"/>
                </a:solidFill>
              </a:rPr>
              <a:t>© Copyright Barents Re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3851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4"/>
            <a:ext cx="9144000" cy="68564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7713" y="1277920"/>
            <a:ext cx="89262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“Performance </a:t>
            </a:r>
            <a:r>
              <a:rPr lang="en-US" b="1" dirty="0" smtClean="0"/>
              <a:t>Bond”</a:t>
            </a:r>
            <a:r>
              <a:rPr lang="ru-RU" b="1" dirty="0" smtClean="0"/>
              <a:t> </a:t>
            </a:r>
            <a:r>
              <a:rPr lang="ru-RU" dirty="0" smtClean="0"/>
              <a:t>(в некоторых странах обозначается как Страхование ответственности застройщика</a:t>
            </a:r>
            <a:r>
              <a:rPr lang="ru-RU" dirty="0" smtClean="0"/>
              <a:t>)</a:t>
            </a:r>
            <a:endParaRPr lang="en-US" b="1" dirty="0" smtClean="0"/>
          </a:p>
          <a:p>
            <a:pPr algn="just"/>
            <a:endParaRPr lang="en-US" dirty="0"/>
          </a:p>
          <a:p>
            <a:pPr algn="just"/>
            <a:r>
              <a:rPr lang="ru-RU" b="1" dirty="0"/>
              <a:t>Б</a:t>
            </a:r>
            <a:r>
              <a:rPr lang="ru-RU" b="1" dirty="0" smtClean="0"/>
              <a:t>онды оформляются </a:t>
            </a:r>
            <a:r>
              <a:rPr lang="ru-RU" dirty="0" smtClean="0"/>
              <a:t>страховыми или бондовыми компаниями на весь период реализации проекта</a:t>
            </a:r>
            <a:r>
              <a:rPr lang="ru-RU" dirty="0"/>
              <a:t> </a:t>
            </a:r>
            <a:r>
              <a:rPr lang="ru-RU" dirty="0" smtClean="0"/>
              <a:t>и на период начальной эксплуатации объекта. СК осуществляют контроль за финансированием и реализацией проекта.</a:t>
            </a:r>
          </a:p>
          <a:p>
            <a:pPr algn="just"/>
            <a:endParaRPr lang="ru-RU" dirty="0"/>
          </a:p>
          <a:p>
            <a:r>
              <a:rPr lang="ru-RU" b="1" dirty="0" smtClean="0"/>
              <a:t>Страховой случай </a:t>
            </a:r>
            <a:r>
              <a:rPr lang="ru-RU" dirty="0" smtClean="0"/>
              <a:t>– неисполнение обязательств застройщиком, которое подтверждается</a:t>
            </a:r>
            <a:r>
              <a:rPr lang="ru-RU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Решением суда о взыскании дома, квартиры как предмета залога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Решением арбитража о признании застройщика </a:t>
            </a:r>
            <a:r>
              <a:rPr lang="ru-RU" dirty="0" smtClean="0"/>
              <a:t>банкротом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В бонды встраиваются различные </a:t>
            </a:r>
            <a:r>
              <a:rPr lang="ru-RU" b="1" dirty="0" smtClean="0"/>
              <a:t>инструменты контроля и контр-гарантий</a:t>
            </a:r>
            <a:r>
              <a:rPr lang="ru-RU" dirty="0" smtClean="0"/>
              <a:t>, защищающие страховщика, и других участников девелопмента. Бонды направлены прежде всего на реализацию проекта, и только потом на выплату возмещения.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Бонды совмещают в себе страховые, финансовые, инженерные решения</a:t>
            </a:r>
            <a:r>
              <a:rPr lang="en-US" dirty="0" smtClean="0"/>
              <a:t>. </a:t>
            </a:r>
            <a:r>
              <a:rPr lang="ru-RU" dirty="0" smtClean="0"/>
              <a:t>Это наиболее сложный, но и наиболее совершенный способ защиты девелопера и  инвесторов.</a:t>
            </a:r>
          </a:p>
        </p:txBody>
      </p:sp>
      <p:sp>
        <p:nvSpPr>
          <p:cNvPr id="4" name="Rectangle 3"/>
          <p:cNvSpPr/>
          <p:nvPr/>
        </p:nvSpPr>
        <p:spPr>
          <a:xfrm>
            <a:off x="217713" y="576893"/>
            <a:ext cx="66402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3. Защита интересов застройщиков</a:t>
            </a:r>
          </a:p>
        </p:txBody>
      </p:sp>
    </p:spTree>
    <p:extLst>
      <p:ext uri="{BB962C8B-B14F-4D97-AF65-F5344CB8AC3E}">
        <p14:creationId xmlns:p14="http://schemas.microsoft.com/office/powerpoint/2010/main" val="810166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4"/>
            <a:ext cx="9144000" cy="685641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3359" y="1222650"/>
            <a:ext cx="85822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Бонд направлен на реализацию проекта:</a:t>
            </a:r>
          </a:p>
          <a:p>
            <a:pPr marL="342900" indent="-342900" algn="just">
              <a:buAutoNum type="arabicPeriod"/>
            </a:pPr>
            <a:r>
              <a:rPr lang="ru-RU" dirty="0" smtClean="0"/>
              <a:t>В случае невозможности продолжения (задержки) работ выбранным подрядчиком, возможна замена его на другого из списка</a:t>
            </a:r>
          </a:p>
          <a:p>
            <a:pPr marL="342900" indent="-342900" algn="just">
              <a:buAutoNum type="arabicPeriod"/>
            </a:pPr>
            <a:r>
              <a:rPr lang="ru-RU" dirty="0"/>
              <a:t>Г</a:t>
            </a:r>
            <a:r>
              <a:rPr lang="ru-RU" dirty="0" smtClean="0"/>
              <a:t>арантия Бенефициара застройщика – для случаев банкротства и мошенничества</a:t>
            </a:r>
          </a:p>
          <a:p>
            <a:pPr marL="342900" indent="-342900" algn="just">
              <a:buAutoNum type="arabicPeriod"/>
            </a:pPr>
            <a:endParaRPr lang="ru-RU" dirty="0"/>
          </a:p>
          <a:p>
            <a:pPr algn="just"/>
            <a:r>
              <a:rPr lang="ru-RU" b="1" dirty="0" smtClean="0"/>
              <a:t>Возможные инструменты контроля процесса реализации проекта: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Обязательное предоставление СК полного пакета маркетинговой, технической и финансовой информации о проекте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Обязательный независимый финансовый и инженерный риск-мониторинг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Управляемые СК </a:t>
            </a:r>
            <a:r>
              <a:rPr lang="en-US" dirty="0" smtClean="0"/>
              <a:t>Escrow-</a:t>
            </a:r>
            <a:r>
              <a:rPr lang="ru-RU" dirty="0" smtClean="0"/>
              <a:t>счета – списание очередного транша на строительство происходит после осуществления всех проверок по п.1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Максимальная доля предпродаж на уровне 50-70%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Одновременное страхование рисков </a:t>
            </a:r>
            <a:r>
              <a:rPr lang="en-US" dirty="0" smtClean="0"/>
              <a:t>CAR/EAR; TPL; DSU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Установление минимального процента участия в проекте средств самого девелопера (стандартно 10-20%)***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Установление минимального процента доступного для реализации проекта инвестиционного капитала (более 70%)*** 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Ориентировочная </a:t>
            </a:r>
            <a:r>
              <a:rPr lang="ru-RU" dirty="0"/>
              <a:t>цена комплексного бонда – 1-3% от стоимости проекта.  </a:t>
            </a:r>
            <a:endParaRPr lang="en-US" dirty="0"/>
          </a:p>
          <a:p>
            <a:pPr marL="342900" indent="-342900" algn="just">
              <a:buAutoNum type="arabicPeriod"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3359" y="623892"/>
            <a:ext cx="66402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3. Защита интересов застройщиков</a:t>
            </a:r>
          </a:p>
        </p:txBody>
      </p:sp>
    </p:spTree>
    <p:extLst>
      <p:ext uri="{BB962C8B-B14F-4D97-AF65-F5344CB8AC3E}">
        <p14:creationId xmlns:p14="http://schemas.microsoft.com/office/powerpoint/2010/main" val="2048335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41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6223" y="5323132"/>
            <a:ext cx="2135240" cy="487680"/>
          </a:xfrm>
          <a:prstGeom prst="rect">
            <a:avLst/>
          </a:prstGeom>
          <a:solidFill>
            <a:srgbClr val="FD7B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Банкротство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023" y="2317600"/>
            <a:ext cx="2135240" cy="487680"/>
          </a:xfrm>
          <a:prstGeom prst="rect">
            <a:avLst/>
          </a:prstGeom>
          <a:solidFill>
            <a:srgbClr val="FD7B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Инвестиционные, финансовые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6224" y="4127924"/>
            <a:ext cx="2135239" cy="487680"/>
          </a:xfrm>
          <a:prstGeom prst="rect">
            <a:avLst/>
          </a:prstGeom>
          <a:solidFill>
            <a:srgbClr val="FD7B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Ответственность перед инвесторами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5023" y="2908194"/>
            <a:ext cx="2135240" cy="487680"/>
          </a:xfrm>
          <a:prstGeom prst="rect">
            <a:avLst/>
          </a:prstGeom>
          <a:solidFill>
            <a:srgbClr val="FD7B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Нерыночный проект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6223" y="4716599"/>
            <a:ext cx="2135240" cy="487680"/>
          </a:xfrm>
          <a:prstGeom prst="rect">
            <a:avLst/>
          </a:prstGeom>
          <a:solidFill>
            <a:srgbClr val="FD7B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Задержка передачи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6223" y="3521391"/>
            <a:ext cx="2135240" cy="487680"/>
          </a:xfrm>
          <a:prstGeom prst="rect">
            <a:avLst/>
          </a:prstGeom>
          <a:solidFill>
            <a:srgbClr val="FD7B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Прекращение проекта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209054" y="4606834"/>
            <a:ext cx="1410789" cy="487680"/>
          </a:xfrm>
          <a:prstGeom prst="rect">
            <a:avLst/>
          </a:prstGeom>
          <a:solidFill>
            <a:srgbClr val="FD7B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Банкротство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209055" y="2317600"/>
            <a:ext cx="1410789" cy="487680"/>
          </a:xfrm>
          <a:prstGeom prst="rect">
            <a:avLst/>
          </a:prstGeom>
          <a:solidFill>
            <a:srgbClr val="FD7B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Замедление работ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209055" y="3133672"/>
            <a:ext cx="1410789" cy="487680"/>
          </a:xfrm>
          <a:prstGeom prst="rect">
            <a:avLst/>
          </a:prstGeom>
          <a:solidFill>
            <a:srgbClr val="FD7B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Различный ущерб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209053" y="3936400"/>
            <a:ext cx="1410789" cy="487680"/>
          </a:xfrm>
          <a:prstGeom prst="rect">
            <a:avLst/>
          </a:prstGeom>
          <a:solidFill>
            <a:srgbClr val="FD7B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Задержка сдачи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95023" y="1443664"/>
            <a:ext cx="2100406" cy="8266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Риски застройщика</a:t>
            </a:r>
          </a:p>
        </p:txBody>
      </p:sp>
      <p:sp>
        <p:nvSpPr>
          <p:cNvPr id="13" name="Oval 12"/>
          <p:cNvSpPr/>
          <p:nvPr/>
        </p:nvSpPr>
        <p:spPr>
          <a:xfrm>
            <a:off x="6786687" y="1443664"/>
            <a:ext cx="2098765" cy="802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Риски подрядчика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86223" y="5949911"/>
            <a:ext cx="2135240" cy="487680"/>
          </a:xfrm>
          <a:prstGeom prst="rect">
            <a:avLst/>
          </a:prstGeom>
          <a:solidFill>
            <a:srgbClr val="FD7B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Риски подрядчика</a:t>
            </a:r>
            <a:endParaRPr lang="en-US" dirty="0"/>
          </a:p>
        </p:txBody>
      </p:sp>
      <p:sp>
        <p:nvSpPr>
          <p:cNvPr id="16" name="Right Brace 15"/>
          <p:cNvSpPr/>
          <p:nvPr/>
        </p:nvSpPr>
        <p:spPr>
          <a:xfrm>
            <a:off x="2637903" y="2313535"/>
            <a:ext cx="287383" cy="107827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/>
          <p:cNvSpPr/>
          <p:nvPr/>
        </p:nvSpPr>
        <p:spPr>
          <a:xfrm>
            <a:off x="2604108" y="3524519"/>
            <a:ext cx="287383" cy="2916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>
            <a:off x="7017465" y="2317600"/>
            <a:ext cx="113211" cy="27769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023202" y="3521391"/>
            <a:ext cx="2107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Страхование СМР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994033" y="2664612"/>
            <a:ext cx="3155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Предпринимательские риски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776568" y="4498774"/>
            <a:ext cx="23208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Страхование ответственности (Бонд)</a:t>
            </a:r>
            <a:endParaRPr lang="en-US" dirty="0"/>
          </a:p>
        </p:txBody>
      </p:sp>
      <p:sp>
        <p:nvSpPr>
          <p:cNvPr id="22" name="Left Arrow 21"/>
          <p:cNvSpPr/>
          <p:nvPr/>
        </p:nvSpPr>
        <p:spPr>
          <a:xfrm>
            <a:off x="2783000" y="1661822"/>
            <a:ext cx="3633652" cy="357052"/>
          </a:xfrm>
          <a:prstGeom prst="leftArrow">
            <a:avLst>
              <a:gd name="adj1" fmla="val 40244"/>
              <a:gd name="adj2" fmla="val 106097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13359" y="599776"/>
            <a:ext cx="66402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3. Защита интересов застройщиков – покрытие рисков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359" y="3458762"/>
            <a:ext cx="28607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629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4"/>
            <a:ext cx="9144000" cy="68564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9634" y="560983"/>
            <a:ext cx="6000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4. Международный опыт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9634" y="1219200"/>
            <a:ext cx="869986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Франция</a:t>
            </a:r>
          </a:p>
          <a:p>
            <a:pPr algn="just"/>
            <a:r>
              <a:rPr lang="en-US" b="1" dirty="0" err="1" smtClean="0"/>
              <a:t>Garantie</a:t>
            </a:r>
            <a:r>
              <a:rPr lang="en-US" b="1" dirty="0" smtClean="0"/>
              <a:t> de Livraison</a:t>
            </a:r>
            <a:r>
              <a:rPr lang="ru-RU" b="1" dirty="0" smtClean="0"/>
              <a:t> 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Обязательное страхование ответственности </a:t>
            </a:r>
            <a:r>
              <a:rPr lang="ru-RU" dirty="0" smtClean="0"/>
              <a:t>застройщика до начала строительства</a:t>
            </a: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Страховой случай </a:t>
            </a:r>
            <a:r>
              <a:rPr lang="ru-RU" dirty="0" smtClean="0"/>
              <a:t>по </a:t>
            </a:r>
            <a:r>
              <a:rPr lang="en-US" dirty="0" err="1" smtClean="0"/>
              <a:t>GdL</a:t>
            </a:r>
            <a:r>
              <a:rPr lang="ru-RU" dirty="0" smtClean="0"/>
              <a:t> – Невозможность исполнения обязательств в связи с банкротством / несостоятельностью / задержкой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 smtClean="0"/>
              <a:t>GdL</a:t>
            </a:r>
            <a:r>
              <a:rPr lang="en-US" dirty="0" smtClean="0"/>
              <a:t> </a:t>
            </a:r>
            <a:r>
              <a:rPr lang="ru-RU" dirty="0" smtClean="0"/>
              <a:t>предусматривает возможность </a:t>
            </a:r>
            <a:r>
              <a:rPr lang="ru-RU" b="1" dirty="0" smtClean="0"/>
              <a:t>замены подрядчика </a:t>
            </a:r>
            <a:r>
              <a:rPr lang="ru-RU" dirty="0" smtClean="0"/>
              <a:t>в случае его банкротства / неспособности нормально вести строительство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Дополнительный необязательный полис страхования ответственности </a:t>
            </a:r>
            <a:r>
              <a:rPr lang="ru-RU" b="1" dirty="0" smtClean="0"/>
              <a:t>на первичной стадии строительства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Страховой случай </a:t>
            </a:r>
            <a:r>
              <a:rPr lang="ru-RU" dirty="0" smtClean="0"/>
              <a:t>– невозможность начать строительство по различным причинам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636" y="1335304"/>
            <a:ext cx="940190" cy="62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818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4"/>
            <a:ext cx="9144000" cy="68564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7383" y="580569"/>
            <a:ext cx="6000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4. Международный опыт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383" y="1182125"/>
            <a:ext cx="87172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Австралия </a:t>
            </a:r>
          </a:p>
          <a:p>
            <a:pPr algn="just"/>
            <a:r>
              <a:rPr lang="en-US" b="1" dirty="0" smtClean="0"/>
              <a:t>Home Indemnity Insurance</a:t>
            </a:r>
            <a:r>
              <a:rPr lang="ru-RU" b="1" dirty="0" smtClean="0"/>
              <a:t> (</a:t>
            </a:r>
            <a:r>
              <a:rPr lang="en-US" b="1" dirty="0" smtClean="0"/>
              <a:t>HII)</a:t>
            </a:r>
            <a:endParaRPr lang="ru-RU" b="1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Обязательное страхование ответственности</a:t>
            </a:r>
            <a:endParaRPr lang="ru-RU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 smtClean="0"/>
              <a:t>HII</a:t>
            </a:r>
            <a:r>
              <a:rPr lang="en-US" dirty="0" smtClean="0"/>
              <a:t> – </a:t>
            </a:r>
            <a:r>
              <a:rPr lang="ru-RU" dirty="0" smtClean="0"/>
              <a:t>это страховой полис или гарантия, полученная в специальном </a:t>
            </a:r>
            <a:r>
              <a:rPr lang="ru-RU" dirty="0" smtClean="0"/>
              <a:t>фонде</a:t>
            </a:r>
            <a:endParaRPr lang="ru-RU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Страховой случай </a:t>
            </a:r>
            <a:r>
              <a:rPr lang="ru-RU" dirty="0" smtClean="0"/>
              <a:t>- </a:t>
            </a:r>
            <a:r>
              <a:rPr lang="ru-RU" dirty="0"/>
              <a:t>финансовая потеря участника долевого строительства, понесенная им на определенной стадии </a:t>
            </a:r>
            <a:r>
              <a:rPr lang="ru-RU" dirty="0" smtClean="0"/>
              <a:t>строительства (оплата </a:t>
            </a:r>
            <a:r>
              <a:rPr lang="ru-RU" dirty="0"/>
              <a:t>работы застройщика участником долевого строительства осуществляется по </a:t>
            </a:r>
            <a:r>
              <a:rPr lang="ru-RU" dirty="0" smtClean="0"/>
              <a:t>стадиям) -  </a:t>
            </a:r>
            <a:r>
              <a:rPr lang="ru-RU" b="1" dirty="0" smtClean="0"/>
              <a:t>незавершение </a:t>
            </a:r>
            <a:r>
              <a:rPr lang="ru-RU" b="1" dirty="0"/>
              <a:t>строительства </a:t>
            </a:r>
            <a:r>
              <a:rPr lang="ru-RU" b="1" dirty="0" smtClean="0"/>
              <a:t>жилья в </a:t>
            </a:r>
            <a:r>
              <a:rPr lang="ru-RU" b="1" dirty="0"/>
              <a:t>случае несостоятельности или исчезновения </a:t>
            </a:r>
            <a:r>
              <a:rPr lang="ru-RU" b="1" dirty="0" smtClean="0"/>
              <a:t>застройщика</a:t>
            </a:r>
            <a:endParaRPr lang="ru-RU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О</a:t>
            </a:r>
            <a:r>
              <a:rPr lang="ru-RU" dirty="0" smtClean="0"/>
              <a:t>формляется </a:t>
            </a:r>
            <a:r>
              <a:rPr lang="ru-RU" b="1" dirty="0" smtClean="0"/>
              <a:t>до начала строительсва объекта</a:t>
            </a:r>
            <a:endParaRPr lang="en-US" b="1" dirty="0"/>
          </a:p>
          <a:p>
            <a:pPr algn="just"/>
            <a:endParaRPr lang="ru-RU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Страховые полисы </a:t>
            </a:r>
            <a:r>
              <a:rPr lang="ru-RU" b="1" dirty="0"/>
              <a:t>приобретаются </a:t>
            </a:r>
            <a:r>
              <a:rPr lang="ru-RU" dirty="0" smtClean="0"/>
              <a:t>через брокеров </a:t>
            </a:r>
            <a:r>
              <a:rPr lang="ru-RU" dirty="0"/>
              <a:t>у двух страховых компаний </a:t>
            </a:r>
            <a:r>
              <a:rPr lang="en-GB" dirty="0" smtClean="0"/>
              <a:t>QBE </a:t>
            </a:r>
            <a:r>
              <a:rPr lang="en-GB" dirty="0"/>
              <a:t>Insurance Group</a:t>
            </a:r>
            <a:r>
              <a:rPr lang="ru-RU" dirty="0"/>
              <a:t>, </a:t>
            </a:r>
            <a:r>
              <a:rPr lang="en-GB" dirty="0" err="1"/>
              <a:t>Calliden</a:t>
            </a:r>
            <a:r>
              <a:rPr lang="en-GB" dirty="0"/>
              <a:t> Group </a:t>
            </a:r>
            <a:r>
              <a:rPr lang="en-GB" dirty="0" smtClean="0"/>
              <a:t>Ltd</a:t>
            </a:r>
            <a:r>
              <a:rPr lang="ru-RU" dirty="0" smtClean="0"/>
              <a:t>.</a:t>
            </a:r>
          </a:p>
          <a:p>
            <a:pPr algn="just"/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Государство участвует в </a:t>
            </a:r>
            <a:r>
              <a:rPr lang="ru-RU" b="1" dirty="0"/>
              <a:t>страховом возмещении</a:t>
            </a:r>
            <a:r>
              <a:rPr lang="ru-RU" dirty="0"/>
              <a:t> при достижении определенного лимита страхового </a:t>
            </a:r>
            <a:r>
              <a:rPr lang="ru-RU" dirty="0" smtClean="0"/>
              <a:t>возмещения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680" y="1321463"/>
            <a:ext cx="908685" cy="60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568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4"/>
            <a:ext cx="9144000" cy="68564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7383" y="638566"/>
            <a:ext cx="6000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4. Международный опыт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383" y="1147291"/>
            <a:ext cx="815993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США (Калифорния)</a:t>
            </a:r>
          </a:p>
          <a:p>
            <a:pPr algn="just"/>
            <a:r>
              <a:rPr lang="en-US" b="1" dirty="0" smtClean="0"/>
              <a:t>Bonds</a:t>
            </a:r>
            <a:endParaRPr lang="ru-RU" b="1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/>
              <a:t>Обязательное страхование </a:t>
            </a:r>
            <a:r>
              <a:rPr lang="ru-RU" b="1" dirty="0" smtClean="0"/>
              <a:t>ответственности для получения лицензии</a:t>
            </a: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Два </a:t>
            </a:r>
            <a:r>
              <a:rPr lang="ru-RU" b="1" dirty="0" smtClean="0"/>
              <a:t>инструмента </a:t>
            </a:r>
            <a:r>
              <a:rPr lang="ru-RU" dirty="0" smtClean="0"/>
              <a:t>– Полис страхования ответственности или бонд застройщика (</a:t>
            </a:r>
            <a:r>
              <a:rPr lang="ru-RU" dirty="0"/>
              <a:t>Contractor's </a:t>
            </a:r>
            <a:r>
              <a:rPr lang="ru-RU" dirty="0" smtClean="0"/>
              <a:t>Bond). Разница – в механизме действия</a:t>
            </a:r>
            <a:endParaRPr lang="ru-RU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Бонды выдаёт </a:t>
            </a:r>
            <a:r>
              <a:rPr lang="ru-RU" dirty="0" smtClean="0"/>
              <a:t>Комитет </a:t>
            </a:r>
            <a:r>
              <a:rPr lang="ru-RU" dirty="0"/>
              <a:t>по лицензированию строительных компаний штата (The Contractors State License Board, CSLB</a:t>
            </a:r>
            <a:r>
              <a:rPr lang="ru-RU" dirty="0" smtClean="0"/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Система страхования ответственности в США </a:t>
            </a:r>
            <a:r>
              <a:rPr lang="ru-RU" dirty="0" smtClean="0"/>
              <a:t>– новая практика, которая осложняется </a:t>
            </a:r>
            <a:r>
              <a:rPr lang="ru-RU" dirty="0"/>
              <a:t>необходимостью оценки риска ответственности строительной компании страховой компанией и в тоже время оценки финансовой надежности страховщика </a:t>
            </a:r>
            <a:r>
              <a:rPr lang="ru-RU" dirty="0" smtClean="0"/>
              <a:t>застройщиком</a:t>
            </a:r>
            <a:endParaRPr lang="en-US" dirty="0"/>
          </a:p>
          <a:p>
            <a:pPr algn="just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15" y="1330171"/>
            <a:ext cx="897066" cy="6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665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4"/>
            <a:ext cx="9144000" cy="685641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87383" y="1147291"/>
            <a:ext cx="839941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Россия</a:t>
            </a:r>
            <a:r>
              <a:rPr lang="ru-RU" dirty="0"/>
              <a:t> </a:t>
            </a:r>
          </a:p>
          <a:p>
            <a:pPr algn="just"/>
            <a:r>
              <a:rPr lang="ru-RU" b="1" dirty="0" smtClean="0"/>
              <a:t>Страхование ответственности 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/>
              <a:t>О</a:t>
            </a:r>
            <a:r>
              <a:rPr lang="ru-RU" b="1" dirty="0" smtClean="0"/>
              <a:t>бязательное </a:t>
            </a:r>
            <a:r>
              <a:rPr lang="ru-RU" b="1" dirty="0" smtClean="0"/>
              <a:t>получение поручительства </a:t>
            </a:r>
            <a:r>
              <a:rPr lang="ru-RU" b="1" dirty="0"/>
              <a:t>банка или </a:t>
            </a:r>
            <a:r>
              <a:rPr lang="ru-RU" b="1" dirty="0" smtClean="0"/>
              <a:t>страхование </a:t>
            </a:r>
            <a:r>
              <a:rPr lang="ru-RU" b="1" dirty="0"/>
              <a:t>ответственности </a:t>
            </a:r>
            <a:r>
              <a:rPr lang="ru-RU" b="1" dirty="0" smtClean="0"/>
              <a:t>застройщика </a:t>
            </a:r>
          </a:p>
          <a:p>
            <a:pPr algn="just"/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Альтернатива обеспечения </a:t>
            </a:r>
            <a:r>
              <a:rPr lang="ru-RU" dirty="0" smtClean="0"/>
              <a:t>- СРО (ассоциации) застройщиков, которые создают фонды взаимного страхования, позволяющие выполнить требование закона </a:t>
            </a:r>
          </a:p>
          <a:p>
            <a:pPr algn="just"/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В отличие от западной практики поэтапного финансирования, 100</a:t>
            </a:r>
            <a:r>
              <a:rPr lang="ru-RU" dirty="0"/>
              <a:t>% стоимости проекта обеспечивается перед началом строительства путём получения банковского кредита или полной оплаты инвесторами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В настоящее время ни один из вышеперечисленных методов пока не получил </a:t>
            </a:r>
            <a:r>
              <a:rPr lang="ru-RU" dirty="0" smtClean="0"/>
              <a:t>подавляющую </a:t>
            </a:r>
            <a:r>
              <a:rPr lang="ru-RU" dirty="0" smtClean="0"/>
              <a:t>популярность по различным причинам.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7383" y="606694"/>
            <a:ext cx="6000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4. Международный опыт</a:t>
            </a:r>
            <a:endParaRPr lang="en-US" sz="2000" b="1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021" y="1356297"/>
            <a:ext cx="956140" cy="63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948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4"/>
            <a:ext cx="9144000" cy="68564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7383" y="597986"/>
            <a:ext cx="6000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4. Международный опыт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3177" y="1367245"/>
            <a:ext cx="84734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Канада</a:t>
            </a:r>
          </a:p>
          <a:p>
            <a:pPr algn="just"/>
            <a:r>
              <a:rPr lang="en-US" b="1" dirty="0" smtClean="0"/>
              <a:t>Bonds</a:t>
            </a:r>
            <a:endParaRPr lang="ru-RU" b="1" dirty="0" smtClean="0"/>
          </a:p>
          <a:p>
            <a:pPr algn="just"/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/>
              <a:t>Обязательное страхование ответственности </a:t>
            </a:r>
            <a:endParaRPr lang="ru-RU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Инструмент </a:t>
            </a:r>
            <a:r>
              <a:rPr lang="ru-RU" dirty="0" smtClean="0"/>
              <a:t>– Бонд, выданный </a:t>
            </a:r>
            <a:r>
              <a:rPr lang="ru-RU" dirty="0" smtClean="0"/>
              <a:t>в Ассоциации </a:t>
            </a:r>
            <a:r>
              <a:rPr lang="ru-RU" dirty="0"/>
              <a:t>поручителей Канады (</a:t>
            </a:r>
            <a:r>
              <a:rPr lang="en-GB" dirty="0"/>
              <a:t>the Surety Association of Canada</a:t>
            </a:r>
            <a:r>
              <a:rPr lang="ru-RU" dirty="0" smtClean="0"/>
              <a:t>).</a:t>
            </a:r>
          </a:p>
          <a:p>
            <a:pPr algn="just"/>
            <a:endParaRPr lang="ru-RU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Страховой случай </a:t>
            </a:r>
            <a:r>
              <a:rPr lang="ru-RU" dirty="0" smtClean="0"/>
              <a:t>- финансовые </a:t>
            </a:r>
            <a:r>
              <a:rPr lang="ru-RU" dirty="0"/>
              <a:t>потери выгодоприобретателя </a:t>
            </a:r>
            <a:r>
              <a:rPr lang="ru-RU" dirty="0" smtClean="0"/>
              <a:t>в связи с несостоятельностью (банкротством) застройщика; неспособностью </a:t>
            </a:r>
            <a:r>
              <a:rPr lang="ru-RU" dirty="0"/>
              <a:t>строительной компании следовать графику строительных </a:t>
            </a:r>
            <a:r>
              <a:rPr lang="ru-RU" dirty="0" smtClean="0"/>
              <a:t>работ</a:t>
            </a:r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b="1" dirty="0" smtClean="0"/>
              <a:t>Япония</a:t>
            </a:r>
          </a:p>
          <a:p>
            <a:pPr algn="just"/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По</a:t>
            </a:r>
            <a:r>
              <a:rPr lang="ru-RU" b="1" dirty="0" smtClean="0"/>
              <a:t> закону</a:t>
            </a:r>
            <a:r>
              <a:rPr lang="ru-RU" dirty="0" smtClean="0"/>
              <a:t>, </a:t>
            </a:r>
            <a:r>
              <a:rPr lang="ru-RU" dirty="0" smtClean="0"/>
              <a:t>при </a:t>
            </a:r>
            <a:r>
              <a:rPr lang="ru-RU" dirty="0"/>
              <a:t>заключении договора </a:t>
            </a:r>
            <a:r>
              <a:rPr lang="ru-RU" dirty="0" smtClean="0"/>
              <a:t>долевого строительства </a:t>
            </a:r>
            <a:r>
              <a:rPr lang="ru-RU" dirty="0"/>
              <a:t>стороны должны предусмотреть </a:t>
            </a:r>
            <a:r>
              <a:rPr lang="ru-RU" dirty="0" smtClean="0"/>
              <a:t>страхование </a:t>
            </a:r>
            <a:r>
              <a:rPr lang="ru-RU" dirty="0"/>
              <a:t>или </a:t>
            </a:r>
            <a:r>
              <a:rPr lang="ru-RU" dirty="0" smtClean="0"/>
              <a:t>иную гарантию </a:t>
            </a:r>
            <a:r>
              <a:rPr lang="ru-RU" dirty="0"/>
              <a:t>исполнения обязательств </a:t>
            </a:r>
            <a:r>
              <a:rPr lang="ru-RU" dirty="0" smtClean="0"/>
              <a:t>застройщика. Используются различные методы гарантии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753" y="1367245"/>
            <a:ext cx="882287" cy="5881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753" y="4905220"/>
            <a:ext cx="882287" cy="58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741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4"/>
            <a:ext cx="9144000" cy="68564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7383" y="621955"/>
            <a:ext cx="6000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4. Международный опыт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463" y="1053738"/>
            <a:ext cx="874340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Малайзия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Обязательное страхование </a:t>
            </a:r>
            <a:r>
              <a:rPr lang="ru-RU" b="1" dirty="0" smtClean="0"/>
              <a:t>застройщиков </a:t>
            </a:r>
            <a:r>
              <a:rPr lang="ru-RU" dirty="0" smtClean="0"/>
              <a:t>только для </a:t>
            </a:r>
            <a:r>
              <a:rPr lang="ru-RU" dirty="0"/>
              <a:t>новых застройщиков, обладающих лицензией Министерства жилищного строительства и местного самоуправления (MHLG)  и возлагается на членов </a:t>
            </a:r>
            <a:r>
              <a:rPr lang="ru-RU" dirty="0" smtClean="0"/>
              <a:t>Ассоциации застройщиков </a:t>
            </a:r>
            <a:r>
              <a:rPr lang="en-US" dirty="0" smtClean="0"/>
              <a:t>(</a:t>
            </a:r>
            <a:r>
              <a:rPr lang="ru-RU" dirty="0" smtClean="0"/>
              <a:t>REHDA</a:t>
            </a:r>
            <a:r>
              <a:rPr lang="en-US" dirty="0" smtClean="0"/>
              <a:t>)</a:t>
            </a:r>
            <a:endParaRPr lang="ru-RU" dirty="0" smtClean="0"/>
          </a:p>
          <a:p>
            <a:pPr algn="just"/>
            <a:endParaRPr lang="ru-RU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Возможность </a:t>
            </a:r>
            <a:r>
              <a:rPr lang="ru-RU" b="1" dirty="0"/>
              <a:t>заключения договоров долевого строительства </a:t>
            </a:r>
            <a:r>
              <a:rPr lang="ru-RU" dirty="0" smtClean="0"/>
              <a:t>наступает </a:t>
            </a:r>
            <a:r>
              <a:rPr lang="ru-RU" dirty="0"/>
              <a:t>после получения соответствующей лицензии от МHGL при наличии членства в </a:t>
            </a:r>
            <a:r>
              <a:rPr lang="ru-RU" dirty="0" smtClean="0"/>
              <a:t>REHDA, и наличия страхового полиса</a:t>
            </a:r>
            <a:endParaRPr lang="en-US" dirty="0" smtClean="0"/>
          </a:p>
          <a:p>
            <a:pPr algn="just"/>
            <a:endParaRPr lang="ru-RU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/>
              <a:t>Лимит ответственности: </a:t>
            </a:r>
            <a:r>
              <a:rPr lang="ru-RU" dirty="0" smtClean="0"/>
              <a:t>максимальная </a:t>
            </a:r>
            <a:r>
              <a:rPr lang="ru-RU" dirty="0"/>
              <a:t>стоимость объекта строительства </a:t>
            </a:r>
            <a:r>
              <a:rPr lang="ru-RU" dirty="0" smtClean="0"/>
              <a:t>равна примерно </a:t>
            </a:r>
            <a:r>
              <a:rPr lang="ru-RU" dirty="0"/>
              <a:t>150 000 000 </a:t>
            </a:r>
            <a:r>
              <a:rPr lang="ru-RU" dirty="0" smtClean="0"/>
              <a:t>USD </a:t>
            </a:r>
            <a:r>
              <a:rPr lang="ru-RU" dirty="0"/>
              <a:t>за каждый лицензированный этап </a:t>
            </a:r>
            <a:r>
              <a:rPr lang="ru-RU" dirty="0" smtClean="0"/>
              <a:t>строительства</a:t>
            </a: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/>
              <a:t>Период страхования: </a:t>
            </a:r>
            <a:r>
              <a:rPr lang="ru-RU" dirty="0"/>
              <a:t>с даты начала строительства, но не более чем 5 лет для каждого </a:t>
            </a:r>
            <a:r>
              <a:rPr lang="ru-RU" dirty="0" smtClean="0"/>
              <a:t>проекта</a:t>
            </a: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Страховой случай: </a:t>
            </a:r>
            <a:r>
              <a:rPr lang="ru-RU" dirty="0"/>
              <a:t>признание Министерством MHLG объекта строительства «несостоявшимся</a:t>
            </a:r>
            <a:r>
              <a:rPr lang="ru-RU" dirty="0" smtClean="0"/>
              <a:t>»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287" y="1283322"/>
            <a:ext cx="875755" cy="58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255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4"/>
            <a:ext cx="9144000" cy="685641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7383" y="1147291"/>
            <a:ext cx="859535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Германия</a:t>
            </a:r>
          </a:p>
          <a:p>
            <a:pPr algn="just"/>
            <a:r>
              <a:rPr lang="ru-RU" b="1" dirty="0" smtClean="0"/>
              <a:t>Bauleistungsversicherung</a:t>
            </a:r>
          </a:p>
          <a:p>
            <a:pPr algn="just"/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Обязательное </a:t>
            </a:r>
            <a:r>
              <a:rPr lang="ru-RU" b="1" dirty="0" smtClean="0"/>
              <a:t>гарантийное </a:t>
            </a:r>
            <a:r>
              <a:rPr lang="ru-RU" b="1" dirty="0"/>
              <a:t>страхование </a:t>
            </a:r>
            <a:r>
              <a:rPr lang="ru-RU" b="1" dirty="0" smtClean="0"/>
              <a:t>стройки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Страхование защищает застройщика от банкротства, </a:t>
            </a:r>
            <a:r>
              <a:rPr lang="ru-RU" dirty="0"/>
              <a:t>а также свидетельствует об определённой </a:t>
            </a:r>
            <a:r>
              <a:rPr lang="ru-RU" dirty="0" smtClean="0"/>
              <a:t>степени </a:t>
            </a:r>
            <a:r>
              <a:rPr lang="ru-RU" dirty="0"/>
              <a:t>финансовой </a:t>
            </a:r>
            <a:r>
              <a:rPr lang="ru-RU" dirty="0" smtClean="0"/>
              <a:t>надёжности</a:t>
            </a:r>
          </a:p>
          <a:p>
            <a:pPr algn="just"/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Договор страхования позволяет </a:t>
            </a:r>
            <a:r>
              <a:rPr lang="ru-RU" dirty="0"/>
              <a:t>застройщику </a:t>
            </a:r>
            <a:r>
              <a:rPr lang="ru-RU" b="1" dirty="0"/>
              <a:t>оплачивать авансом</a:t>
            </a:r>
            <a:r>
              <a:rPr lang="ru-RU" dirty="0"/>
              <a:t> работу строительной фирмы только «согласно продвижению работ». </a:t>
            </a:r>
            <a:endParaRPr lang="ru-RU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Страховая компания контролирует </a:t>
            </a:r>
            <a:r>
              <a:rPr lang="ru-RU" dirty="0" smtClean="0"/>
              <a:t>процесс производства работ и освоения средств</a:t>
            </a:r>
          </a:p>
          <a:p>
            <a:pPr algn="just"/>
            <a:endParaRPr lang="ru-RU" dirty="0"/>
          </a:p>
          <a:p>
            <a:pPr algn="just"/>
            <a:r>
              <a:rPr lang="ru-RU" b="1" dirty="0" smtClean="0"/>
              <a:t>Предоставление гарантийного страхования осуществляется в двух формах:</a:t>
            </a:r>
          </a:p>
          <a:p>
            <a:pPr algn="just"/>
            <a:endParaRPr lang="ru-RU" b="1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Комплексное </a:t>
            </a:r>
            <a:r>
              <a:rPr lang="ru-RU" dirty="0"/>
              <a:t>страхования ответственности застройщика и </a:t>
            </a:r>
            <a:r>
              <a:rPr lang="ru-RU" dirty="0" smtClean="0"/>
              <a:t>рисков строительной </a:t>
            </a:r>
            <a:r>
              <a:rPr lang="ru-RU" dirty="0"/>
              <a:t>компании </a:t>
            </a:r>
            <a:r>
              <a:rPr lang="ru-RU" dirty="0" smtClean="0"/>
              <a:t>(подрядчика) - </a:t>
            </a:r>
            <a:r>
              <a:rPr lang="en-US" dirty="0" smtClean="0"/>
              <a:t> </a:t>
            </a:r>
            <a:r>
              <a:rPr lang="en-US" b="1" dirty="0" smtClean="0"/>
              <a:t>ABN</a:t>
            </a:r>
            <a:endParaRPr lang="en-US" b="1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/>
              <a:t>С</a:t>
            </a:r>
            <a:r>
              <a:rPr lang="ru-RU" dirty="0" smtClean="0"/>
              <a:t>трахования </a:t>
            </a:r>
            <a:r>
              <a:rPr lang="ru-RU" dirty="0"/>
              <a:t>ответственности </a:t>
            </a:r>
            <a:r>
              <a:rPr lang="ru-RU" dirty="0" smtClean="0"/>
              <a:t>застройщика - </a:t>
            </a:r>
            <a:r>
              <a:rPr lang="en-US" b="1" dirty="0" smtClean="0"/>
              <a:t>ABU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7383" y="615403"/>
            <a:ext cx="6000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4. Международный опыт</a:t>
            </a:r>
            <a:endParaRPr lang="en-US" sz="2000" b="1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596" y="1277920"/>
            <a:ext cx="894807" cy="536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71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4"/>
            <a:ext cx="9144000" cy="685641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47700" y="2116829"/>
            <a:ext cx="83906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Девелоперский бизнес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Аспекты риск-менеджмента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Защита интересов застройщиков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Международный опыт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«Идеальное» комплексное страхование застройщиков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Проблемы и перспективы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7700" y="658702"/>
            <a:ext cx="5939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ПЛАН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469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4"/>
            <a:ext cx="9144000" cy="68564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7383" y="571860"/>
            <a:ext cx="6670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5. «Идеальное» комплексное страхование застройщиков</a:t>
            </a:r>
          </a:p>
        </p:txBody>
      </p:sp>
      <p:sp>
        <p:nvSpPr>
          <p:cNvPr id="4" name="Rectangle 3"/>
          <p:cNvSpPr/>
          <p:nvPr/>
        </p:nvSpPr>
        <p:spPr>
          <a:xfrm>
            <a:off x="287383" y="1147291"/>
            <a:ext cx="85605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/>
          </a:p>
          <a:p>
            <a:pPr algn="just"/>
            <a:r>
              <a:rPr lang="ru-RU" b="1" dirty="0" smtClean="0"/>
              <a:t>Регулирование: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Создание ассоциации застройщиков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Обусловленная законом обязанность комплексного страхования (бондирования)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Государственное участие в выплатах сверх определённого лимита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Поэтапное финансирование проекта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algn="just"/>
            <a:r>
              <a:rPr lang="ru-RU" b="1" dirty="0" smtClean="0"/>
              <a:t>Состав продукта: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Гарантия (страхование) проекта на первичный этап реалиизации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Страхование ответственности застройщика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Комплексное страхование строительно-монтажных работ – </a:t>
            </a:r>
            <a:r>
              <a:rPr lang="en-US" dirty="0" smtClean="0"/>
              <a:t>CAR/EAR, TPL, DSU, EM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7383" y="4790105"/>
            <a:ext cx="821608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Гарантии и контроль: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Независимая инженерная и финансовая экспертиза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Управляемые </a:t>
            </a:r>
            <a:r>
              <a:rPr lang="en-US" dirty="0"/>
              <a:t>(</a:t>
            </a:r>
            <a:r>
              <a:rPr lang="en-US" dirty="0" smtClean="0"/>
              <a:t>escrow) </a:t>
            </a:r>
            <a:r>
              <a:rPr lang="ru-RU" dirty="0" smtClean="0"/>
              <a:t>счета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Предоставление полного пакета информации о проекте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Возможность замены </a:t>
            </a:r>
            <a:r>
              <a:rPr lang="ru-RU" dirty="0" smtClean="0"/>
              <a:t>подрядчика</a:t>
            </a:r>
            <a:r>
              <a:rPr lang="en-US" dirty="0" smtClean="0"/>
              <a:t> 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547398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4"/>
            <a:ext cx="9144000" cy="685641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31075" y="552756"/>
            <a:ext cx="63529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6. Проблемы и перспективы вида страхования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1075" y="1904937"/>
            <a:ext cx="851368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endParaRPr lang="ru-RU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Высокие стоимости проектов, необходимость создание огромных резервов, особенно при предварительной 100% оплате проекта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Множество бизнес-моделей взаимодействия инвестора-девелопера-подрядчика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Нечестность девелоперов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Недостаточность судебно-арбитражной практики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Кризисные явления экономики, негативно влияющие на длительные проекты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Необходимость проведения глубочайшего андеррайтинга рисков и наличия профессионалов-страховщиков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Страхование/гарантии девелоперы часто покупают «для галочки»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Большое число </a:t>
            </a:r>
            <a:r>
              <a:rPr lang="ru-RU" dirty="0"/>
              <a:t>исключений и ограничений для страхового </a:t>
            </a:r>
            <a:r>
              <a:rPr lang="ru-RU" dirty="0" smtClean="0"/>
              <a:t>покрытия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Сложности международного перестрахования ответственности застройщиков 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 smtClean="0"/>
          </a:p>
          <a:p>
            <a:pPr marL="342900" indent="-342900" algn="just">
              <a:buFont typeface="+mj-lt"/>
              <a:buAutoNum type="arabicPeriod"/>
            </a:pPr>
            <a:endParaRPr lang="ru-RU" dirty="0" smtClean="0"/>
          </a:p>
          <a:p>
            <a:pPr marL="342900" indent="-34290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479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4"/>
            <a:ext cx="9144000" cy="685641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0768" y="1365005"/>
            <a:ext cx="860246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Комплексное страхование застройщиков </a:t>
            </a:r>
            <a:r>
              <a:rPr lang="ru-RU" dirty="0" smtClean="0"/>
              <a:t>– это частный случай страхования любых строительных компаний.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Перспективы развития вида: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Создание комплексных бондовых продуктов (ответственность + СМР)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Более жёсткое госрегулирование девелопмента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Уход с рынка большого числа нечестных и «однопроектных» девелоперов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Использование опыта для </a:t>
            </a:r>
            <a:r>
              <a:rPr lang="ru-RU" dirty="0" smtClean="0"/>
              <a:t>введения</a:t>
            </a:r>
            <a:r>
              <a:rPr lang="ru-RU" dirty="0" smtClean="0"/>
              <a:t> </a:t>
            </a:r>
            <a:r>
              <a:rPr lang="ru-RU" dirty="0" smtClean="0"/>
              <a:t>обязательного страхования подрядчиков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Организация международных ёмкостей для перестрахования</a:t>
            </a:r>
          </a:p>
          <a:p>
            <a:pPr algn="just"/>
            <a:endParaRPr lang="ru-RU" dirty="0"/>
          </a:p>
          <a:p>
            <a:pPr marL="285750" indent="-285750" algn="just">
              <a:buFontTx/>
              <a:buChar char="-"/>
            </a:pPr>
            <a:endParaRPr lang="ru-RU" dirty="0" smtClean="0"/>
          </a:p>
          <a:p>
            <a:pPr algn="just"/>
            <a:r>
              <a:rPr lang="ru-RU" b="1" dirty="0" smtClean="0"/>
              <a:t>Вывод: </a:t>
            </a:r>
            <a:r>
              <a:rPr lang="ru-RU" dirty="0" smtClean="0"/>
              <a:t>необходимо более жёсткое госрегулирование в сфере девелопмента, более совершенная нормативно-правовая база. Обязательное страхование ответственности застройщиков, создание ассоциации застройщиков – это промежуточные шаги к созданию комплексной финансово-страхового инструмента для различных отраслей экономики.</a:t>
            </a: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301840" y="573888"/>
            <a:ext cx="63529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6. Проблемы и перспективы вида страхования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444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-imag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09"/>
            <a:ext cx="914427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22229" y="1115913"/>
            <a:ext cx="5495607" cy="18928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Arial"/>
                <a:cs typeface="Arial"/>
              </a:rPr>
              <a:t>Благодарю за внимание!</a:t>
            </a:r>
          </a:p>
          <a:p>
            <a:pPr algn="ctr"/>
            <a:endParaRPr lang="en-US" sz="27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en-US" sz="27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en-US" sz="270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5612" y="4484302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Barents Re Russia</a:t>
            </a:r>
            <a:endParaRPr lang="ru-RU" sz="1400" b="1" dirty="0" smtClean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4/7 </a:t>
            </a:r>
            <a:r>
              <a:rPr lang="en-US" sz="1400" dirty="0">
                <a:solidFill>
                  <a:schemeClr val="bg1"/>
                </a:solidFill>
              </a:rPr>
              <a:t>bld.2 </a:t>
            </a:r>
            <a:r>
              <a:rPr lang="en-US" sz="1400" dirty="0" err="1">
                <a:solidFill>
                  <a:schemeClr val="bg1"/>
                </a:solidFill>
              </a:rPr>
              <a:t>Vozdvizhenka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str.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Moscow, </a:t>
            </a:r>
            <a:r>
              <a:rPr lang="en-US" sz="1400" dirty="0" smtClean="0">
                <a:solidFill>
                  <a:schemeClr val="bg1"/>
                </a:solidFill>
              </a:rPr>
              <a:t>Russia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en-US" sz="1400" dirty="0" smtClean="0">
                <a:solidFill>
                  <a:schemeClr val="bg1"/>
                </a:solidFill>
              </a:rPr>
              <a:t>125009</a:t>
            </a:r>
            <a:endParaRPr lang="ru-RU" sz="1400" dirty="0" smtClean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  <a:hlinkClick r:id="rId3"/>
              </a:rPr>
              <a:t>Denis.Nikolaytsev@barentsrm.com</a:t>
            </a:r>
            <a:r>
              <a:rPr lang="en-US" sz="1400" dirty="0" smtClean="0">
                <a:solidFill>
                  <a:schemeClr val="bg1"/>
                </a:solidFill>
              </a:rPr>
              <a:t>  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M</a:t>
            </a:r>
            <a:r>
              <a:rPr lang="en-US" sz="1400" dirty="0">
                <a:solidFill>
                  <a:schemeClr val="bg1"/>
                </a:solidFill>
              </a:rPr>
              <a:t>: +7 915 202 00 10</a:t>
            </a:r>
          </a:p>
        </p:txBody>
      </p:sp>
    </p:spTree>
    <p:extLst>
      <p:ext uri="{BB962C8B-B14F-4D97-AF65-F5344CB8AC3E}">
        <p14:creationId xmlns:p14="http://schemas.microsoft.com/office/powerpoint/2010/main" val="15802635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0" cy="68564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453" y="3343744"/>
            <a:ext cx="1524003" cy="1524003"/>
          </a:xfrm>
          <a:prstGeom prst="rect">
            <a:avLst/>
          </a:prstGeom>
        </p:spPr>
      </p:pic>
      <p:sp>
        <p:nvSpPr>
          <p:cNvPr id="4" name="Bevel 3"/>
          <p:cNvSpPr/>
          <p:nvPr/>
        </p:nvSpPr>
        <p:spPr>
          <a:xfrm>
            <a:off x="3596639" y="4028222"/>
            <a:ext cx="2656115" cy="77506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Девелопер</a:t>
            </a:r>
            <a:endParaRPr lang="en-US" dirty="0"/>
          </a:p>
        </p:txBody>
      </p:sp>
      <p:sp>
        <p:nvSpPr>
          <p:cNvPr id="5" name="Bevel 4"/>
          <p:cNvSpPr/>
          <p:nvPr/>
        </p:nvSpPr>
        <p:spPr>
          <a:xfrm>
            <a:off x="6270170" y="5085457"/>
            <a:ext cx="2577737" cy="77506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Подрядчики</a:t>
            </a:r>
            <a:endParaRPr lang="en-US" dirty="0"/>
          </a:p>
        </p:txBody>
      </p:sp>
      <p:sp>
        <p:nvSpPr>
          <p:cNvPr id="6" name="Bevel 5"/>
          <p:cNvSpPr/>
          <p:nvPr/>
        </p:nvSpPr>
        <p:spPr>
          <a:xfrm>
            <a:off x="3596639" y="3079455"/>
            <a:ext cx="2656115" cy="77506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Заказчики - Инвесторы</a:t>
            </a:r>
            <a:endParaRPr lang="en-US" dirty="0"/>
          </a:p>
        </p:txBody>
      </p:sp>
      <p:sp>
        <p:nvSpPr>
          <p:cNvPr id="7" name="Flowchart: Terminator 6"/>
          <p:cNvSpPr/>
          <p:nvPr/>
        </p:nvSpPr>
        <p:spPr>
          <a:xfrm>
            <a:off x="6252754" y="2409406"/>
            <a:ext cx="2612570" cy="63572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Регуляторы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9526" y="652546"/>
            <a:ext cx="5939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1. Девелоперский бизнес - определения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0188" y="1328030"/>
            <a:ext cx="87608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Деятельность застройщика (девелопера) </a:t>
            </a:r>
            <a:r>
              <a:rPr lang="ru-RU" dirty="0"/>
              <a:t>-   </a:t>
            </a:r>
            <a:r>
              <a:rPr lang="ru-RU" dirty="0" smtClean="0"/>
              <a:t>предпринимательская </a:t>
            </a:r>
            <a:r>
              <a:rPr lang="ru-RU" dirty="0"/>
              <a:t>деятельность, связанная с </a:t>
            </a:r>
            <a:r>
              <a:rPr lang="ru-RU" dirty="0" smtClean="0"/>
              <a:t>созданием или изменением объекта недвижимости, </a:t>
            </a:r>
            <a:r>
              <a:rPr lang="ru-RU" u="sng" dirty="0"/>
              <a:t>приводящая к </a:t>
            </a:r>
            <a:r>
              <a:rPr lang="ru-RU" u="sng" dirty="0" smtClean="0"/>
              <a:t>увеличению стоимости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20188" y="4867747"/>
            <a:ext cx="6431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Объекты</a:t>
            </a:r>
            <a:r>
              <a:rPr lang="ru-RU" b="1" dirty="0" smtClean="0"/>
              <a:t> </a:t>
            </a:r>
            <a:r>
              <a:rPr lang="ru-RU" b="1" dirty="0" smtClean="0"/>
              <a:t>девелопмента:</a:t>
            </a:r>
            <a:endParaRPr lang="ru-RU" b="1" dirty="0"/>
          </a:p>
          <a:p>
            <a:r>
              <a:rPr lang="ru-RU" dirty="0"/>
              <a:t> - </a:t>
            </a:r>
            <a:r>
              <a:rPr lang="ru-RU" dirty="0" smtClean="0"/>
              <a:t>Жилая недвижимость</a:t>
            </a:r>
            <a:endParaRPr lang="ru-RU" dirty="0"/>
          </a:p>
          <a:p>
            <a:r>
              <a:rPr lang="ru-RU" dirty="0"/>
              <a:t> - </a:t>
            </a:r>
            <a:r>
              <a:rPr lang="ru-RU" dirty="0" smtClean="0"/>
              <a:t>Коммерческая</a:t>
            </a:r>
            <a:r>
              <a:rPr lang="ru-RU" dirty="0" smtClean="0"/>
              <a:t> недвижимость</a:t>
            </a:r>
            <a:endParaRPr lang="ru-RU" dirty="0"/>
          </a:p>
          <a:p>
            <a:r>
              <a:rPr lang="ru-RU" dirty="0"/>
              <a:t> - </a:t>
            </a:r>
            <a:r>
              <a:rPr lang="ru-RU" dirty="0" smtClean="0"/>
              <a:t>З</a:t>
            </a:r>
            <a:r>
              <a:rPr lang="ru-RU" dirty="0" smtClean="0"/>
              <a:t>агородная недвижимость</a:t>
            </a:r>
            <a:endParaRPr lang="ru-RU" dirty="0"/>
          </a:p>
          <a:p>
            <a:r>
              <a:rPr lang="ru-RU" dirty="0"/>
              <a:t> - </a:t>
            </a:r>
            <a:r>
              <a:rPr lang="ru-RU" dirty="0" smtClean="0"/>
              <a:t>Земельные участки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271656" y="4618619"/>
            <a:ext cx="187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Объект (проект)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367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51" y="0"/>
            <a:ext cx="9144000" cy="685641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04949" y="3682740"/>
            <a:ext cx="875211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Этапы девелопмента: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Разработка концепции, </a:t>
            </a:r>
            <a:r>
              <a:rPr lang="ru-RU" dirty="0"/>
              <a:t>рассмотрение проекта, инвестиционная </a:t>
            </a:r>
            <a:r>
              <a:rPr lang="ru-RU" dirty="0" smtClean="0"/>
              <a:t>оценка</a:t>
            </a: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Оценка </a:t>
            </a:r>
            <a:r>
              <a:rPr lang="ru-RU" dirty="0"/>
              <a:t>местоположения и технико-экономическое обоснование </a:t>
            </a:r>
            <a:r>
              <a:rPr lang="ru-RU" dirty="0" smtClean="0"/>
              <a:t>проекта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Получение разрешений и согласований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Организация финансирования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Приобретение объекта для девелопмента</a:t>
            </a: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Проектирование </a:t>
            </a:r>
            <a:r>
              <a:rPr lang="ru-RU" dirty="0"/>
              <a:t>и оценка проекта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Заключение </a:t>
            </a:r>
            <a:r>
              <a:rPr lang="ru-RU" dirty="0"/>
              <a:t>контрактов и строительство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Маркетинг</a:t>
            </a:r>
            <a:r>
              <a:rPr lang="ru-RU" dirty="0"/>
              <a:t>, управление и распоряжение </a:t>
            </a:r>
            <a:r>
              <a:rPr lang="ru-RU" dirty="0" smtClean="0"/>
              <a:t>результатами</a:t>
            </a: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404949" y="1395791"/>
            <a:ext cx="86084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Виды </a:t>
            </a:r>
            <a:r>
              <a:rPr lang="ru-RU" b="1" dirty="0"/>
              <a:t>девелопмента: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u="sng" dirty="0"/>
              <a:t>Fee-девелопмент:</a:t>
            </a:r>
            <a:r>
              <a:rPr lang="ru-RU" dirty="0"/>
              <a:t> </a:t>
            </a:r>
            <a:r>
              <a:rPr lang="ru-RU" dirty="0" smtClean="0"/>
              <a:t>девелопер исполнитель, </a:t>
            </a:r>
            <a:r>
              <a:rPr lang="ru-RU" dirty="0"/>
              <a:t>не несет финансовых рисков и за свою работу получает фиксированный </a:t>
            </a:r>
            <a:r>
              <a:rPr lang="ru-RU" dirty="0" smtClean="0"/>
              <a:t>гонорар</a:t>
            </a: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u="sng" dirty="0"/>
              <a:t>Speculative-девелопмент:</a:t>
            </a:r>
            <a:r>
              <a:rPr lang="ru-RU" dirty="0"/>
              <a:t> девелопер </a:t>
            </a:r>
            <a:r>
              <a:rPr lang="ru-RU" dirty="0" smtClean="0"/>
              <a:t>- инициатор </a:t>
            </a:r>
            <a:r>
              <a:rPr lang="ru-RU" dirty="0"/>
              <a:t>проекта, принимает на себя риски, связанные с неудачей </a:t>
            </a:r>
            <a:r>
              <a:rPr lang="ru-RU" dirty="0" smtClean="0"/>
              <a:t>проекта</a:t>
            </a: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u="sng" dirty="0"/>
              <a:t>BTS-девелопмент</a:t>
            </a:r>
            <a:r>
              <a:rPr lang="ru-RU" dirty="0"/>
              <a:t> (Built-to-suit): Решение комплекса задач по созданию объекта недвижимости под цели конкретного </a:t>
            </a:r>
            <a:r>
              <a:rPr lang="ru-RU" dirty="0" smtClean="0"/>
              <a:t>заказчика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04949" y="667814"/>
            <a:ext cx="5939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1. Девелоперский бизнес- определения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47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4"/>
            <a:ext cx="9144000" cy="68564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8955" y="644161"/>
            <a:ext cx="6986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1. Девелоперский бизнес- Интересы и риски участников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253880" y="1994263"/>
            <a:ext cx="2264229" cy="2124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Девелопер:</a:t>
            </a:r>
          </a:p>
          <a:p>
            <a:pPr algn="ctr"/>
            <a:r>
              <a:rPr lang="ru-RU" dirty="0" smtClean="0"/>
              <a:t>Получить</a:t>
            </a:r>
            <a:r>
              <a:rPr lang="en-US" dirty="0" smtClean="0"/>
              <a:t> </a:t>
            </a:r>
            <a:r>
              <a:rPr lang="ru-RU" dirty="0" smtClean="0"/>
              <a:t>наибольшую прибыль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775011" y="1994263"/>
            <a:ext cx="2264229" cy="2124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Подрядчики:</a:t>
            </a:r>
          </a:p>
          <a:p>
            <a:pPr algn="ctr"/>
            <a:r>
              <a:rPr lang="ru-RU" dirty="0" smtClean="0"/>
              <a:t>Построить объект вовремя и получить деньги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514446" y="4119155"/>
            <a:ext cx="2264229" cy="2124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Инвесторы - заказчики:</a:t>
            </a:r>
          </a:p>
          <a:p>
            <a:pPr algn="ctr"/>
            <a:r>
              <a:rPr lang="ru-RU" dirty="0" smtClean="0"/>
              <a:t>Получить имущество вовремя и в кондиции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457" y="3452948"/>
            <a:ext cx="666207" cy="66620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14640" y="2987790"/>
            <a:ext cx="1410789" cy="487680"/>
          </a:xfrm>
          <a:prstGeom prst="rect">
            <a:avLst/>
          </a:prstGeom>
          <a:solidFill>
            <a:srgbClr val="FD7B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Банкротство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2848" y="1372663"/>
            <a:ext cx="1846217" cy="487680"/>
          </a:xfrm>
          <a:prstGeom prst="rect">
            <a:avLst/>
          </a:prstGeom>
          <a:solidFill>
            <a:srgbClr val="FD7B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Задержка финансирования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590747" y="1506583"/>
            <a:ext cx="1410789" cy="487680"/>
          </a:xfrm>
          <a:prstGeom prst="rect">
            <a:avLst/>
          </a:prstGeom>
          <a:solidFill>
            <a:srgbClr val="FD7B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Банкротство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121969" y="2195680"/>
            <a:ext cx="1410789" cy="487680"/>
          </a:xfrm>
          <a:prstGeom prst="rect">
            <a:avLst/>
          </a:prstGeom>
          <a:solidFill>
            <a:srgbClr val="FD7B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Замедление работ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121969" y="3011752"/>
            <a:ext cx="1410789" cy="487680"/>
          </a:xfrm>
          <a:prstGeom prst="rect">
            <a:avLst/>
          </a:prstGeom>
          <a:solidFill>
            <a:srgbClr val="FD7B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Различный ущерб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73777" y="3814481"/>
            <a:ext cx="1410789" cy="487680"/>
          </a:xfrm>
          <a:prstGeom prst="rect">
            <a:avLst/>
          </a:prstGeom>
          <a:solidFill>
            <a:srgbClr val="FD7B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Задержка сдачи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98955" y="3814481"/>
            <a:ext cx="2114005" cy="487680"/>
          </a:xfrm>
          <a:prstGeom prst="rect">
            <a:avLst/>
          </a:prstGeom>
          <a:solidFill>
            <a:srgbClr val="FD7B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Ответственность перед инвесторами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96925" y="2145342"/>
            <a:ext cx="1756955" cy="487680"/>
          </a:xfrm>
          <a:prstGeom prst="rect">
            <a:avLst/>
          </a:prstGeom>
          <a:solidFill>
            <a:srgbClr val="FD7B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Нерыночный проект</a:t>
            </a:r>
            <a:endParaRPr lang="en-US" dirty="0"/>
          </a:p>
        </p:txBody>
      </p:sp>
      <p:sp>
        <p:nvSpPr>
          <p:cNvPr id="21" name="Bent-Up Arrow 20"/>
          <p:cNvSpPr/>
          <p:nvPr/>
        </p:nvSpPr>
        <p:spPr>
          <a:xfrm rot="5400000">
            <a:off x="1673094" y="4318993"/>
            <a:ext cx="1161574" cy="1297578"/>
          </a:xfrm>
          <a:prstGeom prst="bentUpArrow">
            <a:avLst>
              <a:gd name="adj1" fmla="val 13591"/>
              <a:gd name="adj2" fmla="val 25000"/>
              <a:gd name="adj3" fmla="val 37081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Arrow 28"/>
          <p:cNvSpPr/>
          <p:nvPr/>
        </p:nvSpPr>
        <p:spPr>
          <a:xfrm>
            <a:off x="2829734" y="1506583"/>
            <a:ext cx="3633652" cy="357052"/>
          </a:xfrm>
          <a:prstGeom prst="leftArrow">
            <a:avLst>
              <a:gd name="adj1" fmla="val 40244"/>
              <a:gd name="adj2" fmla="val 106097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57991" y="5624324"/>
            <a:ext cx="1410789" cy="487680"/>
          </a:xfrm>
          <a:prstGeom prst="rect">
            <a:avLst/>
          </a:prstGeom>
          <a:solidFill>
            <a:srgbClr val="FD7B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Задержка получения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757491" y="5633403"/>
            <a:ext cx="1756955" cy="487680"/>
          </a:xfrm>
          <a:prstGeom prst="rect">
            <a:avLst/>
          </a:prstGeom>
          <a:solidFill>
            <a:srgbClr val="FD7B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Прекращение проекта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942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80736"/>
            <a:ext cx="9144000" cy="685641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41811" y="2692063"/>
            <a:ext cx="856052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Риски </a:t>
            </a:r>
            <a:r>
              <a:rPr lang="ru-RU" b="1" dirty="0" smtClean="0"/>
              <a:t>застройщика </a:t>
            </a:r>
            <a:r>
              <a:rPr lang="ru-RU" b="1" dirty="0"/>
              <a:t>на этапе реализации проекта</a:t>
            </a:r>
            <a:r>
              <a:rPr lang="ru-RU" b="1" dirty="0" smtClean="0"/>
              <a:t>: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Недостаточные объёмы </a:t>
            </a:r>
            <a:r>
              <a:rPr lang="ru-RU" dirty="0" smtClean="0"/>
              <a:t>реализации, прекращение проекта </a:t>
            </a:r>
            <a:r>
              <a:rPr lang="ru-RU" dirty="0"/>
              <a:t>(нерыночный проект) 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Банкротство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Инвестиционные </a:t>
            </a:r>
            <a:r>
              <a:rPr lang="ru-RU" dirty="0"/>
              <a:t>риски, </a:t>
            </a:r>
            <a:r>
              <a:rPr lang="ru-RU" dirty="0" smtClean="0"/>
              <a:t>изъятие </a:t>
            </a:r>
            <a:r>
              <a:rPr lang="ru-RU" dirty="0"/>
              <a:t>части средств на строительство, </a:t>
            </a:r>
            <a:r>
              <a:rPr lang="ru-RU" dirty="0" smtClean="0"/>
              <a:t>перерывы</a:t>
            </a:r>
            <a:r>
              <a:rPr lang="en-US" dirty="0" smtClean="0"/>
              <a:t> </a:t>
            </a:r>
            <a:r>
              <a:rPr lang="ru-RU" dirty="0" smtClean="0"/>
              <a:t>и задержки </a:t>
            </a:r>
            <a:r>
              <a:rPr lang="ru-RU" dirty="0"/>
              <a:t>в финансировании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Р</a:t>
            </a:r>
            <a:r>
              <a:rPr lang="ru-RU" dirty="0" smtClean="0"/>
              <a:t>азличный ущерб на </a:t>
            </a:r>
            <a:r>
              <a:rPr lang="ru-RU" dirty="0"/>
              <a:t>стройплощадке 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Замедление строительства, задержка ввода в эксплуатацию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Сметные </a:t>
            </a:r>
            <a:r>
              <a:rPr lang="ru-RU" dirty="0"/>
              <a:t>ошибки и нарушения при освоении средств различного рода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Штрафные </a:t>
            </a:r>
            <a:r>
              <a:rPr lang="ru-RU" dirty="0"/>
              <a:t>санкции 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Несвоевременная </a:t>
            </a:r>
            <a:r>
              <a:rPr lang="ru-RU" dirty="0"/>
              <a:t>сдача объекта в эксплуатацию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Некачественное </a:t>
            </a:r>
            <a:r>
              <a:rPr lang="ru-RU" dirty="0"/>
              <a:t>выполнение работ подрядчиком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Банкротство подрядчика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Ответственность перед инвесторами (дольщиками)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1811" y="556553"/>
            <a:ext cx="7169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1. Девелоперский бизнес- Риски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1811" y="1085699"/>
            <a:ext cx="849956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Риски застройщика на первоначальном этапе: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Концептуальные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Маркетинговые (рыночные)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Инвестиционные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Политические</a:t>
            </a:r>
          </a:p>
        </p:txBody>
      </p:sp>
    </p:spTree>
    <p:extLst>
      <p:ext uri="{BB962C8B-B14F-4D97-AF65-F5344CB8AC3E}">
        <p14:creationId xmlns:p14="http://schemas.microsoft.com/office/powerpoint/2010/main" val="151259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915"/>
            <a:ext cx="9144000" cy="68564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1554" y="608699"/>
            <a:ext cx="6653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2. Аспекты риск-менеджмента</a:t>
            </a:r>
          </a:p>
        </p:txBody>
      </p:sp>
      <p:sp>
        <p:nvSpPr>
          <p:cNvPr id="6" name="Rectangle 5"/>
          <p:cNvSpPr/>
          <p:nvPr/>
        </p:nvSpPr>
        <p:spPr>
          <a:xfrm>
            <a:off x="461554" y="1938932"/>
            <a:ext cx="83950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Примерная концепция </a:t>
            </a:r>
            <a:r>
              <a:rPr lang="ru-RU" b="1" dirty="0"/>
              <a:t>риск менеджмента девелопера</a:t>
            </a:r>
            <a:r>
              <a:rPr lang="ru-RU" b="1" dirty="0" smtClean="0"/>
              <a:t>:</a:t>
            </a:r>
          </a:p>
          <a:p>
            <a:pPr algn="just"/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Постоянный </a:t>
            </a:r>
            <a:r>
              <a:rPr lang="ru-RU" dirty="0"/>
              <a:t>мониторинг рисков в процессе всего ЖЦ </a:t>
            </a:r>
            <a:r>
              <a:rPr lang="ru-RU" dirty="0" smtClean="0"/>
              <a:t>проекта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Привлечение сторонних консультантов и создание собственных высокопрофессиональных команд по всем направлениям деятельности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Использование </a:t>
            </a:r>
            <a:r>
              <a:rPr lang="ru-RU" dirty="0"/>
              <a:t>всех возможных инструментов снижения рисков – страхование, финансовые гарантии, бонды, контроль процесса строительства и освоения средств подрядчиком, взаимодействие с регуляторами различного рода </a:t>
            </a:r>
            <a:r>
              <a:rPr lang="ru-RU" dirty="0" smtClean="0"/>
              <a:t>и т.д.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/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Превентивные </a:t>
            </a:r>
            <a:r>
              <a:rPr lang="ru-RU" dirty="0"/>
              <a:t>маркетинговые решения, реагирующие на колебания </a:t>
            </a:r>
            <a:r>
              <a:rPr lang="ru-RU" dirty="0" smtClean="0"/>
              <a:t>рынка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328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4"/>
            <a:ext cx="9144000" cy="685641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9303" y="1381425"/>
            <a:ext cx="849956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Инструменты управления </a:t>
            </a:r>
            <a:r>
              <a:rPr lang="ru-RU" dirty="0" smtClean="0"/>
              <a:t>(передачи) прямых рисков на этапе реализации проекта:</a:t>
            </a:r>
          </a:p>
          <a:p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Самострахование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Фонды взаимного страхования (ассоциации)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Получение банковской либо другого вида гарантии (Комплексного бонда)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Страхование ответственности за неисполнение обязательств перед инвесторами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Страхование Строительно-монтажных работ от всех рисков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Страхование задержки ввода в эксплуатацию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Независимая инженерная, финансовая и другая экспертиза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303" y="5190309"/>
            <a:ext cx="8421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Наиболее эффективные инструменты риск-менеджмента:</a:t>
            </a:r>
          </a:p>
          <a:p>
            <a:pPr marL="342900" indent="-342900">
              <a:buAutoNum type="arabicPeriod"/>
            </a:pPr>
            <a:r>
              <a:rPr lang="ru-RU" dirty="0" smtClean="0"/>
              <a:t>Комплексное страхование СМР на объекте</a:t>
            </a:r>
          </a:p>
          <a:p>
            <a:pPr marL="342900" indent="-342900">
              <a:buAutoNum type="arabicPeriod"/>
            </a:pPr>
            <a:r>
              <a:rPr lang="ru-RU" dirty="0" smtClean="0"/>
              <a:t>Страховые бонды (страхование ответственности) застройщиков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9303" y="637859"/>
            <a:ext cx="6653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2. Аспекты риск-менеджмента</a:t>
            </a:r>
          </a:p>
        </p:txBody>
      </p:sp>
    </p:spTree>
    <p:extLst>
      <p:ext uri="{BB962C8B-B14F-4D97-AF65-F5344CB8AC3E}">
        <p14:creationId xmlns:p14="http://schemas.microsoft.com/office/powerpoint/2010/main" val="1097154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4"/>
            <a:ext cx="9144000" cy="685641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0445" y="503346"/>
            <a:ext cx="66402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3. Защита интересов застройщиков</a:t>
            </a:r>
          </a:p>
        </p:txBody>
      </p:sp>
      <p:sp>
        <p:nvSpPr>
          <p:cNvPr id="7" name="Rectangle 6"/>
          <p:cNvSpPr/>
          <p:nvPr/>
        </p:nvSpPr>
        <p:spPr>
          <a:xfrm>
            <a:off x="300445" y="1295337"/>
            <a:ext cx="84734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Комплексное страхование СМР на объекте: 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СМР от всех рисков – имущественный ущерб, включая покрытие дефектов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Ответственность перед третьими лицами при строительстве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Покрытие ППГО плюс ГО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Задержка ввода в эксплуатацию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r>
              <a:rPr lang="ru-RU" i="1" dirty="0" smtClean="0"/>
              <a:t>Данное страхование может быть вменённым при оформлении бонда.</a:t>
            </a:r>
          </a:p>
        </p:txBody>
      </p:sp>
      <p:sp>
        <p:nvSpPr>
          <p:cNvPr id="2" name="Rectangle 1"/>
          <p:cNvSpPr/>
          <p:nvPr/>
        </p:nvSpPr>
        <p:spPr>
          <a:xfrm>
            <a:off x="300445" y="3435529"/>
            <a:ext cx="84734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Основные убытки на стройплощадке </a:t>
            </a:r>
            <a:r>
              <a:rPr lang="ru-RU" dirty="0" smtClean="0"/>
              <a:t>при строительстве объектов недвижимости: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Обрушение котлована, конструкций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Пожар/взрыв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Стихийные бедствия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Ошибки при проектировании/монтаже, дефекты в материалах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Поломка машин и оборудования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Инциденты со строительной техникой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Убытки третьим лицам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Убытки в период ППГО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Несвоевременная сдача в эксплуатацию из-за материального ущерба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77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2326</TotalTime>
  <Words>1691</Words>
  <Application>Microsoft Office PowerPoint</Application>
  <PresentationFormat>On-screen Show (4:3)</PresentationFormat>
  <Paragraphs>313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denis_nikolaytsev</dc:creator>
  <cp:lastModifiedBy>denis_nikolaytsev</cp:lastModifiedBy>
  <cp:revision>130</cp:revision>
  <dcterms:created xsi:type="dcterms:W3CDTF">2015-03-23T10:28:30Z</dcterms:created>
  <dcterms:modified xsi:type="dcterms:W3CDTF">2015-06-01T15:58:08Z</dcterms:modified>
</cp:coreProperties>
</file>