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2" r:id="rId2"/>
    <p:sldId id="258" r:id="rId3"/>
    <p:sldId id="263" r:id="rId4"/>
    <p:sldId id="257" r:id="rId5"/>
    <p:sldId id="261" r:id="rId6"/>
    <p:sldId id="259" r:id="rId7"/>
    <p:sldId id="264" r:id="rId8"/>
    <p:sldId id="276" r:id="rId9"/>
    <p:sldId id="265" r:id="rId10"/>
    <p:sldId id="260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81" r:id="rId24"/>
    <p:sldId id="283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3F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7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0;&#1053;&#1058;&#1054;&#1053;\&#1087;&#1077;&#1088;&#1077;&#1074;&#1086;&#1076;&#1099;\&#1073;&#1091;&#1082;&#1083;&#1077;&#1090;\&#1044;&#1080;&#1072;&#1075;&#1088;&#1072;&#1084;&#1084;&#1099;%20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tia\&#1056;&#1072;&#1073;&#1086;&#1095;&#1080;&#1081;%20&#1089;&#1090;&#1086;&#1083;\&#1052;&#1040;&#1051;&#1045;&#1053;&#1068;&#1050;&#1048;&#1049;%20&#1041;&#1059;&#1050;&#1051;&#1045;&#1058;%202014\&#1053;&#1045;%20&#1046;&#1048;&#1047;&#1053;&#1068;%2020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0;&#1053;&#1058;&#1054;&#1053;\&#1087;&#1077;&#1088;&#1077;&#1074;&#1086;&#1076;&#1099;\&#1073;&#1091;&#1082;&#1083;&#1077;&#1090;\&#1044;&#1080;&#1072;&#1075;&#1088;&#1072;&#1084;&#1084;&#1099;%20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tia\&#1056;&#1072;&#1073;&#1086;&#1095;&#1080;&#1081;%20&#1089;&#1090;&#1086;&#1083;\&#1052;&#1040;&#1051;&#1045;&#1053;&#1068;&#1050;&#1048;&#1049;%20&#1041;&#1059;&#1050;&#1051;&#1045;&#1058;%202014\&#1046;&#1048;&#1047;&#1053;&#1068;%20201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tia\&#1056;&#1072;&#1073;&#1086;&#1095;&#1080;&#1081;%20&#1089;&#1090;&#1086;&#1083;\&#1052;&#1040;&#1051;&#1045;&#1053;&#1068;&#1050;&#1048;&#1049;%20&#1041;&#1059;&#1050;&#1051;&#1045;&#1058;%202014\&#1044;&#1080;&#1072;&#1075;&#1088;&#1072;&#1084;&#1084;&#1099;%20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tia\&#1056;&#1072;&#1073;&#1086;&#1095;&#1080;&#1081;%20&#1089;&#1090;&#1086;&#1083;\&#1052;&#1040;&#1051;&#1045;&#1053;&#1068;&#1050;&#1048;&#1049;%20&#1041;&#1059;&#1050;&#1051;&#1045;&#1058;%202014\&#1046;&#1048;&#1047;&#1053;&#1068;%202014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Katia\&#1056;&#1072;&#1073;&#1086;&#1095;&#1080;&#1081;%20&#1089;&#1090;&#1086;&#1083;\&#1073;&#1091;&#1082;&#1083;&#1077;&#1090;%202013\&#1086;&#1073;&#1103;&#1079;.%20&#1089;&#1090;&#1088;&#1072;&#1093;%20201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tia\&#1056;&#1072;&#1073;&#1086;&#1095;&#1080;&#1081;%20&#1089;&#1090;&#1086;&#1083;\&#1052;&#1040;&#1051;&#1045;&#1053;&#1068;&#1050;&#1048;&#1049;%20&#1041;&#1059;&#1050;&#1051;&#1045;&#1058;%202014\&#1053;&#1045;%20&#1046;&#1048;&#1047;&#1053;&#1068;%202014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tia\&#1056;&#1072;&#1073;&#1086;&#1095;&#1080;&#1081;%20&#1089;&#1090;&#1086;&#1083;\&#1052;&#1040;&#1051;&#1045;&#1053;&#1068;&#1050;&#1048;&#1049;%20&#1041;&#1059;&#1050;&#1051;&#1045;&#1058;%202014\&#1044;&#1080;&#1072;&#1075;&#1088;&#1072;&#1084;&#1084;&#1099;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1756406071131675"/>
          <c:y val="5.2259030281061415E-2"/>
          <c:w val="0.68275438207040073"/>
          <c:h val="0.832537607990817"/>
        </c:manualLayout>
      </c:layout>
      <c:bar3DChart>
        <c:barDir val="col"/>
        <c:grouping val="stacked"/>
        <c:ser>
          <c:idx val="0"/>
          <c:order val="0"/>
          <c:tx>
            <c:strRef>
              <c:f>Лист1!$C$35</c:f>
              <c:strCache>
                <c:ptCount val="1"/>
                <c:pt idx="0">
                  <c:v>life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400" b="1"/>
                      <a:t>4,9%</a:t>
                    </a:r>
                    <a:endParaRPr lang="en-US" sz="1400" b="1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00" b="1"/>
                      <a:t>5,6%</a:t>
                    </a:r>
                    <a:endParaRPr lang="en-US" sz="1400" b="1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400" b="1" dirty="0" smtClean="0"/>
                      <a:t>6,</a:t>
                    </a:r>
                    <a:r>
                      <a:rPr lang="en-US" sz="1400" b="1" dirty="0" smtClean="0"/>
                      <a:t>5</a:t>
                    </a:r>
                    <a:r>
                      <a:rPr lang="ru-RU" sz="1400" b="1" dirty="0" smtClean="0"/>
                      <a:t>%</a:t>
                    </a:r>
                    <a:endParaRPr lang="en-US" sz="14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Лист1!$B$36:$B$38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Лист1!$C$36:$C$38</c:f>
              <c:numCache>
                <c:formatCode>#,##0.0</c:formatCode>
                <c:ptCount val="3"/>
                <c:pt idx="0">
                  <c:v>25.5</c:v>
                </c:pt>
                <c:pt idx="1">
                  <c:v>41.9</c:v>
                </c:pt>
                <c:pt idx="2">
                  <c:v>48</c:v>
                </c:pt>
              </c:numCache>
            </c:numRef>
          </c:val>
        </c:ser>
        <c:ser>
          <c:idx val="1"/>
          <c:order val="1"/>
          <c:tx>
            <c:strRef>
              <c:f>Лист1!$D$35</c:f>
              <c:strCache>
                <c:ptCount val="1"/>
                <c:pt idx="0">
                  <c:v>non-life</c:v>
                </c:pt>
              </c:strCache>
            </c:strRef>
          </c:tx>
          <c:dLbls>
            <c:dLbl>
              <c:idx val="0"/>
              <c:layout>
                <c:manualLayout>
                  <c:x val="8.5121848028209806E-3"/>
                  <c:y val="-0.16078751134262043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i="0" u="none" strike="noStrike" kern="1200" baseline="0" dirty="0" smtClean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rPr>
                      <a:t>     </a:t>
                    </a:r>
                    <a:r>
                      <a:rPr lang="ru-RU" sz="1800" b="1" i="0" u="none" strike="noStrike" kern="1200" baseline="0" dirty="0" smtClean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rPr>
                      <a:t>4</a:t>
                    </a:r>
                    <a:r>
                      <a:rPr lang="en-US" sz="1800" b="1" dirty="0"/>
                      <a:t>92,5</a:t>
                    </a:r>
                    <a:endParaRPr lang="ru-RU" sz="1800" b="1" dirty="0"/>
                  </a:p>
                  <a:p>
                    <a:endParaRPr lang="ru-RU" sz="1800" b="1" dirty="0"/>
                  </a:p>
                  <a:p>
                    <a:endParaRPr lang="ru-RU" sz="1800" b="1" dirty="0"/>
                  </a:p>
                  <a:p>
                    <a:endParaRPr lang="ru-RU" sz="1800" b="1" dirty="0"/>
                  </a:p>
                  <a:p>
                    <a:r>
                      <a:rPr lang="ru-RU" sz="1800" b="1" dirty="0"/>
                      <a:t>95,1%</a:t>
                    </a:r>
                    <a:endParaRPr lang="en-US" sz="1800" b="1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0058261094582244E-2"/>
                  <c:y val="-0.18539996838064435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i="0" u="none" strike="noStrike" kern="1200" baseline="0" dirty="0" smtClean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rPr>
                      <a:t>        </a:t>
                    </a:r>
                    <a:r>
                      <a:rPr lang="ru-RU" sz="1800" b="1" i="0" u="none" strike="noStrike" kern="1200" baseline="0" dirty="0" smtClean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rPr>
                      <a:t>7</a:t>
                    </a:r>
                    <a:r>
                      <a:rPr lang="en-US" sz="1800" dirty="0"/>
                      <a:t>48,7</a:t>
                    </a:r>
                    <a:endParaRPr lang="ru-RU" sz="1800" dirty="0"/>
                  </a:p>
                  <a:p>
                    <a:endParaRPr lang="ru-RU" sz="1800" dirty="0"/>
                  </a:p>
                  <a:p>
                    <a:endParaRPr lang="ru-RU" sz="1800" dirty="0"/>
                  </a:p>
                  <a:p>
                    <a:endParaRPr lang="ru-RU" sz="1800" dirty="0"/>
                  </a:p>
                  <a:p>
                    <a:endParaRPr lang="ru-RU" sz="1800" dirty="0"/>
                  </a:p>
                  <a:p>
                    <a:endParaRPr lang="ru-RU" sz="1800" dirty="0"/>
                  </a:p>
                  <a:p>
                    <a:endParaRPr lang="ru-RU" sz="1800" dirty="0"/>
                  </a:p>
                  <a:p>
                    <a:r>
                      <a:rPr lang="ru-RU" sz="1800" dirty="0"/>
                      <a:t>94,4%</a:t>
                    </a:r>
                    <a:endParaRPr lang="en-US" sz="1800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1662598480925752E-2"/>
                  <c:y val="-0.19716459192092525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i="0" u="none" strike="noStrike" kern="1200" baseline="0" dirty="0" smtClean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rPr>
                      <a:t>7</a:t>
                    </a:r>
                    <a:r>
                      <a:rPr lang="en-US" sz="1800" dirty="0"/>
                      <a:t>16,4</a:t>
                    </a:r>
                    <a:endParaRPr lang="ru-RU" sz="1800" dirty="0"/>
                  </a:p>
                  <a:p>
                    <a:endParaRPr lang="ru-RU" sz="1800" dirty="0"/>
                  </a:p>
                  <a:p>
                    <a:endParaRPr lang="ru-RU" sz="1800" dirty="0"/>
                  </a:p>
                  <a:p>
                    <a:endParaRPr lang="ru-RU" sz="1800" dirty="0"/>
                  </a:p>
                  <a:p>
                    <a:endParaRPr lang="ru-RU" sz="1800" dirty="0"/>
                  </a:p>
                  <a:p>
                    <a:endParaRPr lang="ru-RU" sz="1800" dirty="0"/>
                  </a:p>
                  <a:p>
                    <a:r>
                      <a:rPr lang="ru-RU" sz="1800" dirty="0" smtClean="0"/>
                      <a:t>93,</a:t>
                    </a:r>
                    <a:r>
                      <a:rPr lang="en-US" sz="1800" dirty="0" smtClean="0"/>
                      <a:t>5</a:t>
                    </a:r>
                    <a:r>
                      <a:rPr lang="ru-RU" sz="1800" dirty="0" smtClean="0"/>
                      <a:t>%</a:t>
                    </a:r>
                    <a:endParaRPr lang="en-US" sz="1800" dirty="0"/>
                  </a:p>
                </c:rich>
              </c:tx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</c:dLbls>
          <c:cat>
            <c:numRef>
              <c:f>Лист1!$B$36:$B$38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Лист1!$D$36:$D$38</c:f>
              <c:numCache>
                <c:formatCode>#,##0.0</c:formatCode>
                <c:ptCount val="3"/>
                <c:pt idx="0">
                  <c:v>467</c:v>
                </c:pt>
                <c:pt idx="1">
                  <c:v>706.8</c:v>
                </c:pt>
                <c:pt idx="2">
                  <c:v>668.4</c:v>
                </c:pt>
              </c:numCache>
            </c:numRef>
          </c:val>
        </c:ser>
        <c:shape val="box"/>
        <c:axId val="116364032"/>
        <c:axId val="116365568"/>
        <c:axId val="0"/>
      </c:bar3DChart>
      <c:catAx>
        <c:axId val="1163640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6365568"/>
        <c:crosses val="autoZero"/>
        <c:auto val="1"/>
        <c:lblAlgn val="ctr"/>
        <c:lblOffset val="100"/>
      </c:catAx>
      <c:valAx>
        <c:axId val="116365568"/>
        <c:scaling>
          <c:orientation val="minMax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636403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doughnutChart>
        <c:varyColors val="1"/>
        <c:ser>
          <c:idx val="0"/>
          <c:order val="0"/>
          <c:dLbls>
            <c:dLbl>
              <c:idx val="4"/>
              <c:layout>
                <c:manualLayout>
                  <c:x val="-1.545882899978945E-3"/>
                  <c:y val="-0.12417192814606449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Лист1!$A$99:$A$103</c:f>
              <c:strCache>
                <c:ptCount val="5"/>
                <c:pt idx="0">
                  <c:v>страхование имущества предприятий</c:v>
                </c:pt>
                <c:pt idx="1">
                  <c:v>страхование имущества граждан</c:v>
                </c:pt>
                <c:pt idx="2">
                  <c:v>страхование грузов</c:v>
                </c:pt>
                <c:pt idx="3">
                  <c:v>страхование предпринимательского риска</c:v>
                </c:pt>
                <c:pt idx="4">
                  <c:v>прочие (страхование строительно-монтажных рисков и др.)</c:v>
                </c:pt>
              </c:strCache>
            </c:strRef>
          </c:cat>
          <c:val>
            <c:numRef>
              <c:f>Лист1!$B$99:$B$103</c:f>
              <c:numCache>
                <c:formatCode>0.0%</c:formatCode>
                <c:ptCount val="5"/>
                <c:pt idx="0">
                  <c:v>0.40700000000000008</c:v>
                </c:pt>
                <c:pt idx="1">
                  <c:v>0.40700000000000008</c:v>
                </c:pt>
                <c:pt idx="2">
                  <c:v>2.4E-2</c:v>
                </c:pt>
                <c:pt idx="3">
                  <c:v>0.14100000000000001</c:v>
                </c:pt>
                <c:pt idx="4">
                  <c:v>2.1000000000000012E-2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9024925231608583"/>
          <c:y val="7.8652038998722404E-2"/>
          <c:w val="0.39630546159211355"/>
          <c:h val="0.82118537164688465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Лист1!$C$53</c:f>
              <c:strCache>
                <c:ptCount val="1"/>
                <c:pt idx="0">
                  <c:v>life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/>
                      <a:t>2%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/>
                      <a:t>2,6%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3,9%</a:t>
                    </a:r>
                    <a:endParaRPr lang="en-US" sz="14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Лист1!$B$54:$B$56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Лист1!$C$54:$C$56</c:f>
              <c:numCache>
                <c:formatCode>#,##0.0</c:formatCode>
                <c:ptCount val="3"/>
                <c:pt idx="0">
                  <c:v>4.9000000000000004</c:v>
                </c:pt>
                <c:pt idx="1">
                  <c:v>8.1</c:v>
                </c:pt>
                <c:pt idx="2">
                  <c:v>12.8</c:v>
                </c:pt>
              </c:numCache>
            </c:numRef>
          </c:val>
        </c:ser>
        <c:ser>
          <c:idx val="1"/>
          <c:order val="1"/>
          <c:tx>
            <c:strRef>
              <c:f>Лист1!$D$53</c:f>
              <c:strCache>
                <c:ptCount val="1"/>
                <c:pt idx="0">
                  <c:v>non-life</c:v>
                </c:pt>
              </c:strCache>
            </c:strRef>
          </c:tx>
          <c:dLbls>
            <c:dLbl>
              <c:idx val="0"/>
              <c:layout>
                <c:manualLayout>
                  <c:x val="6.7041447558625275E-3"/>
                  <c:y val="-0.20849506688646535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en-US" sz="18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ru-RU" sz="1800" b="1" i="0" u="none" strike="noStrike" kern="1200" baseline="0" dirty="0" smtClean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endParaRPr>
                  </a:p>
                  <a:p>
                    <a:pPr algn="ctr" rtl="0">
                      <a:defRPr lang="en-US" sz="18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b="1" i="0" u="none" strike="noStrike" kern="1200" baseline="0" dirty="0" smtClean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rPr>
                      <a:t>     </a:t>
                    </a:r>
                    <a:r>
                      <a:rPr lang="en-US" sz="1800" b="1" i="0" u="none" strike="noStrike" kern="1200" baseline="0" dirty="0" smtClean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rPr>
                      <a:t>233,9</a:t>
                    </a:r>
                  </a:p>
                  <a:p>
                    <a:pPr algn="ctr" rtl="0">
                      <a:defRPr lang="en-US" sz="18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sz="1800" b="1" i="0" u="none" strike="noStrike" kern="1200" baseline="0" dirty="0" smtClean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endParaRPr>
                  </a:p>
                  <a:p>
                    <a:pPr algn="ctr" rtl="0">
                      <a:defRPr lang="en-US" sz="18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sz="1800" b="1" i="0" u="none" strike="noStrike" kern="1200" baseline="0" dirty="0" smtClean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endParaRPr>
                  </a:p>
                  <a:p>
                    <a:pPr algn="ctr" rtl="0">
                      <a:defRPr lang="en-US" sz="18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sz="1800" b="1" i="0" u="none" strike="noStrike" kern="1200" baseline="0" dirty="0" smtClean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endParaRPr>
                  </a:p>
                  <a:p>
                    <a:pPr algn="ctr" rtl="0">
                      <a:defRPr lang="en-US" sz="18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sz="1800" b="1" i="0" u="none" strike="noStrike" kern="1200" baseline="0" dirty="0" smtClean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endParaRPr>
                  </a:p>
                  <a:p>
                    <a:pPr algn="ctr" rtl="0">
                      <a:defRPr lang="en-US" sz="18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="1" i="0" u="none" strike="noStrike" kern="1200" baseline="0" dirty="0" smtClean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rPr>
                      <a:t>98%</a:t>
                    </a:r>
                    <a:endParaRPr lang="en-US" sz="1800" b="1" i="0" u="none" strike="noStrike" kern="1200" baseline="0" dirty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endParaRPr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9.1087511110962849E-3"/>
                  <c:y val="-0.25860738984874682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en-US" sz="1800" b="1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ru-RU" sz="1800" b="1" i="0" u="none" strike="noStrike" kern="1200" baseline="0" dirty="0" smtClean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endParaRPr>
                  </a:p>
                  <a:p>
                    <a:pPr algn="ctr" rtl="0">
                      <a:defRPr lang="en-US" sz="1800" b="1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b="1" i="0" u="none" strike="noStrike" kern="1200" baseline="0" dirty="0" smtClean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rPr>
                      <a:t>     </a:t>
                    </a:r>
                    <a:r>
                      <a:rPr lang="en-US" sz="1800" b="1" i="0" u="none" strike="noStrike" kern="1200" baseline="0" dirty="0" smtClean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rPr>
                      <a:t>311,1</a:t>
                    </a:r>
                  </a:p>
                  <a:p>
                    <a:pPr algn="ctr" rtl="0">
                      <a:defRPr lang="en-US" sz="1800" b="1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sz="1800" b="1" i="0" u="none" strike="noStrike" kern="1200" baseline="0" dirty="0" smtClean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endParaRPr>
                  </a:p>
                  <a:p>
                    <a:pPr algn="ctr" rtl="0">
                      <a:defRPr lang="en-US" sz="1800" b="1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sz="1800" b="1" i="0" u="none" strike="noStrike" kern="1200" baseline="0" dirty="0" smtClean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endParaRPr>
                  </a:p>
                  <a:p>
                    <a:pPr algn="ctr" rtl="0">
                      <a:defRPr lang="en-US" sz="1800" b="1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sz="1800" b="1" i="0" u="none" strike="noStrike" kern="1200" baseline="0" dirty="0" smtClean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endParaRPr>
                  </a:p>
                  <a:p>
                    <a:pPr algn="ctr" rtl="0">
                      <a:defRPr lang="en-US" sz="1800" b="1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sz="1800" b="1" i="0" u="none" strike="noStrike" kern="1200" baseline="0" dirty="0" smtClean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endParaRPr>
                  </a:p>
                  <a:p>
                    <a:pPr algn="ctr" rtl="0">
                      <a:defRPr lang="en-US" sz="1800" b="1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sz="1800" b="1" i="0" u="none" strike="noStrike" kern="1200" baseline="0" dirty="0" smtClean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endParaRPr>
                  </a:p>
                  <a:p>
                    <a:pPr algn="ctr" rtl="0">
                      <a:defRPr lang="en-US" sz="1800" b="1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="1" i="0" u="none" strike="noStrike" kern="1200" baseline="0" dirty="0" smtClean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rPr>
                      <a:t>97,4%</a:t>
                    </a:r>
                    <a:endParaRPr lang="en-US" sz="1800" b="1" i="0" u="none" strike="noStrike" kern="1200" baseline="0" dirty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endParaRPr>
                  </a:p>
                </c:rich>
              </c:tx>
              <c:spPr/>
              <c:showVal val="1"/>
            </c:dLbl>
            <c:dLbl>
              <c:idx val="2"/>
              <c:layout>
                <c:manualLayout>
                  <c:x val="9.6793318622298546E-3"/>
                  <c:y val="-0.26364508764591627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en-US" sz="1800" b="1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ru-RU" sz="1800" b="1" i="0" u="none" strike="noStrike" kern="1200" baseline="0" dirty="0" smtClean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endParaRPr>
                  </a:p>
                  <a:p>
                    <a:pPr algn="ctr" rtl="0">
                      <a:defRPr lang="en-US" sz="1800" b="1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b="1" i="0" u="none" strike="noStrike" kern="1200" baseline="0" dirty="0" smtClean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rPr>
                      <a:t>     </a:t>
                    </a:r>
                    <a:r>
                      <a:rPr lang="en-US" sz="1800" b="1" i="0" u="none" strike="noStrike" kern="1200" baseline="0" dirty="0" smtClean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rPr>
                      <a:t>318,8</a:t>
                    </a:r>
                    <a:endParaRPr lang="en-US" sz="1800" b="1" i="0" u="none" strike="noStrike" kern="1200" baseline="0" dirty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endParaRPr>
                  </a:p>
                  <a:p>
                    <a:pPr algn="ctr" rtl="0">
                      <a:defRPr lang="en-US" sz="1800" b="1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sz="1800" b="1" i="0" u="none" strike="noStrike" kern="1200" baseline="0" dirty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endParaRPr>
                  </a:p>
                  <a:p>
                    <a:pPr algn="ctr" rtl="0">
                      <a:defRPr lang="en-US" sz="1800" b="1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sz="1800" b="1" i="0" u="none" strike="noStrike" kern="1200" baseline="0" dirty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endParaRPr>
                  </a:p>
                  <a:p>
                    <a:pPr algn="ctr" rtl="0">
                      <a:defRPr lang="en-US" sz="1800" b="1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sz="1800" b="1" i="0" u="none" strike="noStrike" kern="1200" baseline="0" dirty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endParaRPr>
                  </a:p>
                  <a:p>
                    <a:pPr algn="ctr" rtl="0">
                      <a:defRPr lang="en-US" sz="1800" b="1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sz="1800" b="1" i="0" u="none" strike="noStrike" kern="1200" baseline="0" dirty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endParaRPr>
                  </a:p>
                  <a:p>
                    <a:pPr algn="ctr" rtl="0">
                      <a:defRPr lang="en-US" sz="1800" b="1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sz="1800" b="1" i="0" u="none" strike="noStrike" kern="1200" baseline="0" dirty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endParaRPr>
                  </a:p>
                  <a:p>
                    <a:pPr algn="ctr" rtl="0">
                      <a:defRPr lang="en-US" sz="1800" b="1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="1" i="0" u="none" strike="noStrike" kern="1200" baseline="0" dirty="0" smtClean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rPr>
                      <a:t>96,1%</a:t>
                    </a:r>
                    <a:endParaRPr lang="en-US" sz="1800" b="1" i="0" u="none" strike="noStrike" kern="1200" baseline="0" dirty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endParaRPr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numRef>
              <c:f>Лист1!$B$54:$B$56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Лист1!$D$54:$D$56</c:f>
              <c:numCache>
                <c:formatCode>#,##0.0</c:formatCode>
                <c:ptCount val="3"/>
                <c:pt idx="0">
                  <c:v>229</c:v>
                </c:pt>
                <c:pt idx="1">
                  <c:v>303</c:v>
                </c:pt>
                <c:pt idx="2">
                  <c:v>306</c:v>
                </c:pt>
              </c:numCache>
            </c:numRef>
          </c:val>
        </c:ser>
        <c:shape val="box"/>
        <c:axId val="117179904"/>
        <c:axId val="117181440"/>
        <c:axId val="0"/>
      </c:bar3DChart>
      <c:catAx>
        <c:axId val="1171799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7181440"/>
        <c:crosses val="autoZero"/>
        <c:auto val="1"/>
        <c:lblAlgn val="ctr"/>
        <c:lblOffset val="100"/>
      </c:catAx>
      <c:valAx>
        <c:axId val="117181440"/>
        <c:scaling>
          <c:orientation val="minMax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717990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1"/>
          <c:order val="0"/>
          <c:dLbls>
            <c:dLbl>
              <c:idx val="0"/>
              <c:layout>
                <c:manualLayout>
                  <c:x val="1.2306031517818176E-2"/>
                  <c:y val="-2.7377842596239942E-2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 smtClean="0"/>
                      <a:t>        </a:t>
                    </a:r>
                    <a:r>
                      <a:rPr lang="en-US" sz="2000" dirty="0" smtClean="0"/>
                      <a:t>47,6</a:t>
                    </a:r>
                    <a:r>
                      <a:rPr lang="en-US" sz="2000" dirty="0"/>
                      <a:t>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2.3267638349157228E-2"/>
                  <c:y val="-3.1607526279147959E-2"/>
                </c:manualLayout>
              </c:layout>
              <c:showVal val="1"/>
            </c:dLbl>
            <c:dLbl>
              <c:idx val="2"/>
              <c:layout>
                <c:manualLayout>
                  <c:x val="3.3333363436886546E-2"/>
                  <c:y val="-2.6901160268039691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numRef>
              <c:f>Лист1!$B$87:$B$89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Лист1!$C$87:$C$89</c:f>
              <c:numCache>
                <c:formatCode>0.0%</c:formatCode>
                <c:ptCount val="3"/>
                <c:pt idx="0">
                  <c:v>0.47600000000000031</c:v>
                </c:pt>
                <c:pt idx="1">
                  <c:v>0.41500000000000031</c:v>
                </c:pt>
                <c:pt idx="2">
                  <c:v>0.44500000000000001</c:v>
                </c:pt>
              </c:numCache>
            </c:numRef>
          </c:val>
        </c:ser>
        <c:shape val="box"/>
        <c:axId val="117231616"/>
        <c:axId val="117233152"/>
        <c:axId val="0"/>
      </c:bar3DChart>
      <c:catAx>
        <c:axId val="1172316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300"/>
            </a:pPr>
            <a:endParaRPr lang="ru-RU"/>
          </a:p>
        </c:txPr>
        <c:crossAx val="117233152"/>
        <c:crosses val="autoZero"/>
        <c:auto val="1"/>
        <c:lblAlgn val="ctr"/>
        <c:lblOffset val="100"/>
      </c:catAx>
      <c:valAx>
        <c:axId val="117233152"/>
        <c:scaling>
          <c:orientation val="minMax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300"/>
            </a:pPr>
            <a:endParaRPr lang="ru-RU"/>
          </a:p>
        </c:txPr>
        <c:crossAx val="117231616"/>
        <c:crosses val="autoZero"/>
        <c:crossBetween val="between"/>
        <c:majorUnit val="2.0000000000000011E-2"/>
      </c:valAx>
    </c:plotArea>
    <c:plotVisOnly val="1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4.1514488555473704E-2"/>
          <c:y val="5.0038756837638587E-2"/>
          <c:w val="0.63176492498084214"/>
          <c:h val="0.94353619348983231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7454530146195751"/>
                  <c:y val="-0.23257438614565704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7</a:t>
                    </a:r>
                    <a:r>
                      <a:rPr lang="ru-RU" sz="2000" dirty="0" smtClean="0"/>
                      <a:t>4</a:t>
                    </a:r>
                    <a:r>
                      <a:rPr lang="en-US" sz="2000" dirty="0" smtClean="0"/>
                      <a:t>,</a:t>
                    </a:r>
                    <a:r>
                      <a:rPr lang="ru-RU" sz="2000" dirty="0" smtClean="0"/>
                      <a:t>8%</a:t>
                    </a:r>
                    <a:endParaRPr lang="en-US" sz="20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.14038269480334206"/>
                  <c:y val="5.881840704491411E-2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 smtClean="0"/>
                      <a:t>19</a:t>
                    </a:r>
                    <a:r>
                      <a:rPr lang="en-US" sz="2000" dirty="0" smtClean="0"/>
                      <a:t>,</a:t>
                    </a:r>
                    <a:r>
                      <a:rPr lang="ru-RU" sz="2000" dirty="0" smtClean="0"/>
                      <a:t>3%</a:t>
                    </a:r>
                    <a:endParaRPr lang="en-US" sz="2000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2000" dirty="0" smtClean="0"/>
                      <a:t>5%</a:t>
                    </a:r>
                    <a:endParaRPr lang="en-US" sz="2000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5.2720066542795936E-2"/>
                  <c:y val="-1.8714401354036361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0,</a:t>
                    </a:r>
                    <a:r>
                      <a:rPr lang="ru-RU" sz="2000" dirty="0" smtClean="0"/>
                      <a:t>9%</a:t>
                    </a:r>
                    <a:endParaRPr lang="en-US" sz="2000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Лист1!$A$1:$A$4</c:f>
              <c:strCache>
                <c:ptCount val="4"/>
                <c:pt idx="0">
                  <c:v>РДУСП "Стравита"</c:v>
                </c:pt>
                <c:pt idx="1">
                  <c:v>ОАСО "Пенсионные гарантии"</c:v>
                </c:pt>
                <c:pt idx="2">
                  <c:v>УСП «Приорлайф» (УСП "Седьмая линия")</c:v>
                </c:pt>
                <c:pt idx="3">
                  <c:v>ОАСО "МЕГА ПОЛИС" </c:v>
                </c:pt>
              </c:strCache>
            </c:strRef>
          </c:cat>
          <c:val>
            <c:numRef>
              <c:f>Лист1!$B$1:$B$4</c:f>
              <c:numCache>
                <c:formatCode>General</c:formatCode>
                <c:ptCount val="4"/>
                <c:pt idx="0">
                  <c:v>72.400000000000006</c:v>
                </c:pt>
                <c:pt idx="1">
                  <c:v>21.9</c:v>
                </c:pt>
                <c:pt idx="2">
                  <c:v>4.9000000000000004</c:v>
                </c:pt>
                <c:pt idx="3">
                  <c:v>0.8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9419465419289372"/>
          <c:y val="0.19777516128240991"/>
          <c:w val="0.29456939240770996"/>
          <c:h val="0.60444967743518585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6770030341951936"/>
                  <c:y val="-8.6412376844854186E-2"/>
                </c:manualLayout>
              </c:layout>
              <c:showVal val="1"/>
            </c:dLbl>
            <c:dLbl>
              <c:idx val="1"/>
              <c:layout>
                <c:manualLayout>
                  <c:x val="0.1344208037825059"/>
                  <c:y val="-0.1197232883577997"/>
                </c:manualLayout>
              </c:layout>
              <c:showVal val="1"/>
            </c:dLbl>
            <c:dLbl>
              <c:idx val="2"/>
              <c:layout>
                <c:manualLayout>
                  <c:x val="0.10321810837475101"/>
                  <c:y val="9.412416412772541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Лист1!$A$65:$A$67</c:f>
              <c:strCache>
                <c:ptCount val="3"/>
                <c:pt idx="0">
                  <c:v>Государственные страховые организации: Белгосстрах, Белэксимгарант  </c:v>
                </c:pt>
                <c:pt idx="1">
                  <c:v>Полугосударственные страховые организации: ТАСК, Промтрансинвест,            Белнефтестрах, Белкоопстрах</c:v>
                </c:pt>
                <c:pt idx="2">
                  <c:v>13 частных страховых организаций</c:v>
                </c:pt>
              </c:strCache>
            </c:strRef>
          </c:cat>
          <c:val>
            <c:numRef>
              <c:f>Лист1!$B$65:$B$67</c:f>
              <c:numCache>
                <c:formatCode>0.0%</c:formatCode>
                <c:ptCount val="3"/>
                <c:pt idx="0">
                  <c:v>0.57800000000000018</c:v>
                </c:pt>
                <c:pt idx="1">
                  <c:v>0.23900000000000005</c:v>
                </c:pt>
                <c:pt idx="2">
                  <c:v>0.18400000000000005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090778652668416"/>
          <c:y val="0.10543847848164721"/>
          <c:w val="0.37957461700266326"/>
          <c:h val="0.83145047076008183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6.8665602807096132E-2"/>
          <c:y val="3.4164668432882628E-2"/>
          <c:w val="0.67858413860541733"/>
          <c:h val="0.8777321017839829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Лист1!$B$62</c:f>
              <c:strCache>
                <c:ptCount val="1"/>
                <c:pt idx="0">
                  <c:v>добровольное страхование</c:v>
                </c:pt>
              </c:strCache>
            </c:strRef>
          </c:tx>
          <c:dLbls>
            <c:dLbl>
              <c:idx val="0"/>
              <c:layout>
                <c:manualLayout>
                  <c:x val="9.609542351220449E-3"/>
                  <c:y val="-2.0315194914555045E-2"/>
                </c:manualLayout>
              </c:layout>
              <c:showVal val="1"/>
            </c:dLbl>
            <c:dLbl>
              <c:idx val="1"/>
              <c:layout>
                <c:manualLayout>
                  <c:x val="1.9673331048229561E-2"/>
                  <c:y val="-1.1049763551430019E-2"/>
                </c:manualLayout>
              </c:layout>
              <c:showVal val="1"/>
            </c:dLbl>
            <c:dLbl>
              <c:idx val="2"/>
              <c:layout>
                <c:manualLayout>
                  <c:x val="2.1274921440099636E-2"/>
                  <c:y val="-1.5682479232992531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numRef>
              <c:f>Лист1!$A$63:$A$65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Лист1!$B$63:$B$65</c:f>
              <c:numCache>
                <c:formatCode>0.0%</c:formatCode>
                <c:ptCount val="3"/>
                <c:pt idx="0">
                  <c:v>0.49000000000000032</c:v>
                </c:pt>
                <c:pt idx="1">
                  <c:v>0.54700000000000004</c:v>
                </c:pt>
                <c:pt idx="2">
                  <c:v>0.54100000000000004</c:v>
                </c:pt>
              </c:numCache>
            </c:numRef>
          </c:val>
        </c:ser>
        <c:ser>
          <c:idx val="1"/>
          <c:order val="1"/>
          <c:tx>
            <c:strRef>
              <c:f>Лист1!$C$62</c:f>
              <c:strCache>
                <c:ptCount val="1"/>
                <c:pt idx="0">
                  <c:v>обязательное страхование</c:v>
                </c:pt>
              </c:strCache>
            </c:strRef>
          </c:tx>
          <c:dLbls>
            <c:dLbl>
              <c:idx val="0"/>
              <c:layout>
                <c:manualLayout>
                  <c:x val="2.874516307352136E-2"/>
                  <c:y val="-1.8416206261510141E-2"/>
                </c:manualLayout>
              </c:layout>
              <c:showVal val="1"/>
            </c:dLbl>
            <c:dLbl>
              <c:idx val="1"/>
              <c:layout>
                <c:manualLayout>
                  <c:x val="3.2175446534751108E-2"/>
                  <c:y val="-2.2137723816371156E-2"/>
                </c:manualLayout>
              </c:layout>
              <c:showVal val="1"/>
            </c:dLbl>
            <c:dLbl>
              <c:idx val="2"/>
              <c:layout>
                <c:manualLayout>
                  <c:x val="3.316749585406302E-2"/>
                  <c:y val="-1.1049723756906087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numRef>
              <c:f>Лист1!$A$63:$A$65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Лист1!$C$63:$C$65</c:f>
              <c:numCache>
                <c:formatCode>0.0%</c:formatCode>
                <c:ptCount val="3"/>
                <c:pt idx="0">
                  <c:v>0.51</c:v>
                </c:pt>
                <c:pt idx="1">
                  <c:v>0.45300000000000001</c:v>
                </c:pt>
                <c:pt idx="2">
                  <c:v>0.45900000000000002</c:v>
                </c:pt>
              </c:numCache>
            </c:numRef>
          </c:val>
        </c:ser>
        <c:shape val="box"/>
        <c:axId val="117622272"/>
        <c:axId val="117623808"/>
        <c:axId val="0"/>
      </c:bar3DChart>
      <c:catAx>
        <c:axId val="1176222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7623808"/>
        <c:crosses val="autoZero"/>
        <c:auto val="1"/>
        <c:lblAlgn val="ctr"/>
        <c:lblOffset val="100"/>
      </c:catAx>
      <c:valAx>
        <c:axId val="117623808"/>
        <c:scaling>
          <c:orientation val="minMax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76222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440979124088961"/>
          <c:y val="0.23526512666248503"/>
          <c:w val="0.20598066640789051"/>
          <c:h val="0.48234591554903161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"/>
          <c:y val="4.0878387836589404E-2"/>
          <c:w val="0.52391863517060366"/>
          <c:h val="0.90623129638779665"/>
        </c:manualLayout>
      </c:layout>
      <c:doughnut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dirty="0"/>
                      <a:t>45,2%</a:t>
                    </a:r>
                  </a:p>
                </c:rich>
              </c:tx>
              <c:showLegendKey val="1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800" dirty="0"/>
                      <a:t>41,9%</a:t>
                    </a:r>
                  </a:p>
                </c:rich>
              </c:tx>
              <c:showLegendKey val="1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800" dirty="0"/>
                      <a:t>6,4%</a:t>
                    </a:r>
                  </a:p>
                </c:rich>
              </c:tx>
              <c:showLegendKey val="1"/>
              <c:showVal val="1"/>
            </c:dLbl>
            <c:dLbl>
              <c:idx val="3"/>
              <c:layout>
                <c:manualLayout>
                  <c:x val="-6.137915573053368E-2"/>
                  <c:y val="-0.1095981546652061"/>
                </c:manualLayout>
              </c:layout>
              <c:showLegendKey val="1"/>
              <c:showVal val="1"/>
            </c:dLbl>
            <c:dLbl>
              <c:idx val="4"/>
              <c:layout>
                <c:manualLayout>
                  <c:x val="-4.7880139982502193E-2"/>
                  <c:y val="-0.13440042130654969"/>
                </c:manualLayout>
              </c:layout>
              <c:showLegendKey val="1"/>
              <c:showVal val="1"/>
            </c:dLbl>
            <c:dLbl>
              <c:idx val="5"/>
              <c:layout>
                <c:manualLayout>
                  <c:x val="-4.1667760279965006E-3"/>
                  <c:y val="-0.13082162343759812"/>
                </c:manualLayout>
              </c:layout>
              <c:showLegendKey val="1"/>
              <c:showVal val="1"/>
            </c:dLbl>
            <c:dLbl>
              <c:idx val="6"/>
              <c:layout>
                <c:manualLayout>
                  <c:x val="4.3177274715660505E-2"/>
                  <c:y val="-0.1300430235100859"/>
                </c:manualLayout>
              </c:layout>
              <c:showLegendKey val="1"/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1"/>
            <c:showVal val="1"/>
            <c:showLeaderLines val="1"/>
          </c:dLbls>
          <c:cat>
            <c:strRef>
              <c:f>Лист2!$E$114:$E$120</c:f>
              <c:strCache>
                <c:ptCount val="7"/>
                <c:pt idx="0">
                  <c:v>страхование гражданской ответственности владельцев транспортных средств</c:v>
                </c:pt>
                <c:pt idx="1">
                  <c:v>страхование от несчастных случаев на производстве и профессиональных заболеваний</c:v>
                </c:pt>
                <c:pt idx="2">
                  <c:v>страхование с государственной поддержкой урожая сельскохозяйственных культур, скота и птицы</c:v>
                </c:pt>
                <c:pt idx="3">
                  <c:v>страхование строений, принадлежащих гражданам</c:v>
                </c:pt>
                <c:pt idx="4">
                  <c:v>медицинское страхование иностранных граждан и лиц без гражданства, временно пребывающих или временно проживающих в РБ</c:v>
                </c:pt>
                <c:pt idx="5">
                  <c:v>страхование гражданской ответственности юр. лиц и ИП за вред, причиненный деятельностью, связанной с экспулатацией отдельных объектов</c:v>
                </c:pt>
                <c:pt idx="6">
                  <c:v>прочие виды обязательного страхования</c:v>
                </c:pt>
              </c:strCache>
            </c:strRef>
          </c:cat>
          <c:val>
            <c:numRef>
              <c:f>Лист2!$F$114:$F$120</c:f>
              <c:numCache>
                <c:formatCode>0.0%</c:formatCode>
                <c:ptCount val="7"/>
                <c:pt idx="0">
                  <c:v>0.45200000000000001</c:v>
                </c:pt>
                <c:pt idx="1">
                  <c:v>0.41900000000000032</c:v>
                </c:pt>
                <c:pt idx="2">
                  <c:v>6.4000000000000112E-2</c:v>
                </c:pt>
                <c:pt idx="3">
                  <c:v>2.5000000000000001E-2</c:v>
                </c:pt>
                <c:pt idx="4">
                  <c:v>1.7999999999999999E-2</c:v>
                </c:pt>
                <c:pt idx="5">
                  <c:v>1.2E-2</c:v>
                </c:pt>
                <c:pt idx="6">
                  <c:v>1.0000000000000005E-2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4454188538932635"/>
          <c:y val="1.6559435776099176E-3"/>
          <c:w val="0.45304582239720032"/>
          <c:h val="0.9959416708345874"/>
        </c:manualLayout>
      </c:layout>
      <c:txPr>
        <a:bodyPr/>
        <a:lstStyle/>
        <a:p>
          <a:pPr>
            <a:defRPr sz="1300"/>
          </a:pPr>
          <a:endParaRPr lang="ru-RU"/>
        </a:p>
      </c:txPr>
    </c:legend>
    <c:plotVisOnly val="1"/>
  </c:chart>
  <c:spPr>
    <a:ln>
      <a:noFill/>
    </a:ln>
  </c:sp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8969720584038883E-2"/>
          <c:y val="4.6338337884853822E-2"/>
          <c:w val="0.54612648011196285"/>
          <c:h val="0.90193615654854775"/>
        </c:manualLayout>
      </c:layout>
      <c:doughnut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Лист1!$A$12:$A$14</c:f>
              <c:strCache>
                <c:ptCount val="3"/>
                <c:pt idx="0">
                  <c:v>Имущественное страхование</c:v>
                </c:pt>
                <c:pt idx="1">
                  <c:v>Личное страхование</c:v>
                </c:pt>
                <c:pt idx="2">
                  <c:v>Страхование ответственности</c:v>
                </c:pt>
              </c:strCache>
            </c:strRef>
          </c:cat>
          <c:val>
            <c:numRef>
              <c:f>Лист1!$B$12:$B$14</c:f>
              <c:numCache>
                <c:formatCode>0.0%</c:formatCode>
                <c:ptCount val="3"/>
                <c:pt idx="0">
                  <c:v>0.56499999999999995</c:v>
                </c:pt>
                <c:pt idx="1">
                  <c:v>0.36800000000000038</c:v>
                </c:pt>
                <c:pt idx="2">
                  <c:v>6.7000000000000004E-2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5980573133154008"/>
          <c:y val="0.16673326393643323"/>
          <c:w val="0.28243576757022032"/>
          <c:h val="0.69732368054689531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doughnut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Лист1!$A$88:$A$94</c:f>
              <c:strCache>
                <c:ptCount val="7"/>
                <c:pt idx="0">
                  <c:v>страхование жизни</c:v>
                </c:pt>
                <c:pt idx="1">
                  <c:v>страхование дополнительной пенсии</c:v>
                </c:pt>
                <c:pt idx="2">
                  <c:v>страхование медицинских расходов</c:v>
                </c:pt>
                <c:pt idx="3">
                  <c:v>страхование от несчастных случаев и болезней на время поездки за границу</c:v>
                </c:pt>
                <c:pt idx="4">
                  <c:v>страхование от несчастных случаев </c:v>
                </c:pt>
                <c:pt idx="5">
                  <c:v>страхование от несчастных случаев кредитополучателей</c:v>
                </c:pt>
                <c:pt idx="6">
                  <c:v>прочие</c:v>
                </c:pt>
              </c:strCache>
            </c:strRef>
          </c:cat>
          <c:val>
            <c:numRef>
              <c:f>Лист1!$B$88:$B$94</c:f>
              <c:numCache>
                <c:formatCode>0.0%</c:formatCode>
                <c:ptCount val="7"/>
                <c:pt idx="0">
                  <c:v>0.13400000000000001</c:v>
                </c:pt>
                <c:pt idx="1">
                  <c:v>0.191</c:v>
                </c:pt>
                <c:pt idx="2">
                  <c:v>0.14000000000000001</c:v>
                </c:pt>
                <c:pt idx="3">
                  <c:v>0.10400000000000002</c:v>
                </c:pt>
                <c:pt idx="4">
                  <c:v>0.16600000000000001</c:v>
                </c:pt>
                <c:pt idx="5">
                  <c:v>0.222</c:v>
                </c:pt>
                <c:pt idx="6">
                  <c:v>4.3000000000000003E-2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0038427970986086"/>
          <c:y val="5.619661145905213E-2"/>
          <c:w val="0.38278294054175682"/>
          <c:h val="0.9438033885409477"/>
        </c:manualLayout>
      </c:layout>
      <c:txPr>
        <a:bodyPr/>
        <a:lstStyle/>
        <a:p>
          <a:pPr>
            <a:defRPr sz="1500"/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0.54688</cdr:x>
      <cdr:y>0.93243</cdr:y>
    </cdr:from>
    <cdr:to>
      <cdr:x>0.97657</cdr:x>
      <cdr:y>0.98649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00628" y="4929222"/>
          <a:ext cx="392909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Всего 11 видов обязательного страхования</a:t>
          </a:r>
          <a:endParaRPr lang="ru-RU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9450ACD-2D2A-455F-B8E5-8F4266CE7259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B942A02-B773-4B31-A3AC-01EFC4E7CC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AE37BA-D843-4EE4-8EC2-B65CFFF645F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7988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E671BC-B5AA-4E28-982F-D863FDF5999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7988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85DD5E-C158-4A36-A5D7-3C982F69911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7988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20B84C-9103-4AB9-B6DF-FFB17F75CC0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7988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31F24BD-9CA5-4740-9FE7-552BF7B5EBB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7988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6507F04-04A3-40B5-BF88-9C33FB14AA4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  <p:sp>
        <p:nvSpPr>
          <p:cNvPr id="440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7988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58072-C90F-4DC0-8F65-D8FB25E9898F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1A8EE-416E-4D82-9F68-7B03E4A6A5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93138-6D24-452B-962F-EBC0C9D5E6B0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8033E-FEDF-4A99-8CD2-436F23408F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6A8E2-698A-48C5-9E8C-716356525539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02D51-4942-4526-9E7B-8FB0785CC5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C6C58-F199-41F6-B9F9-185AC61726AC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01A95-E75A-47C0-A272-C58B33F6E1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A2401-1639-4976-83DD-E0467C66228E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61DD4-10AB-4682-81BD-484E6C8BDB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B080C-E412-429B-AEE7-CA2B8126D087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F8EFB-0940-4D9E-99FD-AAAE6CE495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BEBC2-0F32-41F5-85B8-C4DC02D374A6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077F7-101C-4739-A7EB-9D4F0FC2F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D84C4-7C44-4C17-8472-A774FE36B63E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04271-62A8-4798-9257-024BE6E37D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E8560-00D8-425C-BDA1-CD41878835F3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179B8-56E3-449B-8D90-4C0F842A19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0E051-FC2A-4BB5-83BF-4341F2F60B65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888D6-5E6E-4D0E-8D5B-8853C47660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5040D-528E-422C-9E11-67CA267AF2A2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A8EF0-64DB-40D5-B601-AD59210127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5B0338A-D8D7-4F01-B08F-DD1D74A3B1CB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91E378-BA1F-4F68-A691-4E51BC0394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hyperlink" Target="http://www.belasin.by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500063" y="1071563"/>
            <a:ext cx="8301037" cy="537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marL="342900" indent="-334963" algn="ctr" fontAlgn="auto">
              <a:spcBef>
                <a:spcPts val="1100"/>
              </a:spcBef>
              <a:spcAft>
                <a:spcPts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ru-RU" sz="4400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</a:endParaRPr>
          </a:p>
          <a:p>
            <a:pPr marL="342900" indent="-334963" algn="ctr" fontAlgn="auto">
              <a:spcBef>
                <a:spcPts val="700"/>
              </a:spcBef>
              <a:spcAft>
                <a:spcPts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en-US" sz="32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VIII </a:t>
            </a:r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Ташкентский Международный </a:t>
            </a:r>
            <a:r>
              <a:rPr lang="ru-RU" sz="3200" b="1" i="1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Инвестиционно-Финансовый</a:t>
            </a:r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 Форум</a:t>
            </a:r>
          </a:p>
          <a:p>
            <a:pPr marL="342900" indent="-334963" algn="ctr" fontAlgn="auto">
              <a:spcBef>
                <a:spcPts val="700"/>
              </a:spcBef>
              <a:spcAft>
                <a:spcPts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ru-RU" sz="2800" i="1" dirty="0">
              <a:solidFill>
                <a:srgbClr val="3C8C9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</a:endParaRPr>
          </a:p>
          <a:p>
            <a:pPr marL="342900" indent="-334963" algn="ctr" fontAlgn="auto">
              <a:spcBef>
                <a:spcPts val="1100"/>
              </a:spcBef>
              <a:spcAft>
                <a:spcPts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ru-RU" sz="4400" i="1" dirty="0">
                <a:solidFill>
                  <a:srgbClr val="AA003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Тенденции развития </a:t>
            </a:r>
          </a:p>
          <a:p>
            <a:pPr marL="342900" indent="-334963" algn="ctr" fontAlgn="auto">
              <a:spcBef>
                <a:spcPts val="1100"/>
              </a:spcBef>
              <a:spcAft>
                <a:spcPts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ru-RU" sz="4400" i="1" dirty="0">
                <a:solidFill>
                  <a:srgbClr val="AA003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белорусского страхового </a:t>
            </a:r>
            <a:r>
              <a:rPr lang="ru-RU" sz="4400" i="1" dirty="0" smtClean="0">
                <a:solidFill>
                  <a:srgbClr val="AA003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рынка</a:t>
            </a:r>
            <a:endParaRPr lang="en-US" sz="4400" i="1" dirty="0" smtClean="0">
              <a:solidFill>
                <a:srgbClr val="AA003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</a:endParaRPr>
          </a:p>
          <a:p>
            <a:pPr marL="342900" indent="-334963" algn="ctr" fontAlgn="auto">
              <a:spcBef>
                <a:spcPts val="1100"/>
              </a:spcBef>
              <a:spcAft>
                <a:spcPts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en-US" sz="4400" i="1" dirty="0" smtClean="0">
              <a:solidFill>
                <a:srgbClr val="AA003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</a:endParaRPr>
          </a:p>
          <a:p>
            <a:pPr marL="342900" indent="-334963" algn="ctr" fontAlgn="auto">
              <a:spcBef>
                <a:spcPts val="1100"/>
              </a:spcBef>
              <a:spcAft>
                <a:spcPts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en-US" sz="32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4 </a:t>
            </a: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июня 2015 г.</a:t>
            </a:r>
            <a:endParaRPr lang="ru-RU" sz="3200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</a:endParaRPr>
          </a:p>
          <a:p>
            <a:pPr marL="342900" indent="-334963" algn="ctr" fontAlgn="auto">
              <a:spcBef>
                <a:spcPts val="1100"/>
              </a:spcBef>
              <a:spcAft>
                <a:spcPts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ru-RU" sz="4400" i="1" dirty="0">
              <a:solidFill>
                <a:srgbClr val="AA003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</a:endParaRPr>
          </a:p>
          <a:p>
            <a:pPr marL="342900" indent="-334963" algn="ctr" fontAlgn="auto">
              <a:spcBef>
                <a:spcPts val="1100"/>
              </a:spcBef>
              <a:spcAft>
                <a:spcPts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ru-RU" sz="4400" i="1" dirty="0">
              <a:solidFill>
                <a:srgbClr val="AA003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9525" y="0"/>
            <a:ext cx="9134475" cy="188913"/>
          </a:xfrm>
          <a:prstGeom prst="rect">
            <a:avLst/>
          </a:prstGeom>
          <a:solidFill>
            <a:srgbClr val="033F7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8400" y="260350"/>
            <a:ext cx="2120900" cy="693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9525" y="6669088"/>
            <a:ext cx="9134475" cy="188912"/>
          </a:xfrm>
          <a:prstGeom prst="rect">
            <a:avLst/>
          </a:prstGeom>
          <a:solidFill>
            <a:srgbClr val="033F7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9"/>
          <p:cNvSpPr>
            <a:spLocks noChangeArrowheads="1"/>
          </p:cNvSpPr>
          <p:nvPr/>
        </p:nvSpPr>
        <p:spPr bwMode="auto">
          <a:xfrm>
            <a:off x="9525" y="0"/>
            <a:ext cx="9134475" cy="188913"/>
          </a:xfrm>
          <a:prstGeom prst="rect">
            <a:avLst/>
          </a:prstGeom>
          <a:solidFill>
            <a:srgbClr val="033F7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28674" name="Picture 9" descr="Untitled-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260350"/>
            <a:ext cx="2120900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19"/>
          <p:cNvSpPr>
            <a:spLocks noChangeArrowheads="1"/>
          </p:cNvSpPr>
          <p:nvPr/>
        </p:nvSpPr>
        <p:spPr bwMode="auto">
          <a:xfrm>
            <a:off x="9525" y="6669088"/>
            <a:ext cx="9134475" cy="188912"/>
          </a:xfrm>
          <a:prstGeom prst="rect">
            <a:avLst/>
          </a:prstGeom>
          <a:solidFill>
            <a:srgbClr val="033F7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1071563"/>
            <a:ext cx="8229600" cy="10080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99CC00"/>
                </a:solidFill>
              </a:rPr>
              <a:t>Доля государственных и частных страховых компаний по страхованию жизни за 2014 г.</a:t>
            </a:r>
            <a:endParaRPr lang="ru-RU" sz="2400" i="1" dirty="0" smtClean="0">
              <a:solidFill>
                <a:srgbClr val="AA003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785786" y="2143116"/>
          <a:ext cx="7786742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9"/>
          <p:cNvSpPr>
            <a:spLocks noChangeArrowheads="1"/>
          </p:cNvSpPr>
          <p:nvPr/>
        </p:nvSpPr>
        <p:spPr bwMode="auto">
          <a:xfrm>
            <a:off x="9525" y="0"/>
            <a:ext cx="9134475" cy="188913"/>
          </a:xfrm>
          <a:prstGeom prst="rect">
            <a:avLst/>
          </a:prstGeom>
          <a:solidFill>
            <a:srgbClr val="033F7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29698" name="Picture 9" descr="Untitled-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260350"/>
            <a:ext cx="2120900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19"/>
          <p:cNvSpPr>
            <a:spLocks noChangeArrowheads="1"/>
          </p:cNvSpPr>
          <p:nvPr/>
        </p:nvSpPr>
        <p:spPr bwMode="auto">
          <a:xfrm>
            <a:off x="9525" y="6669088"/>
            <a:ext cx="9134475" cy="188912"/>
          </a:xfrm>
          <a:prstGeom prst="rect">
            <a:avLst/>
          </a:prstGeom>
          <a:solidFill>
            <a:srgbClr val="033F7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1143000"/>
            <a:ext cx="8229600" cy="6508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99CC00"/>
                </a:solidFill>
              </a:rPr>
              <a:t>Доля государственных и частных страховых компаний по страхованию </a:t>
            </a:r>
            <a:r>
              <a:rPr lang="ru-RU" sz="2400" b="1" i="1" dirty="0" err="1" smtClean="0">
                <a:solidFill>
                  <a:srgbClr val="99CC00"/>
                </a:solidFill>
              </a:rPr>
              <a:t>не-жизни</a:t>
            </a:r>
            <a:r>
              <a:rPr lang="ru-RU" sz="2400" b="1" i="1" dirty="0" smtClean="0">
                <a:solidFill>
                  <a:srgbClr val="99CC00"/>
                </a:solidFill>
              </a:rPr>
              <a:t> за 2014 г.</a:t>
            </a:r>
            <a:endParaRPr lang="ru-RU" sz="2400" i="1" dirty="0" smtClean="0">
              <a:solidFill>
                <a:srgbClr val="AA003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642910" y="1928802"/>
          <a:ext cx="7858179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9"/>
          <p:cNvSpPr>
            <a:spLocks noChangeArrowheads="1"/>
          </p:cNvSpPr>
          <p:nvPr/>
        </p:nvSpPr>
        <p:spPr bwMode="auto">
          <a:xfrm>
            <a:off x="9525" y="0"/>
            <a:ext cx="9134475" cy="188913"/>
          </a:xfrm>
          <a:prstGeom prst="rect">
            <a:avLst/>
          </a:prstGeom>
          <a:solidFill>
            <a:srgbClr val="033F7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30722" name="Picture 9" descr="Untitled-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260350"/>
            <a:ext cx="2120900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19"/>
          <p:cNvSpPr>
            <a:spLocks noChangeArrowheads="1"/>
          </p:cNvSpPr>
          <p:nvPr/>
        </p:nvSpPr>
        <p:spPr bwMode="auto">
          <a:xfrm>
            <a:off x="9525" y="6669088"/>
            <a:ext cx="9134475" cy="188912"/>
          </a:xfrm>
          <a:prstGeom prst="rect">
            <a:avLst/>
          </a:prstGeom>
          <a:solidFill>
            <a:srgbClr val="033F7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1143000"/>
            <a:ext cx="8229600" cy="6508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92D050"/>
                </a:solidFill>
              </a:rPr>
              <a:t>Структура страховых премий по обязательному и </a:t>
            </a:r>
            <a:r>
              <a:rPr lang="ru-RU" sz="2400" i="1" dirty="0" smtClean="0">
                <a:solidFill>
                  <a:srgbClr val="92D050"/>
                </a:solidFill>
              </a:rPr>
              <a:t/>
            </a:r>
            <a:br>
              <a:rPr lang="ru-RU" sz="2400" i="1" dirty="0" smtClean="0">
                <a:solidFill>
                  <a:srgbClr val="92D050"/>
                </a:solidFill>
              </a:rPr>
            </a:br>
            <a:r>
              <a:rPr lang="ru-RU" sz="2400" b="1" i="1" dirty="0" smtClean="0">
                <a:solidFill>
                  <a:srgbClr val="92D050"/>
                </a:solidFill>
              </a:rPr>
              <a:t>добровольному страхованию </a:t>
            </a:r>
            <a:r>
              <a:rPr lang="ru-RU" sz="2400" b="1" i="1" dirty="0" smtClean="0">
                <a:solidFill>
                  <a:srgbClr val="99CC00"/>
                </a:solidFill>
              </a:rPr>
              <a:t>за 2014 г.</a:t>
            </a:r>
            <a:endParaRPr lang="ru-RU" sz="2400" i="1" dirty="0" smtClean="0">
              <a:solidFill>
                <a:srgbClr val="AA003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642910" y="1928802"/>
          <a:ext cx="7929618" cy="4581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9"/>
          <p:cNvSpPr>
            <a:spLocks noChangeArrowheads="1"/>
          </p:cNvSpPr>
          <p:nvPr/>
        </p:nvSpPr>
        <p:spPr bwMode="auto">
          <a:xfrm>
            <a:off x="9525" y="0"/>
            <a:ext cx="9134475" cy="188913"/>
          </a:xfrm>
          <a:prstGeom prst="rect">
            <a:avLst/>
          </a:prstGeom>
          <a:solidFill>
            <a:srgbClr val="033F7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31746" name="Picture 9" descr="Untitled-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260350"/>
            <a:ext cx="2120900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Rectangle 19"/>
          <p:cNvSpPr>
            <a:spLocks noChangeArrowheads="1"/>
          </p:cNvSpPr>
          <p:nvPr/>
        </p:nvSpPr>
        <p:spPr bwMode="auto">
          <a:xfrm>
            <a:off x="9525" y="6669088"/>
            <a:ext cx="9134475" cy="188912"/>
          </a:xfrm>
          <a:prstGeom prst="rect">
            <a:avLst/>
          </a:prstGeom>
          <a:solidFill>
            <a:srgbClr val="033F7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928688"/>
            <a:ext cx="8229600" cy="35718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200" b="1" i="1" dirty="0" smtClean="0">
                <a:solidFill>
                  <a:srgbClr val="99CC00"/>
                </a:solidFill>
                <a:latin typeface="+mn-lt"/>
              </a:rPr>
              <a:t>Структура поступлений по обязательным видам страхования</a:t>
            </a:r>
            <a:endParaRPr lang="ru-RU" sz="2200" b="1" i="1" dirty="0">
              <a:solidFill>
                <a:srgbClr val="99CC00"/>
              </a:solidFill>
              <a:latin typeface="+mn-lt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0" y="1357298"/>
          <a:ext cx="914400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9"/>
          <p:cNvSpPr>
            <a:spLocks noChangeArrowheads="1"/>
          </p:cNvSpPr>
          <p:nvPr/>
        </p:nvSpPr>
        <p:spPr bwMode="auto">
          <a:xfrm>
            <a:off x="9525" y="0"/>
            <a:ext cx="9134475" cy="188913"/>
          </a:xfrm>
          <a:prstGeom prst="rect">
            <a:avLst/>
          </a:prstGeom>
          <a:solidFill>
            <a:srgbClr val="033F7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32770" name="Picture 9" descr="Untitled-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260350"/>
            <a:ext cx="2120900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Rectangle 19"/>
          <p:cNvSpPr>
            <a:spLocks noChangeArrowheads="1"/>
          </p:cNvSpPr>
          <p:nvPr/>
        </p:nvSpPr>
        <p:spPr bwMode="auto">
          <a:xfrm>
            <a:off x="9525" y="6669088"/>
            <a:ext cx="9134475" cy="188912"/>
          </a:xfrm>
          <a:prstGeom prst="rect">
            <a:avLst/>
          </a:prstGeom>
          <a:solidFill>
            <a:srgbClr val="033F7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1143000"/>
            <a:ext cx="8229600" cy="650875"/>
          </a:xfrm>
        </p:spPr>
        <p:txBody>
          <a:bodyPr rtlCol="0">
            <a:noAutofit/>
          </a:bodyPr>
          <a:lstStyle/>
          <a:p>
            <a:pPr fontAlgn="auto">
              <a:spcBef>
                <a:spcPts val="112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i="1" dirty="0" smtClean="0">
                <a:solidFill>
                  <a:srgbClr val="99CC00"/>
                </a:solidFill>
                <a:latin typeface="+mn-lt"/>
              </a:rPr>
              <a:t>Структура поступлений по добровольным видам страхования</a:t>
            </a:r>
            <a:endParaRPr lang="ru-RU" sz="2400" b="1" i="1" dirty="0">
              <a:solidFill>
                <a:srgbClr val="99CC00"/>
              </a:solidFill>
              <a:latin typeface="+mn-lt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714348" y="1857364"/>
          <a:ext cx="7786742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9"/>
          <p:cNvSpPr>
            <a:spLocks noChangeArrowheads="1"/>
          </p:cNvSpPr>
          <p:nvPr/>
        </p:nvSpPr>
        <p:spPr bwMode="auto">
          <a:xfrm>
            <a:off x="9525" y="0"/>
            <a:ext cx="9134475" cy="188913"/>
          </a:xfrm>
          <a:prstGeom prst="rect">
            <a:avLst/>
          </a:prstGeom>
          <a:solidFill>
            <a:srgbClr val="033F7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33794" name="Picture 9" descr="Untitled-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260350"/>
            <a:ext cx="2120900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Rectangle 19"/>
          <p:cNvSpPr>
            <a:spLocks noChangeArrowheads="1"/>
          </p:cNvSpPr>
          <p:nvPr/>
        </p:nvSpPr>
        <p:spPr bwMode="auto">
          <a:xfrm>
            <a:off x="9525" y="6669088"/>
            <a:ext cx="9134475" cy="188912"/>
          </a:xfrm>
          <a:prstGeom prst="rect">
            <a:avLst/>
          </a:prstGeom>
          <a:solidFill>
            <a:srgbClr val="033F7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071563"/>
            <a:ext cx="8229600" cy="642937"/>
          </a:xfrm>
        </p:spPr>
        <p:txBody>
          <a:bodyPr rtlCol="0">
            <a:noAutofit/>
          </a:bodyPr>
          <a:lstStyle/>
          <a:p>
            <a:pPr fontAlgn="auto">
              <a:spcBef>
                <a:spcPts val="13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i="1" dirty="0" smtClean="0">
                <a:solidFill>
                  <a:srgbClr val="99CC00"/>
                </a:solidFill>
                <a:latin typeface="+mn-lt"/>
              </a:rPr>
              <a:t>Структура поступлений по добровольному личному страхованию</a:t>
            </a:r>
            <a:endParaRPr lang="ru-RU" sz="2400" b="1" i="1" dirty="0">
              <a:solidFill>
                <a:srgbClr val="99CC00"/>
              </a:solidFill>
              <a:latin typeface="+mn-lt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428596" y="1714488"/>
          <a:ext cx="821537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9"/>
          <p:cNvSpPr>
            <a:spLocks noChangeArrowheads="1"/>
          </p:cNvSpPr>
          <p:nvPr/>
        </p:nvSpPr>
        <p:spPr bwMode="auto">
          <a:xfrm>
            <a:off x="9525" y="0"/>
            <a:ext cx="9134475" cy="188913"/>
          </a:xfrm>
          <a:prstGeom prst="rect">
            <a:avLst/>
          </a:prstGeom>
          <a:solidFill>
            <a:srgbClr val="033F7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34818" name="Picture 9" descr="Untitled-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260350"/>
            <a:ext cx="2120900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Rectangle 19"/>
          <p:cNvSpPr>
            <a:spLocks noChangeArrowheads="1"/>
          </p:cNvSpPr>
          <p:nvPr/>
        </p:nvSpPr>
        <p:spPr bwMode="auto">
          <a:xfrm>
            <a:off x="9525" y="6669088"/>
            <a:ext cx="9134475" cy="188912"/>
          </a:xfrm>
          <a:prstGeom prst="rect">
            <a:avLst/>
          </a:prstGeom>
          <a:solidFill>
            <a:srgbClr val="033F7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071563"/>
            <a:ext cx="8229600" cy="650875"/>
          </a:xfrm>
        </p:spPr>
        <p:txBody>
          <a:bodyPr rtlCol="0">
            <a:noAutofit/>
          </a:bodyPr>
          <a:lstStyle/>
          <a:p>
            <a:pPr fontAlgn="auto">
              <a:spcBef>
                <a:spcPts val="13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i="1" dirty="0" smtClean="0">
                <a:solidFill>
                  <a:srgbClr val="99CC00"/>
                </a:solidFill>
                <a:latin typeface="+mn-lt"/>
              </a:rPr>
              <a:t>Структура поступлений по добровольному имущественному страхованию</a:t>
            </a:r>
            <a:endParaRPr lang="ru-RU" sz="2400" b="1" i="1" dirty="0">
              <a:solidFill>
                <a:srgbClr val="99CC00"/>
              </a:solidFill>
              <a:latin typeface="+mn-lt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57158" y="1643050"/>
          <a:ext cx="821537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9"/>
          <p:cNvSpPr>
            <a:spLocks noChangeArrowheads="1"/>
          </p:cNvSpPr>
          <p:nvPr/>
        </p:nvSpPr>
        <p:spPr bwMode="auto">
          <a:xfrm>
            <a:off x="9525" y="0"/>
            <a:ext cx="9134475" cy="188913"/>
          </a:xfrm>
          <a:prstGeom prst="rect">
            <a:avLst/>
          </a:prstGeom>
          <a:solidFill>
            <a:srgbClr val="033F7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35842" name="Picture 9" descr="Untitled-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260350"/>
            <a:ext cx="2120900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Rectangle 19"/>
          <p:cNvSpPr>
            <a:spLocks noChangeArrowheads="1"/>
          </p:cNvSpPr>
          <p:nvPr/>
        </p:nvSpPr>
        <p:spPr bwMode="auto">
          <a:xfrm>
            <a:off x="9525" y="6669088"/>
            <a:ext cx="9134475" cy="188912"/>
          </a:xfrm>
          <a:prstGeom prst="rect">
            <a:avLst/>
          </a:prstGeom>
          <a:solidFill>
            <a:srgbClr val="033F7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143000"/>
            <a:ext cx="8229600" cy="650875"/>
          </a:xfrm>
        </p:spPr>
        <p:txBody>
          <a:bodyPr rtlCol="0">
            <a:noAutofit/>
          </a:bodyPr>
          <a:lstStyle/>
          <a:p>
            <a:pPr fontAlgn="auto">
              <a:spcBef>
                <a:spcPts val="112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i="1" dirty="0" smtClean="0">
                <a:solidFill>
                  <a:srgbClr val="99CC00"/>
                </a:solidFill>
                <a:latin typeface="+mn-lt"/>
              </a:rPr>
              <a:t>Количество застрахованных</a:t>
            </a:r>
            <a:r>
              <a:rPr lang="en-US" sz="2400" b="1" i="1" dirty="0" smtClean="0">
                <a:solidFill>
                  <a:srgbClr val="99CC00"/>
                </a:solidFill>
                <a:latin typeface="+mn-lt"/>
              </a:rPr>
              <a:t> </a:t>
            </a:r>
            <a:r>
              <a:rPr lang="ru-RU" sz="2400" b="1" i="1" dirty="0" smtClean="0">
                <a:solidFill>
                  <a:srgbClr val="99CC00"/>
                </a:solidFill>
                <a:latin typeface="+mn-lt"/>
              </a:rPr>
              <a:t>по видам личного страхования</a:t>
            </a:r>
            <a:endParaRPr lang="ru-RU" sz="2400" b="1" i="1" dirty="0">
              <a:solidFill>
                <a:srgbClr val="99CC00"/>
              </a:solidFill>
              <a:latin typeface="+mn-lt"/>
            </a:endParaRPr>
          </a:p>
        </p:txBody>
      </p:sp>
      <p:graphicFrame>
        <p:nvGraphicFramePr>
          <p:cNvPr id="9" name="Group 5"/>
          <p:cNvGraphicFramePr>
            <a:graphicFrameLocks noGrp="1"/>
          </p:cNvGraphicFramePr>
          <p:nvPr/>
        </p:nvGraphicFramePr>
        <p:xfrm>
          <a:off x="571500" y="2214563"/>
          <a:ext cx="8002588" cy="3527904"/>
        </p:xfrm>
        <a:graphic>
          <a:graphicData uri="http://schemas.openxmlformats.org/drawingml/2006/table">
            <a:tbl>
              <a:tblPr/>
              <a:tblGrid>
                <a:gridCol w="5500688"/>
                <a:gridCol w="2501900"/>
              </a:tblGrid>
              <a:tr h="5413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ヒラギノ角ゴ Pro W3"/>
                          <a:cs typeface="Arial" charset="0"/>
                        </a:rPr>
                        <a:t>Вид личного страхования</a:t>
                      </a:r>
                    </a:p>
                  </a:txBody>
                  <a:tcPr marL="90000" marR="90000" marT="24840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ヒラギノ角ゴ Pro W3"/>
                          <a:cs typeface="Arial" charset="0"/>
                        </a:rPr>
                        <a:t>Количество застрахованных</a:t>
                      </a:r>
                    </a:p>
                  </a:txBody>
                  <a:tcPr marL="90000" marR="90000" marT="24840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добровольное страхование от несчастных случаев и болезней на время поездки за границу</a:t>
                      </a:r>
                    </a:p>
                  </a:txBody>
                  <a:tcPr marL="171450" marR="9525" marT="108000" marB="108000" anchor="b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/>
                        <a:cs typeface="Arial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/>
                        <a:cs typeface="Arial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/>
                          <a:cs typeface="Arial" charset="0"/>
                        </a:rPr>
                        <a:t>1 480 254</a:t>
                      </a:r>
                    </a:p>
                  </a:txBody>
                  <a:tcPr marL="90000" marR="90000" marT="108000" marB="1080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добровольное страхование от несчастных случаев и болезней кредитополучателей</a:t>
                      </a:r>
                    </a:p>
                  </a:txBody>
                  <a:tcPr marL="171450" marR="9525" marT="108000" marB="108000" anchor="b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/>
                        <a:cs typeface="Arial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/>
                          <a:cs typeface="Arial" charset="0"/>
                        </a:rPr>
                        <a:t>297 207</a:t>
                      </a:r>
                    </a:p>
                  </a:txBody>
                  <a:tcPr marL="90000" marR="90000" marT="108000" marB="1080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добровольное страхование медицинских расходов</a:t>
                      </a:r>
                    </a:p>
                  </a:txBody>
                  <a:tcPr marL="171450" marR="9525" marT="108000" marB="108000" anchor="b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/>
                        <a:cs typeface="Arial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/>
                          <a:cs typeface="Arial" charset="0"/>
                        </a:rPr>
                        <a:t>207 979</a:t>
                      </a:r>
                    </a:p>
                  </a:txBody>
                  <a:tcPr marL="90000" marR="90000" marT="108000" marB="1080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9"/>
          <p:cNvSpPr>
            <a:spLocks noChangeArrowheads="1"/>
          </p:cNvSpPr>
          <p:nvPr/>
        </p:nvSpPr>
        <p:spPr bwMode="auto">
          <a:xfrm>
            <a:off x="9525" y="0"/>
            <a:ext cx="9134475" cy="188913"/>
          </a:xfrm>
          <a:prstGeom prst="rect">
            <a:avLst/>
          </a:prstGeom>
          <a:solidFill>
            <a:srgbClr val="033F7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36866" name="Picture 9" descr="Untitled-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260350"/>
            <a:ext cx="2120900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Rectangle 19"/>
          <p:cNvSpPr>
            <a:spLocks noChangeArrowheads="1"/>
          </p:cNvSpPr>
          <p:nvPr/>
        </p:nvSpPr>
        <p:spPr bwMode="auto">
          <a:xfrm>
            <a:off x="9525" y="6669088"/>
            <a:ext cx="9134475" cy="188912"/>
          </a:xfrm>
          <a:prstGeom prst="rect">
            <a:avLst/>
          </a:prstGeom>
          <a:solidFill>
            <a:srgbClr val="033F7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1000125"/>
            <a:ext cx="8229600" cy="738188"/>
          </a:xfrm>
        </p:spPr>
        <p:txBody>
          <a:bodyPr wrap="none" lIns="0" tIns="0" rIns="0" bIns="0" rtlCol="0">
            <a:normAutofit/>
          </a:bodyPr>
          <a:lstStyle/>
          <a:p>
            <a:pPr fontAlgn="auto">
              <a:spcBef>
                <a:spcPts val="112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i="1" dirty="0" smtClean="0">
                <a:solidFill>
                  <a:srgbClr val="99CC00"/>
                </a:solidFill>
                <a:latin typeface="+mn-lt"/>
              </a:rPr>
              <a:t>Количество заключенных договоров</a:t>
            </a:r>
            <a:r>
              <a:rPr lang="en-US" sz="2400" b="1" i="1" dirty="0" smtClean="0">
                <a:solidFill>
                  <a:srgbClr val="99CC00"/>
                </a:solidFill>
                <a:latin typeface="+mn-lt"/>
              </a:rPr>
              <a:t> </a:t>
            </a:r>
            <a:r>
              <a:rPr lang="ru-RU" sz="2400" b="1" i="1" dirty="0" smtClean="0">
                <a:solidFill>
                  <a:srgbClr val="99CC00"/>
                </a:solidFill>
                <a:latin typeface="+mn-lt"/>
              </a:rPr>
              <a:t>по </a:t>
            </a:r>
            <a:br>
              <a:rPr lang="ru-RU" sz="2400" b="1" i="1" dirty="0" smtClean="0">
                <a:solidFill>
                  <a:srgbClr val="99CC00"/>
                </a:solidFill>
                <a:latin typeface="+mn-lt"/>
              </a:rPr>
            </a:br>
            <a:r>
              <a:rPr lang="ru-RU" sz="2400" b="1" i="1" dirty="0" smtClean="0">
                <a:solidFill>
                  <a:srgbClr val="99CC00"/>
                </a:solidFill>
                <a:latin typeface="+mn-lt"/>
              </a:rPr>
              <a:t>моторному страхованию</a:t>
            </a:r>
            <a:endParaRPr lang="ru-RU" sz="2400" b="1" i="1" dirty="0">
              <a:solidFill>
                <a:srgbClr val="99CC00"/>
              </a:solidFill>
              <a:latin typeface="+mn-lt"/>
            </a:endParaRPr>
          </a:p>
        </p:txBody>
      </p:sp>
      <p:graphicFrame>
        <p:nvGraphicFramePr>
          <p:cNvPr id="9" name="Group 5"/>
          <p:cNvGraphicFramePr>
            <a:graphicFrameLocks noGrp="1"/>
          </p:cNvGraphicFramePr>
          <p:nvPr/>
        </p:nvGraphicFramePr>
        <p:xfrm>
          <a:off x="714375" y="1857375"/>
          <a:ext cx="8002588" cy="4743239"/>
        </p:xfrm>
        <a:graphic>
          <a:graphicData uri="http://schemas.openxmlformats.org/drawingml/2006/table">
            <a:tbl>
              <a:tblPr/>
              <a:tblGrid>
                <a:gridCol w="5500688"/>
                <a:gridCol w="2501900"/>
              </a:tblGrid>
              <a:tr h="72707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ヒラギノ角ゴ Pro W3"/>
                          <a:cs typeface="Arial" charset="0"/>
                        </a:rPr>
                        <a:t>Вид имущественного страхования</a:t>
                      </a:r>
                    </a:p>
                  </a:txBody>
                  <a:tcPr marL="0" marR="0" marT="252000" marB="720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ヒラギノ角ゴ Pro W3"/>
                          <a:cs typeface="Arial" charset="0"/>
                        </a:rPr>
                        <a:t>Количество заключенных договоров</a:t>
                      </a:r>
                    </a:p>
                  </a:txBody>
                  <a:tcPr marL="0" marR="0" marT="72000" marB="720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ОСГОВТС на территории РБ (внутреннее страхование)</a:t>
                      </a:r>
                    </a:p>
                  </a:txBody>
                  <a:tcPr marL="72000" marR="72000" marT="72000" marB="72000" anchor="b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3 56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/>
                        <a:cs typeface="Arial" charset="0"/>
                      </a:endParaRPr>
                    </a:p>
                  </a:txBody>
                  <a:tcPr marL="72000" marR="72000" marT="252000" marB="720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ОСГОВТС на территории РБ (пограничное страхование)</a:t>
                      </a:r>
                    </a:p>
                  </a:txBody>
                  <a:tcPr marL="72000" marR="72000" marT="72000" marB="72000" anchor="b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104 5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/>
                        <a:cs typeface="Arial" charset="0"/>
                      </a:endParaRPr>
                    </a:p>
                  </a:txBody>
                  <a:tcPr marL="72000" marR="72000" marT="252000" marB="720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ОСГОВТС на территории РБ (комплексное внутреннее страхование)</a:t>
                      </a:r>
                    </a:p>
                  </a:txBody>
                  <a:tcPr marL="72000" marR="72000" marT="72000" marB="72000" anchor="b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/>
                        <a:cs typeface="Arial" charset="0"/>
                      </a:endParaRPr>
                    </a:p>
                  </a:txBody>
                  <a:tcPr marL="72000" marR="72000" marT="252000" marB="720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ОСГОВТС по системе «Зеленая карта»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2000" marR="72000" marT="72000" marB="72000" anchor="b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1 365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/>
                        <a:cs typeface="Arial" charset="0"/>
                      </a:endParaRPr>
                    </a:p>
                  </a:txBody>
                  <a:tcPr marL="72000" marR="72000" marT="252000" marB="720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добровольное страхование наземных транспортных средств юридических лиц</a:t>
                      </a:r>
                    </a:p>
                  </a:txBody>
                  <a:tcPr marL="72000" marR="72000" marT="72000" marB="72000" anchor="b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/>
                          <a:cs typeface="Arial" charset="0"/>
                        </a:rPr>
                        <a:t>7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/>
                          <a:cs typeface="Arial" charset="0"/>
                        </a:rPr>
                        <a:t>3 150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/>
                        <a:cs typeface="Arial" charset="0"/>
                      </a:endParaRPr>
                    </a:p>
                  </a:txBody>
                  <a:tcPr marL="72000" marR="72000" marT="252000" marB="720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добровольное страхование наземных транспортных средств физических лиц</a:t>
                      </a:r>
                    </a:p>
                  </a:txBody>
                  <a:tcPr marL="72000" marR="72000" marT="72000" marB="72000" anchor="b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/>
                          <a:cs typeface="Arial" charset="0"/>
                        </a:rPr>
                        <a:t>6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/>
                          <a:cs typeface="Arial" charset="0"/>
                        </a:rPr>
                        <a:t>1 475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/>
                        <a:cs typeface="Arial" charset="0"/>
                      </a:endParaRPr>
                    </a:p>
                  </a:txBody>
                  <a:tcPr marL="72000" marR="72000" marT="252000" marB="720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9"/>
          <p:cNvSpPr>
            <a:spLocks noChangeArrowheads="1"/>
          </p:cNvSpPr>
          <p:nvPr/>
        </p:nvSpPr>
        <p:spPr bwMode="auto">
          <a:xfrm>
            <a:off x="9525" y="0"/>
            <a:ext cx="9134475" cy="188913"/>
          </a:xfrm>
          <a:prstGeom prst="rect">
            <a:avLst/>
          </a:prstGeom>
          <a:solidFill>
            <a:srgbClr val="033F7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37890" name="Picture 9" descr="Untitled-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260350"/>
            <a:ext cx="2120900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Rectangle 19"/>
          <p:cNvSpPr>
            <a:spLocks noChangeArrowheads="1"/>
          </p:cNvSpPr>
          <p:nvPr/>
        </p:nvSpPr>
        <p:spPr bwMode="auto">
          <a:xfrm>
            <a:off x="9525" y="6669088"/>
            <a:ext cx="9134475" cy="188912"/>
          </a:xfrm>
          <a:prstGeom prst="rect">
            <a:avLst/>
          </a:prstGeom>
          <a:solidFill>
            <a:srgbClr val="033F7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1071563"/>
            <a:ext cx="8229600" cy="357187"/>
          </a:xfrm>
        </p:spPr>
        <p:txBody>
          <a:bodyPr lIns="36000" tIns="0" rIns="36000" bIns="0" rtlCol="0">
            <a:normAutofit fontScale="90000"/>
          </a:bodyPr>
          <a:lstStyle/>
          <a:p>
            <a:pPr fontAlgn="auto">
              <a:spcBef>
                <a:spcPts val="112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i="1" dirty="0" smtClean="0">
                <a:solidFill>
                  <a:srgbClr val="99CC00"/>
                </a:solidFill>
                <a:latin typeface="+mn-lt"/>
              </a:rPr>
              <a:t>Количество произведенных выплат</a:t>
            </a:r>
            <a:endParaRPr lang="ru-RU" sz="2400" b="1" i="1" dirty="0">
              <a:solidFill>
                <a:srgbClr val="99CC00"/>
              </a:solidFill>
              <a:latin typeface="+mn-lt"/>
            </a:endParaRPr>
          </a:p>
        </p:txBody>
      </p:sp>
      <p:graphicFrame>
        <p:nvGraphicFramePr>
          <p:cNvPr id="9" name="Group 5"/>
          <p:cNvGraphicFramePr>
            <a:graphicFrameLocks noGrp="1"/>
          </p:cNvGraphicFramePr>
          <p:nvPr/>
        </p:nvGraphicFramePr>
        <p:xfrm>
          <a:off x="642938" y="1571625"/>
          <a:ext cx="8002587" cy="3404005"/>
        </p:xfrm>
        <a:graphic>
          <a:graphicData uri="http://schemas.openxmlformats.org/drawingml/2006/table">
            <a:tbl>
              <a:tblPr/>
              <a:tblGrid>
                <a:gridCol w="5500687"/>
                <a:gridCol w="2501900"/>
              </a:tblGrid>
              <a:tr h="72707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ヒラギノ角ゴ Pro W3"/>
                          <a:cs typeface="Arial" charset="0"/>
                        </a:rPr>
                        <a:t>Вид страхования</a:t>
                      </a:r>
                    </a:p>
                  </a:txBody>
                  <a:tcPr marL="0" marR="0" marT="252000" marB="720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ヒラギノ角ゴ Pro W3"/>
                        <a:cs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ヒラギノ角ゴ Pro W3"/>
                          <a:cs typeface="Arial" charset="0"/>
                        </a:rPr>
                        <a:t>Количество выплат</a:t>
                      </a:r>
                    </a:p>
                  </a:txBody>
                  <a:tcPr marL="0" marR="0" marT="72000" marB="720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добровольное страхование от несчастных случаев и болезней на время поездки за границу</a:t>
                      </a:r>
                    </a:p>
                  </a:txBody>
                  <a:tcPr marL="72000" marR="0" marT="108000" marB="108000" anchor="b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/>
                          <a:cs typeface="Arial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/>
                          <a:cs typeface="Arial" charset="0"/>
                        </a:rPr>
                        <a:t>4 175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/>
                        <a:cs typeface="Arial" charset="0"/>
                      </a:endParaRPr>
                    </a:p>
                  </a:txBody>
                  <a:tcPr marL="180000" marR="72000" marT="252000" marB="720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добровольное страхование медицинских расходов</a:t>
                      </a:r>
                    </a:p>
                  </a:txBody>
                  <a:tcPr marL="72000" marR="0" marT="108000" marB="108000" anchor="b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/>
                          <a:cs typeface="Arial" charset="0"/>
                        </a:rPr>
                        <a:t>33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/>
                          <a:cs typeface="Arial" charset="0"/>
                        </a:rPr>
                        <a:t>4 899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/>
                        <a:cs typeface="Arial" charset="0"/>
                      </a:endParaRPr>
                    </a:p>
                  </a:txBody>
                  <a:tcPr marL="180000" marR="72000" marT="252000" marB="720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добровольное страхование наземных транспортных средств юридических лиц</a:t>
                      </a:r>
                    </a:p>
                  </a:txBody>
                  <a:tcPr marL="72000" marR="72000" marT="72000" marB="72000" anchor="b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/>
                          <a:cs typeface="Arial" charset="0"/>
                        </a:rPr>
                        <a:t>4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/>
                          <a:cs typeface="Arial" charset="0"/>
                        </a:rPr>
                        <a:t>5 674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/>
                        <a:cs typeface="Arial" charset="0"/>
                      </a:endParaRPr>
                    </a:p>
                  </a:txBody>
                  <a:tcPr marL="180000" marR="72000" marT="252000" marB="720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добровольное страхование наземных транспортных средств физических лиц</a:t>
                      </a:r>
                    </a:p>
                  </a:txBody>
                  <a:tcPr marL="72000" marR="72000" marT="72000" marB="72000" anchor="b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/>
                          <a:cs typeface="Arial" charset="0"/>
                        </a:rPr>
                        <a:t>5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/>
                          <a:cs typeface="Arial" charset="0"/>
                        </a:rPr>
                        <a:t>4 219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/>
                        <a:cs typeface="Arial" charset="0"/>
                      </a:endParaRPr>
                    </a:p>
                  </a:txBody>
                  <a:tcPr marL="180000" marR="72000" marT="252000" marB="720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500188"/>
            <a:ext cx="8229600" cy="1000125"/>
          </a:xfrm>
        </p:spPr>
        <p:txBody>
          <a:bodyPr/>
          <a:lstStyle/>
          <a:p>
            <a:r>
              <a:rPr lang="ru-RU" sz="3400" b="1" i="1" smtClean="0">
                <a:solidFill>
                  <a:srgbClr val="99CC00"/>
                </a:solidFill>
              </a:rPr>
              <a:t>Показатели развития страхования </a:t>
            </a:r>
            <a:r>
              <a:rPr lang="en-US" sz="3400" b="1" i="1" smtClean="0">
                <a:solidFill>
                  <a:srgbClr val="99CC00"/>
                </a:solidFill>
              </a:rPr>
              <a:t/>
            </a:r>
            <a:br>
              <a:rPr lang="en-US" sz="3400" b="1" i="1" smtClean="0">
                <a:solidFill>
                  <a:srgbClr val="99CC00"/>
                </a:solidFill>
              </a:rPr>
            </a:br>
            <a:endParaRPr lang="ru-RU" sz="3400" b="1" i="1" smtClean="0">
              <a:solidFill>
                <a:srgbClr val="99CC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971550" y="2924175"/>
            <a:ext cx="3384550" cy="30972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99FF"/>
                </a:solidFill>
                <a:latin typeface="+mn-lt"/>
              </a:rPr>
              <a:t>%-ое соотношение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99FF"/>
                </a:solidFill>
                <a:latin typeface="+mn-lt"/>
              </a:rPr>
              <a:t>страховых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99FF"/>
                </a:solidFill>
                <a:latin typeface="+mn-lt"/>
              </a:rPr>
              <a:t>премий к ВВП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99FF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solidFill>
                  <a:srgbClr val="FF0000"/>
                </a:solidFill>
                <a:latin typeface="+mn-lt"/>
              </a:rPr>
              <a:t>0,9</a:t>
            </a:r>
            <a:r>
              <a:rPr lang="en-US" sz="4800" dirty="0">
                <a:solidFill>
                  <a:srgbClr val="FF0000"/>
                </a:solidFill>
                <a:latin typeface="+mn-lt"/>
              </a:rPr>
              <a:t>3</a:t>
            </a:r>
            <a:r>
              <a:rPr lang="ru-RU" sz="4800" dirty="0">
                <a:solidFill>
                  <a:srgbClr val="FF0000"/>
                </a:solidFill>
                <a:latin typeface="+mn-lt"/>
              </a:rPr>
              <a:t>%</a:t>
            </a:r>
          </a:p>
        </p:txBody>
      </p:sp>
      <p:sp>
        <p:nvSpPr>
          <p:cNvPr id="15364" name="Rectangle 9"/>
          <p:cNvSpPr>
            <a:spLocks noChangeArrowheads="1"/>
          </p:cNvSpPr>
          <p:nvPr/>
        </p:nvSpPr>
        <p:spPr bwMode="auto">
          <a:xfrm>
            <a:off x="4859338" y="2924175"/>
            <a:ext cx="3457575" cy="30972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99FF"/>
                </a:solidFill>
                <a:latin typeface="+mn-lt"/>
              </a:rPr>
              <a:t>Страховые премии на </a:t>
            </a:r>
            <a:endParaRPr lang="en-US" sz="2400" b="1" dirty="0">
              <a:solidFill>
                <a:srgbClr val="0099FF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99FF"/>
                </a:solidFill>
                <a:latin typeface="+mn-lt"/>
              </a:rPr>
              <a:t>душу населения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99FF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75 </a:t>
            </a:r>
            <a:r>
              <a:rPr lang="en-US" sz="4000" dirty="0" smtClean="0">
                <a:solidFill>
                  <a:srgbClr val="FF0000"/>
                </a:solidFill>
                <a:latin typeface="+mn-lt"/>
              </a:rPr>
              <a:t>USD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6388" name="Rectangle 19"/>
          <p:cNvSpPr>
            <a:spLocks noChangeArrowheads="1"/>
          </p:cNvSpPr>
          <p:nvPr/>
        </p:nvSpPr>
        <p:spPr bwMode="auto">
          <a:xfrm>
            <a:off x="9525" y="0"/>
            <a:ext cx="9134475" cy="188913"/>
          </a:xfrm>
          <a:prstGeom prst="rect">
            <a:avLst/>
          </a:prstGeom>
          <a:solidFill>
            <a:srgbClr val="033F7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16389" name="Picture 11" descr="Untitled-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260350"/>
            <a:ext cx="2120900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Rectangle 19"/>
          <p:cNvSpPr>
            <a:spLocks noChangeArrowheads="1"/>
          </p:cNvSpPr>
          <p:nvPr/>
        </p:nvSpPr>
        <p:spPr bwMode="auto">
          <a:xfrm>
            <a:off x="9525" y="6669088"/>
            <a:ext cx="9134475" cy="188912"/>
          </a:xfrm>
          <a:prstGeom prst="rect">
            <a:avLst/>
          </a:prstGeom>
          <a:solidFill>
            <a:srgbClr val="033F7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9" descr="Untitled-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260350"/>
            <a:ext cx="2120900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28625" y="1143001"/>
            <a:ext cx="8229600" cy="1000116"/>
          </a:xfrm>
          <a:prstGeom prst="rect">
            <a:avLst/>
          </a:prstGeom>
        </p:spPr>
        <p:txBody>
          <a:bodyPr lIns="36000" tIns="0" rIns="3600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i="1" dirty="0">
                <a:solidFill>
                  <a:srgbClr val="92D050"/>
                </a:solidFill>
                <a:latin typeface="+mn-lt"/>
                <a:ea typeface="+mj-ea"/>
                <a:cs typeface="+mj-cs"/>
              </a:rPr>
              <a:t>Вознаграждения </a:t>
            </a:r>
            <a:r>
              <a:rPr lang="ru-RU" sz="2400" b="1" i="1" dirty="0">
                <a:solidFill>
                  <a:srgbClr val="92D050"/>
                </a:solidFill>
                <a:latin typeface="+mn-lt"/>
              </a:rPr>
              <a:t>страховому агенту,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i="1" dirty="0" smtClean="0">
                <a:solidFill>
                  <a:srgbClr val="92D050"/>
                </a:solidFill>
                <a:latin typeface="+mn-lt"/>
              </a:rPr>
              <a:t>выполняющему работы по гражданско-правовому договору</a:t>
            </a:r>
            <a:r>
              <a:rPr lang="ru-RU" sz="2400" b="1" i="1" dirty="0" smtClean="0">
                <a:solidFill>
                  <a:srgbClr val="92D050"/>
                </a:solidFill>
                <a:latin typeface="+mn-lt"/>
                <a:ea typeface="+mj-ea"/>
                <a:cs typeface="+mj-cs"/>
              </a:rPr>
              <a:t> </a:t>
            </a:r>
            <a:endParaRPr lang="ru-RU" sz="2400" b="1" i="1" dirty="0">
              <a:solidFill>
                <a:srgbClr val="92D050"/>
              </a:solidFill>
              <a:latin typeface="+mn-lt"/>
              <a:ea typeface="+mj-ea"/>
              <a:cs typeface="+mj-cs"/>
            </a:endParaRPr>
          </a:p>
        </p:txBody>
      </p:sp>
      <p:graphicFrame>
        <p:nvGraphicFramePr>
          <p:cNvPr id="4" name="Group 5"/>
          <p:cNvGraphicFramePr>
            <a:graphicFrameLocks noGrp="1"/>
          </p:cNvGraphicFramePr>
          <p:nvPr/>
        </p:nvGraphicFramePr>
        <p:xfrm>
          <a:off x="714375" y="2643188"/>
          <a:ext cx="7931150" cy="2726351"/>
        </p:xfrm>
        <a:graphic>
          <a:graphicData uri="http://schemas.openxmlformats.org/drawingml/2006/table">
            <a:tbl>
              <a:tblPr/>
              <a:tblGrid>
                <a:gridCol w="5451475"/>
                <a:gridCol w="2479675"/>
              </a:tblGrid>
              <a:tr h="4905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ヒラギノ角ゴ Pro W3"/>
                          <a:cs typeface="Arial" charset="0"/>
                        </a:rPr>
                        <a:t> Вид страхования</a:t>
                      </a:r>
                    </a:p>
                  </a:txBody>
                  <a:tcPr marL="0" marR="0" marT="252000" marB="720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ヒラギノ角ゴ Pro W3"/>
                        <a:cs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ヒラギノ角ゴ Pro W3"/>
                          <a:cs typeface="Arial" charset="0"/>
                        </a:rPr>
                        <a:t>Предельный размер вознаграждения</a:t>
                      </a:r>
                    </a:p>
                  </a:txBody>
                  <a:tcPr marL="0" marR="0" marT="72000" marB="720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обязательное страхование гражданской ответственности владельцев транспортных средств</a:t>
                      </a:r>
                    </a:p>
                  </a:txBody>
                  <a:tcPr marL="72000" marR="0" marT="108000" marB="108000" anchor="b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сумма, равная 4 % суммы страховых взносов по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договору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/>
                        <a:cs typeface="Arial" charset="0"/>
                      </a:endParaRPr>
                    </a:p>
                  </a:txBody>
                  <a:tcPr marL="180000" marR="72000" marT="252000" marB="720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добровольное страхование иное, чем страхование жизни</a:t>
                      </a:r>
                    </a:p>
                  </a:txBody>
                  <a:tcPr marL="72000" marR="0" marT="108000" marB="108000" anchor="b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сумма, равная 20 % суммы страховых взносов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договору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/>
                        <a:cs typeface="Arial" charset="0"/>
                      </a:endParaRPr>
                    </a:p>
                  </a:txBody>
                  <a:tcPr marL="180000" marR="72000" marT="252000" marB="720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9" descr="Untitled-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260350"/>
            <a:ext cx="2120900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Прямоугольник 2"/>
          <p:cNvSpPr>
            <a:spLocks noChangeArrowheads="1"/>
          </p:cNvSpPr>
          <p:nvPr/>
        </p:nvSpPr>
        <p:spPr bwMode="auto">
          <a:xfrm>
            <a:off x="642938" y="1214438"/>
            <a:ext cx="8072437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b="1" i="1">
                <a:solidFill>
                  <a:srgbClr val="00B050"/>
                </a:solidFill>
                <a:latin typeface="Calibri" pitchFamily="34" charset="0"/>
              </a:rPr>
              <a:t>Предельный размер всех видов выплат независимо от их источника (включая вознаграждения, премии) страховому агенту</a:t>
            </a:r>
          </a:p>
        </p:txBody>
      </p:sp>
      <p:graphicFrame>
        <p:nvGraphicFramePr>
          <p:cNvPr id="5" name="Group 5"/>
          <p:cNvGraphicFramePr>
            <a:graphicFrameLocks noGrp="1"/>
          </p:cNvGraphicFramePr>
          <p:nvPr/>
        </p:nvGraphicFramePr>
        <p:xfrm>
          <a:off x="642938" y="2428875"/>
          <a:ext cx="7931150" cy="4209199"/>
        </p:xfrm>
        <a:graphic>
          <a:graphicData uri="http://schemas.openxmlformats.org/drawingml/2006/table">
            <a:tbl>
              <a:tblPr/>
              <a:tblGrid>
                <a:gridCol w="5451475"/>
                <a:gridCol w="2479675"/>
              </a:tblGrid>
              <a:tr h="69647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ヒラギノ角ゴ Pro W3"/>
                          <a:cs typeface="Arial" charset="0"/>
                        </a:rPr>
                        <a:t> Вид страхования</a:t>
                      </a:r>
                    </a:p>
                  </a:txBody>
                  <a:tcPr marL="0" marR="0" marT="252000" marB="720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ヒラギノ角ゴ Pro W3"/>
                        <a:cs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ヒラギノ角ゴ Pro W3"/>
                          <a:cs typeface="Arial" charset="0"/>
                        </a:rPr>
                        <a:t>Предельный размер  всех видов выплат</a:t>
                      </a:r>
                    </a:p>
                  </a:txBody>
                  <a:tcPr marL="0" marR="0" marT="72000" marB="720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12719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обязательное страхование, включая обязательное страхование гражданской ответственности владельцев транспортных средств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2000" marR="0" marT="108000" marB="108000" anchor="b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сумма, равная 7 % суммы страховых взносов по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договору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/>
                        <a:cs typeface="Arial" charset="0"/>
                      </a:endParaRPr>
                    </a:p>
                  </a:txBody>
                  <a:tcPr marL="180000" marR="72000" marT="252000" marB="720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103815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добровольное страхование иное, чем страхование жизни </a:t>
                      </a:r>
                    </a:p>
                  </a:txBody>
                  <a:tcPr marL="72000" marR="0" marT="108000" marB="108000" anchor="b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сумма, равная 35 % суммы страховых взносов по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договору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/>
                        <a:cs typeface="Arial" charset="0"/>
                      </a:endParaRPr>
                    </a:p>
                  </a:txBody>
                  <a:tcPr marL="180000" marR="72000" marT="252000" marB="720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110026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добровольное страхование, относящееся к страхованию жизни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2000" marR="0" marT="108000" marB="108000" anchor="b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сумму, равная 12 % суммы страховых взносов по этим видам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/>
                        <a:cs typeface="Arial" charset="0"/>
                      </a:endParaRPr>
                    </a:p>
                  </a:txBody>
                  <a:tcPr marL="180000" marR="72000" marT="252000" marB="720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sp>
        <p:nvSpPr>
          <p:cNvPr id="39956" name="Прямоугольник 5"/>
          <p:cNvSpPr>
            <a:spLocks noChangeArrowheads="1"/>
          </p:cNvSpPr>
          <p:nvPr/>
        </p:nvSpPr>
        <p:spPr bwMode="auto">
          <a:xfrm>
            <a:off x="642938" y="1214438"/>
            <a:ext cx="8072437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b="1" i="1">
                <a:solidFill>
                  <a:srgbClr val="92D050"/>
                </a:solidFill>
                <a:latin typeface="Calibri" pitchFamily="34" charset="0"/>
              </a:rPr>
              <a:t>Предельный размер всех видов выплат независимо от их источника (включая вознаграждения, премии) страховому агенту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9" descr="Untitled-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260350"/>
            <a:ext cx="2120900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2" name="Прямоугольник 3"/>
          <p:cNvSpPr>
            <a:spLocks noChangeArrowheads="1"/>
          </p:cNvSpPr>
          <p:nvPr/>
        </p:nvSpPr>
        <p:spPr bwMode="auto">
          <a:xfrm>
            <a:off x="642938" y="1214438"/>
            <a:ext cx="8072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>
                <a:solidFill>
                  <a:srgbClr val="92D050"/>
                </a:solidFill>
                <a:latin typeface="Calibri" pitchFamily="34" charset="0"/>
              </a:rPr>
              <a:t>Вознаграждения страховому брокеру </a:t>
            </a:r>
            <a:endParaRPr lang="ru-RU" sz="2200" b="1" i="1">
              <a:solidFill>
                <a:srgbClr val="92D050"/>
              </a:solidFill>
              <a:latin typeface="Calibri" pitchFamily="34" charset="0"/>
            </a:endParaRPr>
          </a:p>
        </p:txBody>
      </p:sp>
      <p:graphicFrame>
        <p:nvGraphicFramePr>
          <p:cNvPr id="9" name="Group 5"/>
          <p:cNvGraphicFramePr>
            <a:graphicFrameLocks noGrp="1"/>
          </p:cNvGraphicFramePr>
          <p:nvPr/>
        </p:nvGraphicFramePr>
        <p:xfrm>
          <a:off x="642938" y="2000250"/>
          <a:ext cx="7931150" cy="1652149"/>
        </p:xfrm>
        <a:graphic>
          <a:graphicData uri="http://schemas.openxmlformats.org/drawingml/2006/table">
            <a:tbl>
              <a:tblPr/>
              <a:tblGrid>
                <a:gridCol w="5451475"/>
                <a:gridCol w="2479675"/>
              </a:tblGrid>
              <a:tr h="5286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Оказанные услуги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ヒラギノ角ゴ Pro W3"/>
                        <a:cs typeface="Arial" charset="0"/>
                      </a:endParaRPr>
                    </a:p>
                  </a:txBody>
                  <a:tcPr marL="0" marR="0" marT="252000" marB="720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ヒラギノ角ゴ Pro W3"/>
                        <a:cs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ヒラギノ角ゴ Pro W3"/>
                          <a:cs typeface="Arial" charset="0"/>
                        </a:rPr>
                        <a:t>Предельный размер  всех видов выплат</a:t>
                      </a:r>
                    </a:p>
                  </a:txBody>
                  <a:tcPr marL="0" marR="0" marT="72000" marB="720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добровольным видам страхования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2000" marR="0" marT="108000" marB="108000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сумма, равная 25 процентам суммы страховых взносов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/>
                        <a:cs typeface="Arial" charset="0"/>
                      </a:endParaRPr>
                    </a:p>
                  </a:txBody>
                  <a:tcPr marL="180000" marR="72000" marT="252000" marB="720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9" descr="Untitled-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260350"/>
            <a:ext cx="2120900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6" name="Прямоугольник 3"/>
          <p:cNvSpPr>
            <a:spLocks noChangeArrowheads="1"/>
          </p:cNvSpPr>
          <p:nvPr/>
        </p:nvSpPr>
        <p:spPr bwMode="auto">
          <a:xfrm>
            <a:off x="642938" y="1214438"/>
            <a:ext cx="80724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>
                <a:solidFill>
                  <a:srgbClr val="92D050"/>
                </a:solidFill>
                <a:latin typeface="Calibri" pitchFamily="34" charset="0"/>
              </a:rPr>
              <a:t>Макроэкономические показатели по страховым рынкам стран ЕЭП, 2014 год</a:t>
            </a:r>
            <a:endParaRPr lang="ru-RU" sz="2200" b="1" i="1">
              <a:solidFill>
                <a:srgbClr val="92D050"/>
              </a:solidFill>
              <a:latin typeface="Calibri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63" y="2286000"/>
          <a:ext cx="8501124" cy="2500329"/>
        </p:xfrm>
        <a:graphic>
          <a:graphicData uri="http://schemas.openxmlformats.org/drawingml/2006/table">
            <a:tbl>
              <a:tblPr/>
              <a:tblGrid>
                <a:gridCol w="1100606"/>
                <a:gridCol w="1467472"/>
                <a:gridCol w="789508"/>
                <a:gridCol w="1428760"/>
                <a:gridCol w="1143008"/>
                <a:gridCol w="1143008"/>
                <a:gridCol w="1428762"/>
              </a:tblGrid>
              <a:tr h="11136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Страна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Кол-во страховщиков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 к ВВП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Страховые премии на душу населения, $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Страховые премии, млн. $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Страховые выплаты, млн. </a:t>
                      </a:r>
                      <a:r>
                        <a:rPr lang="en-US" sz="16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$</a:t>
                      </a:r>
                      <a:endParaRPr lang="ru-RU" sz="16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Кол-во обязательных видов страхования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Армения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0,67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72</a:t>
                      </a: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</a:t>
                      </a: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53, 2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Беларусь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0,9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77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</a:t>
                      </a: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310,4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Казахстан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0,74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97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1 643,3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9,</a:t>
                      </a:r>
                      <a:r>
                        <a:rPr lang="en-US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Россия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420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181,1 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26 </a:t>
                      </a: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014,6 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12 </a:t>
                      </a: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437,9 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0" y="1600200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marL="342900" indent="-334963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b="1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b="1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b="1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b="1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b="1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b="1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b="1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b="1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b="1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fontAlgn="auto">
              <a:spcBef>
                <a:spcPts val="250"/>
              </a:spcBef>
              <a:spcAft>
                <a:spcPts val="0"/>
              </a:spcAft>
              <a:defRPr/>
            </a:pPr>
            <a:endParaRPr lang="ru-RU" sz="1000" b="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</a:endParaRPr>
          </a:p>
          <a:p>
            <a:pPr fontAlgn="auto">
              <a:spcBef>
                <a:spcPts val="250"/>
              </a:spcBef>
              <a:spcAft>
                <a:spcPts val="0"/>
              </a:spcAft>
              <a:defRPr/>
            </a:pPr>
            <a:endParaRPr lang="ru-RU" sz="1000" b="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</a:endParaRPr>
          </a:p>
          <a:p>
            <a:pPr fontAlgn="auto">
              <a:spcBef>
                <a:spcPts val="250"/>
              </a:spcBef>
              <a:spcAft>
                <a:spcPts val="0"/>
              </a:spcAft>
              <a:defRPr/>
            </a:pPr>
            <a:endParaRPr lang="ru-RU" sz="1000" b="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</a:endParaRPr>
          </a:p>
          <a:p>
            <a:pPr fontAlgn="auto">
              <a:spcBef>
                <a:spcPts val="250"/>
              </a:spcBef>
              <a:spcAft>
                <a:spcPts val="0"/>
              </a:spcAft>
              <a:defRPr/>
            </a:pPr>
            <a:endParaRPr lang="ru-RU" sz="1000" b="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</a:endParaRPr>
          </a:p>
          <a:p>
            <a:pPr fontAlgn="auto">
              <a:spcBef>
                <a:spcPts val="250"/>
              </a:spcBef>
              <a:spcAft>
                <a:spcPts val="0"/>
              </a:spcAft>
              <a:defRPr/>
            </a:pPr>
            <a:endParaRPr lang="ru-RU" sz="1000" b="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</a:endParaRPr>
          </a:p>
        </p:txBody>
      </p:sp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828675" y="1122363"/>
            <a:ext cx="7118350" cy="2917825"/>
            <a:chOff x="522" y="707"/>
            <a:chExt cx="4484" cy="1838"/>
          </a:xfrm>
        </p:grpSpPr>
        <p:pic>
          <p:nvPicPr>
            <p:cNvPr id="43016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22" y="707"/>
              <a:ext cx="4484" cy="18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4580" name="Text Box 4"/>
            <p:cNvSpPr txBox="1">
              <a:spLocks noChangeArrowheads="1"/>
            </p:cNvSpPr>
            <p:nvPr/>
          </p:nvSpPr>
          <p:spPr bwMode="auto">
            <a:xfrm>
              <a:off x="573" y="716"/>
              <a:ext cx="4027" cy="14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lIns="90000" tIns="46800" rIns="90000" bIns="46800"/>
            <a:lstStyle/>
            <a:p>
              <a:pPr fontAlgn="auto">
                <a:lnSpc>
                  <a:spcPts val="4438"/>
                </a:lnSpc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26688" algn="l"/>
                  <a:tab pos="10779125" algn="l"/>
                  <a:tab pos="10780713" algn="l"/>
                </a:tabLst>
                <a:defRPr/>
              </a:pPr>
              <a:r>
                <a:rPr lang="en-US" sz="3200" i="1" dirty="0">
                  <a:solidFill>
                    <a:srgbClr val="E17B7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rbel" pitchFamily="32" charset="0"/>
                </a:rPr>
                <a:t>	</a:t>
              </a:r>
            </a:p>
            <a:p>
              <a:pPr fontAlgn="auto">
                <a:lnSpc>
                  <a:spcPts val="4438"/>
                </a:lnSpc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26688" algn="l"/>
                  <a:tab pos="10779125" algn="l"/>
                  <a:tab pos="10780713" algn="l"/>
                </a:tabLst>
                <a:defRPr/>
              </a:pPr>
              <a:r>
                <a:rPr lang="en-US" sz="3200" i="1" dirty="0">
                  <a:solidFill>
                    <a:srgbClr val="E17B7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rbel" pitchFamily="32" charset="0"/>
                </a:rPr>
                <a:t>	</a:t>
              </a:r>
              <a:r>
                <a:rPr lang="ru-RU" sz="3200" i="1" dirty="0">
                  <a:solidFill>
                    <a:srgbClr val="E17B7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rbel" pitchFamily="32" charset="0"/>
                </a:rPr>
                <a:t>БЛАГОДАРЮ ЗА </a:t>
              </a:r>
              <a:r>
                <a:rPr lang="en-US" sz="3200" i="1" dirty="0">
                  <a:solidFill>
                    <a:srgbClr val="E17B7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rbel" pitchFamily="32" charset="0"/>
                </a:rPr>
                <a:t>	</a:t>
              </a:r>
            </a:p>
            <a:p>
              <a:pPr fontAlgn="auto">
                <a:lnSpc>
                  <a:spcPts val="4438"/>
                </a:lnSpc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26688" algn="l"/>
                  <a:tab pos="10779125" algn="l"/>
                  <a:tab pos="10780713" algn="l"/>
                </a:tabLst>
                <a:defRPr/>
              </a:pPr>
              <a:r>
                <a:rPr lang="en-US" sz="3200" i="1" dirty="0">
                  <a:solidFill>
                    <a:srgbClr val="E17B7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rbel" pitchFamily="32" charset="0"/>
                </a:rPr>
                <a:t>	</a:t>
              </a:r>
              <a:r>
                <a:rPr lang="ru-RU" sz="3200" i="1" dirty="0">
                  <a:solidFill>
                    <a:srgbClr val="E17B7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rbel" pitchFamily="32" charset="0"/>
                </a:rPr>
                <a:t>ВНИМАНИЕ!</a:t>
              </a:r>
            </a:p>
            <a:p>
              <a:pPr fontAlgn="auto">
                <a:lnSpc>
                  <a:spcPts val="4438"/>
                </a:lnSpc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26688" algn="l"/>
                  <a:tab pos="10779125" algn="l"/>
                  <a:tab pos="10780713" algn="l"/>
                </a:tabLst>
                <a:defRPr/>
              </a:pPr>
              <a:endParaRPr lang="ru-RU" sz="3200" i="1" dirty="0">
                <a:solidFill>
                  <a:srgbClr val="E17B7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2" charset="0"/>
              </a:endParaRPr>
            </a:p>
            <a:p>
              <a:pPr fontAlgn="auto">
                <a:lnSpc>
                  <a:spcPts val="4438"/>
                </a:lnSpc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26688" algn="l"/>
                  <a:tab pos="10779125" algn="l"/>
                  <a:tab pos="10780713" algn="l"/>
                </a:tabLst>
                <a:defRPr/>
              </a:pPr>
              <a:endParaRPr lang="ru-RU" sz="3200" i="1" dirty="0">
                <a:solidFill>
                  <a:srgbClr val="E17B7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2" charset="0"/>
              </a:endParaRPr>
            </a:p>
            <a:p>
              <a:pPr fontAlgn="auto">
                <a:lnSpc>
                  <a:spcPts val="4438"/>
                </a:lnSpc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26688" algn="l"/>
                  <a:tab pos="10779125" algn="l"/>
                  <a:tab pos="10780713" algn="l"/>
                </a:tabLst>
                <a:defRPr/>
              </a:pPr>
              <a:endParaRPr lang="ru-RU" sz="1200" i="1" dirty="0">
                <a:solidFill>
                  <a:srgbClr val="ADA3FB"/>
                </a:solidFill>
                <a:latin typeface="Times New Roman" pitchFamily="16" charset="0"/>
              </a:endParaRPr>
            </a:p>
            <a:p>
              <a:pPr fontAlgn="auto">
                <a:lnSpc>
                  <a:spcPts val="4438"/>
                </a:lnSpc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26688" algn="l"/>
                  <a:tab pos="10779125" algn="l"/>
                  <a:tab pos="10780713" algn="l"/>
                </a:tabLst>
                <a:defRPr/>
              </a:pPr>
              <a:endParaRPr lang="ru-RU" sz="1200" i="1" dirty="0">
                <a:solidFill>
                  <a:srgbClr val="ADA3FB"/>
                </a:solidFill>
                <a:latin typeface="Times New Roman" pitchFamily="16" charset="0"/>
              </a:endParaRPr>
            </a:p>
            <a:p>
              <a:pPr fontAlgn="auto">
                <a:lnSpc>
                  <a:spcPts val="4438"/>
                </a:lnSpc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26688" algn="l"/>
                  <a:tab pos="10779125" algn="l"/>
                  <a:tab pos="10780713" algn="l"/>
                </a:tabLst>
                <a:defRPr/>
              </a:pPr>
              <a:r>
                <a:rPr lang="ru-RU" sz="1300" i="1" dirty="0">
                  <a:solidFill>
                    <a:srgbClr val="ADA3FB"/>
                  </a:solidFill>
                  <a:latin typeface="Times New Roman" pitchFamily="16" charset="0"/>
                </a:rPr>
                <a:t>Шавлюга Н.Г.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26688" algn="l"/>
                  <a:tab pos="10779125" algn="l"/>
                  <a:tab pos="10780713" algn="l"/>
                </a:tabLst>
                <a:defRPr/>
              </a:pPr>
              <a:r>
                <a:rPr lang="ru-RU" sz="1300" i="1" dirty="0">
                  <a:solidFill>
                    <a:srgbClr val="ADA3FB"/>
                  </a:solidFill>
                  <a:latin typeface="Times New Roman" pitchFamily="16" charset="0"/>
                </a:rPr>
                <a:t>заместитель генерального директора Белорусской ассоциации страховщиков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26688" algn="l"/>
                  <a:tab pos="10779125" algn="l"/>
                  <a:tab pos="10780713" algn="l"/>
                </a:tabLst>
                <a:defRPr/>
              </a:pPr>
              <a:endParaRPr lang="ru-RU" sz="1000" dirty="0">
                <a:solidFill>
                  <a:srgbClr val="ADA3FB"/>
                </a:solidFill>
                <a:latin typeface="Times New Roman" pitchFamily="16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26688" algn="l"/>
                  <a:tab pos="10779125" algn="l"/>
                  <a:tab pos="10780713" algn="l"/>
                </a:tabLst>
                <a:defRPr/>
              </a:pPr>
              <a:r>
                <a:rPr lang="ru-RU" sz="1000" dirty="0">
                  <a:solidFill>
                    <a:srgbClr val="ADA3FB"/>
                  </a:solidFill>
                  <a:latin typeface="Times New Roman" pitchFamily="16" charset="0"/>
                </a:rPr>
                <a:t>телефон: +375 (17) 286-30-46, факс + 375 (17) 286-30-46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26688" algn="l"/>
                  <a:tab pos="10779125" algn="l"/>
                  <a:tab pos="10780713" algn="l"/>
                </a:tabLst>
                <a:defRPr/>
              </a:pPr>
              <a:r>
                <a:rPr lang="ru-RU" sz="1000" dirty="0" err="1">
                  <a:solidFill>
                    <a:srgbClr val="ADA3FB"/>
                  </a:solidFill>
                  <a:latin typeface="Times New Roman" pitchFamily="16" charset="0"/>
                </a:rPr>
                <a:t>e-mail</a:t>
              </a:r>
              <a:r>
                <a:rPr lang="ru-RU" sz="1000" dirty="0">
                  <a:solidFill>
                    <a:srgbClr val="ADA3FB"/>
                  </a:solidFill>
                  <a:latin typeface="Times New Roman" pitchFamily="16" charset="0"/>
                </a:rPr>
                <a:t>: </a:t>
              </a:r>
              <a:r>
                <a:rPr lang="en-US" sz="1000" dirty="0" err="1">
                  <a:solidFill>
                    <a:srgbClr val="ADA3FB"/>
                  </a:solidFill>
                  <a:latin typeface="Times New Roman" pitchFamily="16" charset="0"/>
                </a:rPr>
                <a:t>shavluga</a:t>
              </a:r>
              <a:r>
                <a:rPr lang="en-US" sz="1000" dirty="0">
                  <a:solidFill>
                    <a:srgbClr val="ADA3FB"/>
                  </a:solidFill>
                  <a:latin typeface="Times New Roman" pitchFamily="16" charset="0"/>
                </a:rPr>
                <a:t>@</a:t>
              </a:r>
              <a:r>
                <a:rPr lang="ru-RU" sz="1000" dirty="0" err="1">
                  <a:solidFill>
                    <a:srgbClr val="ADA3FB"/>
                  </a:solidFill>
                  <a:latin typeface="Times New Roman" pitchFamily="16" charset="0"/>
                </a:rPr>
                <a:t>belasin.by</a:t>
              </a:r>
              <a:endParaRPr lang="ru-RU" sz="1000" dirty="0">
                <a:solidFill>
                  <a:srgbClr val="ADA3FB"/>
                </a:solidFill>
                <a:latin typeface="Times New Roman" pitchFamily="16" charset="0"/>
              </a:endParaRPr>
            </a:p>
            <a:p>
              <a:pPr fontAlgn="auto">
                <a:lnSpc>
                  <a:spcPts val="4438"/>
                </a:lnSpc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26688" algn="l"/>
                  <a:tab pos="10779125" algn="l"/>
                  <a:tab pos="10780713" algn="l"/>
                </a:tabLst>
                <a:defRPr/>
              </a:pPr>
              <a:endParaRPr lang="ru-RU" sz="1000" dirty="0">
                <a:solidFill>
                  <a:srgbClr val="ADA3FB"/>
                </a:solidFill>
                <a:latin typeface="Times New Roman" pitchFamily="16" charset="0"/>
              </a:endParaRPr>
            </a:p>
            <a:p>
              <a:pPr fontAlgn="auto">
                <a:lnSpc>
                  <a:spcPts val="4438"/>
                </a:lnSpc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26688" algn="l"/>
                  <a:tab pos="10779125" algn="l"/>
                  <a:tab pos="10780713" algn="l"/>
                </a:tabLst>
                <a:defRPr/>
              </a:pPr>
              <a:endParaRPr lang="en-US" sz="3200" i="1" dirty="0">
                <a:solidFill>
                  <a:srgbClr val="E17B7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2" charset="0"/>
              </a:endParaRPr>
            </a:p>
            <a:p>
              <a:pPr fontAlgn="auto">
                <a:lnSpc>
                  <a:spcPts val="4438"/>
                </a:lnSpc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26688" algn="l"/>
                  <a:tab pos="10779125" algn="l"/>
                  <a:tab pos="10780713" algn="l"/>
                </a:tabLst>
                <a:defRPr/>
              </a:pPr>
              <a:endParaRPr lang="en-US" sz="3200" i="1" dirty="0">
                <a:solidFill>
                  <a:srgbClr val="E17B7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2" charset="0"/>
              </a:endParaRPr>
            </a:p>
          </p:txBody>
        </p:sp>
      </p:grpSp>
      <p:sp>
        <p:nvSpPr>
          <p:cNvPr id="43011" name="Text Box 5"/>
          <p:cNvSpPr txBox="1">
            <a:spLocks noChangeArrowheads="1"/>
          </p:cNvSpPr>
          <p:nvPr/>
        </p:nvSpPr>
        <p:spPr bwMode="auto">
          <a:xfrm>
            <a:off x="3924300" y="4292600"/>
            <a:ext cx="4392613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3012" name="Text Box 6"/>
          <p:cNvSpPr txBox="1">
            <a:spLocks noChangeArrowheads="1"/>
          </p:cNvSpPr>
          <p:nvPr/>
        </p:nvSpPr>
        <p:spPr bwMode="auto">
          <a:xfrm>
            <a:off x="4572000" y="5084763"/>
            <a:ext cx="4572000" cy="2449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1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i="1">
              <a:solidFill>
                <a:srgbClr val="000000"/>
              </a:solidFill>
              <a:latin typeface="Calibri" pitchFamily="34" charset="0"/>
            </a:endParaRPr>
          </a:p>
          <a:p>
            <a:pPr>
              <a:spcBef>
                <a:spcPts val="11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i="1">
              <a:solidFill>
                <a:srgbClr val="000000"/>
              </a:solidFill>
              <a:latin typeface="Calibri" pitchFamily="34" charset="0"/>
            </a:endParaRPr>
          </a:p>
          <a:p>
            <a:pPr algn="r">
              <a:spcBef>
                <a:spcPts val="1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i="1">
                <a:solidFill>
                  <a:srgbClr val="000000"/>
                </a:solidFill>
                <a:latin typeface="Calibri" pitchFamily="34" charset="0"/>
              </a:rPr>
              <a:t>                                </a:t>
            </a:r>
            <a:r>
              <a:rPr lang="en-US" i="1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i="1">
                <a:solidFill>
                  <a:srgbClr val="000000"/>
                </a:solidFill>
                <a:latin typeface="Calibri" pitchFamily="34" charset="0"/>
              </a:rPr>
              <a:t>             </a:t>
            </a:r>
            <a:r>
              <a:rPr lang="en-US" sz="2000" i="1">
                <a:solidFill>
                  <a:srgbClr val="CCCCFF"/>
                </a:solidFill>
                <a:latin typeface="Calibri" pitchFamily="34" charset="0"/>
                <a:hlinkClick r:id="rId4"/>
              </a:rPr>
              <a:t>www.belasin.by</a:t>
            </a:r>
          </a:p>
          <a:p>
            <a:pPr algn="r">
              <a:spcBef>
                <a:spcPts val="1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i="1">
              <a:solidFill>
                <a:srgbClr val="000000"/>
              </a:solidFill>
              <a:latin typeface="Calibri" pitchFamily="34" charset="0"/>
            </a:endParaRPr>
          </a:p>
          <a:p>
            <a:pPr>
              <a:spcBef>
                <a:spcPts val="1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i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3013" name="Rectangle 7"/>
          <p:cNvSpPr>
            <a:spLocks noChangeArrowheads="1"/>
          </p:cNvSpPr>
          <p:nvPr/>
        </p:nvSpPr>
        <p:spPr bwMode="auto">
          <a:xfrm>
            <a:off x="9525" y="0"/>
            <a:ext cx="9134475" cy="188913"/>
          </a:xfrm>
          <a:prstGeom prst="rect">
            <a:avLst/>
          </a:prstGeom>
          <a:solidFill>
            <a:srgbClr val="033F7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43014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08400" y="260350"/>
            <a:ext cx="2120900" cy="693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3015" name="Rectangle 9"/>
          <p:cNvSpPr>
            <a:spLocks noChangeArrowheads="1"/>
          </p:cNvSpPr>
          <p:nvPr/>
        </p:nvSpPr>
        <p:spPr bwMode="auto">
          <a:xfrm>
            <a:off x="9525" y="6669088"/>
            <a:ext cx="9134475" cy="188912"/>
          </a:xfrm>
          <a:prstGeom prst="rect">
            <a:avLst/>
          </a:prstGeom>
          <a:solidFill>
            <a:srgbClr val="033F7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500063" y="1143000"/>
            <a:ext cx="8229600" cy="806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i="1">
                <a:solidFill>
                  <a:srgbClr val="99CC00"/>
                </a:solidFill>
                <a:latin typeface="Calibri" pitchFamily="34" charset="0"/>
              </a:rPr>
              <a:t>Структура страхового рынка Беларуси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9525" y="0"/>
            <a:ext cx="9134475" cy="188913"/>
          </a:xfrm>
          <a:prstGeom prst="rect">
            <a:avLst/>
          </a:prstGeom>
          <a:solidFill>
            <a:srgbClr val="033F7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8400" y="260350"/>
            <a:ext cx="2120900" cy="693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9525" y="6669088"/>
            <a:ext cx="9134475" cy="188912"/>
          </a:xfrm>
          <a:prstGeom prst="rect">
            <a:avLst/>
          </a:prstGeom>
          <a:solidFill>
            <a:srgbClr val="033F7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5125" name="Group 5"/>
          <p:cNvGraphicFramePr>
            <a:graphicFrameLocks noGrp="1"/>
          </p:cNvGraphicFramePr>
          <p:nvPr/>
        </p:nvGraphicFramePr>
        <p:xfrm>
          <a:off x="642938" y="2286000"/>
          <a:ext cx="8002587" cy="2536825"/>
        </p:xfrm>
        <a:graphic>
          <a:graphicData uri="http://schemas.openxmlformats.org/drawingml/2006/table">
            <a:tbl>
              <a:tblPr/>
              <a:tblGrid>
                <a:gridCol w="5908675"/>
                <a:gridCol w="2093912"/>
              </a:tblGrid>
              <a:tr h="5365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 W3"/>
                          <a:cs typeface="ヒラギノ角ゴ Pro W3"/>
                        </a:rPr>
                        <a:t>Всего страховых организаций</a:t>
                      </a:r>
                    </a:p>
                  </a:txBody>
                  <a:tcPr marL="90000" marR="90000" marT="24840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 W3"/>
                          <a:cs typeface="ヒラギノ角ゴ Pro W3"/>
                        </a:rPr>
                        <a:t>24</a:t>
                      </a:r>
                    </a:p>
                  </a:txBody>
                  <a:tcPr marL="90000" marR="90000" marT="24840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/>
                          <a:cs typeface="ヒラギノ角ゴ Pro W3"/>
                        </a:rPr>
                        <a:t>в т.ч.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/>
                          <a:cs typeface="ヒラギノ角ゴ Pro W3"/>
                        </a:rPr>
                        <a:t>non-life</a:t>
                      </a:r>
                    </a:p>
                  </a:txBody>
                  <a:tcPr marL="90000" marR="90000" marT="24840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/>
                          <a:cs typeface="ヒラギノ角ゴ Pro W3"/>
                        </a:rPr>
                        <a:t>1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/>
                          <a:cs typeface="ヒラギノ角ゴ Pro W3"/>
                        </a:rPr>
                        <a:t>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/>
                        <a:cs typeface="ヒラギノ角ゴ Pro W3"/>
                      </a:endParaRPr>
                    </a:p>
                  </a:txBody>
                  <a:tcPr marL="90000" marR="90000" marT="24840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/>
                          <a:cs typeface="ヒラギノ角ゴ Pro W3"/>
                        </a:rPr>
                        <a:t>life</a:t>
                      </a:r>
                    </a:p>
                  </a:txBody>
                  <a:tcPr marL="90000" marR="90000" marT="24840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/>
                          <a:cs typeface="ヒラギノ角ゴ Pro W3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/>
                          <a:cs typeface="ヒラギノ角ゴ Pro W3"/>
                        </a:rPr>
                        <a:t>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/>
                        <a:cs typeface="ヒラギノ角ゴ Pro W3"/>
                      </a:endParaRPr>
                    </a:p>
                  </a:txBody>
                  <a:tcPr marL="90000" marR="90000" marT="24840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/>
                          <a:cs typeface="ヒラギノ角ゴ Pro W3"/>
                        </a:rPr>
                        <a:t>Белорусская национальная перестраховочная организация</a:t>
                      </a:r>
                    </a:p>
                  </a:txBody>
                  <a:tcPr marL="90000" marR="90000" marT="24840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/>
                          <a:cs typeface="ヒラギノ角ゴ Pro W3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/>
                          <a:cs typeface="ヒラギノ角ゴ Pro W3"/>
                        </a:rPr>
                        <a:t>1</a:t>
                      </a:r>
                    </a:p>
                  </a:txBody>
                  <a:tcPr marL="90000" marR="90000" marT="24840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sp>
        <p:nvSpPr>
          <p:cNvPr id="17430" name="Прямоугольник 6"/>
          <p:cNvSpPr>
            <a:spLocks noChangeArrowheads="1"/>
          </p:cNvSpPr>
          <p:nvPr/>
        </p:nvSpPr>
        <p:spPr bwMode="auto">
          <a:xfrm>
            <a:off x="571500" y="5286375"/>
            <a:ext cx="771525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49263">
              <a:lnSpc>
                <a:spcPct val="74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Количество страховых компаний с иностранным капиталом    </a:t>
            </a:r>
            <a:r>
              <a:rPr lang="ru-RU" dirty="0" smtClean="0">
                <a:solidFill>
                  <a:srgbClr val="000000"/>
                </a:solidFill>
                <a:ea typeface="ヒラギノ角ゴ Pro W3"/>
                <a:cs typeface="ヒラギノ角ゴ Pro W3"/>
              </a:rPr>
              <a:t>11</a:t>
            </a:r>
            <a:endParaRPr lang="ru-RU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9525" y="0"/>
            <a:ext cx="9134475" cy="188913"/>
          </a:xfrm>
          <a:prstGeom prst="rect">
            <a:avLst/>
          </a:prstGeom>
          <a:solidFill>
            <a:srgbClr val="033F7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8400" y="260350"/>
            <a:ext cx="2120900" cy="693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9525" y="6669088"/>
            <a:ext cx="9134475" cy="188912"/>
          </a:xfrm>
          <a:prstGeom prst="rect">
            <a:avLst/>
          </a:prstGeom>
          <a:solidFill>
            <a:srgbClr val="033F7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1285875" y="1071563"/>
            <a:ext cx="6769100" cy="895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600" b="1" i="1" dirty="0">
                <a:solidFill>
                  <a:srgbClr val="92D050"/>
                </a:solidFill>
                <a:latin typeface="+mj-lt"/>
              </a:rPr>
              <a:t>Обеспечены работой в страховом секторе, чел.</a:t>
            </a:r>
          </a:p>
        </p:txBody>
      </p:sp>
      <p:graphicFrame>
        <p:nvGraphicFramePr>
          <p:cNvPr id="19485" name="Group 29"/>
          <p:cNvGraphicFramePr>
            <a:graphicFrameLocks noGrp="1"/>
          </p:cNvGraphicFramePr>
          <p:nvPr/>
        </p:nvGraphicFramePr>
        <p:xfrm>
          <a:off x="642938" y="2214563"/>
          <a:ext cx="8002587" cy="2786072"/>
        </p:xfrm>
        <a:graphic>
          <a:graphicData uri="http://schemas.openxmlformats.org/drawingml/2006/table">
            <a:tbl>
              <a:tblPr/>
              <a:tblGrid>
                <a:gridCol w="5908675"/>
                <a:gridCol w="2093912"/>
              </a:tblGrid>
              <a:tr h="859304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 W3"/>
                          <a:cs typeface="ヒラギノ角ゴ Pro W3"/>
                        </a:rPr>
                        <a:t>Всего</a:t>
                      </a:r>
                    </a:p>
                  </a:txBody>
                  <a:tcPr marL="90000" marR="90000" marT="24840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 W3"/>
                          <a:cs typeface="ヒラギノ角ゴ Pro W3"/>
                        </a:rPr>
                        <a:t>17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ea typeface="ヒラギノ角ゴ Pro W3"/>
                          <a:cs typeface="ヒラギノ角ゴ Pro W3"/>
                        </a:rPr>
                        <a:t>129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  <a:ea typeface="ヒラギノ角ゴ Pro W3"/>
                        <a:cs typeface="ヒラギノ角ゴ Pro W3"/>
                      </a:endParaRPr>
                    </a:p>
                  </a:txBody>
                  <a:tcPr marL="90000" marR="90000" marT="24840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89559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/>
                          <a:cs typeface="ヒラギノ角ゴ Pro W3"/>
                        </a:rPr>
                        <a:t>в т.ч. штатные работники</a:t>
                      </a:r>
                    </a:p>
                  </a:txBody>
                  <a:tcPr marL="90000" marR="90000" marT="24840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/>
                          <a:cs typeface="ヒラギノ角ゴ Pro W3"/>
                        </a:rPr>
                        <a:t>9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/>
                          <a:cs typeface="ヒラギノ角ゴ Pro W3"/>
                        </a:rPr>
                        <a:t>269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/>
                        <a:cs typeface="ヒラギノ角ゴ Pro W3"/>
                      </a:endParaRPr>
                    </a:p>
                  </a:txBody>
                  <a:tcPr marL="90000" marR="90000" marT="24840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03117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/>
                          <a:cs typeface="ヒラギノ角ゴ Pro W3"/>
                        </a:rPr>
                        <a:t>   - из них страховые агенты</a:t>
                      </a:r>
                    </a:p>
                  </a:txBody>
                  <a:tcPr marL="90000" marR="90000" marT="24840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/>
                          <a:cs typeface="ヒラギノ角ゴ Pro W3"/>
                        </a:rPr>
                        <a:t>3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/>
                          <a:cs typeface="ヒラギノ角ゴ Pro W3"/>
                        </a:rPr>
                        <a:t>420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ヒラギノ角ゴ Pro W3"/>
                        <a:cs typeface="ヒラギノ角ゴ Pro W3"/>
                      </a:endParaRPr>
                    </a:p>
                  </a:txBody>
                  <a:tcPr marL="90000" marR="90000" marT="24840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9525" y="0"/>
            <a:ext cx="9134475" cy="188913"/>
          </a:xfrm>
          <a:prstGeom prst="rect">
            <a:avLst/>
          </a:prstGeom>
          <a:solidFill>
            <a:srgbClr val="033F7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8400" y="260350"/>
            <a:ext cx="2120900" cy="693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9525" y="6669088"/>
            <a:ext cx="9134475" cy="188912"/>
          </a:xfrm>
          <a:prstGeom prst="rect">
            <a:avLst/>
          </a:prstGeom>
          <a:solidFill>
            <a:srgbClr val="033F7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285875" y="1285875"/>
            <a:ext cx="6769100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 i="1">
                <a:solidFill>
                  <a:srgbClr val="92D050"/>
                </a:solidFill>
                <a:latin typeface="Calibri" pitchFamily="34" charset="0"/>
              </a:rPr>
              <a:t>Количество страховых посредников</a:t>
            </a:r>
          </a:p>
        </p:txBody>
      </p:sp>
      <p:graphicFrame>
        <p:nvGraphicFramePr>
          <p:cNvPr id="7" name="Group 6"/>
          <p:cNvGraphicFramePr>
            <a:graphicFrameLocks noGrp="1"/>
          </p:cNvGraphicFramePr>
          <p:nvPr/>
        </p:nvGraphicFramePr>
        <p:xfrm>
          <a:off x="785813" y="2357438"/>
          <a:ext cx="8002587" cy="2502206"/>
        </p:xfrm>
        <a:graphic>
          <a:graphicData uri="http://schemas.openxmlformats.org/drawingml/2006/table">
            <a:tbl>
              <a:tblPr/>
              <a:tblGrid>
                <a:gridCol w="4930775"/>
                <a:gridCol w="3071812"/>
              </a:tblGrid>
              <a:tr h="774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ヒラギノ角ゴ Pro W3"/>
                          <a:cs typeface="ヒラギノ角ゴ Pro W3"/>
                        </a:rPr>
                        <a:t>Брокеры</a:t>
                      </a:r>
                    </a:p>
                  </a:txBody>
                  <a:tcPr marL="90000" marR="90000" marT="24840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ヒラギノ角ゴ Pro W3"/>
                          <a:cs typeface="ヒラギノ角ゴ Pro W3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ヒラギノ角ゴ Pro W3"/>
                          <a:cs typeface="ヒラギノ角ゴ Pro W3"/>
                        </a:rPr>
                        <a:t>6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ヒラギノ角ゴ Pro W3"/>
                          <a:cs typeface="ヒラギノ角ゴ Pro W3"/>
                        </a:rPr>
                        <a:t> организаций</a:t>
                      </a:r>
                    </a:p>
                  </a:txBody>
                  <a:tcPr marL="90000" marR="90000" marT="24840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ヒラギノ角ゴ Pro W3"/>
                          <a:cs typeface="ヒラギノ角ゴ Pro W3"/>
                        </a:rPr>
                        <a:t>Страховые агенты – юридические лица</a:t>
                      </a:r>
                    </a:p>
                  </a:txBody>
                  <a:tcPr marL="90000" marR="90000" marT="24840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ヒラギノ角ゴ Pro W3"/>
                          <a:cs typeface="ヒラギノ角ゴ Pro W3"/>
                        </a:rPr>
                        <a:t>169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ヒラギノ角ゴ Pro W3"/>
                          <a:cs typeface="ヒラギノ角ゴ Pro W3"/>
                        </a:rPr>
                        <a:t> организаций</a:t>
                      </a:r>
                    </a:p>
                  </a:txBody>
                  <a:tcPr marL="90000" marR="90000" marT="24840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ヒラギノ角ゴ Pro W3"/>
                          <a:cs typeface="ヒラギノ角ゴ Pro W3"/>
                        </a:rPr>
                        <a:t>Страховые агенты, выполняющие работы по гражданско-правовым договорам</a:t>
                      </a:r>
                    </a:p>
                  </a:txBody>
                  <a:tcPr marL="90000" marR="90000" marT="24840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ヒラギノ角ゴ Pro W3"/>
                          <a:cs typeface="ヒラギノ角ゴ Pro W3"/>
                        </a:rPr>
                        <a:t>7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ヒラギノ角ゴ Pro W3"/>
                          <a:cs typeface="ヒラギノ角ゴ Pro W3"/>
                        </a:rPr>
                        <a:t>449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ヒラギノ角ゴ Pro W3"/>
                          <a:cs typeface="ヒラギノ角ゴ Pro W3"/>
                        </a:rPr>
                        <a:t> человек</a:t>
                      </a:r>
                    </a:p>
                  </a:txBody>
                  <a:tcPr marL="90000" marR="90000" marT="24840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ChangeArrowheads="1"/>
          </p:cNvSpPr>
          <p:nvPr/>
        </p:nvSpPr>
        <p:spPr bwMode="auto">
          <a:xfrm>
            <a:off x="785786" y="1142984"/>
            <a:ext cx="77771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800" b="1" i="1" dirty="0">
                <a:solidFill>
                  <a:srgbClr val="99CC00"/>
                </a:solidFill>
                <a:latin typeface="Calibri" pitchFamily="34" charset="0"/>
              </a:rPr>
              <a:t>Страховые взносы, </a:t>
            </a:r>
            <a:r>
              <a:rPr lang="en-US" sz="2800" b="1" i="1" dirty="0" smtClean="0">
                <a:solidFill>
                  <a:srgbClr val="99CC00"/>
                </a:solidFill>
                <a:latin typeface="Calibri" pitchFamily="34" charset="0"/>
              </a:rPr>
              <a:t>USD </a:t>
            </a:r>
            <a:r>
              <a:rPr lang="en-US" sz="2800" b="1" i="1" dirty="0" err="1" smtClean="0">
                <a:solidFill>
                  <a:srgbClr val="99CC00"/>
                </a:solidFill>
                <a:latin typeface="Calibri" pitchFamily="34" charset="0"/>
              </a:rPr>
              <a:t>mln</a:t>
            </a:r>
            <a:r>
              <a:rPr lang="ru-RU" sz="2800" b="1" i="1" dirty="0" smtClean="0">
                <a:solidFill>
                  <a:srgbClr val="99CC00"/>
                </a:solidFill>
                <a:latin typeface="Calibri" pitchFamily="34" charset="0"/>
              </a:rPr>
              <a:t>.</a:t>
            </a:r>
            <a:endParaRPr lang="ru-RU" sz="2800" b="1" dirty="0">
              <a:solidFill>
                <a:srgbClr val="99CC00"/>
              </a:solidFill>
              <a:latin typeface="Calibri" pitchFamily="34" charset="0"/>
            </a:endParaRPr>
          </a:p>
        </p:txBody>
      </p:sp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0" y="5338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571500" algn="l"/>
              </a:tabLst>
            </a:pPr>
            <a:endParaRPr lang="ru-RU" sz="2400">
              <a:latin typeface="Calibri" pitchFamily="34" charset="0"/>
            </a:endParaRPr>
          </a:p>
        </p:txBody>
      </p:sp>
      <p:sp>
        <p:nvSpPr>
          <p:cNvPr id="23555" name="Rectangle 19"/>
          <p:cNvSpPr>
            <a:spLocks noChangeArrowheads="1"/>
          </p:cNvSpPr>
          <p:nvPr/>
        </p:nvSpPr>
        <p:spPr bwMode="auto">
          <a:xfrm>
            <a:off x="9525" y="0"/>
            <a:ext cx="9134475" cy="188913"/>
          </a:xfrm>
          <a:prstGeom prst="rect">
            <a:avLst/>
          </a:prstGeom>
          <a:solidFill>
            <a:srgbClr val="033F7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9525" y="6669088"/>
            <a:ext cx="9134475" cy="188912"/>
          </a:xfrm>
          <a:prstGeom prst="rect">
            <a:avLst/>
          </a:prstGeom>
          <a:solidFill>
            <a:srgbClr val="033F7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23557" name="Picture 9" descr="Untitled-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260350"/>
            <a:ext cx="2120900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Диаграмма 9"/>
          <p:cNvGraphicFramePr/>
          <p:nvPr/>
        </p:nvGraphicFramePr>
        <p:xfrm>
          <a:off x="857224" y="1714488"/>
          <a:ext cx="7643866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ChangeArrowheads="1"/>
          </p:cNvSpPr>
          <p:nvPr/>
        </p:nvSpPr>
        <p:spPr bwMode="auto">
          <a:xfrm>
            <a:off x="785813" y="1143000"/>
            <a:ext cx="77771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800" b="1" i="1" dirty="0">
                <a:solidFill>
                  <a:srgbClr val="99CC00"/>
                </a:solidFill>
                <a:latin typeface="Calibri" pitchFamily="34" charset="0"/>
              </a:rPr>
              <a:t>Страховые выплаты, </a:t>
            </a:r>
            <a:r>
              <a:rPr lang="en-US" sz="2800" b="1" i="1" dirty="0" smtClean="0">
                <a:solidFill>
                  <a:srgbClr val="99CC00"/>
                </a:solidFill>
                <a:latin typeface="Calibri" pitchFamily="34" charset="0"/>
              </a:rPr>
              <a:t>USD </a:t>
            </a:r>
            <a:r>
              <a:rPr lang="en-US" sz="2800" b="1" i="1" dirty="0" err="1" smtClean="0">
                <a:solidFill>
                  <a:srgbClr val="99CC00"/>
                </a:solidFill>
                <a:latin typeface="Calibri" pitchFamily="34" charset="0"/>
              </a:rPr>
              <a:t>mln</a:t>
            </a:r>
            <a:r>
              <a:rPr lang="ru-RU" sz="2800" b="1" i="1" dirty="0" smtClean="0">
                <a:solidFill>
                  <a:srgbClr val="99CC00"/>
                </a:solidFill>
                <a:latin typeface="Calibri" pitchFamily="34" charset="0"/>
              </a:rPr>
              <a:t>.</a:t>
            </a:r>
            <a:endParaRPr lang="ru-RU" sz="2800" b="1" dirty="0">
              <a:solidFill>
                <a:srgbClr val="99CC00"/>
              </a:solidFill>
              <a:latin typeface="Calibri" pitchFamily="34" charset="0"/>
            </a:endParaRPr>
          </a:p>
        </p:txBody>
      </p:sp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0" y="5338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571500" algn="l"/>
              </a:tabLst>
            </a:pPr>
            <a:endParaRPr lang="ru-RU" sz="2400">
              <a:latin typeface="Calibri" pitchFamily="34" charset="0"/>
            </a:endParaRPr>
          </a:p>
        </p:txBody>
      </p:sp>
      <p:sp>
        <p:nvSpPr>
          <p:cNvPr id="24579" name="Rectangle 19"/>
          <p:cNvSpPr>
            <a:spLocks noChangeArrowheads="1"/>
          </p:cNvSpPr>
          <p:nvPr/>
        </p:nvSpPr>
        <p:spPr bwMode="auto">
          <a:xfrm>
            <a:off x="9525" y="0"/>
            <a:ext cx="9134475" cy="188913"/>
          </a:xfrm>
          <a:prstGeom prst="rect">
            <a:avLst/>
          </a:prstGeom>
          <a:solidFill>
            <a:srgbClr val="033F7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9525" y="6669088"/>
            <a:ext cx="9134475" cy="188912"/>
          </a:xfrm>
          <a:prstGeom prst="rect">
            <a:avLst/>
          </a:prstGeom>
          <a:solidFill>
            <a:srgbClr val="033F7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24581" name="Picture 9" descr="Untitled-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260350"/>
            <a:ext cx="2120900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Диаграмма 7"/>
          <p:cNvGraphicFramePr/>
          <p:nvPr/>
        </p:nvGraphicFramePr>
        <p:xfrm>
          <a:off x="928662" y="1714488"/>
          <a:ext cx="7215238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ChangeArrowheads="1"/>
          </p:cNvSpPr>
          <p:nvPr/>
        </p:nvSpPr>
        <p:spPr bwMode="auto">
          <a:xfrm>
            <a:off x="785813" y="1143000"/>
            <a:ext cx="77771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800" b="1" i="1">
                <a:solidFill>
                  <a:srgbClr val="99CC00"/>
                </a:solidFill>
                <a:latin typeface="Calibri" pitchFamily="34" charset="0"/>
              </a:rPr>
              <a:t>Уровень выплат</a:t>
            </a:r>
            <a:endParaRPr lang="ru-RU" sz="2800" b="1">
              <a:solidFill>
                <a:srgbClr val="99CC00"/>
              </a:solidFill>
              <a:latin typeface="Calibri" pitchFamily="34" charset="0"/>
            </a:endParaRPr>
          </a:p>
        </p:txBody>
      </p:sp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0" y="5338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571500" algn="l"/>
              </a:tabLst>
            </a:pPr>
            <a:endParaRPr lang="ru-RU" sz="2400">
              <a:latin typeface="Calibri" pitchFamily="34" charset="0"/>
            </a:endParaRPr>
          </a:p>
        </p:txBody>
      </p:sp>
      <p:sp>
        <p:nvSpPr>
          <p:cNvPr id="25603" name="Rectangle 19"/>
          <p:cNvSpPr>
            <a:spLocks noChangeArrowheads="1"/>
          </p:cNvSpPr>
          <p:nvPr/>
        </p:nvSpPr>
        <p:spPr bwMode="auto">
          <a:xfrm>
            <a:off x="9525" y="0"/>
            <a:ext cx="9134475" cy="188913"/>
          </a:xfrm>
          <a:prstGeom prst="rect">
            <a:avLst/>
          </a:prstGeom>
          <a:solidFill>
            <a:srgbClr val="033F7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9525" y="6669088"/>
            <a:ext cx="9134475" cy="188912"/>
          </a:xfrm>
          <a:prstGeom prst="rect">
            <a:avLst/>
          </a:prstGeom>
          <a:solidFill>
            <a:srgbClr val="033F7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25605" name="Picture 9" descr="Untitled-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260350"/>
            <a:ext cx="2120900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Диаграмма 7"/>
          <p:cNvGraphicFramePr/>
          <p:nvPr/>
        </p:nvGraphicFramePr>
        <p:xfrm>
          <a:off x="1285852" y="1928802"/>
          <a:ext cx="6643734" cy="4300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785813" y="1146175"/>
            <a:ext cx="7777162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i="1" dirty="0">
                <a:solidFill>
                  <a:srgbClr val="99CC00"/>
                </a:solidFill>
                <a:latin typeface="Calibri" pitchFamily="34" charset="0"/>
              </a:rPr>
              <a:t>Показатели работы страхового </a:t>
            </a:r>
            <a:r>
              <a:rPr lang="ru-RU" sz="2800" b="1" i="1" dirty="0" smtClean="0">
                <a:solidFill>
                  <a:srgbClr val="99CC00"/>
                </a:solidFill>
                <a:latin typeface="Calibri" pitchFamily="34" charset="0"/>
              </a:rPr>
              <a:t>рынка</a:t>
            </a:r>
            <a:r>
              <a:rPr lang="en-US" sz="2800" b="1" i="1" dirty="0" smtClean="0">
                <a:solidFill>
                  <a:srgbClr val="99CC00"/>
                </a:solidFill>
                <a:latin typeface="Calibri" pitchFamily="34" charset="0"/>
              </a:rPr>
              <a:t>, </a:t>
            </a:r>
          </a:p>
          <a:p>
            <a:pPr algn="ctr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b="1" i="1" dirty="0" smtClean="0">
                <a:solidFill>
                  <a:srgbClr val="99CC00"/>
                </a:solidFill>
                <a:latin typeface="Calibri" pitchFamily="34" charset="0"/>
              </a:rPr>
              <a:t>USD </a:t>
            </a:r>
            <a:r>
              <a:rPr lang="en-US" sz="2800" b="1" i="1" dirty="0" err="1" smtClean="0">
                <a:solidFill>
                  <a:srgbClr val="99CC00"/>
                </a:solidFill>
                <a:latin typeface="Calibri" pitchFamily="34" charset="0"/>
              </a:rPr>
              <a:t>mln</a:t>
            </a:r>
            <a:r>
              <a:rPr lang="en-US" sz="2800" b="1" i="1" dirty="0" smtClean="0">
                <a:solidFill>
                  <a:srgbClr val="99CC00"/>
                </a:solidFill>
                <a:latin typeface="Calibri" pitchFamily="34" charset="0"/>
              </a:rPr>
              <a:t>.</a:t>
            </a:r>
            <a:endParaRPr lang="en-US" sz="2800" b="1" i="1" dirty="0">
              <a:solidFill>
                <a:srgbClr val="99CC00"/>
              </a:solidFill>
              <a:latin typeface="Calibri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5338763"/>
            <a:ext cx="9144000" cy="1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9525" y="0"/>
            <a:ext cx="9134475" cy="188913"/>
          </a:xfrm>
          <a:prstGeom prst="rect">
            <a:avLst/>
          </a:prstGeom>
          <a:solidFill>
            <a:srgbClr val="033F7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9525" y="6669088"/>
            <a:ext cx="9134475" cy="188912"/>
          </a:xfrm>
          <a:prstGeom prst="rect">
            <a:avLst/>
          </a:prstGeom>
          <a:solidFill>
            <a:srgbClr val="033F7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8400" y="260350"/>
            <a:ext cx="2120900" cy="693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8198" name="Group 6"/>
          <p:cNvGraphicFramePr>
            <a:graphicFrameLocks noGrp="1"/>
          </p:cNvGraphicFramePr>
          <p:nvPr/>
        </p:nvGraphicFramePr>
        <p:xfrm>
          <a:off x="714375" y="2143125"/>
          <a:ext cx="8002588" cy="3206751"/>
        </p:xfrm>
        <a:graphic>
          <a:graphicData uri="http://schemas.openxmlformats.org/drawingml/2006/table">
            <a:tbl>
              <a:tblPr/>
              <a:tblGrid>
                <a:gridCol w="4930775"/>
                <a:gridCol w="3071813"/>
              </a:tblGrid>
              <a:tr h="8794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Совокупный уставный фонд </a:t>
                      </a:r>
                    </a:p>
                  </a:txBody>
                  <a:tcPr marL="90000" marR="90000" marT="24840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cs typeface="Arial" charset="0"/>
                        </a:rPr>
                        <a:t>843,9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24840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Совокупный собственный капитал </a:t>
                      </a:r>
                    </a:p>
                  </a:txBody>
                  <a:tcPr marL="90000" marR="90000" marT="24840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1 019,4</a:t>
                      </a:r>
                    </a:p>
                  </a:txBody>
                  <a:tcPr marL="90000" marR="90000" marT="24840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Страховые резервы </a:t>
                      </a:r>
                    </a:p>
                  </a:txBody>
                  <a:tcPr marL="90000" marR="90000" marT="24840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591,3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24840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Чистая прибыль </a:t>
                      </a:r>
                    </a:p>
                  </a:txBody>
                  <a:tcPr marL="90000" marR="90000" marT="24840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80,6 </a:t>
                      </a:r>
                    </a:p>
                  </a:txBody>
                  <a:tcPr marL="90000" marR="90000" marT="248400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1805</TotalTime>
  <Words>729</Words>
  <Application>Microsoft Office PowerPoint</Application>
  <PresentationFormat>Экран (4:3)</PresentationFormat>
  <Paragraphs>262</Paragraphs>
  <Slides>24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Показатели развития страхования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Доля государственных и частных страховых компаний по страхованию жизни за 2014 г.</vt:lpstr>
      <vt:lpstr>Доля государственных и частных страховых компаний по страхованию не-жизни за 2014 г.</vt:lpstr>
      <vt:lpstr>Структура страховых премий по обязательному и  добровольному страхованию за 2014 г.</vt:lpstr>
      <vt:lpstr>Структура поступлений по обязательным видам страхования</vt:lpstr>
      <vt:lpstr>Структура поступлений по добровольным видам страхования</vt:lpstr>
      <vt:lpstr>Структура поступлений по добровольному личному страхованию</vt:lpstr>
      <vt:lpstr>Структура поступлений по добровольному имущественному страхованию</vt:lpstr>
      <vt:lpstr>Количество застрахованных по видам личного страхования</vt:lpstr>
      <vt:lpstr>Количество заключенных договоров по  моторному страхованию</vt:lpstr>
      <vt:lpstr>Количество произведенных выплат</vt:lpstr>
      <vt:lpstr>Слайд 20</vt:lpstr>
      <vt:lpstr>Слайд 21</vt:lpstr>
      <vt:lpstr>Слайд 22</vt:lpstr>
      <vt:lpstr>Слайд 23</vt:lpstr>
      <vt:lpstr>Слайд 24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Katia</dc:creator>
  <cp:lastModifiedBy>User</cp:lastModifiedBy>
  <cp:revision>162</cp:revision>
  <dcterms:created xsi:type="dcterms:W3CDTF">2015-03-23T07:31:22Z</dcterms:created>
  <dcterms:modified xsi:type="dcterms:W3CDTF">2015-05-21T07:22:44Z</dcterms:modified>
</cp:coreProperties>
</file>