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drawings/drawing1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9" r:id="rId1"/>
    <p:sldMasterId id="2147484426" r:id="rId2"/>
    <p:sldMasterId id="2147484429" r:id="rId3"/>
    <p:sldMasterId id="2147484431" r:id="rId4"/>
    <p:sldMasterId id="2147484441" r:id="rId5"/>
    <p:sldMasterId id="2147484436" r:id="rId6"/>
  </p:sldMasterIdLst>
  <p:notesMasterIdLst>
    <p:notesMasterId r:id="rId25"/>
  </p:notesMasterIdLst>
  <p:handoutMasterIdLst>
    <p:handoutMasterId r:id="rId26"/>
  </p:handoutMasterIdLst>
  <p:sldIdLst>
    <p:sldId id="902" r:id="rId7"/>
    <p:sldId id="903" r:id="rId8"/>
    <p:sldId id="904" r:id="rId9"/>
    <p:sldId id="905" r:id="rId10"/>
    <p:sldId id="906" r:id="rId11"/>
    <p:sldId id="908" r:id="rId12"/>
    <p:sldId id="907" r:id="rId13"/>
    <p:sldId id="909" r:id="rId14"/>
    <p:sldId id="910" r:id="rId15"/>
    <p:sldId id="911" r:id="rId16"/>
    <p:sldId id="912" r:id="rId17"/>
    <p:sldId id="913" r:id="rId18"/>
    <p:sldId id="914" r:id="rId19"/>
    <p:sldId id="915" r:id="rId20"/>
    <p:sldId id="916" r:id="rId21"/>
    <p:sldId id="917" r:id="rId22"/>
    <p:sldId id="918" r:id="rId23"/>
    <p:sldId id="827" r:id="rId24"/>
  </p:sldIdLst>
  <p:sldSz cx="9144000" cy="6858000" type="screen4x3"/>
  <p:notesSz cx="9928225" cy="6797675"/>
  <p:custDataLst>
    <p:tags r:id="rId2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E22"/>
    <a:srgbClr val="E17000"/>
    <a:srgbClr val="ECAC00"/>
    <a:srgbClr val="766A63"/>
    <a:srgbClr val="AC1A2F"/>
    <a:srgbClr val="0048C2"/>
    <a:srgbClr val="C6D3D7"/>
    <a:srgbClr val="00338D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87" autoAdjust="0"/>
    <p:restoredTop sz="91468" autoAdjust="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799"/>
        <p:guide orient="horz" pos="3657"/>
        <p:guide orient="horz" pos="3521"/>
        <p:guide orient="horz" pos="391"/>
        <p:guide orient="horz" pos="2160"/>
        <p:guide pos="5420"/>
        <p:guide pos="3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5124"/>
    </p:cViewPr>
  </p:sorterViewPr>
  <p:notesViewPr>
    <p:cSldViewPr snapToGrid="0">
      <p:cViewPr varScale="1">
        <p:scale>
          <a:sx n="135" d="100"/>
          <a:sy n="135" d="100"/>
        </p:scale>
        <p:origin x="-1476" y="-9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09014361528033E-2"/>
          <c:y val="0.22080974208446943"/>
          <c:w val="0.83372053457389994"/>
          <c:h val="0.659493941628178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Чистые переводы (слева)</c:v>
                </c:pt>
              </c:strCache>
            </c:strRef>
          </c:tx>
          <c:spPr>
            <a:solidFill>
              <a:srgbClr val="5E6A7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1п15</c:v>
                </c:pt>
              </c:strCache>
            </c:strRef>
          </c:cat>
          <c:val>
            <c:numRef>
              <c:f>Sheet1!$B$2:$B$6</c:f>
              <c:numCache>
                <c:formatCode>_-* #,##0.0_-;\-* #,##0.0_-;_-* "-"??_-;_-@_-</c:formatCode>
                <c:ptCount val="5"/>
                <c:pt idx="0">
                  <c:v>4</c:v>
                </c:pt>
                <c:pt idx="1">
                  <c:v>5.3</c:v>
                </c:pt>
                <c:pt idx="2">
                  <c:v>6.1</c:v>
                </c:pt>
                <c:pt idx="3">
                  <c:v>5</c:v>
                </c:pt>
                <c:pt idx="4">
                  <c:v>1.0509999999999999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4484608"/>
        <c:axId val="204486144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от ВВП (справа)</c:v>
                </c:pt>
              </c:strCache>
            </c:strRef>
          </c:tx>
          <c:spPr>
            <a:ln>
              <a:solidFill>
                <a:srgbClr val="CB0447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1п15</c:v>
                </c:pt>
              </c:strCache>
            </c:strRef>
          </c:cat>
          <c:val>
            <c:numRef>
              <c:f>Sheet1!$C$2:$C$6</c:f>
              <c:numCache>
                <c:formatCode>_-* #,##0.0_-;\-* #,##0.0_-;_-* "-"??_-;_-@_-</c:formatCode>
                <c:ptCount val="5"/>
                <c:pt idx="0">
                  <c:v>8.8261253309796999</c:v>
                </c:pt>
                <c:pt idx="1">
                  <c:v>10.351562499999998</c:v>
                </c:pt>
                <c:pt idx="2">
                  <c:v>10.73943661971831</c:v>
                </c:pt>
                <c:pt idx="3">
                  <c:v>7.9744816586921843</c:v>
                </c:pt>
                <c:pt idx="4">
                  <c:v>1.5934762734146124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35232"/>
        <c:axId val="204487680"/>
      </c:lineChart>
      <c:catAx>
        <c:axId val="20448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4486144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04486144"/>
        <c:scaling>
          <c:orientation val="minMax"/>
          <c:max val="9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4484608"/>
        <c:crosses val="autoZero"/>
        <c:crossBetween val="between"/>
        <c:majorUnit val="3"/>
        <c:minorUnit val="3"/>
      </c:valAx>
      <c:valAx>
        <c:axId val="204487680"/>
        <c:scaling>
          <c:orientation val="minMax"/>
          <c:max val="12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2700">
            <a:solidFill>
              <a:srgbClr val="D1D4D3">
                <a:lumMod val="10000"/>
              </a:srgbClr>
            </a:solidFill>
          </a:ln>
        </c:spPr>
        <c:crossAx val="204735232"/>
        <c:crosses val="max"/>
        <c:crossBetween val="between"/>
        <c:majorUnit val="2"/>
      </c:valAx>
      <c:catAx>
        <c:axId val="20473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487680"/>
        <c:crosses val="autoZero"/>
        <c:auto val="1"/>
        <c:lblAlgn val="ctr"/>
        <c:lblOffset val="100"/>
        <c:noMultiLvlLbl val="0"/>
      </c:catAx>
      <c:spPr>
        <a:noFill/>
        <a:ln w="24368">
          <a:noFill/>
        </a:ln>
      </c:spPr>
    </c:plotArea>
    <c:legend>
      <c:legendPos val="t"/>
      <c:layout>
        <c:manualLayout>
          <c:xMode val="edge"/>
          <c:yMode val="edge"/>
          <c:x val="0.1884424647333684"/>
          <c:y val="0"/>
          <c:w val="0.72859481377874069"/>
          <c:h val="0.201777777391352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0" i="0" u="none" strike="noStrike" baseline="0">
          <a:solidFill>
            <a:srgbClr val="5E6A7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605203472908811E-2"/>
          <c:y val="0.31158247860513566"/>
          <c:w val="0.84307928934924492"/>
          <c:h val="0.5805514677851981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Средняя доходность активов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8.3544627451483464</c:v>
                </c:pt>
                <c:pt idx="1">
                  <c:v>8.7788326220626107</c:v>
                </c:pt>
                <c:pt idx="2">
                  <c:v>8.8486483396929305</c:v>
                </c:pt>
                <c:pt idx="3">
                  <c:v>8.4550994591053499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Стоимость фондирования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_(* #,##0.0_);_(* \(#,##0.0\);_(* "-"??_);_(@_)</c:formatCode>
                <c:ptCount val="4"/>
                <c:pt idx="0">
                  <c:v>2.8914955125413928</c:v>
                </c:pt>
                <c:pt idx="1">
                  <c:v>3.0233348004803675</c:v>
                </c:pt>
                <c:pt idx="2">
                  <c:v>3.0222919360313174</c:v>
                </c:pt>
                <c:pt idx="3">
                  <c:v>3.1325831482460722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Чистая процентная маржа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_(* #,##0.0_);_(* \(#,##0.0\);_(* "-"??_);_(@_)</c:formatCode>
                <c:ptCount val="4"/>
                <c:pt idx="0">
                  <c:v>4.7287257378920673</c:v>
                </c:pt>
                <c:pt idx="1">
                  <c:v>4.7926368803272004</c:v>
                </c:pt>
                <c:pt idx="2">
                  <c:v>4.7636995258005479</c:v>
                </c:pt>
                <c:pt idx="3">
                  <c:v>4.6387445956540585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Отчисл. в рез./ср. активы, прин. доход </c:v>
                </c:pt>
              </c:strCache>
            </c:strRef>
          </c:tx>
          <c:spPr>
            <a:ln>
              <a:solidFill>
                <a:srgbClr val="63B1E5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Sheet1!$E$2:$E$5</c:f>
              <c:numCache>
                <c:formatCode>_(* #,##0.0_);_(* \(#,##0.0\);_(* "-"??_);_(@_)</c:formatCode>
                <c:ptCount val="4"/>
                <c:pt idx="0">
                  <c:v>1.6748821110656458</c:v>
                </c:pt>
                <c:pt idx="1">
                  <c:v>0.98343479153445879</c:v>
                </c:pt>
                <c:pt idx="2">
                  <c:v>1.0572709367672255</c:v>
                </c:pt>
                <c:pt idx="3">
                  <c:v>0.81890748016893733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53088"/>
        <c:axId val="212154624"/>
      </c:lineChart>
      <c:catAx>
        <c:axId val="21215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154624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2154624"/>
        <c:scaling>
          <c:orientation val="minMax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153088"/>
        <c:crosses val="autoZero"/>
        <c:crossBetween val="midCat"/>
        <c:majorUnit val="2"/>
      </c:valAx>
      <c:spPr>
        <a:noFill/>
        <a:ln w="24368">
          <a:noFill/>
        </a:ln>
      </c:spPr>
    </c:plotArea>
    <c:legend>
      <c:legendPos val="t"/>
      <c:layout>
        <c:manualLayout>
          <c:xMode val="edge"/>
          <c:yMode val="edge"/>
          <c:x val="0.10877625288000119"/>
          <c:y val="4.3791610171147417E-2"/>
          <c:w val="0.89122374711999885"/>
          <c:h val="0.2433051133505409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0" i="0" u="none" strike="noStrike" baseline="0">
          <a:solidFill>
            <a:srgbClr val="5E6A7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605203472908811E-2"/>
          <c:y val="0.24754560963808625"/>
          <c:w val="0.8305006220989356"/>
          <c:h val="0.6344456777783916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Непроц. доходы/валов. доходы 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54.843808878639308</c:v>
                </c:pt>
                <c:pt idx="1">
                  <c:v>57.524020898072855</c:v>
                </c:pt>
                <c:pt idx="2">
                  <c:v>56.389636688808402</c:v>
                </c:pt>
                <c:pt idx="3">
                  <c:v>53.147817053982173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Sheet1!$C$1</c:f>
              <c:strCache>
                <c:ptCount val="1"/>
                <c:pt idx="0">
                  <c:v>Расходы к доходам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_(* #,##0.0_);_(* \(#,##0.0\);_(* "-"??_);_(@_)</c:formatCode>
                <c:ptCount val="4"/>
                <c:pt idx="0">
                  <c:v>60.008671253819159</c:v>
                </c:pt>
                <c:pt idx="1">
                  <c:v>65.651058204081195</c:v>
                </c:pt>
                <c:pt idx="2">
                  <c:v>65.306403071997281</c:v>
                </c:pt>
                <c:pt idx="3">
                  <c:v>65.41973429667128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Отчисл. под обесц. кр./опер. приб. до отч. под обсцен. </c:v>
                </c:pt>
              </c:strCache>
            </c:strRef>
          </c:tx>
          <c:spPr>
            <a:ln>
              <a:solidFill>
                <a:srgbClr val="63B1E5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_(* #,##0.0_);_(* \(#,##0.0\);_(* "-"??_);_(@_)</c:formatCode>
                <c:ptCount val="4"/>
                <c:pt idx="0">
                  <c:v>58.069015983519321</c:v>
                </c:pt>
                <c:pt idx="1">
                  <c:v>35.419893228209325</c:v>
                </c:pt>
                <c:pt idx="2">
                  <c:v>42.741628449573476</c:v>
                </c:pt>
                <c:pt idx="3">
                  <c:v>36.8227583273652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26816"/>
        <c:axId val="212228352"/>
      </c:lineChart>
      <c:catAx>
        <c:axId val="21222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228352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2228352"/>
        <c:scaling>
          <c:orientation val="minMax"/>
          <c:max val="90"/>
          <c:min val="3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226816"/>
        <c:crosses val="autoZero"/>
        <c:crossBetween val="midCat"/>
        <c:majorUnit val="15"/>
      </c:valAx>
      <c:spPr>
        <a:noFill/>
        <a:ln w="24368">
          <a:noFill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5.9430465835021443E-2"/>
          <c:y val="0"/>
          <c:w val="0.94056953416497857"/>
          <c:h val="0.21824962787268373"/>
        </c:manualLayout>
      </c:layout>
      <c:overlay val="0"/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0" i="0" u="none" strike="noStrike" baseline="0">
          <a:solidFill>
            <a:srgbClr val="5E6A7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50455700911404E-2"/>
          <c:y val="0.206353564954318"/>
          <c:w val="0.94028582057164112"/>
          <c:h val="0.6986651580198320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Sheet1!$B$2:$B$12</c:f>
              <c:numCache>
                <c:formatCode>_-* #,##0.0_-;\-* #,##0.0_-;_-* "-"??_-;_-@_-</c:formatCode>
                <c:ptCount val="11"/>
                <c:pt idx="0">
                  <c:v>10.65</c:v>
                </c:pt>
                <c:pt idx="1">
                  <c:v>11.51</c:v>
                </c:pt>
                <c:pt idx="2">
                  <c:v>10.27</c:v>
                </c:pt>
                <c:pt idx="3">
                  <c:v>21.4</c:v>
                </c:pt>
                <c:pt idx="4">
                  <c:v>1.0900000000000001</c:v>
                </c:pt>
                <c:pt idx="5">
                  <c:v>27.34</c:v>
                </c:pt>
                <c:pt idx="6">
                  <c:v>32.950000000000003</c:v>
                </c:pt>
                <c:pt idx="7">
                  <c:v>23.57</c:v>
                </c:pt>
                <c:pt idx="8">
                  <c:v>0.21</c:v>
                </c:pt>
                <c:pt idx="9">
                  <c:v>34.36</c:v>
                </c:pt>
                <c:pt idx="10">
                  <c:v>3.31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Sheet1!$C$2:$C$12</c:f>
              <c:numCache>
                <c:formatCode>_-* #,##0.0_-;\-* #,##0.0_-;_-* "-"??_-;_-@_-</c:formatCode>
                <c:ptCount val="11"/>
                <c:pt idx="0">
                  <c:v>10.8</c:v>
                </c:pt>
                <c:pt idx="1">
                  <c:v>6.42</c:v>
                </c:pt>
                <c:pt idx="2">
                  <c:v>12.17</c:v>
                </c:pt>
                <c:pt idx="3">
                  <c:v>22.64</c:v>
                </c:pt>
                <c:pt idx="4">
                  <c:v>1.68</c:v>
                </c:pt>
                <c:pt idx="5">
                  <c:v>20.2</c:v>
                </c:pt>
                <c:pt idx="6">
                  <c:v>29.44</c:v>
                </c:pt>
                <c:pt idx="7">
                  <c:v>22.27</c:v>
                </c:pt>
                <c:pt idx="8">
                  <c:v>0.24</c:v>
                </c:pt>
                <c:pt idx="9">
                  <c:v>30.47</c:v>
                </c:pt>
                <c:pt idx="1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2370560"/>
        <c:axId val="212372096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Среднее по сектору 2013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Sheet1!$D$2:$D$12</c:f>
              <c:numCache>
                <c:formatCode>_-* #,##0.0_-;\-* #,##0.0_-;_-* "-"??_-;_-@_-</c:formatCode>
                <c:ptCount val="11"/>
                <c:pt idx="0">
                  <c:v>13.137777069272609</c:v>
                </c:pt>
                <c:pt idx="1">
                  <c:v>13.137777069272609</c:v>
                </c:pt>
                <c:pt idx="2">
                  <c:v>13.137777069272609</c:v>
                </c:pt>
                <c:pt idx="3">
                  <c:v>13.137777069272609</c:v>
                </c:pt>
                <c:pt idx="4">
                  <c:v>13.137777069272609</c:v>
                </c:pt>
                <c:pt idx="5">
                  <c:v>13.137777069272609</c:v>
                </c:pt>
                <c:pt idx="6">
                  <c:v>13.137777069272609</c:v>
                </c:pt>
                <c:pt idx="7">
                  <c:v>13.137777069272609</c:v>
                </c:pt>
                <c:pt idx="8">
                  <c:v>13.137777069272609</c:v>
                </c:pt>
                <c:pt idx="9">
                  <c:v>13.137777069272609</c:v>
                </c:pt>
                <c:pt idx="10">
                  <c:v>13.137777069272609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Среднее по сектору 2014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Sheet1!$E$2:$E$12</c:f>
              <c:numCache>
                <c:formatCode>_-* #,##0.0_-;\-* #,##0.0_-;_-* "-"??_-;_-@_-</c:formatCode>
                <c:ptCount val="11"/>
                <c:pt idx="0">
                  <c:v>12.177761760875637</c:v>
                </c:pt>
                <c:pt idx="1">
                  <c:v>12.177761760875637</c:v>
                </c:pt>
                <c:pt idx="2">
                  <c:v>12.177761760875637</c:v>
                </c:pt>
                <c:pt idx="3">
                  <c:v>12.177761760875637</c:v>
                </c:pt>
                <c:pt idx="4">
                  <c:v>12.177761760875637</c:v>
                </c:pt>
                <c:pt idx="5">
                  <c:v>12.177761760875637</c:v>
                </c:pt>
                <c:pt idx="6">
                  <c:v>12.177761760875637</c:v>
                </c:pt>
                <c:pt idx="7">
                  <c:v>12.177761760875637</c:v>
                </c:pt>
                <c:pt idx="8">
                  <c:v>12.177761760875637</c:v>
                </c:pt>
                <c:pt idx="9">
                  <c:v>12.177761760875637</c:v>
                </c:pt>
                <c:pt idx="10">
                  <c:v>12.177761760875637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70560"/>
        <c:axId val="212372096"/>
      </c:lineChart>
      <c:catAx>
        <c:axId val="21237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 sz="1000" baseline="0"/>
            </a:pPr>
            <a:endParaRPr lang="en-US"/>
          </a:p>
        </c:txPr>
        <c:crossAx val="212372096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2372096"/>
        <c:scaling>
          <c:orientation val="minMax"/>
          <c:max val="35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370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158596317192633E-2"/>
          <c:y val="2.6217338284730755E-4"/>
          <c:w val="0.9"/>
          <c:h val="0.116806901848501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2256506674099"/>
          <c:y val="0.18254534925673607"/>
          <c:w val="0.88980926096161927"/>
          <c:h val="0.71503415406165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Гру</c:v>
                </c:pt>
                <c:pt idx="1">
                  <c:v>Каз</c:v>
                </c:pt>
                <c:pt idx="2">
                  <c:v>Бел</c:v>
                </c:pt>
                <c:pt idx="3">
                  <c:v>Узб</c:v>
                </c:pt>
                <c:pt idx="4">
                  <c:v>Азе</c:v>
                </c:pt>
                <c:pt idx="5">
                  <c:v>Рос</c:v>
                </c:pt>
                <c:pt idx="6">
                  <c:v>Укр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14.8110590227262</c:v>
                </c:pt>
                <c:pt idx="1">
                  <c:v>13.218053782868989</c:v>
                </c:pt>
                <c:pt idx="2">
                  <c:v>11.591052926780291</c:v>
                </c:pt>
                <c:pt idx="3">
                  <c:v>13.137777069272609</c:v>
                </c:pt>
                <c:pt idx="4">
                  <c:v>9.180884737126533</c:v>
                </c:pt>
                <c:pt idx="5">
                  <c:v>16.088958668857185</c:v>
                </c:pt>
                <c:pt idx="6">
                  <c:v>0.78321678321678323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Гру</c:v>
                </c:pt>
                <c:pt idx="1">
                  <c:v>Каз</c:v>
                </c:pt>
                <c:pt idx="2">
                  <c:v>Бел</c:v>
                </c:pt>
                <c:pt idx="3">
                  <c:v>Узб</c:v>
                </c:pt>
                <c:pt idx="4">
                  <c:v>Азе</c:v>
                </c:pt>
                <c:pt idx="5">
                  <c:v>Рос</c:v>
                </c:pt>
                <c:pt idx="6">
                  <c:v>Укр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14.720828471547568</c:v>
                </c:pt>
                <c:pt idx="1">
                  <c:v>13.182017339681412</c:v>
                </c:pt>
                <c:pt idx="2">
                  <c:v>12.598567586713767</c:v>
                </c:pt>
                <c:pt idx="3">
                  <c:v>12.177761760875637</c:v>
                </c:pt>
                <c:pt idx="4">
                  <c:v>10.00155203012288</c:v>
                </c:pt>
                <c:pt idx="5">
                  <c:v>8.7489400778327102</c:v>
                </c:pt>
                <c:pt idx="6" formatCode="_-* #,##0.0_-;\-* #,##0.0_-;_-* &quot;-&quot;??_-;_-@_-">
                  <c:v>-30.122514561156859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2990592"/>
        <c:axId val="212734336"/>
      </c:barChart>
      <c:catAx>
        <c:axId val="21299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734336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2734336"/>
        <c:scaling>
          <c:orientation val="minMax"/>
          <c:min val="-5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990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49555961348882"/>
          <c:y val="0"/>
          <c:w val="0.4780258062369232"/>
          <c:h val="0.1271621052120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47545734172225E-2"/>
          <c:y val="0.18254534925673607"/>
          <c:w val="0.9343524542658278"/>
          <c:h val="0.71512852114277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Гру</c:v>
                </c:pt>
                <c:pt idx="1">
                  <c:v>Каз</c:v>
                </c:pt>
                <c:pt idx="2">
                  <c:v>Рос</c:v>
                </c:pt>
                <c:pt idx="3">
                  <c:v>Азе</c:v>
                </c:pt>
                <c:pt idx="4">
                  <c:v>Укр</c:v>
                </c:pt>
                <c:pt idx="5">
                  <c:v>Бел</c:v>
                </c:pt>
                <c:pt idx="6">
                  <c:v>Узб</c:v>
                </c:pt>
              </c:strCache>
            </c:strRef>
          </c:cat>
          <c:val>
            <c:numRef>
              <c:f>Sheet1!$B$2:$B$8</c:f>
              <c:numCache>
                <c:formatCode>_(* #,##0.0_);_(* \(#,##0.0\);_(* "-"??_);_(@_)</c:formatCode>
                <c:ptCount val="7"/>
                <c:pt idx="0">
                  <c:v>4.262237147326065</c:v>
                </c:pt>
                <c:pt idx="1">
                  <c:v>4.8410321938912766</c:v>
                </c:pt>
                <c:pt idx="2">
                  <c:v>3.6794409058214046</c:v>
                </c:pt>
                <c:pt idx="3">
                  <c:v>2.755077902388146</c:v>
                </c:pt>
                <c:pt idx="4">
                  <c:v>2.3450376583004737</c:v>
                </c:pt>
                <c:pt idx="5">
                  <c:v>2.7554739861446085</c:v>
                </c:pt>
                <c:pt idx="6">
                  <c:v>2.1948687895860388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Гру</c:v>
                </c:pt>
                <c:pt idx="1">
                  <c:v>Каз</c:v>
                </c:pt>
                <c:pt idx="2">
                  <c:v>Рос</c:v>
                </c:pt>
                <c:pt idx="3">
                  <c:v>Азе</c:v>
                </c:pt>
                <c:pt idx="4">
                  <c:v>Укр</c:v>
                </c:pt>
                <c:pt idx="5">
                  <c:v>Бел</c:v>
                </c:pt>
                <c:pt idx="6">
                  <c:v>Узб</c:v>
                </c:pt>
              </c:strCache>
            </c:strRef>
          </c:cat>
          <c:val>
            <c:numRef>
              <c:f>Sheet1!$C$2:$C$8</c:f>
              <c:numCache>
                <c:formatCode>_(* #,##0.0_);_(* \(#,##0.0\);_(* "-"??_);_(@_)</c:formatCode>
                <c:ptCount val="7"/>
                <c:pt idx="0">
                  <c:v>4.3467847227938838</c:v>
                </c:pt>
                <c:pt idx="1">
                  <c:v>3.7850551055421753</c:v>
                </c:pt>
                <c:pt idx="2">
                  <c:v>3.6718667221404653</c:v>
                </c:pt>
                <c:pt idx="3">
                  <c:v>3.6892249143950768</c:v>
                </c:pt>
                <c:pt idx="4">
                  <c:v>3.4564855694782266</c:v>
                </c:pt>
                <c:pt idx="5">
                  <c:v>3.1005369350791994</c:v>
                </c:pt>
                <c:pt idx="6">
                  <c:v>2.2273604059451446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2780160"/>
        <c:axId val="212781696"/>
      </c:barChart>
      <c:catAx>
        <c:axId val="21278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781696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278169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780160"/>
        <c:crosses val="autoZero"/>
        <c:crossBetween val="between"/>
        <c:majorUnit val="1"/>
        <c:minorUnit val="1"/>
      </c:valAx>
    </c:plotArea>
    <c:legend>
      <c:legendPos val="t"/>
      <c:layout>
        <c:manualLayout>
          <c:xMode val="edge"/>
          <c:yMode val="edge"/>
          <c:x val="0.22182595124716345"/>
          <c:y val="0"/>
          <c:w val="0.49701533638751233"/>
          <c:h val="0.127162105212094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535425474510772"/>
          <c:y val="0.26184590799065161"/>
          <c:w val="0.37902022526122797"/>
          <c:h val="0.612903064469476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0534">
              <a:noFill/>
            </a:ln>
          </c:spPr>
          <c:dPt>
            <c:idx val="0"/>
            <c:bubble3D val="0"/>
            <c:spPr>
              <a:solidFill>
                <a:srgbClr val="5E6A71"/>
              </a:solidFill>
              <a:ln w="20534">
                <a:noFill/>
              </a:ln>
            </c:spPr>
          </c:dPt>
          <c:dPt>
            <c:idx val="1"/>
            <c:bubble3D val="0"/>
            <c:spPr>
              <a:solidFill>
                <a:srgbClr val="CB0447"/>
              </a:solidFill>
              <a:ln w="20534">
                <a:noFill/>
              </a:ln>
            </c:spPr>
          </c:dPt>
          <c:dPt>
            <c:idx val="2"/>
            <c:bubble3D val="0"/>
            <c:spPr>
              <a:solidFill>
                <a:srgbClr val="63B1E5"/>
              </a:solidFill>
              <a:ln w="20534">
                <a:noFill/>
              </a:ln>
            </c:spPr>
          </c:dPt>
          <c:dPt>
            <c:idx val="3"/>
            <c:bubble3D val="0"/>
            <c:spPr>
              <a:solidFill>
                <a:srgbClr val="000000"/>
              </a:solidFill>
              <a:ln w="20534">
                <a:noFill/>
              </a:ln>
            </c:spPr>
          </c:dPt>
          <c:dPt>
            <c:idx val="4"/>
            <c:bubble3D val="0"/>
            <c:spPr>
              <a:solidFill>
                <a:srgbClr val="792258"/>
              </a:solidFill>
              <a:ln w="20534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Депо-зиты</a:t>
                    </a:r>
                    <a:r>
                      <a:rPr lang="en-US" dirty="0"/>
                      <a:t>
60%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3.5440740602618676E-2"/>
                  <c:y val="-5.29664207721049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Другое</a:t>
                    </a:r>
                    <a:r>
                      <a:rPr lang="en-US" dirty="0"/>
                      <a:t>
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Deposits</c:v>
                </c:pt>
                <c:pt idx="1">
                  <c:v>State funding</c:v>
                </c:pt>
                <c:pt idx="2">
                  <c:v>Foreign borrowings</c:v>
                </c:pt>
                <c:pt idx="3">
                  <c:v>Interbank loans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0.2</c:v>
                </c:pt>
                <c:pt idx="2">
                  <c:v>0.12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053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00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425102014500404E-2"/>
          <c:y val="0.33339307202956386"/>
          <c:w val="0.83344598950945692"/>
          <c:h val="0.5520503931477432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Заимств. банков у Фонда (слева)</c:v>
                </c:pt>
              </c:strCache>
            </c:strRef>
          </c:tx>
          <c:spPr>
            <a:solidFill>
              <a:srgbClr val="5E6A71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_-* #,##0.0_-;\-* #,##0.0_-;_-* "-"??_-;_-@_-</c:formatCode>
                <c:ptCount val="5"/>
                <c:pt idx="0">
                  <c:v>0.9</c:v>
                </c:pt>
                <c:pt idx="1">
                  <c:v>1.6</c:v>
                </c:pt>
                <c:pt idx="2">
                  <c:v>2.4</c:v>
                </c:pt>
                <c:pt idx="3">
                  <c:v>2.7538164097181626</c:v>
                </c:pt>
                <c:pt idx="4">
                  <c:v>2.9603053405534374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3035264"/>
        <c:axId val="213041152"/>
      </c:bar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Как % всех обязательств банков (справа)</c:v>
                </c:pt>
              </c:strCache>
            </c:strRef>
          </c:tx>
          <c:spPr>
            <a:ln>
              <a:solidFill>
                <a:srgbClr val="CB0447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_-* #,##0_-;\-* #,##0_-;_-* "-"??_-;_-@_-</c:formatCode>
                <c:ptCount val="5"/>
                <c:pt idx="0">
                  <c:v>8</c:v>
                </c:pt>
                <c:pt idx="1">
                  <c:v>12.5</c:v>
                </c:pt>
                <c:pt idx="2">
                  <c:v>15</c:v>
                </c:pt>
                <c:pt idx="3">
                  <c:v>15.51374506043603</c:v>
                </c:pt>
                <c:pt idx="4">
                  <c:v>17.347287744972384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44224"/>
        <c:axId val="213042688"/>
      </c:lineChart>
      <c:catAx>
        <c:axId val="21303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3041152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3041152"/>
        <c:scaling>
          <c:orientation val="minMax"/>
          <c:max val="4"/>
          <c:min val="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3035264"/>
        <c:crosses val="autoZero"/>
        <c:crossBetween val="between"/>
        <c:majorUnit val="1"/>
        <c:minorUnit val="1"/>
      </c:valAx>
      <c:valAx>
        <c:axId val="2130426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2700">
            <a:solidFill>
              <a:srgbClr val="D1D4D3">
                <a:lumMod val="10000"/>
              </a:srgbClr>
            </a:solidFill>
          </a:ln>
        </c:spPr>
        <c:crossAx val="213044224"/>
        <c:crosses val="max"/>
        <c:crossBetween val="between"/>
      </c:valAx>
      <c:catAx>
        <c:axId val="21304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04268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24368">
          <a:noFill/>
        </a:ln>
      </c:spPr>
    </c:plotArea>
    <c:legend>
      <c:legendPos val="t"/>
      <c:layout>
        <c:manualLayout>
          <c:xMode val="edge"/>
          <c:yMode val="edge"/>
          <c:x val="1.6078638406269673E-3"/>
          <c:y val="3.0688238108509101E-2"/>
          <c:w val="0.99678427231874611"/>
          <c:h val="0.1609457132317050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 b="0" i="0" u="none" strike="noStrike" baseline="0">
          <a:solidFill>
            <a:srgbClr val="5E6A7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10360220720442E-2"/>
          <c:y val="0.17236844103480481"/>
          <c:w val="0.89813082026164048"/>
          <c:h val="0.6739804196016593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Кредиты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  <c:pt idx="11">
                  <c:v>Ср. по сект.</c:v>
                </c:pt>
              </c:strCache>
            </c:strRef>
          </c:cat>
          <c:val>
            <c:numRef>
              <c:f>Sheet1!$B$2:$B$13</c:f>
              <c:numCache>
                <c:formatCode>_-* #,##0.0_-;\-* #,##0.0_-;_-* "-"??_-;_-@_-</c:formatCode>
                <c:ptCount val="12"/>
                <c:pt idx="0">
                  <c:v>65</c:v>
                </c:pt>
                <c:pt idx="1">
                  <c:v>77</c:v>
                </c:pt>
                <c:pt idx="2">
                  <c:v>68</c:v>
                </c:pt>
                <c:pt idx="3">
                  <c:v>76</c:v>
                </c:pt>
                <c:pt idx="4">
                  <c:v>66</c:v>
                </c:pt>
                <c:pt idx="5">
                  <c:v>5</c:v>
                </c:pt>
                <c:pt idx="6">
                  <c:v>67</c:v>
                </c:pt>
                <c:pt idx="7">
                  <c:v>52</c:v>
                </c:pt>
                <c:pt idx="8">
                  <c:v>82</c:v>
                </c:pt>
                <c:pt idx="9">
                  <c:v>51</c:v>
                </c:pt>
                <c:pt idx="10">
                  <c:v>47</c:v>
                </c:pt>
                <c:pt idx="11">
                  <c:v>65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Ден. ср-ва и эквиваленты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  <c:pt idx="11">
                  <c:v>Ср. по сект.</c:v>
                </c:pt>
              </c:strCache>
            </c:strRef>
          </c:cat>
          <c:val>
            <c:numRef>
              <c:f>Sheet1!$C$2:$C$13</c:f>
              <c:numCache>
                <c:formatCode>_-* #,##0.0_-;\-* #,##0.0_-;_-* "-"??_-;_-@_-</c:formatCode>
                <c:ptCount val="12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>
                  <c:v>9</c:v>
                </c:pt>
                <c:pt idx="4">
                  <c:v>15</c:v>
                </c:pt>
                <c:pt idx="5">
                  <c:v>66</c:v>
                </c:pt>
                <c:pt idx="6">
                  <c:v>17</c:v>
                </c:pt>
                <c:pt idx="7">
                  <c:v>27</c:v>
                </c:pt>
                <c:pt idx="8">
                  <c:v>5</c:v>
                </c:pt>
                <c:pt idx="9">
                  <c:v>28</c:v>
                </c:pt>
                <c:pt idx="10">
                  <c:v>21</c:v>
                </c:pt>
                <c:pt idx="11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Банковские кредиты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dLbl>
              <c:idx val="7"/>
              <c:delete val="1"/>
            </c:dLbl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  <c:pt idx="11">
                  <c:v>Ср. по сект.</c:v>
                </c:pt>
              </c:strCache>
            </c:strRef>
          </c:cat>
          <c:val>
            <c:numRef>
              <c:f>Sheet1!$D$2:$D$13</c:f>
              <c:numCache>
                <c:formatCode>_-* #,##0.0_-;\-* #,##0.0_-;_-* "-"??_-;_-@_-</c:formatCode>
                <c:ptCount val="12"/>
                <c:pt idx="0">
                  <c:v>8</c:v>
                </c:pt>
                <c:pt idx="1">
                  <c:v>6</c:v>
                </c:pt>
                <c:pt idx="2">
                  <c:v>14</c:v>
                </c:pt>
                <c:pt idx="3">
                  <c:v>10</c:v>
                </c:pt>
                <c:pt idx="4">
                  <c:v>3</c:v>
                </c:pt>
                <c:pt idx="5">
                  <c:v>27</c:v>
                </c:pt>
                <c:pt idx="6">
                  <c:v>12</c:v>
                </c:pt>
                <c:pt idx="7">
                  <c:v>15</c:v>
                </c:pt>
                <c:pt idx="8">
                  <c:v>6</c:v>
                </c:pt>
                <c:pt idx="9">
                  <c:v>13</c:v>
                </c:pt>
                <c:pt idx="10">
                  <c:v>6</c:v>
                </c:pt>
                <c:pt idx="11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Прочие активы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3.616273801599133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748031496062992E-3"/>
                  <c:y val="-3.616273801599133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749271498542998E-3"/>
                  <c:y val="-3.616273801599133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748031496062992E-3"/>
                  <c:y val="-3.6162738015991333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  <c:pt idx="11">
                  <c:v>Ср. по сект.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16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26</c:v>
                </c:pt>
                <c:pt idx="1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18936064"/>
        <c:axId val="218937600"/>
      </c:barChart>
      <c:catAx>
        <c:axId val="21893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 sz="900" spc="-20" baseline="0"/>
            </a:pPr>
            <a:endParaRPr lang="en-US"/>
          </a:p>
        </c:txPr>
        <c:crossAx val="218937600"/>
        <c:crosses val="autoZero"/>
        <c:auto val="0"/>
        <c:lblAlgn val="ctr"/>
        <c:lblOffset val="0"/>
        <c:tickLblSkip val="1"/>
        <c:noMultiLvlLbl val="1"/>
      </c:catAx>
      <c:valAx>
        <c:axId val="218937600"/>
        <c:scaling>
          <c:orientation val="minMax"/>
          <c:max val="10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8936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4032612065224129E-2"/>
          <c:y val="3.1660587867543746E-3"/>
          <c:w val="0.84967155189261134"/>
          <c:h val="0.116806901848501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10360220720442E-2"/>
          <c:y val="0.16109659083839512"/>
          <c:w val="0.92687618575237152"/>
          <c:h val="0.7346725326779327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Конец 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Sheet1!$B$2:$B$12</c:f>
              <c:numCache>
                <c:formatCode>_-* #,##0.0_-;\-* #,##0.0_-;_-* "-"??_-;_-@_-</c:formatCode>
                <c:ptCount val="11"/>
                <c:pt idx="0">
                  <c:v>179.53150944715921</c:v>
                </c:pt>
                <c:pt idx="1">
                  <c:v>210.25321263890766</c:v>
                </c:pt>
                <c:pt idx="2">
                  <c:v>91.357001440568325</c:v>
                </c:pt>
                <c:pt idx="3">
                  <c:v>101.53952085219935</c:v>
                </c:pt>
                <c:pt idx="4">
                  <c:v>121.45220411091402</c:v>
                </c:pt>
                <c:pt idx="5">
                  <c:v>5.041197173319734</c:v>
                </c:pt>
                <c:pt idx="6">
                  <c:v>85.4952956127985</c:v>
                </c:pt>
                <c:pt idx="7">
                  <c:v>51.599625196701425</c:v>
                </c:pt>
                <c:pt idx="8">
                  <c:v>233.28799990256695</c:v>
                </c:pt>
                <c:pt idx="9">
                  <c:v>44.460840662336146</c:v>
                </c:pt>
                <c:pt idx="10">
                  <c:v>59.994546522359258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Конец 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Sheet1!$C$2:$C$12</c:f>
              <c:numCache>
                <c:formatCode>_-* #,##0.0_-;\-* #,##0.0_-;_-* "-"??_-;_-@_-</c:formatCode>
                <c:ptCount val="11"/>
                <c:pt idx="0">
                  <c:v>186.53520561255925</c:v>
                </c:pt>
                <c:pt idx="1">
                  <c:v>271.94038545121344</c:v>
                </c:pt>
                <c:pt idx="2">
                  <c:v>102.00778605194468</c:v>
                </c:pt>
                <c:pt idx="3">
                  <c:v>131.23410275181266</c:v>
                </c:pt>
                <c:pt idx="4">
                  <c:v>112.19496301132057</c:v>
                </c:pt>
                <c:pt idx="5">
                  <c:v>5.7547611373328698</c:v>
                </c:pt>
                <c:pt idx="6">
                  <c:v>101.47297103401938</c:v>
                </c:pt>
                <c:pt idx="7">
                  <c:v>74.160263937818044</c:v>
                </c:pt>
                <c:pt idx="8">
                  <c:v>188.76161928774712</c:v>
                </c:pt>
                <c:pt idx="9">
                  <c:v>60.786764397645641</c:v>
                </c:pt>
                <c:pt idx="10">
                  <c:v>64.366039055454323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9013504"/>
        <c:axId val="21901504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Среднее по сектору 2013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Sheet1!$D$2:$D$12</c:f>
              <c:numCache>
                <c:formatCode>_-* #,##0.0_-;\-* #,##0.0_-;_-* "-"??_-;_-@_-</c:formatCode>
                <c:ptCount val="11"/>
                <c:pt idx="0">
                  <c:v>122.11262376550656</c:v>
                </c:pt>
                <c:pt idx="1">
                  <c:v>122.11262376550656</c:v>
                </c:pt>
                <c:pt idx="2">
                  <c:v>122.11262376550656</c:v>
                </c:pt>
                <c:pt idx="3">
                  <c:v>122.11262376550656</c:v>
                </c:pt>
                <c:pt idx="4">
                  <c:v>122.11262376550656</c:v>
                </c:pt>
                <c:pt idx="5">
                  <c:v>122.11262376550656</c:v>
                </c:pt>
                <c:pt idx="6">
                  <c:v>122.11262376550656</c:v>
                </c:pt>
                <c:pt idx="7">
                  <c:v>122.11262376550656</c:v>
                </c:pt>
                <c:pt idx="8">
                  <c:v>122.11262376550656</c:v>
                </c:pt>
                <c:pt idx="9">
                  <c:v>122.11262376550656</c:v>
                </c:pt>
                <c:pt idx="10">
                  <c:v>122.11262376550656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Среднее по сектору 2014</c:v>
                </c:pt>
              </c:strCache>
            </c:strRef>
          </c:tx>
          <c:spPr>
            <a:ln>
              <a:solidFill>
                <a:schemeClr val="accent2"/>
              </a:solidFill>
              <a:prstDash val="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135.30076279033761</c:v>
                </c:pt>
                <c:pt idx="1">
                  <c:v>135.30076279033761</c:v>
                </c:pt>
                <c:pt idx="2">
                  <c:v>135.30076279033761</c:v>
                </c:pt>
                <c:pt idx="3">
                  <c:v>135.30076279033761</c:v>
                </c:pt>
                <c:pt idx="4">
                  <c:v>135.30076279033761</c:v>
                </c:pt>
                <c:pt idx="5">
                  <c:v>135.30076279033761</c:v>
                </c:pt>
                <c:pt idx="6">
                  <c:v>135.30076279033761</c:v>
                </c:pt>
                <c:pt idx="7">
                  <c:v>135.30076279033761</c:v>
                </c:pt>
                <c:pt idx="8">
                  <c:v>135.30076279033761</c:v>
                </c:pt>
                <c:pt idx="9">
                  <c:v>135.30076279033761</c:v>
                </c:pt>
                <c:pt idx="10">
                  <c:v>135.30076279033761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013504"/>
        <c:axId val="219015040"/>
      </c:lineChart>
      <c:catAx>
        <c:axId val="2190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 sz="1000" spc="-20" baseline="0"/>
            </a:pPr>
            <a:endParaRPr lang="en-US"/>
          </a:p>
        </c:txPr>
        <c:crossAx val="219015040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9015040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9013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6709777419554845E-2"/>
          <c:y val="9.3934858428729398E-5"/>
          <c:w val="0.93622047244094486"/>
          <c:h val="0.1672903756086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8667308226692"/>
          <c:y val="0.22080974208446943"/>
          <c:w val="0.81928867242840164"/>
          <c:h val="0.65675776250626006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Рубль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Sheet1!$A$3:$A$10</c:f>
              <c:strCache>
                <c:ptCount val="8"/>
                <c:pt idx="0">
                  <c:v>1/1/14</c:v>
                </c:pt>
                <c:pt idx="1">
                  <c:v>1кв14</c:v>
                </c:pt>
                <c:pt idx="2">
                  <c:v>2кв14</c:v>
                </c:pt>
                <c:pt idx="3">
                  <c:v>3кв14</c:v>
                </c:pt>
                <c:pt idx="4">
                  <c:v>4кв14</c:v>
                </c:pt>
                <c:pt idx="5">
                  <c:v>1кв15</c:v>
                </c:pt>
                <c:pt idx="6">
                  <c:v>2кв15</c:v>
                </c:pt>
                <c:pt idx="7">
                  <c:v>3кв15</c:v>
                </c:pt>
              </c:strCache>
            </c:strRef>
          </c:cat>
          <c:val>
            <c:numRef>
              <c:f>Sheet1!$B$3:$B$10</c:f>
              <c:numCache>
                <c:formatCode>_-* #,##0.0_-;\-* #,##0.0_-;_-* "-"??_-;_-@_-</c:formatCode>
                <c:ptCount val="8"/>
                <c:pt idx="0">
                  <c:v>100</c:v>
                </c:pt>
                <c:pt idx="1">
                  <c:v>91.724265769421976</c:v>
                </c:pt>
                <c:pt idx="2">
                  <c:v>96.499465183758133</c:v>
                </c:pt>
                <c:pt idx="3">
                  <c:v>82.924618369067332</c:v>
                </c:pt>
                <c:pt idx="4">
                  <c:v>58.072712918047706</c:v>
                </c:pt>
                <c:pt idx="5">
                  <c:v>56.649956634865575</c:v>
                </c:pt>
                <c:pt idx="6">
                  <c:v>58.484849027511899</c:v>
                </c:pt>
                <c:pt idx="7" formatCode="General">
                  <c:v>49.757601057962461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Манат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Sheet1!$A$3:$A$10</c:f>
              <c:strCache>
                <c:ptCount val="8"/>
                <c:pt idx="0">
                  <c:v>1/1/14</c:v>
                </c:pt>
                <c:pt idx="1">
                  <c:v>1кв14</c:v>
                </c:pt>
                <c:pt idx="2">
                  <c:v>2кв14</c:v>
                </c:pt>
                <c:pt idx="3">
                  <c:v>3кв14</c:v>
                </c:pt>
                <c:pt idx="4">
                  <c:v>4кв14</c:v>
                </c:pt>
                <c:pt idx="5">
                  <c:v>1кв15</c:v>
                </c:pt>
                <c:pt idx="6">
                  <c:v>2кв15</c:v>
                </c:pt>
                <c:pt idx="7">
                  <c:v>3кв15</c:v>
                </c:pt>
              </c:strCache>
            </c:strRef>
          </c:cat>
          <c:val>
            <c:numRef>
              <c:f>Sheet1!$C$3:$C$10</c:f>
              <c:numCache>
                <c:formatCode>_-* #,##0.0_-;\-* #,##0.0_-;_-* "-"??_-;_-@_-</c:formatCode>
                <c:ptCount val="8"/>
                <c:pt idx="0">
                  <c:v>100</c:v>
                </c:pt>
                <c:pt idx="1">
                  <c:v>100.02550044625782</c:v>
                </c:pt>
                <c:pt idx="2">
                  <c:v>100.02550044625782</c:v>
                </c:pt>
                <c:pt idx="3">
                  <c:v>100.01274859765425</c:v>
                </c:pt>
                <c:pt idx="4">
                  <c:v>100.01274859765425</c:v>
                </c:pt>
                <c:pt idx="5">
                  <c:v>74.821173104434919</c:v>
                </c:pt>
                <c:pt idx="6">
                  <c:v>74.778381469831288</c:v>
                </c:pt>
                <c:pt idx="7" formatCode="General">
                  <c:v>74.821173104434919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Sheet1!$E$2</c:f>
              <c:strCache>
                <c:ptCount val="1"/>
                <c:pt idx="0">
                  <c:v>Лари</c:v>
                </c:pt>
              </c:strCache>
            </c:strRef>
          </c:tx>
          <c:marker>
            <c:symbol val="none"/>
          </c:marker>
          <c:cat>
            <c:strRef>
              <c:f>Sheet1!$A$3:$A$10</c:f>
              <c:strCache>
                <c:ptCount val="8"/>
                <c:pt idx="0">
                  <c:v>1/1/14</c:v>
                </c:pt>
                <c:pt idx="1">
                  <c:v>1кв14</c:v>
                </c:pt>
                <c:pt idx="2">
                  <c:v>2кв14</c:v>
                </c:pt>
                <c:pt idx="3">
                  <c:v>3кв14</c:v>
                </c:pt>
                <c:pt idx="4">
                  <c:v>4кв14</c:v>
                </c:pt>
                <c:pt idx="5">
                  <c:v>1кв15</c:v>
                </c:pt>
                <c:pt idx="6">
                  <c:v>2кв15</c:v>
                </c:pt>
                <c:pt idx="7">
                  <c:v>3кв15</c:v>
                </c:pt>
              </c:strCache>
            </c:strRef>
          </c:cat>
          <c:val>
            <c:numRef>
              <c:f>Sheet1!$E$3:$E$10</c:f>
              <c:numCache>
                <c:formatCode>_-* #,##0.0_-;\-* #,##0.0_-;_-* "-"??_-;_-@_-</c:formatCode>
                <c:ptCount val="8"/>
                <c:pt idx="0">
                  <c:v>100</c:v>
                </c:pt>
                <c:pt idx="1">
                  <c:v>100.15571832285598</c:v>
                </c:pt>
                <c:pt idx="2">
                  <c:v>98.174006444683144</c:v>
                </c:pt>
                <c:pt idx="3">
                  <c:v>100.03456221198157</c:v>
                </c:pt>
                <c:pt idx="4">
                  <c:v>98.413238127621</c:v>
                </c:pt>
                <c:pt idx="5">
                  <c:v>86.929969464884607</c:v>
                </c:pt>
                <c:pt idx="6">
                  <c:v>75.170980867457359</c:v>
                </c:pt>
                <c:pt idx="7" formatCode="General">
                  <c:v>72.792052647021833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Sheet1!$F$2</c:f>
              <c:strCache>
                <c:ptCount val="1"/>
                <c:pt idx="0">
                  <c:v>Бел. руб.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strRef>
              <c:f>Sheet1!$A$3:$A$10</c:f>
              <c:strCache>
                <c:ptCount val="8"/>
                <c:pt idx="0">
                  <c:v>1/1/14</c:v>
                </c:pt>
                <c:pt idx="1">
                  <c:v>1кв14</c:v>
                </c:pt>
                <c:pt idx="2">
                  <c:v>2кв14</c:v>
                </c:pt>
                <c:pt idx="3">
                  <c:v>3кв14</c:v>
                </c:pt>
                <c:pt idx="4">
                  <c:v>4кв14</c:v>
                </c:pt>
                <c:pt idx="5">
                  <c:v>1кв15</c:v>
                </c:pt>
                <c:pt idx="6">
                  <c:v>2кв15</c:v>
                </c:pt>
                <c:pt idx="7">
                  <c:v>3кв15</c:v>
                </c:pt>
              </c:strCache>
            </c:strRef>
          </c:cat>
          <c:val>
            <c:numRef>
              <c:f>Sheet1!$F$3:$F$10</c:f>
              <c:numCache>
                <c:formatCode>_-* #,##0.0_-;\-* #,##0.0_-;_-* "-"??_-;_-@_-</c:formatCode>
                <c:ptCount val="8"/>
                <c:pt idx="0">
                  <c:v>100</c:v>
                </c:pt>
                <c:pt idx="1">
                  <c:v>96.747967479674784</c:v>
                </c:pt>
                <c:pt idx="2">
                  <c:v>93.241919686581781</c:v>
                </c:pt>
                <c:pt idx="3">
                  <c:v>91.013384321223697</c:v>
                </c:pt>
                <c:pt idx="4">
                  <c:v>88.22984244670991</c:v>
                </c:pt>
                <c:pt idx="5">
                  <c:v>63.088137839628885</c:v>
                </c:pt>
                <c:pt idx="6">
                  <c:v>62.007425258907055</c:v>
                </c:pt>
                <c:pt idx="7" formatCode="General">
                  <c:v>53.876562411820991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Sheet1!$G$2</c:f>
              <c:strCache>
                <c:ptCount val="1"/>
                <c:pt idx="0">
                  <c:v>Тенге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Sheet1!$A$3:$A$10</c:f>
              <c:strCache>
                <c:ptCount val="8"/>
                <c:pt idx="0">
                  <c:v>1/1/14</c:v>
                </c:pt>
                <c:pt idx="1">
                  <c:v>1кв14</c:v>
                </c:pt>
                <c:pt idx="2">
                  <c:v>2кв14</c:v>
                </c:pt>
                <c:pt idx="3">
                  <c:v>3кв14</c:v>
                </c:pt>
                <c:pt idx="4">
                  <c:v>4кв14</c:v>
                </c:pt>
                <c:pt idx="5">
                  <c:v>1кв15</c:v>
                </c:pt>
                <c:pt idx="6">
                  <c:v>2кв15</c:v>
                </c:pt>
                <c:pt idx="7">
                  <c:v>3кв15</c:v>
                </c:pt>
              </c:strCache>
            </c:strRef>
          </c:cat>
          <c:val>
            <c:numRef>
              <c:f>Sheet1!$G$3:$G$10</c:f>
              <c:numCache>
                <c:formatCode>_-* #,##0.0_-;\-* #,##0.0_-;_-* "-"??_-;_-@_-</c:formatCode>
                <c:ptCount val="8"/>
                <c:pt idx="0">
                  <c:v>100</c:v>
                </c:pt>
                <c:pt idx="1">
                  <c:v>84.639050653774305</c:v>
                </c:pt>
                <c:pt idx="2">
                  <c:v>83.947253705318232</c:v>
                </c:pt>
                <c:pt idx="3">
                  <c:v>84.648351648351664</c:v>
                </c:pt>
                <c:pt idx="4">
                  <c:v>85.177199093271412</c:v>
                </c:pt>
                <c:pt idx="5">
                  <c:v>83.253174817616852</c:v>
                </c:pt>
                <c:pt idx="6">
                  <c:v>82.805697393173872</c:v>
                </c:pt>
                <c:pt idx="7" formatCode="General">
                  <c:v>56.770695914543992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Sheet1!$H$2</c:f>
              <c:strCache>
                <c:ptCount val="1"/>
                <c:pt idx="0">
                  <c:v>Сум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Sheet1!$A$3:$A$10</c:f>
              <c:strCache>
                <c:ptCount val="8"/>
                <c:pt idx="0">
                  <c:v>1/1/14</c:v>
                </c:pt>
                <c:pt idx="1">
                  <c:v>1кв14</c:v>
                </c:pt>
                <c:pt idx="2">
                  <c:v>2кв14</c:v>
                </c:pt>
                <c:pt idx="3">
                  <c:v>3кв14</c:v>
                </c:pt>
                <c:pt idx="4">
                  <c:v>4кв14</c:v>
                </c:pt>
                <c:pt idx="5">
                  <c:v>1кв15</c:v>
                </c:pt>
                <c:pt idx="6">
                  <c:v>2кв15</c:v>
                </c:pt>
                <c:pt idx="7">
                  <c:v>3кв15</c:v>
                </c:pt>
              </c:strCache>
            </c:strRef>
          </c:cat>
          <c:val>
            <c:numRef>
              <c:f>Sheet1!$H$3:$H$10</c:f>
              <c:numCache>
                <c:formatCode>_-* #,##0.0_-;\-* #,##0.0_-;_-* "-"??_-;_-@_-</c:formatCode>
                <c:ptCount val="8"/>
                <c:pt idx="0">
                  <c:v>100</c:v>
                </c:pt>
                <c:pt idx="1">
                  <c:v>97.316311154123198</c:v>
                </c:pt>
                <c:pt idx="2">
                  <c:v>95.075271881084674</c:v>
                </c:pt>
                <c:pt idx="3">
                  <c:v>93.021880544056771</c:v>
                </c:pt>
                <c:pt idx="4">
                  <c:v>90.909841479524417</c:v>
                </c:pt>
                <c:pt idx="5">
                  <c:v>88.434663882419088</c:v>
                </c:pt>
                <c:pt idx="6">
                  <c:v>86.171544842698395</c:v>
                </c:pt>
                <c:pt idx="7" formatCode="General">
                  <c:v>84.021365890881356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80672"/>
        <c:axId val="204782208"/>
      </c:lineChart>
      <c:catAx>
        <c:axId val="20478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204782208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04782208"/>
        <c:scaling>
          <c:orientation val="minMax"/>
          <c:max val="110"/>
          <c:min val="5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4780672"/>
        <c:crosses val="autoZero"/>
        <c:crossBetween val="midCat"/>
        <c:majorUnit val="10"/>
      </c:valAx>
    </c:plotArea>
    <c:legend>
      <c:legendPos val="t"/>
      <c:layout>
        <c:manualLayout>
          <c:xMode val="edge"/>
          <c:yMode val="edge"/>
          <c:x val="0.11603395491811802"/>
          <c:y val="0"/>
          <c:w val="0.82565035543890153"/>
          <c:h val="0.198309081297646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5203472908811E-2"/>
          <c:y val="0.16806535998533736"/>
          <c:w val="0.88289725421596021"/>
          <c:h val="0.703294658676249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Корпоративные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Рос</c:v>
                </c:pt>
                <c:pt idx="1">
                  <c:v>Укр</c:v>
                </c:pt>
                <c:pt idx="2">
                  <c:v>Гру</c:v>
                </c:pt>
                <c:pt idx="3">
                  <c:v>Бел</c:v>
                </c:pt>
                <c:pt idx="4">
                  <c:v>Каз</c:v>
                </c:pt>
                <c:pt idx="5">
                  <c:v>Азе</c:v>
                </c:pt>
                <c:pt idx="6">
                  <c:v>Узб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44.840230908720237</c:v>
                </c:pt>
                <c:pt idx="1">
                  <c:v>45.053674706037263</c:v>
                </c:pt>
                <c:pt idx="2">
                  <c:v>28.608000981986038</c:v>
                </c:pt>
                <c:pt idx="3">
                  <c:v>30.018407495698522</c:v>
                </c:pt>
                <c:pt idx="4">
                  <c:v>22.948504651745743</c:v>
                </c:pt>
                <c:pt idx="5">
                  <c:v>20.370312381149674</c:v>
                </c:pt>
                <c:pt idx="6">
                  <c:v>20.84424187185482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Розничные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Рос</c:v>
                </c:pt>
                <c:pt idx="1">
                  <c:v>Укр</c:v>
                </c:pt>
                <c:pt idx="2">
                  <c:v>Гру</c:v>
                </c:pt>
                <c:pt idx="3">
                  <c:v>Бел</c:v>
                </c:pt>
                <c:pt idx="4">
                  <c:v>Каз</c:v>
                </c:pt>
                <c:pt idx="5">
                  <c:v>Азе</c:v>
                </c:pt>
                <c:pt idx="6">
                  <c:v>Узб</c:v>
                </c:pt>
              </c:strCache>
            </c:strRef>
          </c:cat>
          <c:val>
            <c:numRef>
              <c:f>Sheet1!$C$2:$C$8</c:f>
              <c:numCache>
                <c:formatCode>_-* #,##0.0_-;\-* #,##0.0_-;_-* "-"??_-;_-@_-</c:formatCode>
                <c:ptCount val="7"/>
                <c:pt idx="0">
                  <c:v>14.38726568451774</c:v>
                </c:pt>
                <c:pt idx="1">
                  <c:v>10.406778619189604</c:v>
                </c:pt>
                <c:pt idx="2">
                  <c:v>26.324229553510293</c:v>
                </c:pt>
                <c:pt idx="3">
                  <c:v>6.7430591542591527</c:v>
                </c:pt>
                <c:pt idx="4">
                  <c:v>10.817611689782842</c:v>
                </c:pt>
                <c:pt idx="5">
                  <c:v>12.454849645160133</c:v>
                </c:pt>
                <c:pt idx="6">
                  <c:v>1.4084855662008129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299072"/>
        <c:axId val="205309056"/>
      </c:barChart>
      <c:catAx>
        <c:axId val="20529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5309056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05309056"/>
        <c:scaling>
          <c:orientation val="minMax"/>
          <c:max val="7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5299072"/>
        <c:crosses val="autoZero"/>
        <c:crossBetween val="between"/>
        <c:majorUnit val="10"/>
        <c:minorUnit val="1"/>
      </c:valAx>
    </c:plotArea>
    <c:legend>
      <c:legendPos val="t"/>
      <c:layout>
        <c:manualLayout>
          <c:xMode val="edge"/>
          <c:yMode val="edge"/>
          <c:x val="0.15284867383034381"/>
          <c:y val="0"/>
          <c:w val="0.7569311444502439"/>
          <c:h val="0.112517649963830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5203472908811E-2"/>
          <c:y val="0.16802353804365952"/>
          <c:w val="0.88289725421596021"/>
          <c:h val="0.703336625151466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cat>
            <c:strRef>
              <c:f>Sheet1!$A$2:$A$8</c:f>
              <c:strCache>
                <c:ptCount val="7"/>
                <c:pt idx="0">
                  <c:v>Узб</c:v>
                </c:pt>
                <c:pt idx="1">
                  <c:v>Бел</c:v>
                </c:pt>
                <c:pt idx="2">
                  <c:v>Рос</c:v>
                </c:pt>
                <c:pt idx="3">
                  <c:v>Азе</c:v>
                </c:pt>
                <c:pt idx="4">
                  <c:v>Укр</c:v>
                </c:pt>
                <c:pt idx="5">
                  <c:v>Каз</c:v>
                </c:pt>
                <c:pt idx="6">
                  <c:v>Гру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76</c:v>
                </c:pt>
                <c:pt idx="1">
                  <c:v>65.680000000000007</c:v>
                </c:pt>
                <c:pt idx="2">
                  <c:v>58.507364029491313</c:v>
                </c:pt>
                <c:pt idx="3">
                  <c:v>36.328825005504491</c:v>
                </c:pt>
                <c:pt idx="4">
                  <c:v>25.126708646905239</c:v>
                </c:pt>
                <c:pt idx="5">
                  <c:v>2.600812753985621</c:v>
                </c:pt>
                <c:pt idx="6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Узб</c:v>
                </c:pt>
                <c:pt idx="1">
                  <c:v>Бел</c:v>
                </c:pt>
                <c:pt idx="2">
                  <c:v>Рос</c:v>
                </c:pt>
                <c:pt idx="3">
                  <c:v>Азе</c:v>
                </c:pt>
                <c:pt idx="4">
                  <c:v>Укр</c:v>
                </c:pt>
                <c:pt idx="5">
                  <c:v>Каз</c:v>
                </c:pt>
                <c:pt idx="6">
                  <c:v>Гру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7345536"/>
        <c:axId val="207347072"/>
      </c:barChart>
      <c:catAx>
        <c:axId val="20734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7347072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07347072"/>
        <c:scaling>
          <c:orientation val="minMax"/>
          <c:max val="8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7345536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46469622575337E-2"/>
          <c:y val="0.2210914459406822"/>
          <c:w val="0.82684994072058249"/>
          <c:h val="0.656475623921874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Валовые кредиты (слева)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2п12</c:v>
                </c:pt>
                <c:pt idx="1">
                  <c:v>1п13</c:v>
                </c:pt>
                <c:pt idx="2">
                  <c:v>2п13</c:v>
                </c:pt>
                <c:pt idx="3">
                  <c:v>1п14</c:v>
                </c:pt>
                <c:pt idx="4">
                  <c:v>2п14</c:v>
                </c:pt>
                <c:pt idx="5">
                  <c:v>1п15</c:v>
                </c:pt>
              </c:strCache>
            </c:strRef>
          </c:cat>
          <c:val>
            <c:numRef>
              <c:f>Sheet1!$B$2:$B$7</c:f>
              <c:numCache>
                <c:formatCode>_-* #,##0.0_-;\-* #,##0.0_-;_-* "-"??_-;_-@_-</c:formatCode>
                <c:ptCount val="6"/>
                <c:pt idx="0">
                  <c:v>20.399999999999999</c:v>
                </c:pt>
                <c:pt idx="1">
                  <c:v>22.8</c:v>
                </c:pt>
                <c:pt idx="2">
                  <c:v>26.5</c:v>
                </c:pt>
                <c:pt idx="3">
                  <c:v>29.8</c:v>
                </c:pt>
                <c:pt idx="4">
                  <c:v>34.799999999999997</c:v>
                </c:pt>
                <c:pt idx="5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1977728"/>
        <c:axId val="211979264"/>
      </c:bar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Рост (справа)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2п12</c:v>
                </c:pt>
                <c:pt idx="1">
                  <c:v>1п13</c:v>
                </c:pt>
                <c:pt idx="2">
                  <c:v>2п13</c:v>
                </c:pt>
                <c:pt idx="3">
                  <c:v>1п14</c:v>
                </c:pt>
                <c:pt idx="4">
                  <c:v>2п14</c:v>
                </c:pt>
                <c:pt idx="5">
                  <c:v>1п15</c:v>
                </c:pt>
              </c:strCache>
            </c:strRef>
          </c:cat>
          <c:val>
            <c:numRef>
              <c:f>Sheet1!$C$2:$C$7</c:f>
              <c:numCache>
                <c:formatCode>_-* #,##0.0_-;\-* #,##0.0_-;_-* "-"??_-;_-@_-</c:formatCode>
                <c:ptCount val="6"/>
                <c:pt idx="0">
                  <c:v>12.087912087912089</c:v>
                </c:pt>
                <c:pt idx="1">
                  <c:v>11.764705882352944</c:v>
                </c:pt>
                <c:pt idx="2">
                  <c:v>16.228070175438592</c:v>
                </c:pt>
                <c:pt idx="3">
                  <c:v>12.452830188679243</c:v>
                </c:pt>
                <c:pt idx="4">
                  <c:v>16.778523489932894</c:v>
                </c:pt>
                <c:pt idx="5">
                  <c:v>7.7586206896551824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986688"/>
        <c:axId val="211985152"/>
      </c:lineChart>
      <c:catAx>
        <c:axId val="2119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1979264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197926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1977728"/>
        <c:crosses val="autoZero"/>
        <c:crossBetween val="between"/>
      </c:valAx>
      <c:valAx>
        <c:axId val="21198515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crossAx val="211986688"/>
        <c:crosses val="max"/>
        <c:crossBetween val="between"/>
      </c:valAx>
      <c:catAx>
        <c:axId val="21198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9851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884424647333684"/>
          <c:y val="0"/>
          <c:w val="0.63959606142237602"/>
          <c:h val="0.174172538395192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5203472908811E-2"/>
          <c:y val="0.21747102971454008"/>
          <c:w val="0.91037282608243519"/>
          <c:h val="0.66067031606477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Sheet1!$A$2:$A$8</c:f>
              <c:strCache>
                <c:ptCount val="7"/>
                <c:pt idx="0">
                  <c:v>Гру</c:v>
                </c:pt>
                <c:pt idx="1">
                  <c:v>Бел</c:v>
                </c:pt>
                <c:pt idx="2">
                  <c:v>Узб</c:v>
                </c:pt>
                <c:pt idx="3">
                  <c:v>Укр</c:v>
                </c:pt>
                <c:pt idx="4">
                  <c:v>Каз</c:v>
                </c:pt>
                <c:pt idx="5">
                  <c:v>Азе</c:v>
                </c:pt>
                <c:pt idx="6">
                  <c:v>Рус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61.101547394002779</c:v>
                </c:pt>
                <c:pt idx="1">
                  <c:v>50.859999375773512</c:v>
                </c:pt>
                <c:pt idx="2">
                  <c:v>49.375830596245763</c:v>
                </c:pt>
                <c:pt idx="3">
                  <c:v>48.44281737104707</c:v>
                </c:pt>
                <c:pt idx="4">
                  <c:v>39.613166577366684</c:v>
                </c:pt>
                <c:pt idx="5">
                  <c:v>28.388980318777197</c:v>
                </c:pt>
                <c:pt idx="6">
                  <c:v>24.634947499693794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Гру</c:v>
                </c:pt>
                <c:pt idx="1">
                  <c:v>Бел</c:v>
                </c:pt>
                <c:pt idx="2">
                  <c:v>Узб</c:v>
                </c:pt>
                <c:pt idx="3">
                  <c:v>Укр</c:v>
                </c:pt>
                <c:pt idx="4">
                  <c:v>Каз</c:v>
                </c:pt>
                <c:pt idx="5">
                  <c:v>Азе</c:v>
                </c:pt>
                <c:pt idx="6">
                  <c:v>Рус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2000128"/>
        <c:axId val="212313216"/>
      </c:barChart>
      <c:catAx>
        <c:axId val="2120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313216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12313216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000128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5203472908811E-2"/>
          <c:y val="0.18762911426743087"/>
          <c:w val="0.88937758940225287"/>
          <c:h val="0.672688811140170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Неработающие кредиты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Укр</c:v>
                </c:pt>
                <c:pt idx="1">
                  <c:v>Азе</c:v>
                </c:pt>
                <c:pt idx="2">
                  <c:v>Каз</c:v>
                </c:pt>
                <c:pt idx="3">
                  <c:v>Рус</c:v>
                </c:pt>
                <c:pt idx="4">
                  <c:v>Бел</c:v>
                </c:pt>
                <c:pt idx="5">
                  <c:v>Узб</c:v>
                </c:pt>
                <c:pt idx="6">
                  <c:v>Гру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32.299999999999997</c:v>
                </c:pt>
                <c:pt idx="1">
                  <c:v>14.998412516421578</c:v>
                </c:pt>
                <c:pt idx="2">
                  <c:v>9.977686961667958</c:v>
                </c:pt>
                <c:pt idx="3">
                  <c:v>5.8661280022464481</c:v>
                </c:pt>
                <c:pt idx="4">
                  <c:v>5.6248472261299396</c:v>
                </c:pt>
                <c:pt idx="5">
                  <c:v>4.6601331939240334</c:v>
                </c:pt>
                <c:pt idx="6">
                  <c:v>3.4162360049802958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Резервы под обесценение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Укр</c:v>
                </c:pt>
                <c:pt idx="1">
                  <c:v>Азе</c:v>
                </c:pt>
                <c:pt idx="2">
                  <c:v>Каз</c:v>
                </c:pt>
                <c:pt idx="3">
                  <c:v>Рус</c:v>
                </c:pt>
                <c:pt idx="4">
                  <c:v>Бел</c:v>
                </c:pt>
                <c:pt idx="5">
                  <c:v>Узб</c:v>
                </c:pt>
                <c:pt idx="6">
                  <c:v>Гру</c:v>
                </c:pt>
              </c:strCache>
            </c:strRef>
          </c:cat>
          <c:val>
            <c:numRef>
              <c:f>Sheet1!$C$2:$C$8</c:f>
              <c:numCache>
                <c:formatCode>_-* #,##0.0_-;\-* #,##0.0_-;_-* "-"??_-;_-@_-</c:formatCode>
                <c:ptCount val="7"/>
                <c:pt idx="0">
                  <c:v>24.99770831423595</c:v>
                </c:pt>
                <c:pt idx="1">
                  <c:v>3.9947536368653265</c:v>
                </c:pt>
                <c:pt idx="2">
                  <c:v>14.407504858484153</c:v>
                </c:pt>
                <c:pt idx="3">
                  <c:v>8.8625998106824024</c:v>
                </c:pt>
                <c:pt idx="4">
                  <c:v>3.9709739435599487</c:v>
                </c:pt>
                <c:pt idx="5">
                  <c:v>4.2184971684239638</c:v>
                </c:pt>
                <c:pt idx="6">
                  <c:v>6.1924197675892838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4916608"/>
        <c:axId val="204918144"/>
      </c:barChart>
      <c:catAx>
        <c:axId val="20491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4918144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04918144"/>
        <c:scaling>
          <c:orientation val="minMax"/>
          <c:max val="4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4916608"/>
        <c:crosses val="autoZero"/>
        <c:crossBetween val="between"/>
        <c:majorUnit val="10"/>
        <c:minorUnit val="1"/>
      </c:valAx>
    </c:plotArea>
    <c:legend>
      <c:legendPos val="t"/>
      <c:layout>
        <c:manualLayout>
          <c:xMode val="edge"/>
          <c:yMode val="edge"/>
          <c:x val="0.10931585161476026"/>
          <c:y val="0"/>
          <c:w val="0.87007194390249532"/>
          <c:h val="0.178691972483445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05203472908811E-2"/>
          <c:y val="0.18784126161593676"/>
          <c:w val="0.8305006220989356"/>
          <c:h val="0.672476663791664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Максимально возможные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18.58012420366834</c:v>
                </c:pt>
                <c:pt idx="1">
                  <c:v>16.497640102849758</c:v>
                </c:pt>
                <c:pt idx="2">
                  <c:v>13.680039116179834</c:v>
                </c:pt>
                <c:pt idx="3" formatCode="_-* #,##0.0_-;\-* #,##0.0_-;_-* &quot;-&quot;??_-;_-@_-">
                  <c:v>13.420914766044648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Созданные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_(* #,##0.0_);_(* \(#,##0.0\);_(* "-"??_);_(@_)</c:formatCode>
                <c:ptCount val="4"/>
                <c:pt idx="0">
                  <c:v>5.7801242036683398</c:v>
                </c:pt>
                <c:pt idx="1">
                  <c:v>4.3976401028497598</c:v>
                </c:pt>
                <c:pt idx="2">
                  <c:v>4.4030557238052612</c:v>
                </c:pt>
                <c:pt idx="3" formatCode="_-* #,##0.0_-;\-* #,##0.0_-;_-* &quot;-&quot;??_-;_-@_-">
                  <c:v>4.2184971684239638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80608"/>
        <c:axId val="204982144"/>
      </c:lineChart>
      <c:catAx>
        <c:axId val="20498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4982144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0498214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chemeClr val="accent4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498060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7.2357502069407303E-2"/>
          <c:y val="0"/>
          <c:w val="0.88898851738926066"/>
          <c:h val="0.178536339797451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850455700911404E-2"/>
          <c:y val="0.19971818415795015"/>
          <c:w val="0.93913609027218059"/>
          <c:h val="0.6983185481855096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1D4D3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Sheet1!$B$2:$B$12</c:f>
              <c:numCache>
                <c:formatCode>_-* #,##0.0_-;\-* #,##0.0_-;_-* "-"??_-;_-@_-</c:formatCode>
                <c:ptCount val="11"/>
                <c:pt idx="0">
                  <c:v>8.9700000000000006</c:v>
                </c:pt>
                <c:pt idx="1">
                  <c:v>5.81</c:v>
                </c:pt>
                <c:pt idx="2">
                  <c:v>12.9</c:v>
                </c:pt>
                <c:pt idx="3">
                  <c:v>6.83</c:v>
                </c:pt>
                <c:pt idx="4">
                  <c:v>12.42</c:v>
                </c:pt>
                <c:pt idx="5">
                  <c:v>9.2200000000000006</c:v>
                </c:pt>
                <c:pt idx="6">
                  <c:v>12.89</c:v>
                </c:pt>
                <c:pt idx="7">
                  <c:v>10.14</c:v>
                </c:pt>
                <c:pt idx="8">
                  <c:v>29.64</c:v>
                </c:pt>
                <c:pt idx="9">
                  <c:v>11.87</c:v>
                </c:pt>
                <c:pt idx="10">
                  <c:v>26.756509224126653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63B1E5"/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Sheet1!$C$2:$C$12</c:f>
              <c:numCache>
                <c:formatCode>_-* #,##0.0_-;\-* #,##0.0_-;_-* "-"??_-;_-@_-</c:formatCode>
                <c:ptCount val="11"/>
                <c:pt idx="0">
                  <c:v>8.61</c:v>
                </c:pt>
                <c:pt idx="1">
                  <c:v>8.66</c:v>
                </c:pt>
                <c:pt idx="2">
                  <c:v>12.86</c:v>
                </c:pt>
                <c:pt idx="3">
                  <c:v>7.66</c:v>
                </c:pt>
                <c:pt idx="4">
                  <c:v>12.31</c:v>
                </c:pt>
                <c:pt idx="5">
                  <c:v>9.1199999999999992</c:v>
                </c:pt>
                <c:pt idx="6">
                  <c:v>12.35</c:v>
                </c:pt>
                <c:pt idx="7">
                  <c:v>10.24</c:v>
                </c:pt>
                <c:pt idx="8">
                  <c:v>24.55</c:v>
                </c:pt>
                <c:pt idx="9">
                  <c:v>14.02</c:v>
                </c:pt>
                <c:pt idx="10">
                  <c:v>24.924449177927176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5088256"/>
        <c:axId val="205089792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Среднее по сектору 2013</c:v>
                </c:pt>
              </c:strCache>
            </c:strRef>
          </c:tx>
          <c:spPr>
            <a:ln>
              <a:solidFill>
                <a:srgbClr val="5E6A71"/>
              </a:solidFill>
              <a:prstDash val="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Sheet1!$D$2:$D$12</c:f>
              <c:numCache>
                <c:formatCode>_-* #,##0.0_-;\-* #,##0.0_-;_-* "-"??_-;_-@_-</c:formatCode>
                <c:ptCount val="11"/>
                <c:pt idx="0">
                  <c:v>9.5828117755201152</c:v>
                </c:pt>
                <c:pt idx="1">
                  <c:v>9.5828117755201152</c:v>
                </c:pt>
                <c:pt idx="2">
                  <c:v>9.5828117755201152</c:v>
                </c:pt>
                <c:pt idx="3">
                  <c:v>9.5828117755201152</c:v>
                </c:pt>
                <c:pt idx="4">
                  <c:v>9.5828117755201152</c:v>
                </c:pt>
                <c:pt idx="5">
                  <c:v>9.5828117755201152</c:v>
                </c:pt>
                <c:pt idx="6">
                  <c:v>9.5828117755201152</c:v>
                </c:pt>
                <c:pt idx="7">
                  <c:v>9.5828117755201152</c:v>
                </c:pt>
                <c:pt idx="8">
                  <c:v>9.5828117755201152</c:v>
                </c:pt>
                <c:pt idx="9">
                  <c:v>9.5828117755201152</c:v>
                </c:pt>
                <c:pt idx="10">
                  <c:v>9.5828117755201152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Среднее по сектору 2014</c:v>
                </c:pt>
              </c:strCache>
            </c:strRef>
          </c:tx>
          <c:spPr>
            <a:ln>
              <a:solidFill>
                <a:srgbClr val="CB0447"/>
              </a:solidFill>
              <a:prstDash val="dash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НБУ</c:v>
                </c:pt>
                <c:pt idx="1">
                  <c:v>Узпромстрой</c:v>
                </c:pt>
                <c:pt idx="2">
                  <c:v>Асака</c:v>
                </c:pt>
                <c:pt idx="3">
                  <c:v>Ипотека</c:v>
                </c:pt>
                <c:pt idx="4">
                  <c:v>Агро</c:v>
                </c:pt>
                <c:pt idx="5">
                  <c:v>КДБУз</c:v>
                </c:pt>
                <c:pt idx="6">
                  <c:v>Хамкор</c:v>
                </c:pt>
                <c:pt idx="7">
                  <c:v>Ипак Йули</c:v>
                </c:pt>
                <c:pt idx="8">
                  <c:v>Микрокред</c:v>
                </c:pt>
                <c:pt idx="9">
                  <c:v>Траст</c:v>
                </c:pt>
                <c:pt idx="10">
                  <c:v>Универсал</c:v>
                </c:pt>
              </c:strCache>
            </c:strRef>
          </c:cat>
          <c:val>
            <c:numRef>
              <c:f>Sheet1!$E$2:$E$12</c:f>
              <c:numCache>
                <c:formatCode>_-* #,##0.0_-;\-* #,##0.0_-;_-* "-"??_-;_-@_-</c:formatCode>
                <c:ptCount val="11"/>
                <c:pt idx="0">
                  <c:v>10.07657089802726</c:v>
                </c:pt>
                <c:pt idx="1">
                  <c:v>10.07657089802726</c:v>
                </c:pt>
                <c:pt idx="2">
                  <c:v>10.07657089802726</c:v>
                </c:pt>
                <c:pt idx="3">
                  <c:v>10.07657089802726</c:v>
                </c:pt>
                <c:pt idx="4">
                  <c:v>10.07657089802726</c:v>
                </c:pt>
                <c:pt idx="5">
                  <c:v>10.07657089802726</c:v>
                </c:pt>
                <c:pt idx="6">
                  <c:v>10.07657089802726</c:v>
                </c:pt>
                <c:pt idx="7">
                  <c:v>10.07657089802726</c:v>
                </c:pt>
                <c:pt idx="8">
                  <c:v>10.07657089802726</c:v>
                </c:pt>
                <c:pt idx="9">
                  <c:v>10.07657089802726</c:v>
                </c:pt>
                <c:pt idx="10">
                  <c:v>10.07657089802726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088256"/>
        <c:axId val="205089792"/>
      </c:lineChart>
      <c:catAx>
        <c:axId val="20508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aseline="0"/>
            </a:pPr>
            <a:endParaRPr lang="en-US"/>
          </a:p>
        </c:txPr>
        <c:crossAx val="205089792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205089792"/>
        <c:scaling>
          <c:orientation val="minMax"/>
          <c:max val="30"/>
        </c:scaling>
        <c:delete val="0"/>
        <c:axPos val="l"/>
        <c:majorGridlines>
          <c:spPr>
            <a:ln w="6350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05088256"/>
        <c:crosses val="autoZero"/>
        <c:crossBetween val="between"/>
      </c:valAx>
      <c:spPr>
        <a:noFill/>
        <a:ln w="24368">
          <a:noFill/>
        </a:ln>
      </c:spPr>
    </c:plotArea>
    <c:legend>
      <c:legendPos val="t"/>
      <c:layout>
        <c:manualLayout>
          <c:xMode val="edge"/>
          <c:yMode val="edge"/>
          <c:x val="7.4032612065224129E-2"/>
          <c:y val="2.3889540040254124E-3"/>
          <c:w val="0.9"/>
          <c:h val="0.1168069018485014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5E6A7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0.01161</cdr:y>
    </cdr:from>
    <cdr:to>
      <cdr:x>0.14697</cdr:x>
      <cdr:y>0.18555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0" y="26708"/>
          <a:ext cx="56623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ru-RU" sz="1300" dirty="0" smtClean="0"/>
            <a:t>млрд. долл.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  <cdr:relSizeAnchor xmlns:cdr="http://schemas.openxmlformats.org/drawingml/2006/chartDrawing">
    <cdr:from>
      <cdr:x>0.92075</cdr:x>
      <cdr:y>0.09858</cdr:y>
    </cdr:from>
    <cdr:to>
      <cdr:x>1</cdr:x>
      <cdr:y>0.18555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3547524" y="226755"/>
          <a:ext cx="305339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(%)</a:t>
          </a:r>
          <a:endParaRPr lang="en-US" sz="13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0.00168</cdr:x>
      <cdr:y>0.19622</cdr:y>
    </cdr:from>
    <cdr:to>
      <cdr:x>0.06909</cdr:x>
      <cdr:y>0.27287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6491" y="512151"/>
          <a:ext cx="25968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0.00287</cdr:x>
      <cdr:y>0.1126</cdr:y>
    </cdr:from>
    <cdr:to>
      <cdr:x>0.07038</cdr:x>
      <cdr:y>0.19633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11028" y="269017"/>
          <a:ext cx="25968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0.06133</cdr:y>
    </cdr:from>
    <cdr:to>
      <cdr:x>0.03376</cdr:x>
      <cdr:y>0.14429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0" y="177800"/>
          <a:ext cx="272218" cy="2404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400" dirty="0" smtClean="0"/>
            <a:t>(</a:t>
          </a:r>
          <a:r>
            <a:rPr lang="en-US" sz="1400" dirty="0"/>
            <a:t>%</a:t>
          </a:r>
          <a:r>
            <a:rPr lang="en-US" sz="1400" dirty="0" smtClean="0"/>
            <a:t>)</a:t>
          </a:r>
          <a:endParaRPr lang="en-US" sz="14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0.00232</cdr:x>
      <cdr:y>0.05653</cdr:y>
    </cdr:from>
    <cdr:to>
      <cdr:x>0.06983</cdr:x>
      <cdr:y>0.14366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8919" y="129808"/>
          <a:ext cx="25968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0.04505</cdr:y>
    </cdr:from>
    <cdr:to>
      <cdr:x>0.0674</cdr:x>
      <cdr:y>0.13217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0" y="115311"/>
          <a:ext cx="259686" cy="223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0.00494</cdr:x>
      <cdr:y>0.25737</cdr:y>
    </cdr:from>
    <cdr:to>
      <cdr:x>0.34869</cdr:x>
      <cdr:y>0.51828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19050" y="592029"/>
          <a:ext cx="1324405" cy="600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ru-RU" sz="1300" dirty="0" smtClean="0"/>
            <a:t>Зарубежн.</a:t>
          </a:r>
          <a:br>
            <a:rPr lang="ru-RU" sz="1300" dirty="0" smtClean="0"/>
          </a:br>
          <a:r>
            <a:rPr lang="ru-RU" sz="1300" dirty="0" smtClean="0"/>
            <a:t>заимствования</a:t>
          </a:r>
          <a:r>
            <a:rPr lang="en-US" sz="1300" dirty="0"/>
            <a:t>
</a:t>
          </a:r>
          <a:r>
            <a:rPr lang="en-US" sz="1300" dirty="0" smtClean="0"/>
            <a:t>12%</a:t>
          </a:r>
          <a:endParaRPr lang="en-US" sz="1300" dirty="0"/>
        </a:p>
      </cdr:txBody>
    </cdr:sp>
  </cdr:relSizeAnchor>
  <cdr:relSizeAnchor xmlns:cdr="http://schemas.openxmlformats.org/drawingml/2006/chartDrawing">
    <cdr:from>
      <cdr:x>0.07916</cdr:x>
      <cdr:y>0.09824</cdr:y>
    </cdr:from>
    <cdr:to>
      <cdr:x>0.50121</cdr:x>
      <cdr:y>0.27218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304981" y="225982"/>
          <a:ext cx="162611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ru-RU" sz="1300" dirty="0" smtClean="0"/>
            <a:t>Межбанк. кредиты</a:t>
          </a:r>
          <a:r>
            <a:rPr lang="en-US" sz="1300" dirty="0"/>
            <a:t>
</a:t>
          </a:r>
          <a:r>
            <a:rPr lang="en-US" sz="1300" dirty="0" smtClean="0"/>
            <a:t>6%</a:t>
          </a:r>
          <a:endParaRPr lang="en-US" sz="1300" dirty="0"/>
        </a:p>
      </cdr:txBody>
    </cdr:sp>
  </cdr:relSizeAnchor>
  <cdr:relSizeAnchor xmlns:cdr="http://schemas.openxmlformats.org/drawingml/2006/chartDrawing">
    <cdr:from>
      <cdr:x>0.08022</cdr:x>
      <cdr:y>0.64961</cdr:y>
    </cdr:from>
    <cdr:to>
      <cdr:x>0.33019</cdr:x>
      <cdr:y>0.82355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309072" y="1494288"/>
          <a:ext cx="963100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ru-RU" sz="1300" dirty="0" smtClean="0"/>
            <a:t>Госкредиты</a:t>
          </a:r>
          <a:r>
            <a:rPr lang="en-US" sz="1300" dirty="0" smtClean="0"/>
            <a:t>*</a:t>
          </a:r>
          <a:endParaRPr lang="en-US" sz="1300" dirty="0"/>
        </a:p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20%</a:t>
          </a:r>
          <a:endParaRPr lang="en-US" sz="13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0.20499</cdr:y>
    </cdr:from>
    <cdr:to>
      <cdr:x>0.30716</cdr:x>
      <cdr:y>0.29139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0" y="474659"/>
          <a:ext cx="1181508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ru-RU" sz="1300" dirty="0" smtClean="0"/>
            <a:t>млрд. долл.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  <cdr:relSizeAnchor xmlns:cdr="http://schemas.openxmlformats.org/drawingml/2006/chartDrawing">
    <cdr:from>
      <cdr:x>0.90835</cdr:x>
      <cdr:y>0.20499</cdr:y>
    </cdr:from>
    <cdr:to>
      <cdr:x>0.9876</cdr:x>
      <cdr:y>0.29139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3493979" y="474659"/>
          <a:ext cx="30483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(%)</a:t>
          </a:r>
          <a:endParaRPr lang="en-US" sz="13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0.00511</cdr:x>
      <cdr:y>0.05496</cdr:y>
    </cdr:from>
    <cdr:to>
      <cdr:x>0.03969</cdr:x>
      <cdr:y>0.12312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41181" y="173700"/>
          <a:ext cx="278924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400" dirty="0" smtClean="0"/>
            <a:t>(</a:t>
          </a:r>
          <a:r>
            <a:rPr lang="en-US" sz="1400" dirty="0"/>
            <a:t>%</a:t>
          </a:r>
          <a:r>
            <a:rPr lang="en-US" sz="1400" dirty="0" smtClean="0"/>
            <a:t>)</a:t>
          </a:r>
          <a:endParaRPr lang="en-US" sz="14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0.02292</cdr:y>
    </cdr:from>
    <cdr:to>
      <cdr:x>0.03459</cdr:x>
      <cdr:y>0.0976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-539750" y="62637"/>
          <a:ext cx="278924" cy="204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400" dirty="0" smtClean="0"/>
            <a:t>(</a:t>
          </a:r>
          <a:r>
            <a:rPr lang="en-US" sz="1400" dirty="0"/>
            <a:t>%</a:t>
          </a:r>
          <a:r>
            <a:rPr lang="en-US" sz="1400" dirty="0" smtClean="0"/>
            <a:t>)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0.08769</cdr:y>
    </cdr:from>
    <cdr:to>
      <cdr:x>0.10775</cdr:x>
      <cdr:y>0.17466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-4757737" y="201707"/>
          <a:ext cx="426146" cy="200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(%)</a:t>
          </a:r>
          <a:endParaRPr lang="en-US" sz="13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0.03333</cdr:y>
    </cdr:from>
    <cdr:to>
      <cdr:x>0.0674</cdr:x>
      <cdr:y>0.1203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-539750" y="72008"/>
          <a:ext cx="259686" cy="1879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0.03257</cdr:y>
    </cdr:from>
    <cdr:to>
      <cdr:x>0.06751</cdr:x>
      <cdr:y>0.11954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-4757738" y="70308"/>
          <a:ext cx="259686" cy="1877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0.16731</cdr:x>
      <cdr:y>0.17394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0" y="0"/>
          <a:ext cx="644616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ru-RU" sz="1300" dirty="0" smtClean="0"/>
            <a:t>Трлн. сум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  <cdr:relSizeAnchor xmlns:cdr="http://schemas.openxmlformats.org/drawingml/2006/chartDrawing">
    <cdr:from>
      <cdr:x>0.92075</cdr:x>
      <cdr:y>0.06073</cdr:y>
    </cdr:from>
    <cdr:to>
      <cdr:x>1</cdr:x>
      <cdr:y>0.1477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3547524" y="139700"/>
          <a:ext cx="305339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(%)</a:t>
          </a:r>
          <a:endParaRPr lang="en-US" sz="13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0.06073</cdr:y>
    </cdr:from>
    <cdr:to>
      <cdr:x>0.06751</cdr:x>
      <cdr:y>0.1477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0" y="139700"/>
          <a:ext cx="25968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0.05106</cdr:y>
    </cdr:from>
    <cdr:to>
      <cdr:x>0.0674</cdr:x>
      <cdr:y>0.13803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0" y="117445"/>
          <a:ext cx="25968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0.04001</cdr:y>
    </cdr:from>
    <cdr:to>
      <cdr:x>0.06751</cdr:x>
      <cdr:y>0.12698</cdr:y>
    </cdr:to>
    <cdr:sp macro="" textlink="">
      <cdr:nvSpPr>
        <cdr:cNvPr id="2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-4757738" y="92045"/>
          <a:ext cx="25968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0.0063</cdr:x>
      <cdr:y>0.06231</cdr:y>
    </cdr:from>
    <cdr:to>
      <cdr:x>0.0385</cdr:x>
      <cdr:y>0.13639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50800" y="168245"/>
          <a:ext cx="259686" cy="200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0" tIns="0" rIns="0" bIns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0" i="0" u="none" strike="noStrike" kern="1200" baseline="0">
              <a:solidFill>
                <a:srgbClr val="5E6A71"/>
              </a:solidFill>
              <a:latin typeface="Arial"/>
              <a:ea typeface="Arial"/>
              <a:cs typeface="Arial"/>
            </a:defRPr>
          </a:pPr>
          <a:r>
            <a:rPr lang="en-US" sz="1300" dirty="0" smtClean="0"/>
            <a:t>(</a:t>
          </a:r>
          <a:r>
            <a:rPr lang="en-US" sz="1300" dirty="0"/>
            <a:t>%</a:t>
          </a:r>
          <a:r>
            <a:rPr lang="en-US" sz="1300" dirty="0" smtClean="0"/>
            <a:t>)</a:t>
          </a:r>
          <a:endParaRPr lang="en-US" sz="13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43693" y="94155"/>
            <a:ext cx="65" cy="1400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100827" y="94155"/>
            <a:ext cx="581451" cy="1400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>
                <a:cs typeface="+mn-cs"/>
              </a:defRPr>
            </a:lvl1pPr>
          </a:lstStyle>
          <a:p>
            <a:pPr>
              <a:defRPr/>
            </a:pPr>
            <a:fld id="{A68C2CF0-528E-4AF0-A352-114D01F20843}" type="datetimeFigureOut">
              <a:rPr lang="en-GB"/>
              <a:pPr>
                <a:defRPr/>
              </a:pPr>
              <a:t>26/11/2015</a:t>
            </a:fld>
            <a:endParaRPr lang="en-GB" dirty="0"/>
          </a:p>
        </p:txBody>
      </p:sp>
      <p:sp>
        <p:nvSpPr>
          <p:cNvPr id="1028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43695" y="6573948"/>
            <a:ext cx="65" cy="1400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8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499528" y="6573948"/>
            <a:ext cx="142132" cy="1400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900">
                <a:cs typeface="+mn-cs"/>
              </a:defRPr>
            </a:lvl1pPr>
          </a:lstStyle>
          <a:p>
            <a:pPr>
              <a:defRPr/>
            </a:pPr>
            <a:fld id="{7C7248A0-7A03-4F05-9BC0-2307827947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50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84309" y="104617"/>
            <a:ext cx="65" cy="1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469324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9060211" y="104617"/>
            <a:ext cx="581451" cy="1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469324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B37A0290-5062-485A-935B-5CDBA25F0646}" type="datetimeFigureOut">
              <a:rPr lang="en-GB"/>
              <a:pPr>
                <a:defRPr/>
              </a:pPr>
              <a:t>26/11/2015</a:t>
            </a:fld>
            <a:endParaRPr lang="en-GB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9128"/>
            <a:ext cx="7942580" cy="347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8" tIns="46935" rIns="93868" bIns="46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84309" y="6573948"/>
            <a:ext cx="65" cy="1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469324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9522093" y="6573948"/>
            <a:ext cx="142132" cy="1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469324">
              <a:defRPr sz="9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fld id="{CCE56066-B308-42C4-96C0-02E2689E3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1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50000"/>
      </a:spcBef>
      <a:spcAft>
        <a:spcPct val="0"/>
      </a:spcAft>
      <a:defRPr sz="1200" kern="1200">
        <a:solidFill>
          <a:schemeClr val="folHlink"/>
        </a:solidFill>
        <a:latin typeface="Arial" charset="0"/>
        <a:ea typeface="+mn-ea"/>
        <a:cs typeface="+mn-cs"/>
      </a:defRPr>
    </a:lvl1pPr>
    <a:lvl2pPr marL="179388" indent="-177800" algn="l" rtl="0" eaLnBrk="0" fontAlgn="base" hangingPunct="0">
      <a:spcBef>
        <a:spcPct val="50000"/>
      </a:spcBef>
      <a:spcAft>
        <a:spcPct val="0"/>
      </a:spcAft>
      <a:buClr>
        <a:schemeClr val="accent2"/>
      </a:buClr>
      <a:buChar char="•"/>
      <a:defRPr sz="1200" kern="1200">
        <a:solidFill>
          <a:schemeClr val="folHlink"/>
        </a:solidFill>
        <a:latin typeface="Arial" charset="0"/>
        <a:ea typeface="+mn-ea"/>
        <a:cs typeface="+mn-cs"/>
      </a:defRPr>
    </a:lvl2pPr>
    <a:lvl3pPr marL="355600" indent="-174625" algn="l" rtl="0" eaLnBrk="0" fontAlgn="base" hangingPunct="0">
      <a:spcBef>
        <a:spcPct val="50000"/>
      </a:spcBef>
      <a:spcAft>
        <a:spcPct val="0"/>
      </a:spcAft>
      <a:buClr>
        <a:schemeClr val="accent1"/>
      </a:buClr>
      <a:buChar char="•"/>
      <a:defRPr sz="1200" kern="1200">
        <a:solidFill>
          <a:schemeClr val="folHlink"/>
        </a:solidFill>
        <a:latin typeface="Arial" charset="0"/>
        <a:ea typeface="+mn-ea"/>
        <a:cs typeface="+mn-cs"/>
      </a:defRPr>
    </a:lvl3pPr>
    <a:lvl4pPr marL="523875" indent="-166688" algn="l" rtl="0" eaLnBrk="0" fontAlgn="base" hangingPunct="0">
      <a:spcBef>
        <a:spcPct val="50000"/>
      </a:spcBef>
      <a:spcAft>
        <a:spcPct val="0"/>
      </a:spcAft>
      <a:buClr>
        <a:schemeClr val="accent1"/>
      </a:buClr>
      <a:buChar char="•"/>
      <a:defRPr sz="1200" kern="1200">
        <a:solidFill>
          <a:schemeClr val="folHlink"/>
        </a:solidFill>
        <a:latin typeface="Arial" charset="0"/>
        <a:ea typeface="+mn-ea"/>
        <a:cs typeface="+mn-cs"/>
      </a:defRPr>
    </a:lvl4pPr>
    <a:lvl5pPr marL="700088" indent="-174625" algn="l" rtl="0" eaLnBrk="0" fontAlgn="base" hangingPunct="0">
      <a:spcBef>
        <a:spcPct val="50000"/>
      </a:spcBef>
      <a:spcAft>
        <a:spcPct val="0"/>
      </a:spcAft>
      <a:buClr>
        <a:schemeClr val="accent1"/>
      </a:buClr>
      <a:buChar char="•"/>
      <a:defRPr sz="1200" kern="1200">
        <a:solidFill>
          <a:schemeClr val="fol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9598710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FE7772-988E-40C6-AF8E-AE11418E9FF9}" type="slidenum">
              <a:rPr lang="en-US" sz="900">
                <a:solidFill>
                  <a:schemeClr val="accent1"/>
                </a:solidFill>
              </a:rPr>
              <a:pPr algn="r" eaLnBrk="1" hangingPunct="1"/>
              <a:t>1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3891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34104" y="6574408"/>
            <a:ext cx="129211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10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34105" y="6574408"/>
            <a:ext cx="129211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11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34104" y="6574408"/>
            <a:ext cx="129211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12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34104" y="6574408"/>
            <a:ext cx="129211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13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534104" y="6574408"/>
            <a:ext cx="129211" cy="1400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6384" indent="-290917" defTabSz="47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67" indent="-232733" defTabSz="47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9133" indent="-232733" defTabSz="47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4600" indent="-232733" defTabSz="4735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0066" indent="-232733" defTabSz="47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5533" indent="-232733" defTabSz="47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1000" indent="-232733" defTabSz="47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56467" indent="-232733" defTabSz="4735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463B7C-7408-4894-9210-9D3174DF55A1}" type="slidenum">
              <a:rPr lang="en-US" smtClean="0">
                <a:solidFill>
                  <a:schemeClr val="accent1"/>
                </a:solidFill>
              </a:rPr>
              <a:pPr eaLnBrk="1" hangingPunct="1"/>
              <a:t>14</a:t>
            </a:fld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95" y="3156259"/>
            <a:ext cx="7942580" cy="35472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9534104" y="6574408"/>
            <a:ext cx="129211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5BF355-627F-4FFE-80F1-1CC8ED5D227A}" type="slidenum">
              <a:rPr lang="en-US" sz="900">
                <a:solidFill>
                  <a:schemeClr val="accent1"/>
                </a:solidFill>
              </a:rPr>
              <a:pPr algn="r" eaLnBrk="1" hangingPunct="1"/>
              <a:t>15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91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9535664" y="6575487"/>
            <a:ext cx="128240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18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6814" indent="-275698" defTabSz="4518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2791" indent="-220559" defTabSz="4518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908" indent="-220559" defTabSz="4518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5024" indent="-220559" defTabSz="4518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26142" indent="-220559" defTabSz="451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67257" indent="-220559" defTabSz="451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08374" indent="-220559" defTabSz="451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490" indent="-220559" defTabSz="4518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AD2161-3420-4FF9-934A-AC9EE038036B}" type="slidenum">
              <a:rPr lang="en-US" altLang="en-US" smtClean="0">
                <a:solidFill>
                  <a:schemeClr val="accent1"/>
                </a:solidFill>
              </a:rPr>
              <a:pPr eaLnBrk="1" hangingPunct="1"/>
              <a:t>16</a:t>
            </a:fld>
            <a:endParaRPr lang="en-US" alt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9535014" y="6573948"/>
            <a:ext cx="129211" cy="1400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3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637" indent="-288322" defTabSz="4693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3287" indent="-230657" defTabSz="4693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4602" indent="-230657" defTabSz="4693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5917" indent="-230657" defTabSz="4693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7231" indent="-230657" defTabSz="469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8546" indent="-230657" defTabSz="469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9861" indent="-230657" defTabSz="469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1176" indent="-230657" defTabSz="469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EAA357-5107-483E-929F-82AC356F2CF5}" type="slidenum">
              <a:rPr lang="en-US" smtClean="0">
                <a:solidFill>
                  <a:schemeClr val="accent1"/>
                </a:solidFill>
              </a:rPr>
              <a:pPr eaLnBrk="1" hangingPunct="1"/>
              <a:t>17</a:t>
            </a:fld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6041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2823" y="3166360"/>
            <a:ext cx="7942580" cy="3537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8710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2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8710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3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8710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4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8709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5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8709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6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8709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7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8709" y="6574408"/>
            <a:ext cx="64606" cy="1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8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9599195" y="6575945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51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967C096-21A8-4613-AC59-9A309998F9A3}" type="slidenum">
              <a:rPr lang="en-US" sz="900">
                <a:solidFill>
                  <a:schemeClr val="accent1"/>
                </a:solidFill>
              </a:rPr>
              <a:pPr algn="r" eaLnBrk="1" hangingPunct="1"/>
              <a:t>9</a:t>
            </a:fld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plain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ET40008_NewPattern_US_v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232900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574"/>
          <p:cNvSpPr>
            <a:spLocks/>
          </p:cNvSpPr>
          <p:nvPr/>
        </p:nvSpPr>
        <p:spPr bwMode="gray">
          <a:xfrm>
            <a:off x="2479675" y="3243263"/>
            <a:ext cx="192088" cy="311150"/>
          </a:xfrm>
          <a:custGeom>
            <a:avLst/>
            <a:gdLst>
              <a:gd name="T0" fmla="*/ 2147483647 w 246"/>
              <a:gd name="T1" fmla="*/ 2147483647 h 396"/>
              <a:gd name="T2" fmla="*/ 2147483647 w 246"/>
              <a:gd name="T3" fmla="*/ 2147483647 h 396"/>
              <a:gd name="T4" fmla="*/ 2147483647 w 246"/>
              <a:gd name="T5" fmla="*/ 2147483647 h 396"/>
              <a:gd name="T6" fmla="*/ 2147483647 w 246"/>
              <a:gd name="T7" fmla="*/ 2147483647 h 396"/>
              <a:gd name="T8" fmla="*/ 2147483647 w 246"/>
              <a:gd name="T9" fmla="*/ 2147483647 h 396"/>
              <a:gd name="T10" fmla="*/ 2147483647 w 246"/>
              <a:gd name="T11" fmla="*/ 2147483647 h 396"/>
              <a:gd name="T12" fmla="*/ 2147483647 w 246"/>
              <a:gd name="T13" fmla="*/ 2147483647 h 396"/>
              <a:gd name="T14" fmla="*/ 2147483647 w 246"/>
              <a:gd name="T15" fmla="*/ 2147483647 h 396"/>
              <a:gd name="T16" fmla="*/ 0 w 246"/>
              <a:gd name="T17" fmla="*/ 2147483647 h 396"/>
              <a:gd name="T18" fmla="*/ 2147483647 w 246"/>
              <a:gd name="T19" fmla="*/ 2147483647 h 396"/>
              <a:gd name="T20" fmla="*/ 2147483647 w 246"/>
              <a:gd name="T21" fmla="*/ 2147483647 h 396"/>
              <a:gd name="T22" fmla="*/ 2147483647 w 246"/>
              <a:gd name="T23" fmla="*/ 2147483647 h 396"/>
              <a:gd name="T24" fmla="*/ 2147483647 w 246"/>
              <a:gd name="T25" fmla="*/ 2147483647 h 396"/>
              <a:gd name="T26" fmla="*/ 2147483647 w 246"/>
              <a:gd name="T27" fmla="*/ 2147483647 h 396"/>
              <a:gd name="T28" fmla="*/ 2147483647 w 246"/>
              <a:gd name="T29" fmla="*/ 2147483647 h 396"/>
              <a:gd name="T30" fmla="*/ 2147483647 w 246"/>
              <a:gd name="T31" fmla="*/ 2147483647 h 396"/>
              <a:gd name="T32" fmla="*/ 2147483647 w 246"/>
              <a:gd name="T33" fmla="*/ 2147483647 h 396"/>
              <a:gd name="T34" fmla="*/ 2147483647 w 246"/>
              <a:gd name="T35" fmla="*/ 2147483647 h 396"/>
              <a:gd name="T36" fmla="*/ 2147483647 w 246"/>
              <a:gd name="T37" fmla="*/ 2147483647 h 396"/>
              <a:gd name="T38" fmla="*/ 2147483647 w 246"/>
              <a:gd name="T39" fmla="*/ 2147483647 h 396"/>
              <a:gd name="T40" fmla="*/ 2147483647 w 246"/>
              <a:gd name="T41" fmla="*/ 2147483647 h 396"/>
              <a:gd name="T42" fmla="*/ 2147483647 w 246"/>
              <a:gd name="T43" fmla="*/ 2147483647 h 396"/>
              <a:gd name="T44" fmla="*/ 2147483647 w 246"/>
              <a:gd name="T45" fmla="*/ 0 h 396"/>
              <a:gd name="T46" fmla="*/ 2147483647 w 246"/>
              <a:gd name="T47" fmla="*/ 2147483647 h 396"/>
              <a:gd name="T48" fmla="*/ 2147483647 w 246"/>
              <a:gd name="T49" fmla="*/ 2147483647 h 396"/>
              <a:gd name="T50" fmla="*/ 2147483647 w 246"/>
              <a:gd name="T51" fmla="*/ 2147483647 h 396"/>
              <a:gd name="T52" fmla="*/ 2147483647 w 246"/>
              <a:gd name="T53" fmla="*/ 2147483647 h 396"/>
              <a:gd name="T54" fmla="*/ 2147483647 w 246"/>
              <a:gd name="T55" fmla="*/ 2147483647 h 396"/>
              <a:gd name="T56" fmla="*/ 2147483647 w 246"/>
              <a:gd name="T57" fmla="*/ 2147483647 h 396"/>
              <a:gd name="T58" fmla="*/ 2147483647 w 246"/>
              <a:gd name="T59" fmla="*/ 2147483647 h 396"/>
              <a:gd name="T60" fmla="*/ 2147483647 w 246"/>
              <a:gd name="T61" fmla="*/ 2147483647 h 396"/>
              <a:gd name="T62" fmla="*/ 2147483647 w 246"/>
              <a:gd name="T63" fmla="*/ 2147483647 h 396"/>
              <a:gd name="T64" fmla="*/ 2147483647 w 246"/>
              <a:gd name="T65" fmla="*/ 2147483647 h 396"/>
              <a:gd name="T66" fmla="*/ 2147483647 w 246"/>
              <a:gd name="T67" fmla="*/ 2147483647 h 396"/>
              <a:gd name="T68" fmla="*/ 2147483647 w 246"/>
              <a:gd name="T69" fmla="*/ 2147483647 h 396"/>
              <a:gd name="T70" fmla="*/ 2147483647 w 246"/>
              <a:gd name="T71" fmla="*/ 2147483647 h 396"/>
              <a:gd name="T72" fmla="*/ 2147483647 w 246"/>
              <a:gd name="T73" fmla="*/ 2147483647 h 396"/>
              <a:gd name="T74" fmla="*/ 2147483647 w 246"/>
              <a:gd name="T75" fmla="*/ 2147483647 h 396"/>
              <a:gd name="T76" fmla="*/ 2147483647 w 246"/>
              <a:gd name="T77" fmla="*/ 2147483647 h 396"/>
              <a:gd name="T78" fmla="*/ 2147483647 w 246"/>
              <a:gd name="T79" fmla="*/ 2147483647 h 396"/>
              <a:gd name="T80" fmla="*/ 2147483647 w 246"/>
              <a:gd name="T81" fmla="*/ 2147483647 h 396"/>
              <a:gd name="T82" fmla="*/ 2147483647 w 246"/>
              <a:gd name="T83" fmla="*/ 2147483647 h 396"/>
              <a:gd name="T84" fmla="*/ 2147483647 w 246"/>
              <a:gd name="T85" fmla="*/ 2147483647 h 396"/>
              <a:gd name="T86" fmla="*/ 2147483647 w 246"/>
              <a:gd name="T87" fmla="*/ 2147483647 h 396"/>
              <a:gd name="T88" fmla="*/ 2147483647 w 246"/>
              <a:gd name="T89" fmla="*/ 2147483647 h 3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6"/>
              <a:gd name="T136" fmla="*/ 0 h 396"/>
              <a:gd name="T137" fmla="*/ 246 w 246"/>
              <a:gd name="T138" fmla="*/ 396 h 3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6" h="396">
                <a:moveTo>
                  <a:pt x="154" y="224"/>
                </a:moveTo>
                <a:lnTo>
                  <a:pt x="154" y="224"/>
                </a:lnTo>
                <a:lnTo>
                  <a:pt x="178" y="224"/>
                </a:lnTo>
                <a:lnTo>
                  <a:pt x="190" y="226"/>
                </a:lnTo>
                <a:lnTo>
                  <a:pt x="202" y="232"/>
                </a:lnTo>
                <a:lnTo>
                  <a:pt x="214" y="238"/>
                </a:lnTo>
                <a:lnTo>
                  <a:pt x="222" y="250"/>
                </a:lnTo>
                <a:lnTo>
                  <a:pt x="228" y="264"/>
                </a:lnTo>
                <a:lnTo>
                  <a:pt x="230" y="286"/>
                </a:lnTo>
                <a:lnTo>
                  <a:pt x="226" y="308"/>
                </a:lnTo>
                <a:lnTo>
                  <a:pt x="220" y="330"/>
                </a:lnTo>
                <a:lnTo>
                  <a:pt x="210" y="348"/>
                </a:lnTo>
                <a:lnTo>
                  <a:pt x="196" y="364"/>
                </a:lnTo>
                <a:lnTo>
                  <a:pt x="178" y="378"/>
                </a:lnTo>
                <a:lnTo>
                  <a:pt x="156" y="388"/>
                </a:lnTo>
                <a:lnTo>
                  <a:pt x="132" y="394"/>
                </a:lnTo>
                <a:lnTo>
                  <a:pt x="106" y="396"/>
                </a:lnTo>
                <a:lnTo>
                  <a:pt x="84" y="394"/>
                </a:lnTo>
                <a:lnTo>
                  <a:pt x="64" y="390"/>
                </a:lnTo>
                <a:lnTo>
                  <a:pt x="46" y="384"/>
                </a:lnTo>
                <a:lnTo>
                  <a:pt x="30" y="376"/>
                </a:lnTo>
                <a:lnTo>
                  <a:pt x="18" y="364"/>
                </a:lnTo>
                <a:lnTo>
                  <a:pt x="8" y="352"/>
                </a:lnTo>
                <a:lnTo>
                  <a:pt x="2" y="340"/>
                </a:lnTo>
                <a:lnTo>
                  <a:pt x="0" y="326"/>
                </a:lnTo>
                <a:lnTo>
                  <a:pt x="0" y="316"/>
                </a:lnTo>
                <a:lnTo>
                  <a:pt x="4" y="308"/>
                </a:lnTo>
                <a:lnTo>
                  <a:pt x="6" y="300"/>
                </a:lnTo>
                <a:lnTo>
                  <a:pt x="12" y="294"/>
                </a:lnTo>
                <a:lnTo>
                  <a:pt x="18" y="286"/>
                </a:lnTo>
                <a:lnTo>
                  <a:pt x="26" y="282"/>
                </a:lnTo>
                <a:lnTo>
                  <a:pt x="36" y="276"/>
                </a:lnTo>
                <a:lnTo>
                  <a:pt x="46" y="272"/>
                </a:lnTo>
                <a:lnTo>
                  <a:pt x="28" y="264"/>
                </a:lnTo>
                <a:lnTo>
                  <a:pt x="20" y="260"/>
                </a:lnTo>
                <a:lnTo>
                  <a:pt x="14" y="254"/>
                </a:lnTo>
                <a:lnTo>
                  <a:pt x="8" y="246"/>
                </a:lnTo>
                <a:lnTo>
                  <a:pt x="4" y="240"/>
                </a:lnTo>
                <a:lnTo>
                  <a:pt x="2" y="230"/>
                </a:lnTo>
                <a:lnTo>
                  <a:pt x="2" y="222"/>
                </a:lnTo>
                <a:lnTo>
                  <a:pt x="2" y="210"/>
                </a:lnTo>
                <a:lnTo>
                  <a:pt x="8" y="196"/>
                </a:lnTo>
                <a:lnTo>
                  <a:pt x="16" y="182"/>
                </a:lnTo>
                <a:lnTo>
                  <a:pt x="28" y="168"/>
                </a:lnTo>
                <a:lnTo>
                  <a:pt x="40" y="158"/>
                </a:lnTo>
                <a:lnTo>
                  <a:pt x="54" y="150"/>
                </a:lnTo>
                <a:lnTo>
                  <a:pt x="38" y="136"/>
                </a:lnTo>
                <a:lnTo>
                  <a:pt x="32" y="128"/>
                </a:lnTo>
                <a:lnTo>
                  <a:pt x="26" y="120"/>
                </a:lnTo>
                <a:lnTo>
                  <a:pt x="22" y="112"/>
                </a:lnTo>
                <a:lnTo>
                  <a:pt x="20" y="102"/>
                </a:lnTo>
                <a:lnTo>
                  <a:pt x="18" y="92"/>
                </a:lnTo>
                <a:lnTo>
                  <a:pt x="18" y="82"/>
                </a:lnTo>
                <a:lnTo>
                  <a:pt x="20" y="64"/>
                </a:lnTo>
                <a:lnTo>
                  <a:pt x="26" y="46"/>
                </a:lnTo>
                <a:lnTo>
                  <a:pt x="34" y="32"/>
                </a:lnTo>
                <a:lnTo>
                  <a:pt x="46" y="22"/>
                </a:lnTo>
                <a:lnTo>
                  <a:pt x="60" y="12"/>
                </a:lnTo>
                <a:lnTo>
                  <a:pt x="76" y="6"/>
                </a:lnTo>
                <a:lnTo>
                  <a:pt x="94" y="2"/>
                </a:lnTo>
                <a:lnTo>
                  <a:pt x="112" y="0"/>
                </a:lnTo>
                <a:lnTo>
                  <a:pt x="132" y="2"/>
                </a:lnTo>
                <a:lnTo>
                  <a:pt x="148" y="6"/>
                </a:lnTo>
                <a:lnTo>
                  <a:pt x="164" y="14"/>
                </a:lnTo>
                <a:lnTo>
                  <a:pt x="176" y="24"/>
                </a:lnTo>
                <a:lnTo>
                  <a:pt x="186" y="16"/>
                </a:lnTo>
                <a:lnTo>
                  <a:pt x="196" y="10"/>
                </a:lnTo>
                <a:lnTo>
                  <a:pt x="206" y="4"/>
                </a:lnTo>
                <a:lnTo>
                  <a:pt x="218" y="4"/>
                </a:lnTo>
                <a:lnTo>
                  <a:pt x="230" y="4"/>
                </a:lnTo>
                <a:lnTo>
                  <a:pt x="238" y="10"/>
                </a:lnTo>
                <a:lnTo>
                  <a:pt x="244" y="18"/>
                </a:lnTo>
                <a:lnTo>
                  <a:pt x="246" y="28"/>
                </a:lnTo>
                <a:lnTo>
                  <a:pt x="246" y="36"/>
                </a:lnTo>
                <a:lnTo>
                  <a:pt x="242" y="42"/>
                </a:lnTo>
                <a:lnTo>
                  <a:pt x="234" y="48"/>
                </a:lnTo>
                <a:lnTo>
                  <a:pt x="226" y="50"/>
                </a:lnTo>
                <a:lnTo>
                  <a:pt x="216" y="48"/>
                </a:lnTo>
                <a:lnTo>
                  <a:pt x="210" y="44"/>
                </a:lnTo>
                <a:lnTo>
                  <a:pt x="208" y="38"/>
                </a:lnTo>
                <a:lnTo>
                  <a:pt x="206" y="34"/>
                </a:lnTo>
                <a:lnTo>
                  <a:pt x="204" y="28"/>
                </a:lnTo>
                <a:lnTo>
                  <a:pt x="204" y="24"/>
                </a:lnTo>
                <a:lnTo>
                  <a:pt x="202" y="24"/>
                </a:lnTo>
                <a:lnTo>
                  <a:pt x="198" y="22"/>
                </a:lnTo>
                <a:lnTo>
                  <a:pt x="194" y="24"/>
                </a:lnTo>
                <a:lnTo>
                  <a:pt x="190" y="26"/>
                </a:lnTo>
                <a:lnTo>
                  <a:pt x="184" y="32"/>
                </a:lnTo>
                <a:lnTo>
                  <a:pt x="192" y="44"/>
                </a:lnTo>
                <a:lnTo>
                  <a:pt x="198" y="56"/>
                </a:lnTo>
                <a:lnTo>
                  <a:pt x="202" y="70"/>
                </a:lnTo>
                <a:lnTo>
                  <a:pt x="204" y="84"/>
                </a:lnTo>
                <a:lnTo>
                  <a:pt x="202" y="102"/>
                </a:lnTo>
                <a:lnTo>
                  <a:pt x="196" y="118"/>
                </a:lnTo>
                <a:lnTo>
                  <a:pt x="188" y="132"/>
                </a:lnTo>
                <a:lnTo>
                  <a:pt x="176" y="144"/>
                </a:lnTo>
                <a:lnTo>
                  <a:pt x="162" y="152"/>
                </a:lnTo>
                <a:lnTo>
                  <a:pt x="146" y="160"/>
                </a:lnTo>
                <a:lnTo>
                  <a:pt x="128" y="164"/>
                </a:lnTo>
                <a:lnTo>
                  <a:pt x="110" y="166"/>
                </a:lnTo>
                <a:lnTo>
                  <a:pt x="98" y="164"/>
                </a:lnTo>
                <a:lnTo>
                  <a:pt x="86" y="162"/>
                </a:lnTo>
                <a:lnTo>
                  <a:pt x="74" y="160"/>
                </a:lnTo>
                <a:lnTo>
                  <a:pt x="64" y="156"/>
                </a:lnTo>
                <a:lnTo>
                  <a:pt x="48" y="168"/>
                </a:lnTo>
                <a:lnTo>
                  <a:pt x="36" y="178"/>
                </a:lnTo>
                <a:lnTo>
                  <a:pt x="28" y="190"/>
                </a:lnTo>
                <a:lnTo>
                  <a:pt x="26" y="196"/>
                </a:lnTo>
                <a:lnTo>
                  <a:pt x="26" y="202"/>
                </a:lnTo>
                <a:lnTo>
                  <a:pt x="26" y="210"/>
                </a:lnTo>
                <a:lnTo>
                  <a:pt x="30" y="216"/>
                </a:lnTo>
                <a:lnTo>
                  <a:pt x="34" y="220"/>
                </a:lnTo>
                <a:lnTo>
                  <a:pt x="40" y="222"/>
                </a:lnTo>
                <a:lnTo>
                  <a:pt x="56" y="224"/>
                </a:lnTo>
                <a:lnTo>
                  <a:pt x="72" y="224"/>
                </a:lnTo>
                <a:lnTo>
                  <a:pt x="154" y="2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Freeform 1575"/>
          <p:cNvSpPr>
            <a:spLocks/>
          </p:cNvSpPr>
          <p:nvPr/>
        </p:nvSpPr>
        <p:spPr bwMode="gray">
          <a:xfrm>
            <a:off x="2508250" y="3459163"/>
            <a:ext cx="134938" cy="84137"/>
          </a:xfrm>
          <a:custGeom>
            <a:avLst/>
            <a:gdLst>
              <a:gd name="T0" fmla="*/ 2147483647 w 174"/>
              <a:gd name="T1" fmla="*/ 2147483647 h 108"/>
              <a:gd name="T2" fmla="*/ 2147483647 w 174"/>
              <a:gd name="T3" fmla="*/ 2147483647 h 108"/>
              <a:gd name="T4" fmla="*/ 2147483647 w 174"/>
              <a:gd name="T5" fmla="*/ 2147483647 h 108"/>
              <a:gd name="T6" fmla="*/ 2147483647 w 174"/>
              <a:gd name="T7" fmla="*/ 0 h 108"/>
              <a:gd name="T8" fmla="*/ 2147483647 w 174"/>
              <a:gd name="T9" fmla="*/ 0 h 108"/>
              <a:gd name="T10" fmla="*/ 2147483647 w 174"/>
              <a:gd name="T11" fmla="*/ 2147483647 h 108"/>
              <a:gd name="T12" fmla="*/ 2147483647 w 174"/>
              <a:gd name="T13" fmla="*/ 2147483647 h 108"/>
              <a:gd name="T14" fmla="*/ 2147483647 w 174"/>
              <a:gd name="T15" fmla="*/ 2147483647 h 108"/>
              <a:gd name="T16" fmla="*/ 0 w 174"/>
              <a:gd name="T17" fmla="*/ 2147483647 h 108"/>
              <a:gd name="T18" fmla="*/ 0 w 174"/>
              <a:gd name="T19" fmla="*/ 2147483647 h 108"/>
              <a:gd name="T20" fmla="*/ 0 w 174"/>
              <a:gd name="T21" fmla="*/ 2147483647 h 108"/>
              <a:gd name="T22" fmla="*/ 2147483647 w 174"/>
              <a:gd name="T23" fmla="*/ 2147483647 h 108"/>
              <a:gd name="T24" fmla="*/ 2147483647 w 174"/>
              <a:gd name="T25" fmla="*/ 2147483647 h 108"/>
              <a:gd name="T26" fmla="*/ 2147483647 w 174"/>
              <a:gd name="T27" fmla="*/ 2147483647 h 108"/>
              <a:gd name="T28" fmla="*/ 2147483647 w 174"/>
              <a:gd name="T29" fmla="*/ 2147483647 h 108"/>
              <a:gd name="T30" fmla="*/ 2147483647 w 174"/>
              <a:gd name="T31" fmla="*/ 2147483647 h 108"/>
              <a:gd name="T32" fmla="*/ 2147483647 w 174"/>
              <a:gd name="T33" fmla="*/ 2147483647 h 108"/>
              <a:gd name="T34" fmla="*/ 2147483647 w 174"/>
              <a:gd name="T35" fmla="*/ 2147483647 h 108"/>
              <a:gd name="T36" fmla="*/ 2147483647 w 174"/>
              <a:gd name="T37" fmla="*/ 2147483647 h 108"/>
              <a:gd name="T38" fmla="*/ 2147483647 w 174"/>
              <a:gd name="T39" fmla="*/ 2147483647 h 108"/>
              <a:gd name="T40" fmla="*/ 2147483647 w 174"/>
              <a:gd name="T41" fmla="*/ 2147483647 h 108"/>
              <a:gd name="T42" fmla="*/ 2147483647 w 174"/>
              <a:gd name="T43" fmla="*/ 2147483647 h 108"/>
              <a:gd name="T44" fmla="*/ 2147483647 w 174"/>
              <a:gd name="T45" fmla="*/ 2147483647 h 108"/>
              <a:gd name="T46" fmla="*/ 2147483647 w 174"/>
              <a:gd name="T47" fmla="*/ 2147483647 h 108"/>
              <a:gd name="T48" fmla="*/ 2147483647 w 174"/>
              <a:gd name="T49" fmla="*/ 2147483647 h 108"/>
              <a:gd name="T50" fmla="*/ 2147483647 w 174"/>
              <a:gd name="T51" fmla="*/ 2147483647 h 108"/>
              <a:gd name="T52" fmla="*/ 2147483647 w 174"/>
              <a:gd name="T53" fmla="*/ 2147483647 h 108"/>
              <a:gd name="T54" fmla="*/ 2147483647 w 174"/>
              <a:gd name="T55" fmla="*/ 2147483647 h 108"/>
              <a:gd name="T56" fmla="*/ 2147483647 w 174"/>
              <a:gd name="T57" fmla="*/ 2147483647 h 108"/>
              <a:gd name="T58" fmla="*/ 2147483647 w 174"/>
              <a:gd name="T59" fmla="*/ 2147483647 h 108"/>
              <a:gd name="T60" fmla="*/ 2147483647 w 174"/>
              <a:gd name="T61" fmla="*/ 2147483647 h 108"/>
              <a:gd name="T62" fmla="*/ 2147483647 w 174"/>
              <a:gd name="T63" fmla="*/ 2147483647 h 108"/>
              <a:gd name="T64" fmla="*/ 2147483647 w 174"/>
              <a:gd name="T65" fmla="*/ 2147483647 h 108"/>
              <a:gd name="T66" fmla="*/ 2147483647 w 174"/>
              <a:gd name="T67" fmla="*/ 2147483647 h 108"/>
              <a:gd name="T68" fmla="*/ 2147483647 w 174"/>
              <a:gd name="T69" fmla="*/ 2147483647 h 108"/>
              <a:gd name="T70" fmla="*/ 2147483647 w 174"/>
              <a:gd name="T71" fmla="*/ 0 h 108"/>
              <a:gd name="T72" fmla="*/ 2147483647 w 174"/>
              <a:gd name="T73" fmla="*/ 0 h 108"/>
              <a:gd name="T74" fmla="*/ 2147483647 w 174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4"/>
              <a:gd name="T115" fmla="*/ 0 h 108"/>
              <a:gd name="T116" fmla="*/ 174 w 174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4" h="108">
                <a:moveTo>
                  <a:pt x="82" y="2"/>
                </a:moveTo>
                <a:lnTo>
                  <a:pt x="82" y="2"/>
                </a:lnTo>
                <a:lnTo>
                  <a:pt x="48" y="2"/>
                </a:lnTo>
                <a:lnTo>
                  <a:pt x="20" y="0"/>
                </a:lnTo>
                <a:lnTo>
                  <a:pt x="12" y="8"/>
                </a:lnTo>
                <a:lnTo>
                  <a:pt x="6" y="18"/>
                </a:lnTo>
                <a:lnTo>
                  <a:pt x="2" y="30"/>
                </a:lnTo>
                <a:lnTo>
                  <a:pt x="0" y="46"/>
                </a:lnTo>
                <a:lnTo>
                  <a:pt x="0" y="56"/>
                </a:lnTo>
                <a:lnTo>
                  <a:pt x="4" y="66"/>
                </a:lnTo>
                <a:lnTo>
                  <a:pt x="8" y="78"/>
                </a:lnTo>
                <a:lnTo>
                  <a:pt x="16" y="86"/>
                </a:lnTo>
                <a:lnTo>
                  <a:pt x="26" y="94"/>
                </a:lnTo>
                <a:lnTo>
                  <a:pt x="38" y="102"/>
                </a:lnTo>
                <a:lnTo>
                  <a:pt x="52" y="106"/>
                </a:lnTo>
                <a:lnTo>
                  <a:pt x="70" y="108"/>
                </a:lnTo>
                <a:lnTo>
                  <a:pt x="84" y="106"/>
                </a:lnTo>
                <a:lnTo>
                  <a:pt x="98" y="104"/>
                </a:lnTo>
                <a:lnTo>
                  <a:pt x="110" y="102"/>
                </a:lnTo>
                <a:lnTo>
                  <a:pt x="120" y="98"/>
                </a:lnTo>
                <a:lnTo>
                  <a:pt x="138" y="88"/>
                </a:lnTo>
                <a:lnTo>
                  <a:pt x="152" y="76"/>
                </a:lnTo>
                <a:lnTo>
                  <a:pt x="164" y="64"/>
                </a:lnTo>
                <a:lnTo>
                  <a:pt x="170" y="50"/>
                </a:lnTo>
                <a:lnTo>
                  <a:pt x="174" y="36"/>
                </a:lnTo>
                <a:lnTo>
                  <a:pt x="174" y="26"/>
                </a:lnTo>
                <a:lnTo>
                  <a:pt x="174" y="16"/>
                </a:lnTo>
                <a:lnTo>
                  <a:pt x="172" y="10"/>
                </a:lnTo>
                <a:lnTo>
                  <a:pt x="168" y="6"/>
                </a:lnTo>
                <a:lnTo>
                  <a:pt x="164" y="4"/>
                </a:lnTo>
                <a:lnTo>
                  <a:pt x="156" y="2"/>
                </a:lnTo>
                <a:lnTo>
                  <a:pt x="148" y="0"/>
                </a:lnTo>
                <a:lnTo>
                  <a:pt x="128" y="0"/>
                </a:lnTo>
                <a:lnTo>
                  <a:pt x="8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Freeform 1576"/>
          <p:cNvSpPr>
            <a:spLocks/>
          </p:cNvSpPr>
          <p:nvPr/>
        </p:nvSpPr>
        <p:spPr bwMode="gray">
          <a:xfrm>
            <a:off x="2535238" y="3251200"/>
            <a:ext cx="60325" cy="112713"/>
          </a:xfrm>
          <a:custGeom>
            <a:avLst/>
            <a:gdLst>
              <a:gd name="T0" fmla="*/ 2147483647 w 76"/>
              <a:gd name="T1" fmla="*/ 2147483647 h 144"/>
              <a:gd name="T2" fmla="*/ 2147483647 w 76"/>
              <a:gd name="T3" fmla="*/ 2147483647 h 144"/>
              <a:gd name="T4" fmla="*/ 2147483647 w 76"/>
              <a:gd name="T5" fmla="*/ 2147483647 h 144"/>
              <a:gd name="T6" fmla="*/ 2147483647 w 76"/>
              <a:gd name="T7" fmla="*/ 2147483647 h 144"/>
              <a:gd name="T8" fmla="*/ 2147483647 w 76"/>
              <a:gd name="T9" fmla="*/ 2147483647 h 144"/>
              <a:gd name="T10" fmla="*/ 2147483647 w 76"/>
              <a:gd name="T11" fmla="*/ 0 h 144"/>
              <a:gd name="T12" fmla="*/ 2147483647 w 76"/>
              <a:gd name="T13" fmla="*/ 0 h 144"/>
              <a:gd name="T14" fmla="*/ 2147483647 w 76"/>
              <a:gd name="T15" fmla="*/ 2147483647 h 144"/>
              <a:gd name="T16" fmla="*/ 2147483647 w 76"/>
              <a:gd name="T17" fmla="*/ 2147483647 h 144"/>
              <a:gd name="T18" fmla="*/ 2147483647 w 76"/>
              <a:gd name="T19" fmla="*/ 2147483647 h 144"/>
              <a:gd name="T20" fmla="*/ 2147483647 w 76"/>
              <a:gd name="T21" fmla="*/ 2147483647 h 144"/>
              <a:gd name="T22" fmla="*/ 2147483647 w 76"/>
              <a:gd name="T23" fmla="*/ 2147483647 h 144"/>
              <a:gd name="T24" fmla="*/ 2147483647 w 76"/>
              <a:gd name="T25" fmla="*/ 2147483647 h 144"/>
              <a:gd name="T26" fmla="*/ 2147483647 w 76"/>
              <a:gd name="T27" fmla="*/ 2147483647 h 144"/>
              <a:gd name="T28" fmla="*/ 2147483647 w 76"/>
              <a:gd name="T29" fmla="*/ 2147483647 h 144"/>
              <a:gd name="T30" fmla="*/ 0 w 76"/>
              <a:gd name="T31" fmla="*/ 2147483647 h 144"/>
              <a:gd name="T32" fmla="*/ 0 w 76"/>
              <a:gd name="T33" fmla="*/ 2147483647 h 144"/>
              <a:gd name="T34" fmla="*/ 2147483647 w 76"/>
              <a:gd name="T35" fmla="*/ 2147483647 h 144"/>
              <a:gd name="T36" fmla="*/ 2147483647 w 76"/>
              <a:gd name="T37" fmla="*/ 2147483647 h 144"/>
              <a:gd name="T38" fmla="*/ 2147483647 w 76"/>
              <a:gd name="T39" fmla="*/ 2147483647 h 144"/>
              <a:gd name="T40" fmla="*/ 2147483647 w 76"/>
              <a:gd name="T41" fmla="*/ 2147483647 h 144"/>
              <a:gd name="T42" fmla="*/ 2147483647 w 76"/>
              <a:gd name="T43" fmla="*/ 2147483647 h 144"/>
              <a:gd name="T44" fmla="*/ 2147483647 w 76"/>
              <a:gd name="T45" fmla="*/ 2147483647 h 144"/>
              <a:gd name="T46" fmla="*/ 2147483647 w 76"/>
              <a:gd name="T47" fmla="*/ 2147483647 h 144"/>
              <a:gd name="T48" fmla="*/ 2147483647 w 76"/>
              <a:gd name="T49" fmla="*/ 2147483647 h 144"/>
              <a:gd name="T50" fmla="*/ 2147483647 w 76"/>
              <a:gd name="T51" fmla="*/ 2147483647 h 144"/>
              <a:gd name="T52" fmla="*/ 2147483647 w 76"/>
              <a:gd name="T53" fmla="*/ 2147483647 h 144"/>
              <a:gd name="T54" fmla="*/ 2147483647 w 76"/>
              <a:gd name="T55" fmla="*/ 2147483647 h 144"/>
              <a:gd name="T56" fmla="*/ 2147483647 w 76"/>
              <a:gd name="T57" fmla="*/ 2147483647 h 144"/>
              <a:gd name="T58" fmla="*/ 2147483647 w 76"/>
              <a:gd name="T59" fmla="*/ 2147483647 h 144"/>
              <a:gd name="T60" fmla="*/ 2147483647 w 76"/>
              <a:gd name="T61" fmla="*/ 2147483647 h 144"/>
              <a:gd name="T62" fmla="*/ 2147483647 w 76"/>
              <a:gd name="T63" fmla="*/ 2147483647 h 144"/>
              <a:gd name="T64" fmla="*/ 2147483647 w 76"/>
              <a:gd name="T65" fmla="*/ 2147483647 h 144"/>
              <a:gd name="T66" fmla="*/ 2147483647 w 76"/>
              <a:gd name="T67" fmla="*/ 2147483647 h 144"/>
              <a:gd name="T68" fmla="*/ 2147483647 w 76"/>
              <a:gd name="T69" fmla="*/ 2147483647 h 144"/>
              <a:gd name="T70" fmla="*/ 2147483647 w 76"/>
              <a:gd name="T71" fmla="*/ 2147483647 h 144"/>
              <a:gd name="T72" fmla="*/ 2147483647 w 76"/>
              <a:gd name="T73" fmla="*/ 2147483647 h 144"/>
              <a:gd name="T74" fmla="*/ 2147483647 w 76"/>
              <a:gd name="T75" fmla="*/ 2147483647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"/>
              <a:gd name="T115" fmla="*/ 0 h 144"/>
              <a:gd name="T116" fmla="*/ 76 w 76"/>
              <a:gd name="T117" fmla="*/ 144 h 1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" h="144">
                <a:moveTo>
                  <a:pt x="74" y="20"/>
                </a:moveTo>
                <a:lnTo>
                  <a:pt x="74" y="20"/>
                </a:lnTo>
                <a:lnTo>
                  <a:pt x="68" y="12"/>
                </a:lnTo>
                <a:lnTo>
                  <a:pt x="62" y="6"/>
                </a:lnTo>
                <a:lnTo>
                  <a:pt x="52" y="2"/>
                </a:lnTo>
                <a:lnTo>
                  <a:pt x="38" y="0"/>
                </a:lnTo>
                <a:lnTo>
                  <a:pt x="28" y="2"/>
                </a:lnTo>
                <a:lnTo>
                  <a:pt x="18" y="6"/>
                </a:lnTo>
                <a:lnTo>
                  <a:pt x="12" y="10"/>
                </a:lnTo>
                <a:lnTo>
                  <a:pt x="8" y="16"/>
                </a:lnTo>
                <a:lnTo>
                  <a:pt x="4" y="24"/>
                </a:lnTo>
                <a:lnTo>
                  <a:pt x="2" y="32"/>
                </a:lnTo>
                <a:lnTo>
                  <a:pt x="2" y="46"/>
                </a:lnTo>
                <a:lnTo>
                  <a:pt x="0" y="100"/>
                </a:lnTo>
                <a:lnTo>
                  <a:pt x="2" y="114"/>
                </a:lnTo>
                <a:lnTo>
                  <a:pt x="2" y="120"/>
                </a:lnTo>
                <a:lnTo>
                  <a:pt x="6" y="128"/>
                </a:lnTo>
                <a:lnTo>
                  <a:pt x="10" y="134"/>
                </a:lnTo>
                <a:lnTo>
                  <a:pt x="16" y="140"/>
                </a:lnTo>
                <a:lnTo>
                  <a:pt x="26" y="142"/>
                </a:lnTo>
                <a:lnTo>
                  <a:pt x="38" y="144"/>
                </a:lnTo>
                <a:lnTo>
                  <a:pt x="46" y="144"/>
                </a:lnTo>
                <a:lnTo>
                  <a:pt x="54" y="142"/>
                </a:lnTo>
                <a:lnTo>
                  <a:pt x="60" y="138"/>
                </a:lnTo>
                <a:lnTo>
                  <a:pt x="66" y="134"/>
                </a:lnTo>
                <a:lnTo>
                  <a:pt x="70" y="126"/>
                </a:lnTo>
                <a:lnTo>
                  <a:pt x="74" y="116"/>
                </a:lnTo>
                <a:lnTo>
                  <a:pt x="74" y="98"/>
                </a:lnTo>
                <a:lnTo>
                  <a:pt x="76" y="68"/>
                </a:lnTo>
                <a:lnTo>
                  <a:pt x="76" y="42"/>
                </a:lnTo>
                <a:lnTo>
                  <a:pt x="74" y="30"/>
                </a:lnTo>
                <a:lnTo>
                  <a:pt x="74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641350" y="3121025"/>
            <a:ext cx="2170113" cy="433388"/>
            <a:chOff x="404" y="1966"/>
            <a:chExt cx="1367" cy="273"/>
          </a:xfrm>
        </p:grpSpPr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404" y="1966"/>
              <a:ext cx="547" cy="197"/>
              <a:chOff x="404" y="1966"/>
              <a:chExt cx="547" cy="197"/>
            </a:xfrm>
          </p:grpSpPr>
          <p:sp>
            <p:nvSpPr>
              <p:cNvPr id="19" name="Freeform 1559"/>
              <p:cNvSpPr>
                <a:spLocks/>
              </p:cNvSpPr>
              <p:nvPr/>
            </p:nvSpPr>
            <p:spPr bwMode="gray">
              <a:xfrm>
                <a:off x="404" y="1966"/>
                <a:ext cx="142" cy="193"/>
              </a:xfrm>
              <a:custGeom>
                <a:avLst/>
                <a:gdLst>
                  <a:gd name="T0" fmla="*/ 0 w 288"/>
                  <a:gd name="T1" fmla="*/ 0 h 390"/>
                  <a:gd name="T2" fmla="*/ 0 w 288"/>
                  <a:gd name="T3" fmla="*/ 0 h 390"/>
                  <a:gd name="T4" fmla="*/ 0 w 288"/>
                  <a:gd name="T5" fmla="*/ 0 h 390"/>
                  <a:gd name="T6" fmla="*/ 0 w 288"/>
                  <a:gd name="T7" fmla="*/ 0 h 390"/>
                  <a:gd name="T8" fmla="*/ 0 w 288"/>
                  <a:gd name="T9" fmla="*/ 0 h 390"/>
                  <a:gd name="T10" fmla="*/ 0 w 288"/>
                  <a:gd name="T11" fmla="*/ 0 h 390"/>
                  <a:gd name="T12" fmla="*/ 0 w 288"/>
                  <a:gd name="T13" fmla="*/ 0 h 390"/>
                  <a:gd name="T14" fmla="*/ 0 w 288"/>
                  <a:gd name="T15" fmla="*/ 0 h 390"/>
                  <a:gd name="T16" fmla="*/ 0 w 288"/>
                  <a:gd name="T17" fmla="*/ 0 h 390"/>
                  <a:gd name="T18" fmla="*/ 0 w 288"/>
                  <a:gd name="T19" fmla="*/ 0 h 390"/>
                  <a:gd name="T20" fmla="*/ 0 w 288"/>
                  <a:gd name="T21" fmla="*/ 0 h 390"/>
                  <a:gd name="T22" fmla="*/ 0 w 288"/>
                  <a:gd name="T23" fmla="*/ 0 h 390"/>
                  <a:gd name="T24" fmla="*/ 0 w 288"/>
                  <a:gd name="T25" fmla="*/ 0 h 390"/>
                  <a:gd name="T26" fmla="*/ 0 w 288"/>
                  <a:gd name="T27" fmla="*/ 0 h 390"/>
                  <a:gd name="T28" fmla="*/ 0 w 288"/>
                  <a:gd name="T29" fmla="*/ 0 h 390"/>
                  <a:gd name="T30" fmla="*/ 0 w 288"/>
                  <a:gd name="T31" fmla="*/ 0 h 390"/>
                  <a:gd name="T32" fmla="*/ 0 w 288"/>
                  <a:gd name="T33" fmla="*/ 0 h 390"/>
                  <a:gd name="T34" fmla="*/ 0 w 288"/>
                  <a:gd name="T35" fmla="*/ 0 h 390"/>
                  <a:gd name="T36" fmla="*/ 0 w 288"/>
                  <a:gd name="T37" fmla="*/ 0 h 390"/>
                  <a:gd name="T38" fmla="*/ 0 w 288"/>
                  <a:gd name="T39" fmla="*/ 0 h 390"/>
                  <a:gd name="T40" fmla="*/ 0 w 288"/>
                  <a:gd name="T41" fmla="*/ 0 h 390"/>
                  <a:gd name="T42" fmla="*/ 0 w 288"/>
                  <a:gd name="T43" fmla="*/ 0 h 390"/>
                  <a:gd name="T44" fmla="*/ 0 w 288"/>
                  <a:gd name="T45" fmla="*/ 0 h 390"/>
                  <a:gd name="T46" fmla="*/ 0 w 288"/>
                  <a:gd name="T47" fmla="*/ 0 h 390"/>
                  <a:gd name="T48" fmla="*/ 0 w 288"/>
                  <a:gd name="T49" fmla="*/ 0 h 390"/>
                  <a:gd name="T50" fmla="*/ 0 w 288"/>
                  <a:gd name="T51" fmla="*/ 0 h 390"/>
                  <a:gd name="T52" fmla="*/ 0 w 288"/>
                  <a:gd name="T53" fmla="*/ 0 h 390"/>
                  <a:gd name="T54" fmla="*/ 0 w 288"/>
                  <a:gd name="T55" fmla="*/ 0 h 390"/>
                  <a:gd name="T56" fmla="*/ 0 w 288"/>
                  <a:gd name="T57" fmla="*/ 0 h 390"/>
                  <a:gd name="T58" fmla="*/ 0 w 288"/>
                  <a:gd name="T59" fmla="*/ 0 h 390"/>
                  <a:gd name="T60" fmla="*/ 0 w 288"/>
                  <a:gd name="T61" fmla="*/ 0 h 390"/>
                  <a:gd name="T62" fmla="*/ 0 w 288"/>
                  <a:gd name="T63" fmla="*/ 0 h 390"/>
                  <a:gd name="T64" fmla="*/ 0 w 288"/>
                  <a:gd name="T65" fmla="*/ 0 h 390"/>
                  <a:gd name="T66" fmla="*/ 0 w 288"/>
                  <a:gd name="T67" fmla="*/ 0 h 390"/>
                  <a:gd name="T68" fmla="*/ 0 w 288"/>
                  <a:gd name="T69" fmla="*/ 0 h 390"/>
                  <a:gd name="T70" fmla="*/ 0 w 288"/>
                  <a:gd name="T71" fmla="*/ 0 h 390"/>
                  <a:gd name="T72" fmla="*/ 0 w 288"/>
                  <a:gd name="T73" fmla="*/ 0 h 390"/>
                  <a:gd name="T74" fmla="*/ 0 w 288"/>
                  <a:gd name="T75" fmla="*/ 0 h 390"/>
                  <a:gd name="T76" fmla="*/ 0 w 288"/>
                  <a:gd name="T77" fmla="*/ 0 h 390"/>
                  <a:gd name="T78" fmla="*/ 0 w 288"/>
                  <a:gd name="T79" fmla="*/ 0 h 390"/>
                  <a:gd name="T80" fmla="*/ 0 w 288"/>
                  <a:gd name="T81" fmla="*/ 0 h 390"/>
                  <a:gd name="T82" fmla="*/ 0 w 288"/>
                  <a:gd name="T83" fmla="*/ 0 h 390"/>
                  <a:gd name="T84" fmla="*/ 0 w 288"/>
                  <a:gd name="T85" fmla="*/ 0 h 390"/>
                  <a:gd name="T86" fmla="*/ 0 w 288"/>
                  <a:gd name="T87" fmla="*/ 0 h 390"/>
                  <a:gd name="T88" fmla="*/ 0 w 288"/>
                  <a:gd name="T89" fmla="*/ 0 h 390"/>
                  <a:gd name="T90" fmla="*/ 0 w 288"/>
                  <a:gd name="T91" fmla="*/ 0 h 390"/>
                  <a:gd name="T92" fmla="*/ 0 w 288"/>
                  <a:gd name="T93" fmla="*/ 0 h 390"/>
                  <a:gd name="T94" fmla="*/ 0 w 288"/>
                  <a:gd name="T95" fmla="*/ 0 h 390"/>
                  <a:gd name="T96" fmla="*/ 0 w 288"/>
                  <a:gd name="T97" fmla="*/ 0 h 390"/>
                  <a:gd name="T98" fmla="*/ 0 w 288"/>
                  <a:gd name="T99" fmla="*/ 0 h 390"/>
                  <a:gd name="T100" fmla="*/ 0 w 288"/>
                  <a:gd name="T101" fmla="*/ 0 h 390"/>
                  <a:gd name="T102" fmla="*/ 0 w 288"/>
                  <a:gd name="T103" fmla="*/ 0 h 390"/>
                  <a:gd name="T104" fmla="*/ 0 w 288"/>
                  <a:gd name="T105" fmla="*/ 0 h 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8"/>
                  <a:gd name="T160" fmla="*/ 0 h 390"/>
                  <a:gd name="T161" fmla="*/ 288 w 288"/>
                  <a:gd name="T162" fmla="*/ 390 h 3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8" h="390">
                    <a:moveTo>
                      <a:pt x="208" y="272"/>
                    </a:moveTo>
                    <a:lnTo>
                      <a:pt x="208" y="272"/>
                    </a:lnTo>
                    <a:lnTo>
                      <a:pt x="208" y="248"/>
                    </a:lnTo>
                    <a:lnTo>
                      <a:pt x="204" y="230"/>
                    </a:lnTo>
                    <a:lnTo>
                      <a:pt x="198" y="216"/>
                    </a:lnTo>
                    <a:lnTo>
                      <a:pt x="190" y="208"/>
                    </a:lnTo>
                    <a:lnTo>
                      <a:pt x="180" y="204"/>
                    </a:lnTo>
                    <a:lnTo>
                      <a:pt x="168" y="200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12" y="200"/>
                    </a:lnTo>
                    <a:lnTo>
                      <a:pt x="112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50" y="380"/>
                    </a:lnTo>
                    <a:lnTo>
                      <a:pt x="5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8" y="110"/>
                    </a:lnTo>
                    <a:lnTo>
                      <a:pt x="280" y="110"/>
                    </a:lnTo>
                    <a:lnTo>
                      <a:pt x="274" y="86"/>
                    </a:lnTo>
                    <a:lnTo>
                      <a:pt x="268" y="64"/>
                    </a:lnTo>
                    <a:lnTo>
                      <a:pt x="262" y="54"/>
                    </a:lnTo>
                    <a:lnTo>
                      <a:pt x="256" y="44"/>
                    </a:lnTo>
                    <a:lnTo>
                      <a:pt x="250" y="34"/>
                    </a:lnTo>
                    <a:lnTo>
                      <a:pt x="242" y="28"/>
                    </a:lnTo>
                    <a:lnTo>
                      <a:pt x="234" y="22"/>
                    </a:lnTo>
                    <a:lnTo>
                      <a:pt x="226" y="18"/>
                    </a:lnTo>
                    <a:lnTo>
                      <a:pt x="210" y="12"/>
                    </a:lnTo>
                    <a:lnTo>
                      <a:pt x="190" y="12"/>
                    </a:lnTo>
                    <a:lnTo>
                      <a:pt x="164" y="10"/>
                    </a:lnTo>
                    <a:lnTo>
                      <a:pt x="112" y="10"/>
                    </a:lnTo>
                    <a:lnTo>
                      <a:pt x="112" y="186"/>
                    </a:lnTo>
                    <a:lnTo>
                      <a:pt x="134" y="186"/>
                    </a:lnTo>
                    <a:lnTo>
                      <a:pt x="162" y="186"/>
                    </a:lnTo>
                    <a:lnTo>
                      <a:pt x="182" y="184"/>
                    </a:lnTo>
                    <a:lnTo>
                      <a:pt x="190" y="180"/>
                    </a:lnTo>
                    <a:lnTo>
                      <a:pt x="194" y="176"/>
                    </a:lnTo>
                    <a:lnTo>
                      <a:pt x="200" y="170"/>
                    </a:lnTo>
                    <a:lnTo>
                      <a:pt x="202" y="162"/>
                    </a:lnTo>
                    <a:lnTo>
                      <a:pt x="206" y="152"/>
                    </a:lnTo>
                    <a:lnTo>
                      <a:pt x="206" y="138"/>
                    </a:lnTo>
                    <a:lnTo>
                      <a:pt x="208" y="112"/>
                    </a:lnTo>
                    <a:lnTo>
                      <a:pt x="218" y="112"/>
                    </a:lnTo>
                    <a:lnTo>
                      <a:pt x="218" y="272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Freeform 1561"/>
              <p:cNvSpPr>
                <a:spLocks/>
              </p:cNvSpPr>
              <p:nvPr/>
            </p:nvSpPr>
            <p:spPr bwMode="gray">
              <a:xfrm>
                <a:off x="551" y="2046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0 w 126"/>
                  <a:gd name="T3" fmla="*/ 0 h 228"/>
                  <a:gd name="T4" fmla="*/ 0 w 126"/>
                  <a:gd name="T5" fmla="*/ 0 h 228"/>
                  <a:gd name="T6" fmla="*/ 0 w 126"/>
                  <a:gd name="T7" fmla="*/ 0 h 228"/>
                  <a:gd name="T8" fmla="*/ 0 w 126"/>
                  <a:gd name="T9" fmla="*/ 0 h 228"/>
                  <a:gd name="T10" fmla="*/ 0 w 126"/>
                  <a:gd name="T11" fmla="*/ 0 h 228"/>
                  <a:gd name="T12" fmla="*/ 0 w 126"/>
                  <a:gd name="T13" fmla="*/ 0 h 228"/>
                  <a:gd name="T14" fmla="*/ 0 w 126"/>
                  <a:gd name="T15" fmla="*/ 0 h 228"/>
                  <a:gd name="T16" fmla="*/ 0 w 126"/>
                  <a:gd name="T17" fmla="*/ 0 h 228"/>
                  <a:gd name="T18" fmla="*/ 0 w 126"/>
                  <a:gd name="T19" fmla="*/ 0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" name="Freeform 1562"/>
              <p:cNvSpPr>
                <a:spLocks/>
              </p:cNvSpPr>
              <p:nvPr/>
            </p:nvSpPr>
            <p:spPr bwMode="gray">
              <a:xfrm>
                <a:off x="566" y="1970"/>
                <a:ext cx="32" cy="33"/>
              </a:xfrm>
              <a:custGeom>
                <a:avLst/>
                <a:gdLst>
                  <a:gd name="T0" fmla="*/ 0 w 66"/>
                  <a:gd name="T1" fmla="*/ 0 h 66"/>
                  <a:gd name="T2" fmla="*/ 0 w 66"/>
                  <a:gd name="T3" fmla="*/ 0 h 66"/>
                  <a:gd name="T4" fmla="*/ 0 w 66"/>
                  <a:gd name="T5" fmla="*/ 0 h 66"/>
                  <a:gd name="T6" fmla="*/ 0 w 66"/>
                  <a:gd name="T7" fmla="*/ 1 h 66"/>
                  <a:gd name="T8" fmla="*/ 0 w 66"/>
                  <a:gd name="T9" fmla="*/ 1 h 66"/>
                  <a:gd name="T10" fmla="*/ 0 w 66"/>
                  <a:gd name="T11" fmla="*/ 1 h 66"/>
                  <a:gd name="T12" fmla="*/ 0 w 66"/>
                  <a:gd name="T13" fmla="*/ 1 h 66"/>
                  <a:gd name="T14" fmla="*/ 0 w 66"/>
                  <a:gd name="T15" fmla="*/ 1 h 66"/>
                  <a:gd name="T16" fmla="*/ 0 w 66"/>
                  <a:gd name="T17" fmla="*/ 1 h 66"/>
                  <a:gd name="T18" fmla="*/ 0 w 66"/>
                  <a:gd name="T19" fmla="*/ 1 h 66"/>
                  <a:gd name="T20" fmla="*/ 0 w 66"/>
                  <a:gd name="T21" fmla="*/ 1 h 66"/>
                  <a:gd name="T22" fmla="*/ 0 w 66"/>
                  <a:gd name="T23" fmla="*/ 1 h 66"/>
                  <a:gd name="T24" fmla="*/ 0 w 66"/>
                  <a:gd name="T25" fmla="*/ 1 h 66"/>
                  <a:gd name="T26" fmla="*/ 0 w 66"/>
                  <a:gd name="T27" fmla="*/ 1 h 66"/>
                  <a:gd name="T28" fmla="*/ 0 w 66"/>
                  <a:gd name="T29" fmla="*/ 1 h 66"/>
                  <a:gd name="T30" fmla="*/ 0 w 66"/>
                  <a:gd name="T31" fmla="*/ 1 h 66"/>
                  <a:gd name="T32" fmla="*/ 0 w 66"/>
                  <a:gd name="T33" fmla="*/ 1 h 66"/>
                  <a:gd name="T34" fmla="*/ 0 w 66"/>
                  <a:gd name="T35" fmla="*/ 1 h 66"/>
                  <a:gd name="T36" fmla="*/ 0 w 66"/>
                  <a:gd name="T37" fmla="*/ 1 h 66"/>
                  <a:gd name="T38" fmla="*/ 0 w 66"/>
                  <a:gd name="T39" fmla="*/ 1 h 66"/>
                  <a:gd name="T40" fmla="*/ 0 w 66"/>
                  <a:gd name="T41" fmla="*/ 1 h 66"/>
                  <a:gd name="T42" fmla="*/ 0 w 66"/>
                  <a:gd name="T43" fmla="*/ 1 h 66"/>
                  <a:gd name="T44" fmla="*/ 0 w 66"/>
                  <a:gd name="T45" fmla="*/ 1 h 66"/>
                  <a:gd name="T46" fmla="*/ 0 w 66"/>
                  <a:gd name="T47" fmla="*/ 1 h 66"/>
                  <a:gd name="T48" fmla="*/ 0 w 66"/>
                  <a:gd name="T49" fmla="*/ 1 h 66"/>
                  <a:gd name="T50" fmla="*/ 0 w 66"/>
                  <a:gd name="T51" fmla="*/ 1 h 66"/>
                  <a:gd name="T52" fmla="*/ 0 w 66"/>
                  <a:gd name="T53" fmla="*/ 1 h 66"/>
                  <a:gd name="T54" fmla="*/ 0 w 66"/>
                  <a:gd name="T55" fmla="*/ 1 h 66"/>
                  <a:gd name="T56" fmla="*/ 0 w 66"/>
                  <a:gd name="T57" fmla="*/ 1 h 66"/>
                  <a:gd name="T58" fmla="*/ 0 w 66"/>
                  <a:gd name="T59" fmla="*/ 1 h 66"/>
                  <a:gd name="T60" fmla="*/ 0 w 66"/>
                  <a:gd name="T61" fmla="*/ 1 h 66"/>
                  <a:gd name="T62" fmla="*/ 0 w 66"/>
                  <a:gd name="T63" fmla="*/ 1 h 66"/>
                  <a:gd name="T64" fmla="*/ 0 w 66"/>
                  <a:gd name="T65" fmla="*/ 1 h 66"/>
                  <a:gd name="T66" fmla="*/ 0 w 66"/>
                  <a:gd name="T67" fmla="*/ 1 h 66"/>
                  <a:gd name="T68" fmla="*/ 0 w 66"/>
                  <a:gd name="T69" fmla="*/ 1 h 66"/>
                  <a:gd name="T70" fmla="*/ 0 w 66"/>
                  <a:gd name="T71" fmla="*/ 0 h 66"/>
                  <a:gd name="T72" fmla="*/ 0 w 66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6"/>
                  <a:gd name="T113" fmla="*/ 66 w 66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6">
                    <a:moveTo>
                      <a:pt x="32" y="0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6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6" y="64"/>
                    </a:lnTo>
                    <a:lnTo>
                      <a:pt x="40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Freeform 1563"/>
              <p:cNvSpPr>
                <a:spLocks/>
              </p:cNvSpPr>
              <p:nvPr/>
            </p:nvSpPr>
            <p:spPr bwMode="gray">
              <a:xfrm>
                <a:off x="618" y="2001"/>
                <a:ext cx="79" cy="162"/>
              </a:xfrm>
              <a:custGeom>
                <a:avLst/>
                <a:gdLst>
                  <a:gd name="T0" fmla="*/ 0 w 160"/>
                  <a:gd name="T1" fmla="*/ 0 h 328"/>
                  <a:gd name="T2" fmla="*/ 0 w 160"/>
                  <a:gd name="T3" fmla="*/ 0 h 328"/>
                  <a:gd name="T4" fmla="*/ 0 w 160"/>
                  <a:gd name="T5" fmla="*/ 0 h 328"/>
                  <a:gd name="T6" fmla="*/ 0 w 160"/>
                  <a:gd name="T7" fmla="*/ 0 h 328"/>
                  <a:gd name="T8" fmla="*/ 0 w 160"/>
                  <a:gd name="T9" fmla="*/ 0 h 328"/>
                  <a:gd name="T10" fmla="*/ 0 w 160"/>
                  <a:gd name="T11" fmla="*/ 0 h 328"/>
                  <a:gd name="T12" fmla="*/ 0 w 160"/>
                  <a:gd name="T13" fmla="*/ 0 h 328"/>
                  <a:gd name="T14" fmla="*/ 0 w 160"/>
                  <a:gd name="T15" fmla="*/ 0 h 328"/>
                  <a:gd name="T16" fmla="*/ 0 w 160"/>
                  <a:gd name="T17" fmla="*/ 0 h 328"/>
                  <a:gd name="T18" fmla="*/ 0 w 160"/>
                  <a:gd name="T19" fmla="*/ 0 h 328"/>
                  <a:gd name="T20" fmla="*/ 0 w 160"/>
                  <a:gd name="T21" fmla="*/ 0 h 328"/>
                  <a:gd name="T22" fmla="*/ 0 w 160"/>
                  <a:gd name="T23" fmla="*/ 0 h 328"/>
                  <a:gd name="T24" fmla="*/ 0 w 160"/>
                  <a:gd name="T25" fmla="*/ 0 h 328"/>
                  <a:gd name="T26" fmla="*/ 0 w 160"/>
                  <a:gd name="T27" fmla="*/ 0 h 328"/>
                  <a:gd name="T28" fmla="*/ 0 w 160"/>
                  <a:gd name="T29" fmla="*/ 0 h 328"/>
                  <a:gd name="T30" fmla="*/ 0 w 160"/>
                  <a:gd name="T31" fmla="*/ 0 h 328"/>
                  <a:gd name="T32" fmla="*/ 0 w 160"/>
                  <a:gd name="T33" fmla="*/ 0 h 328"/>
                  <a:gd name="T34" fmla="*/ 0 w 160"/>
                  <a:gd name="T35" fmla="*/ 0 h 328"/>
                  <a:gd name="T36" fmla="*/ 0 w 160"/>
                  <a:gd name="T37" fmla="*/ 0 h 328"/>
                  <a:gd name="T38" fmla="*/ 0 w 160"/>
                  <a:gd name="T39" fmla="*/ 0 h 328"/>
                  <a:gd name="T40" fmla="*/ 0 w 160"/>
                  <a:gd name="T41" fmla="*/ 0 h 328"/>
                  <a:gd name="T42" fmla="*/ 0 w 160"/>
                  <a:gd name="T43" fmla="*/ 0 h 328"/>
                  <a:gd name="T44" fmla="*/ 0 w 160"/>
                  <a:gd name="T45" fmla="*/ 0 h 328"/>
                  <a:gd name="T46" fmla="*/ 0 w 160"/>
                  <a:gd name="T47" fmla="*/ 0 h 328"/>
                  <a:gd name="T48" fmla="*/ 0 w 160"/>
                  <a:gd name="T49" fmla="*/ 0 h 328"/>
                  <a:gd name="T50" fmla="*/ 0 w 160"/>
                  <a:gd name="T51" fmla="*/ 0 h 328"/>
                  <a:gd name="T52" fmla="*/ 0 w 160"/>
                  <a:gd name="T53" fmla="*/ 0 h 328"/>
                  <a:gd name="T54" fmla="*/ 0 w 160"/>
                  <a:gd name="T55" fmla="*/ 0 h 328"/>
                  <a:gd name="T56" fmla="*/ 0 w 160"/>
                  <a:gd name="T57" fmla="*/ 0 h 328"/>
                  <a:gd name="T58" fmla="*/ 0 w 160"/>
                  <a:gd name="T59" fmla="*/ 0 h 328"/>
                  <a:gd name="T60" fmla="*/ 0 w 160"/>
                  <a:gd name="T61" fmla="*/ 0 h 328"/>
                  <a:gd name="T62" fmla="*/ 0 w 160"/>
                  <a:gd name="T63" fmla="*/ 0 h 328"/>
                  <a:gd name="T64" fmla="*/ 0 w 160"/>
                  <a:gd name="T65" fmla="*/ 0 h 328"/>
                  <a:gd name="T66" fmla="*/ 0 w 160"/>
                  <a:gd name="T67" fmla="*/ 0 h 328"/>
                  <a:gd name="T68" fmla="*/ 0 w 160"/>
                  <a:gd name="T69" fmla="*/ 0 h 328"/>
                  <a:gd name="T70" fmla="*/ 0 w 160"/>
                  <a:gd name="T71" fmla="*/ 0 h 328"/>
                  <a:gd name="T72" fmla="*/ 0 w 160"/>
                  <a:gd name="T73" fmla="*/ 0 h 328"/>
                  <a:gd name="T74" fmla="*/ 0 w 160"/>
                  <a:gd name="T75" fmla="*/ 0 h 328"/>
                  <a:gd name="T76" fmla="*/ 0 w 160"/>
                  <a:gd name="T77" fmla="*/ 0 h 328"/>
                  <a:gd name="T78" fmla="*/ 0 w 160"/>
                  <a:gd name="T79" fmla="*/ 0 h 328"/>
                  <a:gd name="T80" fmla="*/ 0 w 160"/>
                  <a:gd name="T81" fmla="*/ 0 h 328"/>
                  <a:gd name="T82" fmla="*/ 0 w 160"/>
                  <a:gd name="T83" fmla="*/ 0 h 328"/>
                  <a:gd name="T84" fmla="*/ 0 w 160"/>
                  <a:gd name="T85" fmla="*/ 0 h 328"/>
                  <a:gd name="T86" fmla="*/ 0 w 160"/>
                  <a:gd name="T87" fmla="*/ 0 h 328"/>
                  <a:gd name="T88" fmla="*/ 0 w 160"/>
                  <a:gd name="T89" fmla="*/ 0 h 328"/>
                  <a:gd name="T90" fmla="*/ 0 w 160"/>
                  <a:gd name="T91" fmla="*/ 0 h 328"/>
                  <a:gd name="T92" fmla="*/ 0 w 160"/>
                  <a:gd name="T93" fmla="*/ 0 h 328"/>
                  <a:gd name="T94" fmla="*/ 0 w 160"/>
                  <a:gd name="T95" fmla="*/ 0 h 328"/>
                  <a:gd name="T96" fmla="*/ 0 w 160"/>
                  <a:gd name="T97" fmla="*/ 0 h 328"/>
                  <a:gd name="T98" fmla="*/ 0 w 160"/>
                  <a:gd name="T99" fmla="*/ 0 h 328"/>
                  <a:gd name="T100" fmla="*/ 0 w 160"/>
                  <a:gd name="T101" fmla="*/ 0 h 328"/>
                  <a:gd name="T102" fmla="*/ 0 w 160"/>
                  <a:gd name="T103" fmla="*/ 0 h 328"/>
                  <a:gd name="T104" fmla="*/ 0 w 160"/>
                  <a:gd name="T105" fmla="*/ 0 h 328"/>
                  <a:gd name="T106" fmla="*/ 0 w 160"/>
                  <a:gd name="T107" fmla="*/ 0 h 328"/>
                  <a:gd name="T108" fmla="*/ 0 w 160"/>
                  <a:gd name="T109" fmla="*/ 0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6" y="104"/>
                    </a:moveTo>
                    <a:lnTo>
                      <a:pt x="86" y="104"/>
                    </a:lnTo>
                    <a:lnTo>
                      <a:pt x="86" y="270"/>
                    </a:lnTo>
                    <a:lnTo>
                      <a:pt x="88" y="282"/>
                    </a:lnTo>
                    <a:lnTo>
                      <a:pt x="90" y="296"/>
                    </a:lnTo>
                    <a:lnTo>
                      <a:pt x="94" y="302"/>
                    </a:lnTo>
                    <a:lnTo>
                      <a:pt x="98" y="306"/>
                    </a:lnTo>
                    <a:lnTo>
                      <a:pt x="104" y="308"/>
                    </a:lnTo>
                    <a:lnTo>
                      <a:pt x="114" y="310"/>
                    </a:lnTo>
                    <a:lnTo>
                      <a:pt x="124" y="308"/>
                    </a:lnTo>
                    <a:lnTo>
                      <a:pt x="130" y="306"/>
                    </a:lnTo>
                    <a:lnTo>
                      <a:pt x="136" y="302"/>
                    </a:lnTo>
                    <a:lnTo>
                      <a:pt x="140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6" y="292"/>
                    </a:lnTo>
                    <a:lnTo>
                      <a:pt x="152" y="300"/>
                    </a:lnTo>
                    <a:lnTo>
                      <a:pt x="146" y="308"/>
                    </a:lnTo>
                    <a:lnTo>
                      <a:pt x="138" y="316"/>
                    </a:lnTo>
                    <a:lnTo>
                      <a:pt x="128" y="322"/>
                    </a:lnTo>
                    <a:lnTo>
                      <a:pt x="114" y="326"/>
                    </a:lnTo>
                    <a:lnTo>
                      <a:pt x="98" y="328"/>
                    </a:lnTo>
                    <a:lnTo>
                      <a:pt x="78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4" y="316"/>
                    </a:lnTo>
                    <a:lnTo>
                      <a:pt x="48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6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4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0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6" y="1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92"/>
                    </a:lnTo>
                    <a:lnTo>
                      <a:pt x="146" y="9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Freeform 1564"/>
              <p:cNvSpPr>
                <a:spLocks/>
              </p:cNvSpPr>
              <p:nvPr/>
            </p:nvSpPr>
            <p:spPr bwMode="gray">
              <a:xfrm>
                <a:off x="702" y="2043"/>
                <a:ext cx="103" cy="120"/>
              </a:xfrm>
              <a:custGeom>
                <a:avLst/>
                <a:gdLst>
                  <a:gd name="T0" fmla="*/ 0 w 210"/>
                  <a:gd name="T1" fmla="*/ 0 h 242"/>
                  <a:gd name="T2" fmla="*/ 0 w 210"/>
                  <a:gd name="T3" fmla="*/ 0 h 242"/>
                  <a:gd name="T4" fmla="*/ 0 w 210"/>
                  <a:gd name="T5" fmla="*/ 0 h 242"/>
                  <a:gd name="T6" fmla="*/ 0 w 210"/>
                  <a:gd name="T7" fmla="*/ 0 h 242"/>
                  <a:gd name="T8" fmla="*/ 0 w 210"/>
                  <a:gd name="T9" fmla="*/ 0 h 242"/>
                  <a:gd name="T10" fmla="*/ 0 w 210"/>
                  <a:gd name="T11" fmla="*/ 0 h 242"/>
                  <a:gd name="T12" fmla="*/ 0 w 210"/>
                  <a:gd name="T13" fmla="*/ 0 h 242"/>
                  <a:gd name="T14" fmla="*/ 0 w 210"/>
                  <a:gd name="T15" fmla="*/ 0 h 242"/>
                  <a:gd name="T16" fmla="*/ 0 w 210"/>
                  <a:gd name="T17" fmla="*/ 0 h 242"/>
                  <a:gd name="T18" fmla="*/ 0 w 210"/>
                  <a:gd name="T19" fmla="*/ 0 h 242"/>
                  <a:gd name="T20" fmla="*/ 0 w 210"/>
                  <a:gd name="T21" fmla="*/ 0 h 242"/>
                  <a:gd name="T22" fmla="*/ 0 w 210"/>
                  <a:gd name="T23" fmla="*/ 0 h 242"/>
                  <a:gd name="T24" fmla="*/ 0 w 210"/>
                  <a:gd name="T25" fmla="*/ 0 h 242"/>
                  <a:gd name="T26" fmla="*/ 0 w 210"/>
                  <a:gd name="T27" fmla="*/ 0 h 242"/>
                  <a:gd name="T28" fmla="*/ 0 w 210"/>
                  <a:gd name="T29" fmla="*/ 0 h 242"/>
                  <a:gd name="T30" fmla="*/ 0 w 210"/>
                  <a:gd name="T31" fmla="*/ 0 h 242"/>
                  <a:gd name="T32" fmla="*/ 0 w 210"/>
                  <a:gd name="T33" fmla="*/ 0 h 242"/>
                  <a:gd name="T34" fmla="*/ 0 w 210"/>
                  <a:gd name="T35" fmla="*/ 0 h 242"/>
                  <a:gd name="T36" fmla="*/ 0 w 210"/>
                  <a:gd name="T37" fmla="*/ 0 h 242"/>
                  <a:gd name="T38" fmla="*/ 0 w 210"/>
                  <a:gd name="T39" fmla="*/ 0 h 242"/>
                  <a:gd name="T40" fmla="*/ 0 w 210"/>
                  <a:gd name="T41" fmla="*/ 0 h 242"/>
                  <a:gd name="T42" fmla="*/ 0 w 210"/>
                  <a:gd name="T43" fmla="*/ 0 h 242"/>
                  <a:gd name="T44" fmla="*/ 0 w 210"/>
                  <a:gd name="T45" fmla="*/ 0 h 242"/>
                  <a:gd name="T46" fmla="*/ 0 w 210"/>
                  <a:gd name="T47" fmla="*/ 0 h 242"/>
                  <a:gd name="T48" fmla="*/ 0 w 210"/>
                  <a:gd name="T49" fmla="*/ 0 h 242"/>
                  <a:gd name="T50" fmla="*/ 0 w 210"/>
                  <a:gd name="T51" fmla="*/ 0 h 242"/>
                  <a:gd name="T52" fmla="*/ 0 w 210"/>
                  <a:gd name="T53" fmla="*/ 0 h 242"/>
                  <a:gd name="T54" fmla="*/ 0 w 210"/>
                  <a:gd name="T55" fmla="*/ 0 h 242"/>
                  <a:gd name="T56" fmla="*/ 0 w 210"/>
                  <a:gd name="T57" fmla="*/ 0 h 242"/>
                  <a:gd name="T58" fmla="*/ 0 w 210"/>
                  <a:gd name="T59" fmla="*/ 0 h 242"/>
                  <a:gd name="T60" fmla="*/ 0 w 210"/>
                  <a:gd name="T61" fmla="*/ 0 h 242"/>
                  <a:gd name="T62" fmla="*/ 0 w 210"/>
                  <a:gd name="T63" fmla="*/ 0 h 242"/>
                  <a:gd name="T64" fmla="*/ 0 w 210"/>
                  <a:gd name="T65" fmla="*/ 0 h 242"/>
                  <a:gd name="T66" fmla="*/ 0 w 210"/>
                  <a:gd name="T67" fmla="*/ 0 h 242"/>
                  <a:gd name="T68" fmla="*/ 0 w 210"/>
                  <a:gd name="T69" fmla="*/ 0 h 242"/>
                  <a:gd name="T70" fmla="*/ 0 w 210"/>
                  <a:gd name="T71" fmla="*/ 0 h 242"/>
                  <a:gd name="T72" fmla="*/ 0 w 210"/>
                  <a:gd name="T73" fmla="*/ 0 h 242"/>
                  <a:gd name="T74" fmla="*/ 0 w 210"/>
                  <a:gd name="T75" fmla="*/ 0 h 242"/>
                  <a:gd name="T76" fmla="*/ 0 w 210"/>
                  <a:gd name="T77" fmla="*/ 0 h 242"/>
                  <a:gd name="T78" fmla="*/ 0 w 210"/>
                  <a:gd name="T79" fmla="*/ 0 h 242"/>
                  <a:gd name="T80" fmla="*/ 0 w 210"/>
                  <a:gd name="T81" fmla="*/ 0 h 242"/>
                  <a:gd name="T82" fmla="*/ 0 w 210"/>
                  <a:gd name="T83" fmla="*/ 0 h 242"/>
                  <a:gd name="T84" fmla="*/ 0 w 210"/>
                  <a:gd name="T85" fmla="*/ 0 h 242"/>
                  <a:gd name="T86" fmla="*/ 0 w 210"/>
                  <a:gd name="T87" fmla="*/ 0 h 242"/>
                  <a:gd name="T88" fmla="*/ 0 w 210"/>
                  <a:gd name="T89" fmla="*/ 0 h 242"/>
                  <a:gd name="T90" fmla="*/ 0 w 210"/>
                  <a:gd name="T91" fmla="*/ 0 h 242"/>
                  <a:gd name="T92" fmla="*/ 0 w 210"/>
                  <a:gd name="T93" fmla="*/ 0 h 242"/>
                  <a:gd name="T94" fmla="*/ 0 w 210"/>
                  <a:gd name="T95" fmla="*/ 0 h 242"/>
                  <a:gd name="T96" fmla="*/ 0 w 210"/>
                  <a:gd name="T97" fmla="*/ 0 h 2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0"/>
                  <a:gd name="T148" fmla="*/ 0 h 242"/>
                  <a:gd name="T149" fmla="*/ 210 w 210"/>
                  <a:gd name="T150" fmla="*/ 242 h 2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0" h="242">
                    <a:moveTo>
                      <a:pt x="210" y="160"/>
                    </a:moveTo>
                    <a:lnTo>
                      <a:pt x="210" y="160"/>
                    </a:lnTo>
                    <a:lnTo>
                      <a:pt x="206" y="176"/>
                    </a:lnTo>
                    <a:lnTo>
                      <a:pt x="200" y="190"/>
                    </a:lnTo>
                    <a:lnTo>
                      <a:pt x="192" y="204"/>
                    </a:lnTo>
                    <a:lnTo>
                      <a:pt x="182" y="216"/>
                    </a:lnTo>
                    <a:lnTo>
                      <a:pt x="168" y="226"/>
                    </a:lnTo>
                    <a:lnTo>
                      <a:pt x="154" y="234"/>
                    </a:lnTo>
                    <a:lnTo>
                      <a:pt x="134" y="240"/>
                    </a:lnTo>
                    <a:lnTo>
                      <a:pt x="114" y="242"/>
                    </a:lnTo>
                    <a:lnTo>
                      <a:pt x="102" y="242"/>
                    </a:lnTo>
                    <a:lnTo>
                      <a:pt x="90" y="240"/>
                    </a:lnTo>
                    <a:lnTo>
                      <a:pt x="68" y="232"/>
                    </a:lnTo>
                    <a:lnTo>
                      <a:pt x="50" y="222"/>
                    </a:lnTo>
                    <a:lnTo>
                      <a:pt x="32" y="206"/>
                    </a:lnTo>
                    <a:lnTo>
                      <a:pt x="18" y="190"/>
                    </a:lnTo>
                    <a:lnTo>
                      <a:pt x="8" y="170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84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4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38" y="2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0"/>
                    </a:lnTo>
                    <a:lnTo>
                      <a:pt x="190" y="28"/>
                    </a:lnTo>
                    <a:lnTo>
                      <a:pt x="198" y="38"/>
                    </a:lnTo>
                    <a:lnTo>
                      <a:pt x="202" y="50"/>
                    </a:lnTo>
                    <a:lnTo>
                      <a:pt x="204" y="60"/>
                    </a:lnTo>
                    <a:lnTo>
                      <a:pt x="202" y="72"/>
                    </a:lnTo>
                    <a:lnTo>
                      <a:pt x="196" y="82"/>
                    </a:lnTo>
                    <a:lnTo>
                      <a:pt x="186" y="88"/>
                    </a:lnTo>
                    <a:lnTo>
                      <a:pt x="182" y="90"/>
                    </a:lnTo>
                    <a:lnTo>
                      <a:pt x="176" y="90"/>
                    </a:lnTo>
                    <a:lnTo>
                      <a:pt x="170" y="90"/>
                    </a:lnTo>
                    <a:lnTo>
                      <a:pt x="164" y="88"/>
                    </a:lnTo>
                    <a:lnTo>
                      <a:pt x="156" y="82"/>
                    </a:lnTo>
                    <a:lnTo>
                      <a:pt x="152" y="72"/>
                    </a:lnTo>
                    <a:lnTo>
                      <a:pt x="150" y="62"/>
                    </a:lnTo>
                    <a:lnTo>
                      <a:pt x="150" y="52"/>
                    </a:lnTo>
                    <a:lnTo>
                      <a:pt x="154" y="46"/>
                    </a:lnTo>
                    <a:lnTo>
                      <a:pt x="160" y="36"/>
                    </a:lnTo>
                    <a:lnTo>
                      <a:pt x="162" y="32"/>
                    </a:lnTo>
                    <a:lnTo>
                      <a:pt x="164" y="30"/>
                    </a:lnTo>
                    <a:lnTo>
                      <a:pt x="160" y="24"/>
                    </a:lnTo>
                    <a:lnTo>
                      <a:pt x="152" y="18"/>
                    </a:lnTo>
                    <a:lnTo>
                      <a:pt x="138" y="14"/>
                    </a:lnTo>
                    <a:lnTo>
                      <a:pt x="130" y="12"/>
                    </a:lnTo>
                    <a:lnTo>
                      <a:pt x="120" y="10"/>
                    </a:lnTo>
                    <a:lnTo>
                      <a:pt x="106" y="12"/>
                    </a:lnTo>
                    <a:lnTo>
                      <a:pt x="92" y="16"/>
                    </a:lnTo>
                    <a:lnTo>
                      <a:pt x="86" y="20"/>
                    </a:lnTo>
                    <a:lnTo>
                      <a:pt x="80" y="26"/>
                    </a:lnTo>
                    <a:lnTo>
                      <a:pt x="74" y="32"/>
                    </a:lnTo>
                    <a:lnTo>
                      <a:pt x="70" y="42"/>
                    </a:lnTo>
                    <a:lnTo>
                      <a:pt x="66" y="52"/>
                    </a:lnTo>
                    <a:lnTo>
                      <a:pt x="64" y="62"/>
                    </a:lnTo>
                    <a:lnTo>
                      <a:pt x="62" y="90"/>
                    </a:lnTo>
                    <a:lnTo>
                      <a:pt x="60" y="140"/>
                    </a:lnTo>
                    <a:lnTo>
                      <a:pt x="60" y="168"/>
                    </a:lnTo>
                    <a:lnTo>
                      <a:pt x="62" y="182"/>
                    </a:lnTo>
                    <a:lnTo>
                      <a:pt x="66" y="196"/>
                    </a:lnTo>
                    <a:lnTo>
                      <a:pt x="72" y="208"/>
                    </a:lnTo>
                    <a:lnTo>
                      <a:pt x="76" y="214"/>
                    </a:lnTo>
                    <a:lnTo>
                      <a:pt x="82" y="220"/>
                    </a:lnTo>
                    <a:lnTo>
                      <a:pt x="88" y="224"/>
                    </a:lnTo>
                    <a:lnTo>
                      <a:pt x="96" y="226"/>
                    </a:lnTo>
                    <a:lnTo>
                      <a:pt x="106" y="228"/>
                    </a:lnTo>
                    <a:lnTo>
                      <a:pt x="116" y="230"/>
                    </a:lnTo>
                    <a:lnTo>
                      <a:pt x="132" y="228"/>
                    </a:lnTo>
                    <a:lnTo>
                      <a:pt x="146" y="224"/>
                    </a:lnTo>
                    <a:lnTo>
                      <a:pt x="160" y="216"/>
                    </a:lnTo>
                    <a:lnTo>
                      <a:pt x="170" y="208"/>
                    </a:lnTo>
                    <a:lnTo>
                      <a:pt x="180" y="198"/>
                    </a:lnTo>
                    <a:lnTo>
                      <a:pt x="188" y="186"/>
                    </a:lnTo>
                    <a:lnTo>
                      <a:pt x="194" y="174"/>
                    </a:lnTo>
                    <a:lnTo>
                      <a:pt x="196" y="160"/>
                    </a:lnTo>
                    <a:lnTo>
                      <a:pt x="21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" name="Freeform 1565"/>
              <p:cNvSpPr>
                <a:spLocks/>
              </p:cNvSpPr>
              <p:nvPr/>
            </p:nvSpPr>
            <p:spPr bwMode="gray">
              <a:xfrm>
                <a:off x="810" y="1966"/>
                <a:ext cx="141" cy="193"/>
              </a:xfrm>
              <a:custGeom>
                <a:avLst/>
                <a:gdLst>
                  <a:gd name="T0" fmla="*/ 0 w 286"/>
                  <a:gd name="T1" fmla="*/ 0 h 390"/>
                  <a:gd name="T2" fmla="*/ 0 w 286"/>
                  <a:gd name="T3" fmla="*/ 0 h 390"/>
                  <a:gd name="T4" fmla="*/ 0 w 286"/>
                  <a:gd name="T5" fmla="*/ 0 h 390"/>
                  <a:gd name="T6" fmla="*/ 0 w 286"/>
                  <a:gd name="T7" fmla="*/ 0 h 390"/>
                  <a:gd name="T8" fmla="*/ 0 w 286"/>
                  <a:gd name="T9" fmla="*/ 0 h 390"/>
                  <a:gd name="T10" fmla="*/ 0 w 286"/>
                  <a:gd name="T11" fmla="*/ 0 h 390"/>
                  <a:gd name="T12" fmla="*/ 0 w 286"/>
                  <a:gd name="T13" fmla="*/ 0 h 390"/>
                  <a:gd name="T14" fmla="*/ 0 w 286"/>
                  <a:gd name="T15" fmla="*/ 0 h 390"/>
                  <a:gd name="T16" fmla="*/ 0 w 286"/>
                  <a:gd name="T17" fmla="*/ 0 h 390"/>
                  <a:gd name="T18" fmla="*/ 0 w 286"/>
                  <a:gd name="T19" fmla="*/ 0 h 390"/>
                  <a:gd name="T20" fmla="*/ 0 w 286"/>
                  <a:gd name="T21" fmla="*/ 0 h 390"/>
                  <a:gd name="T22" fmla="*/ 0 w 286"/>
                  <a:gd name="T23" fmla="*/ 0 h 390"/>
                  <a:gd name="T24" fmla="*/ 0 w 286"/>
                  <a:gd name="T25" fmla="*/ 0 h 390"/>
                  <a:gd name="T26" fmla="*/ 0 w 286"/>
                  <a:gd name="T27" fmla="*/ 0 h 390"/>
                  <a:gd name="T28" fmla="*/ 0 w 286"/>
                  <a:gd name="T29" fmla="*/ 0 h 390"/>
                  <a:gd name="T30" fmla="*/ 0 w 286"/>
                  <a:gd name="T31" fmla="*/ 0 h 390"/>
                  <a:gd name="T32" fmla="*/ 0 w 286"/>
                  <a:gd name="T33" fmla="*/ 0 h 390"/>
                  <a:gd name="T34" fmla="*/ 0 w 286"/>
                  <a:gd name="T35" fmla="*/ 0 h 390"/>
                  <a:gd name="T36" fmla="*/ 0 w 286"/>
                  <a:gd name="T37" fmla="*/ 0 h 390"/>
                  <a:gd name="T38" fmla="*/ 0 w 286"/>
                  <a:gd name="T39" fmla="*/ 0 h 390"/>
                  <a:gd name="T40" fmla="*/ 0 w 286"/>
                  <a:gd name="T41" fmla="*/ 0 h 390"/>
                  <a:gd name="T42" fmla="*/ 0 w 286"/>
                  <a:gd name="T43" fmla="*/ 0 h 390"/>
                  <a:gd name="T44" fmla="*/ 0 w 286"/>
                  <a:gd name="T45" fmla="*/ 0 h 390"/>
                  <a:gd name="T46" fmla="*/ 0 w 286"/>
                  <a:gd name="T47" fmla="*/ 0 h 390"/>
                  <a:gd name="T48" fmla="*/ 0 w 286"/>
                  <a:gd name="T49" fmla="*/ 0 h 390"/>
                  <a:gd name="T50" fmla="*/ 0 w 286"/>
                  <a:gd name="T51" fmla="*/ 0 h 390"/>
                  <a:gd name="T52" fmla="*/ 0 w 286"/>
                  <a:gd name="T53" fmla="*/ 0 h 390"/>
                  <a:gd name="T54" fmla="*/ 0 w 286"/>
                  <a:gd name="T55" fmla="*/ 0 h 390"/>
                  <a:gd name="T56" fmla="*/ 0 w 286"/>
                  <a:gd name="T57" fmla="*/ 0 h 390"/>
                  <a:gd name="T58" fmla="*/ 0 w 286"/>
                  <a:gd name="T59" fmla="*/ 0 h 390"/>
                  <a:gd name="T60" fmla="*/ 0 w 286"/>
                  <a:gd name="T61" fmla="*/ 0 h 390"/>
                  <a:gd name="T62" fmla="*/ 0 w 286"/>
                  <a:gd name="T63" fmla="*/ 0 h 390"/>
                  <a:gd name="T64" fmla="*/ 0 w 286"/>
                  <a:gd name="T65" fmla="*/ 0 h 390"/>
                  <a:gd name="T66" fmla="*/ 0 w 286"/>
                  <a:gd name="T67" fmla="*/ 0 h 390"/>
                  <a:gd name="T68" fmla="*/ 0 w 286"/>
                  <a:gd name="T69" fmla="*/ 0 h 390"/>
                  <a:gd name="T70" fmla="*/ 0 w 286"/>
                  <a:gd name="T71" fmla="*/ 0 h 390"/>
                  <a:gd name="T72" fmla="*/ 0 w 286"/>
                  <a:gd name="T73" fmla="*/ 0 h 390"/>
                  <a:gd name="T74" fmla="*/ 0 w 286"/>
                  <a:gd name="T75" fmla="*/ 0 h 390"/>
                  <a:gd name="T76" fmla="*/ 0 w 286"/>
                  <a:gd name="T77" fmla="*/ 0 h 390"/>
                  <a:gd name="T78" fmla="*/ 0 w 286"/>
                  <a:gd name="T79" fmla="*/ 0 h 390"/>
                  <a:gd name="T80" fmla="*/ 0 w 286"/>
                  <a:gd name="T81" fmla="*/ 0 h 390"/>
                  <a:gd name="T82" fmla="*/ 0 w 286"/>
                  <a:gd name="T83" fmla="*/ 0 h 390"/>
                  <a:gd name="T84" fmla="*/ 0 w 286"/>
                  <a:gd name="T85" fmla="*/ 0 h 390"/>
                  <a:gd name="T86" fmla="*/ 0 w 286"/>
                  <a:gd name="T87" fmla="*/ 0 h 390"/>
                  <a:gd name="T88" fmla="*/ 0 w 286"/>
                  <a:gd name="T89" fmla="*/ 0 h 390"/>
                  <a:gd name="T90" fmla="*/ 0 w 286"/>
                  <a:gd name="T91" fmla="*/ 0 h 390"/>
                  <a:gd name="T92" fmla="*/ 0 w 286"/>
                  <a:gd name="T93" fmla="*/ 0 h 390"/>
                  <a:gd name="T94" fmla="*/ 0 w 286"/>
                  <a:gd name="T95" fmla="*/ 0 h 390"/>
                  <a:gd name="T96" fmla="*/ 0 w 286"/>
                  <a:gd name="T97" fmla="*/ 0 h 390"/>
                  <a:gd name="T98" fmla="*/ 0 w 286"/>
                  <a:gd name="T99" fmla="*/ 0 h 390"/>
                  <a:gd name="T100" fmla="*/ 0 w 286"/>
                  <a:gd name="T101" fmla="*/ 0 h 390"/>
                  <a:gd name="T102" fmla="*/ 0 w 286"/>
                  <a:gd name="T103" fmla="*/ 0 h 390"/>
                  <a:gd name="T104" fmla="*/ 0 w 286"/>
                  <a:gd name="T105" fmla="*/ 0 h 390"/>
                  <a:gd name="T106" fmla="*/ 0 w 286"/>
                  <a:gd name="T107" fmla="*/ 0 h 390"/>
                  <a:gd name="T108" fmla="*/ 0 w 286"/>
                  <a:gd name="T109" fmla="*/ 0 h 390"/>
                  <a:gd name="T110" fmla="*/ 0 w 286"/>
                  <a:gd name="T111" fmla="*/ 0 h 390"/>
                  <a:gd name="T112" fmla="*/ 0 w 286"/>
                  <a:gd name="T113" fmla="*/ 0 h 390"/>
                  <a:gd name="T114" fmla="*/ 0 w 286"/>
                  <a:gd name="T115" fmla="*/ 0 h 390"/>
                  <a:gd name="T116" fmla="*/ 0 w 286"/>
                  <a:gd name="T117" fmla="*/ 0 h 3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6"/>
                  <a:gd name="T178" fmla="*/ 0 h 390"/>
                  <a:gd name="T179" fmla="*/ 286 w 286"/>
                  <a:gd name="T180" fmla="*/ 390 h 3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6" h="390">
                    <a:moveTo>
                      <a:pt x="2" y="0"/>
                    </a:moveTo>
                    <a:lnTo>
                      <a:pt x="90" y="0"/>
                    </a:lnTo>
                    <a:lnTo>
                      <a:pt x="90" y="196"/>
                    </a:lnTo>
                    <a:lnTo>
                      <a:pt x="100" y="184"/>
                    </a:lnTo>
                    <a:lnTo>
                      <a:pt x="108" y="178"/>
                    </a:lnTo>
                    <a:lnTo>
                      <a:pt x="118" y="170"/>
                    </a:lnTo>
                    <a:lnTo>
                      <a:pt x="128" y="164"/>
                    </a:lnTo>
                    <a:lnTo>
                      <a:pt x="142" y="160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96" y="158"/>
                    </a:lnTo>
                    <a:lnTo>
                      <a:pt x="214" y="162"/>
                    </a:lnTo>
                    <a:lnTo>
                      <a:pt x="226" y="170"/>
                    </a:lnTo>
                    <a:lnTo>
                      <a:pt x="236" y="178"/>
                    </a:lnTo>
                    <a:lnTo>
                      <a:pt x="240" y="184"/>
                    </a:lnTo>
                    <a:lnTo>
                      <a:pt x="244" y="190"/>
                    </a:lnTo>
                    <a:lnTo>
                      <a:pt x="248" y="204"/>
                    </a:lnTo>
                    <a:lnTo>
                      <a:pt x="250" y="218"/>
                    </a:lnTo>
                    <a:lnTo>
                      <a:pt x="250" y="230"/>
                    </a:lnTo>
                    <a:lnTo>
                      <a:pt x="250" y="380"/>
                    </a:lnTo>
                    <a:lnTo>
                      <a:pt x="286" y="380"/>
                    </a:lnTo>
                    <a:lnTo>
                      <a:pt x="286" y="390"/>
                    </a:lnTo>
                    <a:lnTo>
                      <a:pt x="160" y="390"/>
                    </a:lnTo>
                    <a:lnTo>
                      <a:pt x="160" y="380"/>
                    </a:lnTo>
                    <a:lnTo>
                      <a:pt x="196" y="380"/>
                    </a:lnTo>
                    <a:lnTo>
                      <a:pt x="196" y="226"/>
                    </a:lnTo>
                    <a:lnTo>
                      <a:pt x="194" y="208"/>
                    </a:lnTo>
                    <a:lnTo>
                      <a:pt x="194" y="200"/>
                    </a:lnTo>
                    <a:lnTo>
                      <a:pt x="190" y="190"/>
                    </a:lnTo>
                    <a:lnTo>
                      <a:pt x="186" y="184"/>
                    </a:lnTo>
                    <a:lnTo>
                      <a:pt x="180" y="178"/>
                    </a:lnTo>
                    <a:lnTo>
                      <a:pt x="170" y="174"/>
                    </a:lnTo>
                    <a:lnTo>
                      <a:pt x="158" y="172"/>
                    </a:lnTo>
                    <a:lnTo>
                      <a:pt x="150" y="172"/>
                    </a:lnTo>
                    <a:lnTo>
                      <a:pt x="138" y="176"/>
                    </a:lnTo>
                    <a:lnTo>
                      <a:pt x="132" y="178"/>
                    </a:lnTo>
                    <a:lnTo>
                      <a:pt x="124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4" y="204"/>
                    </a:lnTo>
                    <a:lnTo>
                      <a:pt x="100" y="214"/>
                    </a:lnTo>
                    <a:lnTo>
                      <a:pt x="94" y="232"/>
                    </a:lnTo>
                    <a:lnTo>
                      <a:pt x="92" y="256"/>
                    </a:lnTo>
                    <a:lnTo>
                      <a:pt x="90" y="286"/>
                    </a:lnTo>
                    <a:lnTo>
                      <a:pt x="90" y="380"/>
                    </a:lnTo>
                    <a:lnTo>
                      <a:pt x="126" y="380"/>
                    </a:lnTo>
                    <a:lnTo>
                      <a:pt x="126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6" y="380"/>
                    </a:lnTo>
                    <a:lnTo>
                      <a:pt x="36" y="10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965" y="1966"/>
              <a:ext cx="806" cy="273"/>
              <a:chOff x="965" y="1966"/>
              <a:chExt cx="806" cy="273"/>
            </a:xfrm>
          </p:grpSpPr>
          <p:sp>
            <p:nvSpPr>
              <p:cNvPr id="11" name="Freeform 1566"/>
              <p:cNvSpPr>
                <a:spLocks noEditPoints="1"/>
              </p:cNvSpPr>
              <p:nvPr/>
            </p:nvSpPr>
            <p:spPr bwMode="gray">
              <a:xfrm>
                <a:off x="965" y="1966"/>
                <a:ext cx="171" cy="195"/>
              </a:xfrm>
              <a:custGeom>
                <a:avLst/>
                <a:gdLst>
                  <a:gd name="T0" fmla="*/ 0 w 346"/>
                  <a:gd name="T1" fmla="*/ 0 h 394"/>
                  <a:gd name="T2" fmla="*/ 0 w 346"/>
                  <a:gd name="T3" fmla="*/ 0 h 394"/>
                  <a:gd name="T4" fmla="*/ 0 w 346"/>
                  <a:gd name="T5" fmla="*/ 0 h 394"/>
                  <a:gd name="T6" fmla="*/ 0 w 346"/>
                  <a:gd name="T7" fmla="*/ 0 h 394"/>
                  <a:gd name="T8" fmla="*/ 0 w 346"/>
                  <a:gd name="T9" fmla="*/ 0 h 394"/>
                  <a:gd name="T10" fmla="*/ 0 w 346"/>
                  <a:gd name="T11" fmla="*/ 0 h 394"/>
                  <a:gd name="T12" fmla="*/ 0 w 346"/>
                  <a:gd name="T13" fmla="*/ 0 h 394"/>
                  <a:gd name="T14" fmla="*/ 0 w 346"/>
                  <a:gd name="T15" fmla="*/ 0 h 394"/>
                  <a:gd name="T16" fmla="*/ 0 w 346"/>
                  <a:gd name="T17" fmla="*/ 0 h 394"/>
                  <a:gd name="T18" fmla="*/ 0 w 346"/>
                  <a:gd name="T19" fmla="*/ 0 h 394"/>
                  <a:gd name="T20" fmla="*/ 0 w 346"/>
                  <a:gd name="T21" fmla="*/ 0 h 394"/>
                  <a:gd name="T22" fmla="*/ 0 w 346"/>
                  <a:gd name="T23" fmla="*/ 0 h 394"/>
                  <a:gd name="T24" fmla="*/ 0 w 346"/>
                  <a:gd name="T25" fmla="*/ 0 h 394"/>
                  <a:gd name="T26" fmla="*/ 0 w 346"/>
                  <a:gd name="T27" fmla="*/ 0 h 394"/>
                  <a:gd name="T28" fmla="*/ 0 w 346"/>
                  <a:gd name="T29" fmla="*/ 0 h 394"/>
                  <a:gd name="T30" fmla="*/ 0 w 346"/>
                  <a:gd name="T31" fmla="*/ 0 h 394"/>
                  <a:gd name="T32" fmla="*/ 0 w 346"/>
                  <a:gd name="T33" fmla="*/ 0 h 394"/>
                  <a:gd name="T34" fmla="*/ 0 w 346"/>
                  <a:gd name="T35" fmla="*/ 0 h 394"/>
                  <a:gd name="T36" fmla="*/ 0 w 346"/>
                  <a:gd name="T37" fmla="*/ 0 h 394"/>
                  <a:gd name="T38" fmla="*/ 0 w 346"/>
                  <a:gd name="T39" fmla="*/ 0 h 394"/>
                  <a:gd name="T40" fmla="*/ 0 w 346"/>
                  <a:gd name="T41" fmla="*/ 0 h 394"/>
                  <a:gd name="T42" fmla="*/ 0 w 346"/>
                  <a:gd name="T43" fmla="*/ 0 h 394"/>
                  <a:gd name="T44" fmla="*/ 0 w 346"/>
                  <a:gd name="T45" fmla="*/ 0 h 394"/>
                  <a:gd name="T46" fmla="*/ 0 w 346"/>
                  <a:gd name="T47" fmla="*/ 0 h 394"/>
                  <a:gd name="T48" fmla="*/ 0 w 346"/>
                  <a:gd name="T49" fmla="*/ 0 h 394"/>
                  <a:gd name="T50" fmla="*/ 0 w 346"/>
                  <a:gd name="T51" fmla="*/ 0 h 394"/>
                  <a:gd name="T52" fmla="*/ 0 w 346"/>
                  <a:gd name="T53" fmla="*/ 0 h 394"/>
                  <a:gd name="T54" fmla="*/ 0 w 346"/>
                  <a:gd name="T55" fmla="*/ 0 h 394"/>
                  <a:gd name="T56" fmla="*/ 0 w 346"/>
                  <a:gd name="T57" fmla="*/ 0 h 394"/>
                  <a:gd name="T58" fmla="*/ 0 w 346"/>
                  <a:gd name="T59" fmla="*/ 0 h 394"/>
                  <a:gd name="T60" fmla="*/ 0 w 346"/>
                  <a:gd name="T61" fmla="*/ 0 h 394"/>
                  <a:gd name="T62" fmla="*/ 0 w 346"/>
                  <a:gd name="T63" fmla="*/ 0 h 394"/>
                  <a:gd name="T64" fmla="*/ 0 w 346"/>
                  <a:gd name="T65" fmla="*/ 0 h 394"/>
                  <a:gd name="T66" fmla="*/ 0 w 346"/>
                  <a:gd name="T67" fmla="*/ 0 h 394"/>
                  <a:gd name="T68" fmla="*/ 0 w 346"/>
                  <a:gd name="T69" fmla="*/ 0 h 394"/>
                  <a:gd name="T70" fmla="*/ 0 w 346"/>
                  <a:gd name="T71" fmla="*/ 0 h 394"/>
                  <a:gd name="T72" fmla="*/ 0 w 346"/>
                  <a:gd name="T73" fmla="*/ 0 h 394"/>
                  <a:gd name="T74" fmla="*/ 0 w 346"/>
                  <a:gd name="T75" fmla="*/ 0 h 394"/>
                  <a:gd name="T76" fmla="*/ 0 w 346"/>
                  <a:gd name="T77" fmla="*/ 0 h 394"/>
                  <a:gd name="T78" fmla="*/ 0 w 346"/>
                  <a:gd name="T79" fmla="*/ 0 h 394"/>
                  <a:gd name="T80" fmla="*/ 0 w 346"/>
                  <a:gd name="T81" fmla="*/ 0 h 394"/>
                  <a:gd name="T82" fmla="*/ 0 w 346"/>
                  <a:gd name="T83" fmla="*/ 0 h 394"/>
                  <a:gd name="T84" fmla="*/ 0 w 346"/>
                  <a:gd name="T85" fmla="*/ 0 h 394"/>
                  <a:gd name="T86" fmla="*/ 0 w 346"/>
                  <a:gd name="T87" fmla="*/ 0 h 394"/>
                  <a:gd name="T88" fmla="*/ 0 w 346"/>
                  <a:gd name="T89" fmla="*/ 0 h 394"/>
                  <a:gd name="T90" fmla="*/ 0 w 346"/>
                  <a:gd name="T91" fmla="*/ 0 h 394"/>
                  <a:gd name="T92" fmla="*/ 0 w 346"/>
                  <a:gd name="T93" fmla="*/ 0 h 394"/>
                  <a:gd name="T94" fmla="*/ 0 w 346"/>
                  <a:gd name="T95" fmla="*/ 0 h 394"/>
                  <a:gd name="T96" fmla="*/ 0 w 346"/>
                  <a:gd name="T97" fmla="*/ 0 h 394"/>
                  <a:gd name="T98" fmla="*/ 0 w 346"/>
                  <a:gd name="T99" fmla="*/ 0 h 394"/>
                  <a:gd name="T100" fmla="*/ 0 w 346"/>
                  <a:gd name="T101" fmla="*/ 0 h 394"/>
                  <a:gd name="T102" fmla="*/ 0 w 346"/>
                  <a:gd name="T103" fmla="*/ 0 h 394"/>
                  <a:gd name="T104" fmla="*/ 0 w 346"/>
                  <a:gd name="T105" fmla="*/ 0 h 394"/>
                  <a:gd name="T106" fmla="*/ 0 w 346"/>
                  <a:gd name="T107" fmla="*/ 0 h 394"/>
                  <a:gd name="T108" fmla="*/ 0 w 346"/>
                  <a:gd name="T109" fmla="*/ 0 h 394"/>
                  <a:gd name="T110" fmla="*/ 0 w 346"/>
                  <a:gd name="T111" fmla="*/ 0 h 394"/>
                  <a:gd name="T112" fmla="*/ 0 w 346"/>
                  <a:gd name="T113" fmla="*/ 0 h 394"/>
                  <a:gd name="T114" fmla="*/ 0 w 346"/>
                  <a:gd name="T115" fmla="*/ 0 h 394"/>
                  <a:gd name="T116" fmla="*/ 0 w 346"/>
                  <a:gd name="T117" fmla="*/ 0 h 394"/>
                  <a:gd name="T118" fmla="*/ 0 w 346"/>
                  <a:gd name="T119" fmla="*/ 0 h 3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394"/>
                  <a:gd name="T182" fmla="*/ 346 w 346"/>
                  <a:gd name="T183" fmla="*/ 394 h 3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394">
                    <a:moveTo>
                      <a:pt x="346" y="384"/>
                    </a:moveTo>
                    <a:lnTo>
                      <a:pt x="346" y="384"/>
                    </a:lnTo>
                    <a:lnTo>
                      <a:pt x="334" y="388"/>
                    </a:lnTo>
                    <a:lnTo>
                      <a:pt x="322" y="392"/>
                    </a:lnTo>
                    <a:lnTo>
                      <a:pt x="304" y="394"/>
                    </a:lnTo>
                    <a:lnTo>
                      <a:pt x="290" y="392"/>
                    </a:lnTo>
                    <a:lnTo>
                      <a:pt x="276" y="390"/>
                    </a:lnTo>
                    <a:lnTo>
                      <a:pt x="264" y="384"/>
                    </a:lnTo>
                    <a:lnTo>
                      <a:pt x="250" y="374"/>
                    </a:lnTo>
                    <a:lnTo>
                      <a:pt x="242" y="366"/>
                    </a:lnTo>
                    <a:lnTo>
                      <a:pt x="236" y="356"/>
                    </a:lnTo>
                    <a:lnTo>
                      <a:pt x="230" y="344"/>
                    </a:lnTo>
                    <a:lnTo>
                      <a:pt x="226" y="334"/>
                    </a:lnTo>
                    <a:lnTo>
                      <a:pt x="224" y="310"/>
                    </a:lnTo>
                    <a:lnTo>
                      <a:pt x="222" y="288"/>
                    </a:lnTo>
                    <a:lnTo>
                      <a:pt x="222" y="262"/>
                    </a:lnTo>
                    <a:lnTo>
                      <a:pt x="220" y="244"/>
                    </a:lnTo>
                    <a:lnTo>
                      <a:pt x="218" y="236"/>
                    </a:lnTo>
                    <a:lnTo>
                      <a:pt x="216" y="226"/>
                    </a:lnTo>
                    <a:lnTo>
                      <a:pt x="210" y="216"/>
                    </a:lnTo>
                    <a:lnTo>
                      <a:pt x="204" y="208"/>
                    </a:lnTo>
                    <a:lnTo>
                      <a:pt x="196" y="202"/>
                    </a:lnTo>
                    <a:lnTo>
                      <a:pt x="186" y="196"/>
                    </a:lnTo>
                    <a:lnTo>
                      <a:pt x="172" y="192"/>
                    </a:lnTo>
                    <a:lnTo>
                      <a:pt x="158" y="190"/>
                    </a:lnTo>
                    <a:lnTo>
                      <a:pt x="114" y="190"/>
                    </a:lnTo>
                    <a:lnTo>
                      <a:pt x="114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2" y="390"/>
                    </a:lnTo>
                    <a:lnTo>
                      <a:pt x="2" y="380"/>
                    </a:lnTo>
                    <a:lnTo>
                      <a:pt x="52" y="38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86" y="0"/>
                    </a:lnTo>
                    <a:lnTo>
                      <a:pt x="216" y="2"/>
                    </a:lnTo>
                    <a:lnTo>
                      <a:pt x="230" y="6"/>
                    </a:lnTo>
                    <a:lnTo>
                      <a:pt x="244" y="10"/>
                    </a:lnTo>
                    <a:lnTo>
                      <a:pt x="258" y="16"/>
                    </a:lnTo>
                    <a:lnTo>
                      <a:pt x="270" y="24"/>
                    </a:lnTo>
                    <a:lnTo>
                      <a:pt x="280" y="30"/>
                    </a:lnTo>
                    <a:lnTo>
                      <a:pt x="286" y="38"/>
                    </a:lnTo>
                    <a:lnTo>
                      <a:pt x="292" y="46"/>
                    </a:lnTo>
                    <a:lnTo>
                      <a:pt x="296" y="54"/>
                    </a:lnTo>
                    <a:lnTo>
                      <a:pt x="302" y="72"/>
                    </a:lnTo>
                    <a:lnTo>
                      <a:pt x="304" y="90"/>
                    </a:lnTo>
                    <a:lnTo>
                      <a:pt x="304" y="100"/>
                    </a:lnTo>
                    <a:lnTo>
                      <a:pt x="302" y="110"/>
                    </a:lnTo>
                    <a:lnTo>
                      <a:pt x="296" y="128"/>
                    </a:lnTo>
                    <a:lnTo>
                      <a:pt x="284" y="144"/>
                    </a:lnTo>
                    <a:lnTo>
                      <a:pt x="270" y="156"/>
                    </a:lnTo>
                    <a:lnTo>
                      <a:pt x="252" y="168"/>
                    </a:lnTo>
                    <a:lnTo>
                      <a:pt x="232" y="176"/>
                    </a:lnTo>
                    <a:lnTo>
                      <a:pt x="210" y="182"/>
                    </a:lnTo>
                    <a:lnTo>
                      <a:pt x="184" y="184"/>
                    </a:lnTo>
                    <a:lnTo>
                      <a:pt x="198" y="188"/>
                    </a:lnTo>
                    <a:lnTo>
                      <a:pt x="212" y="190"/>
                    </a:lnTo>
                    <a:lnTo>
                      <a:pt x="232" y="200"/>
                    </a:lnTo>
                    <a:lnTo>
                      <a:pt x="248" y="208"/>
                    </a:lnTo>
                    <a:lnTo>
                      <a:pt x="256" y="216"/>
                    </a:lnTo>
                    <a:lnTo>
                      <a:pt x="268" y="228"/>
                    </a:lnTo>
                    <a:lnTo>
                      <a:pt x="278" y="240"/>
                    </a:lnTo>
                    <a:lnTo>
                      <a:pt x="284" y="254"/>
                    </a:lnTo>
                    <a:lnTo>
                      <a:pt x="288" y="266"/>
                    </a:lnTo>
                    <a:lnTo>
                      <a:pt x="290" y="278"/>
                    </a:lnTo>
                    <a:lnTo>
                      <a:pt x="292" y="290"/>
                    </a:lnTo>
                    <a:lnTo>
                      <a:pt x="292" y="312"/>
                    </a:lnTo>
                    <a:lnTo>
                      <a:pt x="292" y="328"/>
                    </a:lnTo>
                    <a:lnTo>
                      <a:pt x="292" y="346"/>
                    </a:lnTo>
                    <a:lnTo>
                      <a:pt x="294" y="358"/>
                    </a:lnTo>
                    <a:lnTo>
                      <a:pt x="296" y="366"/>
                    </a:lnTo>
                    <a:lnTo>
                      <a:pt x="302" y="372"/>
                    </a:lnTo>
                    <a:lnTo>
                      <a:pt x="308" y="378"/>
                    </a:lnTo>
                    <a:lnTo>
                      <a:pt x="318" y="380"/>
                    </a:lnTo>
                    <a:lnTo>
                      <a:pt x="328" y="378"/>
                    </a:lnTo>
                    <a:lnTo>
                      <a:pt x="342" y="374"/>
                    </a:lnTo>
                    <a:lnTo>
                      <a:pt x="346" y="384"/>
                    </a:lnTo>
                    <a:close/>
                    <a:moveTo>
                      <a:pt x="114" y="12"/>
                    </a:moveTo>
                    <a:lnTo>
                      <a:pt x="114" y="176"/>
                    </a:lnTo>
                    <a:lnTo>
                      <a:pt x="132" y="176"/>
                    </a:lnTo>
                    <a:lnTo>
                      <a:pt x="152" y="176"/>
                    </a:lnTo>
                    <a:lnTo>
                      <a:pt x="172" y="174"/>
                    </a:lnTo>
                    <a:lnTo>
                      <a:pt x="192" y="170"/>
                    </a:lnTo>
                    <a:lnTo>
                      <a:pt x="202" y="166"/>
                    </a:lnTo>
                    <a:lnTo>
                      <a:pt x="210" y="162"/>
                    </a:lnTo>
                    <a:lnTo>
                      <a:pt x="218" y="156"/>
                    </a:lnTo>
                    <a:lnTo>
                      <a:pt x="222" y="148"/>
                    </a:lnTo>
                    <a:lnTo>
                      <a:pt x="228" y="142"/>
                    </a:lnTo>
                    <a:lnTo>
                      <a:pt x="232" y="132"/>
                    </a:lnTo>
                    <a:lnTo>
                      <a:pt x="236" y="114"/>
                    </a:lnTo>
                    <a:lnTo>
                      <a:pt x="236" y="96"/>
                    </a:lnTo>
                    <a:lnTo>
                      <a:pt x="236" y="82"/>
                    </a:lnTo>
                    <a:lnTo>
                      <a:pt x="234" y="66"/>
                    </a:lnTo>
                    <a:lnTo>
                      <a:pt x="228" y="52"/>
                    </a:lnTo>
                    <a:lnTo>
                      <a:pt x="222" y="38"/>
                    </a:lnTo>
                    <a:lnTo>
                      <a:pt x="214" y="30"/>
                    </a:lnTo>
                    <a:lnTo>
                      <a:pt x="204" y="22"/>
                    </a:lnTo>
                    <a:lnTo>
                      <a:pt x="194" y="18"/>
                    </a:lnTo>
                    <a:lnTo>
                      <a:pt x="182" y="14"/>
                    </a:lnTo>
                    <a:lnTo>
                      <a:pt x="158" y="12"/>
                    </a:lnTo>
                    <a:lnTo>
                      <a:pt x="132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" name="Freeform 1567"/>
              <p:cNvSpPr>
                <a:spLocks noEditPoints="1"/>
              </p:cNvSpPr>
              <p:nvPr/>
            </p:nvSpPr>
            <p:spPr bwMode="gray">
              <a:xfrm>
                <a:off x="1143" y="2043"/>
                <a:ext cx="111" cy="120"/>
              </a:xfrm>
              <a:custGeom>
                <a:avLst/>
                <a:gdLst>
                  <a:gd name="T0" fmla="*/ 0 w 226"/>
                  <a:gd name="T1" fmla="*/ 0 h 242"/>
                  <a:gd name="T2" fmla="*/ 0 w 226"/>
                  <a:gd name="T3" fmla="*/ 0 h 242"/>
                  <a:gd name="T4" fmla="*/ 0 w 226"/>
                  <a:gd name="T5" fmla="*/ 0 h 242"/>
                  <a:gd name="T6" fmla="*/ 0 w 226"/>
                  <a:gd name="T7" fmla="*/ 0 h 242"/>
                  <a:gd name="T8" fmla="*/ 0 w 226"/>
                  <a:gd name="T9" fmla="*/ 0 h 242"/>
                  <a:gd name="T10" fmla="*/ 0 w 226"/>
                  <a:gd name="T11" fmla="*/ 0 h 242"/>
                  <a:gd name="T12" fmla="*/ 0 w 226"/>
                  <a:gd name="T13" fmla="*/ 0 h 242"/>
                  <a:gd name="T14" fmla="*/ 0 w 226"/>
                  <a:gd name="T15" fmla="*/ 0 h 242"/>
                  <a:gd name="T16" fmla="*/ 0 w 226"/>
                  <a:gd name="T17" fmla="*/ 0 h 242"/>
                  <a:gd name="T18" fmla="*/ 0 w 226"/>
                  <a:gd name="T19" fmla="*/ 0 h 242"/>
                  <a:gd name="T20" fmla="*/ 0 w 226"/>
                  <a:gd name="T21" fmla="*/ 0 h 242"/>
                  <a:gd name="T22" fmla="*/ 0 w 226"/>
                  <a:gd name="T23" fmla="*/ 0 h 242"/>
                  <a:gd name="T24" fmla="*/ 0 w 226"/>
                  <a:gd name="T25" fmla="*/ 0 h 242"/>
                  <a:gd name="T26" fmla="*/ 0 w 226"/>
                  <a:gd name="T27" fmla="*/ 0 h 242"/>
                  <a:gd name="T28" fmla="*/ 0 w 226"/>
                  <a:gd name="T29" fmla="*/ 0 h 242"/>
                  <a:gd name="T30" fmla="*/ 0 w 226"/>
                  <a:gd name="T31" fmla="*/ 0 h 242"/>
                  <a:gd name="T32" fmla="*/ 0 w 226"/>
                  <a:gd name="T33" fmla="*/ 0 h 242"/>
                  <a:gd name="T34" fmla="*/ 0 w 226"/>
                  <a:gd name="T35" fmla="*/ 0 h 242"/>
                  <a:gd name="T36" fmla="*/ 0 w 226"/>
                  <a:gd name="T37" fmla="*/ 0 h 242"/>
                  <a:gd name="T38" fmla="*/ 0 w 226"/>
                  <a:gd name="T39" fmla="*/ 0 h 242"/>
                  <a:gd name="T40" fmla="*/ 0 w 226"/>
                  <a:gd name="T41" fmla="*/ 0 h 242"/>
                  <a:gd name="T42" fmla="*/ 0 w 226"/>
                  <a:gd name="T43" fmla="*/ 0 h 242"/>
                  <a:gd name="T44" fmla="*/ 0 w 226"/>
                  <a:gd name="T45" fmla="*/ 0 h 242"/>
                  <a:gd name="T46" fmla="*/ 0 w 226"/>
                  <a:gd name="T47" fmla="*/ 0 h 242"/>
                  <a:gd name="T48" fmla="*/ 0 w 226"/>
                  <a:gd name="T49" fmla="*/ 0 h 242"/>
                  <a:gd name="T50" fmla="*/ 0 w 226"/>
                  <a:gd name="T51" fmla="*/ 0 h 242"/>
                  <a:gd name="T52" fmla="*/ 0 w 226"/>
                  <a:gd name="T53" fmla="*/ 0 h 242"/>
                  <a:gd name="T54" fmla="*/ 0 w 226"/>
                  <a:gd name="T55" fmla="*/ 0 h 242"/>
                  <a:gd name="T56" fmla="*/ 0 w 226"/>
                  <a:gd name="T57" fmla="*/ 0 h 242"/>
                  <a:gd name="T58" fmla="*/ 0 w 226"/>
                  <a:gd name="T59" fmla="*/ 0 h 242"/>
                  <a:gd name="T60" fmla="*/ 0 w 226"/>
                  <a:gd name="T61" fmla="*/ 0 h 242"/>
                  <a:gd name="T62" fmla="*/ 0 w 226"/>
                  <a:gd name="T63" fmla="*/ 0 h 242"/>
                  <a:gd name="T64" fmla="*/ 0 w 226"/>
                  <a:gd name="T65" fmla="*/ 0 h 242"/>
                  <a:gd name="T66" fmla="*/ 0 w 226"/>
                  <a:gd name="T67" fmla="*/ 0 h 242"/>
                  <a:gd name="T68" fmla="*/ 0 w 226"/>
                  <a:gd name="T69" fmla="*/ 0 h 242"/>
                  <a:gd name="T70" fmla="*/ 0 w 226"/>
                  <a:gd name="T71" fmla="*/ 0 h 242"/>
                  <a:gd name="T72" fmla="*/ 0 w 226"/>
                  <a:gd name="T73" fmla="*/ 0 h 242"/>
                  <a:gd name="T74" fmla="*/ 0 w 226"/>
                  <a:gd name="T75" fmla="*/ 0 h 242"/>
                  <a:gd name="T76" fmla="*/ 0 w 226"/>
                  <a:gd name="T77" fmla="*/ 0 h 242"/>
                  <a:gd name="T78" fmla="*/ 0 w 226"/>
                  <a:gd name="T79" fmla="*/ 0 h 242"/>
                  <a:gd name="T80" fmla="*/ 0 w 226"/>
                  <a:gd name="T81" fmla="*/ 0 h 242"/>
                  <a:gd name="T82" fmla="*/ 0 w 226"/>
                  <a:gd name="T83" fmla="*/ 0 h 242"/>
                  <a:gd name="T84" fmla="*/ 0 w 226"/>
                  <a:gd name="T85" fmla="*/ 0 h 242"/>
                  <a:gd name="T86" fmla="*/ 0 w 226"/>
                  <a:gd name="T87" fmla="*/ 0 h 242"/>
                  <a:gd name="T88" fmla="*/ 0 w 226"/>
                  <a:gd name="T89" fmla="*/ 0 h 242"/>
                  <a:gd name="T90" fmla="*/ 0 w 226"/>
                  <a:gd name="T91" fmla="*/ 0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242"/>
                  <a:gd name="T140" fmla="*/ 226 w 226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242">
                    <a:moveTo>
                      <a:pt x="190" y="194"/>
                    </a:moveTo>
                    <a:lnTo>
                      <a:pt x="190" y="194"/>
                    </a:lnTo>
                    <a:lnTo>
                      <a:pt x="190" y="206"/>
                    </a:lnTo>
                    <a:lnTo>
                      <a:pt x="192" y="216"/>
                    </a:lnTo>
                    <a:lnTo>
                      <a:pt x="196" y="224"/>
                    </a:lnTo>
                    <a:lnTo>
                      <a:pt x="198" y="224"/>
                    </a:lnTo>
                    <a:lnTo>
                      <a:pt x="202" y="226"/>
                    </a:lnTo>
                    <a:lnTo>
                      <a:pt x="208" y="224"/>
                    </a:lnTo>
                    <a:lnTo>
                      <a:pt x="212" y="222"/>
                    </a:lnTo>
                    <a:lnTo>
                      <a:pt x="220" y="216"/>
                    </a:lnTo>
                    <a:lnTo>
                      <a:pt x="226" y="224"/>
                    </a:lnTo>
                    <a:lnTo>
                      <a:pt x="222" y="228"/>
                    </a:lnTo>
                    <a:lnTo>
                      <a:pt x="212" y="234"/>
                    </a:lnTo>
                    <a:lnTo>
                      <a:pt x="200" y="240"/>
                    </a:lnTo>
                    <a:lnTo>
                      <a:pt x="186" y="242"/>
                    </a:lnTo>
                    <a:lnTo>
                      <a:pt x="176" y="240"/>
                    </a:lnTo>
                    <a:lnTo>
                      <a:pt x="168" y="238"/>
                    </a:lnTo>
                    <a:lnTo>
                      <a:pt x="160" y="236"/>
                    </a:lnTo>
                    <a:lnTo>
                      <a:pt x="152" y="232"/>
                    </a:lnTo>
                    <a:lnTo>
                      <a:pt x="146" y="222"/>
                    </a:lnTo>
                    <a:lnTo>
                      <a:pt x="140" y="214"/>
                    </a:lnTo>
                    <a:lnTo>
                      <a:pt x="138" y="204"/>
                    </a:lnTo>
                    <a:lnTo>
                      <a:pt x="138" y="196"/>
                    </a:lnTo>
                    <a:lnTo>
                      <a:pt x="132" y="204"/>
                    </a:lnTo>
                    <a:lnTo>
                      <a:pt x="126" y="214"/>
                    </a:lnTo>
                    <a:lnTo>
                      <a:pt x="118" y="220"/>
                    </a:lnTo>
                    <a:lnTo>
                      <a:pt x="110" y="228"/>
                    </a:lnTo>
                    <a:lnTo>
                      <a:pt x="100" y="234"/>
                    </a:lnTo>
                    <a:lnTo>
                      <a:pt x="88" y="238"/>
                    </a:lnTo>
                    <a:lnTo>
                      <a:pt x="76" y="240"/>
                    </a:lnTo>
                    <a:lnTo>
                      <a:pt x="64" y="242"/>
                    </a:lnTo>
                    <a:lnTo>
                      <a:pt x="50" y="240"/>
                    </a:lnTo>
                    <a:lnTo>
                      <a:pt x="38" y="238"/>
                    </a:lnTo>
                    <a:lnTo>
                      <a:pt x="28" y="234"/>
                    </a:lnTo>
                    <a:lnTo>
                      <a:pt x="18" y="228"/>
                    </a:lnTo>
                    <a:lnTo>
                      <a:pt x="10" y="220"/>
                    </a:lnTo>
                    <a:lnTo>
                      <a:pt x="6" y="210"/>
                    </a:lnTo>
                    <a:lnTo>
                      <a:pt x="2" y="200"/>
                    </a:lnTo>
                    <a:lnTo>
                      <a:pt x="0" y="188"/>
                    </a:lnTo>
                    <a:lnTo>
                      <a:pt x="2" y="176"/>
                    </a:lnTo>
                    <a:lnTo>
                      <a:pt x="4" y="164"/>
                    </a:lnTo>
                    <a:lnTo>
                      <a:pt x="10" y="154"/>
                    </a:lnTo>
                    <a:lnTo>
                      <a:pt x="18" y="144"/>
                    </a:lnTo>
                    <a:lnTo>
                      <a:pt x="26" y="136"/>
                    </a:lnTo>
                    <a:lnTo>
                      <a:pt x="38" y="128"/>
                    </a:lnTo>
                    <a:lnTo>
                      <a:pt x="50" y="122"/>
                    </a:lnTo>
                    <a:lnTo>
                      <a:pt x="64" y="118"/>
                    </a:lnTo>
                    <a:lnTo>
                      <a:pt x="82" y="114"/>
                    </a:lnTo>
                    <a:lnTo>
                      <a:pt x="102" y="110"/>
                    </a:lnTo>
                    <a:lnTo>
                      <a:pt x="138" y="108"/>
                    </a:lnTo>
                    <a:lnTo>
                      <a:pt x="138" y="54"/>
                    </a:lnTo>
                    <a:lnTo>
                      <a:pt x="138" y="40"/>
                    </a:lnTo>
                    <a:lnTo>
                      <a:pt x="136" y="32"/>
                    </a:lnTo>
                    <a:lnTo>
                      <a:pt x="132" y="26"/>
                    </a:lnTo>
                    <a:lnTo>
                      <a:pt x="128" y="20"/>
                    </a:lnTo>
                    <a:lnTo>
                      <a:pt x="122" y="16"/>
                    </a:lnTo>
                    <a:lnTo>
                      <a:pt x="112" y="12"/>
                    </a:lnTo>
                    <a:lnTo>
                      <a:pt x="100" y="10"/>
                    </a:lnTo>
                    <a:lnTo>
                      <a:pt x="90" y="12"/>
                    </a:lnTo>
                    <a:lnTo>
                      <a:pt x="82" y="14"/>
                    </a:lnTo>
                    <a:lnTo>
                      <a:pt x="68" y="20"/>
                    </a:lnTo>
                    <a:lnTo>
                      <a:pt x="58" y="26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60" y="46"/>
                    </a:lnTo>
                    <a:lnTo>
                      <a:pt x="64" y="52"/>
                    </a:lnTo>
                    <a:lnTo>
                      <a:pt x="66" y="60"/>
                    </a:lnTo>
                    <a:lnTo>
                      <a:pt x="64" y="70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40" y="84"/>
                    </a:lnTo>
                    <a:lnTo>
                      <a:pt x="30" y="82"/>
                    </a:lnTo>
                    <a:lnTo>
                      <a:pt x="22" y="76"/>
                    </a:lnTo>
                    <a:lnTo>
                      <a:pt x="18" y="68"/>
                    </a:lnTo>
                    <a:lnTo>
                      <a:pt x="16" y="58"/>
                    </a:lnTo>
                    <a:lnTo>
                      <a:pt x="18" y="48"/>
                    </a:lnTo>
                    <a:lnTo>
                      <a:pt x="22" y="38"/>
                    </a:lnTo>
                    <a:lnTo>
                      <a:pt x="30" y="28"/>
                    </a:lnTo>
                    <a:lnTo>
                      <a:pt x="40" y="18"/>
                    </a:lnTo>
                    <a:lnTo>
                      <a:pt x="54" y="12"/>
                    </a:lnTo>
                    <a:lnTo>
                      <a:pt x="70" y="6"/>
                    </a:lnTo>
                    <a:lnTo>
                      <a:pt x="88" y="2"/>
                    </a:lnTo>
                    <a:lnTo>
                      <a:pt x="108" y="0"/>
                    </a:lnTo>
                    <a:lnTo>
                      <a:pt x="128" y="2"/>
                    </a:lnTo>
                    <a:lnTo>
                      <a:pt x="146" y="6"/>
                    </a:lnTo>
                    <a:lnTo>
                      <a:pt x="162" y="12"/>
                    </a:lnTo>
                    <a:lnTo>
                      <a:pt x="174" y="22"/>
                    </a:lnTo>
                    <a:lnTo>
                      <a:pt x="180" y="28"/>
                    </a:lnTo>
                    <a:lnTo>
                      <a:pt x="184" y="34"/>
                    </a:lnTo>
                    <a:lnTo>
                      <a:pt x="188" y="48"/>
                    </a:lnTo>
                    <a:lnTo>
                      <a:pt x="190" y="62"/>
                    </a:lnTo>
                    <a:lnTo>
                      <a:pt x="190" y="78"/>
                    </a:lnTo>
                    <a:lnTo>
                      <a:pt x="190" y="194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22" y="120"/>
                    </a:lnTo>
                    <a:lnTo>
                      <a:pt x="106" y="122"/>
                    </a:lnTo>
                    <a:lnTo>
                      <a:pt x="92" y="126"/>
                    </a:lnTo>
                    <a:lnTo>
                      <a:pt x="80" y="132"/>
                    </a:lnTo>
                    <a:lnTo>
                      <a:pt x="68" y="138"/>
                    </a:lnTo>
                    <a:lnTo>
                      <a:pt x="60" y="148"/>
                    </a:lnTo>
                    <a:lnTo>
                      <a:pt x="54" y="162"/>
                    </a:lnTo>
                    <a:lnTo>
                      <a:pt x="52" y="178"/>
                    </a:lnTo>
                    <a:lnTo>
                      <a:pt x="54" y="186"/>
                    </a:lnTo>
                    <a:lnTo>
                      <a:pt x="56" y="194"/>
                    </a:lnTo>
                    <a:lnTo>
                      <a:pt x="58" y="202"/>
                    </a:lnTo>
                    <a:lnTo>
                      <a:pt x="64" y="206"/>
                    </a:lnTo>
                    <a:lnTo>
                      <a:pt x="68" y="210"/>
                    </a:lnTo>
                    <a:lnTo>
                      <a:pt x="74" y="214"/>
                    </a:lnTo>
                    <a:lnTo>
                      <a:pt x="88" y="216"/>
                    </a:lnTo>
                    <a:lnTo>
                      <a:pt x="98" y="214"/>
                    </a:lnTo>
                    <a:lnTo>
                      <a:pt x="106" y="212"/>
                    </a:lnTo>
                    <a:lnTo>
                      <a:pt x="114" y="208"/>
                    </a:lnTo>
                    <a:lnTo>
                      <a:pt x="118" y="204"/>
                    </a:lnTo>
                    <a:lnTo>
                      <a:pt x="124" y="196"/>
                    </a:lnTo>
                    <a:lnTo>
                      <a:pt x="128" y="190"/>
                    </a:lnTo>
                    <a:lnTo>
                      <a:pt x="134" y="176"/>
                    </a:lnTo>
                    <a:lnTo>
                      <a:pt x="138" y="158"/>
                    </a:lnTo>
                    <a:lnTo>
                      <a:pt x="138" y="138"/>
                    </a:lnTo>
                    <a:lnTo>
                      <a:pt x="13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" name="Freeform 1568"/>
              <p:cNvSpPr>
                <a:spLocks/>
              </p:cNvSpPr>
              <p:nvPr/>
            </p:nvSpPr>
            <p:spPr bwMode="gray">
              <a:xfrm>
                <a:off x="1252" y="2001"/>
                <a:ext cx="79" cy="162"/>
              </a:xfrm>
              <a:custGeom>
                <a:avLst/>
                <a:gdLst>
                  <a:gd name="T0" fmla="*/ 0 w 160"/>
                  <a:gd name="T1" fmla="*/ 0 h 328"/>
                  <a:gd name="T2" fmla="*/ 0 w 160"/>
                  <a:gd name="T3" fmla="*/ 0 h 328"/>
                  <a:gd name="T4" fmla="*/ 0 w 160"/>
                  <a:gd name="T5" fmla="*/ 0 h 328"/>
                  <a:gd name="T6" fmla="*/ 0 w 160"/>
                  <a:gd name="T7" fmla="*/ 0 h 328"/>
                  <a:gd name="T8" fmla="*/ 0 w 160"/>
                  <a:gd name="T9" fmla="*/ 0 h 328"/>
                  <a:gd name="T10" fmla="*/ 0 w 160"/>
                  <a:gd name="T11" fmla="*/ 0 h 328"/>
                  <a:gd name="T12" fmla="*/ 0 w 160"/>
                  <a:gd name="T13" fmla="*/ 0 h 328"/>
                  <a:gd name="T14" fmla="*/ 0 w 160"/>
                  <a:gd name="T15" fmla="*/ 0 h 328"/>
                  <a:gd name="T16" fmla="*/ 0 w 160"/>
                  <a:gd name="T17" fmla="*/ 0 h 328"/>
                  <a:gd name="T18" fmla="*/ 0 w 160"/>
                  <a:gd name="T19" fmla="*/ 0 h 328"/>
                  <a:gd name="T20" fmla="*/ 0 w 160"/>
                  <a:gd name="T21" fmla="*/ 0 h 328"/>
                  <a:gd name="T22" fmla="*/ 0 w 160"/>
                  <a:gd name="T23" fmla="*/ 0 h 328"/>
                  <a:gd name="T24" fmla="*/ 0 w 160"/>
                  <a:gd name="T25" fmla="*/ 0 h 328"/>
                  <a:gd name="T26" fmla="*/ 0 w 160"/>
                  <a:gd name="T27" fmla="*/ 0 h 328"/>
                  <a:gd name="T28" fmla="*/ 0 w 160"/>
                  <a:gd name="T29" fmla="*/ 0 h 328"/>
                  <a:gd name="T30" fmla="*/ 0 w 160"/>
                  <a:gd name="T31" fmla="*/ 0 h 328"/>
                  <a:gd name="T32" fmla="*/ 0 w 160"/>
                  <a:gd name="T33" fmla="*/ 0 h 328"/>
                  <a:gd name="T34" fmla="*/ 0 w 160"/>
                  <a:gd name="T35" fmla="*/ 0 h 328"/>
                  <a:gd name="T36" fmla="*/ 0 w 160"/>
                  <a:gd name="T37" fmla="*/ 0 h 328"/>
                  <a:gd name="T38" fmla="*/ 0 w 160"/>
                  <a:gd name="T39" fmla="*/ 0 h 328"/>
                  <a:gd name="T40" fmla="*/ 0 w 160"/>
                  <a:gd name="T41" fmla="*/ 0 h 328"/>
                  <a:gd name="T42" fmla="*/ 0 w 160"/>
                  <a:gd name="T43" fmla="*/ 0 h 328"/>
                  <a:gd name="T44" fmla="*/ 0 w 160"/>
                  <a:gd name="T45" fmla="*/ 0 h 328"/>
                  <a:gd name="T46" fmla="*/ 0 w 160"/>
                  <a:gd name="T47" fmla="*/ 0 h 328"/>
                  <a:gd name="T48" fmla="*/ 0 w 160"/>
                  <a:gd name="T49" fmla="*/ 0 h 328"/>
                  <a:gd name="T50" fmla="*/ 0 w 160"/>
                  <a:gd name="T51" fmla="*/ 0 h 328"/>
                  <a:gd name="T52" fmla="*/ 0 w 160"/>
                  <a:gd name="T53" fmla="*/ 0 h 328"/>
                  <a:gd name="T54" fmla="*/ 0 w 160"/>
                  <a:gd name="T55" fmla="*/ 0 h 328"/>
                  <a:gd name="T56" fmla="*/ 0 w 160"/>
                  <a:gd name="T57" fmla="*/ 0 h 328"/>
                  <a:gd name="T58" fmla="*/ 0 w 160"/>
                  <a:gd name="T59" fmla="*/ 0 h 328"/>
                  <a:gd name="T60" fmla="*/ 0 w 160"/>
                  <a:gd name="T61" fmla="*/ 0 h 328"/>
                  <a:gd name="T62" fmla="*/ 0 w 160"/>
                  <a:gd name="T63" fmla="*/ 0 h 328"/>
                  <a:gd name="T64" fmla="*/ 0 w 160"/>
                  <a:gd name="T65" fmla="*/ 0 h 328"/>
                  <a:gd name="T66" fmla="*/ 0 w 160"/>
                  <a:gd name="T67" fmla="*/ 0 h 328"/>
                  <a:gd name="T68" fmla="*/ 0 w 160"/>
                  <a:gd name="T69" fmla="*/ 0 h 328"/>
                  <a:gd name="T70" fmla="*/ 0 w 160"/>
                  <a:gd name="T71" fmla="*/ 0 h 328"/>
                  <a:gd name="T72" fmla="*/ 0 w 160"/>
                  <a:gd name="T73" fmla="*/ 0 h 328"/>
                  <a:gd name="T74" fmla="*/ 0 w 160"/>
                  <a:gd name="T75" fmla="*/ 0 h 328"/>
                  <a:gd name="T76" fmla="*/ 0 w 160"/>
                  <a:gd name="T77" fmla="*/ 0 h 328"/>
                  <a:gd name="T78" fmla="*/ 0 w 160"/>
                  <a:gd name="T79" fmla="*/ 0 h 328"/>
                  <a:gd name="T80" fmla="*/ 0 w 160"/>
                  <a:gd name="T81" fmla="*/ 0 h 328"/>
                  <a:gd name="T82" fmla="*/ 0 w 160"/>
                  <a:gd name="T83" fmla="*/ 0 h 328"/>
                  <a:gd name="T84" fmla="*/ 0 w 160"/>
                  <a:gd name="T85" fmla="*/ 0 h 328"/>
                  <a:gd name="T86" fmla="*/ 0 w 160"/>
                  <a:gd name="T87" fmla="*/ 0 h 328"/>
                  <a:gd name="T88" fmla="*/ 0 w 160"/>
                  <a:gd name="T89" fmla="*/ 0 h 328"/>
                  <a:gd name="T90" fmla="*/ 0 w 160"/>
                  <a:gd name="T91" fmla="*/ 0 h 328"/>
                  <a:gd name="T92" fmla="*/ 0 w 160"/>
                  <a:gd name="T93" fmla="*/ 0 h 328"/>
                  <a:gd name="T94" fmla="*/ 0 w 160"/>
                  <a:gd name="T95" fmla="*/ 0 h 328"/>
                  <a:gd name="T96" fmla="*/ 0 w 160"/>
                  <a:gd name="T97" fmla="*/ 0 h 328"/>
                  <a:gd name="T98" fmla="*/ 0 w 160"/>
                  <a:gd name="T99" fmla="*/ 0 h 328"/>
                  <a:gd name="T100" fmla="*/ 0 w 160"/>
                  <a:gd name="T101" fmla="*/ 0 h 328"/>
                  <a:gd name="T102" fmla="*/ 0 w 160"/>
                  <a:gd name="T103" fmla="*/ 0 h 328"/>
                  <a:gd name="T104" fmla="*/ 0 w 160"/>
                  <a:gd name="T105" fmla="*/ 0 h 328"/>
                  <a:gd name="T106" fmla="*/ 0 w 160"/>
                  <a:gd name="T107" fmla="*/ 0 h 328"/>
                  <a:gd name="T108" fmla="*/ 0 w 160"/>
                  <a:gd name="T109" fmla="*/ 0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8" y="104"/>
                    </a:moveTo>
                    <a:lnTo>
                      <a:pt x="88" y="104"/>
                    </a:lnTo>
                    <a:lnTo>
                      <a:pt x="88" y="270"/>
                    </a:lnTo>
                    <a:lnTo>
                      <a:pt x="88" y="28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6"/>
                    </a:lnTo>
                    <a:lnTo>
                      <a:pt x="106" y="308"/>
                    </a:lnTo>
                    <a:lnTo>
                      <a:pt x="116" y="310"/>
                    </a:lnTo>
                    <a:lnTo>
                      <a:pt x="124" y="308"/>
                    </a:lnTo>
                    <a:lnTo>
                      <a:pt x="132" y="306"/>
                    </a:lnTo>
                    <a:lnTo>
                      <a:pt x="138" y="302"/>
                    </a:lnTo>
                    <a:lnTo>
                      <a:pt x="142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8" y="292"/>
                    </a:lnTo>
                    <a:lnTo>
                      <a:pt x="154" y="300"/>
                    </a:lnTo>
                    <a:lnTo>
                      <a:pt x="148" y="308"/>
                    </a:lnTo>
                    <a:lnTo>
                      <a:pt x="140" y="316"/>
                    </a:lnTo>
                    <a:lnTo>
                      <a:pt x="130" y="322"/>
                    </a:lnTo>
                    <a:lnTo>
                      <a:pt x="116" y="326"/>
                    </a:lnTo>
                    <a:lnTo>
                      <a:pt x="98" y="328"/>
                    </a:lnTo>
                    <a:lnTo>
                      <a:pt x="80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6" y="316"/>
                    </a:lnTo>
                    <a:lnTo>
                      <a:pt x="50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8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6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2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8" y="1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92"/>
                    </a:lnTo>
                    <a:lnTo>
                      <a:pt x="148" y="92"/>
                    </a:lnTo>
                    <a:lnTo>
                      <a:pt x="148" y="1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" name="Freeform 1570"/>
              <p:cNvSpPr>
                <a:spLocks/>
              </p:cNvSpPr>
              <p:nvPr/>
            </p:nvSpPr>
            <p:spPr bwMode="gray">
              <a:xfrm>
                <a:off x="1341" y="2046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0 w 126"/>
                  <a:gd name="T3" fmla="*/ 0 h 228"/>
                  <a:gd name="T4" fmla="*/ 0 w 126"/>
                  <a:gd name="T5" fmla="*/ 0 h 228"/>
                  <a:gd name="T6" fmla="*/ 0 w 126"/>
                  <a:gd name="T7" fmla="*/ 0 h 228"/>
                  <a:gd name="T8" fmla="*/ 0 w 126"/>
                  <a:gd name="T9" fmla="*/ 0 h 228"/>
                  <a:gd name="T10" fmla="*/ 0 w 126"/>
                  <a:gd name="T11" fmla="*/ 0 h 228"/>
                  <a:gd name="T12" fmla="*/ 0 w 126"/>
                  <a:gd name="T13" fmla="*/ 0 h 228"/>
                  <a:gd name="T14" fmla="*/ 0 w 126"/>
                  <a:gd name="T15" fmla="*/ 0 h 228"/>
                  <a:gd name="T16" fmla="*/ 0 w 126"/>
                  <a:gd name="T17" fmla="*/ 0 h 228"/>
                  <a:gd name="T18" fmla="*/ 0 w 126"/>
                  <a:gd name="T19" fmla="*/ 0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" name="Freeform 1571"/>
              <p:cNvSpPr>
                <a:spLocks/>
              </p:cNvSpPr>
              <p:nvPr/>
            </p:nvSpPr>
            <p:spPr bwMode="gray">
              <a:xfrm>
                <a:off x="1356" y="1970"/>
                <a:ext cx="31" cy="33"/>
              </a:xfrm>
              <a:custGeom>
                <a:avLst/>
                <a:gdLst>
                  <a:gd name="T0" fmla="*/ 0 w 64"/>
                  <a:gd name="T1" fmla="*/ 0 h 66"/>
                  <a:gd name="T2" fmla="*/ 0 w 64"/>
                  <a:gd name="T3" fmla="*/ 0 h 66"/>
                  <a:gd name="T4" fmla="*/ 0 w 64"/>
                  <a:gd name="T5" fmla="*/ 0 h 66"/>
                  <a:gd name="T6" fmla="*/ 0 w 64"/>
                  <a:gd name="T7" fmla="*/ 1 h 66"/>
                  <a:gd name="T8" fmla="*/ 0 w 64"/>
                  <a:gd name="T9" fmla="*/ 1 h 66"/>
                  <a:gd name="T10" fmla="*/ 0 w 64"/>
                  <a:gd name="T11" fmla="*/ 1 h 66"/>
                  <a:gd name="T12" fmla="*/ 0 w 64"/>
                  <a:gd name="T13" fmla="*/ 1 h 66"/>
                  <a:gd name="T14" fmla="*/ 0 w 64"/>
                  <a:gd name="T15" fmla="*/ 1 h 66"/>
                  <a:gd name="T16" fmla="*/ 0 w 64"/>
                  <a:gd name="T17" fmla="*/ 1 h 66"/>
                  <a:gd name="T18" fmla="*/ 0 w 64"/>
                  <a:gd name="T19" fmla="*/ 1 h 66"/>
                  <a:gd name="T20" fmla="*/ 0 w 64"/>
                  <a:gd name="T21" fmla="*/ 1 h 66"/>
                  <a:gd name="T22" fmla="*/ 0 w 64"/>
                  <a:gd name="T23" fmla="*/ 1 h 66"/>
                  <a:gd name="T24" fmla="*/ 0 w 64"/>
                  <a:gd name="T25" fmla="*/ 1 h 66"/>
                  <a:gd name="T26" fmla="*/ 0 w 64"/>
                  <a:gd name="T27" fmla="*/ 1 h 66"/>
                  <a:gd name="T28" fmla="*/ 0 w 64"/>
                  <a:gd name="T29" fmla="*/ 1 h 66"/>
                  <a:gd name="T30" fmla="*/ 0 w 64"/>
                  <a:gd name="T31" fmla="*/ 1 h 66"/>
                  <a:gd name="T32" fmla="*/ 0 w 64"/>
                  <a:gd name="T33" fmla="*/ 1 h 66"/>
                  <a:gd name="T34" fmla="*/ 0 w 64"/>
                  <a:gd name="T35" fmla="*/ 1 h 66"/>
                  <a:gd name="T36" fmla="*/ 0 w 64"/>
                  <a:gd name="T37" fmla="*/ 1 h 66"/>
                  <a:gd name="T38" fmla="*/ 0 w 64"/>
                  <a:gd name="T39" fmla="*/ 1 h 66"/>
                  <a:gd name="T40" fmla="*/ 0 w 64"/>
                  <a:gd name="T41" fmla="*/ 1 h 66"/>
                  <a:gd name="T42" fmla="*/ 0 w 64"/>
                  <a:gd name="T43" fmla="*/ 1 h 66"/>
                  <a:gd name="T44" fmla="*/ 0 w 64"/>
                  <a:gd name="T45" fmla="*/ 1 h 66"/>
                  <a:gd name="T46" fmla="*/ 0 w 64"/>
                  <a:gd name="T47" fmla="*/ 1 h 66"/>
                  <a:gd name="T48" fmla="*/ 0 w 64"/>
                  <a:gd name="T49" fmla="*/ 1 h 66"/>
                  <a:gd name="T50" fmla="*/ 0 w 64"/>
                  <a:gd name="T51" fmla="*/ 1 h 66"/>
                  <a:gd name="T52" fmla="*/ 0 w 64"/>
                  <a:gd name="T53" fmla="*/ 1 h 66"/>
                  <a:gd name="T54" fmla="*/ 0 w 64"/>
                  <a:gd name="T55" fmla="*/ 1 h 66"/>
                  <a:gd name="T56" fmla="*/ 0 w 64"/>
                  <a:gd name="T57" fmla="*/ 1 h 66"/>
                  <a:gd name="T58" fmla="*/ 0 w 64"/>
                  <a:gd name="T59" fmla="*/ 1 h 66"/>
                  <a:gd name="T60" fmla="*/ 0 w 64"/>
                  <a:gd name="T61" fmla="*/ 1 h 66"/>
                  <a:gd name="T62" fmla="*/ 0 w 64"/>
                  <a:gd name="T63" fmla="*/ 1 h 66"/>
                  <a:gd name="T64" fmla="*/ 0 w 64"/>
                  <a:gd name="T65" fmla="*/ 1 h 66"/>
                  <a:gd name="T66" fmla="*/ 0 w 64"/>
                  <a:gd name="T67" fmla="*/ 1 h 66"/>
                  <a:gd name="T68" fmla="*/ 0 w 64"/>
                  <a:gd name="T69" fmla="*/ 1 h 66"/>
                  <a:gd name="T70" fmla="*/ 0 w 64"/>
                  <a:gd name="T71" fmla="*/ 0 h 66"/>
                  <a:gd name="T72" fmla="*/ 0 w 64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6"/>
                  <a:gd name="T113" fmla="*/ 64 w 6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6">
                    <a:moveTo>
                      <a:pt x="32" y="0"/>
                    </a:move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" name="Freeform 1572"/>
              <p:cNvSpPr>
                <a:spLocks/>
              </p:cNvSpPr>
              <p:nvPr/>
            </p:nvSpPr>
            <p:spPr bwMode="gray">
              <a:xfrm>
                <a:off x="1415" y="2043"/>
                <a:ext cx="136" cy="116"/>
              </a:xfrm>
              <a:custGeom>
                <a:avLst/>
                <a:gdLst>
                  <a:gd name="T0" fmla="*/ 0 w 276"/>
                  <a:gd name="T1" fmla="*/ 0 h 234"/>
                  <a:gd name="T2" fmla="*/ 0 w 276"/>
                  <a:gd name="T3" fmla="*/ 0 h 234"/>
                  <a:gd name="T4" fmla="*/ 0 w 276"/>
                  <a:gd name="T5" fmla="*/ 0 h 234"/>
                  <a:gd name="T6" fmla="*/ 0 w 276"/>
                  <a:gd name="T7" fmla="*/ 0 h 234"/>
                  <a:gd name="T8" fmla="*/ 0 w 276"/>
                  <a:gd name="T9" fmla="*/ 0 h 234"/>
                  <a:gd name="T10" fmla="*/ 0 w 276"/>
                  <a:gd name="T11" fmla="*/ 0 h 234"/>
                  <a:gd name="T12" fmla="*/ 0 w 276"/>
                  <a:gd name="T13" fmla="*/ 0 h 234"/>
                  <a:gd name="T14" fmla="*/ 0 w 276"/>
                  <a:gd name="T15" fmla="*/ 0 h 234"/>
                  <a:gd name="T16" fmla="*/ 0 w 276"/>
                  <a:gd name="T17" fmla="*/ 0 h 234"/>
                  <a:gd name="T18" fmla="*/ 0 w 276"/>
                  <a:gd name="T19" fmla="*/ 0 h 234"/>
                  <a:gd name="T20" fmla="*/ 0 w 276"/>
                  <a:gd name="T21" fmla="*/ 0 h 234"/>
                  <a:gd name="T22" fmla="*/ 0 w 276"/>
                  <a:gd name="T23" fmla="*/ 0 h 234"/>
                  <a:gd name="T24" fmla="*/ 0 w 276"/>
                  <a:gd name="T25" fmla="*/ 0 h 234"/>
                  <a:gd name="T26" fmla="*/ 0 w 276"/>
                  <a:gd name="T27" fmla="*/ 0 h 234"/>
                  <a:gd name="T28" fmla="*/ 0 w 276"/>
                  <a:gd name="T29" fmla="*/ 0 h 234"/>
                  <a:gd name="T30" fmla="*/ 0 w 276"/>
                  <a:gd name="T31" fmla="*/ 0 h 234"/>
                  <a:gd name="T32" fmla="*/ 0 w 276"/>
                  <a:gd name="T33" fmla="*/ 0 h 234"/>
                  <a:gd name="T34" fmla="*/ 0 w 276"/>
                  <a:gd name="T35" fmla="*/ 0 h 234"/>
                  <a:gd name="T36" fmla="*/ 0 w 276"/>
                  <a:gd name="T37" fmla="*/ 0 h 234"/>
                  <a:gd name="T38" fmla="*/ 0 w 276"/>
                  <a:gd name="T39" fmla="*/ 0 h 234"/>
                  <a:gd name="T40" fmla="*/ 0 w 276"/>
                  <a:gd name="T41" fmla="*/ 0 h 234"/>
                  <a:gd name="T42" fmla="*/ 0 w 276"/>
                  <a:gd name="T43" fmla="*/ 0 h 234"/>
                  <a:gd name="T44" fmla="*/ 0 w 276"/>
                  <a:gd name="T45" fmla="*/ 0 h 234"/>
                  <a:gd name="T46" fmla="*/ 0 w 276"/>
                  <a:gd name="T47" fmla="*/ 0 h 234"/>
                  <a:gd name="T48" fmla="*/ 0 w 276"/>
                  <a:gd name="T49" fmla="*/ 0 h 234"/>
                  <a:gd name="T50" fmla="*/ 0 w 276"/>
                  <a:gd name="T51" fmla="*/ 0 h 234"/>
                  <a:gd name="T52" fmla="*/ 0 w 276"/>
                  <a:gd name="T53" fmla="*/ 0 h 234"/>
                  <a:gd name="T54" fmla="*/ 0 w 276"/>
                  <a:gd name="T55" fmla="*/ 0 h 234"/>
                  <a:gd name="T56" fmla="*/ 0 w 276"/>
                  <a:gd name="T57" fmla="*/ 0 h 234"/>
                  <a:gd name="T58" fmla="*/ 0 w 276"/>
                  <a:gd name="T59" fmla="*/ 0 h 234"/>
                  <a:gd name="T60" fmla="*/ 0 w 276"/>
                  <a:gd name="T61" fmla="*/ 0 h 234"/>
                  <a:gd name="T62" fmla="*/ 0 w 276"/>
                  <a:gd name="T63" fmla="*/ 0 h 234"/>
                  <a:gd name="T64" fmla="*/ 0 w 276"/>
                  <a:gd name="T65" fmla="*/ 0 h 234"/>
                  <a:gd name="T66" fmla="*/ 0 w 276"/>
                  <a:gd name="T67" fmla="*/ 0 h 234"/>
                  <a:gd name="T68" fmla="*/ 0 w 276"/>
                  <a:gd name="T69" fmla="*/ 0 h 234"/>
                  <a:gd name="T70" fmla="*/ 0 w 276"/>
                  <a:gd name="T71" fmla="*/ 0 h 234"/>
                  <a:gd name="T72" fmla="*/ 0 w 276"/>
                  <a:gd name="T73" fmla="*/ 0 h 234"/>
                  <a:gd name="T74" fmla="*/ 0 w 276"/>
                  <a:gd name="T75" fmla="*/ 0 h 234"/>
                  <a:gd name="T76" fmla="*/ 0 w 276"/>
                  <a:gd name="T77" fmla="*/ 0 h 234"/>
                  <a:gd name="T78" fmla="*/ 0 w 276"/>
                  <a:gd name="T79" fmla="*/ 0 h 234"/>
                  <a:gd name="T80" fmla="*/ 0 w 276"/>
                  <a:gd name="T81" fmla="*/ 0 h 234"/>
                  <a:gd name="T82" fmla="*/ 0 w 276"/>
                  <a:gd name="T83" fmla="*/ 0 h 234"/>
                  <a:gd name="T84" fmla="*/ 0 w 276"/>
                  <a:gd name="T85" fmla="*/ 0 h 234"/>
                  <a:gd name="T86" fmla="*/ 0 w 276"/>
                  <a:gd name="T87" fmla="*/ 0 h 234"/>
                  <a:gd name="T88" fmla="*/ 0 w 276"/>
                  <a:gd name="T89" fmla="*/ 0 h 234"/>
                  <a:gd name="T90" fmla="*/ 0 w 276"/>
                  <a:gd name="T91" fmla="*/ 0 h 234"/>
                  <a:gd name="T92" fmla="*/ 0 w 276"/>
                  <a:gd name="T93" fmla="*/ 0 h 234"/>
                  <a:gd name="T94" fmla="*/ 0 w 276"/>
                  <a:gd name="T95" fmla="*/ 0 h 234"/>
                  <a:gd name="T96" fmla="*/ 0 w 276"/>
                  <a:gd name="T97" fmla="*/ 0 h 234"/>
                  <a:gd name="T98" fmla="*/ 0 w 276"/>
                  <a:gd name="T99" fmla="*/ 0 h 234"/>
                  <a:gd name="T100" fmla="*/ 0 w 276"/>
                  <a:gd name="T101" fmla="*/ 0 h 234"/>
                  <a:gd name="T102" fmla="*/ 0 w 276"/>
                  <a:gd name="T103" fmla="*/ 0 h 234"/>
                  <a:gd name="T104" fmla="*/ 0 w 276"/>
                  <a:gd name="T105" fmla="*/ 0 h 234"/>
                  <a:gd name="T106" fmla="*/ 0 w 276"/>
                  <a:gd name="T107" fmla="*/ 0 h 234"/>
                  <a:gd name="T108" fmla="*/ 0 w 276"/>
                  <a:gd name="T109" fmla="*/ 0 h 234"/>
                  <a:gd name="T110" fmla="*/ 0 w 276"/>
                  <a:gd name="T111" fmla="*/ 0 h 234"/>
                  <a:gd name="T112" fmla="*/ 0 w 276"/>
                  <a:gd name="T113" fmla="*/ 0 h 234"/>
                  <a:gd name="T114" fmla="*/ 0 w 276"/>
                  <a:gd name="T115" fmla="*/ 0 h 234"/>
                  <a:gd name="T116" fmla="*/ 0 w 276"/>
                  <a:gd name="T117" fmla="*/ 0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234"/>
                  <a:gd name="T179" fmla="*/ 276 w 2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234">
                    <a:moveTo>
                      <a:pt x="126" y="234"/>
                    </a:moveTo>
                    <a:lnTo>
                      <a:pt x="0" y="234"/>
                    </a:lnTo>
                    <a:lnTo>
                      <a:pt x="0" y="224"/>
                    </a:lnTo>
                    <a:lnTo>
                      <a:pt x="36" y="22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90" y="6"/>
                    </a:lnTo>
                    <a:lnTo>
                      <a:pt x="90" y="40"/>
                    </a:lnTo>
                    <a:lnTo>
                      <a:pt x="100" y="26"/>
                    </a:lnTo>
                    <a:lnTo>
                      <a:pt x="112" y="18"/>
                    </a:lnTo>
                    <a:lnTo>
                      <a:pt x="122" y="10"/>
                    </a:lnTo>
                    <a:lnTo>
                      <a:pt x="134" y="6"/>
                    </a:lnTo>
                    <a:lnTo>
                      <a:pt x="144" y="2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80" y="2"/>
                    </a:lnTo>
                    <a:lnTo>
                      <a:pt x="196" y="6"/>
                    </a:lnTo>
                    <a:lnTo>
                      <a:pt x="210" y="14"/>
                    </a:lnTo>
                    <a:lnTo>
                      <a:pt x="222" y="22"/>
                    </a:lnTo>
                    <a:lnTo>
                      <a:pt x="228" y="30"/>
                    </a:lnTo>
                    <a:lnTo>
                      <a:pt x="234" y="40"/>
                    </a:lnTo>
                    <a:lnTo>
                      <a:pt x="238" y="58"/>
                    </a:lnTo>
                    <a:lnTo>
                      <a:pt x="240" y="82"/>
                    </a:lnTo>
                    <a:lnTo>
                      <a:pt x="240" y="224"/>
                    </a:lnTo>
                    <a:lnTo>
                      <a:pt x="276" y="224"/>
                    </a:lnTo>
                    <a:lnTo>
                      <a:pt x="276" y="234"/>
                    </a:lnTo>
                    <a:lnTo>
                      <a:pt x="152" y="234"/>
                    </a:lnTo>
                    <a:lnTo>
                      <a:pt x="152" y="224"/>
                    </a:lnTo>
                    <a:lnTo>
                      <a:pt x="188" y="224"/>
                    </a:lnTo>
                    <a:lnTo>
                      <a:pt x="188" y="74"/>
                    </a:lnTo>
                    <a:lnTo>
                      <a:pt x="186" y="52"/>
                    </a:lnTo>
                    <a:lnTo>
                      <a:pt x="184" y="42"/>
                    </a:lnTo>
                    <a:lnTo>
                      <a:pt x="182" y="34"/>
                    </a:lnTo>
                    <a:lnTo>
                      <a:pt x="178" y="28"/>
                    </a:lnTo>
                    <a:lnTo>
                      <a:pt x="174" y="24"/>
                    </a:lnTo>
                    <a:lnTo>
                      <a:pt x="170" y="20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2" y="16"/>
                    </a:lnTo>
                    <a:lnTo>
                      <a:pt x="134" y="20"/>
                    </a:lnTo>
                    <a:lnTo>
                      <a:pt x="124" y="24"/>
                    </a:lnTo>
                    <a:lnTo>
                      <a:pt x="116" y="30"/>
                    </a:lnTo>
                    <a:lnTo>
                      <a:pt x="108" y="38"/>
                    </a:lnTo>
                    <a:lnTo>
                      <a:pt x="102" y="48"/>
                    </a:lnTo>
                    <a:lnTo>
                      <a:pt x="96" y="58"/>
                    </a:lnTo>
                    <a:lnTo>
                      <a:pt x="94" y="70"/>
                    </a:lnTo>
                    <a:lnTo>
                      <a:pt x="90" y="96"/>
                    </a:lnTo>
                    <a:lnTo>
                      <a:pt x="90" y="126"/>
                    </a:lnTo>
                    <a:lnTo>
                      <a:pt x="90" y="224"/>
                    </a:lnTo>
                    <a:lnTo>
                      <a:pt x="126" y="224"/>
                    </a:lnTo>
                    <a:lnTo>
                      <a:pt x="126" y="2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" name="Freeform 1573"/>
              <p:cNvSpPr>
                <a:spLocks noEditPoints="1"/>
              </p:cNvSpPr>
              <p:nvPr/>
            </p:nvSpPr>
            <p:spPr bwMode="gray">
              <a:xfrm>
                <a:off x="1562" y="2043"/>
                <a:ext cx="121" cy="196"/>
              </a:xfrm>
              <a:custGeom>
                <a:avLst/>
                <a:gdLst>
                  <a:gd name="T0" fmla="*/ 0 w 246"/>
                  <a:gd name="T1" fmla="*/ 0 h 396"/>
                  <a:gd name="T2" fmla="*/ 0 w 246"/>
                  <a:gd name="T3" fmla="*/ 0 h 396"/>
                  <a:gd name="T4" fmla="*/ 0 w 246"/>
                  <a:gd name="T5" fmla="*/ 0 h 396"/>
                  <a:gd name="T6" fmla="*/ 0 w 246"/>
                  <a:gd name="T7" fmla="*/ 0 h 396"/>
                  <a:gd name="T8" fmla="*/ 0 w 246"/>
                  <a:gd name="T9" fmla="*/ 0 h 396"/>
                  <a:gd name="T10" fmla="*/ 0 w 246"/>
                  <a:gd name="T11" fmla="*/ 0 h 396"/>
                  <a:gd name="T12" fmla="*/ 0 w 246"/>
                  <a:gd name="T13" fmla="*/ 0 h 396"/>
                  <a:gd name="T14" fmla="*/ 0 w 246"/>
                  <a:gd name="T15" fmla="*/ 0 h 396"/>
                  <a:gd name="T16" fmla="*/ 0 w 246"/>
                  <a:gd name="T17" fmla="*/ 0 h 396"/>
                  <a:gd name="T18" fmla="*/ 0 w 246"/>
                  <a:gd name="T19" fmla="*/ 0 h 396"/>
                  <a:gd name="T20" fmla="*/ 0 w 246"/>
                  <a:gd name="T21" fmla="*/ 0 h 396"/>
                  <a:gd name="T22" fmla="*/ 0 w 246"/>
                  <a:gd name="T23" fmla="*/ 0 h 396"/>
                  <a:gd name="T24" fmla="*/ 0 w 246"/>
                  <a:gd name="T25" fmla="*/ 0 h 396"/>
                  <a:gd name="T26" fmla="*/ 0 w 246"/>
                  <a:gd name="T27" fmla="*/ 0 h 396"/>
                  <a:gd name="T28" fmla="*/ 0 w 246"/>
                  <a:gd name="T29" fmla="*/ 0 h 396"/>
                  <a:gd name="T30" fmla="*/ 0 w 246"/>
                  <a:gd name="T31" fmla="*/ 0 h 396"/>
                  <a:gd name="T32" fmla="*/ 0 w 246"/>
                  <a:gd name="T33" fmla="*/ 0 h 396"/>
                  <a:gd name="T34" fmla="*/ 0 w 246"/>
                  <a:gd name="T35" fmla="*/ 0 h 396"/>
                  <a:gd name="T36" fmla="*/ 0 w 246"/>
                  <a:gd name="T37" fmla="*/ 0 h 396"/>
                  <a:gd name="T38" fmla="*/ 0 w 246"/>
                  <a:gd name="T39" fmla="*/ 0 h 396"/>
                  <a:gd name="T40" fmla="*/ 0 w 246"/>
                  <a:gd name="T41" fmla="*/ 0 h 396"/>
                  <a:gd name="T42" fmla="*/ 0 w 246"/>
                  <a:gd name="T43" fmla="*/ 0 h 396"/>
                  <a:gd name="T44" fmla="*/ 0 w 246"/>
                  <a:gd name="T45" fmla="*/ 0 h 396"/>
                  <a:gd name="T46" fmla="*/ 0 w 246"/>
                  <a:gd name="T47" fmla="*/ 0 h 396"/>
                  <a:gd name="T48" fmla="*/ 0 w 246"/>
                  <a:gd name="T49" fmla="*/ 0 h 396"/>
                  <a:gd name="T50" fmla="*/ 0 w 246"/>
                  <a:gd name="T51" fmla="*/ 0 h 396"/>
                  <a:gd name="T52" fmla="*/ 0 w 246"/>
                  <a:gd name="T53" fmla="*/ 0 h 396"/>
                  <a:gd name="T54" fmla="*/ 0 w 246"/>
                  <a:gd name="T55" fmla="*/ 0 h 396"/>
                  <a:gd name="T56" fmla="*/ 0 w 246"/>
                  <a:gd name="T57" fmla="*/ 0 h 396"/>
                  <a:gd name="T58" fmla="*/ 0 w 246"/>
                  <a:gd name="T59" fmla="*/ 0 h 396"/>
                  <a:gd name="T60" fmla="*/ 0 w 246"/>
                  <a:gd name="T61" fmla="*/ 0 h 396"/>
                  <a:gd name="T62" fmla="*/ 0 w 246"/>
                  <a:gd name="T63" fmla="*/ 0 h 396"/>
                  <a:gd name="T64" fmla="*/ 0 w 246"/>
                  <a:gd name="T65" fmla="*/ 0 h 396"/>
                  <a:gd name="T66" fmla="*/ 0 w 246"/>
                  <a:gd name="T67" fmla="*/ 0 h 396"/>
                  <a:gd name="T68" fmla="*/ 0 w 246"/>
                  <a:gd name="T69" fmla="*/ 0 h 396"/>
                  <a:gd name="T70" fmla="*/ 0 w 246"/>
                  <a:gd name="T71" fmla="*/ 0 h 396"/>
                  <a:gd name="T72" fmla="*/ 0 w 246"/>
                  <a:gd name="T73" fmla="*/ 0 h 396"/>
                  <a:gd name="T74" fmla="*/ 0 w 246"/>
                  <a:gd name="T75" fmla="*/ 0 h 396"/>
                  <a:gd name="T76" fmla="*/ 0 w 246"/>
                  <a:gd name="T77" fmla="*/ 0 h 396"/>
                  <a:gd name="T78" fmla="*/ 0 w 246"/>
                  <a:gd name="T79" fmla="*/ 0 h 396"/>
                  <a:gd name="T80" fmla="*/ 0 w 246"/>
                  <a:gd name="T81" fmla="*/ 0 h 396"/>
                  <a:gd name="T82" fmla="*/ 0 w 246"/>
                  <a:gd name="T83" fmla="*/ 0 h 396"/>
                  <a:gd name="T84" fmla="*/ 0 w 246"/>
                  <a:gd name="T85" fmla="*/ 0 h 396"/>
                  <a:gd name="T86" fmla="*/ 0 w 246"/>
                  <a:gd name="T87" fmla="*/ 0 h 396"/>
                  <a:gd name="T88" fmla="*/ 0 w 246"/>
                  <a:gd name="T89" fmla="*/ 0 h 396"/>
                  <a:gd name="T90" fmla="*/ 0 w 246"/>
                  <a:gd name="T91" fmla="*/ 0 h 396"/>
                  <a:gd name="T92" fmla="*/ 0 w 246"/>
                  <a:gd name="T93" fmla="*/ 0 h 396"/>
                  <a:gd name="T94" fmla="*/ 0 w 246"/>
                  <a:gd name="T95" fmla="*/ 0 h 396"/>
                  <a:gd name="T96" fmla="*/ 0 w 246"/>
                  <a:gd name="T97" fmla="*/ 0 h 396"/>
                  <a:gd name="T98" fmla="*/ 0 w 246"/>
                  <a:gd name="T99" fmla="*/ 0 h 396"/>
                  <a:gd name="T100" fmla="*/ 0 w 246"/>
                  <a:gd name="T101" fmla="*/ 0 h 396"/>
                  <a:gd name="T102" fmla="*/ 0 w 246"/>
                  <a:gd name="T103" fmla="*/ 0 h 396"/>
                  <a:gd name="T104" fmla="*/ 0 w 246"/>
                  <a:gd name="T105" fmla="*/ 0 h 3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396"/>
                  <a:gd name="T161" fmla="*/ 246 w 246"/>
                  <a:gd name="T162" fmla="*/ 396 h 3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396">
                    <a:moveTo>
                      <a:pt x="154" y="224"/>
                    </a:moveTo>
                    <a:lnTo>
                      <a:pt x="154" y="224"/>
                    </a:lnTo>
                    <a:lnTo>
                      <a:pt x="178" y="224"/>
                    </a:lnTo>
                    <a:lnTo>
                      <a:pt x="190" y="226"/>
                    </a:lnTo>
                    <a:lnTo>
                      <a:pt x="202" y="232"/>
                    </a:lnTo>
                    <a:lnTo>
                      <a:pt x="214" y="238"/>
                    </a:lnTo>
                    <a:lnTo>
                      <a:pt x="222" y="250"/>
                    </a:lnTo>
                    <a:lnTo>
                      <a:pt x="228" y="264"/>
                    </a:lnTo>
                    <a:lnTo>
                      <a:pt x="230" y="286"/>
                    </a:lnTo>
                    <a:lnTo>
                      <a:pt x="226" y="308"/>
                    </a:lnTo>
                    <a:lnTo>
                      <a:pt x="220" y="330"/>
                    </a:lnTo>
                    <a:lnTo>
                      <a:pt x="210" y="348"/>
                    </a:lnTo>
                    <a:lnTo>
                      <a:pt x="196" y="364"/>
                    </a:lnTo>
                    <a:lnTo>
                      <a:pt x="178" y="378"/>
                    </a:lnTo>
                    <a:lnTo>
                      <a:pt x="156" y="388"/>
                    </a:lnTo>
                    <a:lnTo>
                      <a:pt x="132" y="394"/>
                    </a:lnTo>
                    <a:lnTo>
                      <a:pt x="106" y="396"/>
                    </a:lnTo>
                    <a:lnTo>
                      <a:pt x="84" y="394"/>
                    </a:lnTo>
                    <a:lnTo>
                      <a:pt x="64" y="390"/>
                    </a:lnTo>
                    <a:lnTo>
                      <a:pt x="46" y="384"/>
                    </a:lnTo>
                    <a:lnTo>
                      <a:pt x="30" y="376"/>
                    </a:lnTo>
                    <a:lnTo>
                      <a:pt x="18" y="364"/>
                    </a:lnTo>
                    <a:lnTo>
                      <a:pt x="8" y="352"/>
                    </a:lnTo>
                    <a:lnTo>
                      <a:pt x="2" y="340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4" y="308"/>
                    </a:lnTo>
                    <a:lnTo>
                      <a:pt x="6" y="300"/>
                    </a:lnTo>
                    <a:lnTo>
                      <a:pt x="12" y="294"/>
                    </a:lnTo>
                    <a:lnTo>
                      <a:pt x="18" y="286"/>
                    </a:lnTo>
                    <a:lnTo>
                      <a:pt x="26" y="282"/>
                    </a:lnTo>
                    <a:lnTo>
                      <a:pt x="36" y="276"/>
                    </a:lnTo>
                    <a:lnTo>
                      <a:pt x="46" y="272"/>
                    </a:lnTo>
                    <a:lnTo>
                      <a:pt x="28" y="264"/>
                    </a:lnTo>
                    <a:lnTo>
                      <a:pt x="20" y="260"/>
                    </a:lnTo>
                    <a:lnTo>
                      <a:pt x="14" y="254"/>
                    </a:lnTo>
                    <a:lnTo>
                      <a:pt x="8" y="246"/>
                    </a:lnTo>
                    <a:lnTo>
                      <a:pt x="4" y="240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0"/>
                    </a:lnTo>
                    <a:lnTo>
                      <a:pt x="8" y="196"/>
                    </a:lnTo>
                    <a:lnTo>
                      <a:pt x="16" y="182"/>
                    </a:lnTo>
                    <a:lnTo>
                      <a:pt x="28" y="168"/>
                    </a:lnTo>
                    <a:lnTo>
                      <a:pt x="40" y="158"/>
                    </a:lnTo>
                    <a:lnTo>
                      <a:pt x="54" y="150"/>
                    </a:lnTo>
                    <a:lnTo>
                      <a:pt x="38" y="136"/>
                    </a:lnTo>
                    <a:lnTo>
                      <a:pt x="32" y="128"/>
                    </a:lnTo>
                    <a:lnTo>
                      <a:pt x="26" y="120"/>
                    </a:lnTo>
                    <a:lnTo>
                      <a:pt x="22" y="112"/>
                    </a:lnTo>
                    <a:lnTo>
                      <a:pt x="20" y="102"/>
                    </a:lnTo>
                    <a:lnTo>
                      <a:pt x="18" y="92"/>
                    </a:lnTo>
                    <a:lnTo>
                      <a:pt x="18" y="82"/>
                    </a:lnTo>
                    <a:lnTo>
                      <a:pt x="20" y="64"/>
                    </a:lnTo>
                    <a:lnTo>
                      <a:pt x="26" y="46"/>
                    </a:lnTo>
                    <a:lnTo>
                      <a:pt x="34" y="32"/>
                    </a:lnTo>
                    <a:lnTo>
                      <a:pt x="46" y="22"/>
                    </a:lnTo>
                    <a:lnTo>
                      <a:pt x="60" y="12"/>
                    </a:lnTo>
                    <a:lnTo>
                      <a:pt x="76" y="6"/>
                    </a:lnTo>
                    <a:lnTo>
                      <a:pt x="94" y="2"/>
                    </a:lnTo>
                    <a:lnTo>
                      <a:pt x="112" y="0"/>
                    </a:lnTo>
                    <a:lnTo>
                      <a:pt x="132" y="2"/>
                    </a:lnTo>
                    <a:lnTo>
                      <a:pt x="148" y="6"/>
                    </a:lnTo>
                    <a:lnTo>
                      <a:pt x="164" y="14"/>
                    </a:lnTo>
                    <a:lnTo>
                      <a:pt x="176" y="24"/>
                    </a:lnTo>
                    <a:lnTo>
                      <a:pt x="186" y="16"/>
                    </a:lnTo>
                    <a:lnTo>
                      <a:pt x="196" y="10"/>
                    </a:lnTo>
                    <a:lnTo>
                      <a:pt x="206" y="4"/>
                    </a:lnTo>
                    <a:lnTo>
                      <a:pt x="218" y="4"/>
                    </a:lnTo>
                    <a:lnTo>
                      <a:pt x="230" y="4"/>
                    </a:lnTo>
                    <a:lnTo>
                      <a:pt x="238" y="10"/>
                    </a:lnTo>
                    <a:lnTo>
                      <a:pt x="244" y="18"/>
                    </a:lnTo>
                    <a:lnTo>
                      <a:pt x="246" y="28"/>
                    </a:lnTo>
                    <a:lnTo>
                      <a:pt x="246" y="36"/>
                    </a:lnTo>
                    <a:lnTo>
                      <a:pt x="242" y="42"/>
                    </a:lnTo>
                    <a:lnTo>
                      <a:pt x="234" y="48"/>
                    </a:lnTo>
                    <a:lnTo>
                      <a:pt x="226" y="50"/>
                    </a:lnTo>
                    <a:lnTo>
                      <a:pt x="216" y="48"/>
                    </a:lnTo>
                    <a:lnTo>
                      <a:pt x="210" y="44"/>
                    </a:lnTo>
                    <a:lnTo>
                      <a:pt x="208" y="38"/>
                    </a:lnTo>
                    <a:lnTo>
                      <a:pt x="206" y="34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2" y="24"/>
                    </a:lnTo>
                    <a:lnTo>
                      <a:pt x="198" y="22"/>
                    </a:lnTo>
                    <a:lnTo>
                      <a:pt x="194" y="24"/>
                    </a:lnTo>
                    <a:lnTo>
                      <a:pt x="190" y="26"/>
                    </a:lnTo>
                    <a:lnTo>
                      <a:pt x="184" y="32"/>
                    </a:lnTo>
                    <a:lnTo>
                      <a:pt x="192" y="44"/>
                    </a:lnTo>
                    <a:lnTo>
                      <a:pt x="198" y="56"/>
                    </a:lnTo>
                    <a:lnTo>
                      <a:pt x="202" y="70"/>
                    </a:lnTo>
                    <a:lnTo>
                      <a:pt x="204" y="84"/>
                    </a:lnTo>
                    <a:lnTo>
                      <a:pt x="202" y="102"/>
                    </a:lnTo>
                    <a:lnTo>
                      <a:pt x="196" y="118"/>
                    </a:lnTo>
                    <a:lnTo>
                      <a:pt x="188" y="132"/>
                    </a:lnTo>
                    <a:lnTo>
                      <a:pt x="176" y="144"/>
                    </a:lnTo>
                    <a:lnTo>
                      <a:pt x="162" y="152"/>
                    </a:lnTo>
                    <a:lnTo>
                      <a:pt x="146" y="160"/>
                    </a:lnTo>
                    <a:lnTo>
                      <a:pt x="128" y="164"/>
                    </a:lnTo>
                    <a:lnTo>
                      <a:pt x="110" y="166"/>
                    </a:lnTo>
                    <a:lnTo>
                      <a:pt x="98" y="164"/>
                    </a:lnTo>
                    <a:lnTo>
                      <a:pt x="86" y="162"/>
                    </a:lnTo>
                    <a:lnTo>
                      <a:pt x="74" y="160"/>
                    </a:lnTo>
                    <a:lnTo>
                      <a:pt x="64" y="156"/>
                    </a:lnTo>
                    <a:lnTo>
                      <a:pt x="48" y="168"/>
                    </a:lnTo>
                    <a:lnTo>
                      <a:pt x="36" y="178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10"/>
                    </a:lnTo>
                    <a:lnTo>
                      <a:pt x="30" y="216"/>
                    </a:lnTo>
                    <a:lnTo>
                      <a:pt x="34" y="220"/>
                    </a:lnTo>
                    <a:lnTo>
                      <a:pt x="40" y="222"/>
                    </a:lnTo>
                    <a:lnTo>
                      <a:pt x="56" y="224"/>
                    </a:lnTo>
                    <a:lnTo>
                      <a:pt x="72" y="224"/>
                    </a:lnTo>
                    <a:lnTo>
                      <a:pt x="154" y="224"/>
                    </a:lnTo>
                    <a:close/>
                    <a:moveTo>
                      <a:pt x="118" y="276"/>
                    </a:moveTo>
                    <a:lnTo>
                      <a:pt x="118" y="276"/>
                    </a:lnTo>
                    <a:lnTo>
                      <a:pt x="84" y="276"/>
                    </a:lnTo>
                    <a:lnTo>
                      <a:pt x="56" y="274"/>
                    </a:lnTo>
                    <a:lnTo>
                      <a:pt x="48" y="282"/>
                    </a:lnTo>
                    <a:lnTo>
                      <a:pt x="42" y="292"/>
                    </a:lnTo>
                    <a:lnTo>
                      <a:pt x="38" y="304"/>
                    </a:lnTo>
                    <a:lnTo>
                      <a:pt x="36" y="320"/>
                    </a:lnTo>
                    <a:lnTo>
                      <a:pt x="36" y="330"/>
                    </a:lnTo>
                    <a:lnTo>
                      <a:pt x="40" y="340"/>
                    </a:lnTo>
                    <a:lnTo>
                      <a:pt x="44" y="352"/>
                    </a:lnTo>
                    <a:lnTo>
                      <a:pt x="52" y="360"/>
                    </a:lnTo>
                    <a:lnTo>
                      <a:pt x="62" y="368"/>
                    </a:lnTo>
                    <a:lnTo>
                      <a:pt x="74" y="376"/>
                    </a:lnTo>
                    <a:lnTo>
                      <a:pt x="88" y="380"/>
                    </a:lnTo>
                    <a:lnTo>
                      <a:pt x="106" y="382"/>
                    </a:lnTo>
                    <a:lnTo>
                      <a:pt x="120" y="380"/>
                    </a:lnTo>
                    <a:lnTo>
                      <a:pt x="134" y="378"/>
                    </a:lnTo>
                    <a:lnTo>
                      <a:pt x="146" y="376"/>
                    </a:lnTo>
                    <a:lnTo>
                      <a:pt x="156" y="372"/>
                    </a:lnTo>
                    <a:lnTo>
                      <a:pt x="174" y="362"/>
                    </a:lnTo>
                    <a:lnTo>
                      <a:pt x="188" y="350"/>
                    </a:lnTo>
                    <a:lnTo>
                      <a:pt x="200" y="338"/>
                    </a:lnTo>
                    <a:lnTo>
                      <a:pt x="206" y="324"/>
                    </a:lnTo>
                    <a:lnTo>
                      <a:pt x="210" y="310"/>
                    </a:lnTo>
                    <a:lnTo>
                      <a:pt x="210" y="300"/>
                    </a:lnTo>
                    <a:lnTo>
                      <a:pt x="210" y="290"/>
                    </a:lnTo>
                    <a:lnTo>
                      <a:pt x="208" y="284"/>
                    </a:lnTo>
                    <a:lnTo>
                      <a:pt x="204" y="280"/>
                    </a:lnTo>
                    <a:lnTo>
                      <a:pt x="200" y="278"/>
                    </a:lnTo>
                    <a:lnTo>
                      <a:pt x="192" y="276"/>
                    </a:lnTo>
                    <a:lnTo>
                      <a:pt x="184" y="274"/>
                    </a:lnTo>
                    <a:lnTo>
                      <a:pt x="164" y="274"/>
                    </a:lnTo>
                    <a:lnTo>
                      <a:pt x="118" y="276"/>
                    </a:lnTo>
                    <a:close/>
                    <a:moveTo>
                      <a:pt x="146" y="30"/>
                    </a:moveTo>
                    <a:lnTo>
                      <a:pt x="146" y="30"/>
                    </a:lnTo>
                    <a:lnTo>
                      <a:pt x="140" y="22"/>
                    </a:lnTo>
                    <a:lnTo>
                      <a:pt x="134" y="16"/>
                    </a:lnTo>
                    <a:lnTo>
                      <a:pt x="124" y="12"/>
                    </a:lnTo>
                    <a:lnTo>
                      <a:pt x="110" y="10"/>
                    </a:lnTo>
                    <a:lnTo>
                      <a:pt x="100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4" y="42"/>
                    </a:lnTo>
                    <a:lnTo>
                      <a:pt x="74" y="56"/>
                    </a:lnTo>
                    <a:lnTo>
                      <a:pt x="72" y="110"/>
                    </a:lnTo>
                    <a:lnTo>
                      <a:pt x="74" y="124"/>
                    </a:lnTo>
                    <a:lnTo>
                      <a:pt x="74" y="130"/>
                    </a:lnTo>
                    <a:lnTo>
                      <a:pt x="78" y="138"/>
                    </a:lnTo>
                    <a:lnTo>
                      <a:pt x="82" y="144"/>
                    </a:lnTo>
                    <a:lnTo>
                      <a:pt x="88" y="150"/>
                    </a:lnTo>
                    <a:lnTo>
                      <a:pt x="98" y="152"/>
                    </a:lnTo>
                    <a:lnTo>
                      <a:pt x="110" y="154"/>
                    </a:lnTo>
                    <a:lnTo>
                      <a:pt x="118" y="154"/>
                    </a:lnTo>
                    <a:lnTo>
                      <a:pt x="126" y="152"/>
                    </a:lnTo>
                    <a:lnTo>
                      <a:pt x="132" y="148"/>
                    </a:lnTo>
                    <a:lnTo>
                      <a:pt x="138" y="144"/>
                    </a:lnTo>
                    <a:lnTo>
                      <a:pt x="142" y="136"/>
                    </a:lnTo>
                    <a:lnTo>
                      <a:pt x="146" y="126"/>
                    </a:lnTo>
                    <a:lnTo>
                      <a:pt x="146" y="108"/>
                    </a:lnTo>
                    <a:lnTo>
                      <a:pt x="148" y="78"/>
                    </a:lnTo>
                    <a:lnTo>
                      <a:pt x="148" y="52"/>
                    </a:lnTo>
                    <a:lnTo>
                      <a:pt x="146" y="40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Freeform 1577"/>
              <p:cNvSpPr>
                <a:spLocks/>
              </p:cNvSpPr>
              <p:nvPr/>
            </p:nvSpPr>
            <p:spPr bwMode="gray">
              <a:xfrm>
                <a:off x="1692" y="2043"/>
                <a:ext cx="79" cy="120"/>
              </a:xfrm>
              <a:custGeom>
                <a:avLst/>
                <a:gdLst>
                  <a:gd name="T0" fmla="*/ 0 w 160"/>
                  <a:gd name="T1" fmla="*/ 0 h 242"/>
                  <a:gd name="T2" fmla="*/ 0 w 160"/>
                  <a:gd name="T3" fmla="*/ 0 h 242"/>
                  <a:gd name="T4" fmla="*/ 0 w 160"/>
                  <a:gd name="T5" fmla="*/ 0 h 242"/>
                  <a:gd name="T6" fmla="*/ 0 w 160"/>
                  <a:gd name="T7" fmla="*/ 0 h 242"/>
                  <a:gd name="T8" fmla="*/ 0 w 160"/>
                  <a:gd name="T9" fmla="*/ 0 h 242"/>
                  <a:gd name="T10" fmla="*/ 0 w 160"/>
                  <a:gd name="T11" fmla="*/ 0 h 242"/>
                  <a:gd name="T12" fmla="*/ 0 w 160"/>
                  <a:gd name="T13" fmla="*/ 0 h 242"/>
                  <a:gd name="T14" fmla="*/ 0 w 160"/>
                  <a:gd name="T15" fmla="*/ 0 h 242"/>
                  <a:gd name="T16" fmla="*/ 0 w 160"/>
                  <a:gd name="T17" fmla="*/ 0 h 242"/>
                  <a:gd name="T18" fmla="*/ 0 w 160"/>
                  <a:gd name="T19" fmla="*/ 0 h 242"/>
                  <a:gd name="T20" fmla="*/ 0 w 160"/>
                  <a:gd name="T21" fmla="*/ 0 h 242"/>
                  <a:gd name="T22" fmla="*/ 0 w 160"/>
                  <a:gd name="T23" fmla="*/ 0 h 242"/>
                  <a:gd name="T24" fmla="*/ 0 w 160"/>
                  <a:gd name="T25" fmla="*/ 0 h 242"/>
                  <a:gd name="T26" fmla="*/ 0 w 160"/>
                  <a:gd name="T27" fmla="*/ 0 h 242"/>
                  <a:gd name="T28" fmla="*/ 0 w 160"/>
                  <a:gd name="T29" fmla="*/ 0 h 242"/>
                  <a:gd name="T30" fmla="*/ 0 w 160"/>
                  <a:gd name="T31" fmla="*/ 0 h 242"/>
                  <a:gd name="T32" fmla="*/ 0 w 160"/>
                  <a:gd name="T33" fmla="*/ 0 h 242"/>
                  <a:gd name="T34" fmla="*/ 0 w 160"/>
                  <a:gd name="T35" fmla="*/ 0 h 242"/>
                  <a:gd name="T36" fmla="*/ 0 w 160"/>
                  <a:gd name="T37" fmla="*/ 0 h 242"/>
                  <a:gd name="T38" fmla="*/ 0 w 160"/>
                  <a:gd name="T39" fmla="*/ 0 h 242"/>
                  <a:gd name="T40" fmla="*/ 0 w 160"/>
                  <a:gd name="T41" fmla="*/ 0 h 242"/>
                  <a:gd name="T42" fmla="*/ 0 w 160"/>
                  <a:gd name="T43" fmla="*/ 0 h 242"/>
                  <a:gd name="T44" fmla="*/ 0 w 160"/>
                  <a:gd name="T45" fmla="*/ 0 h 242"/>
                  <a:gd name="T46" fmla="*/ 0 w 160"/>
                  <a:gd name="T47" fmla="*/ 0 h 242"/>
                  <a:gd name="T48" fmla="*/ 0 w 160"/>
                  <a:gd name="T49" fmla="*/ 0 h 242"/>
                  <a:gd name="T50" fmla="*/ 0 w 160"/>
                  <a:gd name="T51" fmla="*/ 0 h 242"/>
                  <a:gd name="T52" fmla="*/ 0 w 160"/>
                  <a:gd name="T53" fmla="*/ 0 h 242"/>
                  <a:gd name="T54" fmla="*/ 0 w 160"/>
                  <a:gd name="T55" fmla="*/ 0 h 242"/>
                  <a:gd name="T56" fmla="*/ 0 w 160"/>
                  <a:gd name="T57" fmla="*/ 0 h 242"/>
                  <a:gd name="T58" fmla="*/ 0 w 160"/>
                  <a:gd name="T59" fmla="*/ 0 h 242"/>
                  <a:gd name="T60" fmla="*/ 0 w 160"/>
                  <a:gd name="T61" fmla="*/ 0 h 242"/>
                  <a:gd name="T62" fmla="*/ 0 w 160"/>
                  <a:gd name="T63" fmla="*/ 0 h 242"/>
                  <a:gd name="T64" fmla="*/ 0 w 160"/>
                  <a:gd name="T65" fmla="*/ 0 h 242"/>
                  <a:gd name="T66" fmla="*/ 0 w 160"/>
                  <a:gd name="T67" fmla="*/ 0 h 242"/>
                  <a:gd name="T68" fmla="*/ 0 w 160"/>
                  <a:gd name="T69" fmla="*/ 0 h 242"/>
                  <a:gd name="T70" fmla="*/ 0 w 160"/>
                  <a:gd name="T71" fmla="*/ 0 h 242"/>
                  <a:gd name="T72" fmla="*/ 0 w 160"/>
                  <a:gd name="T73" fmla="*/ 0 h 242"/>
                  <a:gd name="T74" fmla="*/ 0 w 160"/>
                  <a:gd name="T75" fmla="*/ 0 h 242"/>
                  <a:gd name="T76" fmla="*/ 0 w 160"/>
                  <a:gd name="T77" fmla="*/ 0 h 242"/>
                  <a:gd name="T78" fmla="*/ 0 w 160"/>
                  <a:gd name="T79" fmla="*/ 0 h 242"/>
                  <a:gd name="T80" fmla="*/ 0 w 160"/>
                  <a:gd name="T81" fmla="*/ 0 h 242"/>
                  <a:gd name="T82" fmla="*/ 0 w 160"/>
                  <a:gd name="T83" fmla="*/ 0 h 242"/>
                  <a:gd name="T84" fmla="*/ 0 w 160"/>
                  <a:gd name="T85" fmla="*/ 0 h 242"/>
                  <a:gd name="T86" fmla="*/ 0 w 160"/>
                  <a:gd name="T87" fmla="*/ 0 h 242"/>
                  <a:gd name="T88" fmla="*/ 0 w 160"/>
                  <a:gd name="T89" fmla="*/ 0 h 242"/>
                  <a:gd name="T90" fmla="*/ 0 w 160"/>
                  <a:gd name="T91" fmla="*/ 0 h 242"/>
                  <a:gd name="T92" fmla="*/ 0 w 160"/>
                  <a:gd name="T93" fmla="*/ 0 h 242"/>
                  <a:gd name="T94" fmla="*/ 0 w 160"/>
                  <a:gd name="T95" fmla="*/ 0 h 242"/>
                  <a:gd name="T96" fmla="*/ 0 w 160"/>
                  <a:gd name="T97" fmla="*/ 0 h 242"/>
                  <a:gd name="T98" fmla="*/ 0 w 160"/>
                  <a:gd name="T99" fmla="*/ 0 h 242"/>
                  <a:gd name="T100" fmla="*/ 0 w 160"/>
                  <a:gd name="T101" fmla="*/ 0 h 242"/>
                  <a:gd name="T102" fmla="*/ 0 w 160"/>
                  <a:gd name="T103" fmla="*/ 0 h 242"/>
                  <a:gd name="T104" fmla="*/ 0 w 160"/>
                  <a:gd name="T105" fmla="*/ 0 h 242"/>
                  <a:gd name="T106" fmla="*/ 0 w 160"/>
                  <a:gd name="T107" fmla="*/ 0 h 242"/>
                  <a:gd name="T108" fmla="*/ 0 w 160"/>
                  <a:gd name="T109" fmla="*/ 0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242"/>
                  <a:gd name="T167" fmla="*/ 160 w 160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242">
                    <a:moveTo>
                      <a:pt x="8" y="234"/>
                    </a:moveTo>
                    <a:lnTo>
                      <a:pt x="0" y="234"/>
                    </a:lnTo>
                    <a:lnTo>
                      <a:pt x="0" y="148"/>
                    </a:lnTo>
                    <a:lnTo>
                      <a:pt x="10" y="148"/>
                    </a:lnTo>
                    <a:lnTo>
                      <a:pt x="18" y="174"/>
                    </a:lnTo>
                    <a:lnTo>
                      <a:pt x="22" y="186"/>
                    </a:lnTo>
                    <a:lnTo>
                      <a:pt x="28" y="196"/>
                    </a:lnTo>
                    <a:lnTo>
                      <a:pt x="36" y="206"/>
                    </a:lnTo>
                    <a:lnTo>
                      <a:pt x="44" y="212"/>
                    </a:lnTo>
                    <a:lnTo>
                      <a:pt x="52" y="218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86" y="228"/>
                    </a:lnTo>
                    <a:lnTo>
                      <a:pt x="96" y="226"/>
                    </a:lnTo>
                    <a:lnTo>
                      <a:pt x="106" y="224"/>
                    </a:lnTo>
                    <a:lnTo>
                      <a:pt x="116" y="218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4" y="200"/>
                    </a:lnTo>
                    <a:lnTo>
                      <a:pt x="138" y="192"/>
                    </a:lnTo>
                    <a:lnTo>
                      <a:pt x="138" y="184"/>
                    </a:lnTo>
                    <a:lnTo>
                      <a:pt x="136" y="174"/>
                    </a:lnTo>
                    <a:lnTo>
                      <a:pt x="134" y="166"/>
                    </a:lnTo>
                    <a:lnTo>
                      <a:pt x="128" y="160"/>
                    </a:lnTo>
                    <a:lnTo>
                      <a:pt x="122" y="156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4" y="144"/>
                    </a:lnTo>
                    <a:lnTo>
                      <a:pt x="52" y="140"/>
                    </a:lnTo>
                    <a:lnTo>
                      <a:pt x="42" y="136"/>
                    </a:lnTo>
                    <a:lnTo>
                      <a:pt x="34" y="132"/>
                    </a:lnTo>
                    <a:lnTo>
                      <a:pt x="20" y="122"/>
                    </a:lnTo>
                    <a:lnTo>
                      <a:pt x="10" y="108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2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0" y="22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4" y="6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8" y="4"/>
                    </a:lnTo>
                    <a:lnTo>
                      <a:pt x="148" y="4"/>
                    </a:lnTo>
                    <a:lnTo>
                      <a:pt x="148" y="72"/>
                    </a:lnTo>
                    <a:lnTo>
                      <a:pt x="136" y="72"/>
                    </a:lnTo>
                    <a:lnTo>
                      <a:pt x="134" y="60"/>
                    </a:lnTo>
                    <a:lnTo>
                      <a:pt x="130" y="50"/>
                    </a:lnTo>
                    <a:lnTo>
                      <a:pt x="124" y="40"/>
                    </a:lnTo>
                    <a:lnTo>
                      <a:pt x="116" y="30"/>
                    </a:lnTo>
                    <a:lnTo>
                      <a:pt x="106" y="24"/>
                    </a:lnTo>
                    <a:lnTo>
                      <a:pt x="96" y="18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0" y="14"/>
                    </a:lnTo>
                    <a:lnTo>
                      <a:pt x="50" y="18"/>
                    </a:lnTo>
                    <a:lnTo>
                      <a:pt x="42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6" y="68"/>
                    </a:lnTo>
                    <a:lnTo>
                      <a:pt x="32" y="74"/>
                    </a:lnTo>
                    <a:lnTo>
                      <a:pt x="40" y="78"/>
                    </a:lnTo>
                    <a:lnTo>
                      <a:pt x="56" y="82"/>
                    </a:lnTo>
                    <a:lnTo>
                      <a:pt x="68" y="86"/>
                    </a:lnTo>
                    <a:lnTo>
                      <a:pt x="88" y="90"/>
                    </a:lnTo>
                    <a:lnTo>
                      <a:pt x="108" y="94"/>
                    </a:lnTo>
                    <a:lnTo>
                      <a:pt x="120" y="98"/>
                    </a:lnTo>
                    <a:lnTo>
                      <a:pt x="132" y="106"/>
                    </a:lnTo>
                    <a:lnTo>
                      <a:pt x="142" y="114"/>
                    </a:lnTo>
                    <a:lnTo>
                      <a:pt x="152" y="126"/>
                    </a:lnTo>
                    <a:lnTo>
                      <a:pt x="158" y="142"/>
                    </a:lnTo>
                    <a:lnTo>
                      <a:pt x="160" y="152"/>
                    </a:lnTo>
                    <a:lnTo>
                      <a:pt x="160" y="164"/>
                    </a:lnTo>
                    <a:lnTo>
                      <a:pt x="158" y="178"/>
                    </a:lnTo>
                    <a:lnTo>
                      <a:pt x="154" y="192"/>
                    </a:lnTo>
                    <a:lnTo>
                      <a:pt x="148" y="206"/>
                    </a:lnTo>
                    <a:lnTo>
                      <a:pt x="140" y="218"/>
                    </a:lnTo>
                    <a:lnTo>
                      <a:pt x="128" y="228"/>
                    </a:lnTo>
                    <a:lnTo>
                      <a:pt x="116" y="236"/>
                    </a:lnTo>
                    <a:lnTo>
                      <a:pt x="100" y="240"/>
                    </a:lnTo>
                    <a:lnTo>
                      <a:pt x="84" y="242"/>
                    </a:lnTo>
                    <a:lnTo>
                      <a:pt x="74" y="242"/>
                    </a:lnTo>
                    <a:lnTo>
                      <a:pt x="64" y="240"/>
                    </a:lnTo>
                    <a:lnTo>
                      <a:pt x="48" y="234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  <p:sp>
        <p:nvSpPr>
          <p:cNvPr id="11061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3790950" y="3128963"/>
            <a:ext cx="4794250" cy="768350"/>
          </a:xfrm>
          <a:extLst/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28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1061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94125" y="4902200"/>
            <a:ext cx="4791075" cy="1352550"/>
          </a:xfrm>
          <a:extLst/>
        </p:spPr>
        <p:txBody>
          <a:bodyPr lIns="0" tIns="0" rIns="0" bIns="0"/>
          <a:lstStyle>
            <a:lvl1pPr marL="0" indent="0"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2608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Landscap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296864"/>
            <a:ext cx="8208964" cy="79216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4" y="1268413"/>
            <a:ext cx="8058167" cy="1980000"/>
          </a:xfrm>
        </p:spPr>
        <p:txBody>
          <a:bodyPr/>
          <a:lstStyle>
            <a:lvl1pPr marL="0" indent="0">
              <a:spcBef>
                <a:spcPts val="900"/>
              </a:spcBef>
              <a:defRPr sz="1800"/>
            </a:lvl1pPr>
            <a:lvl2pPr marL="180000" indent="-180000">
              <a:spcBef>
                <a:spcPts val="700"/>
              </a:spcBef>
              <a:defRPr sz="1600"/>
            </a:lvl2pPr>
            <a:lvl3pPr marL="360000" indent="-180000">
              <a:spcBef>
                <a:spcPts val="500"/>
              </a:spcBef>
              <a:defRPr sz="1400"/>
            </a:lvl3pPr>
            <a:lvl4pPr marL="540000" indent="-18000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/>
            </a:lvl4pPr>
            <a:lvl5pPr marL="720000" indent="-18000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39750" y="3608388"/>
            <a:ext cx="8064500" cy="1980000"/>
          </a:xfrm>
        </p:spPr>
        <p:txBody>
          <a:bodyPr/>
          <a:lstStyle>
            <a:lvl1pPr marL="0" indent="0">
              <a:spcBef>
                <a:spcPts val="900"/>
              </a:spcBef>
              <a:defRPr sz="1800"/>
            </a:lvl1pPr>
            <a:lvl2pPr marL="180000" indent="-180000">
              <a:spcBef>
                <a:spcPts val="700"/>
              </a:spcBef>
              <a:defRPr sz="1600"/>
            </a:lvl2pPr>
            <a:lvl3pPr marL="360000" indent="-180000">
              <a:spcBef>
                <a:spcPts val="500"/>
              </a:spcBef>
              <a:defRPr sz="1400"/>
            </a:lvl3pPr>
            <a:lvl4pPr marL="540000" indent="-18000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/>
            </a:lvl4pPr>
            <a:lvl5pPr marL="720000" indent="-18000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3412" y="5697252"/>
            <a:ext cx="8070838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3326505"/>
            <a:ext cx="8064499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Landscape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296864"/>
            <a:ext cx="8208964" cy="79216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268412"/>
            <a:ext cx="8064500" cy="2160587"/>
          </a:xfrm>
        </p:spPr>
        <p:txBody>
          <a:bodyPr/>
          <a:lstStyle>
            <a:lvl1pPr marL="0" indent="0">
              <a:spcBef>
                <a:spcPts val="900"/>
              </a:spcBef>
              <a:defRPr sz="1800"/>
            </a:lvl1pPr>
            <a:lvl2pPr marL="180000" indent="-180000">
              <a:spcBef>
                <a:spcPts val="700"/>
              </a:spcBef>
              <a:defRPr sz="1600"/>
            </a:lvl2pPr>
            <a:lvl3pPr marL="360000" indent="-180000">
              <a:spcBef>
                <a:spcPts val="500"/>
              </a:spcBef>
              <a:defRPr sz="1400"/>
            </a:lvl3pPr>
            <a:lvl4pPr marL="540000" indent="-18000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/>
            </a:lvl4pPr>
            <a:lvl5pPr marL="720000" indent="-18000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39749" y="3608388"/>
            <a:ext cx="8064500" cy="2197100"/>
          </a:xfrm>
        </p:spPr>
        <p:txBody>
          <a:bodyPr/>
          <a:lstStyle>
            <a:lvl1pPr marL="0" indent="0">
              <a:spcBef>
                <a:spcPts val="900"/>
              </a:spcBef>
              <a:defRPr sz="1800"/>
            </a:lvl1pPr>
            <a:lvl2pPr marL="180000" indent="-180000">
              <a:spcBef>
                <a:spcPts val="700"/>
              </a:spcBef>
              <a:defRPr sz="1600"/>
            </a:lvl2pPr>
            <a:lvl3pPr marL="360000" indent="-180000">
              <a:spcBef>
                <a:spcPts val="500"/>
              </a:spcBef>
              <a:defRPr sz="1400"/>
            </a:lvl3pPr>
            <a:lvl4pPr marL="540000" indent="-18000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400"/>
            </a:lvl4pPr>
            <a:lvl5pPr marL="720000" indent="-18000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52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 Landscap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39750" y="3608388"/>
            <a:ext cx="385286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9750" y="1268413"/>
            <a:ext cx="8064500" cy="2160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7738" y="3608388"/>
            <a:ext cx="38465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 Content Landscap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539750" y="3608388"/>
            <a:ext cx="3852863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9750" y="1268413"/>
            <a:ext cx="8064500" cy="2160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4757738" y="3608388"/>
            <a:ext cx="38465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3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and 2 Content Portrait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32" y="294336"/>
            <a:ext cx="8068129" cy="794689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3849688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268413"/>
            <a:ext cx="3846512" cy="205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757738" y="3516088"/>
            <a:ext cx="3846512" cy="20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 Portrai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4336"/>
            <a:ext cx="8062912" cy="794689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268413"/>
            <a:ext cx="2555875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386" y="1268413"/>
            <a:ext cx="2520000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48164" y="1268413"/>
            <a:ext cx="2556086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702769"/>
            <a:ext cx="2555875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06386" y="5702769"/>
            <a:ext cx="2520000" cy="138499"/>
          </a:xfrm>
        </p:spPr>
        <p:txBody>
          <a:bodyPr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48164" y="5702769"/>
            <a:ext cx="2556086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6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 Portrait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4336"/>
            <a:ext cx="8062912" cy="794689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49" y="1268413"/>
            <a:ext cx="2555875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386" y="1268413"/>
            <a:ext cx="2520000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048164" y="1268413"/>
            <a:ext cx="2556086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4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6864"/>
            <a:ext cx="8058149" cy="792162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2450" y="5697252"/>
            <a:ext cx="8050213" cy="138499"/>
          </a:xfrm>
        </p:spPr>
        <p:txBody>
          <a:bodyPr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6070"/>
            <a:ext cx="8062913" cy="792955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059737" cy="4321175"/>
          </a:xfrm>
        </p:spPr>
        <p:txBody>
          <a:bodyPr lIns="0" rIns="0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4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/>
          </p:cNvSpPr>
          <p:nvPr userDrawn="1"/>
        </p:nvSpPr>
        <p:spPr bwMode="gray">
          <a:xfrm>
            <a:off x="539750" y="1525588"/>
            <a:ext cx="80581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Fitch Ratings’ credit ratings rely on factual information received from issuers and other </a:t>
            </a:r>
            <a:r>
              <a:rPr lang="en-US" sz="1400" dirty="0" smtClean="0">
                <a:solidFill>
                  <a:schemeClr val="accent1"/>
                </a:solidFill>
              </a:rPr>
              <a:t>sources.</a:t>
            </a:r>
            <a:r>
              <a:rPr lang="en-US" sz="1400" dirty="0">
                <a:solidFill>
                  <a:schemeClr val="accent1"/>
                </a:solidFill>
              </a:rPr>
              <a:t/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Fitch Ratings cannot ensure that all such information will be accurate and </a:t>
            </a:r>
            <a:r>
              <a:rPr lang="en-US" sz="1400" dirty="0" smtClean="0">
                <a:solidFill>
                  <a:schemeClr val="accent1"/>
                </a:solidFill>
              </a:rPr>
              <a:t>complete. </a:t>
            </a:r>
            <a:r>
              <a:rPr lang="en-US" sz="1400" dirty="0">
                <a:solidFill>
                  <a:schemeClr val="accent1"/>
                </a:solidFill>
              </a:rPr>
              <a:t>Further, ratings are inherently forward-looking, embody assumptions and predictions that by their nature cannot be verified as facts, and can be affected by future events or conditions that were not anticipated at the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time a rating was issued or </a:t>
            </a:r>
            <a:r>
              <a:rPr lang="en-US" sz="1400" dirty="0" smtClean="0">
                <a:solidFill>
                  <a:schemeClr val="accent1"/>
                </a:solidFill>
              </a:rPr>
              <a:t>affirmed.  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The information in this presentation is provided “as is” without any representation or </a:t>
            </a:r>
            <a:r>
              <a:rPr lang="en-US" sz="1400" dirty="0" smtClean="0">
                <a:solidFill>
                  <a:schemeClr val="accent1"/>
                </a:solidFill>
              </a:rPr>
              <a:t>warranty.</a:t>
            </a:r>
            <a:r>
              <a:rPr lang="en-US" sz="1400" dirty="0">
                <a:solidFill>
                  <a:schemeClr val="accent1"/>
                </a:solidFill>
              </a:rPr>
              <a:t/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A Fitch Ratings credit rating is an opinion as to the creditworthiness of a security and does not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address the risk of loss due to risks other than credit risk, unless such risk is specifically </a:t>
            </a:r>
            <a:r>
              <a:rPr lang="en-US" sz="1400" dirty="0" smtClean="0">
                <a:solidFill>
                  <a:schemeClr val="accent1"/>
                </a:solidFill>
              </a:rPr>
              <a:t>mentioned.</a:t>
            </a:r>
            <a:r>
              <a:rPr lang="en-US" sz="1400" dirty="0">
                <a:solidFill>
                  <a:schemeClr val="accent1"/>
                </a:solidFill>
              </a:rPr>
              <a:t/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A Fitch Ratings report is not a substitute for information provided to investors by the issuer and its agents in connection with a sale of </a:t>
            </a:r>
            <a:r>
              <a:rPr lang="en-US" sz="1400" dirty="0" smtClean="0">
                <a:solidFill>
                  <a:schemeClr val="accent1"/>
                </a:solidFill>
              </a:rPr>
              <a:t>securities. 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sz="1400" dirty="0">
                <a:solidFill>
                  <a:schemeClr val="accent1"/>
                </a:solidFill>
              </a:rPr>
              <a:t>Ratings may be changed or withdrawn at any time for any reason in the sole discretion of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Fitch </a:t>
            </a:r>
            <a:r>
              <a:rPr lang="en-US" sz="1400" dirty="0" smtClean="0">
                <a:solidFill>
                  <a:schemeClr val="accent1"/>
                </a:solidFill>
              </a:rPr>
              <a:t>Ratings. </a:t>
            </a:r>
            <a:r>
              <a:rPr lang="en-US" sz="1400" dirty="0">
                <a:solidFill>
                  <a:schemeClr val="accent1"/>
                </a:solidFill>
              </a:rPr>
              <a:t>The agency does not provide investment advice of any </a:t>
            </a:r>
            <a:r>
              <a:rPr lang="en-US" sz="1400" dirty="0" smtClean="0">
                <a:solidFill>
                  <a:schemeClr val="accent1"/>
                </a:solidFill>
              </a:rPr>
              <a:t>sort. </a:t>
            </a:r>
            <a:r>
              <a:rPr lang="en-US" sz="1400" dirty="0">
                <a:solidFill>
                  <a:schemeClr val="accent1"/>
                </a:solidFill>
              </a:rPr>
              <a:t>Ratings are not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a recommendation to buy, sell, or hold any </a:t>
            </a:r>
            <a:r>
              <a:rPr lang="en-US" sz="1400" dirty="0" smtClean="0">
                <a:solidFill>
                  <a:schemeClr val="accent1"/>
                </a:solidFill>
              </a:rPr>
              <a:t>security.  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sz="1100" dirty="0">
                <a:solidFill>
                  <a:schemeClr val="accent1"/>
                </a:solidFill>
              </a:rPr>
              <a:t>ALL FITCH CREDIT RATINGS ARE SUBJECT TO CERTAIN LIMITATIONS AND </a:t>
            </a:r>
            <a:r>
              <a:rPr lang="en-US" sz="1100" dirty="0" smtClean="0">
                <a:solidFill>
                  <a:schemeClr val="accent1"/>
                </a:solidFill>
              </a:rPr>
              <a:t>DISCLAIMERS. </a:t>
            </a:r>
            <a:r>
              <a:rPr lang="en-US" sz="1100" dirty="0">
                <a:solidFill>
                  <a:schemeClr val="accent1"/>
                </a:solidFill>
              </a:rPr>
              <a:t>PLEASE READ THESE LIMITATIONS AND DISCLAIMERS AND THE TERMS OF USE OF SUCH RATINGS AT </a:t>
            </a:r>
            <a:r>
              <a:rPr lang="en-US" sz="1100" dirty="0" smtClean="0">
                <a:solidFill>
                  <a:schemeClr val="accent1"/>
                </a:solidFill>
              </a:rPr>
              <a:t>WWW.FITCHRATINGS.COM. 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750" y="296863"/>
            <a:ext cx="8058150" cy="79216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Disclaimer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406900"/>
            <a:ext cx="7954963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906713"/>
            <a:ext cx="79549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6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7708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think-cell Slide" r:id="rId4" imgW="429" imgH="357" progId="TCLayout.ActiveDocument.1">
                  <p:embed/>
                </p:oleObj>
              </mc:Choice>
              <mc:Fallback>
                <p:oleObj name="think-cell Slide" r:id="rId4" imgW="429" imgH="357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grpSp>
        <p:nvGrpSpPr>
          <p:cNvPr id="10" name="Group 248"/>
          <p:cNvGrpSpPr>
            <a:grpSpLocks/>
          </p:cNvGrpSpPr>
          <p:nvPr userDrawn="1"/>
        </p:nvGrpSpPr>
        <p:grpSpPr bwMode="auto">
          <a:xfrm>
            <a:off x="4552950" y="3027363"/>
            <a:ext cx="2170113" cy="433387"/>
            <a:chOff x="5106636" y="6227280"/>
            <a:chExt cx="2559981" cy="509780"/>
          </a:xfrm>
        </p:grpSpPr>
        <p:sp>
          <p:nvSpPr>
            <p:cNvPr id="11" name="Freeform 281"/>
            <p:cNvSpPr>
              <a:spLocks/>
            </p:cNvSpPr>
            <p:nvPr/>
          </p:nvSpPr>
          <p:spPr bwMode="gray">
            <a:xfrm>
              <a:off x="5106636" y="6227280"/>
              <a:ext cx="265923" cy="360394"/>
            </a:xfrm>
            <a:custGeom>
              <a:avLst/>
              <a:gdLst>
                <a:gd name="T0" fmla="*/ 2147483647 w 288"/>
                <a:gd name="T1" fmla="*/ 2147483647 h 390"/>
                <a:gd name="T2" fmla="*/ 2147483647 w 288"/>
                <a:gd name="T3" fmla="*/ 2147483647 h 390"/>
                <a:gd name="T4" fmla="*/ 2147483647 w 288"/>
                <a:gd name="T5" fmla="*/ 2147483647 h 390"/>
                <a:gd name="T6" fmla="*/ 2147483647 w 288"/>
                <a:gd name="T7" fmla="*/ 2147483647 h 390"/>
                <a:gd name="T8" fmla="*/ 2147483647 w 288"/>
                <a:gd name="T9" fmla="*/ 2147483647 h 390"/>
                <a:gd name="T10" fmla="*/ 2147483647 w 288"/>
                <a:gd name="T11" fmla="*/ 2147483647 h 390"/>
                <a:gd name="T12" fmla="*/ 2147483647 w 288"/>
                <a:gd name="T13" fmla="*/ 2147483647 h 390"/>
                <a:gd name="T14" fmla="*/ 2147483647 w 288"/>
                <a:gd name="T15" fmla="*/ 2147483647 h 390"/>
                <a:gd name="T16" fmla="*/ 2147483647 w 288"/>
                <a:gd name="T17" fmla="*/ 2147483647 h 390"/>
                <a:gd name="T18" fmla="*/ 2147483647 w 288"/>
                <a:gd name="T19" fmla="*/ 2147483647 h 390"/>
                <a:gd name="T20" fmla="*/ 2147483647 w 288"/>
                <a:gd name="T21" fmla="*/ 2147483647 h 390"/>
                <a:gd name="T22" fmla="*/ 2147483647 w 288"/>
                <a:gd name="T23" fmla="*/ 2147483647 h 390"/>
                <a:gd name="T24" fmla="*/ 2147483647 w 288"/>
                <a:gd name="T25" fmla="*/ 2147483647 h 390"/>
                <a:gd name="T26" fmla="*/ 2147483647 w 288"/>
                <a:gd name="T27" fmla="*/ 2147483647 h 390"/>
                <a:gd name="T28" fmla="*/ 0 w 288"/>
                <a:gd name="T29" fmla="*/ 2147483647 h 390"/>
                <a:gd name="T30" fmla="*/ 0 w 288"/>
                <a:gd name="T31" fmla="*/ 2147483647 h 390"/>
                <a:gd name="T32" fmla="*/ 2147483647 w 288"/>
                <a:gd name="T33" fmla="*/ 2147483647 h 390"/>
                <a:gd name="T34" fmla="*/ 2147483647 w 288"/>
                <a:gd name="T35" fmla="*/ 2147483647 h 390"/>
                <a:gd name="T36" fmla="*/ 0 w 288"/>
                <a:gd name="T37" fmla="*/ 2147483647 h 390"/>
                <a:gd name="T38" fmla="*/ 0 w 288"/>
                <a:gd name="T39" fmla="*/ 0 h 390"/>
                <a:gd name="T40" fmla="*/ 2147483647 w 288"/>
                <a:gd name="T41" fmla="*/ 0 h 390"/>
                <a:gd name="T42" fmla="*/ 2147483647 w 288"/>
                <a:gd name="T43" fmla="*/ 2147483647 h 390"/>
                <a:gd name="T44" fmla="*/ 2147483647 w 288"/>
                <a:gd name="T45" fmla="*/ 2147483647 h 390"/>
                <a:gd name="T46" fmla="*/ 2147483647 w 288"/>
                <a:gd name="T47" fmla="*/ 2147483647 h 390"/>
                <a:gd name="T48" fmla="*/ 2147483647 w 288"/>
                <a:gd name="T49" fmla="*/ 2147483647 h 390"/>
                <a:gd name="T50" fmla="*/ 2147483647 w 288"/>
                <a:gd name="T51" fmla="*/ 2147483647 h 390"/>
                <a:gd name="T52" fmla="*/ 2147483647 w 288"/>
                <a:gd name="T53" fmla="*/ 2147483647 h 390"/>
                <a:gd name="T54" fmla="*/ 2147483647 w 288"/>
                <a:gd name="T55" fmla="*/ 2147483647 h 390"/>
                <a:gd name="T56" fmla="*/ 2147483647 w 288"/>
                <a:gd name="T57" fmla="*/ 2147483647 h 390"/>
                <a:gd name="T58" fmla="*/ 2147483647 w 288"/>
                <a:gd name="T59" fmla="*/ 2147483647 h 390"/>
                <a:gd name="T60" fmla="*/ 2147483647 w 288"/>
                <a:gd name="T61" fmla="*/ 2147483647 h 390"/>
                <a:gd name="T62" fmla="*/ 2147483647 w 288"/>
                <a:gd name="T63" fmla="*/ 2147483647 h 390"/>
                <a:gd name="T64" fmla="*/ 2147483647 w 288"/>
                <a:gd name="T65" fmla="*/ 2147483647 h 390"/>
                <a:gd name="T66" fmla="*/ 2147483647 w 288"/>
                <a:gd name="T67" fmla="*/ 2147483647 h 390"/>
                <a:gd name="T68" fmla="*/ 2147483647 w 288"/>
                <a:gd name="T69" fmla="*/ 2147483647 h 390"/>
                <a:gd name="T70" fmla="*/ 2147483647 w 288"/>
                <a:gd name="T71" fmla="*/ 2147483647 h 390"/>
                <a:gd name="T72" fmla="*/ 2147483647 w 288"/>
                <a:gd name="T73" fmla="*/ 2147483647 h 390"/>
                <a:gd name="T74" fmla="*/ 2147483647 w 288"/>
                <a:gd name="T75" fmla="*/ 2147483647 h 390"/>
                <a:gd name="T76" fmla="*/ 2147483647 w 288"/>
                <a:gd name="T77" fmla="*/ 2147483647 h 390"/>
                <a:gd name="T78" fmla="*/ 2147483647 w 288"/>
                <a:gd name="T79" fmla="*/ 2147483647 h 390"/>
                <a:gd name="T80" fmla="*/ 2147483647 w 288"/>
                <a:gd name="T81" fmla="*/ 2147483647 h 390"/>
                <a:gd name="T82" fmla="*/ 2147483647 w 288"/>
                <a:gd name="T83" fmla="*/ 2147483647 h 390"/>
                <a:gd name="T84" fmla="*/ 2147483647 w 288"/>
                <a:gd name="T85" fmla="*/ 2147483647 h 390"/>
                <a:gd name="T86" fmla="*/ 2147483647 w 288"/>
                <a:gd name="T87" fmla="*/ 2147483647 h 390"/>
                <a:gd name="T88" fmla="*/ 2147483647 w 288"/>
                <a:gd name="T89" fmla="*/ 2147483647 h 390"/>
                <a:gd name="T90" fmla="*/ 2147483647 w 288"/>
                <a:gd name="T91" fmla="*/ 2147483647 h 390"/>
                <a:gd name="T92" fmla="*/ 2147483647 w 288"/>
                <a:gd name="T93" fmla="*/ 2147483647 h 390"/>
                <a:gd name="T94" fmla="*/ 2147483647 w 288"/>
                <a:gd name="T95" fmla="*/ 2147483647 h 390"/>
                <a:gd name="T96" fmla="*/ 2147483647 w 288"/>
                <a:gd name="T97" fmla="*/ 2147483647 h 390"/>
                <a:gd name="T98" fmla="*/ 2147483647 w 288"/>
                <a:gd name="T99" fmla="*/ 2147483647 h 390"/>
                <a:gd name="T100" fmla="*/ 2147483647 w 288"/>
                <a:gd name="T101" fmla="*/ 2147483647 h 390"/>
                <a:gd name="T102" fmla="*/ 2147483647 w 288"/>
                <a:gd name="T103" fmla="*/ 2147483647 h 390"/>
                <a:gd name="T104" fmla="*/ 2147483647 w 288"/>
                <a:gd name="T105" fmla="*/ 2147483647 h 3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8" h="390">
                  <a:moveTo>
                    <a:pt x="208" y="272"/>
                  </a:moveTo>
                  <a:lnTo>
                    <a:pt x="208" y="272"/>
                  </a:lnTo>
                  <a:lnTo>
                    <a:pt x="208" y="248"/>
                  </a:lnTo>
                  <a:lnTo>
                    <a:pt x="204" y="230"/>
                  </a:lnTo>
                  <a:lnTo>
                    <a:pt x="198" y="216"/>
                  </a:lnTo>
                  <a:lnTo>
                    <a:pt x="190" y="208"/>
                  </a:lnTo>
                  <a:lnTo>
                    <a:pt x="180" y="204"/>
                  </a:lnTo>
                  <a:lnTo>
                    <a:pt x="168" y="200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12" y="200"/>
                  </a:lnTo>
                  <a:lnTo>
                    <a:pt x="112" y="380"/>
                  </a:lnTo>
                  <a:lnTo>
                    <a:pt x="162" y="380"/>
                  </a:lnTo>
                  <a:lnTo>
                    <a:pt x="162" y="390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50" y="38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8" y="110"/>
                  </a:lnTo>
                  <a:lnTo>
                    <a:pt x="280" y="110"/>
                  </a:lnTo>
                  <a:lnTo>
                    <a:pt x="274" y="86"/>
                  </a:lnTo>
                  <a:lnTo>
                    <a:pt x="268" y="64"/>
                  </a:lnTo>
                  <a:lnTo>
                    <a:pt x="262" y="54"/>
                  </a:lnTo>
                  <a:lnTo>
                    <a:pt x="256" y="44"/>
                  </a:lnTo>
                  <a:lnTo>
                    <a:pt x="250" y="34"/>
                  </a:lnTo>
                  <a:lnTo>
                    <a:pt x="242" y="28"/>
                  </a:lnTo>
                  <a:lnTo>
                    <a:pt x="234" y="22"/>
                  </a:lnTo>
                  <a:lnTo>
                    <a:pt x="226" y="18"/>
                  </a:lnTo>
                  <a:lnTo>
                    <a:pt x="210" y="12"/>
                  </a:lnTo>
                  <a:lnTo>
                    <a:pt x="190" y="12"/>
                  </a:lnTo>
                  <a:lnTo>
                    <a:pt x="164" y="10"/>
                  </a:lnTo>
                  <a:lnTo>
                    <a:pt x="112" y="10"/>
                  </a:lnTo>
                  <a:lnTo>
                    <a:pt x="112" y="186"/>
                  </a:lnTo>
                  <a:lnTo>
                    <a:pt x="134" y="186"/>
                  </a:lnTo>
                  <a:lnTo>
                    <a:pt x="162" y="186"/>
                  </a:lnTo>
                  <a:lnTo>
                    <a:pt x="182" y="184"/>
                  </a:lnTo>
                  <a:lnTo>
                    <a:pt x="190" y="180"/>
                  </a:lnTo>
                  <a:lnTo>
                    <a:pt x="194" y="176"/>
                  </a:lnTo>
                  <a:lnTo>
                    <a:pt x="200" y="170"/>
                  </a:lnTo>
                  <a:lnTo>
                    <a:pt x="202" y="162"/>
                  </a:lnTo>
                  <a:lnTo>
                    <a:pt x="206" y="152"/>
                  </a:lnTo>
                  <a:lnTo>
                    <a:pt x="206" y="138"/>
                  </a:lnTo>
                  <a:lnTo>
                    <a:pt x="208" y="112"/>
                  </a:lnTo>
                  <a:lnTo>
                    <a:pt x="218" y="112"/>
                  </a:lnTo>
                  <a:lnTo>
                    <a:pt x="218" y="272"/>
                  </a:lnTo>
                  <a:lnTo>
                    <a:pt x="208" y="272"/>
                  </a:lnTo>
                  <a:close/>
                </a:path>
              </a:pathLst>
            </a:custGeom>
            <a:solidFill>
              <a:srgbClr val="CB0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82"/>
            <p:cNvSpPr>
              <a:spLocks noEditPoints="1"/>
            </p:cNvSpPr>
            <p:nvPr/>
          </p:nvSpPr>
          <p:spPr bwMode="gray">
            <a:xfrm>
              <a:off x="5381922" y="6234749"/>
              <a:ext cx="116107" cy="352925"/>
            </a:xfrm>
            <a:custGeom>
              <a:avLst/>
              <a:gdLst>
                <a:gd name="T0" fmla="*/ 0 w 126"/>
                <a:gd name="T1" fmla="*/ 2147483647 h 382"/>
                <a:gd name="T2" fmla="*/ 2147483647 w 126"/>
                <a:gd name="T3" fmla="*/ 2147483647 h 382"/>
                <a:gd name="T4" fmla="*/ 2147483647 w 126"/>
                <a:gd name="T5" fmla="*/ 2147483647 h 382"/>
                <a:gd name="T6" fmla="*/ 2147483647 w 126"/>
                <a:gd name="T7" fmla="*/ 2147483647 h 382"/>
                <a:gd name="T8" fmla="*/ 2147483647 w 126"/>
                <a:gd name="T9" fmla="*/ 2147483647 h 382"/>
                <a:gd name="T10" fmla="*/ 0 w 126"/>
                <a:gd name="T11" fmla="*/ 2147483647 h 382"/>
                <a:gd name="T12" fmla="*/ 0 w 126"/>
                <a:gd name="T13" fmla="*/ 2147483647 h 382"/>
                <a:gd name="T14" fmla="*/ 2147483647 w 126"/>
                <a:gd name="T15" fmla="*/ 2147483647 h 382"/>
                <a:gd name="T16" fmla="*/ 2147483647 w 126"/>
                <a:gd name="T17" fmla="*/ 2147483647 h 382"/>
                <a:gd name="T18" fmla="*/ 0 w 126"/>
                <a:gd name="T19" fmla="*/ 2147483647 h 382"/>
                <a:gd name="T20" fmla="*/ 0 w 126"/>
                <a:gd name="T21" fmla="*/ 2147483647 h 382"/>
                <a:gd name="T22" fmla="*/ 2147483647 w 126"/>
                <a:gd name="T23" fmla="*/ 0 h 382"/>
                <a:gd name="T24" fmla="*/ 2147483647 w 126"/>
                <a:gd name="T25" fmla="*/ 0 h 382"/>
                <a:gd name="T26" fmla="*/ 2147483647 w 126"/>
                <a:gd name="T27" fmla="*/ 0 h 382"/>
                <a:gd name="T28" fmla="*/ 2147483647 w 126"/>
                <a:gd name="T29" fmla="*/ 2147483647 h 382"/>
                <a:gd name="T30" fmla="*/ 2147483647 w 126"/>
                <a:gd name="T31" fmla="*/ 2147483647 h 382"/>
                <a:gd name="T32" fmla="*/ 2147483647 w 126"/>
                <a:gd name="T33" fmla="*/ 2147483647 h 382"/>
                <a:gd name="T34" fmla="*/ 2147483647 w 126"/>
                <a:gd name="T35" fmla="*/ 2147483647 h 382"/>
                <a:gd name="T36" fmla="*/ 2147483647 w 126"/>
                <a:gd name="T37" fmla="*/ 2147483647 h 382"/>
                <a:gd name="T38" fmla="*/ 2147483647 w 126"/>
                <a:gd name="T39" fmla="*/ 2147483647 h 382"/>
                <a:gd name="T40" fmla="*/ 2147483647 w 126"/>
                <a:gd name="T41" fmla="*/ 2147483647 h 382"/>
                <a:gd name="T42" fmla="*/ 2147483647 w 126"/>
                <a:gd name="T43" fmla="*/ 2147483647 h 382"/>
                <a:gd name="T44" fmla="*/ 2147483647 w 126"/>
                <a:gd name="T45" fmla="*/ 2147483647 h 382"/>
                <a:gd name="T46" fmla="*/ 2147483647 w 126"/>
                <a:gd name="T47" fmla="*/ 2147483647 h 382"/>
                <a:gd name="T48" fmla="*/ 2147483647 w 126"/>
                <a:gd name="T49" fmla="*/ 2147483647 h 382"/>
                <a:gd name="T50" fmla="*/ 2147483647 w 126"/>
                <a:gd name="T51" fmla="*/ 2147483647 h 382"/>
                <a:gd name="T52" fmla="*/ 2147483647 w 126"/>
                <a:gd name="T53" fmla="*/ 2147483647 h 382"/>
                <a:gd name="T54" fmla="*/ 2147483647 w 126"/>
                <a:gd name="T55" fmla="*/ 2147483647 h 382"/>
                <a:gd name="T56" fmla="*/ 2147483647 w 126"/>
                <a:gd name="T57" fmla="*/ 2147483647 h 382"/>
                <a:gd name="T58" fmla="*/ 2147483647 w 126"/>
                <a:gd name="T59" fmla="*/ 2147483647 h 382"/>
                <a:gd name="T60" fmla="*/ 2147483647 w 126"/>
                <a:gd name="T61" fmla="*/ 2147483647 h 382"/>
                <a:gd name="T62" fmla="*/ 2147483647 w 126"/>
                <a:gd name="T63" fmla="*/ 2147483647 h 382"/>
                <a:gd name="T64" fmla="*/ 2147483647 w 126"/>
                <a:gd name="T65" fmla="*/ 2147483647 h 382"/>
                <a:gd name="T66" fmla="*/ 2147483647 w 126"/>
                <a:gd name="T67" fmla="*/ 2147483647 h 382"/>
                <a:gd name="T68" fmla="*/ 2147483647 w 126"/>
                <a:gd name="T69" fmla="*/ 2147483647 h 382"/>
                <a:gd name="T70" fmla="*/ 2147483647 w 126"/>
                <a:gd name="T71" fmla="*/ 2147483647 h 382"/>
                <a:gd name="T72" fmla="*/ 2147483647 w 126"/>
                <a:gd name="T73" fmla="*/ 2147483647 h 382"/>
                <a:gd name="T74" fmla="*/ 2147483647 w 126"/>
                <a:gd name="T75" fmla="*/ 2147483647 h 382"/>
                <a:gd name="T76" fmla="*/ 2147483647 w 126"/>
                <a:gd name="T77" fmla="*/ 2147483647 h 382"/>
                <a:gd name="T78" fmla="*/ 2147483647 w 126"/>
                <a:gd name="T79" fmla="*/ 2147483647 h 382"/>
                <a:gd name="T80" fmla="*/ 2147483647 w 126"/>
                <a:gd name="T81" fmla="*/ 2147483647 h 382"/>
                <a:gd name="T82" fmla="*/ 2147483647 w 126"/>
                <a:gd name="T83" fmla="*/ 2147483647 h 382"/>
                <a:gd name="T84" fmla="*/ 2147483647 w 126"/>
                <a:gd name="T85" fmla="*/ 2147483647 h 382"/>
                <a:gd name="T86" fmla="*/ 2147483647 w 126"/>
                <a:gd name="T87" fmla="*/ 2147483647 h 382"/>
                <a:gd name="T88" fmla="*/ 2147483647 w 126"/>
                <a:gd name="T89" fmla="*/ 2147483647 h 382"/>
                <a:gd name="T90" fmla="*/ 2147483647 w 126"/>
                <a:gd name="T91" fmla="*/ 2147483647 h 382"/>
                <a:gd name="T92" fmla="*/ 2147483647 w 126"/>
                <a:gd name="T93" fmla="*/ 0 h 382"/>
                <a:gd name="T94" fmla="*/ 2147483647 w 126"/>
                <a:gd name="T95" fmla="*/ 0 h 3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6" h="382">
                  <a:moveTo>
                    <a:pt x="0" y="154"/>
                  </a:moveTo>
                  <a:lnTo>
                    <a:pt x="90" y="154"/>
                  </a:lnTo>
                  <a:lnTo>
                    <a:pt x="90" y="372"/>
                  </a:lnTo>
                  <a:lnTo>
                    <a:pt x="126" y="372"/>
                  </a:lnTo>
                  <a:lnTo>
                    <a:pt x="126" y="382"/>
                  </a:lnTo>
                  <a:lnTo>
                    <a:pt x="0" y="382"/>
                  </a:lnTo>
                  <a:lnTo>
                    <a:pt x="0" y="372"/>
                  </a:lnTo>
                  <a:lnTo>
                    <a:pt x="38" y="372"/>
                  </a:lnTo>
                  <a:lnTo>
                    <a:pt x="38" y="166"/>
                  </a:lnTo>
                  <a:lnTo>
                    <a:pt x="0" y="166"/>
                  </a:lnTo>
                  <a:lnTo>
                    <a:pt x="0" y="154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92" y="20"/>
                  </a:lnTo>
                  <a:lnTo>
                    <a:pt x="94" y="26"/>
                  </a:lnTo>
                  <a:lnTo>
                    <a:pt x="96" y="32"/>
                  </a:lnTo>
                  <a:lnTo>
                    <a:pt x="94" y="40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86" y="56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70" y="64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4"/>
                  </a:lnTo>
                  <a:lnTo>
                    <a:pt x="44" y="60"/>
                  </a:lnTo>
                  <a:lnTo>
                    <a:pt x="40" y="56"/>
                  </a:lnTo>
                  <a:lnTo>
                    <a:pt x="36" y="52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6" y="14"/>
                  </a:lnTo>
                  <a:lnTo>
                    <a:pt x="40" y="10"/>
                  </a:lnTo>
                  <a:lnTo>
                    <a:pt x="44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CB0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83"/>
            <p:cNvSpPr>
              <a:spLocks/>
            </p:cNvSpPr>
            <p:nvPr/>
          </p:nvSpPr>
          <p:spPr bwMode="gray">
            <a:xfrm>
              <a:off x="5381922" y="6376666"/>
              <a:ext cx="116107" cy="211008"/>
            </a:xfrm>
            <a:custGeom>
              <a:avLst/>
              <a:gdLst>
                <a:gd name="T0" fmla="*/ 0 w 126"/>
                <a:gd name="T1" fmla="*/ 0 h 228"/>
                <a:gd name="T2" fmla="*/ 2147483647 w 126"/>
                <a:gd name="T3" fmla="*/ 0 h 228"/>
                <a:gd name="T4" fmla="*/ 2147483647 w 126"/>
                <a:gd name="T5" fmla="*/ 2147483647 h 228"/>
                <a:gd name="T6" fmla="*/ 2147483647 w 126"/>
                <a:gd name="T7" fmla="*/ 2147483647 h 228"/>
                <a:gd name="T8" fmla="*/ 2147483647 w 126"/>
                <a:gd name="T9" fmla="*/ 2147483647 h 228"/>
                <a:gd name="T10" fmla="*/ 0 w 126"/>
                <a:gd name="T11" fmla="*/ 2147483647 h 228"/>
                <a:gd name="T12" fmla="*/ 0 w 126"/>
                <a:gd name="T13" fmla="*/ 2147483647 h 228"/>
                <a:gd name="T14" fmla="*/ 2147483647 w 126"/>
                <a:gd name="T15" fmla="*/ 2147483647 h 228"/>
                <a:gd name="T16" fmla="*/ 2147483647 w 126"/>
                <a:gd name="T17" fmla="*/ 2147483647 h 228"/>
                <a:gd name="T18" fmla="*/ 0 w 126"/>
                <a:gd name="T19" fmla="*/ 2147483647 h 228"/>
                <a:gd name="T20" fmla="*/ 0 w 126"/>
                <a:gd name="T21" fmla="*/ 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228">
                  <a:moveTo>
                    <a:pt x="0" y="0"/>
                  </a:moveTo>
                  <a:lnTo>
                    <a:pt x="90" y="0"/>
                  </a:lnTo>
                  <a:lnTo>
                    <a:pt x="90" y="218"/>
                  </a:lnTo>
                  <a:lnTo>
                    <a:pt x="126" y="218"/>
                  </a:lnTo>
                  <a:lnTo>
                    <a:pt x="126" y="228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38" y="218"/>
                  </a:lnTo>
                  <a:lnTo>
                    <a:pt x="38" y="1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B0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gray">
            <a:xfrm>
              <a:off x="5410013" y="6234749"/>
              <a:ext cx="59926" cy="61622"/>
            </a:xfrm>
            <a:custGeom>
              <a:avLst/>
              <a:gdLst>
                <a:gd name="T0" fmla="*/ 2147483647 w 66"/>
                <a:gd name="T1" fmla="*/ 0 h 66"/>
                <a:gd name="T2" fmla="*/ 2147483647 w 66"/>
                <a:gd name="T3" fmla="*/ 0 h 66"/>
                <a:gd name="T4" fmla="*/ 2147483647 w 66"/>
                <a:gd name="T5" fmla="*/ 0 h 66"/>
                <a:gd name="T6" fmla="*/ 2147483647 w 66"/>
                <a:gd name="T7" fmla="*/ 2147483647 h 66"/>
                <a:gd name="T8" fmla="*/ 2147483647 w 66"/>
                <a:gd name="T9" fmla="*/ 2147483647 h 66"/>
                <a:gd name="T10" fmla="*/ 2147483647 w 66"/>
                <a:gd name="T11" fmla="*/ 2147483647 h 66"/>
                <a:gd name="T12" fmla="*/ 2147483647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2147483647 w 66"/>
                <a:gd name="T19" fmla="*/ 2147483647 h 66"/>
                <a:gd name="T20" fmla="*/ 2147483647 w 66"/>
                <a:gd name="T21" fmla="*/ 2147483647 h 66"/>
                <a:gd name="T22" fmla="*/ 2147483647 w 66"/>
                <a:gd name="T23" fmla="*/ 2147483647 h 66"/>
                <a:gd name="T24" fmla="*/ 2147483647 w 66"/>
                <a:gd name="T25" fmla="*/ 2147483647 h 66"/>
                <a:gd name="T26" fmla="*/ 2147483647 w 66"/>
                <a:gd name="T27" fmla="*/ 2147483647 h 66"/>
                <a:gd name="T28" fmla="*/ 2147483647 w 66"/>
                <a:gd name="T29" fmla="*/ 2147483647 h 66"/>
                <a:gd name="T30" fmla="*/ 2147483647 w 66"/>
                <a:gd name="T31" fmla="*/ 2147483647 h 66"/>
                <a:gd name="T32" fmla="*/ 2147483647 w 66"/>
                <a:gd name="T33" fmla="*/ 2147483647 h 66"/>
                <a:gd name="T34" fmla="*/ 2147483647 w 66"/>
                <a:gd name="T35" fmla="*/ 2147483647 h 66"/>
                <a:gd name="T36" fmla="*/ 2147483647 w 66"/>
                <a:gd name="T37" fmla="*/ 2147483647 h 66"/>
                <a:gd name="T38" fmla="*/ 2147483647 w 66"/>
                <a:gd name="T39" fmla="*/ 2147483647 h 66"/>
                <a:gd name="T40" fmla="*/ 2147483647 w 66"/>
                <a:gd name="T41" fmla="*/ 2147483647 h 66"/>
                <a:gd name="T42" fmla="*/ 2147483647 w 66"/>
                <a:gd name="T43" fmla="*/ 2147483647 h 66"/>
                <a:gd name="T44" fmla="*/ 2147483647 w 66"/>
                <a:gd name="T45" fmla="*/ 2147483647 h 66"/>
                <a:gd name="T46" fmla="*/ 2147483647 w 66"/>
                <a:gd name="T47" fmla="*/ 2147483647 h 66"/>
                <a:gd name="T48" fmla="*/ 2147483647 w 66"/>
                <a:gd name="T49" fmla="*/ 2147483647 h 66"/>
                <a:gd name="T50" fmla="*/ 2147483647 w 66"/>
                <a:gd name="T51" fmla="*/ 2147483647 h 66"/>
                <a:gd name="T52" fmla="*/ 0 w 66"/>
                <a:gd name="T53" fmla="*/ 2147483647 h 66"/>
                <a:gd name="T54" fmla="*/ 0 w 66"/>
                <a:gd name="T55" fmla="*/ 2147483647 h 66"/>
                <a:gd name="T56" fmla="*/ 0 w 66"/>
                <a:gd name="T57" fmla="*/ 2147483647 h 66"/>
                <a:gd name="T58" fmla="*/ 0 w 66"/>
                <a:gd name="T59" fmla="*/ 2147483647 h 66"/>
                <a:gd name="T60" fmla="*/ 2147483647 w 66"/>
                <a:gd name="T61" fmla="*/ 2147483647 h 66"/>
                <a:gd name="T62" fmla="*/ 2147483647 w 66"/>
                <a:gd name="T63" fmla="*/ 2147483647 h 66"/>
                <a:gd name="T64" fmla="*/ 2147483647 w 66"/>
                <a:gd name="T65" fmla="*/ 2147483647 h 66"/>
                <a:gd name="T66" fmla="*/ 2147483647 w 66"/>
                <a:gd name="T67" fmla="*/ 2147483647 h 66"/>
                <a:gd name="T68" fmla="*/ 2147483647 w 66"/>
                <a:gd name="T69" fmla="*/ 2147483647 h 66"/>
                <a:gd name="T70" fmla="*/ 2147483647 w 66"/>
                <a:gd name="T71" fmla="*/ 0 h 66"/>
                <a:gd name="T72" fmla="*/ 2147483647 w 66"/>
                <a:gd name="T73" fmla="*/ 0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66">
                  <a:moveTo>
                    <a:pt x="32" y="0"/>
                  </a:move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6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6" y="64"/>
                  </a:lnTo>
                  <a:lnTo>
                    <a:pt x="40" y="64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</a:path>
              </a:pathLst>
            </a:custGeom>
            <a:solidFill>
              <a:srgbClr val="CB0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Freeform 285"/>
            <p:cNvSpPr>
              <a:spLocks/>
            </p:cNvSpPr>
            <p:nvPr/>
          </p:nvSpPr>
          <p:spPr bwMode="gray">
            <a:xfrm>
              <a:off x="5507394" y="6292637"/>
              <a:ext cx="147943" cy="302506"/>
            </a:xfrm>
            <a:custGeom>
              <a:avLst/>
              <a:gdLst>
                <a:gd name="T0" fmla="*/ 2147483647 w 160"/>
                <a:gd name="T1" fmla="*/ 2147483647 h 328"/>
                <a:gd name="T2" fmla="*/ 2147483647 w 160"/>
                <a:gd name="T3" fmla="*/ 2147483647 h 328"/>
                <a:gd name="T4" fmla="*/ 2147483647 w 160"/>
                <a:gd name="T5" fmla="*/ 2147483647 h 328"/>
                <a:gd name="T6" fmla="*/ 2147483647 w 160"/>
                <a:gd name="T7" fmla="*/ 2147483647 h 328"/>
                <a:gd name="T8" fmla="*/ 2147483647 w 160"/>
                <a:gd name="T9" fmla="*/ 2147483647 h 328"/>
                <a:gd name="T10" fmla="*/ 2147483647 w 160"/>
                <a:gd name="T11" fmla="*/ 2147483647 h 328"/>
                <a:gd name="T12" fmla="*/ 2147483647 w 160"/>
                <a:gd name="T13" fmla="*/ 2147483647 h 328"/>
                <a:gd name="T14" fmla="*/ 2147483647 w 160"/>
                <a:gd name="T15" fmla="*/ 2147483647 h 328"/>
                <a:gd name="T16" fmla="*/ 2147483647 w 160"/>
                <a:gd name="T17" fmla="*/ 2147483647 h 328"/>
                <a:gd name="T18" fmla="*/ 2147483647 w 160"/>
                <a:gd name="T19" fmla="*/ 2147483647 h 328"/>
                <a:gd name="T20" fmla="*/ 2147483647 w 160"/>
                <a:gd name="T21" fmla="*/ 2147483647 h 328"/>
                <a:gd name="T22" fmla="*/ 2147483647 w 160"/>
                <a:gd name="T23" fmla="*/ 2147483647 h 328"/>
                <a:gd name="T24" fmla="*/ 2147483647 w 160"/>
                <a:gd name="T25" fmla="*/ 2147483647 h 328"/>
                <a:gd name="T26" fmla="*/ 2147483647 w 160"/>
                <a:gd name="T27" fmla="*/ 2147483647 h 328"/>
                <a:gd name="T28" fmla="*/ 2147483647 w 160"/>
                <a:gd name="T29" fmla="*/ 2147483647 h 328"/>
                <a:gd name="T30" fmla="*/ 2147483647 w 160"/>
                <a:gd name="T31" fmla="*/ 2147483647 h 328"/>
                <a:gd name="T32" fmla="*/ 2147483647 w 160"/>
                <a:gd name="T33" fmla="*/ 2147483647 h 328"/>
                <a:gd name="T34" fmla="*/ 2147483647 w 160"/>
                <a:gd name="T35" fmla="*/ 2147483647 h 328"/>
                <a:gd name="T36" fmla="*/ 2147483647 w 160"/>
                <a:gd name="T37" fmla="*/ 2147483647 h 328"/>
                <a:gd name="T38" fmla="*/ 2147483647 w 160"/>
                <a:gd name="T39" fmla="*/ 2147483647 h 328"/>
                <a:gd name="T40" fmla="*/ 2147483647 w 160"/>
                <a:gd name="T41" fmla="*/ 2147483647 h 328"/>
                <a:gd name="T42" fmla="*/ 2147483647 w 160"/>
                <a:gd name="T43" fmla="*/ 2147483647 h 328"/>
                <a:gd name="T44" fmla="*/ 2147483647 w 160"/>
                <a:gd name="T45" fmla="*/ 2147483647 h 328"/>
                <a:gd name="T46" fmla="*/ 2147483647 w 160"/>
                <a:gd name="T47" fmla="*/ 2147483647 h 328"/>
                <a:gd name="T48" fmla="*/ 2147483647 w 160"/>
                <a:gd name="T49" fmla="*/ 2147483647 h 328"/>
                <a:gd name="T50" fmla="*/ 2147483647 w 160"/>
                <a:gd name="T51" fmla="*/ 2147483647 h 328"/>
                <a:gd name="T52" fmla="*/ 2147483647 w 160"/>
                <a:gd name="T53" fmla="*/ 2147483647 h 328"/>
                <a:gd name="T54" fmla="*/ 2147483647 w 160"/>
                <a:gd name="T55" fmla="*/ 2147483647 h 328"/>
                <a:gd name="T56" fmla="*/ 2147483647 w 160"/>
                <a:gd name="T57" fmla="*/ 2147483647 h 328"/>
                <a:gd name="T58" fmla="*/ 2147483647 w 160"/>
                <a:gd name="T59" fmla="*/ 2147483647 h 328"/>
                <a:gd name="T60" fmla="*/ 2147483647 w 160"/>
                <a:gd name="T61" fmla="*/ 2147483647 h 328"/>
                <a:gd name="T62" fmla="*/ 2147483647 w 160"/>
                <a:gd name="T63" fmla="*/ 2147483647 h 328"/>
                <a:gd name="T64" fmla="*/ 2147483647 w 160"/>
                <a:gd name="T65" fmla="*/ 2147483647 h 328"/>
                <a:gd name="T66" fmla="*/ 2147483647 w 160"/>
                <a:gd name="T67" fmla="*/ 2147483647 h 328"/>
                <a:gd name="T68" fmla="*/ 2147483647 w 160"/>
                <a:gd name="T69" fmla="*/ 2147483647 h 328"/>
                <a:gd name="T70" fmla="*/ 2147483647 w 160"/>
                <a:gd name="T71" fmla="*/ 2147483647 h 328"/>
                <a:gd name="T72" fmla="*/ 2147483647 w 160"/>
                <a:gd name="T73" fmla="*/ 2147483647 h 328"/>
                <a:gd name="T74" fmla="*/ 2147483647 w 160"/>
                <a:gd name="T75" fmla="*/ 2147483647 h 328"/>
                <a:gd name="T76" fmla="*/ 2147483647 w 160"/>
                <a:gd name="T77" fmla="*/ 2147483647 h 328"/>
                <a:gd name="T78" fmla="*/ 0 w 160"/>
                <a:gd name="T79" fmla="*/ 2147483647 h 328"/>
                <a:gd name="T80" fmla="*/ 0 w 160"/>
                <a:gd name="T81" fmla="*/ 2147483647 h 328"/>
                <a:gd name="T82" fmla="*/ 0 w 160"/>
                <a:gd name="T83" fmla="*/ 2147483647 h 328"/>
                <a:gd name="T84" fmla="*/ 2147483647 w 160"/>
                <a:gd name="T85" fmla="*/ 2147483647 h 328"/>
                <a:gd name="T86" fmla="*/ 2147483647 w 160"/>
                <a:gd name="T87" fmla="*/ 2147483647 h 328"/>
                <a:gd name="T88" fmla="*/ 2147483647 w 160"/>
                <a:gd name="T89" fmla="*/ 2147483647 h 328"/>
                <a:gd name="T90" fmla="*/ 2147483647 w 160"/>
                <a:gd name="T91" fmla="*/ 2147483647 h 328"/>
                <a:gd name="T92" fmla="*/ 2147483647 w 160"/>
                <a:gd name="T93" fmla="*/ 2147483647 h 328"/>
                <a:gd name="T94" fmla="*/ 2147483647 w 160"/>
                <a:gd name="T95" fmla="*/ 2147483647 h 328"/>
                <a:gd name="T96" fmla="*/ 2147483647 w 160"/>
                <a:gd name="T97" fmla="*/ 2147483647 h 328"/>
                <a:gd name="T98" fmla="*/ 2147483647 w 160"/>
                <a:gd name="T99" fmla="*/ 2147483647 h 328"/>
                <a:gd name="T100" fmla="*/ 2147483647 w 160"/>
                <a:gd name="T101" fmla="*/ 0 h 328"/>
                <a:gd name="T102" fmla="*/ 2147483647 w 160"/>
                <a:gd name="T103" fmla="*/ 0 h 328"/>
                <a:gd name="T104" fmla="*/ 2147483647 w 160"/>
                <a:gd name="T105" fmla="*/ 2147483647 h 328"/>
                <a:gd name="T106" fmla="*/ 2147483647 w 160"/>
                <a:gd name="T107" fmla="*/ 2147483647 h 328"/>
                <a:gd name="T108" fmla="*/ 2147483647 w 160"/>
                <a:gd name="T109" fmla="*/ 2147483647 h 3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" h="328">
                  <a:moveTo>
                    <a:pt x="146" y="104"/>
                  </a:moveTo>
                  <a:lnTo>
                    <a:pt x="86" y="104"/>
                  </a:lnTo>
                  <a:lnTo>
                    <a:pt x="86" y="270"/>
                  </a:lnTo>
                  <a:lnTo>
                    <a:pt x="88" y="282"/>
                  </a:lnTo>
                  <a:lnTo>
                    <a:pt x="90" y="296"/>
                  </a:lnTo>
                  <a:lnTo>
                    <a:pt x="94" y="302"/>
                  </a:lnTo>
                  <a:lnTo>
                    <a:pt x="98" y="306"/>
                  </a:lnTo>
                  <a:lnTo>
                    <a:pt x="104" y="308"/>
                  </a:lnTo>
                  <a:lnTo>
                    <a:pt x="114" y="310"/>
                  </a:lnTo>
                  <a:lnTo>
                    <a:pt x="124" y="308"/>
                  </a:lnTo>
                  <a:lnTo>
                    <a:pt x="130" y="306"/>
                  </a:lnTo>
                  <a:lnTo>
                    <a:pt x="136" y="302"/>
                  </a:lnTo>
                  <a:lnTo>
                    <a:pt x="140" y="298"/>
                  </a:lnTo>
                  <a:lnTo>
                    <a:pt x="146" y="286"/>
                  </a:lnTo>
                  <a:lnTo>
                    <a:pt x="148" y="278"/>
                  </a:lnTo>
                  <a:lnTo>
                    <a:pt x="160" y="278"/>
                  </a:lnTo>
                  <a:lnTo>
                    <a:pt x="156" y="292"/>
                  </a:lnTo>
                  <a:lnTo>
                    <a:pt x="152" y="300"/>
                  </a:lnTo>
                  <a:lnTo>
                    <a:pt x="146" y="308"/>
                  </a:lnTo>
                  <a:lnTo>
                    <a:pt x="138" y="316"/>
                  </a:lnTo>
                  <a:lnTo>
                    <a:pt x="128" y="322"/>
                  </a:lnTo>
                  <a:lnTo>
                    <a:pt x="114" y="326"/>
                  </a:lnTo>
                  <a:lnTo>
                    <a:pt x="98" y="328"/>
                  </a:lnTo>
                  <a:lnTo>
                    <a:pt x="78" y="326"/>
                  </a:lnTo>
                  <a:lnTo>
                    <a:pt x="70" y="324"/>
                  </a:lnTo>
                  <a:lnTo>
                    <a:pt x="62" y="320"/>
                  </a:lnTo>
                  <a:lnTo>
                    <a:pt x="54" y="316"/>
                  </a:lnTo>
                  <a:lnTo>
                    <a:pt x="48" y="310"/>
                  </a:lnTo>
                  <a:lnTo>
                    <a:pt x="44" y="302"/>
                  </a:lnTo>
                  <a:lnTo>
                    <a:pt x="40" y="294"/>
                  </a:lnTo>
                  <a:lnTo>
                    <a:pt x="38" y="286"/>
                  </a:lnTo>
                  <a:lnTo>
                    <a:pt x="36" y="276"/>
                  </a:lnTo>
                  <a:lnTo>
                    <a:pt x="36" y="244"/>
                  </a:lnTo>
                  <a:lnTo>
                    <a:pt x="36" y="10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14" y="88"/>
                  </a:lnTo>
                  <a:lnTo>
                    <a:pt x="28" y="78"/>
                  </a:lnTo>
                  <a:lnTo>
                    <a:pt x="40" y="68"/>
                  </a:lnTo>
                  <a:lnTo>
                    <a:pt x="50" y="54"/>
                  </a:lnTo>
                  <a:lnTo>
                    <a:pt x="64" y="36"/>
                  </a:lnTo>
                  <a:lnTo>
                    <a:pt x="72" y="22"/>
                  </a:lnTo>
                  <a:lnTo>
                    <a:pt x="76" y="1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86" y="92"/>
                  </a:lnTo>
                  <a:lnTo>
                    <a:pt x="146" y="92"/>
                  </a:lnTo>
                  <a:lnTo>
                    <a:pt x="146" y="104"/>
                  </a:lnTo>
                  <a:close/>
                </a:path>
              </a:pathLst>
            </a:custGeom>
            <a:solidFill>
              <a:srgbClr val="CB0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Freeform 286"/>
            <p:cNvSpPr>
              <a:spLocks/>
            </p:cNvSpPr>
            <p:nvPr/>
          </p:nvSpPr>
          <p:spPr bwMode="gray">
            <a:xfrm>
              <a:off x="5664701" y="6371065"/>
              <a:ext cx="192888" cy="224079"/>
            </a:xfrm>
            <a:custGeom>
              <a:avLst/>
              <a:gdLst>
                <a:gd name="T0" fmla="*/ 2147483647 w 210"/>
                <a:gd name="T1" fmla="*/ 2147483647 h 242"/>
                <a:gd name="T2" fmla="*/ 2147483647 w 210"/>
                <a:gd name="T3" fmla="*/ 2147483647 h 242"/>
                <a:gd name="T4" fmla="*/ 2147483647 w 210"/>
                <a:gd name="T5" fmla="*/ 2147483647 h 242"/>
                <a:gd name="T6" fmla="*/ 2147483647 w 210"/>
                <a:gd name="T7" fmla="*/ 2147483647 h 242"/>
                <a:gd name="T8" fmla="*/ 2147483647 w 210"/>
                <a:gd name="T9" fmla="*/ 2147483647 h 242"/>
                <a:gd name="T10" fmla="*/ 2147483647 w 210"/>
                <a:gd name="T11" fmla="*/ 2147483647 h 242"/>
                <a:gd name="T12" fmla="*/ 2147483647 w 210"/>
                <a:gd name="T13" fmla="*/ 2147483647 h 242"/>
                <a:gd name="T14" fmla="*/ 2147483647 w 210"/>
                <a:gd name="T15" fmla="*/ 2147483647 h 242"/>
                <a:gd name="T16" fmla="*/ 2147483647 w 210"/>
                <a:gd name="T17" fmla="*/ 2147483647 h 242"/>
                <a:gd name="T18" fmla="*/ 0 w 210"/>
                <a:gd name="T19" fmla="*/ 2147483647 h 242"/>
                <a:gd name="T20" fmla="*/ 0 w 210"/>
                <a:gd name="T21" fmla="*/ 2147483647 h 242"/>
                <a:gd name="T22" fmla="*/ 2147483647 w 210"/>
                <a:gd name="T23" fmla="*/ 2147483647 h 242"/>
                <a:gd name="T24" fmla="*/ 2147483647 w 210"/>
                <a:gd name="T25" fmla="*/ 2147483647 h 242"/>
                <a:gd name="T26" fmla="*/ 2147483647 w 210"/>
                <a:gd name="T27" fmla="*/ 2147483647 h 242"/>
                <a:gd name="T28" fmla="*/ 2147483647 w 210"/>
                <a:gd name="T29" fmla="*/ 2147483647 h 242"/>
                <a:gd name="T30" fmla="*/ 2147483647 w 210"/>
                <a:gd name="T31" fmla="*/ 0 h 242"/>
                <a:gd name="T32" fmla="*/ 2147483647 w 210"/>
                <a:gd name="T33" fmla="*/ 2147483647 h 242"/>
                <a:gd name="T34" fmla="*/ 2147483647 w 210"/>
                <a:gd name="T35" fmla="*/ 2147483647 h 242"/>
                <a:gd name="T36" fmla="*/ 2147483647 w 210"/>
                <a:gd name="T37" fmla="*/ 2147483647 h 242"/>
                <a:gd name="T38" fmla="*/ 2147483647 w 210"/>
                <a:gd name="T39" fmla="*/ 2147483647 h 242"/>
                <a:gd name="T40" fmla="*/ 2147483647 w 210"/>
                <a:gd name="T41" fmla="*/ 2147483647 h 242"/>
                <a:gd name="T42" fmla="*/ 2147483647 w 210"/>
                <a:gd name="T43" fmla="*/ 2147483647 h 242"/>
                <a:gd name="T44" fmla="*/ 2147483647 w 210"/>
                <a:gd name="T45" fmla="*/ 2147483647 h 242"/>
                <a:gd name="T46" fmla="*/ 2147483647 w 210"/>
                <a:gd name="T47" fmla="*/ 2147483647 h 242"/>
                <a:gd name="T48" fmla="*/ 2147483647 w 210"/>
                <a:gd name="T49" fmla="*/ 2147483647 h 242"/>
                <a:gd name="T50" fmla="*/ 2147483647 w 210"/>
                <a:gd name="T51" fmla="*/ 2147483647 h 242"/>
                <a:gd name="T52" fmla="*/ 2147483647 w 210"/>
                <a:gd name="T53" fmla="*/ 2147483647 h 242"/>
                <a:gd name="T54" fmla="*/ 2147483647 w 210"/>
                <a:gd name="T55" fmla="*/ 2147483647 h 242"/>
                <a:gd name="T56" fmla="*/ 2147483647 w 210"/>
                <a:gd name="T57" fmla="*/ 2147483647 h 242"/>
                <a:gd name="T58" fmla="*/ 2147483647 w 210"/>
                <a:gd name="T59" fmla="*/ 2147483647 h 242"/>
                <a:gd name="T60" fmla="*/ 2147483647 w 210"/>
                <a:gd name="T61" fmla="*/ 2147483647 h 242"/>
                <a:gd name="T62" fmla="*/ 2147483647 w 210"/>
                <a:gd name="T63" fmla="*/ 2147483647 h 242"/>
                <a:gd name="T64" fmla="*/ 2147483647 w 210"/>
                <a:gd name="T65" fmla="*/ 2147483647 h 242"/>
                <a:gd name="T66" fmla="*/ 2147483647 w 210"/>
                <a:gd name="T67" fmla="*/ 2147483647 h 242"/>
                <a:gd name="T68" fmla="*/ 2147483647 w 210"/>
                <a:gd name="T69" fmla="*/ 2147483647 h 242"/>
                <a:gd name="T70" fmla="*/ 2147483647 w 210"/>
                <a:gd name="T71" fmla="*/ 2147483647 h 242"/>
                <a:gd name="T72" fmla="*/ 2147483647 w 210"/>
                <a:gd name="T73" fmla="*/ 2147483647 h 242"/>
                <a:gd name="T74" fmla="*/ 2147483647 w 210"/>
                <a:gd name="T75" fmla="*/ 2147483647 h 242"/>
                <a:gd name="T76" fmla="*/ 2147483647 w 210"/>
                <a:gd name="T77" fmla="*/ 2147483647 h 242"/>
                <a:gd name="T78" fmla="*/ 2147483647 w 210"/>
                <a:gd name="T79" fmla="*/ 2147483647 h 242"/>
                <a:gd name="T80" fmla="*/ 2147483647 w 210"/>
                <a:gd name="T81" fmla="*/ 2147483647 h 242"/>
                <a:gd name="T82" fmla="*/ 2147483647 w 210"/>
                <a:gd name="T83" fmla="*/ 2147483647 h 242"/>
                <a:gd name="T84" fmla="*/ 2147483647 w 210"/>
                <a:gd name="T85" fmla="*/ 2147483647 h 242"/>
                <a:gd name="T86" fmla="*/ 2147483647 w 210"/>
                <a:gd name="T87" fmla="*/ 2147483647 h 242"/>
                <a:gd name="T88" fmla="*/ 2147483647 w 210"/>
                <a:gd name="T89" fmla="*/ 2147483647 h 242"/>
                <a:gd name="T90" fmla="*/ 2147483647 w 210"/>
                <a:gd name="T91" fmla="*/ 2147483647 h 242"/>
                <a:gd name="T92" fmla="*/ 2147483647 w 210"/>
                <a:gd name="T93" fmla="*/ 2147483647 h 242"/>
                <a:gd name="T94" fmla="*/ 2147483647 w 210"/>
                <a:gd name="T95" fmla="*/ 2147483647 h 242"/>
                <a:gd name="T96" fmla="*/ 2147483647 w 210"/>
                <a:gd name="T97" fmla="*/ 2147483647 h 2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0" h="242">
                  <a:moveTo>
                    <a:pt x="210" y="160"/>
                  </a:moveTo>
                  <a:lnTo>
                    <a:pt x="210" y="160"/>
                  </a:lnTo>
                  <a:lnTo>
                    <a:pt x="206" y="176"/>
                  </a:lnTo>
                  <a:lnTo>
                    <a:pt x="200" y="190"/>
                  </a:lnTo>
                  <a:lnTo>
                    <a:pt x="192" y="204"/>
                  </a:lnTo>
                  <a:lnTo>
                    <a:pt x="182" y="216"/>
                  </a:lnTo>
                  <a:lnTo>
                    <a:pt x="168" y="226"/>
                  </a:lnTo>
                  <a:lnTo>
                    <a:pt x="154" y="234"/>
                  </a:lnTo>
                  <a:lnTo>
                    <a:pt x="134" y="240"/>
                  </a:lnTo>
                  <a:lnTo>
                    <a:pt x="114" y="242"/>
                  </a:lnTo>
                  <a:lnTo>
                    <a:pt x="102" y="242"/>
                  </a:lnTo>
                  <a:lnTo>
                    <a:pt x="90" y="240"/>
                  </a:lnTo>
                  <a:lnTo>
                    <a:pt x="68" y="232"/>
                  </a:lnTo>
                  <a:lnTo>
                    <a:pt x="50" y="222"/>
                  </a:lnTo>
                  <a:lnTo>
                    <a:pt x="32" y="206"/>
                  </a:lnTo>
                  <a:lnTo>
                    <a:pt x="18" y="190"/>
                  </a:lnTo>
                  <a:lnTo>
                    <a:pt x="8" y="170"/>
                  </a:lnTo>
                  <a:lnTo>
                    <a:pt x="2" y="146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2" y="98"/>
                  </a:lnTo>
                  <a:lnTo>
                    <a:pt x="6" y="84"/>
                  </a:lnTo>
                  <a:lnTo>
                    <a:pt x="10" y="74"/>
                  </a:lnTo>
                  <a:lnTo>
                    <a:pt x="20" y="52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6" y="2"/>
                  </a:lnTo>
                  <a:lnTo>
                    <a:pt x="120" y="0"/>
                  </a:lnTo>
                  <a:lnTo>
                    <a:pt x="138" y="2"/>
                  </a:lnTo>
                  <a:lnTo>
                    <a:pt x="156" y="6"/>
                  </a:lnTo>
                  <a:lnTo>
                    <a:pt x="170" y="12"/>
                  </a:lnTo>
                  <a:lnTo>
                    <a:pt x="182" y="20"/>
                  </a:lnTo>
                  <a:lnTo>
                    <a:pt x="190" y="28"/>
                  </a:lnTo>
                  <a:lnTo>
                    <a:pt x="198" y="38"/>
                  </a:lnTo>
                  <a:lnTo>
                    <a:pt x="202" y="50"/>
                  </a:lnTo>
                  <a:lnTo>
                    <a:pt x="204" y="60"/>
                  </a:lnTo>
                  <a:lnTo>
                    <a:pt x="202" y="72"/>
                  </a:lnTo>
                  <a:lnTo>
                    <a:pt x="196" y="82"/>
                  </a:lnTo>
                  <a:lnTo>
                    <a:pt x="186" y="88"/>
                  </a:lnTo>
                  <a:lnTo>
                    <a:pt x="182" y="90"/>
                  </a:lnTo>
                  <a:lnTo>
                    <a:pt x="176" y="90"/>
                  </a:lnTo>
                  <a:lnTo>
                    <a:pt x="170" y="90"/>
                  </a:lnTo>
                  <a:lnTo>
                    <a:pt x="164" y="88"/>
                  </a:lnTo>
                  <a:lnTo>
                    <a:pt x="156" y="82"/>
                  </a:lnTo>
                  <a:lnTo>
                    <a:pt x="152" y="72"/>
                  </a:lnTo>
                  <a:lnTo>
                    <a:pt x="150" y="62"/>
                  </a:lnTo>
                  <a:lnTo>
                    <a:pt x="150" y="52"/>
                  </a:lnTo>
                  <a:lnTo>
                    <a:pt x="154" y="46"/>
                  </a:lnTo>
                  <a:lnTo>
                    <a:pt x="160" y="36"/>
                  </a:lnTo>
                  <a:lnTo>
                    <a:pt x="162" y="32"/>
                  </a:lnTo>
                  <a:lnTo>
                    <a:pt x="164" y="30"/>
                  </a:lnTo>
                  <a:lnTo>
                    <a:pt x="160" y="24"/>
                  </a:lnTo>
                  <a:lnTo>
                    <a:pt x="152" y="18"/>
                  </a:lnTo>
                  <a:lnTo>
                    <a:pt x="138" y="14"/>
                  </a:lnTo>
                  <a:lnTo>
                    <a:pt x="130" y="12"/>
                  </a:lnTo>
                  <a:lnTo>
                    <a:pt x="120" y="10"/>
                  </a:lnTo>
                  <a:lnTo>
                    <a:pt x="106" y="12"/>
                  </a:lnTo>
                  <a:lnTo>
                    <a:pt x="92" y="16"/>
                  </a:lnTo>
                  <a:lnTo>
                    <a:pt x="86" y="20"/>
                  </a:lnTo>
                  <a:lnTo>
                    <a:pt x="80" y="26"/>
                  </a:lnTo>
                  <a:lnTo>
                    <a:pt x="74" y="32"/>
                  </a:lnTo>
                  <a:lnTo>
                    <a:pt x="70" y="42"/>
                  </a:lnTo>
                  <a:lnTo>
                    <a:pt x="66" y="52"/>
                  </a:lnTo>
                  <a:lnTo>
                    <a:pt x="64" y="62"/>
                  </a:lnTo>
                  <a:lnTo>
                    <a:pt x="62" y="90"/>
                  </a:lnTo>
                  <a:lnTo>
                    <a:pt x="60" y="140"/>
                  </a:lnTo>
                  <a:lnTo>
                    <a:pt x="60" y="168"/>
                  </a:lnTo>
                  <a:lnTo>
                    <a:pt x="62" y="182"/>
                  </a:lnTo>
                  <a:lnTo>
                    <a:pt x="66" y="196"/>
                  </a:lnTo>
                  <a:lnTo>
                    <a:pt x="72" y="208"/>
                  </a:lnTo>
                  <a:lnTo>
                    <a:pt x="76" y="214"/>
                  </a:lnTo>
                  <a:lnTo>
                    <a:pt x="82" y="220"/>
                  </a:lnTo>
                  <a:lnTo>
                    <a:pt x="88" y="224"/>
                  </a:lnTo>
                  <a:lnTo>
                    <a:pt x="96" y="226"/>
                  </a:lnTo>
                  <a:lnTo>
                    <a:pt x="106" y="228"/>
                  </a:lnTo>
                  <a:lnTo>
                    <a:pt x="116" y="230"/>
                  </a:lnTo>
                  <a:lnTo>
                    <a:pt x="132" y="228"/>
                  </a:lnTo>
                  <a:lnTo>
                    <a:pt x="146" y="224"/>
                  </a:lnTo>
                  <a:lnTo>
                    <a:pt x="160" y="216"/>
                  </a:lnTo>
                  <a:lnTo>
                    <a:pt x="170" y="208"/>
                  </a:lnTo>
                  <a:lnTo>
                    <a:pt x="180" y="198"/>
                  </a:lnTo>
                  <a:lnTo>
                    <a:pt x="188" y="186"/>
                  </a:lnTo>
                  <a:lnTo>
                    <a:pt x="194" y="174"/>
                  </a:lnTo>
                  <a:lnTo>
                    <a:pt x="196" y="160"/>
                  </a:lnTo>
                  <a:lnTo>
                    <a:pt x="210" y="160"/>
                  </a:lnTo>
                  <a:close/>
                </a:path>
              </a:pathLst>
            </a:custGeom>
            <a:solidFill>
              <a:srgbClr val="CB0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287"/>
            <p:cNvSpPr>
              <a:spLocks/>
            </p:cNvSpPr>
            <p:nvPr/>
          </p:nvSpPr>
          <p:spPr bwMode="gray">
            <a:xfrm>
              <a:off x="5866952" y="6227280"/>
              <a:ext cx="264050" cy="360394"/>
            </a:xfrm>
            <a:custGeom>
              <a:avLst/>
              <a:gdLst>
                <a:gd name="T0" fmla="*/ 2147483647 w 286"/>
                <a:gd name="T1" fmla="*/ 0 h 390"/>
                <a:gd name="T2" fmla="*/ 2147483647 w 286"/>
                <a:gd name="T3" fmla="*/ 0 h 390"/>
                <a:gd name="T4" fmla="*/ 2147483647 w 286"/>
                <a:gd name="T5" fmla="*/ 2147483647 h 390"/>
                <a:gd name="T6" fmla="*/ 2147483647 w 286"/>
                <a:gd name="T7" fmla="*/ 2147483647 h 390"/>
                <a:gd name="T8" fmla="*/ 2147483647 w 286"/>
                <a:gd name="T9" fmla="*/ 2147483647 h 390"/>
                <a:gd name="T10" fmla="*/ 2147483647 w 286"/>
                <a:gd name="T11" fmla="*/ 2147483647 h 390"/>
                <a:gd name="T12" fmla="*/ 2147483647 w 286"/>
                <a:gd name="T13" fmla="*/ 2147483647 h 390"/>
                <a:gd name="T14" fmla="*/ 2147483647 w 286"/>
                <a:gd name="T15" fmla="*/ 2147483647 h 390"/>
                <a:gd name="T16" fmla="*/ 2147483647 w 286"/>
                <a:gd name="T17" fmla="*/ 2147483647 h 390"/>
                <a:gd name="T18" fmla="*/ 2147483647 w 286"/>
                <a:gd name="T19" fmla="*/ 2147483647 h 390"/>
                <a:gd name="T20" fmla="*/ 2147483647 w 286"/>
                <a:gd name="T21" fmla="*/ 2147483647 h 390"/>
                <a:gd name="T22" fmla="*/ 2147483647 w 286"/>
                <a:gd name="T23" fmla="*/ 2147483647 h 390"/>
                <a:gd name="T24" fmla="*/ 2147483647 w 286"/>
                <a:gd name="T25" fmla="*/ 2147483647 h 390"/>
                <a:gd name="T26" fmla="*/ 2147483647 w 286"/>
                <a:gd name="T27" fmla="*/ 2147483647 h 390"/>
                <a:gd name="T28" fmla="*/ 2147483647 w 286"/>
                <a:gd name="T29" fmla="*/ 2147483647 h 390"/>
                <a:gd name="T30" fmla="*/ 2147483647 w 286"/>
                <a:gd name="T31" fmla="*/ 2147483647 h 390"/>
                <a:gd name="T32" fmla="*/ 2147483647 w 286"/>
                <a:gd name="T33" fmla="*/ 2147483647 h 390"/>
                <a:gd name="T34" fmla="*/ 2147483647 w 286"/>
                <a:gd name="T35" fmla="*/ 2147483647 h 390"/>
                <a:gd name="T36" fmla="*/ 2147483647 w 286"/>
                <a:gd name="T37" fmla="*/ 2147483647 h 390"/>
                <a:gd name="T38" fmla="*/ 2147483647 w 286"/>
                <a:gd name="T39" fmla="*/ 2147483647 h 390"/>
                <a:gd name="T40" fmla="*/ 2147483647 w 286"/>
                <a:gd name="T41" fmla="*/ 2147483647 h 390"/>
                <a:gd name="T42" fmla="*/ 2147483647 w 286"/>
                <a:gd name="T43" fmla="*/ 2147483647 h 390"/>
                <a:gd name="T44" fmla="*/ 2147483647 w 286"/>
                <a:gd name="T45" fmla="*/ 2147483647 h 390"/>
                <a:gd name="T46" fmla="*/ 2147483647 w 286"/>
                <a:gd name="T47" fmla="*/ 2147483647 h 390"/>
                <a:gd name="T48" fmla="*/ 2147483647 w 286"/>
                <a:gd name="T49" fmla="*/ 2147483647 h 390"/>
                <a:gd name="T50" fmla="*/ 2147483647 w 286"/>
                <a:gd name="T51" fmla="*/ 2147483647 h 390"/>
                <a:gd name="T52" fmla="*/ 2147483647 w 286"/>
                <a:gd name="T53" fmla="*/ 2147483647 h 390"/>
                <a:gd name="T54" fmla="*/ 2147483647 w 286"/>
                <a:gd name="T55" fmla="*/ 2147483647 h 390"/>
                <a:gd name="T56" fmla="*/ 2147483647 w 286"/>
                <a:gd name="T57" fmla="*/ 2147483647 h 390"/>
                <a:gd name="T58" fmla="*/ 2147483647 w 286"/>
                <a:gd name="T59" fmla="*/ 2147483647 h 390"/>
                <a:gd name="T60" fmla="*/ 2147483647 w 286"/>
                <a:gd name="T61" fmla="*/ 2147483647 h 390"/>
                <a:gd name="T62" fmla="*/ 2147483647 w 286"/>
                <a:gd name="T63" fmla="*/ 2147483647 h 390"/>
                <a:gd name="T64" fmla="*/ 2147483647 w 286"/>
                <a:gd name="T65" fmla="*/ 2147483647 h 390"/>
                <a:gd name="T66" fmla="*/ 2147483647 w 286"/>
                <a:gd name="T67" fmla="*/ 2147483647 h 390"/>
                <a:gd name="T68" fmla="*/ 2147483647 w 286"/>
                <a:gd name="T69" fmla="*/ 2147483647 h 390"/>
                <a:gd name="T70" fmla="*/ 2147483647 w 286"/>
                <a:gd name="T71" fmla="*/ 2147483647 h 390"/>
                <a:gd name="T72" fmla="*/ 2147483647 w 286"/>
                <a:gd name="T73" fmla="*/ 2147483647 h 390"/>
                <a:gd name="T74" fmla="*/ 2147483647 w 286"/>
                <a:gd name="T75" fmla="*/ 2147483647 h 390"/>
                <a:gd name="T76" fmla="*/ 2147483647 w 286"/>
                <a:gd name="T77" fmla="*/ 2147483647 h 390"/>
                <a:gd name="T78" fmla="*/ 2147483647 w 286"/>
                <a:gd name="T79" fmla="*/ 2147483647 h 390"/>
                <a:gd name="T80" fmla="*/ 2147483647 w 286"/>
                <a:gd name="T81" fmla="*/ 2147483647 h 390"/>
                <a:gd name="T82" fmla="*/ 2147483647 w 286"/>
                <a:gd name="T83" fmla="*/ 2147483647 h 390"/>
                <a:gd name="T84" fmla="*/ 2147483647 w 286"/>
                <a:gd name="T85" fmla="*/ 2147483647 h 390"/>
                <a:gd name="T86" fmla="*/ 2147483647 w 286"/>
                <a:gd name="T87" fmla="*/ 2147483647 h 390"/>
                <a:gd name="T88" fmla="*/ 2147483647 w 286"/>
                <a:gd name="T89" fmla="*/ 2147483647 h 390"/>
                <a:gd name="T90" fmla="*/ 2147483647 w 286"/>
                <a:gd name="T91" fmla="*/ 2147483647 h 390"/>
                <a:gd name="T92" fmla="*/ 2147483647 w 286"/>
                <a:gd name="T93" fmla="*/ 2147483647 h 390"/>
                <a:gd name="T94" fmla="*/ 2147483647 w 286"/>
                <a:gd name="T95" fmla="*/ 2147483647 h 390"/>
                <a:gd name="T96" fmla="*/ 2147483647 w 286"/>
                <a:gd name="T97" fmla="*/ 2147483647 h 390"/>
                <a:gd name="T98" fmla="*/ 2147483647 w 286"/>
                <a:gd name="T99" fmla="*/ 2147483647 h 390"/>
                <a:gd name="T100" fmla="*/ 2147483647 w 286"/>
                <a:gd name="T101" fmla="*/ 2147483647 h 390"/>
                <a:gd name="T102" fmla="*/ 2147483647 w 286"/>
                <a:gd name="T103" fmla="*/ 2147483647 h 390"/>
                <a:gd name="T104" fmla="*/ 2147483647 w 286"/>
                <a:gd name="T105" fmla="*/ 2147483647 h 390"/>
                <a:gd name="T106" fmla="*/ 0 w 286"/>
                <a:gd name="T107" fmla="*/ 2147483647 h 390"/>
                <a:gd name="T108" fmla="*/ 0 w 286"/>
                <a:gd name="T109" fmla="*/ 2147483647 h 390"/>
                <a:gd name="T110" fmla="*/ 2147483647 w 286"/>
                <a:gd name="T111" fmla="*/ 2147483647 h 390"/>
                <a:gd name="T112" fmla="*/ 2147483647 w 286"/>
                <a:gd name="T113" fmla="*/ 2147483647 h 390"/>
                <a:gd name="T114" fmla="*/ 2147483647 w 286"/>
                <a:gd name="T115" fmla="*/ 2147483647 h 390"/>
                <a:gd name="T116" fmla="*/ 2147483647 w 286"/>
                <a:gd name="T117" fmla="*/ 0 h 3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390">
                  <a:moveTo>
                    <a:pt x="2" y="0"/>
                  </a:moveTo>
                  <a:lnTo>
                    <a:pt x="90" y="0"/>
                  </a:lnTo>
                  <a:lnTo>
                    <a:pt x="90" y="196"/>
                  </a:lnTo>
                  <a:lnTo>
                    <a:pt x="100" y="184"/>
                  </a:lnTo>
                  <a:lnTo>
                    <a:pt x="108" y="178"/>
                  </a:lnTo>
                  <a:lnTo>
                    <a:pt x="118" y="170"/>
                  </a:lnTo>
                  <a:lnTo>
                    <a:pt x="128" y="164"/>
                  </a:lnTo>
                  <a:lnTo>
                    <a:pt x="142" y="160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96" y="158"/>
                  </a:lnTo>
                  <a:lnTo>
                    <a:pt x="214" y="162"/>
                  </a:lnTo>
                  <a:lnTo>
                    <a:pt x="226" y="170"/>
                  </a:lnTo>
                  <a:lnTo>
                    <a:pt x="236" y="178"/>
                  </a:lnTo>
                  <a:lnTo>
                    <a:pt x="240" y="184"/>
                  </a:lnTo>
                  <a:lnTo>
                    <a:pt x="244" y="190"/>
                  </a:lnTo>
                  <a:lnTo>
                    <a:pt x="248" y="204"/>
                  </a:lnTo>
                  <a:lnTo>
                    <a:pt x="250" y="218"/>
                  </a:lnTo>
                  <a:lnTo>
                    <a:pt x="250" y="230"/>
                  </a:lnTo>
                  <a:lnTo>
                    <a:pt x="250" y="380"/>
                  </a:lnTo>
                  <a:lnTo>
                    <a:pt x="286" y="380"/>
                  </a:lnTo>
                  <a:lnTo>
                    <a:pt x="286" y="390"/>
                  </a:lnTo>
                  <a:lnTo>
                    <a:pt x="160" y="390"/>
                  </a:lnTo>
                  <a:lnTo>
                    <a:pt x="160" y="380"/>
                  </a:lnTo>
                  <a:lnTo>
                    <a:pt x="196" y="380"/>
                  </a:lnTo>
                  <a:lnTo>
                    <a:pt x="196" y="226"/>
                  </a:lnTo>
                  <a:lnTo>
                    <a:pt x="194" y="208"/>
                  </a:lnTo>
                  <a:lnTo>
                    <a:pt x="194" y="200"/>
                  </a:lnTo>
                  <a:lnTo>
                    <a:pt x="190" y="190"/>
                  </a:lnTo>
                  <a:lnTo>
                    <a:pt x="186" y="184"/>
                  </a:lnTo>
                  <a:lnTo>
                    <a:pt x="180" y="178"/>
                  </a:lnTo>
                  <a:lnTo>
                    <a:pt x="170" y="174"/>
                  </a:lnTo>
                  <a:lnTo>
                    <a:pt x="158" y="172"/>
                  </a:lnTo>
                  <a:lnTo>
                    <a:pt x="150" y="172"/>
                  </a:lnTo>
                  <a:lnTo>
                    <a:pt x="138" y="176"/>
                  </a:lnTo>
                  <a:lnTo>
                    <a:pt x="132" y="178"/>
                  </a:lnTo>
                  <a:lnTo>
                    <a:pt x="124" y="182"/>
                  </a:lnTo>
                  <a:lnTo>
                    <a:pt x="116" y="188"/>
                  </a:lnTo>
                  <a:lnTo>
                    <a:pt x="110" y="196"/>
                  </a:lnTo>
                  <a:lnTo>
                    <a:pt x="104" y="204"/>
                  </a:lnTo>
                  <a:lnTo>
                    <a:pt x="100" y="214"/>
                  </a:lnTo>
                  <a:lnTo>
                    <a:pt x="94" y="232"/>
                  </a:lnTo>
                  <a:lnTo>
                    <a:pt x="92" y="256"/>
                  </a:lnTo>
                  <a:lnTo>
                    <a:pt x="90" y="286"/>
                  </a:lnTo>
                  <a:lnTo>
                    <a:pt x="90" y="380"/>
                  </a:lnTo>
                  <a:lnTo>
                    <a:pt x="126" y="380"/>
                  </a:lnTo>
                  <a:lnTo>
                    <a:pt x="126" y="390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36" y="380"/>
                  </a:lnTo>
                  <a:lnTo>
                    <a:pt x="36" y="10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0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88"/>
            <p:cNvSpPr>
              <a:spLocks noEditPoints="1"/>
            </p:cNvSpPr>
            <p:nvPr/>
          </p:nvSpPr>
          <p:spPr bwMode="gray">
            <a:xfrm>
              <a:off x="6157220" y="6227280"/>
              <a:ext cx="320232" cy="364129"/>
            </a:xfrm>
            <a:custGeom>
              <a:avLst/>
              <a:gdLst>
                <a:gd name="T0" fmla="*/ 2147483647 w 346"/>
                <a:gd name="T1" fmla="*/ 2147483647 h 394"/>
                <a:gd name="T2" fmla="*/ 2147483647 w 346"/>
                <a:gd name="T3" fmla="*/ 2147483647 h 394"/>
                <a:gd name="T4" fmla="*/ 2147483647 w 346"/>
                <a:gd name="T5" fmla="*/ 2147483647 h 394"/>
                <a:gd name="T6" fmla="*/ 2147483647 w 346"/>
                <a:gd name="T7" fmla="*/ 2147483647 h 394"/>
                <a:gd name="T8" fmla="*/ 2147483647 w 346"/>
                <a:gd name="T9" fmla="*/ 2147483647 h 394"/>
                <a:gd name="T10" fmla="*/ 2147483647 w 346"/>
                <a:gd name="T11" fmla="*/ 2147483647 h 394"/>
                <a:gd name="T12" fmla="*/ 2147483647 w 346"/>
                <a:gd name="T13" fmla="*/ 2147483647 h 394"/>
                <a:gd name="T14" fmla="*/ 2147483647 w 346"/>
                <a:gd name="T15" fmla="*/ 2147483647 h 394"/>
                <a:gd name="T16" fmla="*/ 2147483647 w 346"/>
                <a:gd name="T17" fmla="*/ 2147483647 h 394"/>
                <a:gd name="T18" fmla="*/ 2147483647 w 346"/>
                <a:gd name="T19" fmla="*/ 2147483647 h 394"/>
                <a:gd name="T20" fmla="*/ 2147483647 w 346"/>
                <a:gd name="T21" fmla="*/ 2147483647 h 394"/>
                <a:gd name="T22" fmla="*/ 2147483647 w 346"/>
                <a:gd name="T23" fmla="*/ 2147483647 h 394"/>
                <a:gd name="T24" fmla="*/ 2147483647 w 346"/>
                <a:gd name="T25" fmla="*/ 2147483647 h 394"/>
                <a:gd name="T26" fmla="*/ 2147483647 w 346"/>
                <a:gd name="T27" fmla="*/ 2147483647 h 394"/>
                <a:gd name="T28" fmla="*/ 2147483647 w 346"/>
                <a:gd name="T29" fmla="*/ 2147483647 h 394"/>
                <a:gd name="T30" fmla="*/ 2147483647 w 346"/>
                <a:gd name="T31" fmla="*/ 2147483647 h 394"/>
                <a:gd name="T32" fmla="*/ 2147483647 w 346"/>
                <a:gd name="T33" fmla="*/ 2147483647 h 394"/>
                <a:gd name="T34" fmla="*/ 2147483647 w 346"/>
                <a:gd name="T35" fmla="*/ 2147483647 h 394"/>
                <a:gd name="T36" fmla="*/ 0 w 346"/>
                <a:gd name="T37" fmla="*/ 2147483647 h 394"/>
                <a:gd name="T38" fmla="*/ 2147483647 w 346"/>
                <a:gd name="T39" fmla="*/ 0 h 394"/>
                <a:gd name="T40" fmla="*/ 2147483647 w 346"/>
                <a:gd name="T41" fmla="*/ 0 h 394"/>
                <a:gd name="T42" fmla="*/ 2147483647 w 346"/>
                <a:gd name="T43" fmla="*/ 2147483647 h 394"/>
                <a:gd name="T44" fmla="*/ 2147483647 w 346"/>
                <a:gd name="T45" fmla="*/ 2147483647 h 394"/>
                <a:gd name="T46" fmla="*/ 2147483647 w 346"/>
                <a:gd name="T47" fmla="*/ 2147483647 h 394"/>
                <a:gd name="T48" fmla="*/ 2147483647 w 346"/>
                <a:gd name="T49" fmla="*/ 2147483647 h 394"/>
                <a:gd name="T50" fmla="*/ 2147483647 w 346"/>
                <a:gd name="T51" fmla="*/ 2147483647 h 394"/>
                <a:gd name="T52" fmla="*/ 2147483647 w 346"/>
                <a:gd name="T53" fmla="*/ 2147483647 h 394"/>
                <a:gd name="T54" fmla="*/ 2147483647 w 346"/>
                <a:gd name="T55" fmla="*/ 2147483647 h 394"/>
                <a:gd name="T56" fmla="*/ 2147483647 w 346"/>
                <a:gd name="T57" fmla="*/ 2147483647 h 394"/>
                <a:gd name="T58" fmla="*/ 2147483647 w 346"/>
                <a:gd name="T59" fmla="*/ 2147483647 h 394"/>
                <a:gd name="T60" fmla="*/ 2147483647 w 346"/>
                <a:gd name="T61" fmla="*/ 2147483647 h 394"/>
                <a:gd name="T62" fmla="*/ 2147483647 w 346"/>
                <a:gd name="T63" fmla="*/ 2147483647 h 394"/>
                <a:gd name="T64" fmla="*/ 2147483647 w 346"/>
                <a:gd name="T65" fmla="*/ 2147483647 h 394"/>
                <a:gd name="T66" fmla="*/ 2147483647 w 346"/>
                <a:gd name="T67" fmla="*/ 2147483647 h 394"/>
                <a:gd name="T68" fmla="*/ 2147483647 w 346"/>
                <a:gd name="T69" fmla="*/ 2147483647 h 394"/>
                <a:gd name="T70" fmla="*/ 2147483647 w 346"/>
                <a:gd name="T71" fmla="*/ 2147483647 h 394"/>
                <a:gd name="T72" fmla="*/ 2147483647 w 346"/>
                <a:gd name="T73" fmla="*/ 2147483647 h 394"/>
                <a:gd name="T74" fmla="*/ 2147483647 w 346"/>
                <a:gd name="T75" fmla="*/ 2147483647 h 394"/>
                <a:gd name="T76" fmla="*/ 2147483647 w 346"/>
                <a:gd name="T77" fmla="*/ 2147483647 h 394"/>
                <a:gd name="T78" fmla="*/ 2147483647 w 346"/>
                <a:gd name="T79" fmla="*/ 2147483647 h 394"/>
                <a:gd name="T80" fmla="*/ 2147483647 w 346"/>
                <a:gd name="T81" fmla="*/ 2147483647 h 394"/>
                <a:gd name="T82" fmla="*/ 2147483647 w 346"/>
                <a:gd name="T83" fmla="*/ 2147483647 h 394"/>
                <a:gd name="T84" fmla="*/ 2147483647 w 346"/>
                <a:gd name="T85" fmla="*/ 2147483647 h 394"/>
                <a:gd name="T86" fmla="*/ 2147483647 w 346"/>
                <a:gd name="T87" fmla="*/ 2147483647 h 394"/>
                <a:gd name="T88" fmla="*/ 2147483647 w 346"/>
                <a:gd name="T89" fmla="*/ 2147483647 h 394"/>
                <a:gd name="T90" fmla="*/ 2147483647 w 346"/>
                <a:gd name="T91" fmla="*/ 2147483647 h 394"/>
                <a:gd name="T92" fmla="*/ 2147483647 w 346"/>
                <a:gd name="T93" fmla="*/ 2147483647 h 394"/>
                <a:gd name="T94" fmla="*/ 2147483647 w 346"/>
                <a:gd name="T95" fmla="*/ 2147483647 h 394"/>
                <a:gd name="T96" fmla="*/ 2147483647 w 346"/>
                <a:gd name="T97" fmla="*/ 2147483647 h 394"/>
                <a:gd name="T98" fmla="*/ 2147483647 w 346"/>
                <a:gd name="T99" fmla="*/ 2147483647 h 394"/>
                <a:gd name="T100" fmla="*/ 2147483647 w 346"/>
                <a:gd name="T101" fmla="*/ 2147483647 h 394"/>
                <a:gd name="T102" fmla="*/ 2147483647 w 346"/>
                <a:gd name="T103" fmla="*/ 2147483647 h 394"/>
                <a:gd name="T104" fmla="*/ 2147483647 w 346"/>
                <a:gd name="T105" fmla="*/ 2147483647 h 394"/>
                <a:gd name="T106" fmla="*/ 2147483647 w 346"/>
                <a:gd name="T107" fmla="*/ 2147483647 h 394"/>
                <a:gd name="T108" fmla="*/ 2147483647 w 346"/>
                <a:gd name="T109" fmla="*/ 2147483647 h 394"/>
                <a:gd name="T110" fmla="*/ 2147483647 w 346"/>
                <a:gd name="T111" fmla="*/ 2147483647 h 394"/>
                <a:gd name="T112" fmla="*/ 2147483647 w 346"/>
                <a:gd name="T113" fmla="*/ 2147483647 h 394"/>
                <a:gd name="T114" fmla="*/ 2147483647 w 346"/>
                <a:gd name="T115" fmla="*/ 2147483647 h 394"/>
                <a:gd name="T116" fmla="*/ 2147483647 w 346"/>
                <a:gd name="T117" fmla="*/ 2147483647 h 394"/>
                <a:gd name="T118" fmla="*/ 2147483647 w 346"/>
                <a:gd name="T119" fmla="*/ 2147483647 h 3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46" h="394">
                  <a:moveTo>
                    <a:pt x="346" y="384"/>
                  </a:moveTo>
                  <a:lnTo>
                    <a:pt x="346" y="384"/>
                  </a:lnTo>
                  <a:lnTo>
                    <a:pt x="334" y="388"/>
                  </a:lnTo>
                  <a:lnTo>
                    <a:pt x="322" y="392"/>
                  </a:lnTo>
                  <a:lnTo>
                    <a:pt x="304" y="394"/>
                  </a:lnTo>
                  <a:lnTo>
                    <a:pt x="290" y="392"/>
                  </a:lnTo>
                  <a:lnTo>
                    <a:pt x="276" y="390"/>
                  </a:lnTo>
                  <a:lnTo>
                    <a:pt x="264" y="384"/>
                  </a:lnTo>
                  <a:lnTo>
                    <a:pt x="250" y="374"/>
                  </a:lnTo>
                  <a:lnTo>
                    <a:pt x="242" y="366"/>
                  </a:lnTo>
                  <a:lnTo>
                    <a:pt x="236" y="356"/>
                  </a:lnTo>
                  <a:lnTo>
                    <a:pt x="230" y="344"/>
                  </a:lnTo>
                  <a:lnTo>
                    <a:pt x="226" y="334"/>
                  </a:lnTo>
                  <a:lnTo>
                    <a:pt x="224" y="310"/>
                  </a:lnTo>
                  <a:lnTo>
                    <a:pt x="222" y="288"/>
                  </a:lnTo>
                  <a:lnTo>
                    <a:pt x="222" y="262"/>
                  </a:lnTo>
                  <a:lnTo>
                    <a:pt x="220" y="244"/>
                  </a:lnTo>
                  <a:lnTo>
                    <a:pt x="218" y="236"/>
                  </a:lnTo>
                  <a:lnTo>
                    <a:pt x="216" y="226"/>
                  </a:lnTo>
                  <a:lnTo>
                    <a:pt x="210" y="216"/>
                  </a:lnTo>
                  <a:lnTo>
                    <a:pt x="204" y="208"/>
                  </a:lnTo>
                  <a:lnTo>
                    <a:pt x="196" y="202"/>
                  </a:lnTo>
                  <a:lnTo>
                    <a:pt x="186" y="196"/>
                  </a:lnTo>
                  <a:lnTo>
                    <a:pt x="172" y="192"/>
                  </a:lnTo>
                  <a:lnTo>
                    <a:pt x="158" y="190"/>
                  </a:lnTo>
                  <a:lnTo>
                    <a:pt x="114" y="190"/>
                  </a:lnTo>
                  <a:lnTo>
                    <a:pt x="114" y="380"/>
                  </a:lnTo>
                  <a:lnTo>
                    <a:pt x="162" y="380"/>
                  </a:lnTo>
                  <a:lnTo>
                    <a:pt x="162" y="390"/>
                  </a:lnTo>
                  <a:lnTo>
                    <a:pt x="2" y="390"/>
                  </a:lnTo>
                  <a:lnTo>
                    <a:pt x="2" y="380"/>
                  </a:lnTo>
                  <a:lnTo>
                    <a:pt x="52" y="380"/>
                  </a:lnTo>
                  <a:lnTo>
                    <a:pt x="52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86" y="0"/>
                  </a:lnTo>
                  <a:lnTo>
                    <a:pt x="216" y="2"/>
                  </a:lnTo>
                  <a:lnTo>
                    <a:pt x="230" y="6"/>
                  </a:lnTo>
                  <a:lnTo>
                    <a:pt x="244" y="10"/>
                  </a:lnTo>
                  <a:lnTo>
                    <a:pt x="258" y="16"/>
                  </a:lnTo>
                  <a:lnTo>
                    <a:pt x="270" y="24"/>
                  </a:lnTo>
                  <a:lnTo>
                    <a:pt x="280" y="30"/>
                  </a:lnTo>
                  <a:lnTo>
                    <a:pt x="286" y="38"/>
                  </a:lnTo>
                  <a:lnTo>
                    <a:pt x="292" y="46"/>
                  </a:lnTo>
                  <a:lnTo>
                    <a:pt x="296" y="54"/>
                  </a:lnTo>
                  <a:lnTo>
                    <a:pt x="302" y="72"/>
                  </a:lnTo>
                  <a:lnTo>
                    <a:pt x="304" y="90"/>
                  </a:lnTo>
                  <a:lnTo>
                    <a:pt x="304" y="100"/>
                  </a:lnTo>
                  <a:lnTo>
                    <a:pt x="302" y="110"/>
                  </a:lnTo>
                  <a:lnTo>
                    <a:pt x="296" y="128"/>
                  </a:lnTo>
                  <a:lnTo>
                    <a:pt x="284" y="144"/>
                  </a:lnTo>
                  <a:lnTo>
                    <a:pt x="270" y="156"/>
                  </a:lnTo>
                  <a:lnTo>
                    <a:pt x="252" y="168"/>
                  </a:lnTo>
                  <a:lnTo>
                    <a:pt x="232" y="176"/>
                  </a:lnTo>
                  <a:lnTo>
                    <a:pt x="210" y="182"/>
                  </a:lnTo>
                  <a:lnTo>
                    <a:pt x="184" y="184"/>
                  </a:lnTo>
                  <a:lnTo>
                    <a:pt x="198" y="188"/>
                  </a:lnTo>
                  <a:lnTo>
                    <a:pt x="212" y="190"/>
                  </a:lnTo>
                  <a:lnTo>
                    <a:pt x="232" y="200"/>
                  </a:lnTo>
                  <a:lnTo>
                    <a:pt x="248" y="208"/>
                  </a:lnTo>
                  <a:lnTo>
                    <a:pt x="256" y="216"/>
                  </a:lnTo>
                  <a:lnTo>
                    <a:pt x="268" y="228"/>
                  </a:lnTo>
                  <a:lnTo>
                    <a:pt x="278" y="240"/>
                  </a:lnTo>
                  <a:lnTo>
                    <a:pt x="284" y="254"/>
                  </a:lnTo>
                  <a:lnTo>
                    <a:pt x="288" y="266"/>
                  </a:lnTo>
                  <a:lnTo>
                    <a:pt x="290" y="278"/>
                  </a:lnTo>
                  <a:lnTo>
                    <a:pt x="292" y="290"/>
                  </a:lnTo>
                  <a:lnTo>
                    <a:pt x="292" y="312"/>
                  </a:lnTo>
                  <a:lnTo>
                    <a:pt x="292" y="328"/>
                  </a:lnTo>
                  <a:lnTo>
                    <a:pt x="292" y="346"/>
                  </a:lnTo>
                  <a:lnTo>
                    <a:pt x="294" y="358"/>
                  </a:lnTo>
                  <a:lnTo>
                    <a:pt x="296" y="366"/>
                  </a:lnTo>
                  <a:lnTo>
                    <a:pt x="302" y="372"/>
                  </a:lnTo>
                  <a:lnTo>
                    <a:pt x="308" y="378"/>
                  </a:lnTo>
                  <a:lnTo>
                    <a:pt x="318" y="380"/>
                  </a:lnTo>
                  <a:lnTo>
                    <a:pt x="328" y="378"/>
                  </a:lnTo>
                  <a:lnTo>
                    <a:pt x="342" y="374"/>
                  </a:lnTo>
                  <a:lnTo>
                    <a:pt x="346" y="384"/>
                  </a:lnTo>
                  <a:close/>
                  <a:moveTo>
                    <a:pt x="114" y="12"/>
                  </a:moveTo>
                  <a:lnTo>
                    <a:pt x="114" y="176"/>
                  </a:lnTo>
                  <a:lnTo>
                    <a:pt x="132" y="176"/>
                  </a:lnTo>
                  <a:lnTo>
                    <a:pt x="152" y="176"/>
                  </a:lnTo>
                  <a:lnTo>
                    <a:pt x="172" y="174"/>
                  </a:lnTo>
                  <a:lnTo>
                    <a:pt x="192" y="170"/>
                  </a:lnTo>
                  <a:lnTo>
                    <a:pt x="202" y="166"/>
                  </a:lnTo>
                  <a:lnTo>
                    <a:pt x="210" y="162"/>
                  </a:lnTo>
                  <a:lnTo>
                    <a:pt x="218" y="156"/>
                  </a:lnTo>
                  <a:lnTo>
                    <a:pt x="222" y="148"/>
                  </a:lnTo>
                  <a:lnTo>
                    <a:pt x="228" y="142"/>
                  </a:lnTo>
                  <a:lnTo>
                    <a:pt x="232" y="132"/>
                  </a:lnTo>
                  <a:lnTo>
                    <a:pt x="236" y="114"/>
                  </a:lnTo>
                  <a:lnTo>
                    <a:pt x="236" y="96"/>
                  </a:lnTo>
                  <a:lnTo>
                    <a:pt x="236" y="82"/>
                  </a:lnTo>
                  <a:lnTo>
                    <a:pt x="234" y="66"/>
                  </a:lnTo>
                  <a:lnTo>
                    <a:pt x="228" y="52"/>
                  </a:lnTo>
                  <a:lnTo>
                    <a:pt x="222" y="38"/>
                  </a:lnTo>
                  <a:lnTo>
                    <a:pt x="214" y="30"/>
                  </a:lnTo>
                  <a:lnTo>
                    <a:pt x="204" y="22"/>
                  </a:lnTo>
                  <a:lnTo>
                    <a:pt x="194" y="18"/>
                  </a:lnTo>
                  <a:lnTo>
                    <a:pt x="182" y="14"/>
                  </a:lnTo>
                  <a:lnTo>
                    <a:pt x="158" y="12"/>
                  </a:lnTo>
                  <a:lnTo>
                    <a:pt x="132" y="12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4E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89"/>
            <p:cNvSpPr>
              <a:spLocks noEditPoints="1"/>
            </p:cNvSpPr>
            <p:nvPr/>
          </p:nvSpPr>
          <p:spPr bwMode="gray">
            <a:xfrm>
              <a:off x="6490561" y="6371065"/>
              <a:ext cx="207870" cy="224079"/>
            </a:xfrm>
            <a:custGeom>
              <a:avLst/>
              <a:gdLst>
                <a:gd name="T0" fmla="*/ 2147483647 w 226"/>
                <a:gd name="T1" fmla="*/ 2147483647 h 242"/>
                <a:gd name="T2" fmla="*/ 2147483647 w 226"/>
                <a:gd name="T3" fmla="*/ 2147483647 h 242"/>
                <a:gd name="T4" fmla="*/ 2147483647 w 226"/>
                <a:gd name="T5" fmla="*/ 2147483647 h 242"/>
                <a:gd name="T6" fmla="*/ 2147483647 w 226"/>
                <a:gd name="T7" fmla="*/ 2147483647 h 242"/>
                <a:gd name="T8" fmla="*/ 2147483647 w 226"/>
                <a:gd name="T9" fmla="*/ 2147483647 h 242"/>
                <a:gd name="T10" fmla="*/ 2147483647 w 226"/>
                <a:gd name="T11" fmla="*/ 2147483647 h 242"/>
                <a:gd name="T12" fmla="*/ 2147483647 w 226"/>
                <a:gd name="T13" fmla="*/ 2147483647 h 242"/>
                <a:gd name="T14" fmla="*/ 2147483647 w 226"/>
                <a:gd name="T15" fmla="*/ 2147483647 h 242"/>
                <a:gd name="T16" fmla="*/ 2147483647 w 226"/>
                <a:gd name="T17" fmla="*/ 2147483647 h 242"/>
                <a:gd name="T18" fmla="*/ 2147483647 w 226"/>
                <a:gd name="T19" fmla="*/ 2147483647 h 242"/>
                <a:gd name="T20" fmla="*/ 2147483647 w 226"/>
                <a:gd name="T21" fmla="*/ 2147483647 h 242"/>
                <a:gd name="T22" fmla="*/ 2147483647 w 226"/>
                <a:gd name="T23" fmla="*/ 2147483647 h 242"/>
                <a:gd name="T24" fmla="*/ 2147483647 w 226"/>
                <a:gd name="T25" fmla="*/ 2147483647 h 242"/>
                <a:gd name="T26" fmla="*/ 2147483647 w 226"/>
                <a:gd name="T27" fmla="*/ 2147483647 h 242"/>
                <a:gd name="T28" fmla="*/ 0 w 226"/>
                <a:gd name="T29" fmla="*/ 2147483647 h 242"/>
                <a:gd name="T30" fmla="*/ 2147483647 w 226"/>
                <a:gd name="T31" fmla="*/ 2147483647 h 242"/>
                <a:gd name="T32" fmla="*/ 2147483647 w 226"/>
                <a:gd name="T33" fmla="*/ 2147483647 h 242"/>
                <a:gd name="T34" fmla="*/ 2147483647 w 226"/>
                <a:gd name="T35" fmla="*/ 2147483647 h 242"/>
                <a:gd name="T36" fmla="*/ 2147483647 w 226"/>
                <a:gd name="T37" fmla="*/ 2147483647 h 242"/>
                <a:gd name="T38" fmla="*/ 2147483647 w 226"/>
                <a:gd name="T39" fmla="*/ 2147483647 h 242"/>
                <a:gd name="T40" fmla="*/ 2147483647 w 226"/>
                <a:gd name="T41" fmla="*/ 2147483647 h 242"/>
                <a:gd name="T42" fmla="*/ 2147483647 w 226"/>
                <a:gd name="T43" fmla="*/ 2147483647 h 242"/>
                <a:gd name="T44" fmla="*/ 2147483647 w 226"/>
                <a:gd name="T45" fmla="*/ 2147483647 h 242"/>
                <a:gd name="T46" fmla="*/ 2147483647 w 226"/>
                <a:gd name="T47" fmla="*/ 2147483647 h 242"/>
                <a:gd name="T48" fmla="*/ 2147483647 w 226"/>
                <a:gd name="T49" fmla="*/ 2147483647 h 242"/>
                <a:gd name="T50" fmla="*/ 2147483647 w 226"/>
                <a:gd name="T51" fmla="*/ 2147483647 h 242"/>
                <a:gd name="T52" fmla="*/ 2147483647 w 226"/>
                <a:gd name="T53" fmla="*/ 2147483647 h 242"/>
                <a:gd name="T54" fmla="*/ 2147483647 w 226"/>
                <a:gd name="T55" fmla="*/ 2147483647 h 242"/>
                <a:gd name="T56" fmla="*/ 2147483647 w 226"/>
                <a:gd name="T57" fmla="*/ 2147483647 h 242"/>
                <a:gd name="T58" fmla="*/ 2147483647 w 226"/>
                <a:gd name="T59" fmla="*/ 2147483647 h 242"/>
                <a:gd name="T60" fmla="*/ 2147483647 w 226"/>
                <a:gd name="T61" fmla="*/ 2147483647 h 242"/>
                <a:gd name="T62" fmla="*/ 2147483647 w 226"/>
                <a:gd name="T63" fmla="*/ 2147483647 h 242"/>
                <a:gd name="T64" fmla="*/ 2147483647 w 226"/>
                <a:gd name="T65" fmla="*/ 0 h 242"/>
                <a:gd name="T66" fmla="*/ 2147483647 w 226"/>
                <a:gd name="T67" fmla="*/ 2147483647 h 242"/>
                <a:gd name="T68" fmla="*/ 2147483647 w 226"/>
                <a:gd name="T69" fmla="*/ 2147483647 h 242"/>
                <a:gd name="T70" fmla="*/ 2147483647 w 226"/>
                <a:gd name="T71" fmla="*/ 2147483647 h 242"/>
                <a:gd name="T72" fmla="*/ 2147483647 w 226"/>
                <a:gd name="T73" fmla="*/ 2147483647 h 242"/>
                <a:gd name="T74" fmla="*/ 2147483647 w 226"/>
                <a:gd name="T75" fmla="*/ 2147483647 h 242"/>
                <a:gd name="T76" fmla="*/ 2147483647 w 226"/>
                <a:gd name="T77" fmla="*/ 2147483647 h 242"/>
                <a:gd name="T78" fmla="*/ 2147483647 w 226"/>
                <a:gd name="T79" fmla="*/ 2147483647 h 242"/>
                <a:gd name="T80" fmla="*/ 2147483647 w 226"/>
                <a:gd name="T81" fmla="*/ 2147483647 h 242"/>
                <a:gd name="T82" fmla="*/ 2147483647 w 226"/>
                <a:gd name="T83" fmla="*/ 2147483647 h 242"/>
                <a:gd name="T84" fmla="*/ 2147483647 w 226"/>
                <a:gd name="T85" fmla="*/ 2147483647 h 242"/>
                <a:gd name="T86" fmla="*/ 2147483647 w 226"/>
                <a:gd name="T87" fmla="*/ 2147483647 h 242"/>
                <a:gd name="T88" fmla="*/ 2147483647 w 226"/>
                <a:gd name="T89" fmla="*/ 2147483647 h 242"/>
                <a:gd name="T90" fmla="*/ 2147483647 w 226"/>
                <a:gd name="T91" fmla="*/ 2147483647 h 2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6" h="242">
                  <a:moveTo>
                    <a:pt x="190" y="194"/>
                  </a:moveTo>
                  <a:lnTo>
                    <a:pt x="190" y="194"/>
                  </a:lnTo>
                  <a:lnTo>
                    <a:pt x="190" y="206"/>
                  </a:lnTo>
                  <a:lnTo>
                    <a:pt x="192" y="216"/>
                  </a:lnTo>
                  <a:lnTo>
                    <a:pt x="196" y="224"/>
                  </a:lnTo>
                  <a:lnTo>
                    <a:pt x="198" y="224"/>
                  </a:lnTo>
                  <a:lnTo>
                    <a:pt x="202" y="226"/>
                  </a:lnTo>
                  <a:lnTo>
                    <a:pt x="208" y="224"/>
                  </a:lnTo>
                  <a:lnTo>
                    <a:pt x="212" y="222"/>
                  </a:lnTo>
                  <a:lnTo>
                    <a:pt x="220" y="216"/>
                  </a:lnTo>
                  <a:lnTo>
                    <a:pt x="226" y="224"/>
                  </a:lnTo>
                  <a:lnTo>
                    <a:pt x="222" y="228"/>
                  </a:lnTo>
                  <a:lnTo>
                    <a:pt x="212" y="234"/>
                  </a:lnTo>
                  <a:lnTo>
                    <a:pt x="200" y="240"/>
                  </a:lnTo>
                  <a:lnTo>
                    <a:pt x="186" y="242"/>
                  </a:lnTo>
                  <a:lnTo>
                    <a:pt x="176" y="240"/>
                  </a:lnTo>
                  <a:lnTo>
                    <a:pt x="168" y="238"/>
                  </a:lnTo>
                  <a:lnTo>
                    <a:pt x="160" y="236"/>
                  </a:lnTo>
                  <a:lnTo>
                    <a:pt x="152" y="232"/>
                  </a:lnTo>
                  <a:lnTo>
                    <a:pt x="146" y="222"/>
                  </a:lnTo>
                  <a:lnTo>
                    <a:pt x="140" y="214"/>
                  </a:lnTo>
                  <a:lnTo>
                    <a:pt x="138" y="204"/>
                  </a:lnTo>
                  <a:lnTo>
                    <a:pt x="138" y="196"/>
                  </a:lnTo>
                  <a:lnTo>
                    <a:pt x="132" y="204"/>
                  </a:lnTo>
                  <a:lnTo>
                    <a:pt x="126" y="214"/>
                  </a:lnTo>
                  <a:lnTo>
                    <a:pt x="118" y="220"/>
                  </a:lnTo>
                  <a:lnTo>
                    <a:pt x="110" y="228"/>
                  </a:lnTo>
                  <a:lnTo>
                    <a:pt x="100" y="234"/>
                  </a:lnTo>
                  <a:lnTo>
                    <a:pt x="88" y="238"/>
                  </a:lnTo>
                  <a:lnTo>
                    <a:pt x="76" y="240"/>
                  </a:lnTo>
                  <a:lnTo>
                    <a:pt x="64" y="242"/>
                  </a:lnTo>
                  <a:lnTo>
                    <a:pt x="50" y="240"/>
                  </a:lnTo>
                  <a:lnTo>
                    <a:pt x="38" y="238"/>
                  </a:lnTo>
                  <a:lnTo>
                    <a:pt x="28" y="234"/>
                  </a:lnTo>
                  <a:lnTo>
                    <a:pt x="18" y="228"/>
                  </a:lnTo>
                  <a:lnTo>
                    <a:pt x="10" y="220"/>
                  </a:lnTo>
                  <a:lnTo>
                    <a:pt x="6" y="210"/>
                  </a:lnTo>
                  <a:lnTo>
                    <a:pt x="2" y="200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4" y="164"/>
                  </a:lnTo>
                  <a:lnTo>
                    <a:pt x="10" y="154"/>
                  </a:lnTo>
                  <a:lnTo>
                    <a:pt x="18" y="144"/>
                  </a:lnTo>
                  <a:lnTo>
                    <a:pt x="26" y="136"/>
                  </a:lnTo>
                  <a:lnTo>
                    <a:pt x="38" y="128"/>
                  </a:lnTo>
                  <a:lnTo>
                    <a:pt x="50" y="122"/>
                  </a:lnTo>
                  <a:lnTo>
                    <a:pt x="64" y="118"/>
                  </a:lnTo>
                  <a:lnTo>
                    <a:pt x="82" y="114"/>
                  </a:lnTo>
                  <a:lnTo>
                    <a:pt x="102" y="110"/>
                  </a:lnTo>
                  <a:lnTo>
                    <a:pt x="138" y="108"/>
                  </a:lnTo>
                  <a:lnTo>
                    <a:pt x="138" y="54"/>
                  </a:lnTo>
                  <a:lnTo>
                    <a:pt x="138" y="40"/>
                  </a:lnTo>
                  <a:lnTo>
                    <a:pt x="136" y="32"/>
                  </a:lnTo>
                  <a:lnTo>
                    <a:pt x="132" y="26"/>
                  </a:lnTo>
                  <a:lnTo>
                    <a:pt x="128" y="20"/>
                  </a:lnTo>
                  <a:lnTo>
                    <a:pt x="122" y="16"/>
                  </a:lnTo>
                  <a:lnTo>
                    <a:pt x="112" y="12"/>
                  </a:lnTo>
                  <a:lnTo>
                    <a:pt x="100" y="10"/>
                  </a:lnTo>
                  <a:lnTo>
                    <a:pt x="90" y="12"/>
                  </a:lnTo>
                  <a:lnTo>
                    <a:pt x="82" y="14"/>
                  </a:lnTo>
                  <a:lnTo>
                    <a:pt x="68" y="20"/>
                  </a:lnTo>
                  <a:lnTo>
                    <a:pt x="58" y="26"/>
                  </a:lnTo>
                  <a:lnTo>
                    <a:pt x="56" y="30"/>
                  </a:lnTo>
                  <a:lnTo>
                    <a:pt x="54" y="34"/>
                  </a:lnTo>
                  <a:lnTo>
                    <a:pt x="56" y="40"/>
                  </a:lnTo>
                  <a:lnTo>
                    <a:pt x="60" y="46"/>
                  </a:lnTo>
                  <a:lnTo>
                    <a:pt x="64" y="52"/>
                  </a:lnTo>
                  <a:lnTo>
                    <a:pt x="66" y="60"/>
                  </a:lnTo>
                  <a:lnTo>
                    <a:pt x="64" y="70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40" y="84"/>
                  </a:lnTo>
                  <a:lnTo>
                    <a:pt x="30" y="82"/>
                  </a:lnTo>
                  <a:lnTo>
                    <a:pt x="22" y="76"/>
                  </a:lnTo>
                  <a:lnTo>
                    <a:pt x="18" y="68"/>
                  </a:lnTo>
                  <a:lnTo>
                    <a:pt x="16" y="58"/>
                  </a:lnTo>
                  <a:lnTo>
                    <a:pt x="18" y="48"/>
                  </a:lnTo>
                  <a:lnTo>
                    <a:pt x="22" y="38"/>
                  </a:lnTo>
                  <a:lnTo>
                    <a:pt x="30" y="28"/>
                  </a:lnTo>
                  <a:lnTo>
                    <a:pt x="40" y="18"/>
                  </a:lnTo>
                  <a:lnTo>
                    <a:pt x="54" y="12"/>
                  </a:lnTo>
                  <a:lnTo>
                    <a:pt x="70" y="6"/>
                  </a:lnTo>
                  <a:lnTo>
                    <a:pt x="88" y="2"/>
                  </a:lnTo>
                  <a:lnTo>
                    <a:pt x="108" y="0"/>
                  </a:lnTo>
                  <a:lnTo>
                    <a:pt x="128" y="2"/>
                  </a:lnTo>
                  <a:lnTo>
                    <a:pt x="146" y="6"/>
                  </a:lnTo>
                  <a:lnTo>
                    <a:pt x="162" y="12"/>
                  </a:lnTo>
                  <a:lnTo>
                    <a:pt x="174" y="22"/>
                  </a:lnTo>
                  <a:lnTo>
                    <a:pt x="180" y="28"/>
                  </a:lnTo>
                  <a:lnTo>
                    <a:pt x="184" y="34"/>
                  </a:lnTo>
                  <a:lnTo>
                    <a:pt x="188" y="48"/>
                  </a:lnTo>
                  <a:lnTo>
                    <a:pt x="190" y="62"/>
                  </a:lnTo>
                  <a:lnTo>
                    <a:pt x="190" y="78"/>
                  </a:lnTo>
                  <a:lnTo>
                    <a:pt x="190" y="194"/>
                  </a:lnTo>
                  <a:close/>
                  <a:moveTo>
                    <a:pt x="138" y="118"/>
                  </a:moveTo>
                  <a:lnTo>
                    <a:pt x="138" y="118"/>
                  </a:lnTo>
                  <a:lnTo>
                    <a:pt x="122" y="120"/>
                  </a:lnTo>
                  <a:lnTo>
                    <a:pt x="106" y="122"/>
                  </a:lnTo>
                  <a:lnTo>
                    <a:pt x="92" y="126"/>
                  </a:lnTo>
                  <a:lnTo>
                    <a:pt x="80" y="132"/>
                  </a:lnTo>
                  <a:lnTo>
                    <a:pt x="68" y="138"/>
                  </a:lnTo>
                  <a:lnTo>
                    <a:pt x="60" y="148"/>
                  </a:lnTo>
                  <a:lnTo>
                    <a:pt x="54" y="162"/>
                  </a:lnTo>
                  <a:lnTo>
                    <a:pt x="52" y="178"/>
                  </a:lnTo>
                  <a:lnTo>
                    <a:pt x="54" y="186"/>
                  </a:lnTo>
                  <a:lnTo>
                    <a:pt x="56" y="194"/>
                  </a:lnTo>
                  <a:lnTo>
                    <a:pt x="58" y="202"/>
                  </a:lnTo>
                  <a:lnTo>
                    <a:pt x="64" y="206"/>
                  </a:lnTo>
                  <a:lnTo>
                    <a:pt x="68" y="210"/>
                  </a:lnTo>
                  <a:lnTo>
                    <a:pt x="74" y="214"/>
                  </a:lnTo>
                  <a:lnTo>
                    <a:pt x="88" y="216"/>
                  </a:lnTo>
                  <a:lnTo>
                    <a:pt x="98" y="214"/>
                  </a:lnTo>
                  <a:lnTo>
                    <a:pt x="106" y="212"/>
                  </a:lnTo>
                  <a:lnTo>
                    <a:pt x="114" y="208"/>
                  </a:lnTo>
                  <a:lnTo>
                    <a:pt x="118" y="204"/>
                  </a:lnTo>
                  <a:lnTo>
                    <a:pt x="124" y="196"/>
                  </a:lnTo>
                  <a:lnTo>
                    <a:pt x="128" y="190"/>
                  </a:lnTo>
                  <a:lnTo>
                    <a:pt x="134" y="176"/>
                  </a:lnTo>
                  <a:lnTo>
                    <a:pt x="138" y="158"/>
                  </a:lnTo>
                  <a:lnTo>
                    <a:pt x="138" y="138"/>
                  </a:lnTo>
                  <a:lnTo>
                    <a:pt x="138" y="118"/>
                  </a:lnTo>
                  <a:close/>
                </a:path>
              </a:pathLst>
            </a:custGeom>
            <a:solidFill>
              <a:srgbClr val="4E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90"/>
            <p:cNvSpPr>
              <a:spLocks/>
            </p:cNvSpPr>
            <p:nvPr/>
          </p:nvSpPr>
          <p:spPr bwMode="gray">
            <a:xfrm>
              <a:off x="6694686" y="6292637"/>
              <a:ext cx="147943" cy="302506"/>
            </a:xfrm>
            <a:custGeom>
              <a:avLst/>
              <a:gdLst>
                <a:gd name="T0" fmla="*/ 2147483647 w 160"/>
                <a:gd name="T1" fmla="*/ 2147483647 h 328"/>
                <a:gd name="T2" fmla="*/ 2147483647 w 160"/>
                <a:gd name="T3" fmla="*/ 2147483647 h 328"/>
                <a:gd name="T4" fmla="*/ 2147483647 w 160"/>
                <a:gd name="T5" fmla="*/ 2147483647 h 328"/>
                <a:gd name="T6" fmla="*/ 2147483647 w 160"/>
                <a:gd name="T7" fmla="*/ 2147483647 h 328"/>
                <a:gd name="T8" fmla="*/ 2147483647 w 160"/>
                <a:gd name="T9" fmla="*/ 2147483647 h 328"/>
                <a:gd name="T10" fmla="*/ 2147483647 w 160"/>
                <a:gd name="T11" fmla="*/ 2147483647 h 328"/>
                <a:gd name="T12" fmla="*/ 2147483647 w 160"/>
                <a:gd name="T13" fmla="*/ 2147483647 h 328"/>
                <a:gd name="T14" fmla="*/ 2147483647 w 160"/>
                <a:gd name="T15" fmla="*/ 2147483647 h 328"/>
                <a:gd name="T16" fmla="*/ 2147483647 w 160"/>
                <a:gd name="T17" fmla="*/ 2147483647 h 328"/>
                <a:gd name="T18" fmla="*/ 2147483647 w 160"/>
                <a:gd name="T19" fmla="*/ 2147483647 h 328"/>
                <a:gd name="T20" fmla="*/ 2147483647 w 160"/>
                <a:gd name="T21" fmla="*/ 2147483647 h 328"/>
                <a:gd name="T22" fmla="*/ 2147483647 w 160"/>
                <a:gd name="T23" fmla="*/ 2147483647 h 328"/>
                <a:gd name="T24" fmla="*/ 2147483647 w 160"/>
                <a:gd name="T25" fmla="*/ 2147483647 h 328"/>
                <a:gd name="T26" fmla="*/ 2147483647 w 160"/>
                <a:gd name="T27" fmla="*/ 2147483647 h 328"/>
                <a:gd name="T28" fmla="*/ 2147483647 w 160"/>
                <a:gd name="T29" fmla="*/ 2147483647 h 328"/>
                <a:gd name="T30" fmla="*/ 2147483647 w 160"/>
                <a:gd name="T31" fmla="*/ 2147483647 h 328"/>
                <a:gd name="T32" fmla="*/ 2147483647 w 160"/>
                <a:gd name="T33" fmla="*/ 2147483647 h 328"/>
                <a:gd name="T34" fmla="*/ 2147483647 w 160"/>
                <a:gd name="T35" fmla="*/ 2147483647 h 328"/>
                <a:gd name="T36" fmla="*/ 2147483647 w 160"/>
                <a:gd name="T37" fmla="*/ 2147483647 h 328"/>
                <a:gd name="T38" fmla="*/ 2147483647 w 160"/>
                <a:gd name="T39" fmla="*/ 2147483647 h 328"/>
                <a:gd name="T40" fmla="*/ 2147483647 w 160"/>
                <a:gd name="T41" fmla="*/ 2147483647 h 328"/>
                <a:gd name="T42" fmla="*/ 2147483647 w 160"/>
                <a:gd name="T43" fmla="*/ 2147483647 h 328"/>
                <a:gd name="T44" fmla="*/ 2147483647 w 160"/>
                <a:gd name="T45" fmla="*/ 2147483647 h 328"/>
                <a:gd name="T46" fmla="*/ 2147483647 w 160"/>
                <a:gd name="T47" fmla="*/ 2147483647 h 328"/>
                <a:gd name="T48" fmla="*/ 2147483647 w 160"/>
                <a:gd name="T49" fmla="*/ 2147483647 h 328"/>
                <a:gd name="T50" fmla="*/ 2147483647 w 160"/>
                <a:gd name="T51" fmla="*/ 2147483647 h 328"/>
                <a:gd name="T52" fmla="*/ 2147483647 w 160"/>
                <a:gd name="T53" fmla="*/ 2147483647 h 328"/>
                <a:gd name="T54" fmla="*/ 2147483647 w 160"/>
                <a:gd name="T55" fmla="*/ 2147483647 h 328"/>
                <a:gd name="T56" fmla="*/ 2147483647 w 160"/>
                <a:gd name="T57" fmla="*/ 2147483647 h 328"/>
                <a:gd name="T58" fmla="*/ 2147483647 w 160"/>
                <a:gd name="T59" fmla="*/ 2147483647 h 328"/>
                <a:gd name="T60" fmla="*/ 2147483647 w 160"/>
                <a:gd name="T61" fmla="*/ 2147483647 h 328"/>
                <a:gd name="T62" fmla="*/ 2147483647 w 160"/>
                <a:gd name="T63" fmla="*/ 2147483647 h 328"/>
                <a:gd name="T64" fmla="*/ 2147483647 w 160"/>
                <a:gd name="T65" fmla="*/ 2147483647 h 328"/>
                <a:gd name="T66" fmla="*/ 2147483647 w 160"/>
                <a:gd name="T67" fmla="*/ 2147483647 h 328"/>
                <a:gd name="T68" fmla="*/ 2147483647 w 160"/>
                <a:gd name="T69" fmla="*/ 2147483647 h 328"/>
                <a:gd name="T70" fmla="*/ 2147483647 w 160"/>
                <a:gd name="T71" fmla="*/ 2147483647 h 328"/>
                <a:gd name="T72" fmla="*/ 2147483647 w 160"/>
                <a:gd name="T73" fmla="*/ 2147483647 h 328"/>
                <a:gd name="T74" fmla="*/ 2147483647 w 160"/>
                <a:gd name="T75" fmla="*/ 2147483647 h 328"/>
                <a:gd name="T76" fmla="*/ 2147483647 w 160"/>
                <a:gd name="T77" fmla="*/ 2147483647 h 328"/>
                <a:gd name="T78" fmla="*/ 0 w 160"/>
                <a:gd name="T79" fmla="*/ 2147483647 h 328"/>
                <a:gd name="T80" fmla="*/ 0 w 160"/>
                <a:gd name="T81" fmla="*/ 2147483647 h 328"/>
                <a:gd name="T82" fmla="*/ 0 w 160"/>
                <a:gd name="T83" fmla="*/ 2147483647 h 328"/>
                <a:gd name="T84" fmla="*/ 2147483647 w 160"/>
                <a:gd name="T85" fmla="*/ 2147483647 h 328"/>
                <a:gd name="T86" fmla="*/ 2147483647 w 160"/>
                <a:gd name="T87" fmla="*/ 2147483647 h 328"/>
                <a:gd name="T88" fmla="*/ 2147483647 w 160"/>
                <a:gd name="T89" fmla="*/ 2147483647 h 328"/>
                <a:gd name="T90" fmla="*/ 2147483647 w 160"/>
                <a:gd name="T91" fmla="*/ 2147483647 h 328"/>
                <a:gd name="T92" fmla="*/ 2147483647 w 160"/>
                <a:gd name="T93" fmla="*/ 2147483647 h 328"/>
                <a:gd name="T94" fmla="*/ 2147483647 w 160"/>
                <a:gd name="T95" fmla="*/ 2147483647 h 328"/>
                <a:gd name="T96" fmla="*/ 2147483647 w 160"/>
                <a:gd name="T97" fmla="*/ 2147483647 h 328"/>
                <a:gd name="T98" fmla="*/ 2147483647 w 160"/>
                <a:gd name="T99" fmla="*/ 2147483647 h 328"/>
                <a:gd name="T100" fmla="*/ 2147483647 w 160"/>
                <a:gd name="T101" fmla="*/ 0 h 328"/>
                <a:gd name="T102" fmla="*/ 2147483647 w 160"/>
                <a:gd name="T103" fmla="*/ 0 h 328"/>
                <a:gd name="T104" fmla="*/ 2147483647 w 160"/>
                <a:gd name="T105" fmla="*/ 2147483647 h 328"/>
                <a:gd name="T106" fmla="*/ 2147483647 w 160"/>
                <a:gd name="T107" fmla="*/ 2147483647 h 328"/>
                <a:gd name="T108" fmla="*/ 2147483647 w 160"/>
                <a:gd name="T109" fmla="*/ 2147483647 h 3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" h="328">
                  <a:moveTo>
                    <a:pt x="148" y="104"/>
                  </a:moveTo>
                  <a:lnTo>
                    <a:pt x="88" y="104"/>
                  </a:lnTo>
                  <a:lnTo>
                    <a:pt x="88" y="270"/>
                  </a:lnTo>
                  <a:lnTo>
                    <a:pt x="88" y="282"/>
                  </a:lnTo>
                  <a:lnTo>
                    <a:pt x="92" y="296"/>
                  </a:lnTo>
                  <a:lnTo>
                    <a:pt x="94" y="302"/>
                  </a:lnTo>
                  <a:lnTo>
                    <a:pt x="100" y="306"/>
                  </a:lnTo>
                  <a:lnTo>
                    <a:pt x="106" y="308"/>
                  </a:lnTo>
                  <a:lnTo>
                    <a:pt x="116" y="310"/>
                  </a:lnTo>
                  <a:lnTo>
                    <a:pt x="124" y="308"/>
                  </a:lnTo>
                  <a:lnTo>
                    <a:pt x="132" y="306"/>
                  </a:lnTo>
                  <a:lnTo>
                    <a:pt x="138" y="302"/>
                  </a:lnTo>
                  <a:lnTo>
                    <a:pt x="142" y="298"/>
                  </a:lnTo>
                  <a:lnTo>
                    <a:pt x="146" y="286"/>
                  </a:lnTo>
                  <a:lnTo>
                    <a:pt x="148" y="278"/>
                  </a:lnTo>
                  <a:lnTo>
                    <a:pt x="160" y="278"/>
                  </a:lnTo>
                  <a:lnTo>
                    <a:pt x="158" y="292"/>
                  </a:lnTo>
                  <a:lnTo>
                    <a:pt x="154" y="300"/>
                  </a:lnTo>
                  <a:lnTo>
                    <a:pt x="148" y="308"/>
                  </a:lnTo>
                  <a:lnTo>
                    <a:pt x="140" y="316"/>
                  </a:lnTo>
                  <a:lnTo>
                    <a:pt x="130" y="322"/>
                  </a:lnTo>
                  <a:lnTo>
                    <a:pt x="116" y="326"/>
                  </a:lnTo>
                  <a:lnTo>
                    <a:pt x="98" y="328"/>
                  </a:lnTo>
                  <a:lnTo>
                    <a:pt x="80" y="326"/>
                  </a:lnTo>
                  <a:lnTo>
                    <a:pt x="70" y="324"/>
                  </a:lnTo>
                  <a:lnTo>
                    <a:pt x="62" y="320"/>
                  </a:lnTo>
                  <a:lnTo>
                    <a:pt x="56" y="316"/>
                  </a:lnTo>
                  <a:lnTo>
                    <a:pt x="50" y="310"/>
                  </a:lnTo>
                  <a:lnTo>
                    <a:pt x="44" y="302"/>
                  </a:lnTo>
                  <a:lnTo>
                    <a:pt x="40" y="294"/>
                  </a:lnTo>
                  <a:lnTo>
                    <a:pt x="38" y="286"/>
                  </a:lnTo>
                  <a:lnTo>
                    <a:pt x="38" y="276"/>
                  </a:lnTo>
                  <a:lnTo>
                    <a:pt x="36" y="244"/>
                  </a:lnTo>
                  <a:lnTo>
                    <a:pt x="36" y="10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16" y="88"/>
                  </a:lnTo>
                  <a:lnTo>
                    <a:pt x="28" y="78"/>
                  </a:lnTo>
                  <a:lnTo>
                    <a:pt x="40" y="68"/>
                  </a:lnTo>
                  <a:lnTo>
                    <a:pt x="52" y="54"/>
                  </a:lnTo>
                  <a:lnTo>
                    <a:pt x="64" y="36"/>
                  </a:lnTo>
                  <a:lnTo>
                    <a:pt x="72" y="22"/>
                  </a:lnTo>
                  <a:lnTo>
                    <a:pt x="78" y="1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88" y="92"/>
                  </a:lnTo>
                  <a:lnTo>
                    <a:pt x="148" y="92"/>
                  </a:lnTo>
                  <a:lnTo>
                    <a:pt x="148" y="104"/>
                  </a:lnTo>
                  <a:close/>
                </a:path>
              </a:pathLst>
            </a:custGeom>
            <a:solidFill>
              <a:srgbClr val="4E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291"/>
            <p:cNvSpPr>
              <a:spLocks noEditPoints="1"/>
            </p:cNvSpPr>
            <p:nvPr/>
          </p:nvSpPr>
          <p:spPr bwMode="gray">
            <a:xfrm>
              <a:off x="6861356" y="6234749"/>
              <a:ext cx="116107" cy="352925"/>
            </a:xfrm>
            <a:custGeom>
              <a:avLst/>
              <a:gdLst>
                <a:gd name="T0" fmla="*/ 0 w 126"/>
                <a:gd name="T1" fmla="*/ 2147483647 h 382"/>
                <a:gd name="T2" fmla="*/ 2147483647 w 126"/>
                <a:gd name="T3" fmla="*/ 2147483647 h 382"/>
                <a:gd name="T4" fmla="*/ 2147483647 w 126"/>
                <a:gd name="T5" fmla="*/ 2147483647 h 382"/>
                <a:gd name="T6" fmla="*/ 2147483647 w 126"/>
                <a:gd name="T7" fmla="*/ 2147483647 h 382"/>
                <a:gd name="T8" fmla="*/ 2147483647 w 126"/>
                <a:gd name="T9" fmla="*/ 2147483647 h 382"/>
                <a:gd name="T10" fmla="*/ 0 w 126"/>
                <a:gd name="T11" fmla="*/ 2147483647 h 382"/>
                <a:gd name="T12" fmla="*/ 0 w 126"/>
                <a:gd name="T13" fmla="*/ 2147483647 h 382"/>
                <a:gd name="T14" fmla="*/ 2147483647 w 126"/>
                <a:gd name="T15" fmla="*/ 2147483647 h 382"/>
                <a:gd name="T16" fmla="*/ 2147483647 w 126"/>
                <a:gd name="T17" fmla="*/ 2147483647 h 382"/>
                <a:gd name="T18" fmla="*/ 0 w 126"/>
                <a:gd name="T19" fmla="*/ 2147483647 h 382"/>
                <a:gd name="T20" fmla="*/ 0 w 126"/>
                <a:gd name="T21" fmla="*/ 2147483647 h 382"/>
                <a:gd name="T22" fmla="*/ 2147483647 w 126"/>
                <a:gd name="T23" fmla="*/ 0 h 382"/>
                <a:gd name="T24" fmla="*/ 2147483647 w 126"/>
                <a:gd name="T25" fmla="*/ 0 h 382"/>
                <a:gd name="T26" fmla="*/ 2147483647 w 126"/>
                <a:gd name="T27" fmla="*/ 0 h 382"/>
                <a:gd name="T28" fmla="*/ 2147483647 w 126"/>
                <a:gd name="T29" fmla="*/ 2147483647 h 382"/>
                <a:gd name="T30" fmla="*/ 2147483647 w 126"/>
                <a:gd name="T31" fmla="*/ 2147483647 h 382"/>
                <a:gd name="T32" fmla="*/ 2147483647 w 126"/>
                <a:gd name="T33" fmla="*/ 2147483647 h 382"/>
                <a:gd name="T34" fmla="*/ 2147483647 w 126"/>
                <a:gd name="T35" fmla="*/ 2147483647 h 382"/>
                <a:gd name="T36" fmla="*/ 2147483647 w 126"/>
                <a:gd name="T37" fmla="*/ 2147483647 h 382"/>
                <a:gd name="T38" fmla="*/ 2147483647 w 126"/>
                <a:gd name="T39" fmla="*/ 2147483647 h 382"/>
                <a:gd name="T40" fmla="*/ 2147483647 w 126"/>
                <a:gd name="T41" fmla="*/ 2147483647 h 382"/>
                <a:gd name="T42" fmla="*/ 2147483647 w 126"/>
                <a:gd name="T43" fmla="*/ 2147483647 h 382"/>
                <a:gd name="T44" fmla="*/ 2147483647 w 126"/>
                <a:gd name="T45" fmla="*/ 2147483647 h 382"/>
                <a:gd name="T46" fmla="*/ 2147483647 w 126"/>
                <a:gd name="T47" fmla="*/ 2147483647 h 382"/>
                <a:gd name="T48" fmla="*/ 2147483647 w 126"/>
                <a:gd name="T49" fmla="*/ 2147483647 h 382"/>
                <a:gd name="T50" fmla="*/ 2147483647 w 126"/>
                <a:gd name="T51" fmla="*/ 2147483647 h 382"/>
                <a:gd name="T52" fmla="*/ 2147483647 w 126"/>
                <a:gd name="T53" fmla="*/ 2147483647 h 382"/>
                <a:gd name="T54" fmla="*/ 2147483647 w 126"/>
                <a:gd name="T55" fmla="*/ 2147483647 h 382"/>
                <a:gd name="T56" fmla="*/ 2147483647 w 126"/>
                <a:gd name="T57" fmla="*/ 2147483647 h 382"/>
                <a:gd name="T58" fmla="*/ 2147483647 w 126"/>
                <a:gd name="T59" fmla="*/ 2147483647 h 382"/>
                <a:gd name="T60" fmla="*/ 2147483647 w 126"/>
                <a:gd name="T61" fmla="*/ 2147483647 h 382"/>
                <a:gd name="T62" fmla="*/ 2147483647 w 126"/>
                <a:gd name="T63" fmla="*/ 2147483647 h 382"/>
                <a:gd name="T64" fmla="*/ 2147483647 w 126"/>
                <a:gd name="T65" fmla="*/ 2147483647 h 382"/>
                <a:gd name="T66" fmla="*/ 2147483647 w 126"/>
                <a:gd name="T67" fmla="*/ 2147483647 h 382"/>
                <a:gd name="T68" fmla="*/ 2147483647 w 126"/>
                <a:gd name="T69" fmla="*/ 2147483647 h 382"/>
                <a:gd name="T70" fmla="*/ 2147483647 w 126"/>
                <a:gd name="T71" fmla="*/ 2147483647 h 382"/>
                <a:gd name="T72" fmla="*/ 2147483647 w 126"/>
                <a:gd name="T73" fmla="*/ 2147483647 h 382"/>
                <a:gd name="T74" fmla="*/ 2147483647 w 126"/>
                <a:gd name="T75" fmla="*/ 2147483647 h 382"/>
                <a:gd name="T76" fmla="*/ 2147483647 w 126"/>
                <a:gd name="T77" fmla="*/ 2147483647 h 382"/>
                <a:gd name="T78" fmla="*/ 2147483647 w 126"/>
                <a:gd name="T79" fmla="*/ 2147483647 h 382"/>
                <a:gd name="T80" fmla="*/ 2147483647 w 126"/>
                <a:gd name="T81" fmla="*/ 2147483647 h 382"/>
                <a:gd name="T82" fmla="*/ 2147483647 w 126"/>
                <a:gd name="T83" fmla="*/ 2147483647 h 382"/>
                <a:gd name="T84" fmla="*/ 2147483647 w 126"/>
                <a:gd name="T85" fmla="*/ 2147483647 h 382"/>
                <a:gd name="T86" fmla="*/ 2147483647 w 126"/>
                <a:gd name="T87" fmla="*/ 2147483647 h 382"/>
                <a:gd name="T88" fmla="*/ 2147483647 w 126"/>
                <a:gd name="T89" fmla="*/ 2147483647 h 382"/>
                <a:gd name="T90" fmla="*/ 2147483647 w 126"/>
                <a:gd name="T91" fmla="*/ 2147483647 h 382"/>
                <a:gd name="T92" fmla="*/ 2147483647 w 126"/>
                <a:gd name="T93" fmla="*/ 0 h 382"/>
                <a:gd name="T94" fmla="*/ 2147483647 w 126"/>
                <a:gd name="T95" fmla="*/ 0 h 3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6" h="382">
                  <a:moveTo>
                    <a:pt x="0" y="154"/>
                  </a:moveTo>
                  <a:lnTo>
                    <a:pt x="90" y="154"/>
                  </a:lnTo>
                  <a:lnTo>
                    <a:pt x="90" y="372"/>
                  </a:lnTo>
                  <a:lnTo>
                    <a:pt x="126" y="372"/>
                  </a:lnTo>
                  <a:lnTo>
                    <a:pt x="126" y="382"/>
                  </a:lnTo>
                  <a:lnTo>
                    <a:pt x="0" y="382"/>
                  </a:lnTo>
                  <a:lnTo>
                    <a:pt x="0" y="372"/>
                  </a:lnTo>
                  <a:lnTo>
                    <a:pt x="38" y="372"/>
                  </a:lnTo>
                  <a:lnTo>
                    <a:pt x="38" y="166"/>
                  </a:lnTo>
                  <a:lnTo>
                    <a:pt x="0" y="166"/>
                  </a:lnTo>
                  <a:lnTo>
                    <a:pt x="0" y="154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92" y="20"/>
                  </a:lnTo>
                  <a:lnTo>
                    <a:pt x="94" y="26"/>
                  </a:lnTo>
                  <a:lnTo>
                    <a:pt x="94" y="32"/>
                  </a:lnTo>
                  <a:lnTo>
                    <a:pt x="94" y="40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86" y="56"/>
                  </a:lnTo>
                  <a:lnTo>
                    <a:pt x="80" y="60"/>
                  </a:lnTo>
                  <a:lnTo>
                    <a:pt x="74" y="64"/>
                  </a:lnTo>
                  <a:lnTo>
                    <a:pt x="68" y="64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4"/>
                  </a:lnTo>
                  <a:lnTo>
                    <a:pt x="44" y="60"/>
                  </a:lnTo>
                  <a:lnTo>
                    <a:pt x="38" y="56"/>
                  </a:lnTo>
                  <a:lnTo>
                    <a:pt x="34" y="52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4" y="6"/>
                  </a:lnTo>
                  <a:lnTo>
                    <a:pt x="50" y="2"/>
                  </a:lnTo>
                  <a:lnTo>
                    <a:pt x="56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4E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292"/>
            <p:cNvSpPr>
              <a:spLocks/>
            </p:cNvSpPr>
            <p:nvPr/>
          </p:nvSpPr>
          <p:spPr bwMode="gray">
            <a:xfrm>
              <a:off x="6861356" y="6376666"/>
              <a:ext cx="116107" cy="211008"/>
            </a:xfrm>
            <a:custGeom>
              <a:avLst/>
              <a:gdLst>
                <a:gd name="T0" fmla="*/ 0 w 126"/>
                <a:gd name="T1" fmla="*/ 0 h 228"/>
                <a:gd name="T2" fmla="*/ 2147483647 w 126"/>
                <a:gd name="T3" fmla="*/ 0 h 228"/>
                <a:gd name="T4" fmla="*/ 2147483647 w 126"/>
                <a:gd name="T5" fmla="*/ 2147483647 h 228"/>
                <a:gd name="T6" fmla="*/ 2147483647 w 126"/>
                <a:gd name="T7" fmla="*/ 2147483647 h 228"/>
                <a:gd name="T8" fmla="*/ 2147483647 w 126"/>
                <a:gd name="T9" fmla="*/ 2147483647 h 228"/>
                <a:gd name="T10" fmla="*/ 0 w 126"/>
                <a:gd name="T11" fmla="*/ 2147483647 h 228"/>
                <a:gd name="T12" fmla="*/ 0 w 126"/>
                <a:gd name="T13" fmla="*/ 2147483647 h 228"/>
                <a:gd name="T14" fmla="*/ 2147483647 w 126"/>
                <a:gd name="T15" fmla="*/ 2147483647 h 228"/>
                <a:gd name="T16" fmla="*/ 2147483647 w 126"/>
                <a:gd name="T17" fmla="*/ 2147483647 h 228"/>
                <a:gd name="T18" fmla="*/ 0 w 126"/>
                <a:gd name="T19" fmla="*/ 2147483647 h 228"/>
                <a:gd name="T20" fmla="*/ 0 w 126"/>
                <a:gd name="T21" fmla="*/ 0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228">
                  <a:moveTo>
                    <a:pt x="0" y="0"/>
                  </a:moveTo>
                  <a:lnTo>
                    <a:pt x="90" y="0"/>
                  </a:lnTo>
                  <a:lnTo>
                    <a:pt x="90" y="218"/>
                  </a:lnTo>
                  <a:lnTo>
                    <a:pt x="126" y="218"/>
                  </a:lnTo>
                  <a:lnTo>
                    <a:pt x="126" y="228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38" y="218"/>
                  </a:lnTo>
                  <a:lnTo>
                    <a:pt x="38" y="1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293"/>
            <p:cNvSpPr>
              <a:spLocks/>
            </p:cNvSpPr>
            <p:nvPr/>
          </p:nvSpPr>
          <p:spPr bwMode="gray">
            <a:xfrm>
              <a:off x="6889447" y="6234749"/>
              <a:ext cx="58053" cy="61622"/>
            </a:xfrm>
            <a:custGeom>
              <a:avLst/>
              <a:gdLst>
                <a:gd name="T0" fmla="*/ 2147483647 w 64"/>
                <a:gd name="T1" fmla="*/ 0 h 66"/>
                <a:gd name="T2" fmla="*/ 2147483647 w 64"/>
                <a:gd name="T3" fmla="*/ 0 h 66"/>
                <a:gd name="T4" fmla="*/ 2147483647 w 64"/>
                <a:gd name="T5" fmla="*/ 0 h 66"/>
                <a:gd name="T6" fmla="*/ 2147483647 w 64"/>
                <a:gd name="T7" fmla="*/ 2147483647 h 66"/>
                <a:gd name="T8" fmla="*/ 2147483647 w 64"/>
                <a:gd name="T9" fmla="*/ 2147483647 h 66"/>
                <a:gd name="T10" fmla="*/ 2147483647 w 64"/>
                <a:gd name="T11" fmla="*/ 2147483647 h 66"/>
                <a:gd name="T12" fmla="*/ 2147483647 w 64"/>
                <a:gd name="T13" fmla="*/ 2147483647 h 66"/>
                <a:gd name="T14" fmla="*/ 2147483647 w 64"/>
                <a:gd name="T15" fmla="*/ 2147483647 h 66"/>
                <a:gd name="T16" fmla="*/ 2147483647 w 64"/>
                <a:gd name="T17" fmla="*/ 2147483647 h 66"/>
                <a:gd name="T18" fmla="*/ 2147483647 w 64"/>
                <a:gd name="T19" fmla="*/ 2147483647 h 66"/>
                <a:gd name="T20" fmla="*/ 2147483647 w 64"/>
                <a:gd name="T21" fmla="*/ 2147483647 h 66"/>
                <a:gd name="T22" fmla="*/ 2147483647 w 64"/>
                <a:gd name="T23" fmla="*/ 2147483647 h 66"/>
                <a:gd name="T24" fmla="*/ 2147483647 w 64"/>
                <a:gd name="T25" fmla="*/ 2147483647 h 66"/>
                <a:gd name="T26" fmla="*/ 2147483647 w 64"/>
                <a:gd name="T27" fmla="*/ 2147483647 h 66"/>
                <a:gd name="T28" fmla="*/ 2147483647 w 64"/>
                <a:gd name="T29" fmla="*/ 2147483647 h 66"/>
                <a:gd name="T30" fmla="*/ 2147483647 w 64"/>
                <a:gd name="T31" fmla="*/ 2147483647 h 66"/>
                <a:gd name="T32" fmla="*/ 2147483647 w 64"/>
                <a:gd name="T33" fmla="*/ 2147483647 h 66"/>
                <a:gd name="T34" fmla="*/ 2147483647 w 64"/>
                <a:gd name="T35" fmla="*/ 2147483647 h 66"/>
                <a:gd name="T36" fmla="*/ 2147483647 w 64"/>
                <a:gd name="T37" fmla="*/ 2147483647 h 66"/>
                <a:gd name="T38" fmla="*/ 2147483647 w 64"/>
                <a:gd name="T39" fmla="*/ 2147483647 h 66"/>
                <a:gd name="T40" fmla="*/ 2147483647 w 64"/>
                <a:gd name="T41" fmla="*/ 2147483647 h 66"/>
                <a:gd name="T42" fmla="*/ 2147483647 w 64"/>
                <a:gd name="T43" fmla="*/ 2147483647 h 66"/>
                <a:gd name="T44" fmla="*/ 2147483647 w 64"/>
                <a:gd name="T45" fmla="*/ 2147483647 h 66"/>
                <a:gd name="T46" fmla="*/ 2147483647 w 64"/>
                <a:gd name="T47" fmla="*/ 2147483647 h 66"/>
                <a:gd name="T48" fmla="*/ 2147483647 w 64"/>
                <a:gd name="T49" fmla="*/ 2147483647 h 66"/>
                <a:gd name="T50" fmla="*/ 2147483647 w 64"/>
                <a:gd name="T51" fmla="*/ 2147483647 h 66"/>
                <a:gd name="T52" fmla="*/ 0 w 64"/>
                <a:gd name="T53" fmla="*/ 2147483647 h 66"/>
                <a:gd name="T54" fmla="*/ 0 w 64"/>
                <a:gd name="T55" fmla="*/ 2147483647 h 66"/>
                <a:gd name="T56" fmla="*/ 0 w 64"/>
                <a:gd name="T57" fmla="*/ 2147483647 h 66"/>
                <a:gd name="T58" fmla="*/ 0 w 64"/>
                <a:gd name="T59" fmla="*/ 2147483647 h 66"/>
                <a:gd name="T60" fmla="*/ 2147483647 w 64"/>
                <a:gd name="T61" fmla="*/ 2147483647 h 66"/>
                <a:gd name="T62" fmla="*/ 2147483647 w 64"/>
                <a:gd name="T63" fmla="*/ 2147483647 h 66"/>
                <a:gd name="T64" fmla="*/ 2147483647 w 64"/>
                <a:gd name="T65" fmla="*/ 2147483647 h 66"/>
                <a:gd name="T66" fmla="*/ 2147483647 w 64"/>
                <a:gd name="T67" fmla="*/ 2147483647 h 66"/>
                <a:gd name="T68" fmla="*/ 2147483647 w 64"/>
                <a:gd name="T69" fmla="*/ 2147483647 h 66"/>
                <a:gd name="T70" fmla="*/ 2147483647 w 64"/>
                <a:gd name="T71" fmla="*/ 0 h 66"/>
                <a:gd name="T72" fmla="*/ 2147483647 w 64"/>
                <a:gd name="T73" fmla="*/ 0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4" h="66">
                  <a:moveTo>
                    <a:pt x="32" y="0"/>
                  </a:move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6"/>
                  </a:lnTo>
                  <a:lnTo>
                    <a:pt x="56" y="10"/>
                  </a:lnTo>
                  <a:lnTo>
                    <a:pt x="60" y="14"/>
                  </a:lnTo>
                  <a:lnTo>
                    <a:pt x="62" y="20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4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6" y="64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Freeform 294"/>
            <p:cNvSpPr>
              <a:spLocks/>
            </p:cNvSpPr>
            <p:nvPr/>
          </p:nvSpPr>
          <p:spPr bwMode="gray">
            <a:xfrm>
              <a:off x="6999936" y="6371065"/>
              <a:ext cx="254687" cy="216610"/>
            </a:xfrm>
            <a:custGeom>
              <a:avLst/>
              <a:gdLst>
                <a:gd name="T0" fmla="*/ 2147483647 w 276"/>
                <a:gd name="T1" fmla="*/ 2147483647 h 234"/>
                <a:gd name="T2" fmla="*/ 0 w 276"/>
                <a:gd name="T3" fmla="*/ 2147483647 h 234"/>
                <a:gd name="T4" fmla="*/ 0 w 276"/>
                <a:gd name="T5" fmla="*/ 2147483647 h 234"/>
                <a:gd name="T6" fmla="*/ 2147483647 w 276"/>
                <a:gd name="T7" fmla="*/ 2147483647 h 234"/>
                <a:gd name="T8" fmla="*/ 2147483647 w 276"/>
                <a:gd name="T9" fmla="*/ 2147483647 h 234"/>
                <a:gd name="T10" fmla="*/ 0 w 276"/>
                <a:gd name="T11" fmla="*/ 2147483647 h 234"/>
                <a:gd name="T12" fmla="*/ 0 w 276"/>
                <a:gd name="T13" fmla="*/ 2147483647 h 234"/>
                <a:gd name="T14" fmla="*/ 2147483647 w 276"/>
                <a:gd name="T15" fmla="*/ 2147483647 h 234"/>
                <a:gd name="T16" fmla="*/ 2147483647 w 276"/>
                <a:gd name="T17" fmla="*/ 2147483647 h 234"/>
                <a:gd name="T18" fmla="*/ 2147483647 w 276"/>
                <a:gd name="T19" fmla="*/ 2147483647 h 234"/>
                <a:gd name="T20" fmla="*/ 2147483647 w 276"/>
                <a:gd name="T21" fmla="*/ 2147483647 h 234"/>
                <a:gd name="T22" fmla="*/ 2147483647 w 276"/>
                <a:gd name="T23" fmla="*/ 2147483647 h 234"/>
                <a:gd name="T24" fmla="*/ 2147483647 w 276"/>
                <a:gd name="T25" fmla="*/ 2147483647 h 234"/>
                <a:gd name="T26" fmla="*/ 2147483647 w 276"/>
                <a:gd name="T27" fmla="*/ 2147483647 h 234"/>
                <a:gd name="T28" fmla="*/ 2147483647 w 276"/>
                <a:gd name="T29" fmla="*/ 2147483647 h 234"/>
                <a:gd name="T30" fmla="*/ 2147483647 w 276"/>
                <a:gd name="T31" fmla="*/ 0 h 234"/>
                <a:gd name="T32" fmla="*/ 2147483647 w 276"/>
                <a:gd name="T33" fmla="*/ 0 h 234"/>
                <a:gd name="T34" fmla="*/ 2147483647 w 276"/>
                <a:gd name="T35" fmla="*/ 0 h 234"/>
                <a:gd name="T36" fmla="*/ 2147483647 w 276"/>
                <a:gd name="T37" fmla="*/ 2147483647 h 234"/>
                <a:gd name="T38" fmla="*/ 2147483647 w 276"/>
                <a:gd name="T39" fmla="*/ 2147483647 h 234"/>
                <a:gd name="T40" fmla="*/ 2147483647 w 276"/>
                <a:gd name="T41" fmla="*/ 2147483647 h 234"/>
                <a:gd name="T42" fmla="*/ 2147483647 w 276"/>
                <a:gd name="T43" fmla="*/ 2147483647 h 234"/>
                <a:gd name="T44" fmla="*/ 2147483647 w 276"/>
                <a:gd name="T45" fmla="*/ 2147483647 h 234"/>
                <a:gd name="T46" fmla="*/ 2147483647 w 276"/>
                <a:gd name="T47" fmla="*/ 2147483647 h 234"/>
                <a:gd name="T48" fmla="*/ 2147483647 w 276"/>
                <a:gd name="T49" fmla="*/ 2147483647 h 234"/>
                <a:gd name="T50" fmla="*/ 2147483647 w 276"/>
                <a:gd name="T51" fmla="*/ 2147483647 h 234"/>
                <a:gd name="T52" fmla="*/ 2147483647 w 276"/>
                <a:gd name="T53" fmla="*/ 2147483647 h 234"/>
                <a:gd name="T54" fmla="*/ 2147483647 w 276"/>
                <a:gd name="T55" fmla="*/ 2147483647 h 234"/>
                <a:gd name="T56" fmla="*/ 2147483647 w 276"/>
                <a:gd name="T57" fmla="*/ 2147483647 h 234"/>
                <a:gd name="T58" fmla="*/ 2147483647 w 276"/>
                <a:gd name="T59" fmla="*/ 2147483647 h 234"/>
                <a:gd name="T60" fmla="*/ 2147483647 w 276"/>
                <a:gd name="T61" fmla="*/ 2147483647 h 234"/>
                <a:gd name="T62" fmla="*/ 2147483647 w 276"/>
                <a:gd name="T63" fmla="*/ 2147483647 h 234"/>
                <a:gd name="T64" fmla="*/ 2147483647 w 276"/>
                <a:gd name="T65" fmla="*/ 2147483647 h 234"/>
                <a:gd name="T66" fmla="*/ 2147483647 w 276"/>
                <a:gd name="T67" fmla="*/ 2147483647 h 234"/>
                <a:gd name="T68" fmla="*/ 2147483647 w 276"/>
                <a:gd name="T69" fmla="*/ 2147483647 h 234"/>
                <a:gd name="T70" fmla="*/ 2147483647 w 276"/>
                <a:gd name="T71" fmla="*/ 2147483647 h 234"/>
                <a:gd name="T72" fmla="*/ 2147483647 w 276"/>
                <a:gd name="T73" fmla="*/ 2147483647 h 234"/>
                <a:gd name="T74" fmla="*/ 2147483647 w 276"/>
                <a:gd name="T75" fmla="*/ 2147483647 h 234"/>
                <a:gd name="T76" fmla="*/ 2147483647 w 276"/>
                <a:gd name="T77" fmla="*/ 2147483647 h 234"/>
                <a:gd name="T78" fmla="*/ 2147483647 w 276"/>
                <a:gd name="T79" fmla="*/ 2147483647 h 234"/>
                <a:gd name="T80" fmla="*/ 2147483647 w 276"/>
                <a:gd name="T81" fmla="*/ 2147483647 h 234"/>
                <a:gd name="T82" fmla="*/ 2147483647 w 276"/>
                <a:gd name="T83" fmla="*/ 2147483647 h 234"/>
                <a:gd name="T84" fmla="*/ 2147483647 w 276"/>
                <a:gd name="T85" fmla="*/ 2147483647 h 234"/>
                <a:gd name="T86" fmla="*/ 2147483647 w 276"/>
                <a:gd name="T87" fmla="*/ 2147483647 h 234"/>
                <a:gd name="T88" fmla="*/ 2147483647 w 276"/>
                <a:gd name="T89" fmla="*/ 2147483647 h 234"/>
                <a:gd name="T90" fmla="*/ 2147483647 w 276"/>
                <a:gd name="T91" fmla="*/ 2147483647 h 234"/>
                <a:gd name="T92" fmla="*/ 2147483647 w 276"/>
                <a:gd name="T93" fmla="*/ 2147483647 h 234"/>
                <a:gd name="T94" fmla="*/ 2147483647 w 276"/>
                <a:gd name="T95" fmla="*/ 2147483647 h 234"/>
                <a:gd name="T96" fmla="*/ 2147483647 w 276"/>
                <a:gd name="T97" fmla="*/ 2147483647 h 234"/>
                <a:gd name="T98" fmla="*/ 2147483647 w 276"/>
                <a:gd name="T99" fmla="*/ 2147483647 h 234"/>
                <a:gd name="T100" fmla="*/ 2147483647 w 276"/>
                <a:gd name="T101" fmla="*/ 2147483647 h 234"/>
                <a:gd name="T102" fmla="*/ 2147483647 w 276"/>
                <a:gd name="T103" fmla="*/ 2147483647 h 234"/>
                <a:gd name="T104" fmla="*/ 2147483647 w 276"/>
                <a:gd name="T105" fmla="*/ 2147483647 h 234"/>
                <a:gd name="T106" fmla="*/ 2147483647 w 276"/>
                <a:gd name="T107" fmla="*/ 2147483647 h 234"/>
                <a:gd name="T108" fmla="*/ 2147483647 w 276"/>
                <a:gd name="T109" fmla="*/ 2147483647 h 234"/>
                <a:gd name="T110" fmla="*/ 2147483647 w 276"/>
                <a:gd name="T111" fmla="*/ 2147483647 h 234"/>
                <a:gd name="T112" fmla="*/ 2147483647 w 276"/>
                <a:gd name="T113" fmla="*/ 2147483647 h 234"/>
                <a:gd name="T114" fmla="*/ 2147483647 w 276"/>
                <a:gd name="T115" fmla="*/ 2147483647 h 234"/>
                <a:gd name="T116" fmla="*/ 2147483647 w 276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6" h="234">
                  <a:moveTo>
                    <a:pt x="126" y="234"/>
                  </a:moveTo>
                  <a:lnTo>
                    <a:pt x="0" y="234"/>
                  </a:lnTo>
                  <a:lnTo>
                    <a:pt x="0" y="224"/>
                  </a:lnTo>
                  <a:lnTo>
                    <a:pt x="36" y="224"/>
                  </a:lnTo>
                  <a:lnTo>
                    <a:pt x="3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90" y="6"/>
                  </a:lnTo>
                  <a:lnTo>
                    <a:pt x="90" y="40"/>
                  </a:lnTo>
                  <a:lnTo>
                    <a:pt x="100" y="26"/>
                  </a:lnTo>
                  <a:lnTo>
                    <a:pt x="112" y="18"/>
                  </a:lnTo>
                  <a:lnTo>
                    <a:pt x="122" y="10"/>
                  </a:lnTo>
                  <a:lnTo>
                    <a:pt x="134" y="6"/>
                  </a:lnTo>
                  <a:lnTo>
                    <a:pt x="144" y="2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80" y="2"/>
                  </a:lnTo>
                  <a:lnTo>
                    <a:pt x="196" y="6"/>
                  </a:lnTo>
                  <a:lnTo>
                    <a:pt x="210" y="14"/>
                  </a:lnTo>
                  <a:lnTo>
                    <a:pt x="222" y="22"/>
                  </a:lnTo>
                  <a:lnTo>
                    <a:pt x="228" y="30"/>
                  </a:lnTo>
                  <a:lnTo>
                    <a:pt x="234" y="40"/>
                  </a:lnTo>
                  <a:lnTo>
                    <a:pt x="238" y="58"/>
                  </a:lnTo>
                  <a:lnTo>
                    <a:pt x="240" y="82"/>
                  </a:lnTo>
                  <a:lnTo>
                    <a:pt x="240" y="224"/>
                  </a:lnTo>
                  <a:lnTo>
                    <a:pt x="276" y="224"/>
                  </a:lnTo>
                  <a:lnTo>
                    <a:pt x="276" y="234"/>
                  </a:lnTo>
                  <a:lnTo>
                    <a:pt x="152" y="234"/>
                  </a:lnTo>
                  <a:lnTo>
                    <a:pt x="152" y="224"/>
                  </a:lnTo>
                  <a:lnTo>
                    <a:pt x="188" y="224"/>
                  </a:lnTo>
                  <a:lnTo>
                    <a:pt x="188" y="74"/>
                  </a:lnTo>
                  <a:lnTo>
                    <a:pt x="186" y="52"/>
                  </a:lnTo>
                  <a:lnTo>
                    <a:pt x="184" y="42"/>
                  </a:lnTo>
                  <a:lnTo>
                    <a:pt x="182" y="34"/>
                  </a:lnTo>
                  <a:lnTo>
                    <a:pt x="178" y="28"/>
                  </a:lnTo>
                  <a:lnTo>
                    <a:pt x="174" y="24"/>
                  </a:lnTo>
                  <a:lnTo>
                    <a:pt x="170" y="20"/>
                  </a:lnTo>
                  <a:lnTo>
                    <a:pt x="160" y="16"/>
                  </a:lnTo>
                  <a:lnTo>
                    <a:pt x="152" y="16"/>
                  </a:lnTo>
                  <a:lnTo>
                    <a:pt x="142" y="16"/>
                  </a:lnTo>
                  <a:lnTo>
                    <a:pt x="134" y="20"/>
                  </a:lnTo>
                  <a:lnTo>
                    <a:pt x="124" y="24"/>
                  </a:lnTo>
                  <a:lnTo>
                    <a:pt x="116" y="30"/>
                  </a:lnTo>
                  <a:lnTo>
                    <a:pt x="108" y="38"/>
                  </a:lnTo>
                  <a:lnTo>
                    <a:pt x="102" y="48"/>
                  </a:lnTo>
                  <a:lnTo>
                    <a:pt x="96" y="58"/>
                  </a:lnTo>
                  <a:lnTo>
                    <a:pt x="94" y="70"/>
                  </a:lnTo>
                  <a:lnTo>
                    <a:pt x="90" y="96"/>
                  </a:lnTo>
                  <a:lnTo>
                    <a:pt x="90" y="126"/>
                  </a:lnTo>
                  <a:lnTo>
                    <a:pt x="90" y="224"/>
                  </a:lnTo>
                  <a:lnTo>
                    <a:pt x="126" y="224"/>
                  </a:lnTo>
                  <a:lnTo>
                    <a:pt x="126" y="234"/>
                  </a:lnTo>
                  <a:close/>
                </a:path>
              </a:pathLst>
            </a:custGeom>
            <a:solidFill>
              <a:srgbClr val="4E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Freeform 295"/>
            <p:cNvSpPr>
              <a:spLocks noEditPoints="1"/>
            </p:cNvSpPr>
            <p:nvPr/>
          </p:nvSpPr>
          <p:spPr bwMode="gray">
            <a:xfrm>
              <a:off x="7275223" y="6371065"/>
              <a:ext cx="226596" cy="365995"/>
            </a:xfrm>
            <a:custGeom>
              <a:avLst/>
              <a:gdLst>
                <a:gd name="T0" fmla="*/ 2147483647 w 246"/>
                <a:gd name="T1" fmla="*/ 2147483647 h 396"/>
                <a:gd name="T2" fmla="*/ 2147483647 w 246"/>
                <a:gd name="T3" fmla="*/ 2147483647 h 396"/>
                <a:gd name="T4" fmla="*/ 2147483647 w 246"/>
                <a:gd name="T5" fmla="*/ 2147483647 h 396"/>
                <a:gd name="T6" fmla="*/ 2147483647 w 246"/>
                <a:gd name="T7" fmla="*/ 2147483647 h 396"/>
                <a:gd name="T8" fmla="*/ 2147483647 w 246"/>
                <a:gd name="T9" fmla="*/ 2147483647 h 396"/>
                <a:gd name="T10" fmla="*/ 2147483647 w 246"/>
                <a:gd name="T11" fmla="*/ 2147483647 h 396"/>
                <a:gd name="T12" fmla="*/ 0 w 246"/>
                <a:gd name="T13" fmla="*/ 2147483647 h 396"/>
                <a:gd name="T14" fmla="*/ 2147483647 w 246"/>
                <a:gd name="T15" fmla="*/ 2147483647 h 396"/>
                <a:gd name="T16" fmla="*/ 2147483647 w 246"/>
                <a:gd name="T17" fmla="*/ 2147483647 h 396"/>
                <a:gd name="T18" fmla="*/ 2147483647 w 246"/>
                <a:gd name="T19" fmla="*/ 2147483647 h 396"/>
                <a:gd name="T20" fmla="*/ 2147483647 w 246"/>
                <a:gd name="T21" fmla="*/ 2147483647 h 396"/>
                <a:gd name="T22" fmla="*/ 2147483647 w 246"/>
                <a:gd name="T23" fmla="*/ 2147483647 h 396"/>
                <a:gd name="T24" fmla="*/ 2147483647 w 246"/>
                <a:gd name="T25" fmla="*/ 2147483647 h 396"/>
                <a:gd name="T26" fmla="*/ 2147483647 w 246"/>
                <a:gd name="T27" fmla="*/ 2147483647 h 396"/>
                <a:gd name="T28" fmla="*/ 2147483647 w 246"/>
                <a:gd name="T29" fmla="*/ 2147483647 h 396"/>
                <a:gd name="T30" fmla="*/ 2147483647 w 246"/>
                <a:gd name="T31" fmla="*/ 2147483647 h 396"/>
                <a:gd name="T32" fmla="*/ 2147483647 w 246"/>
                <a:gd name="T33" fmla="*/ 2147483647 h 396"/>
                <a:gd name="T34" fmla="*/ 2147483647 w 246"/>
                <a:gd name="T35" fmla="*/ 2147483647 h 396"/>
                <a:gd name="T36" fmla="*/ 2147483647 w 246"/>
                <a:gd name="T37" fmla="*/ 2147483647 h 396"/>
                <a:gd name="T38" fmla="*/ 2147483647 w 246"/>
                <a:gd name="T39" fmla="*/ 2147483647 h 396"/>
                <a:gd name="T40" fmla="*/ 2147483647 w 246"/>
                <a:gd name="T41" fmla="*/ 2147483647 h 396"/>
                <a:gd name="T42" fmla="*/ 2147483647 w 246"/>
                <a:gd name="T43" fmla="*/ 2147483647 h 396"/>
                <a:gd name="T44" fmla="*/ 2147483647 w 246"/>
                <a:gd name="T45" fmla="*/ 2147483647 h 396"/>
                <a:gd name="T46" fmla="*/ 2147483647 w 246"/>
                <a:gd name="T47" fmla="*/ 2147483647 h 396"/>
                <a:gd name="T48" fmla="*/ 2147483647 w 246"/>
                <a:gd name="T49" fmla="*/ 2147483647 h 396"/>
                <a:gd name="T50" fmla="*/ 2147483647 w 246"/>
                <a:gd name="T51" fmla="*/ 2147483647 h 396"/>
                <a:gd name="T52" fmla="*/ 2147483647 w 246"/>
                <a:gd name="T53" fmla="*/ 2147483647 h 396"/>
                <a:gd name="T54" fmla="*/ 2147483647 w 246"/>
                <a:gd name="T55" fmla="*/ 2147483647 h 396"/>
                <a:gd name="T56" fmla="*/ 2147483647 w 246"/>
                <a:gd name="T57" fmla="*/ 2147483647 h 396"/>
                <a:gd name="T58" fmla="*/ 2147483647 w 246"/>
                <a:gd name="T59" fmla="*/ 2147483647 h 396"/>
                <a:gd name="T60" fmla="*/ 2147483647 w 246"/>
                <a:gd name="T61" fmla="*/ 2147483647 h 396"/>
                <a:gd name="T62" fmla="*/ 2147483647 w 246"/>
                <a:gd name="T63" fmla="*/ 2147483647 h 396"/>
                <a:gd name="T64" fmla="*/ 2147483647 w 246"/>
                <a:gd name="T65" fmla="*/ 2147483647 h 396"/>
                <a:gd name="T66" fmla="*/ 2147483647 w 246"/>
                <a:gd name="T67" fmla="*/ 2147483647 h 396"/>
                <a:gd name="T68" fmla="*/ 2147483647 w 246"/>
                <a:gd name="T69" fmla="*/ 2147483647 h 396"/>
                <a:gd name="T70" fmla="*/ 2147483647 w 246"/>
                <a:gd name="T71" fmla="*/ 2147483647 h 396"/>
                <a:gd name="T72" fmla="*/ 2147483647 w 246"/>
                <a:gd name="T73" fmla="*/ 2147483647 h 396"/>
                <a:gd name="T74" fmla="*/ 2147483647 w 246"/>
                <a:gd name="T75" fmla="*/ 2147483647 h 396"/>
                <a:gd name="T76" fmla="*/ 2147483647 w 246"/>
                <a:gd name="T77" fmla="*/ 2147483647 h 396"/>
                <a:gd name="T78" fmla="*/ 2147483647 w 246"/>
                <a:gd name="T79" fmla="*/ 2147483647 h 396"/>
                <a:gd name="T80" fmla="*/ 2147483647 w 246"/>
                <a:gd name="T81" fmla="*/ 2147483647 h 396"/>
                <a:gd name="T82" fmla="*/ 2147483647 w 246"/>
                <a:gd name="T83" fmla="*/ 2147483647 h 396"/>
                <a:gd name="T84" fmla="*/ 2147483647 w 246"/>
                <a:gd name="T85" fmla="*/ 2147483647 h 396"/>
                <a:gd name="T86" fmla="*/ 2147483647 w 246"/>
                <a:gd name="T87" fmla="*/ 2147483647 h 396"/>
                <a:gd name="T88" fmla="*/ 2147483647 w 246"/>
                <a:gd name="T89" fmla="*/ 2147483647 h 396"/>
                <a:gd name="T90" fmla="*/ 2147483647 w 246"/>
                <a:gd name="T91" fmla="*/ 2147483647 h 396"/>
                <a:gd name="T92" fmla="*/ 2147483647 w 246"/>
                <a:gd name="T93" fmla="*/ 2147483647 h 396"/>
                <a:gd name="T94" fmla="*/ 2147483647 w 246"/>
                <a:gd name="T95" fmla="*/ 2147483647 h 396"/>
                <a:gd name="T96" fmla="*/ 2147483647 w 246"/>
                <a:gd name="T97" fmla="*/ 2147483647 h 396"/>
                <a:gd name="T98" fmla="*/ 2147483647 w 246"/>
                <a:gd name="T99" fmla="*/ 2147483647 h 396"/>
                <a:gd name="T100" fmla="*/ 2147483647 w 246"/>
                <a:gd name="T101" fmla="*/ 2147483647 h 396"/>
                <a:gd name="T102" fmla="*/ 2147483647 w 246"/>
                <a:gd name="T103" fmla="*/ 2147483647 h 396"/>
                <a:gd name="T104" fmla="*/ 2147483647 w 246"/>
                <a:gd name="T105" fmla="*/ 2147483647 h 3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396">
                  <a:moveTo>
                    <a:pt x="154" y="224"/>
                  </a:moveTo>
                  <a:lnTo>
                    <a:pt x="154" y="224"/>
                  </a:lnTo>
                  <a:lnTo>
                    <a:pt x="178" y="224"/>
                  </a:lnTo>
                  <a:lnTo>
                    <a:pt x="190" y="226"/>
                  </a:lnTo>
                  <a:lnTo>
                    <a:pt x="202" y="232"/>
                  </a:lnTo>
                  <a:lnTo>
                    <a:pt x="214" y="238"/>
                  </a:lnTo>
                  <a:lnTo>
                    <a:pt x="222" y="250"/>
                  </a:lnTo>
                  <a:lnTo>
                    <a:pt x="228" y="264"/>
                  </a:lnTo>
                  <a:lnTo>
                    <a:pt x="230" y="286"/>
                  </a:lnTo>
                  <a:lnTo>
                    <a:pt x="226" y="308"/>
                  </a:lnTo>
                  <a:lnTo>
                    <a:pt x="220" y="330"/>
                  </a:lnTo>
                  <a:lnTo>
                    <a:pt x="210" y="348"/>
                  </a:lnTo>
                  <a:lnTo>
                    <a:pt x="196" y="364"/>
                  </a:lnTo>
                  <a:lnTo>
                    <a:pt x="178" y="378"/>
                  </a:lnTo>
                  <a:lnTo>
                    <a:pt x="156" y="388"/>
                  </a:lnTo>
                  <a:lnTo>
                    <a:pt x="132" y="394"/>
                  </a:lnTo>
                  <a:lnTo>
                    <a:pt x="106" y="396"/>
                  </a:lnTo>
                  <a:lnTo>
                    <a:pt x="84" y="394"/>
                  </a:lnTo>
                  <a:lnTo>
                    <a:pt x="64" y="390"/>
                  </a:lnTo>
                  <a:lnTo>
                    <a:pt x="46" y="384"/>
                  </a:lnTo>
                  <a:lnTo>
                    <a:pt x="30" y="376"/>
                  </a:lnTo>
                  <a:lnTo>
                    <a:pt x="18" y="364"/>
                  </a:lnTo>
                  <a:lnTo>
                    <a:pt x="8" y="352"/>
                  </a:lnTo>
                  <a:lnTo>
                    <a:pt x="2" y="340"/>
                  </a:lnTo>
                  <a:lnTo>
                    <a:pt x="0" y="326"/>
                  </a:lnTo>
                  <a:lnTo>
                    <a:pt x="0" y="316"/>
                  </a:lnTo>
                  <a:lnTo>
                    <a:pt x="4" y="308"/>
                  </a:lnTo>
                  <a:lnTo>
                    <a:pt x="6" y="300"/>
                  </a:lnTo>
                  <a:lnTo>
                    <a:pt x="12" y="294"/>
                  </a:lnTo>
                  <a:lnTo>
                    <a:pt x="18" y="286"/>
                  </a:lnTo>
                  <a:lnTo>
                    <a:pt x="26" y="282"/>
                  </a:lnTo>
                  <a:lnTo>
                    <a:pt x="36" y="276"/>
                  </a:lnTo>
                  <a:lnTo>
                    <a:pt x="46" y="272"/>
                  </a:lnTo>
                  <a:lnTo>
                    <a:pt x="28" y="264"/>
                  </a:lnTo>
                  <a:lnTo>
                    <a:pt x="20" y="260"/>
                  </a:lnTo>
                  <a:lnTo>
                    <a:pt x="14" y="254"/>
                  </a:lnTo>
                  <a:lnTo>
                    <a:pt x="8" y="246"/>
                  </a:lnTo>
                  <a:lnTo>
                    <a:pt x="4" y="240"/>
                  </a:lnTo>
                  <a:lnTo>
                    <a:pt x="2" y="230"/>
                  </a:lnTo>
                  <a:lnTo>
                    <a:pt x="2" y="222"/>
                  </a:lnTo>
                  <a:lnTo>
                    <a:pt x="2" y="210"/>
                  </a:lnTo>
                  <a:lnTo>
                    <a:pt x="8" y="196"/>
                  </a:lnTo>
                  <a:lnTo>
                    <a:pt x="16" y="182"/>
                  </a:lnTo>
                  <a:lnTo>
                    <a:pt x="28" y="168"/>
                  </a:lnTo>
                  <a:lnTo>
                    <a:pt x="40" y="158"/>
                  </a:lnTo>
                  <a:lnTo>
                    <a:pt x="54" y="150"/>
                  </a:lnTo>
                  <a:lnTo>
                    <a:pt x="38" y="136"/>
                  </a:lnTo>
                  <a:lnTo>
                    <a:pt x="32" y="128"/>
                  </a:lnTo>
                  <a:lnTo>
                    <a:pt x="26" y="120"/>
                  </a:lnTo>
                  <a:lnTo>
                    <a:pt x="22" y="112"/>
                  </a:lnTo>
                  <a:lnTo>
                    <a:pt x="20" y="102"/>
                  </a:lnTo>
                  <a:lnTo>
                    <a:pt x="18" y="92"/>
                  </a:lnTo>
                  <a:lnTo>
                    <a:pt x="18" y="82"/>
                  </a:lnTo>
                  <a:lnTo>
                    <a:pt x="20" y="64"/>
                  </a:lnTo>
                  <a:lnTo>
                    <a:pt x="26" y="46"/>
                  </a:lnTo>
                  <a:lnTo>
                    <a:pt x="34" y="32"/>
                  </a:lnTo>
                  <a:lnTo>
                    <a:pt x="46" y="22"/>
                  </a:lnTo>
                  <a:lnTo>
                    <a:pt x="60" y="12"/>
                  </a:lnTo>
                  <a:lnTo>
                    <a:pt x="76" y="6"/>
                  </a:lnTo>
                  <a:lnTo>
                    <a:pt x="94" y="2"/>
                  </a:lnTo>
                  <a:lnTo>
                    <a:pt x="112" y="0"/>
                  </a:lnTo>
                  <a:lnTo>
                    <a:pt x="132" y="2"/>
                  </a:lnTo>
                  <a:lnTo>
                    <a:pt x="148" y="6"/>
                  </a:lnTo>
                  <a:lnTo>
                    <a:pt x="164" y="14"/>
                  </a:lnTo>
                  <a:lnTo>
                    <a:pt x="176" y="24"/>
                  </a:lnTo>
                  <a:lnTo>
                    <a:pt x="186" y="16"/>
                  </a:lnTo>
                  <a:lnTo>
                    <a:pt x="196" y="10"/>
                  </a:lnTo>
                  <a:lnTo>
                    <a:pt x="206" y="4"/>
                  </a:lnTo>
                  <a:lnTo>
                    <a:pt x="218" y="4"/>
                  </a:lnTo>
                  <a:lnTo>
                    <a:pt x="230" y="4"/>
                  </a:lnTo>
                  <a:lnTo>
                    <a:pt x="238" y="10"/>
                  </a:lnTo>
                  <a:lnTo>
                    <a:pt x="244" y="18"/>
                  </a:lnTo>
                  <a:lnTo>
                    <a:pt x="246" y="28"/>
                  </a:lnTo>
                  <a:lnTo>
                    <a:pt x="246" y="36"/>
                  </a:lnTo>
                  <a:lnTo>
                    <a:pt x="242" y="42"/>
                  </a:lnTo>
                  <a:lnTo>
                    <a:pt x="234" y="48"/>
                  </a:lnTo>
                  <a:lnTo>
                    <a:pt x="226" y="50"/>
                  </a:lnTo>
                  <a:lnTo>
                    <a:pt x="216" y="48"/>
                  </a:lnTo>
                  <a:lnTo>
                    <a:pt x="210" y="44"/>
                  </a:lnTo>
                  <a:lnTo>
                    <a:pt x="208" y="38"/>
                  </a:lnTo>
                  <a:lnTo>
                    <a:pt x="206" y="34"/>
                  </a:lnTo>
                  <a:lnTo>
                    <a:pt x="204" y="28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198" y="22"/>
                  </a:lnTo>
                  <a:lnTo>
                    <a:pt x="194" y="24"/>
                  </a:lnTo>
                  <a:lnTo>
                    <a:pt x="190" y="26"/>
                  </a:lnTo>
                  <a:lnTo>
                    <a:pt x="184" y="32"/>
                  </a:lnTo>
                  <a:lnTo>
                    <a:pt x="192" y="44"/>
                  </a:lnTo>
                  <a:lnTo>
                    <a:pt x="198" y="56"/>
                  </a:lnTo>
                  <a:lnTo>
                    <a:pt x="202" y="70"/>
                  </a:lnTo>
                  <a:lnTo>
                    <a:pt x="204" y="84"/>
                  </a:lnTo>
                  <a:lnTo>
                    <a:pt x="202" y="102"/>
                  </a:lnTo>
                  <a:lnTo>
                    <a:pt x="196" y="118"/>
                  </a:lnTo>
                  <a:lnTo>
                    <a:pt x="188" y="132"/>
                  </a:lnTo>
                  <a:lnTo>
                    <a:pt x="176" y="144"/>
                  </a:lnTo>
                  <a:lnTo>
                    <a:pt x="162" y="152"/>
                  </a:lnTo>
                  <a:lnTo>
                    <a:pt x="146" y="160"/>
                  </a:lnTo>
                  <a:lnTo>
                    <a:pt x="128" y="164"/>
                  </a:lnTo>
                  <a:lnTo>
                    <a:pt x="110" y="166"/>
                  </a:lnTo>
                  <a:lnTo>
                    <a:pt x="98" y="164"/>
                  </a:lnTo>
                  <a:lnTo>
                    <a:pt x="86" y="162"/>
                  </a:lnTo>
                  <a:lnTo>
                    <a:pt x="74" y="160"/>
                  </a:lnTo>
                  <a:lnTo>
                    <a:pt x="64" y="156"/>
                  </a:lnTo>
                  <a:lnTo>
                    <a:pt x="48" y="168"/>
                  </a:lnTo>
                  <a:lnTo>
                    <a:pt x="36" y="178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10"/>
                  </a:lnTo>
                  <a:lnTo>
                    <a:pt x="30" y="216"/>
                  </a:lnTo>
                  <a:lnTo>
                    <a:pt x="34" y="220"/>
                  </a:lnTo>
                  <a:lnTo>
                    <a:pt x="40" y="222"/>
                  </a:lnTo>
                  <a:lnTo>
                    <a:pt x="56" y="224"/>
                  </a:lnTo>
                  <a:lnTo>
                    <a:pt x="72" y="224"/>
                  </a:lnTo>
                  <a:lnTo>
                    <a:pt x="154" y="224"/>
                  </a:lnTo>
                  <a:close/>
                  <a:moveTo>
                    <a:pt x="118" y="276"/>
                  </a:moveTo>
                  <a:lnTo>
                    <a:pt x="118" y="276"/>
                  </a:lnTo>
                  <a:lnTo>
                    <a:pt x="84" y="276"/>
                  </a:lnTo>
                  <a:lnTo>
                    <a:pt x="56" y="274"/>
                  </a:lnTo>
                  <a:lnTo>
                    <a:pt x="48" y="282"/>
                  </a:lnTo>
                  <a:lnTo>
                    <a:pt x="42" y="292"/>
                  </a:lnTo>
                  <a:lnTo>
                    <a:pt x="38" y="304"/>
                  </a:lnTo>
                  <a:lnTo>
                    <a:pt x="36" y="320"/>
                  </a:lnTo>
                  <a:lnTo>
                    <a:pt x="36" y="330"/>
                  </a:lnTo>
                  <a:lnTo>
                    <a:pt x="40" y="340"/>
                  </a:lnTo>
                  <a:lnTo>
                    <a:pt x="44" y="352"/>
                  </a:lnTo>
                  <a:lnTo>
                    <a:pt x="52" y="360"/>
                  </a:lnTo>
                  <a:lnTo>
                    <a:pt x="62" y="368"/>
                  </a:lnTo>
                  <a:lnTo>
                    <a:pt x="74" y="376"/>
                  </a:lnTo>
                  <a:lnTo>
                    <a:pt x="88" y="380"/>
                  </a:lnTo>
                  <a:lnTo>
                    <a:pt x="106" y="382"/>
                  </a:lnTo>
                  <a:lnTo>
                    <a:pt x="120" y="380"/>
                  </a:lnTo>
                  <a:lnTo>
                    <a:pt x="134" y="378"/>
                  </a:lnTo>
                  <a:lnTo>
                    <a:pt x="146" y="376"/>
                  </a:lnTo>
                  <a:lnTo>
                    <a:pt x="156" y="372"/>
                  </a:lnTo>
                  <a:lnTo>
                    <a:pt x="174" y="362"/>
                  </a:lnTo>
                  <a:lnTo>
                    <a:pt x="188" y="350"/>
                  </a:lnTo>
                  <a:lnTo>
                    <a:pt x="200" y="338"/>
                  </a:lnTo>
                  <a:lnTo>
                    <a:pt x="206" y="324"/>
                  </a:lnTo>
                  <a:lnTo>
                    <a:pt x="210" y="310"/>
                  </a:lnTo>
                  <a:lnTo>
                    <a:pt x="210" y="300"/>
                  </a:lnTo>
                  <a:lnTo>
                    <a:pt x="210" y="290"/>
                  </a:lnTo>
                  <a:lnTo>
                    <a:pt x="208" y="284"/>
                  </a:lnTo>
                  <a:lnTo>
                    <a:pt x="204" y="280"/>
                  </a:lnTo>
                  <a:lnTo>
                    <a:pt x="200" y="278"/>
                  </a:lnTo>
                  <a:lnTo>
                    <a:pt x="192" y="276"/>
                  </a:lnTo>
                  <a:lnTo>
                    <a:pt x="184" y="274"/>
                  </a:lnTo>
                  <a:lnTo>
                    <a:pt x="164" y="274"/>
                  </a:lnTo>
                  <a:lnTo>
                    <a:pt x="118" y="276"/>
                  </a:lnTo>
                  <a:close/>
                  <a:moveTo>
                    <a:pt x="146" y="30"/>
                  </a:moveTo>
                  <a:lnTo>
                    <a:pt x="146" y="30"/>
                  </a:lnTo>
                  <a:lnTo>
                    <a:pt x="140" y="22"/>
                  </a:lnTo>
                  <a:lnTo>
                    <a:pt x="134" y="16"/>
                  </a:lnTo>
                  <a:lnTo>
                    <a:pt x="124" y="12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90" y="16"/>
                  </a:lnTo>
                  <a:lnTo>
                    <a:pt x="84" y="20"/>
                  </a:lnTo>
                  <a:lnTo>
                    <a:pt x="80" y="26"/>
                  </a:lnTo>
                  <a:lnTo>
                    <a:pt x="76" y="34"/>
                  </a:lnTo>
                  <a:lnTo>
                    <a:pt x="74" y="42"/>
                  </a:lnTo>
                  <a:lnTo>
                    <a:pt x="74" y="56"/>
                  </a:lnTo>
                  <a:lnTo>
                    <a:pt x="72" y="110"/>
                  </a:lnTo>
                  <a:lnTo>
                    <a:pt x="74" y="124"/>
                  </a:lnTo>
                  <a:lnTo>
                    <a:pt x="74" y="130"/>
                  </a:lnTo>
                  <a:lnTo>
                    <a:pt x="78" y="138"/>
                  </a:lnTo>
                  <a:lnTo>
                    <a:pt x="82" y="144"/>
                  </a:lnTo>
                  <a:lnTo>
                    <a:pt x="88" y="150"/>
                  </a:lnTo>
                  <a:lnTo>
                    <a:pt x="98" y="152"/>
                  </a:lnTo>
                  <a:lnTo>
                    <a:pt x="110" y="154"/>
                  </a:lnTo>
                  <a:lnTo>
                    <a:pt x="118" y="154"/>
                  </a:lnTo>
                  <a:lnTo>
                    <a:pt x="126" y="152"/>
                  </a:lnTo>
                  <a:lnTo>
                    <a:pt x="132" y="148"/>
                  </a:lnTo>
                  <a:lnTo>
                    <a:pt x="138" y="144"/>
                  </a:lnTo>
                  <a:lnTo>
                    <a:pt x="142" y="136"/>
                  </a:lnTo>
                  <a:lnTo>
                    <a:pt x="146" y="126"/>
                  </a:lnTo>
                  <a:lnTo>
                    <a:pt x="146" y="108"/>
                  </a:lnTo>
                  <a:lnTo>
                    <a:pt x="148" y="78"/>
                  </a:lnTo>
                  <a:lnTo>
                    <a:pt x="148" y="52"/>
                  </a:lnTo>
                  <a:lnTo>
                    <a:pt x="146" y="40"/>
                  </a:lnTo>
                  <a:lnTo>
                    <a:pt x="146" y="30"/>
                  </a:lnTo>
                  <a:close/>
                </a:path>
              </a:pathLst>
            </a:custGeom>
            <a:solidFill>
              <a:srgbClr val="4E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296"/>
            <p:cNvSpPr>
              <a:spLocks/>
            </p:cNvSpPr>
            <p:nvPr/>
          </p:nvSpPr>
          <p:spPr bwMode="gray">
            <a:xfrm>
              <a:off x="7275223" y="6371065"/>
              <a:ext cx="226596" cy="365995"/>
            </a:xfrm>
            <a:custGeom>
              <a:avLst/>
              <a:gdLst>
                <a:gd name="T0" fmla="*/ 2147483647 w 246"/>
                <a:gd name="T1" fmla="*/ 2147483647 h 396"/>
                <a:gd name="T2" fmla="*/ 2147483647 w 246"/>
                <a:gd name="T3" fmla="*/ 2147483647 h 396"/>
                <a:gd name="T4" fmla="*/ 2147483647 w 246"/>
                <a:gd name="T5" fmla="*/ 2147483647 h 396"/>
                <a:gd name="T6" fmla="*/ 2147483647 w 246"/>
                <a:gd name="T7" fmla="*/ 2147483647 h 396"/>
                <a:gd name="T8" fmla="*/ 2147483647 w 246"/>
                <a:gd name="T9" fmla="*/ 2147483647 h 396"/>
                <a:gd name="T10" fmla="*/ 2147483647 w 246"/>
                <a:gd name="T11" fmla="*/ 2147483647 h 396"/>
                <a:gd name="T12" fmla="*/ 2147483647 w 246"/>
                <a:gd name="T13" fmla="*/ 2147483647 h 396"/>
                <a:gd name="T14" fmla="*/ 2147483647 w 246"/>
                <a:gd name="T15" fmla="*/ 2147483647 h 396"/>
                <a:gd name="T16" fmla="*/ 0 w 246"/>
                <a:gd name="T17" fmla="*/ 2147483647 h 396"/>
                <a:gd name="T18" fmla="*/ 2147483647 w 246"/>
                <a:gd name="T19" fmla="*/ 2147483647 h 396"/>
                <a:gd name="T20" fmla="*/ 2147483647 w 246"/>
                <a:gd name="T21" fmla="*/ 2147483647 h 396"/>
                <a:gd name="T22" fmla="*/ 2147483647 w 246"/>
                <a:gd name="T23" fmla="*/ 2147483647 h 396"/>
                <a:gd name="T24" fmla="*/ 2147483647 w 246"/>
                <a:gd name="T25" fmla="*/ 2147483647 h 396"/>
                <a:gd name="T26" fmla="*/ 2147483647 w 246"/>
                <a:gd name="T27" fmla="*/ 2147483647 h 396"/>
                <a:gd name="T28" fmla="*/ 2147483647 w 246"/>
                <a:gd name="T29" fmla="*/ 2147483647 h 396"/>
                <a:gd name="T30" fmla="*/ 2147483647 w 246"/>
                <a:gd name="T31" fmla="*/ 2147483647 h 396"/>
                <a:gd name="T32" fmla="*/ 2147483647 w 246"/>
                <a:gd name="T33" fmla="*/ 2147483647 h 396"/>
                <a:gd name="T34" fmla="*/ 2147483647 w 246"/>
                <a:gd name="T35" fmla="*/ 2147483647 h 396"/>
                <a:gd name="T36" fmla="*/ 2147483647 w 246"/>
                <a:gd name="T37" fmla="*/ 2147483647 h 396"/>
                <a:gd name="T38" fmla="*/ 2147483647 w 246"/>
                <a:gd name="T39" fmla="*/ 2147483647 h 396"/>
                <a:gd name="T40" fmla="*/ 2147483647 w 246"/>
                <a:gd name="T41" fmla="*/ 2147483647 h 396"/>
                <a:gd name="T42" fmla="*/ 2147483647 w 246"/>
                <a:gd name="T43" fmla="*/ 2147483647 h 396"/>
                <a:gd name="T44" fmla="*/ 2147483647 w 246"/>
                <a:gd name="T45" fmla="*/ 0 h 396"/>
                <a:gd name="T46" fmla="*/ 2147483647 w 246"/>
                <a:gd name="T47" fmla="*/ 2147483647 h 396"/>
                <a:gd name="T48" fmla="*/ 2147483647 w 246"/>
                <a:gd name="T49" fmla="*/ 2147483647 h 396"/>
                <a:gd name="T50" fmla="*/ 2147483647 w 246"/>
                <a:gd name="T51" fmla="*/ 2147483647 h 396"/>
                <a:gd name="T52" fmla="*/ 2147483647 w 246"/>
                <a:gd name="T53" fmla="*/ 2147483647 h 396"/>
                <a:gd name="T54" fmla="*/ 2147483647 w 246"/>
                <a:gd name="T55" fmla="*/ 2147483647 h 396"/>
                <a:gd name="T56" fmla="*/ 2147483647 w 246"/>
                <a:gd name="T57" fmla="*/ 2147483647 h 396"/>
                <a:gd name="T58" fmla="*/ 2147483647 w 246"/>
                <a:gd name="T59" fmla="*/ 2147483647 h 396"/>
                <a:gd name="T60" fmla="*/ 2147483647 w 246"/>
                <a:gd name="T61" fmla="*/ 2147483647 h 396"/>
                <a:gd name="T62" fmla="*/ 2147483647 w 246"/>
                <a:gd name="T63" fmla="*/ 2147483647 h 396"/>
                <a:gd name="T64" fmla="*/ 2147483647 w 246"/>
                <a:gd name="T65" fmla="*/ 2147483647 h 396"/>
                <a:gd name="T66" fmla="*/ 2147483647 w 246"/>
                <a:gd name="T67" fmla="*/ 2147483647 h 396"/>
                <a:gd name="T68" fmla="*/ 2147483647 w 246"/>
                <a:gd name="T69" fmla="*/ 2147483647 h 396"/>
                <a:gd name="T70" fmla="*/ 2147483647 w 246"/>
                <a:gd name="T71" fmla="*/ 2147483647 h 396"/>
                <a:gd name="T72" fmla="*/ 2147483647 w 246"/>
                <a:gd name="T73" fmla="*/ 2147483647 h 396"/>
                <a:gd name="T74" fmla="*/ 2147483647 w 246"/>
                <a:gd name="T75" fmla="*/ 2147483647 h 396"/>
                <a:gd name="T76" fmla="*/ 2147483647 w 246"/>
                <a:gd name="T77" fmla="*/ 2147483647 h 396"/>
                <a:gd name="T78" fmla="*/ 2147483647 w 246"/>
                <a:gd name="T79" fmla="*/ 2147483647 h 396"/>
                <a:gd name="T80" fmla="*/ 2147483647 w 246"/>
                <a:gd name="T81" fmla="*/ 2147483647 h 396"/>
                <a:gd name="T82" fmla="*/ 2147483647 w 246"/>
                <a:gd name="T83" fmla="*/ 2147483647 h 396"/>
                <a:gd name="T84" fmla="*/ 2147483647 w 246"/>
                <a:gd name="T85" fmla="*/ 2147483647 h 396"/>
                <a:gd name="T86" fmla="*/ 2147483647 w 246"/>
                <a:gd name="T87" fmla="*/ 2147483647 h 396"/>
                <a:gd name="T88" fmla="*/ 2147483647 w 246"/>
                <a:gd name="T89" fmla="*/ 2147483647 h 3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6" h="396">
                  <a:moveTo>
                    <a:pt x="154" y="224"/>
                  </a:moveTo>
                  <a:lnTo>
                    <a:pt x="154" y="224"/>
                  </a:lnTo>
                  <a:lnTo>
                    <a:pt x="178" y="224"/>
                  </a:lnTo>
                  <a:lnTo>
                    <a:pt x="190" y="226"/>
                  </a:lnTo>
                  <a:lnTo>
                    <a:pt x="202" y="232"/>
                  </a:lnTo>
                  <a:lnTo>
                    <a:pt x="214" y="238"/>
                  </a:lnTo>
                  <a:lnTo>
                    <a:pt x="222" y="250"/>
                  </a:lnTo>
                  <a:lnTo>
                    <a:pt x="228" y="264"/>
                  </a:lnTo>
                  <a:lnTo>
                    <a:pt x="230" y="286"/>
                  </a:lnTo>
                  <a:lnTo>
                    <a:pt x="226" y="308"/>
                  </a:lnTo>
                  <a:lnTo>
                    <a:pt x="220" y="330"/>
                  </a:lnTo>
                  <a:lnTo>
                    <a:pt x="210" y="348"/>
                  </a:lnTo>
                  <a:lnTo>
                    <a:pt x="196" y="364"/>
                  </a:lnTo>
                  <a:lnTo>
                    <a:pt x="178" y="378"/>
                  </a:lnTo>
                  <a:lnTo>
                    <a:pt x="156" y="388"/>
                  </a:lnTo>
                  <a:lnTo>
                    <a:pt x="132" y="394"/>
                  </a:lnTo>
                  <a:lnTo>
                    <a:pt x="106" y="396"/>
                  </a:lnTo>
                  <a:lnTo>
                    <a:pt x="84" y="394"/>
                  </a:lnTo>
                  <a:lnTo>
                    <a:pt x="64" y="390"/>
                  </a:lnTo>
                  <a:lnTo>
                    <a:pt x="46" y="384"/>
                  </a:lnTo>
                  <a:lnTo>
                    <a:pt x="30" y="376"/>
                  </a:lnTo>
                  <a:lnTo>
                    <a:pt x="18" y="364"/>
                  </a:lnTo>
                  <a:lnTo>
                    <a:pt x="8" y="352"/>
                  </a:lnTo>
                  <a:lnTo>
                    <a:pt x="2" y="340"/>
                  </a:lnTo>
                  <a:lnTo>
                    <a:pt x="0" y="326"/>
                  </a:lnTo>
                  <a:lnTo>
                    <a:pt x="0" y="316"/>
                  </a:lnTo>
                  <a:lnTo>
                    <a:pt x="4" y="308"/>
                  </a:lnTo>
                  <a:lnTo>
                    <a:pt x="6" y="300"/>
                  </a:lnTo>
                  <a:lnTo>
                    <a:pt x="12" y="294"/>
                  </a:lnTo>
                  <a:lnTo>
                    <a:pt x="18" y="286"/>
                  </a:lnTo>
                  <a:lnTo>
                    <a:pt x="26" y="282"/>
                  </a:lnTo>
                  <a:lnTo>
                    <a:pt x="36" y="276"/>
                  </a:lnTo>
                  <a:lnTo>
                    <a:pt x="46" y="272"/>
                  </a:lnTo>
                  <a:lnTo>
                    <a:pt x="28" y="264"/>
                  </a:lnTo>
                  <a:lnTo>
                    <a:pt x="20" y="260"/>
                  </a:lnTo>
                  <a:lnTo>
                    <a:pt x="14" y="254"/>
                  </a:lnTo>
                  <a:lnTo>
                    <a:pt x="8" y="246"/>
                  </a:lnTo>
                  <a:lnTo>
                    <a:pt x="4" y="240"/>
                  </a:lnTo>
                  <a:lnTo>
                    <a:pt x="2" y="230"/>
                  </a:lnTo>
                  <a:lnTo>
                    <a:pt x="2" y="222"/>
                  </a:lnTo>
                  <a:lnTo>
                    <a:pt x="2" y="210"/>
                  </a:lnTo>
                  <a:lnTo>
                    <a:pt x="8" y="196"/>
                  </a:lnTo>
                  <a:lnTo>
                    <a:pt x="16" y="182"/>
                  </a:lnTo>
                  <a:lnTo>
                    <a:pt x="28" y="168"/>
                  </a:lnTo>
                  <a:lnTo>
                    <a:pt x="40" y="158"/>
                  </a:lnTo>
                  <a:lnTo>
                    <a:pt x="54" y="150"/>
                  </a:lnTo>
                  <a:lnTo>
                    <a:pt x="38" y="136"/>
                  </a:lnTo>
                  <a:lnTo>
                    <a:pt x="32" y="128"/>
                  </a:lnTo>
                  <a:lnTo>
                    <a:pt x="26" y="120"/>
                  </a:lnTo>
                  <a:lnTo>
                    <a:pt x="22" y="112"/>
                  </a:lnTo>
                  <a:lnTo>
                    <a:pt x="20" y="102"/>
                  </a:lnTo>
                  <a:lnTo>
                    <a:pt x="18" y="92"/>
                  </a:lnTo>
                  <a:lnTo>
                    <a:pt x="18" y="82"/>
                  </a:lnTo>
                  <a:lnTo>
                    <a:pt x="20" y="64"/>
                  </a:lnTo>
                  <a:lnTo>
                    <a:pt x="26" y="46"/>
                  </a:lnTo>
                  <a:lnTo>
                    <a:pt x="34" y="32"/>
                  </a:lnTo>
                  <a:lnTo>
                    <a:pt x="46" y="22"/>
                  </a:lnTo>
                  <a:lnTo>
                    <a:pt x="60" y="12"/>
                  </a:lnTo>
                  <a:lnTo>
                    <a:pt x="76" y="6"/>
                  </a:lnTo>
                  <a:lnTo>
                    <a:pt x="94" y="2"/>
                  </a:lnTo>
                  <a:lnTo>
                    <a:pt x="112" y="0"/>
                  </a:lnTo>
                  <a:lnTo>
                    <a:pt x="132" y="2"/>
                  </a:lnTo>
                  <a:lnTo>
                    <a:pt x="148" y="6"/>
                  </a:lnTo>
                  <a:lnTo>
                    <a:pt x="164" y="14"/>
                  </a:lnTo>
                  <a:lnTo>
                    <a:pt x="176" y="24"/>
                  </a:lnTo>
                  <a:lnTo>
                    <a:pt x="186" y="16"/>
                  </a:lnTo>
                  <a:lnTo>
                    <a:pt x="196" y="10"/>
                  </a:lnTo>
                  <a:lnTo>
                    <a:pt x="206" y="4"/>
                  </a:lnTo>
                  <a:lnTo>
                    <a:pt x="218" y="4"/>
                  </a:lnTo>
                  <a:lnTo>
                    <a:pt x="230" y="4"/>
                  </a:lnTo>
                  <a:lnTo>
                    <a:pt x="238" y="10"/>
                  </a:lnTo>
                  <a:lnTo>
                    <a:pt x="244" y="18"/>
                  </a:lnTo>
                  <a:lnTo>
                    <a:pt x="246" y="28"/>
                  </a:lnTo>
                  <a:lnTo>
                    <a:pt x="246" y="36"/>
                  </a:lnTo>
                  <a:lnTo>
                    <a:pt x="242" y="42"/>
                  </a:lnTo>
                  <a:lnTo>
                    <a:pt x="234" y="48"/>
                  </a:lnTo>
                  <a:lnTo>
                    <a:pt x="226" y="50"/>
                  </a:lnTo>
                  <a:lnTo>
                    <a:pt x="216" y="48"/>
                  </a:lnTo>
                  <a:lnTo>
                    <a:pt x="210" y="44"/>
                  </a:lnTo>
                  <a:lnTo>
                    <a:pt x="208" y="38"/>
                  </a:lnTo>
                  <a:lnTo>
                    <a:pt x="206" y="34"/>
                  </a:lnTo>
                  <a:lnTo>
                    <a:pt x="204" y="28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198" y="22"/>
                  </a:lnTo>
                  <a:lnTo>
                    <a:pt x="194" y="24"/>
                  </a:lnTo>
                  <a:lnTo>
                    <a:pt x="190" y="26"/>
                  </a:lnTo>
                  <a:lnTo>
                    <a:pt x="184" y="32"/>
                  </a:lnTo>
                  <a:lnTo>
                    <a:pt x="192" y="44"/>
                  </a:lnTo>
                  <a:lnTo>
                    <a:pt x="198" y="56"/>
                  </a:lnTo>
                  <a:lnTo>
                    <a:pt x="202" y="70"/>
                  </a:lnTo>
                  <a:lnTo>
                    <a:pt x="204" y="84"/>
                  </a:lnTo>
                  <a:lnTo>
                    <a:pt x="202" y="102"/>
                  </a:lnTo>
                  <a:lnTo>
                    <a:pt x="196" y="118"/>
                  </a:lnTo>
                  <a:lnTo>
                    <a:pt x="188" y="132"/>
                  </a:lnTo>
                  <a:lnTo>
                    <a:pt x="176" y="144"/>
                  </a:lnTo>
                  <a:lnTo>
                    <a:pt x="162" y="152"/>
                  </a:lnTo>
                  <a:lnTo>
                    <a:pt x="146" y="160"/>
                  </a:lnTo>
                  <a:lnTo>
                    <a:pt x="128" y="164"/>
                  </a:lnTo>
                  <a:lnTo>
                    <a:pt x="110" y="166"/>
                  </a:lnTo>
                  <a:lnTo>
                    <a:pt x="98" y="164"/>
                  </a:lnTo>
                  <a:lnTo>
                    <a:pt x="86" y="162"/>
                  </a:lnTo>
                  <a:lnTo>
                    <a:pt x="74" y="160"/>
                  </a:lnTo>
                  <a:lnTo>
                    <a:pt x="64" y="156"/>
                  </a:lnTo>
                  <a:lnTo>
                    <a:pt x="48" y="168"/>
                  </a:lnTo>
                  <a:lnTo>
                    <a:pt x="36" y="178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10"/>
                  </a:lnTo>
                  <a:lnTo>
                    <a:pt x="30" y="216"/>
                  </a:lnTo>
                  <a:lnTo>
                    <a:pt x="34" y="220"/>
                  </a:lnTo>
                  <a:lnTo>
                    <a:pt x="40" y="222"/>
                  </a:lnTo>
                  <a:lnTo>
                    <a:pt x="56" y="224"/>
                  </a:lnTo>
                  <a:lnTo>
                    <a:pt x="72" y="224"/>
                  </a:lnTo>
                  <a:lnTo>
                    <a:pt x="154" y="2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97"/>
            <p:cNvSpPr>
              <a:spLocks/>
            </p:cNvSpPr>
            <p:nvPr/>
          </p:nvSpPr>
          <p:spPr bwMode="gray">
            <a:xfrm>
              <a:off x="7308932" y="6625021"/>
              <a:ext cx="159179" cy="98968"/>
            </a:xfrm>
            <a:custGeom>
              <a:avLst/>
              <a:gdLst>
                <a:gd name="T0" fmla="*/ 2147483647 w 174"/>
                <a:gd name="T1" fmla="*/ 2147483647 h 108"/>
                <a:gd name="T2" fmla="*/ 2147483647 w 174"/>
                <a:gd name="T3" fmla="*/ 2147483647 h 108"/>
                <a:gd name="T4" fmla="*/ 2147483647 w 174"/>
                <a:gd name="T5" fmla="*/ 2147483647 h 108"/>
                <a:gd name="T6" fmla="*/ 2147483647 w 174"/>
                <a:gd name="T7" fmla="*/ 0 h 108"/>
                <a:gd name="T8" fmla="*/ 2147483647 w 174"/>
                <a:gd name="T9" fmla="*/ 0 h 108"/>
                <a:gd name="T10" fmla="*/ 2147483647 w 174"/>
                <a:gd name="T11" fmla="*/ 2147483647 h 108"/>
                <a:gd name="T12" fmla="*/ 2147483647 w 174"/>
                <a:gd name="T13" fmla="*/ 2147483647 h 108"/>
                <a:gd name="T14" fmla="*/ 2147483647 w 174"/>
                <a:gd name="T15" fmla="*/ 2147483647 h 108"/>
                <a:gd name="T16" fmla="*/ 0 w 174"/>
                <a:gd name="T17" fmla="*/ 2147483647 h 108"/>
                <a:gd name="T18" fmla="*/ 0 w 174"/>
                <a:gd name="T19" fmla="*/ 2147483647 h 108"/>
                <a:gd name="T20" fmla="*/ 0 w 174"/>
                <a:gd name="T21" fmla="*/ 2147483647 h 108"/>
                <a:gd name="T22" fmla="*/ 2147483647 w 174"/>
                <a:gd name="T23" fmla="*/ 2147483647 h 108"/>
                <a:gd name="T24" fmla="*/ 2147483647 w 174"/>
                <a:gd name="T25" fmla="*/ 2147483647 h 108"/>
                <a:gd name="T26" fmla="*/ 2147483647 w 174"/>
                <a:gd name="T27" fmla="*/ 2147483647 h 108"/>
                <a:gd name="T28" fmla="*/ 2147483647 w 174"/>
                <a:gd name="T29" fmla="*/ 2147483647 h 108"/>
                <a:gd name="T30" fmla="*/ 2147483647 w 174"/>
                <a:gd name="T31" fmla="*/ 2147483647 h 108"/>
                <a:gd name="T32" fmla="*/ 2147483647 w 174"/>
                <a:gd name="T33" fmla="*/ 2147483647 h 108"/>
                <a:gd name="T34" fmla="*/ 2147483647 w 174"/>
                <a:gd name="T35" fmla="*/ 2147483647 h 108"/>
                <a:gd name="T36" fmla="*/ 2147483647 w 174"/>
                <a:gd name="T37" fmla="*/ 2147483647 h 108"/>
                <a:gd name="T38" fmla="*/ 2147483647 w 174"/>
                <a:gd name="T39" fmla="*/ 2147483647 h 108"/>
                <a:gd name="T40" fmla="*/ 2147483647 w 174"/>
                <a:gd name="T41" fmla="*/ 2147483647 h 108"/>
                <a:gd name="T42" fmla="*/ 2147483647 w 174"/>
                <a:gd name="T43" fmla="*/ 2147483647 h 108"/>
                <a:gd name="T44" fmla="*/ 2147483647 w 174"/>
                <a:gd name="T45" fmla="*/ 2147483647 h 108"/>
                <a:gd name="T46" fmla="*/ 2147483647 w 174"/>
                <a:gd name="T47" fmla="*/ 2147483647 h 108"/>
                <a:gd name="T48" fmla="*/ 2147483647 w 174"/>
                <a:gd name="T49" fmla="*/ 2147483647 h 108"/>
                <a:gd name="T50" fmla="*/ 2147483647 w 174"/>
                <a:gd name="T51" fmla="*/ 2147483647 h 108"/>
                <a:gd name="T52" fmla="*/ 2147483647 w 174"/>
                <a:gd name="T53" fmla="*/ 2147483647 h 108"/>
                <a:gd name="T54" fmla="*/ 2147483647 w 174"/>
                <a:gd name="T55" fmla="*/ 2147483647 h 108"/>
                <a:gd name="T56" fmla="*/ 2147483647 w 174"/>
                <a:gd name="T57" fmla="*/ 2147483647 h 108"/>
                <a:gd name="T58" fmla="*/ 2147483647 w 174"/>
                <a:gd name="T59" fmla="*/ 2147483647 h 108"/>
                <a:gd name="T60" fmla="*/ 2147483647 w 174"/>
                <a:gd name="T61" fmla="*/ 2147483647 h 108"/>
                <a:gd name="T62" fmla="*/ 2147483647 w 174"/>
                <a:gd name="T63" fmla="*/ 2147483647 h 108"/>
                <a:gd name="T64" fmla="*/ 2147483647 w 174"/>
                <a:gd name="T65" fmla="*/ 2147483647 h 108"/>
                <a:gd name="T66" fmla="*/ 2147483647 w 174"/>
                <a:gd name="T67" fmla="*/ 2147483647 h 108"/>
                <a:gd name="T68" fmla="*/ 2147483647 w 174"/>
                <a:gd name="T69" fmla="*/ 2147483647 h 108"/>
                <a:gd name="T70" fmla="*/ 2147483647 w 174"/>
                <a:gd name="T71" fmla="*/ 0 h 108"/>
                <a:gd name="T72" fmla="*/ 2147483647 w 174"/>
                <a:gd name="T73" fmla="*/ 0 h 108"/>
                <a:gd name="T74" fmla="*/ 2147483647 w 174"/>
                <a:gd name="T75" fmla="*/ 2147483647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4" h="108">
                  <a:moveTo>
                    <a:pt x="82" y="2"/>
                  </a:moveTo>
                  <a:lnTo>
                    <a:pt x="82" y="2"/>
                  </a:lnTo>
                  <a:lnTo>
                    <a:pt x="48" y="2"/>
                  </a:lnTo>
                  <a:lnTo>
                    <a:pt x="20" y="0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4" y="66"/>
                  </a:lnTo>
                  <a:lnTo>
                    <a:pt x="8" y="78"/>
                  </a:lnTo>
                  <a:lnTo>
                    <a:pt x="16" y="86"/>
                  </a:lnTo>
                  <a:lnTo>
                    <a:pt x="26" y="94"/>
                  </a:lnTo>
                  <a:lnTo>
                    <a:pt x="38" y="102"/>
                  </a:lnTo>
                  <a:lnTo>
                    <a:pt x="52" y="106"/>
                  </a:lnTo>
                  <a:lnTo>
                    <a:pt x="70" y="108"/>
                  </a:lnTo>
                  <a:lnTo>
                    <a:pt x="84" y="106"/>
                  </a:lnTo>
                  <a:lnTo>
                    <a:pt x="98" y="104"/>
                  </a:lnTo>
                  <a:lnTo>
                    <a:pt x="110" y="102"/>
                  </a:lnTo>
                  <a:lnTo>
                    <a:pt x="120" y="98"/>
                  </a:lnTo>
                  <a:lnTo>
                    <a:pt x="138" y="88"/>
                  </a:lnTo>
                  <a:lnTo>
                    <a:pt x="152" y="76"/>
                  </a:lnTo>
                  <a:lnTo>
                    <a:pt x="164" y="64"/>
                  </a:lnTo>
                  <a:lnTo>
                    <a:pt x="170" y="50"/>
                  </a:lnTo>
                  <a:lnTo>
                    <a:pt x="174" y="36"/>
                  </a:lnTo>
                  <a:lnTo>
                    <a:pt x="174" y="26"/>
                  </a:lnTo>
                  <a:lnTo>
                    <a:pt x="174" y="16"/>
                  </a:lnTo>
                  <a:lnTo>
                    <a:pt x="172" y="10"/>
                  </a:lnTo>
                  <a:lnTo>
                    <a:pt x="168" y="6"/>
                  </a:lnTo>
                  <a:lnTo>
                    <a:pt x="164" y="4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8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98"/>
            <p:cNvSpPr>
              <a:spLocks/>
            </p:cNvSpPr>
            <p:nvPr/>
          </p:nvSpPr>
          <p:spPr bwMode="gray">
            <a:xfrm>
              <a:off x="7340767" y="6380401"/>
              <a:ext cx="71163" cy="132581"/>
            </a:xfrm>
            <a:custGeom>
              <a:avLst/>
              <a:gdLst>
                <a:gd name="T0" fmla="*/ 2147483647 w 76"/>
                <a:gd name="T1" fmla="*/ 2147483647 h 144"/>
                <a:gd name="T2" fmla="*/ 2147483647 w 76"/>
                <a:gd name="T3" fmla="*/ 2147483647 h 144"/>
                <a:gd name="T4" fmla="*/ 2147483647 w 76"/>
                <a:gd name="T5" fmla="*/ 2147483647 h 144"/>
                <a:gd name="T6" fmla="*/ 2147483647 w 76"/>
                <a:gd name="T7" fmla="*/ 2147483647 h 144"/>
                <a:gd name="T8" fmla="*/ 2147483647 w 76"/>
                <a:gd name="T9" fmla="*/ 2147483647 h 144"/>
                <a:gd name="T10" fmla="*/ 2147483647 w 76"/>
                <a:gd name="T11" fmla="*/ 0 h 144"/>
                <a:gd name="T12" fmla="*/ 2147483647 w 76"/>
                <a:gd name="T13" fmla="*/ 0 h 144"/>
                <a:gd name="T14" fmla="*/ 2147483647 w 76"/>
                <a:gd name="T15" fmla="*/ 2147483647 h 144"/>
                <a:gd name="T16" fmla="*/ 2147483647 w 76"/>
                <a:gd name="T17" fmla="*/ 2147483647 h 144"/>
                <a:gd name="T18" fmla="*/ 2147483647 w 76"/>
                <a:gd name="T19" fmla="*/ 2147483647 h 144"/>
                <a:gd name="T20" fmla="*/ 2147483647 w 76"/>
                <a:gd name="T21" fmla="*/ 2147483647 h 144"/>
                <a:gd name="T22" fmla="*/ 2147483647 w 76"/>
                <a:gd name="T23" fmla="*/ 2147483647 h 144"/>
                <a:gd name="T24" fmla="*/ 2147483647 w 76"/>
                <a:gd name="T25" fmla="*/ 2147483647 h 144"/>
                <a:gd name="T26" fmla="*/ 2147483647 w 76"/>
                <a:gd name="T27" fmla="*/ 2147483647 h 144"/>
                <a:gd name="T28" fmla="*/ 2147483647 w 76"/>
                <a:gd name="T29" fmla="*/ 2147483647 h 144"/>
                <a:gd name="T30" fmla="*/ 0 w 76"/>
                <a:gd name="T31" fmla="*/ 2147483647 h 144"/>
                <a:gd name="T32" fmla="*/ 0 w 76"/>
                <a:gd name="T33" fmla="*/ 2147483647 h 144"/>
                <a:gd name="T34" fmla="*/ 2147483647 w 76"/>
                <a:gd name="T35" fmla="*/ 2147483647 h 144"/>
                <a:gd name="T36" fmla="*/ 2147483647 w 76"/>
                <a:gd name="T37" fmla="*/ 2147483647 h 144"/>
                <a:gd name="T38" fmla="*/ 2147483647 w 76"/>
                <a:gd name="T39" fmla="*/ 2147483647 h 144"/>
                <a:gd name="T40" fmla="*/ 2147483647 w 76"/>
                <a:gd name="T41" fmla="*/ 2147483647 h 144"/>
                <a:gd name="T42" fmla="*/ 2147483647 w 76"/>
                <a:gd name="T43" fmla="*/ 2147483647 h 144"/>
                <a:gd name="T44" fmla="*/ 2147483647 w 76"/>
                <a:gd name="T45" fmla="*/ 2147483647 h 144"/>
                <a:gd name="T46" fmla="*/ 2147483647 w 76"/>
                <a:gd name="T47" fmla="*/ 2147483647 h 144"/>
                <a:gd name="T48" fmla="*/ 2147483647 w 76"/>
                <a:gd name="T49" fmla="*/ 2147483647 h 144"/>
                <a:gd name="T50" fmla="*/ 2147483647 w 76"/>
                <a:gd name="T51" fmla="*/ 2147483647 h 144"/>
                <a:gd name="T52" fmla="*/ 2147483647 w 76"/>
                <a:gd name="T53" fmla="*/ 2147483647 h 144"/>
                <a:gd name="T54" fmla="*/ 2147483647 w 76"/>
                <a:gd name="T55" fmla="*/ 2147483647 h 144"/>
                <a:gd name="T56" fmla="*/ 2147483647 w 76"/>
                <a:gd name="T57" fmla="*/ 2147483647 h 144"/>
                <a:gd name="T58" fmla="*/ 2147483647 w 76"/>
                <a:gd name="T59" fmla="*/ 2147483647 h 144"/>
                <a:gd name="T60" fmla="*/ 2147483647 w 76"/>
                <a:gd name="T61" fmla="*/ 2147483647 h 144"/>
                <a:gd name="T62" fmla="*/ 2147483647 w 76"/>
                <a:gd name="T63" fmla="*/ 2147483647 h 144"/>
                <a:gd name="T64" fmla="*/ 2147483647 w 76"/>
                <a:gd name="T65" fmla="*/ 2147483647 h 144"/>
                <a:gd name="T66" fmla="*/ 2147483647 w 76"/>
                <a:gd name="T67" fmla="*/ 2147483647 h 144"/>
                <a:gd name="T68" fmla="*/ 2147483647 w 76"/>
                <a:gd name="T69" fmla="*/ 2147483647 h 144"/>
                <a:gd name="T70" fmla="*/ 2147483647 w 76"/>
                <a:gd name="T71" fmla="*/ 2147483647 h 144"/>
                <a:gd name="T72" fmla="*/ 2147483647 w 76"/>
                <a:gd name="T73" fmla="*/ 2147483647 h 144"/>
                <a:gd name="T74" fmla="*/ 2147483647 w 76"/>
                <a:gd name="T75" fmla="*/ 2147483647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" h="144">
                  <a:moveTo>
                    <a:pt x="74" y="20"/>
                  </a:moveTo>
                  <a:lnTo>
                    <a:pt x="74" y="20"/>
                  </a:lnTo>
                  <a:lnTo>
                    <a:pt x="68" y="12"/>
                  </a:lnTo>
                  <a:lnTo>
                    <a:pt x="62" y="6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2" y="46"/>
                  </a:lnTo>
                  <a:lnTo>
                    <a:pt x="0" y="100"/>
                  </a:lnTo>
                  <a:lnTo>
                    <a:pt x="2" y="114"/>
                  </a:lnTo>
                  <a:lnTo>
                    <a:pt x="2" y="120"/>
                  </a:lnTo>
                  <a:lnTo>
                    <a:pt x="6" y="128"/>
                  </a:lnTo>
                  <a:lnTo>
                    <a:pt x="10" y="134"/>
                  </a:lnTo>
                  <a:lnTo>
                    <a:pt x="16" y="140"/>
                  </a:lnTo>
                  <a:lnTo>
                    <a:pt x="26" y="142"/>
                  </a:lnTo>
                  <a:lnTo>
                    <a:pt x="38" y="144"/>
                  </a:lnTo>
                  <a:lnTo>
                    <a:pt x="46" y="144"/>
                  </a:lnTo>
                  <a:lnTo>
                    <a:pt x="54" y="142"/>
                  </a:lnTo>
                  <a:lnTo>
                    <a:pt x="60" y="138"/>
                  </a:lnTo>
                  <a:lnTo>
                    <a:pt x="66" y="134"/>
                  </a:lnTo>
                  <a:lnTo>
                    <a:pt x="70" y="126"/>
                  </a:lnTo>
                  <a:lnTo>
                    <a:pt x="74" y="116"/>
                  </a:lnTo>
                  <a:lnTo>
                    <a:pt x="74" y="98"/>
                  </a:lnTo>
                  <a:lnTo>
                    <a:pt x="76" y="68"/>
                  </a:lnTo>
                  <a:lnTo>
                    <a:pt x="76" y="42"/>
                  </a:lnTo>
                  <a:lnTo>
                    <a:pt x="74" y="30"/>
                  </a:lnTo>
                  <a:lnTo>
                    <a:pt x="74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299"/>
            <p:cNvSpPr>
              <a:spLocks/>
            </p:cNvSpPr>
            <p:nvPr/>
          </p:nvSpPr>
          <p:spPr bwMode="gray">
            <a:xfrm>
              <a:off x="7518674" y="6371065"/>
              <a:ext cx="147943" cy="224079"/>
            </a:xfrm>
            <a:custGeom>
              <a:avLst/>
              <a:gdLst>
                <a:gd name="T0" fmla="*/ 0 w 160"/>
                <a:gd name="T1" fmla="*/ 2147483647 h 242"/>
                <a:gd name="T2" fmla="*/ 2147483647 w 160"/>
                <a:gd name="T3" fmla="*/ 2147483647 h 242"/>
                <a:gd name="T4" fmla="*/ 2147483647 w 160"/>
                <a:gd name="T5" fmla="*/ 2147483647 h 242"/>
                <a:gd name="T6" fmla="*/ 2147483647 w 160"/>
                <a:gd name="T7" fmla="*/ 2147483647 h 242"/>
                <a:gd name="T8" fmla="*/ 2147483647 w 160"/>
                <a:gd name="T9" fmla="*/ 2147483647 h 242"/>
                <a:gd name="T10" fmla="*/ 2147483647 w 160"/>
                <a:gd name="T11" fmla="*/ 2147483647 h 242"/>
                <a:gd name="T12" fmla="*/ 2147483647 w 160"/>
                <a:gd name="T13" fmla="*/ 2147483647 h 242"/>
                <a:gd name="T14" fmla="*/ 2147483647 w 160"/>
                <a:gd name="T15" fmla="*/ 2147483647 h 242"/>
                <a:gd name="T16" fmla="*/ 2147483647 w 160"/>
                <a:gd name="T17" fmla="*/ 2147483647 h 242"/>
                <a:gd name="T18" fmla="*/ 2147483647 w 160"/>
                <a:gd name="T19" fmla="*/ 2147483647 h 242"/>
                <a:gd name="T20" fmla="*/ 2147483647 w 160"/>
                <a:gd name="T21" fmla="*/ 2147483647 h 242"/>
                <a:gd name="T22" fmla="*/ 2147483647 w 160"/>
                <a:gd name="T23" fmla="*/ 2147483647 h 242"/>
                <a:gd name="T24" fmla="*/ 2147483647 w 160"/>
                <a:gd name="T25" fmla="*/ 2147483647 h 242"/>
                <a:gd name="T26" fmla="*/ 2147483647 w 160"/>
                <a:gd name="T27" fmla="*/ 2147483647 h 242"/>
                <a:gd name="T28" fmla="*/ 2147483647 w 160"/>
                <a:gd name="T29" fmla="*/ 2147483647 h 242"/>
                <a:gd name="T30" fmla="*/ 2147483647 w 160"/>
                <a:gd name="T31" fmla="*/ 2147483647 h 242"/>
                <a:gd name="T32" fmla="*/ 2147483647 w 160"/>
                <a:gd name="T33" fmla="*/ 2147483647 h 242"/>
                <a:gd name="T34" fmla="*/ 2147483647 w 160"/>
                <a:gd name="T35" fmla="*/ 2147483647 h 242"/>
                <a:gd name="T36" fmla="*/ 2147483647 w 160"/>
                <a:gd name="T37" fmla="*/ 2147483647 h 242"/>
                <a:gd name="T38" fmla="*/ 2147483647 w 160"/>
                <a:gd name="T39" fmla="*/ 2147483647 h 242"/>
                <a:gd name="T40" fmla="*/ 2147483647 w 160"/>
                <a:gd name="T41" fmla="*/ 2147483647 h 242"/>
                <a:gd name="T42" fmla="*/ 2147483647 w 160"/>
                <a:gd name="T43" fmla="*/ 2147483647 h 242"/>
                <a:gd name="T44" fmla="*/ 2147483647 w 160"/>
                <a:gd name="T45" fmla="*/ 2147483647 h 242"/>
                <a:gd name="T46" fmla="*/ 2147483647 w 160"/>
                <a:gd name="T47" fmla="*/ 2147483647 h 242"/>
                <a:gd name="T48" fmla="*/ 2147483647 w 160"/>
                <a:gd name="T49" fmla="*/ 0 h 242"/>
                <a:gd name="T50" fmla="*/ 2147483647 w 160"/>
                <a:gd name="T51" fmla="*/ 2147483647 h 242"/>
                <a:gd name="T52" fmla="*/ 2147483647 w 160"/>
                <a:gd name="T53" fmla="*/ 2147483647 h 242"/>
                <a:gd name="T54" fmla="*/ 2147483647 w 160"/>
                <a:gd name="T55" fmla="*/ 2147483647 h 242"/>
                <a:gd name="T56" fmla="*/ 2147483647 w 160"/>
                <a:gd name="T57" fmla="*/ 2147483647 h 242"/>
                <a:gd name="T58" fmla="*/ 2147483647 w 160"/>
                <a:gd name="T59" fmla="*/ 2147483647 h 242"/>
                <a:gd name="T60" fmla="*/ 2147483647 w 160"/>
                <a:gd name="T61" fmla="*/ 2147483647 h 242"/>
                <a:gd name="T62" fmla="*/ 2147483647 w 160"/>
                <a:gd name="T63" fmla="*/ 2147483647 h 242"/>
                <a:gd name="T64" fmla="*/ 2147483647 w 160"/>
                <a:gd name="T65" fmla="*/ 2147483647 h 242"/>
                <a:gd name="T66" fmla="*/ 2147483647 w 160"/>
                <a:gd name="T67" fmla="*/ 2147483647 h 242"/>
                <a:gd name="T68" fmla="*/ 2147483647 w 160"/>
                <a:gd name="T69" fmla="*/ 2147483647 h 242"/>
                <a:gd name="T70" fmla="*/ 2147483647 w 160"/>
                <a:gd name="T71" fmla="*/ 2147483647 h 242"/>
                <a:gd name="T72" fmla="*/ 2147483647 w 160"/>
                <a:gd name="T73" fmla="*/ 2147483647 h 242"/>
                <a:gd name="T74" fmla="*/ 2147483647 w 160"/>
                <a:gd name="T75" fmla="*/ 2147483647 h 242"/>
                <a:gd name="T76" fmla="*/ 2147483647 w 160"/>
                <a:gd name="T77" fmla="*/ 2147483647 h 242"/>
                <a:gd name="T78" fmla="*/ 2147483647 w 160"/>
                <a:gd name="T79" fmla="*/ 2147483647 h 242"/>
                <a:gd name="T80" fmla="*/ 2147483647 w 160"/>
                <a:gd name="T81" fmla="*/ 2147483647 h 242"/>
                <a:gd name="T82" fmla="*/ 2147483647 w 160"/>
                <a:gd name="T83" fmla="*/ 2147483647 h 242"/>
                <a:gd name="T84" fmla="*/ 2147483647 w 160"/>
                <a:gd name="T85" fmla="*/ 2147483647 h 242"/>
                <a:gd name="T86" fmla="*/ 2147483647 w 160"/>
                <a:gd name="T87" fmla="*/ 2147483647 h 242"/>
                <a:gd name="T88" fmla="*/ 2147483647 w 160"/>
                <a:gd name="T89" fmla="*/ 2147483647 h 242"/>
                <a:gd name="T90" fmla="*/ 2147483647 w 160"/>
                <a:gd name="T91" fmla="*/ 2147483647 h 242"/>
                <a:gd name="T92" fmla="*/ 2147483647 w 160"/>
                <a:gd name="T93" fmla="*/ 2147483647 h 242"/>
                <a:gd name="T94" fmla="*/ 2147483647 w 160"/>
                <a:gd name="T95" fmla="*/ 2147483647 h 242"/>
                <a:gd name="T96" fmla="*/ 2147483647 w 160"/>
                <a:gd name="T97" fmla="*/ 2147483647 h 242"/>
                <a:gd name="T98" fmla="*/ 2147483647 w 160"/>
                <a:gd name="T99" fmla="*/ 2147483647 h 242"/>
                <a:gd name="T100" fmla="*/ 2147483647 w 160"/>
                <a:gd name="T101" fmla="*/ 2147483647 h 242"/>
                <a:gd name="T102" fmla="*/ 2147483647 w 160"/>
                <a:gd name="T103" fmla="*/ 2147483647 h 242"/>
                <a:gd name="T104" fmla="*/ 2147483647 w 160"/>
                <a:gd name="T105" fmla="*/ 2147483647 h 242"/>
                <a:gd name="T106" fmla="*/ 2147483647 w 160"/>
                <a:gd name="T107" fmla="*/ 2147483647 h 242"/>
                <a:gd name="T108" fmla="*/ 2147483647 w 160"/>
                <a:gd name="T109" fmla="*/ 2147483647 h 2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" h="242">
                  <a:moveTo>
                    <a:pt x="8" y="234"/>
                  </a:moveTo>
                  <a:lnTo>
                    <a:pt x="0" y="234"/>
                  </a:lnTo>
                  <a:lnTo>
                    <a:pt x="0" y="148"/>
                  </a:lnTo>
                  <a:lnTo>
                    <a:pt x="10" y="148"/>
                  </a:lnTo>
                  <a:lnTo>
                    <a:pt x="18" y="174"/>
                  </a:lnTo>
                  <a:lnTo>
                    <a:pt x="22" y="186"/>
                  </a:lnTo>
                  <a:lnTo>
                    <a:pt x="28" y="196"/>
                  </a:lnTo>
                  <a:lnTo>
                    <a:pt x="36" y="206"/>
                  </a:lnTo>
                  <a:lnTo>
                    <a:pt x="44" y="212"/>
                  </a:lnTo>
                  <a:lnTo>
                    <a:pt x="52" y="218"/>
                  </a:lnTo>
                  <a:lnTo>
                    <a:pt x="62" y="224"/>
                  </a:lnTo>
                  <a:lnTo>
                    <a:pt x="74" y="226"/>
                  </a:lnTo>
                  <a:lnTo>
                    <a:pt x="86" y="228"/>
                  </a:lnTo>
                  <a:lnTo>
                    <a:pt x="96" y="226"/>
                  </a:lnTo>
                  <a:lnTo>
                    <a:pt x="106" y="224"/>
                  </a:lnTo>
                  <a:lnTo>
                    <a:pt x="116" y="218"/>
                  </a:lnTo>
                  <a:lnTo>
                    <a:pt x="124" y="214"/>
                  </a:lnTo>
                  <a:lnTo>
                    <a:pt x="130" y="206"/>
                  </a:lnTo>
                  <a:lnTo>
                    <a:pt x="134" y="200"/>
                  </a:lnTo>
                  <a:lnTo>
                    <a:pt x="138" y="192"/>
                  </a:lnTo>
                  <a:lnTo>
                    <a:pt x="138" y="184"/>
                  </a:lnTo>
                  <a:lnTo>
                    <a:pt x="136" y="174"/>
                  </a:lnTo>
                  <a:lnTo>
                    <a:pt x="134" y="166"/>
                  </a:lnTo>
                  <a:lnTo>
                    <a:pt x="128" y="160"/>
                  </a:lnTo>
                  <a:lnTo>
                    <a:pt x="122" y="156"/>
                  </a:lnTo>
                  <a:lnTo>
                    <a:pt x="108" y="150"/>
                  </a:lnTo>
                  <a:lnTo>
                    <a:pt x="92" y="146"/>
                  </a:lnTo>
                  <a:lnTo>
                    <a:pt x="74" y="144"/>
                  </a:lnTo>
                  <a:lnTo>
                    <a:pt x="52" y="140"/>
                  </a:lnTo>
                  <a:lnTo>
                    <a:pt x="42" y="136"/>
                  </a:lnTo>
                  <a:lnTo>
                    <a:pt x="34" y="132"/>
                  </a:lnTo>
                  <a:lnTo>
                    <a:pt x="20" y="122"/>
                  </a:lnTo>
                  <a:lnTo>
                    <a:pt x="10" y="108"/>
                  </a:lnTo>
                  <a:lnTo>
                    <a:pt x="4" y="92"/>
                  </a:lnTo>
                  <a:lnTo>
                    <a:pt x="2" y="82"/>
                  </a:lnTo>
                  <a:lnTo>
                    <a:pt x="2" y="72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2"/>
                  </a:lnTo>
                  <a:lnTo>
                    <a:pt x="32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104" y="6"/>
                  </a:lnTo>
                  <a:lnTo>
                    <a:pt x="118" y="14"/>
                  </a:lnTo>
                  <a:lnTo>
                    <a:pt x="128" y="22"/>
                  </a:lnTo>
                  <a:lnTo>
                    <a:pt x="138" y="4"/>
                  </a:lnTo>
                  <a:lnTo>
                    <a:pt x="148" y="4"/>
                  </a:lnTo>
                  <a:lnTo>
                    <a:pt x="148" y="72"/>
                  </a:lnTo>
                  <a:lnTo>
                    <a:pt x="136" y="72"/>
                  </a:lnTo>
                  <a:lnTo>
                    <a:pt x="134" y="60"/>
                  </a:lnTo>
                  <a:lnTo>
                    <a:pt x="130" y="50"/>
                  </a:lnTo>
                  <a:lnTo>
                    <a:pt x="124" y="40"/>
                  </a:lnTo>
                  <a:lnTo>
                    <a:pt x="116" y="30"/>
                  </a:lnTo>
                  <a:lnTo>
                    <a:pt x="106" y="24"/>
                  </a:lnTo>
                  <a:lnTo>
                    <a:pt x="96" y="18"/>
                  </a:lnTo>
                  <a:lnTo>
                    <a:pt x="84" y="14"/>
                  </a:lnTo>
                  <a:lnTo>
                    <a:pt x="70" y="14"/>
                  </a:lnTo>
                  <a:lnTo>
                    <a:pt x="60" y="14"/>
                  </a:lnTo>
                  <a:lnTo>
                    <a:pt x="50" y="18"/>
                  </a:lnTo>
                  <a:lnTo>
                    <a:pt x="42" y="22"/>
                  </a:lnTo>
                  <a:lnTo>
                    <a:pt x="34" y="28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2" y="48"/>
                  </a:lnTo>
                  <a:lnTo>
                    <a:pt x="22" y="54"/>
                  </a:lnTo>
                  <a:lnTo>
                    <a:pt x="22" y="62"/>
                  </a:lnTo>
                  <a:lnTo>
                    <a:pt x="26" y="68"/>
                  </a:lnTo>
                  <a:lnTo>
                    <a:pt x="32" y="74"/>
                  </a:lnTo>
                  <a:lnTo>
                    <a:pt x="40" y="78"/>
                  </a:lnTo>
                  <a:lnTo>
                    <a:pt x="56" y="82"/>
                  </a:lnTo>
                  <a:lnTo>
                    <a:pt x="68" y="86"/>
                  </a:lnTo>
                  <a:lnTo>
                    <a:pt x="88" y="90"/>
                  </a:lnTo>
                  <a:lnTo>
                    <a:pt x="108" y="94"/>
                  </a:lnTo>
                  <a:lnTo>
                    <a:pt x="120" y="98"/>
                  </a:lnTo>
                  <a:lnTo>
                    <a:pt x="132" y="106"/>
                  </a:lnTo>
                  <a:lnTo>
                    <a:pt x="142" y="114"/>
                  </a:lnTo>
                  <a:lnTo>
                    <a:pt x="152" y="126"/>
                  </a:lnTo>
                  <a:lnTo>
                    <a:pt x="158" y="142"/>
                  </a:lnTo>
                  <a:lnTo>
                    <a:pt x="160" y="152"/>
                  </a:lnTo>
                  <a:lnTo>
                    <a:pt x="160" y="164"/>
                  </a:lnTo>
                  <a:lnTo>
                    <a:pt x="158" y="178"/>
                  </a:lnTo>
                  <a:lnTo>
                    <a:pt x="154" y="192"/>
                  </a:lnTo>
                  <a:lnTo>
                    <a:pt x="148" y="206"/>
                  </a:lnTo>
                  <a:lnTo>
                    <a:pt x="140" y="218"/>
                  </a:lnTo>
                  <a:lnTo>
                    <a:pt x="128" y="228"/>
                  </a:lnTo>
                  <a:lnTo>
                    <a:pt x="116" y="236"/>
                  </a:lnTo>
                  <a:lnTo>
                    <a:pt x="100" y="240"/>
                  </a:lnTo>
                  <a:lnTo>
                    <a:pt x="84" y="242"/>
                  </a:lnTo>
                  <a:lnTo>
                    <a:pt x="74" y="242"/>
                  </a:lnTo>
                  <a:lnTo>
                    <a:pt x="64" y="240"/>
                  </a:lnTo>
                  <a:lnTo>
                    <a:pt x="48" y="234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8" y="234"/>
                  </a:lnTo>
                  <a:close/>
                </a:path>
              </a:pathLst>
            </a:custGeom>
            <a:solidFill>
              <a:srgbClr val="4E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5E6A71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1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5588"/>
            <a:ext cx="4038600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4038600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525589"/>
            <a:ext cx="8059737" cy="18574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36618" y="-61323"/>
            <a:ext cx="588343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00" b="1" dirty="0" smtClean="0">
                <a:solidFill>
                  <a:schemeClr val="accent2"/>
                </a:solidFill>
              </a:rPr>
              <a:t>	</a:t>
            </a:r>
            <a:r>
              <a:rPr lang="en-US" sz="6000" b="1" dirty="0" smtClean="0"/>
              <a:t>Outlook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525589"/>
            <a:ext cx="8059737" cy="18574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36618" y="-61323"/>
            <a:ext cx="588343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00" b="1" dirty="0" smtClean="0">
                <a:solidFill>
                  <a:schemeClr val="accent2"/>
                </a:solidFill>
              </a:rPr>
              <a:t>	</a:t>
            </a:r>
            <a:r>
              <a:rPr lang="en-US" sz="6000" b="1" dirty="0" smtClean="0">
                <a:solidFill>
                  <a:schemeClr val="tx1"/>
                </a:solidFill>
              </a:rPr>
              <a:t>Agenda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6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85540"/>
            <a:ext cx="8064500" cy="820737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687717"/>
            <a:ext cx="8064500" cy="149860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2470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5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6070"/>
            <a:ext cx="8062913" cy="792955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059737" cy="4321176"/>
          </a:xfrm>
        </p:spPr>
        <p:txBody>
          <a:bodyPr lIns="0"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702769"/>
            <a:ext cx="8062913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5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ing with image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4513" y="1533525"/>
            <a:ext cx="4052206" cy="3781425"/>
          </a:xfrm>
        </p:spPr>
        <p:txBody>
          <a:bodyPr/>
          <a:lstStyle>
            <a:lvl1pPr marL="358775" indent="-358775">
              <a:buFont typeface="+mj-lt"/>
              <a:buAutoNum type="alphaUcPeriod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538163" y="298450"/>
            <a:ext cx="80645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520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ting withou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4513" y="1533525"/>
            <a:ext cx="4052206" cy="3781425"/>
          </a:xfrm>
        </p:spPr>
        <p:txBody>
          <a:bodyPr/>
          <a:lstStyle>
            <a:lvl1pPr marL="358775" indent="-358775">
              <a:buFont typeface="+mj-lt"/>
              <a:buAutoNum type="alphaUcPeriod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538163" y="298450"/>
            <a:ext cx="80645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8032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44513" y="297829"/>
            <a:ext cx="80581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 b="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58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0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/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03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4513" y="1533525"/>
            <a:ext cx="4052206" cy="3781425"/>
          </a:xfrm>
        </p:spPr>
        <p:txBody>
          <a:bodyPr/>
          <a:lstStyle>
            <a:lvl1pPr marL="457200" indent="-457200">
              <a:buFont typeface="+mj-lt"/>
              <a:buAutoNum type="alphaUcPeriod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539751" y="296057"/>
            <a:ext cx="80645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90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o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4513" y="1533525"/>
            <a:ext cx="4052206" cy="3781425"/>
          </a:xfrm>
        </p:spPr>
        <p:txBody>
          <a:bodyPr/>
          <a:lstStyle>
            <a:lvl1pPr marL="457200" indent="-457200">
              <a:buFont typeface="+mj-lt"/>
              <a:buAutoNum type="alphaUcPeriod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538163" y="298450"/>
            <a:ext cx="80645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7200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5886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52450" y="298941"/>
            <a:ext cx="8050214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2600" b="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241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395" y="2427288"/>
            <a:ext cx="4213856" cy="3378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0394" y="1268413"/>
            <a:ext cx="4213225" cy="936451"/>
          </a:xfrm>
        </p:spPr>
        <p:txBody>
          <a:bodyPr lIns="0" rIns="0" anchor="b"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9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0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6070"/>
            <a:ext cx="8062913" cy="792955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054974" cy="3970338"/>
          </a:xfrm>
        </p:spPr>
        <p:txBody>
          <a:bodyPr lIns="0"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268414"/>
            <a:ext cx="8064500" cy="252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b="1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r>
              <a:rPr lang="en-US" b="1" dirty="0" smtClean="0"/>
              <a:t>Click to add chart / text 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130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96070"/>
            <a:ext cx="8062912" cy="792955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2" y="1619250"/>
            <a:ext cx="8059735" cy="3970338"/>
          </a:xfrm>
        </p:spPr>
        <p:txBody>
          <a:bodyPr lIns="0" r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2" y="5702769"/>
            <a:ext cx="8064498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5" y="1268414"/>
            <a:ext cx="8054971" cy="252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b="1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r>
              <a:rPr lang="en-US" b="1" dirty="0" smtClean="0"/>
              <a:t>Click to add chart / text 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57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Portrai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4336"/>
            <a:ext cx="8058149" cy="794689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68413"/>
            <a:ext cx="3844926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268413"/>
            <a:ext cx="3846512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5702769"/>
            <a:ext cx="3853061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57738" y="5702769"/>
            <a:ext cx="3846512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1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Portrait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32" y="294336"/>
            <a:ext cx="8068129" cy="794689"/>
          </a:xfrm>
        </p:spPr>
        <p:txBody>
          <a:bodyPr lIns="0"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3849688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268413"/>
            <a:ext cx="3846512" cy="432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5775"/>
            <a:ext cx="8062913" cy="793249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552" y="1268413"/>
            <a:ext cx="3849886" cy="252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 lang="en-US" sz="1600" b="1" kern="1200" dirty="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b="1" dirty="0" smtClean="0"/>
              <a:t>Click to add chart / text title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775"/>
            <a:ext cx="3849886" cy="39608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20" y="1268413"/>
            <a:ext cx="3852230" cy="252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defRPr lang="en-US" sz="1600" b="1" kern="1200" dirty="0" smtClean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b="1" dirty="0" smtClean="0"/>
              <a:t>Click to add chart / text title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0" y="1628775"/>
            <a:ext cx="3852230" cy="39608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5702769"/>
            <a:ext cx="3852863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52020" y="5702769"/>
            <a:ext cx="3852230" cy="138499"/>
          </a:xfrm>
        </p:spPr>
        <p:txBody>
          <a:bodyPr wrap="square" t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lnSpc>
                <a:spcPct val="100000"/>
              </a:lnSpc>
              <a:spcBef>
                <a:spcPts val="0"/>
              </a:spcBef>
              <a:defRPr sz="900"/>
            </a:lvl2pPr>
            <a:lvl3pPr>
              <a:lnSpc>
                <a:spcPct val="100000"/>
              </a:lnSpc>
              <a:spcBef>
                <a:spcPts val="0"/>
              </a:spcBef>
              <a:defRPr sz="90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 smtClean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3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2.xml"/><Relationship Id="rId7" Type="http://schemas.openxmlformats.org/officeDocument/2006/relationships/vmlDrawing" Target="../drawings/vmlDrawing4.v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33.xml"/><Relationship Id="rId9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37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39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4"/>
          <p:cNvSpPr>
            <a:spLocks/>
          </p:cNvSpPr>
          <p:nvPr/>
        </p:nvSpPr>
        <p:spPr bwMode="gray">
          <a:xfrm>
            <a:off x="2006600" y="6400800"/>
            <a:ext cx="152400" cy="246063"/>
          </a:xfrm>
          <a:custGeom>
            <a:avLst/>
            <a:gdLst>
              <a:gd name="T0" fmla="*/ 2147483647 w 246"/>
              <a:gd name="T1" fmla="*/ 2147483647 h 396"/>
              <a:gd name="T2" fmla="*/ 2147483647 w 246"/>
              <a:gd name="T3" fmla="*/ 2147483647 h 396"/>
              <a:gd name="T4" fmla="*/ 2147483647 w 246"/>
              <a:gd name="T5" fmla="*/ 2147483647 h 396"/>
              <a:gd name="T6" fmla="*/ 2147483647 w 246"/>
              <a:gd name="T7" fmla="*/ 2147483647 h 396"/>
              <a:gd name="T8" fmla="*/ 2147483647 w 246"/>
              <a:gd name="T9" fmla="*/ 2147483647 h 396"/>
              <a:gd name="T10" fmla="*/ 2147483647 w 246"/>
              <a:gd name="T11" fmla="*/ 2147483647 h 396"/>
              <a:gd name="T12" fmla="*/ 2147483647 w 246"/>
              <a:gd name="T13" fmla="*/ 2147483647 h 396"/>
              <a:gd name="T14" fmla="*/ 2147483647 w 246"/>
              <a:gd name="T15" fmla="*/ 2147483647 h 396"/>
              <a:gd name="T16" fmla="*/ 0 w 246"/>
              <a:gd name="T17" fmla="*/ 2147483647 h 396"/>
              <a:gd name="T18" fmla="*/ 2147483647 w 246"/>
              <a:gd name="T19" fmla="*/ 2147483647 h 396"/>
              <a:gd name="T20" fmla="*/ 2147483647 w 246"/>
              <a:gd name="T21" fmla="*/ 2147483647 h 396"/>
              <a:gd name="T22" fmla="*/ 2147483647 w 246"/>
              <a:gd name="T23" fmla="*/ 2147483647 h 396"/>
              <a:gd name="T24" fmla="*/ 2147483647 w 246"/>
              <a:gd name="T25" fmla="*/ 2147483647 h 396"/>
              <a:gd name="T26" fmla="*/ 2147483647 w 246"/>
              <a:gd name="T27" fmla="*/ 2147483647 h 396"/>
              <a:gd name="T28" fmla="*/ 2147483647 w 246"/>
              <a:gd name="T29" fmla="*/ 2147483647 h 396"/>
              <a:gd name="T30" fmla="*/ 2147483647 w 246"/>
              <a:gd name="T31" fmla="*/ 2147483647 h 396"/>
              <a:gd name="T32" fmla="*/ 2147483647 w 246"/>
              <a:gd name="T33" fmla="*/ 2147483647 h 396"/>
              <a:gd name="T34" fmla="*/ 2147483647 w 246"/>
              <a:gd name="T35" fmla="*/ 2147483647 h 396"/>
              <a:gd name="T36" fmla="*/ 2147483647 w 246"/>
              <a:gd name="T37" fmla="*/ 2147483647 h 396"/>
              <a:gd name="T38" fmla="*/ 2147483647 w 246"/>
              <a:gd name="T39" fmla="*/ 2147483647 h 396"/>
              <a:gd name="T40" fmla="*/ 2147483647 w 246"/>
              <a:gd name="T41" fmla="*/ 2147483647 h 396"/>
              <a:gd name="T42" fmla="*/ 2147483647 w 246"/>
              <a:gd name="T43" fmla="*/ 2147483647 h 396"/>
              <a:gd name="T44" fmla="*/ 2147483647 w 246"/>
              <a:gd name="T45" fmla="*/ 0 h 396"/>
              <a:gd name="T46" fmla="*/ 2147483647 w 246"/>
              <a:gd name="T47" fmla="*/ 2147483647 h 396"/>
              <a:gd name="T48" fmla="*/ 2147483647 w 246"/>
              <a:gd name="T49" fmla="*/ 2147483647 h 396"/>
              <a:gd name="T50" fmla="*/ 2147483647 w 246"/>
              <a:gd name="T51" fmla="*/ 2147483647 h 396"/>
              <a:gd name="T52" fmla="*/ 2147483647 w 246"/>
              <a:gd name="T53" fmla="*/ 2147483647 h 396"/>
              <a:gd name="T54" fmla="*/ 2147483647 w 246"/>
              <a:gd name="T55" fmla="*/ 2147483647 h 396"/>
              <a:gd name="T56" fmla="*/ 2147483647 w 246"/>
              <a:gd name="T57" fmla="*/ 2147483647 h 396"/>
              <a:gd name="T58" fmla="*/ 2147483647 w 246"/>
              <a:gd name="T59" fmla="*/ 2147483647 h 396"/>
              <a:gd name="T60" fmla="*/ 2147483647 w 246"/>
              <a:gd name="T61" fmla="*/ 2147483647 h 396"/>
              <a:gd name="T62" fmla="*/ 2147483647 w 246"/>
              <a:gd name="T63" fmla="*/ 2147483647 h 396"/>
              <a:gd name="T64" fmla="*/ 2147483647 w 246"/>
              <a:gd name="T65" fmla="*/ 2147483647 h 396"/>
              <a:gd name="T66" fmla="*/ 2147483647 w 246"/>
              <a:gd name="T67" fmla="*/ 2147483647 h 396"/>
              <a:gd name="T68" fmla="*/ 2147483647 w 246"/>
              <a:gd name="T69" fmla="*/ 2147483647 h 396"/>
              <a:gd name="T70" fmla="*/ 2147483647 w 246"/>
              <a:gd name="T71" fmla="*/ 2147483647 h 396"/>
              <a:gd name="T72" fmla="*/ 2147483647 w 246"/>
              <a:gd name="T73" fmla="*/ 2147483647 h 396"/>
              <a:gd name="T74" fmla="*/ 2147483647 w 246"/>
              <a:gd name="T75" fmla="*/ 2147483647 h 396"/>
              <a:gd name="T76" fmla="*/ 2147483647 w 246"/>
              <a:gd name="T77" fmla="*/ 2147483647 h 396"/>
              <a:gd name="T78" fmla="*/ 2147483647 w 246"/>
              <a:gd name="T79" fmla="*/ 2147483647 h 396"/>
              <a:gd name="T80" fmla="*/ 2147483647 w 246"/>
              <a:gd name="T81" fmla="*/ 2147483647 h 396"/>
              <a:gd name="T82" fmla="*/ 2147483647 w 246"/>
              <a:gd name="T83" fmla="*/ 2147483647 h 396"/>
              <a:gd name="T84" fmla="*/ 2147483647 w 246"/>
              <a:gd name="T85" fmla="*/ 2147483647 h 396"/>
              <a:gd name="T86" fmla="*/ 2147483647 w 246"/>
              <a:gd name="T87" fmla="*/ 2147483647 h 396"/>
              <a:gd name="T88" fmla="*/ 2147483647 w 246"/>
              <a:gd name="T89" fmla="*/ 2147483647 h 3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6"/>
              <a:gd name="T136" fmla="*/ 0 h 396"/>
              <a:gd name="T137" fmla="*/ 246 w 246"/>
              <a:gd name="T138" fmla="*/ 396 h 3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6" h="396">
                <a:moveTo>
                  <a:pt x="154" y="224"/>
                </a:moveTo>
                <a:lnTo>
                  <a:pt x="154" y="224"/>
                </a:lnTo>
                <a:lnTo>
                  <a:pt x="178" y="224"/>
                </a:lnTo>
                <a:lnTo>
                  <a:pt x="190" y="226"/>
                </a:lnTo>
                <a:lnTo>
                  <a:pt x="202" y="232"/>
                </a:lnTo>
                <a:lnTo>
                  <a:pt x="214" y="238"/>
                </a:lnTo>
                <a:lnTo>
                  <a:pt x="222" y="250"/>
                </a:lnTo>
                <a:lnTo>
                  <a:pt x="228" y="264"/>
                </a:lnTo>
                <a:lnTo>
                  <a:pt x="230" y="286"/>
                </a:lnTo>
                <a:lnTo>
                  <a:pt x="226" y="308"/>
                </a:lnTo>
                <a:lnTo>
                  <a:pt x="220" y="330"/>
                </a:lnTo>
                <a:lnTo>
                  <a:pt x="210" y="348"/>
                </a:lnTo>
                <a:lnTo>
                  <a:pt x="196" y="364"/>
                </a:lnTo>
                <a:lnTo>
                  <a:pt x="178" y="378"/>
                </a:lnTo>
                <a:lnTo>
                  <a:pt x="156" y="388"/>
                </a:lnTo>
                <a:lnTo>
                  <a:pt x="132" y="394"/>
                </a:lnTo>
                <a:lnTo>
                  <a:pt x="106" y="396"/>
                </a:lnTo>
                <a:lnTo>
                  <a:pt x="84" y="394"/>
                </a:lnTo>
                <a:lnTo>
                  <a:pt x="64" y="390"/>
                </a:lnTo>
                <a:lnTo>
                  <a:pt x="46" y="384"/>
                </a:lnTo>
                <a:lnTo>
                  <a:pt x="30" y="376"/>
                </a:lnTo>
                <a:lnTo>
                  <a:pt x="18" y="364"/>
                </a:lnTo>
                <a:lnTo>
                  <a:pt x="8" y="352"/>
                </a:lnTo>
                <a:lnTo>
                  <a:pt x="2" y="340"/>
                </a:lnTo>
                <a:lnTo>
                  <a:pt x="0" y="326"/>
                </a:lnTo>
                <a:lnTo>
                  <a:pt x="0" y="316"/>
                </a:lnTo>
                <a:lnTo>
                  <a:pt x="4" y="308"/>
                </a:lnTo>
                <a:lnTo>
                  <a:pt x="6" y="300"/>
                </a:lnTo>
                <a:lnTo>
                  <a:pt x="12" y="294"/>
                </a:lnTo>
                <a:lnTo>
                  <a:pt x="18" y="286"/>
                </a:lnTo>
                <a:lnTo>
                  <a:pt x="26" y="282"/>
                </a:lnTo>
                <a:lnTo>
                  <a:pt x="36" y="276"/>
                </a:lnTo>
                <a:lnTo>
                  <a:pt x="46" y="272"/>
                </a:lnTo>
                <a:lnTo>
                  <a:pt x="28" y="264"/>
                </a:lnTo>
                <a:lnTo>
                  <a:pt x="20" y="260"/>
                </a:lnTo>
                <a:lnTo>
                  <a:pt x="14" y="254"/>
                </a:lnTo>
                <a:lnTo>
                  <a:pt x="8" y="246"/>
                </a:lnTo>
                <a:lnTo>
                  <a:pt x="4" y="240"/>
                </a:lnTo>
                <a:lnTo>
                  <a:pt x="2" y="230"/>
                </a:lnTo>
                <a:lnTo>
                  <a:pt x="2" y="222"/>
                </a:lnTo>
                <a:lnTo>
                  <a:pt x="2" y="210"/>
                </a:lnTo>
                <a:lnTo>
                  <a:pt x="8" y="196"/>
                </a:lnTo>
                <a:lnTo>
                  <a:pt x="16" y="182"/>
                </a:lnTo>
                <a:lnTo>
                  <a:pt x="28" y="168"/>
                </a:lnTo>
                <a:lnTo>
                  <a:pt x="40" y="158"/>
                </a:lnTo>
                <a:lnTo>
                  <a:pt x="54" y="150"/>
                </a:lnTo>
                <a:lnTo>
                  <a:pt x="38" y="136"/>
                </a:lnTo>
                <a:lnTo>
                  <a:pt x="32" y="128"/>
                </a:lnTo>
                <a:lnTo>
                  <a:pt x="26" y="120"/>
                </a:lnTo>
                <a:lnTo>
                  <a:pt x="22" y="112"/>
                </a:lnTo>
                <a:lnTo>
                  <a:pt x="20" y="102"/>
                </a:lnTo>
                <a:lnTo>
                  <a:pt x="18" y="92"/>
                </a:lnTo>
                <a:lnTo>
                  <a:pt x="18" y="82"/>
                </a:lnTo>
                <a:lnTo>
                  <a:pt x="20" y="64"/>
                </a:lnTo>
                <a:lnTo>
                  <a:pt x="26" y="46"/>
                </a:lnTo>
                <a:lnTo>
                  <a:pt x="34" y="32"/>
                </a:lnTo>
                <a:lnTo>
                  <a:pt x="46" y="22"/>
                </a:lnTo>
                <a:lnTo>
                  <a:pt x="60" y="12"/>
                </a:lnTo>
                <a:lnTo>
                  <a:pt x="76" y="6"/>
                </a:lnTo>
                <a:lnTo>
                  <a:pt x="94" y="2"/>
                </a:lnTo>
                <a:lnTo>
                  <a:pt x="112" y="0"/>
                </a:lnTo>
                <a:lnTo>
                  <a:pt x="132" y="2"/>
                </a:lnTo>
                <a:lnTo>
                  <a:pt x="148" y="6"/>
                </a:lnTo>
                <a:lnTo>
                  <a:pt x="164" y="14"/>
                </a:lnTo>
                <a:lnTo>
                  <a:pt x="176" y="24"/>
                </a:lnTo>
                <a:lnTo>
                  <a:pt x="186" y="16"/>
                </a:lnTo>
                <a:lnTo>
                  <a:pt x="196" y="10"/>
                </a:lnTo>
                <a:lnTo>
                  <a:pt x="206" y="4"/>
                </a:lnTo>
                <a:lnTo>
                  <a:pt x="218" y="4"/>
                </a:lnTo>
                <a:lnTo>
                  <a:pt x="230" y="4"/>
                </a:lnTo>
                <a:lnTo>
                  <a:pt x="238" y="10"/>
                </a:lnTo>
                <a:lnTo>
                  <a:pt x="244" y="18"/>
                </a:lnTo>
                <a:lnTo>
                  <a:pt x="246" y="28"/>
                </a:lnTo>
                <a:lnTo>
                  <a:pt x="246" y="36"/>
                </a:lnTo>
                <a:lnTo>
                  <a:pt x="242" y="42"/>
                </a:lnTo>
                <a:lnTo>
                  <a:pt x="234" y="48"/>
                </a:lnTo>
                <a:lnTo>
                  <a:pt x="226" y="50"/>
                </a:lnTo>
                <a:lnTo>
                  <a:pt x="216" y="48"/>
                </a:lnTo>
                <a:lnTo>
                  <a:pt x="210" y="44"/>
                </a:lnTo>
                <a:lnTo>
                  <a:pt x="208" y="38"/>
                </a:lnTo>
                <a:lnTo>
                  <a:pt x="206" y="34"/>
                </a:lnTo>
                <a:lnTo>
                  <a:pt x="204" y="28"/>
                </a:lnTo>
                <a:lnTo>
                  <a:pt x="204" y="24"/>
                </a:lnTo>
                <a:lnTo>
                  <a:pt x="202" y="24"/>
                </a:lnTo>
                <a:lnTo>
                  <a:pt x="198" y="22"/>
                </a:lnTo>
                <a:lnTo>
                  <a:pt x="194" y="24"/>
                </a:lnTo>
                <a:lnTo>
                  <a:pt x="190" y="26"/>
                </a:lnTo>
                <a:lnTo>
                  <a:pt x="184" y="32"/>
                </a:lnTo>
                <a:lnTo>
                  <a:pt x="192" y="44"/>
                </a:lnTo>
                <a:lnTo>
                  <a:pt x="198" y="56"/>
                </a:lnTo>
                <a:lnTo>
                  <a:pt x="202" y="70"/>
                </a:lnTo>
                <a:lnTo>
                  <a:pt x="204" y="84"/>
                </a:lnTo>
                <a:lnTo>
                  <a:pt x="202" y="102"/>
                </a:lnTo>
                <a:lnTo>
                  <a:pt x="196" y="118"/>
                </a:lnTo>
                <a:lnTo>
                  <a:pt x="188" y="132"/>
                </a:lnTo>
                <a:lnTo>
                  <a:pt x="176" y="144"/>
                </a:lnTo>
                <a:lnTo>
                  <a:pt x="162" y="152"/>
                </a:lnTo>
                <a:lnTo>
                  <a:pt x="146" y="160"/>
                </a:lnTo>
                <a:lnTo>
                  <a:pt x="128" y="164"/>
                </a:lnTo>
                <a:lnTo>
                  <a:pt x="110" y="166"/>
                </a:lnTo>
                <a:lnTo>
                  <a:pt x="98" y="164"/>
                </a:lnTo>
                <a:lnTo>
                  <a:pt x="86" y="162"/>
                </a:lnTo>
                <a:lnTo>
                  <a:pt x="74" y="160"/>
                </a:lnTo>
                <a:lnTo>
                  <a:pt x="64" y="156"/>
                </a:lnTo>
                <a:lnTo>
                  <a:pt x="48" y="168"/>
                </a:lnTo>
                <a:lnTo>
                  <a:pt x="36" y="178"/>
                </a:lnTo>
                <a:lnTo>
                  <a:pt x="28" y="190"/>
                </a:lnTo>
                <a:lnTo>
                  <a:pt x="26" y="196"/>
                </a:lnTo>
                <a:lnTo>
                  <a:pt x="26" y="202"/>
                </a:lnTo>
                <a:lnTo>
                  <a:pt x="26" y="210"/>
                </a:lnTo>
                <a:lnTo>
                  <a:pt x="30" y="216"/>
                </a:lnTo>
                <a:lnTo>
                  <a:pt x="34" y="220"/>
                </a:lnTo>
                <a:lnTo>
                  <a:pt x="40" y="222"/>
                </a:lnTo>
                <a:lnTo>
                  <a:pt x="56" y="224"/>
                </a:lnTo>
                <a:lnTo>
                  <a:pt x="72" y="224"/>
                </a:lnTo>
                <a:lnTo>
                  <a:pt x="154" y="2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27" name="Freeform 25"/>
          <p:cNvSpPr>
            <a:spLocks/>
          </p:cNvSpPr>
          <p:nvPr/>
        </p:nvSpPr>
        <p:spPr bwMode="gray">
          <a:xfrm>
            <a:off x="2028825" y="6570663"/>
            <a:ext cx="107950" cy="68262"/>
          </a:xfrm>
          <a:custGeom>
            <a:avLst/>
            <a:gdLst>
              <a:gd name="T0" fmla="*/ 2147483647 w 174"/>
              <a:gd name="T1" fmla="*/ 2147483647 h 108"/>
              <a:gd name="T2" fmla="*/ 2147483647 w 174"/>
              <a:gd name="T3" fmla="*/ 2147483647 h 108"/>
              <a:gd name="T4" fmla="*/ 2147483647 w 174"/>
              <a:gd name="T5" fmla="*/ 2147483647 h 108"/>
              <a:gd name="T6" fmla="*/ 2147483647 w 174"/>
              <a:gd name="T7" fmla="*/ 0 h 108"/>
              <a:gd name="T8" fmla="*/ 2147483647 w 174"/>
              <a:gd name="T9" fmla="*/ 0 h 108"/>
              <a:gd name="T10" fmla="*/ 2147483647 w 174"/>
              <a:gd name="T11" fmla="*/ 2147483647 h 108"/>
              <a:gd name="T12" fmla="*/ 2147483647 w 174"/>
              <a:gd name="T13" fmla="*/ 2147483647 h 108"/>
              <a:gd name="T14" fmla="*/ 2147483647 w 174"/>
              <a:gd name="T15" fmla="*/ 2147483647 h 108"/>
              <a:gd name="T16" fmla="*/ 0 w 174"/>
              <a:gd name="T17" fmla="*/ 2147483647 h 108"/>
              <a:gd name="T18" fmla="*/ 0 w 174"/>
              <a:gd name="T19" fmla="*/ 2147483647 h 108"/>
              <a:gd name="T20" fmla="*/ 0 w 174"/>
              <a:gd name="T21" fmla="*/ 2147483647 h 108"/>
              <a:gd name="T22" fmla="*/ 2147483647 w 174"/>
              <a:gd name="T23" fmla="*/ 2147483647 h 108"/>
              <a:gd name="T24" fmla="*/ 2147483647 w 174"/>
              <a:gd name="T25" fmla="*/ 2147483647 h 108"/>
              <a:gd name="T26" fmla="*/ 2147483647 w 174"/>
              <a:gd name="T27" fmla="*/ 2147483647 h 108"/>
              <a:gd name="T28" fmla="*/ 2147483647 w 174"/>
              <a:gd name="T29" fmla="*/ 2147483647 h 108"/>
              <a:gd name="T30" fmla="*/ 2147483647 w 174"/>
              <a:gd name="T31" fmla="*/ 2147483647 h 108"/>
              <a:gd name="T32" fmla="*/ 2147483647 w 174"/>
              <a:gd name="T33" fmla="*/ 2147483647 h 108"/>
              <a:gd name="T34" fmla="*/ 2147483647 w 174"/>
              <a:gd name="T35" fmla="*/ 2147483647 h 108"/>
              <a:gd name="T36" fmla="*/ 2147483647 w 174"/>
              <a:gd name="T37" fmla="*/ 2147483647 h 108"/>
              <a:gd name="T38" fmla="*/ 2147483647 w 174"/>
              <a:gd name="T39" fmla="*/ 2147483647 h 108"/>
              <a:gd name="T40" fmla="*/ 2147483647 w 174"/>
              <a:gd name="T41" fmla="*/ 2147483647 h 108"/>
              <a:gd name="T42" fmla="*/ 2147483647 w 174"/>
              <a:gd name="T43" fmla="*/ 2147483647 h 108"/>
              <a:gd name="T44" fmla="*/ 2147483647 w 174"/>
              <a:gd name="T45" fmla="*/ 2147483647 h 108"/>
              <a:gd name="T46" fmla="*/ 2147483647 w 174"/>
              <a:gd name="T47" fmla="*/ 2147483647 h 108"/>
              <a:gd name="T48" fmla="*/ 2147483647 w 174"/>
              <a:gd name="T49" fmla="*/ 2147483647 h 108"/>
              <a:gd name="T50" fmla="*/ 2147483647 w 174"/>
              <a:gd name="T51" fmla="*/ 2147483647 h 108"/>
              <a:gd name="T52" fmla="*/ 2147483647 w 174"/>
              <a:gd name="T53" fmla="*/ 2147483647 h 108"/>
              <a:gd name="T54" fmla="*/ 2147483647 w 174"/>
              <a:gd name="T55" fmla="*/ 2147483647 h 108"/>
              <a:gd name="T56" fmla="*/ 2147483647 w 174"/>
              <a:gd name="T57" fmla="*/ 2147483647 h 108"/>
              <a:gd name="T58" fmla="*/ 2147483647 w 174"/>
              <a:gd name="T59" fmla="*/ 2147483647 h 108"/>
              <a:gd name="T60" fmla="*/ 2147483647 w 174"/>
              <a:gd name="T61" fmla="*/ 2147483647 h 108"/>
              <a:gd name="T62" fmla="*/ 2147483647 w 174"/>
              <a:gd name="T63" fmla="*/ 2147483647 h 108"/>
              <a:gd name="T64" fmla="*/ 2147483647 w 174"/>
              <a:gd name="T65" fmla="*/ 2147483647 h 108"/>
              <a:gd name="T66" fmla="*/ 2147483647 w 174"/>
              <a:gd name="T67" fmla="*/ 2147483647 h 108"/>
              <a:gd name="T68" fmla="*/ 2147483647 w 174"/>
              <a:gd name="T69" fmla="*/ 2147483647 h 108"/>
              <a:gd name="T70" fmla="*/ 2147483647 w 174"/>
              <a:gd name="T71" fmla="*/ 0 h 108"/>
              <a:gd name="T72" fmla="*/ 2147483647 w 174"/>
              <a:gd name="T73" fmla="*/ 0 h 108"/>
              <a:gd name="T74" fmla="*/ 2147483647 w 174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4"/>
              <a:gd name="T115" fmla="*/ 0 h 108"/>
              <a:gd name="T116" fmla="*/ 174 w 174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4" h="108">
                <a:moveTo>
                  <a:pt x="82" y="2"/>
                </a:moveTo>
                <a:lnTo>
                  <a:pt x="82" y="2"/>
                </a:lnTo>
                <a:lnTo>
                  <a:pt x="48" y="2"/>
                </a:lnTo>
                <a:lnTo>
                  <a:pt x="20" y="0"/>
                </a:lnTo>
                <a:lnTo>
                  <a:pt x="12" y="8"/>
                </a:lnTo>
                <a:lnTo>
                  <a:pt x="6" y="18"/>
                </a:lnTo>
                <a:lnTo>
                  <a:pt x="2" y="30"/>
                </a:lnTo>
                <a:lnTo>
                  <a:pt x="0" y="46"/>
                </a:lnTo>
                <a:lnTo>
                  <a:pt x="0" y="56"/>
                </a:lnTo>
                <a:lnTo>
                  <a:pt x="4" y="66"/>
                </a:lnTo>
                <a:lnTo>
                  <a:pt x="8" y="78"/>
                </a:lnTo>
                <a:lnTo>
                  <a:pt x="16" y="86"/>
                </a:lnTo>
                <a:lnTo>
                  <a:pt x="26" y="94"/>
                </a:lnTo>
                <a:lnTo>
                  <a:pt x="38" y="102"/>
                </a:lnTo>
                <a:lnTo>
                  <a:pt x="52" y="106"/>
                </a:lnTo>
                <a:lnTo>
                  <a:pt x="70" y="108"/>
                </a:lnTo>
                <a:lnTo>
                  <a:pt x="84" y="106"/>
                </a:lnTo>
                <a:lnTo>
                  <a:pt x="98" y="104"/>
                </a:lnTo>
                <a:lnTo>
                  <a:pt x="110" y="102"/>
                </a:lnTo>
                <a:lnTo>
                  <a:pt x="120" y="98"/>
                </a:lnTo>
                <a:lnTo>
                  <a:pt x="138" y="88"/>
                </a:lnTo>
                <a:lnTo>
                  <a:pt x="152" y="76"/>
                </a:lnTo>
                <a:lnTo>
                  <a:pt x="164" y="64"/>
                </a:lnTo>
                <a:lnTo>
                  <a:pt x="170" y="50"/>
                </a:lnTo>
                <a:lnTo>
                  <a:pt x="174" y="36"/>
                </a:lnTo>
                <a:lnTo>
                  <a:pt x="174" y="26"/>
                </a:lnTo>
                <a:lnTo>
                  <a:pt x="174" y="16"/>
                </a:lnTo>
                <a:lnTo>
                  <a:pt x="172" y="10"/>
                </a:lnTo>
                <a:lnTo>
                  <a:pt x="168" y="6"/>
                </a:lnTo>
                <a:lnTo>
                  <a:pt x="164" y="4"/>
                </a:lnTo>
                <a:lnTo>
                  <a:pt x="156" y="2"/>
                </a:lnTo>
                <a:lnTo>
                  <a:pt x="148" y="0"/>
                </a:lnTo>
                <a:lnTo>
                  <a:pt x="128" y="0"/>
                </a:lnTo>
                <a:lnTo>
                  <a:pt x="8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28" name="Freeform 26"/>
          <p:cNvSpPr>
            <a:spLocks/>
          </p:cNvSpPr>
          <p:nvPr/>
        </p:nvSpPr>
        <p:spPr bwMode="gray">
          <a:xfrm>
            <a:off x="2051050" y="6407150"/>
            <a:ext cx="46038" cy="88900"/>
          </a:xfrm>
          <a:custGeom>
            <a:avLst/>
            <a:gdLst>
              <a:gd name="T0" fmla="*/ 2147483647 w 76"/>
              <a:gd name="T1" fmla="*/ 2147483647 h 144"/>
              <a:gd name="T2" fmla="*/ 2147483647 w 76"/>
              <a:gd name="T3" fmla="*/ 2147483647 h 144"/>
              <a:gd name="T4" fmla="*/ 2147483647 w 76"/>
              <a:gd name="T5" fmla="*/ 2147483647 h 144"/>
              <a:gd name="T6" fmla="*/ 2147483647 w 76"/>
              <a:gd name="T7" fmla="*/ 2147483647 h 144"/>
              <a:gd name="T8" fmla="*/ 2147483647 w 76"/>
              <a:gd name="T9" fmla="*/ 2147483647 h 144"/>
              <a:gd name="T10" fmla="*/ 2147483647 w 76"/>
              <a:gd name="T11" fmla="*/ 0 h 144"/>
              <a:gd name="T12" fmla="*/ 2147483647 w 76"/>
              <a:gd name="T13" fmla="*/ 0 h 144"/>
              <a:gd name="T14" fmla="*/ 2147483647 w 76"/>
              <a:gd name="T15" fmla="*/ 2147483647 h 144"/>
              <a:gd name="T16" fmla="*/ 2147483647 w 76"/>
              <a:gd name="T17" fmla="*/ 2147483647 h 144"/>
              <a:gd name="T18" fmla="*/ 2147483647 w 76"/>
              <a:gd name="T19" fmla="*/ 2147483647 h 144"/>
              <a:gd name="T20" fmla="*/ 2147483647 w 76"/>
              <a:gd name="T21" fmla="*/ 2147483647 h 144"/>
              <a:gd name="T22" fmla="*/ 2147483647 w 76"/>
              <a:gd name="T23" fmla="*/ 2147483647 h 144"/>
              <a:gd name="T24" fmla="*/ 2147483647 w 76"/>
              <a:gd name="T25" fmla="*/ 2147483647 h 144"/>
              <a:gd name="T26" fmla="*/ 2147483647 w 76"/>
              <a:gd name="T27" fmla="*/ 2147483647 h 144"/>
              <a:gd name="T28" fmla="*/ 2147483647 w 76"/>
              <a:gd name="T29" fmla="*/ 2147483647 h 144"/>
              <a:gd name="T30" fmla="*/ 0 w 76"/>
              <a:gd name="T31" fmla="*/ 2147483647 h 144"/>
              <a:gd name="T32" fmla="*/ 0 w 76"/>
              <a:gd name="T33" fmla="*/ 2147483647 h 144"/>
              <a:gd name="T34" fmla="*/ 2147483647 w 76"/>
              <a:gd name="T35" fmla="*/ 2147483647 h 144"/>
              <a:gd name="T36" fmla="*/ 2147483647 w 76"/>
              <a:gd name="T37" fmla="*/ 2147483647 h 144"/>
              <a:gd name="T38" fmla="*/ 2147483647 w 76"/>
              <a:gd name="T39" fmla="*/ 2147483647 h 144"/>
              <a:gd name="T40" fmla="*/ 2147483647 w 76"/>
              <a:gd name="T41" fmla="*/ 2147483647 h 144"/>
              <a:gd name="T42" fmla="*/ 2147483647 w 76"/>
              <a:gd name="T43" fmla="*/ 2147483647 h 144"/>
              <a:gd name="T44" fmla="*/ 2147483647 w 76"/>
              <a:gd name="T45" fmla="*/ 2147483647 h 144"/>
              <a:gd name="T46" fmla="*/ 2147483647 w 76"/>
              <a:gd name="T47" fmla="*/ 2147483647 h 144"/>
              <a:gd name="T48" fmla="*/ 2147483647 w 76"/>
              <a:gd name="T49" fmla="*/ 2147483647 h 144"/>
              <a:gd name="T50" fmla="*/ 2147483647 w 76"/>
              <a:gd name="T51" fmla="*/ 2147483647 h 144"/>
              <a:gd name="T52" fmla="*/ 2147483647 w 76"/>
              <a:gd name="T53" fmla="*/ 2147483647 h 144"/>
              <a:gd name="T54" fmla="*/ 2147483647 w 76"/>
              <a:gd name="T55" fmla="*/ 2147483647 h 144"/>
              <a:gd name="T56" fmla="*/ 2147483647 w 76"/>
              <a:gd name="T57" fmla="*/ 2147483647 h 144"/>
              <a:gd name="T58" fmla="*/ 2147483647 w 76"/>
              <a:gd name="T59" fmla="*/ 2147483647 h 144"/>
              <a:gd name="T60" fmla="*/ 2147483647 w 76"/>
              <a:gd name="T61" fmla="*/ 2147483647 h 144"/>
              <a:gd name="T62" fmla="*/ 2147483647 w 76"/>
              <a:gd name="T63" fmla="*/ 2147483647 h 144"/>
              <a:gd name="T64" fmla="*/ 2147483647 w 76"/>
              <a:gd name="T65" fmla="*/ 2147483647 h 144"/>
              <a:gd name="T66" fmla="*/ 2147483647 w 76"/>
              <a:gd name="T67" fmla="*/ 2147483647 h 144"/>
              <a:gd name="T68" fmla="*/ 2147483647 w 76"/>
              <a:gd name="T69" fmla="*/ 2147483647 h 144"/>
              <a:gd name="T70" fmla="*/ 2147483647 w 76"/>
              <a:gd name="T71" fmla="*/ 2147483647 h 144"/>
              <a:gd name="T72" fmla="*/ 2147483647 w 76"/>
              <a:gd name="T73" fmla="*/ 2147483647 h 144"/>
              <a:gd name="T74" fmla="*/ 2147483647 w 76"/>
              <a:gd name="T75" fmla="*/ 2147483647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"/>
              <a:gd name="T115" fmla="*/ 0 h 144"/>
              <a:gd name="T116" fmla="*/ 76 w 76"/>
              <a:gd name="T117" fmla="*/ 144 h 1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" h="144">
                <a:moveTo>
                  <a:pt x="74" y="20"/>
                </a:moveTo>
                <a:lnTo>
                  <a:pt x="74" y="20"/>
                </a:lnTo>
                <a:lnTo>
                  <a:pt x="68" y="12"/>
                </a:lnTo>
                <a:lnTo>
                  <a:pt x="62" y="6"/>
                </a:lnTo>
                <a:lnTo>
                  <a:pt x="52" y="2"/>
                </a:lnTo>
                <a:lnTo>
                  <a:pt x="38" y="0"/>
                </a:lnTo>
                <a:lnTo>
                  <a:pt x="28" y="2"/>
                </a:lnTo>
                <a:lnTo>
                  <a:pt x="18" y="6"/>
                </a:lnTo>
                <a:lnTo>
                  <a:pt x="12" y="10"/>
                </a:lnTo>
                <a:lnTo>
                  <a:pt x="8" y="16"/>
                </a:lnTo>
                <a:lnTo>
                  <a:pt x="4" y="24"/>
                </a:lnTo>
                <a:lnTo>
                  <a:pt x="2" y="32"/>
                </a:lnTo>
                <a:lnTo>
                  <a:pt x="2" y="46"/>
                </a:lnTo>
                <a:lnTo>
                  <a:pt x="0" y="100"/>
                </a:lnTo>
                <a:lnTo>
                  <a:pt x="2" y="114"/>
                </a:lnTo>
                <a:lnTo>
                  <a:pt x="2" y="120"/>
                </a:lnTo>
                <a:lnTo>
                  <a:pt x="6" y="128"/>
                </a:lnTo>
                <a:lnTo>
                  <a:pt x="10" y="134"/>
                </a:lnTo>
                <a:lnTo>
                  <a:pt x="16" y="140"/>
                </a:lnTo>
                <a:lnTo>
                  <a:pt x="26" y="142"/>
                </a:lnTo>
                <a:lnTo>
                  <a:pt x="38" y="144"/>
                </a:lnTo>
                <a:lnTo>
                  <a:pt x="46" y="144"/>
                </a:lnTo>
                <a:lnTo>
                  <a:pt x="54" y="142"/>
                </a:lnTo>
                <a:lnTo>
                  <a:pt x="60" y="138"/>
                </a:lnTo>
                <a:lnTo>
                  <a:pt x="66" y="134"/>
                </a:lnTo>
                <a:lnTo>
                  <a:pt x="70" y="126"/>
                </a:lnTo>
                <a:lnTo>
                  <a:pt x="74" y="116"/>
                </a:lnTo>
                <a:lnTo>
                  <a:pt x="74" y="98"/>
                </a:lnTo>
                <a:lnTo>
                  <a:pt x="76" y="68"/>
                </a:lnTo>
                <a:lnTo>
                  <a:pt x="76" y="42"/>
                </a:lnTo>
                <a:lnTo>
                  <a:pt x="74" y="30"/>
                </a:lnTo>
                <a:lnTo>
                  <a:pt x="74" y="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1029" name="Straight Connector 28"/>
          <p:cNvCxnSpPr>
            <a:cxnSpLocks noChangeShapeType="1"/>
          </p:cNvCxnSpPr>
          <p:nvPr/>
        </p:nvCxnSpPr>
        <p:spPr bwMode="gray">
          <a:xfrm>
            <a:off x="541536" y="6048375"/>
            <a:ext cx="8062912" cy="0"/>
          </a:xfrm>
          <a:prstGeom prst="line">
            <a:avLst/>
          </a:prstGeom>
          <a:noFill/>
          <a:ln w="25400" algn="ctr">
            <a:solidFill>
              <a:srgbClr val="C4C7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gray">
          <a:xfrm>
            <a:off x="539750" y="296864"/>
            <a:ext cx="805814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TextBox 31"/>
          <p:cNvSpPr txBox="1">
            <a:spLocks noChangeArrowheads="1"/>
          </p:cNvSpPr>
          <p:nvPr/>
        </p:nvSpPr>
        <p:spPr bwMode="gray">
          <a:xfrm>
            <a:off x="8464748" y="6452360"/>
            <a:ext cx="139700" cy="1365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BD9BA95-7608-46C4-9703-CAD1104D6285}" type="slidenum">
              <a:rPr lang="en-US" sz="900" i="1" smtClean="0">
                <a:solidFill>
                  <a:srgbClr val="5E6A71"/>
                </a:solidFill>
              </a:rPr>
              <a:pPr algn="r" eaLnBrk="1" hangingPunct="1">
                <a:defRPr/>
              </a:pPr>
              <a:t>‹#›</a:t>
            </a:fld>
            <a:endParaRPr lang="en-US" sz="900" dirty="0" smtClean="0">
              <a:solidFill>
                <a:srgbClr val="5E6A71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gray">
          <a:xfrm>
            <a:off x="3964493" y="6434997"/>
            <a:ext cx="1208664" cy="153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www.fitchratings.com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39553" y="1268413"/>
            <a:ext cx="8064895" cy="43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34" name="Group 35"/>
          <p:cNvGrpSpPr>
            <a:grpSpLocks/>
          </p:cNvGrpSpPr>
          <p:nvPr/>
        </p:nvGrpSpPr>
        <p:grpSpPr bwMode="auto">
          <a:xfrm>
            <a:off x="539552" y="6315075"/>
            <a:ext cx="1668462" cy="333375"/>
            <a:chOff x="404" y="1966"/>
            <a:chExt cx="1367" cy="273"/>
          </a:xfrm>
        </p:grpSpPr>
        <p:grpSp>
          <p:nvGrpSpPr>
            <p:cNvPr id="1035" name="Group 36"/>
            <p:cNvGrpSpPr>
              <a:grpSpLocks/>
            </p:cNvGrpSpPr>
            <p:nvPr/>
          </p:nvGrpSpPr>
          <p:grpSpPr bwMode="auto">
            <a:xfrm>
              <a:off x="404" y="1966"/>
              <a:ext cx="547" cy="197"/>
              <a:chOff x="404" y="1966"/>
              <a:chExt cx="547" cy="197"/>
            </a:xfrm>
          </p:grpSpPr>
          <p:sp>
            <p:nvSpPr>
              <p:cNvPr id="1045" name="Freeform 1559"/>
              <p:cNvSpPr>
                <a:spLocks/>
              </p:cNvSpPr>
              <p:nvPr/>
            </p:nvSpPr>
            <p:spPr bwMode="gray">
              <a:xfrm>
                <a:off x="404" y="1966"/>
                <a:ext cx="142" cy="194"/>
              </a:xfrm>
              <a:custGeom>
                <a:avLst/>
                <a:gdLst>
                  <a:gd name="T0" fmla="*/ 0 w 288"/>
                  <a:gd name="T1" fmla="*/ 0 h 390"/>
                  <a:gd name="T2" fmla="*/ 0 w 288"/>
                  <a:gd name="T3" fmla="*/ 0 h 390"/>
                  <a:gd name="T4" fmla="*/ 0 w 288"/>
                  <a:gd name="T5" fmla="*/ 0 h 390"/>
                  <a:gd name="T6" fmla="*/ 0 w 288"/>
                  <a:gd name="T7" fmla="*/ 0 h 390"/>
                  <a:gd name="T8" fmla="*/ 0 w 288"/>
                  <a:gd name="T9" fmla="*/ 0 h 390"/>
                  <a:gd name="T10" fmla="*/ 0 w 288"/>
                  <a:gd name="T11" fmla="*/ 0 h 390"/>
                  <a:gd name="T12" fmla="*/ 0 w 288"/>
                  <a:gd name="T13" fmla="*/ 0 h 390"/>
                  <a:gd name="T14" fmla="*/ 0 w 288"/>
                  <a:gd name="T15" fmla="*/ 0 h 390"/>
                  <a:gd name="T16" fmla="*/ 0 w 288"/>
                  <a:gd name="T17" fmla="*/ 0 h 390"/>
                  <a:gd name="T18" fmla="*/ 0 w 288"/>
                  <a:gd name="T19" fmla="*/ 0 h 390"/>
                  <a:gd name="T20" fmla="*/ 0 w 288"/>
                  <a:gd name="T21" fmla="*/ 0 h 390"/>
                  <a:gd name="T22" fmla="*/ 0 w 288"/>
                  <a:gd name="T23" fmla="*/ 0 h 390"/>
                  <a:gd name="T24" fmla="*/ 0 w 288"/>
                  <a:gd name="T25" fmla="*/ 0 h 390"/>
                  <a:gd name="T26" fmla="*/ 0 w 288"/>
                  <a:gd name="T27" fmla="*/ 0 h 390"/>
                  <a:gd name="T28" fmla="*/ 0 w 288"/>
                  <a:gd name="T29" fmla="*/ 0 h 390"/>
                  <a:gd name="T30" fmla="*/ 0 w 288"/>
                  <a:gd name="T31" fmla="*/ 0 h 390"/>
                  <a:gd name="T32" fmla="*/ 0 w 288"/>
                  <a:gd name="T33" fmla="*/ 0 h 390"/>
                  <a:gd name="T34" fmla="*/ 0 w 288"/>
                  <a:gd name="T35" fmla="*/ 0 h 390"/>
                  <a:gd name="T36" fmla="*/ 0 w 288"/>
                  <a:gd name="T37" fmla="*/ 0 h 390"/>
                  <a:gd name="T38" fmla="*/ 0 w 288"/>
                  <a:gd name="T39" fmla="*/ 0 h 390"/>
                  <a:gd name="T40" fmla="*/ 0 w 288"/>
                  <a:gd name="T41" fmla="*/ 0 h 390"/>
                  <a:gd name="T42" fmla="*/ 0 w 288"/>
                  <a:gd name="T43" fmla="*/ 0 h 390"/>
                  <a:gd name="T44" fmla="*/ 0 w 288"/>
                  <a:gd name="T45" fmla="*/ 0 h 390"/>
                  <a:gd name="T46" fmla="*/ 0 w 288"/>
                  <a:gd name="T47" fmla="*/ 0 h 390"/>
                  <a:gd name="T48" fmla="*/ 0 w 288"/>
                  <a:gd name="T49" fmla="*/ 0 h 390"/>
                  <a:gd name="T50" fmla="*/ 0 w 288"/>
                  <a:gd name="T51" fmla="*/ 0 h 390"/>
                  <a:gd name="T52" fmla="*/ 0 w 288"/>
                  <a:gd name="T53" fmla="*/ 0 h 390"/>
                  <a:gd name="T54" fmla="*/ 0 w 288"/>
                  <a:gd name="T55" fmla="*/ 0 h 390"/>
                  <a:gd name="T56" fmla="*/ 0 w 288"/>
                  <a:gd name="T57" fmla="*/ 0 h 390"/>
                  <a:gd name="T58" fmla="*/ 0 w 288"/>
                  <a:gd name="T59" fmla="*/ 0 h 390"/>
                  <a:gd name="T60" fmla="*/ 0 w 288"/>
                  <a:gd name="T61" fmla="*/ 0 h 390"/>
                  <a:gd name="T62" fmla="*/ 0 w 288"/>
                  <a:gd name="T63" fmla="*/ 0 h 390"/>
                  <a:gd name="T64" fmla="*/ 0 w 288"/>
                  <a:gd name="T65" fmla="*/ 0 h 390"/>
                  <a:gd name="T66" fmla="*/ 0 w 288"/>
                  <a:gd name="T67" fmla="*/ 0 h 390"/>
                  <a:gd name="T68" fmla="*/ 0 w 288"/>
                  <a:gd name="T69" fmla="*/ 0 h 390"/>
                  <a:gd name="T70" fmla="*/ 0 w 288"/>
                  <a:gd name="T71" fmla="*/ 0 h 390"/>
                  <a:gd name="T72" fmla="*/ 0 w 288"/>
                  <a:gd name="T73" fmla="*/ 0 h 390"/>
                  <a:gd name="T74" fmla="*/ 0 w 288"/>
                  <a:gd name="T75" fmla="*/ 0 h 390"/>
                  <a:gd name="T76" fmla="*/ 0 w 288"/>
                  <a:gd name="T77" fmla="*/ 0 h 390"/>
                  <a:gd name="T78" fmla="*/ 0 w 288"/>
                  <a:gd name="T79" fmla="*/ 0 h 390"/>
                  <a:gd name="T80" fmla="*/ 0 w 288"/>
                  <a:gd name="T81" fmla="*/ 0 h 390"/>
                  <a:gd name="T82" fmla="*/ 0 w 288"/>
                  <a:gd name="T83" fmla="*/ 0 h 390"/>
                  <a:gd name="T84" fmla="*/ 0 w 288"/>
                  <a:gd name="T85" fmla="*/ 0 h 390"/>
                  <a:gd name="T86" fmla="*/ 0 w 288"/>
                  <a:gd name="T87" fmla="*/ 0 h 390"/>
                  <a:gd name="T88" fmla="*/ 0 w 288"/>
                  <a:gd name="T89" fmla="*/ 0 h 390"/>
                  <a:gd name="T90" fmla="*/ 0 w 288"/>
                  <a:gd name="T91" fmla="*/ 0 h 390"/>
                  <a:gd name="T92" fmla="*/ 0 w 288"/>
                  <a:gd name="T93" fmla="*/ 0 h 390"/>
                  <a:gd name="T94" fmla="*/ 0 w 288"/>
                  <a:gd name="T95" fmla="*/ 0 h 390"/>
                  <a:gd name="T96" fmla="*/ 0 w 288"/>
                  <a:gd name="T97" fmla="*/ 0 h 390"/>
                  <a:gd name="T98" fmla="*/ 0 w 288"/>
                  <a:gd name="T99" fmla="*/ 0 h 390"/>
                  <a:gd name="T100" fmla="*/ 0 w 288"/>
                  <a:gd name="T101" fmla="*/ 0 h 390"/>
                  <a:gd name="T102" fmla="*/ 0 w 288"/>
                  <a:gd name="T103" fmla="*/ 0 h 390"/>
                  <a:gd name="T104" fmla="*/ 0 w 288"/>
                  <a:gd name="T105" fmla="*/ 0 h 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8"/>
                  <a:gd name="T160" fmla="*/ 0 h 390"/>
                  <a:gd name="T161" fmla="*/ 288 w 288"/>
                  <a:gd name="T162" fmla="*/ 390 h 3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8" h="390">
                    <a:moveTo>
                      <a:pt x="208" y="272"/>
                    </a:moveTo>
                    <a:lnTo>
                      <a:pt x="208" y="272"/>
                    </a:lnTo>
                    <a:lnTo>
                      <a:pt x="208" y="248"/>
                    </a:lnTo>
                    <a:lnTo>
                      <a:pt x="204" y="230"/>
                    </a:lnTo>
                    <a:lnTo>
                      <a:pt x="198" y="216"/>
                    </a:lnTo>
                    <a:lnTo>
                      <a:pt x="190" y="208"/>
                    </a:lnTo>
                    <a:lnTo>
                      <a:pt x="180" y="204"/>
                    </a:lnTo>
                    <a:lnTo>
                      <a:pt x="168" y="200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12" y="200"/>
                    </a:lnTo>
                    <a:lnTo>
                      <a:pt x="112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50" y="380"/>
                    </a:lnTo>
                    <a:lnTo>
                      <a:pt x="5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8" y="110"/>
                    </a:lnTo>
                    <a:lnTo>
                      <a:pt x="280" y="110"/>
                    </a:lnTo>
                    <a:lnTo>
                      <a:pt x="274" y="86"/>
                    </a:lnTo>
                    <a:lnTo>
                      <a:pt x="268" y="64"/>
                    </a:lnTo>
                    <a:lnTo>
                      <a:pt x="262" y="54"/>
                    </a:lnTo>
                    <a:lnTo>
                      <a:pt x="256" y="44"/>
                    </a:lnTo>
                    <a:lnTo>
                      <a:pt x="250" y="34"/>
                    </a:lnTo>
                    <a:lnTo>
                      <a:pt x="242" y="28"/>
                    </a:lnTo>
                    <a:lnTo>
                      <a:pt x="234" y="22"/>
                    </a:lnTo>
                    <a:lnTo>
                      <a:pt x="226" y="18"/>
                    </a:lnTo>
                    <a:lnTo>
                      <a:pt x="210" y="12"/>
                    </a:lnTo>
                    <a:lnTo>
                      <a:pt x="190" y="12"/>
                    </a:lnTo>
                    <a:lnTo>
                      <a:pt x="164" y="10"/>
                    </a:lnTo>
                    <a:lnTo>
                      <a:pt x="112" y="10"/>
                    </a:lnTo>
                    <a:lnTo>
                      <a:pt x="112" y="186"/>
                    </a:lnTo>
                    <a:lnTo>
                      <a:pt x="134" y="186"/>
                    </a:lnTo>
                    <a:lnTo>
                      <a:pt x="162" y="186"/>
                    </a:lnTo>
                    <a:lnTo>
                      <a:pt x="182" y="184"/>
                    </a:lnTo>
                    <a:lnTo>
                      <a:pt x="190" y="180"/>
                    </a:lnTo>
                    <a:lnTo>
                      <a:pt x="194" y="176"/>
                    </a:lnTo>
                    <a:lnTo>
                      <a:pt x="200" y="170"/>
                    </a:lnTo>
                    <a:lnTo>
                      <a:pt x="202" y="162"/>
                    </a:lnTo>
                    <a:lnTo>
                      <a:pt x="206" y="152"/>
                    </a:lnTo>
                    <a:lnTo>
                      <a:pt x="206" y="138"/>
                    </a:lnTo>
                    <a:lnTo>
                      <a:pt x="208" y="112"/>
                    </a:lnTo>
                    <a:lnTo>
                      <a:pt x="218" y="112"/>
                    </a:lnTo>
                    <a:lnTo>
                      <a:pt x="218" y="272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6" name="Freeform 1561"/>
              <p:cNvSpPr>
                <a:spLocks/>
              </p:cNvSpPr>
              <p:nvPr/>
            </p:nvSpPr>
            <p:spPr bwMode="gray">
              <a:xfrm>
                <a:off x="551" y="2047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0 w 126"/>
                  <a:gd name="T3" fmla="*/ 0 h 228"/>
                  <a:gd name="T4" fmla="*/ 0 w 126"/>
                  <a:gd name="T5" fmla="*/ 0 h 228"/>
                  <a:gd name="T6" fmla="*/ 0 w 126"/>
                  <a:gd name="T7" fmla="*/ 0 h 228"/>
                  <a:gd name="T8" fmla="*/ 0 w 126"/>
                  <a:gd name="T9" fmla="*/ 0 h 228"/>
                  <a:gd name="T10" fmla="*/ 0 w 126"/>
                  <a:gd name="T11" fmla="*/ 0 h 228"/>
                  <a:gd name="T12" fmla="*/ 0 w 126"/>
                  <a:gd name="T13" fmla="*/ 0 h 228"/>
                  <a:gd name="T14" fmla="*/ 0 w 126"/>
                  <a:gd name="T15" fmla="*/ 0 h 228"/>
                  <a:gd name="T16" fmla="*/ 0 w 126"/>
                  <a:gd name="T17" fmla="*/ 0 h 228"/>
                  <a:gd name="T18" fmla="*/ 0 w 126"/>
                  <a:gd name="T19" fmla="*/ 0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7" name="Freeform 1562"/>
              <p:cNvSpPr>
                <a:spLocks/>
              </p:cNvSpPr>
              <p:nvPr/>
            </p:nvSpPr>
            <p:spPr bwMode="gray">
              <a:xfrm>
                <a:off x="567" y="1970"/>
                <a:ext cx="31" cy="34"/>
              </a:xfrm>
              <a:custGeom>
                <a:avLst/>
                <a:gdLst>
                  <a:gd name="T0" fmla="*/ 0 w 66"/>
                  <a:gd name="T1" fmla="*/ 0 h 66"/>
                  <a:gd name="T2" fmla="*/ 0 w 66"/>
                  <a:gd name="T3" fmla="*/ 0 h 66"/>
                  <a:gd name="T4" fmla="*/ 0 w 66"/>
                  <a:gd name="T5" fmla="*/ 0 h 66"/>
                  <a:gd name="T6" fmla="*/ 0 w 66"/>
                  <a:gd name="T7" fmla="*/ 1 h 66"/>
                  <a:gd name="T8" fmla="*/ 0 w 66"/>
                  <a:gd name="T9" fmla="*/ 1 h 66"/>
                  <a:gd name="T10" fmla="*/ 0 w 66"/>
                  <a:gd name="T11" fmla="*/ 1 h 66"/>
                  <a:gd name="T12" fmla="*/ 0 w 66"/>
                  <a:gd name="T13" fmla="*/ 1 h 66"/>
                  <a:gd name="T14" fmla="*/ 0 w 66"/>
                  <a:gd name="T15" fmla="*/ 1 h 66"/>
                  <a:gd name="T16" fmla="*/ 0 w 66"/>
                  <a:gd name="T17" fmla="*/ 1 h 66"/>
                  <a:gd name="T18" fmla="*/ 0 w 66"/>
                  <a:gd name="T19" fmla="*/ 1 h 66"/>
                  <a:gd name="T20" fmla="*/ 0 w 66"/>
                  <a:gd name="T21" fmla="*/ 1 h 66"/>
                  <a:gd name="T22" fmla="*/ 0 w 66"/>
                  <a:gd name="T23" fmla="*/ 1 h 66"/>
                  <a:gd name="T24" fmla="*/ 0 w 66"/>
                  <a:gd name="T25" fmla="*/ 1 h 66"/>
                  <a:gd name="T26" fmla="*/ 0 w 66"/>
                  <a:gd name="T27" fmla="*/ 1 h 66"/>
                  <a:gd name="T28" fmla="*/ 0 w 66"/>
                  <a:gd name="T29" fmla="*/ 1 h 66"/>
                  <a:gd name="T30" fmla="*/ 0 w 66"/>
                  <a:gd name="T31" fmla="*/ 1 h 66"/>
                  <a:gd name="T32" fmla="*/ 0 w 66"/>
                  <a:gd name="T33" fmla="*/ 1 h 66"/>
                  <a:gd name="T34" fmla="*/ 0 w 66"/>
                  <a:gd name="T35" fmla="*/ 1 h 66"/>
                  <a:gd name="T36" fmla="*/ 0 w 66"/>
                  <a:gd name="T37" fmla="*/ 1 h 66"/>
                  <a:gd name="T38" fmla="*/ 0 w 66"/>
                  <a:gd name="T39" fmla="*/ 1 h 66"/>
                  <a:gd name="T40" fmla="*/ 0 w 66"/>
                  <a:gd name="T41" fmla="*/ 1 h 66"/>
                  <a:gd name="T42" fmla="*/ 0 w 66"/>
                  <a:gd name="T43" fmla="*/ 1 h 66"/>
                  <a:gd name="T44" fmla="*/ 0 w 66"/>
                  <a:gd name="T45" fmla="*/ 1 h 66"/>
                  <a:gd name="T46" fmla="*/ 0 w 66"/>
                  <a:gd name="T47" fmla="*/ 1 h 66"/>
                  <a:gd name="T48" fmla="*/ 0 w 66"/>
                  <a:gd name="T49" fmla="*/ 1 h 66"/>
                  <a:gd name="T50" fmla="*/ 0 w 66"/>
                  <a:gd name="T51" fmla="*/ 1 h 66"/>
                  <a:gd name="T52" fmla="*/ 0 w 66"/>
                  <a:gd name="T53" fmla="*/ 1 h 66"/>
                  <a:gd name="T54" fmla="*/ 0 w 66"/>
                  <a:gd name="T55" fmla="*/ 1 h 66"/>
                  <a:gd name="T56" fmla="*/ 0 w 66"/>
                  <a:gd name="T57" fmla="*/ 1 h 66"/>
                  <a:gd name="T58" fmla="*/ 0 w 66"/>
                  <a:gd name="T59" fmla="*/ 1 h 66"/>
                  <a:gd name="T60" fmla="*/ 0 w 66"/>
                  <a:gd name="T61" fmla="*/ 1 h 66"/>
                  <a:gd name="T62" fmla="*/ 0 w 66"/>
                  <a:gd name="T63" fmla="*/ 1 h 66"/>
                  <a:gd name="T64" fmla="*/ 0 w 66"/>
                  <a:gd name="T65" fmla="*/ 1 h 66"/>
                  <a:gd name="T66" fmla="*/ 0 w 66"/>
                  <a:gd name="T67" fmla="*/ 1 h 66"/>
                  <a:gd name="T68" fmla="*/ 0 w 66"/>
                  <a:gd name="T69" fmla="*/ 1 h 66"/>
                  <a:gd name="T70" fmla="*/ 0 w 66"/>
                  <a:gd name="T71" fmla="*/ 0 h 66"/>
                  <a:gd name="T72" fmla="*/ 0 w 66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6"/>
                  <a:gd name="T113" fmla="*/ 66 w 66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6">
                    <a:moveTo>
                      <a:pt x="32" y="0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6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6" y="64"/>
                    </a:lnTo>
                    <a:lnTo>
                      <a:pt x="40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8" name="Freeform 1563"/>
              <p:cNvSpPr>
                <a:spLocks/>
              </p:cNvSpPr>
              <p:nvPr/>
            </p:nvSpPr>
            <p:spPr bwMode="gray">
              <a:xfrm>
                <a:off x="619" y="2001"/>
                <a:ext cx="79" cy="162"/>
              </a:xfrm>
              <a:custGeom>
                <a:avLst/>
                <a:gdLst>
                  <a:gd name="T0" fmla="*/ 0 w 160"/>
                  <a:gd name="T1" fmla="*/ 0 h 328"/>
                  <a:gd name="T2" fmla="*/ 0 w 160"/>
                  <a:gd name="T3" fmla="*/ 0 h 328"/>
                  <a:gd name="T4" fmla="*/ 0 w 160"/>
                  <a:gd name="T5" fmla="*/ 0 h 328"/>
                  <a:gd name="T6" fmla="*/ 0 w 160"/>
                  <a:gd name="T7" fmla="*/ 0 h 328"/>
                  <a:gd name="T8" fmla="*/ 0 w 160"/>
                  <a:gd name="T9" fmla="*/ 0 h 328"/>
                  <a:gd name="T10" fmla="*/ 0 w 160"/>
                  <a:gd name="T11" fmla="*/ 0 h 328"/>
                  <a:gd name="T12" fmla="*/ 0 w 160"/>
                  <a:gd name="T13" fmla="*/ 0 h 328"/>
                  <a:gd name="T14" fmla="*/ 0 w 160"/>
                  <a:gd name="T15" fmla="*/ 0 h 328"/>
                  <a:gd name="T16" fmla="*/ 0 w 160"/>
                  <a:gd name="T17" fmla="*/ 0 h 328"/>
                  <a:gd name="T18" fmla="*/ 0 w 160"/>
                  <a:gd name="T19" fmla="*/ 0 h 328"/>
                  <a:gd name="T20" fmla="*/ 0 w 160"/>
                  <a:gd name="T21" fmla="*/ 0 h 328"/>
                  <a:gd name="T22" fmla="*/ 0 w 160"/>
                  <a:gd name="T23" fmla="*/ 0 h 328"/>
                  <a:gd name="T24" fmla="*/ 0 w 160"/>
                  <a:gd name="T25" fmla="*/ 0 h 328"/>
                  <a:gd name="T26" fmla="*/ 0 w 160"/>
                  <a:gd name="T27" fmla="*/ 0 h 328"/>
                  <a:gd name="T28" fmla="*/ 0 w 160"/>
                  <a:gd name="T29" fmla="*/ 0 h 328"/>
                  <a:gd name="T30" fmla="*/ 0 w 160"/>
                  <a:gd name="T31" fmla="*/ 0 h 328"/>
                  <a:gd name="T32" fmla="*/ 0 w 160"/>
                  <a:gd name="T33" fmla="*/ 0 h 328"/>
                  <a:gd name="T34" fmla="*/ 0 w 160"/>
                  <a:gd name="T35" fmla="*/ 0 h 328"/>
                  <a:gd name="T36" fmla="*/ 0 w 160"/>
                  <a:gd name="T37" fmla="*/ 0 h 328"/>
                  <a:gd name="T38" fmla="*/ 0 w 160"/>
                  <a:gd name="T39" fmla="*/ 0 h 328"/>
                  <a:gd name="T40" fmla="*/ 0 w 160"/>
                  <a:gd name="T41" fmla="*/ 0 h 328"/>
                  <a:gd name="T42" fmla="*/ 0 w 160"/>
                  <a:gd name="T43" fmla="*/ 0 h 328"/>
                  <a:gd name="T44" fmla="*/ 0 w 160"/>
                  <a:gd name="T45" fmla="*/ 0 h 328"/>
                  <a:gd name="T46" fmla="*/ 0 w 160"/>
                  <a:gd name="T47" fmla="*/ 0 h 328"/>
                  <a:gd name="T48" fmla="*/ 0 w 160"/>
                  <a:gd name="T49" fmla="*/ 0 h 328"/>
                  <a:gd name="T50" fmla="*/ 0 w 160"/>
                  <a:gd name="T51" fmla="*/ 0 h 328"/>
                  <a:gd name="T52" fmla="*/ 0 w 160"/>
                  <a:gd name="T53" fmla="*/ 0 h 328"/>
                  <a:gd name="T54" fmla="*/ 0 w 160"/>
                  <a:gd name="T55" fmla="*/ 0 h 328"/>
                  <a:gd name="T56" fmla="*/ 0 w 160"/>
                  <a:gd name="T57" fmla="*/ 0 h 328"/>
                  <a:gd name="T58" fmla="*/ 0 w 160"/>
                  <a:gd name="T59" fmla="*/ 0 h 328"/>
                  <a:gd name="T60" fmla="*/ 0 w 160"/>
                  <a:gd name="T61" fmla="*/ 0 h 328"/>
                  <a:gd name="T62" fmla="*/ 0 w 160"/>
                  <a:gd name="T63" fmla="*/ 0 h 328"/>
                  <a:gd name="T64" fmla="*/ 0 w 160"/>
                  <a:gd name="T65" fmla="*/ 0 h 328"/>
                  <a:gd name="T66" fmla="*/ 0 w 160"/>
                  <a:gd name="T67" fmla="*/ 0 h 328"/>
                  <a:gd name="T68" fmla="*/ 0 w 160"/>
                  <a:gd name="T69" fmla="*/ 0 h 328"/>
                  <a:gd name="T70" fmla="*/ 0 w 160"/>
                  <a:gd name="T71" fmla="*/ 0 h 328"/>
                  <a:gd name="T72" fmla="*/ 0 w 160"/>
                  <a:gd name="T73" fmla="*/ 0 h 328"/>
                  <a:gd name="T74" fmla="*/ 0 w 160"/>
                  <a:gd name="T75" fmla="*/ 0 h 328"/>
                  <a:gd name="T76" fmla="*/ 0 w 160"/>
                  <a:gd name="T77" fmla="*/ 0 h 328"/>
                  <a:gd name="T78" fmla="*/ 0 w 160"/>
                  <a:gd name="T79" fmla="*/ 0 h 328"/>
                  <a:gd name="T80" fmla="*/ 0 w 160"/>
                  <a:gd name="T81" fmla="*/ 0 h 328"/>
                  <a:gd name="T82" fmla="*/ 0 w 160"/>
                  <a:gd name="T83" fmla="*/ 0 h 328"/>
                  <a:gd name="T84" fmla="*/ 0 w 160"/>
                  <a:gd name="T85" fmla="*/ 0 h 328"/>
                  <a:gd name="T86" fmla="*/ 0 w 160"/>
                  <a:gd name="T87" fmla="*/ 0 h 328"/>
                  <a:gd name="T88" fmla="*/ 0 w 160"/>
                  <a:gd name="T89" fmla="*/ 0 h 328"/>
                  <a:gd name="T90" fmla="*/ 0 w 160"/>
                  <a:gd name="T91" fmla="*/ 0 h 328"/>
                  <a:gd name="T92" fmla="*/ 0 w 160"/>
                  <a:gd name="T93" fmla="*/ 0 h 328"/>
                  <a:gd name="T94" fmla="*/ 0 w 160"/>
                  <a:gd name="T95" fmla="*/ 0 h 328"/>
                  <a:gd name="T96" fmla="*/ 0 w 160"/>
                  <a:gd name="T97" fmla="*/ 0 h 328"/>
                  <a:gd name="T98" fmla="*/ 0 w 160"/>
                  <a:gd name="T99" fmla="*/ 0 h 328"/>
                  <a:gd name="T100" fmla="*/ 0 w 160"/>
                  <a:gd name="T101" fmla="*/ 0 h 328"/>
                  <a:gd name="T102" fmla="*/ 0 w 160"/>
                  <a:gd name="T103" fmla="*/ 0 h 328"/>
                  <a:gd name="T104" fmla="*/ 0 w 160"/>
                  <a:gd name="T105" fmla="*/ 0 h 328"/>
                  <a:gd name="T106" fmla="*/ 0 w 160"/>
                  <a:gd name="T107" fmla="*/ 0 h 328"/>
                  <a:gd name="T108" fmla="*/ 0 w 160"/>
                  <a:gd name="T109" fmla="*/ 0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6" y="104"/>
                    </a:moveTo>
                    <a:lnTo>
                      <a:pt x="86" y="104"/>
                    </a:lnTo>
                    <a:lnTo>
                      <a:pt x="86" y="270"/>
                    </a:lnTo>
                    <a:lnTo>
                      <a:pt x="88" y="282"/>
                    </a:lnTo>
                    <a:lnTo>
                      <a:pt x="90" y="296"/>
                    </a:lnTo>
                    <a:lnTo>
                      <a:pt x="94" y="302"/>
                    </a:lnTo>
                    <a:lnTo>
                      <a:pt x="98" y="306"/>
                    </a:lnTo>
                    <a:lnTo>
                      <a:pt x="104" y="308"/>
                    </a:lnTo>
                    <a:lnTo>
                      <a:pt x="114" y="310"/>
                    </a:lnTo>
                    <a:lnTo>
                      <a:pt x="124" y="308"/>
                    </a:lnTo>
                    <a:lnTo>
                      <a:pt x="130" y="306"/>
                    </a:lnTo>
                    <a:lnTo>
                      <a:pt x="136" y="302"/>
                    </a:lnTo>
                    <a:lnTo>
                      <a:pt x="140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6" y="292"/>
                    </a:lnTo>
                    <a:lnTo>
                      <a:pt x="152" y="300"/>
                    </a:lnTo>
                    <a:lnTo>
                      <a:pt x="146" y="308"/>
                    </a:lnTo>
                    <a:lnTo>
                      <a:pt x="138" y="316"/>
                    </a:lnTo>
                    <a:lnTo>
                      <a:pt x="128" y="322"/>
                    </a:lnTo>
                    <a:lnTo>
                      <a:pt x="114" y="326"/>
                    </a:lnTo>
                    <a:lnTo>
                      <a:pt x="98" y="328"/>
                    </a:lnTo>
                    <a:lnTo>
                      <a:pt x="78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4" y="316"/>
                    </a:lnTo>
                    <a:lnTo>
                      <a:pt x="48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6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4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0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6" y="1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92"/>
                    </a:lnTo>
                    <a:lnTo>
                      <a:pt x="146" y="9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9" name="Freeform 1564"/>
              <p:cNvSpPr>
                <a:spLocks/>
              </p:cNvSpPr>
              <p:nvPr/>
            </p:nvSpPr>
            <p:spPr bwMode="gray">
              <a:xfrm>
                <a:off x="702" y="2043"/>
                <a:ext cx="104" cy="121"/>
              </a:xfrm>
              <a:custGeom>
                <a:avLst/>
                <a:gdLst>
                  <a:gd name="T0" fmla="*/ 0 w 210"/>
                  <a:gd name="T1" fmla="*/ 1 h 242"/>
                  <a:gd name="T2" fmla="*/ 0 w 210"/>
                  <a:gd name="T3" fmla="*/ 1 h 242"/>
                  <a:gd name="T4" fmla="*/ 0 w 210"/>
                  <a:gd name="T5" fmla="*/ 1 h 242"/>
                  <a:gd name="T6" fmla="*/ 0 w 210"/>
                  <a:gd name="T7" fmla="*/ 1 h 242"/>
                  <a:gd name="T8" fmla="*/ 0 w 210"/>
                  <a:gd name="T9" fmla="*/ 1 h 242"/>
                  <a:gd name="T10" fmla="*/ 0 w 210"/>
                  <a:gd name="T11" fmla="*/ 1 h 242"/>
                  <a:gd name="T12" fmla="*/ 0 w 210"/>
                  <a:gd name="T13" fmla="*/ 1 h 242"/>
                  <a:gd name="T14" fmla="*/ 0 w 210"/>
                  <a:gd name="T15" fmla="*/ 1 h 242"/>
                  <a:gd name="T16" fmla="*/ 0 w 210"/>
                  <a:gd name="T17" fmla="*/ 1 h 242"/>
                  <a:gd name="T18" fmla="*/ 0 w 210"/>
                  <a:gd name="T19" fmla="*/ 1 h 242"/>
                  <a:gd name="T20" fmla="*/ 0 w 210"/>
                  <a:gd name="T21" fmla="*/ 1 h 242"/>
                  <a:gd name="T22" fmla="*/ 0 w 210"/>
                  <a:gd name="T23" fmla="*/ 1 h 242"/>
                  <a:gd name="T24" fmla="*/ 0 w 210"/>
                  <a:gd name="T25" fmla="*/ 1 h 242"/>
                  <a:gd name="T26" fmla="*/ 0 w 210"/>
                  <a:gd name="T27" fmla="*/ 1 h 242"/>
                  <a:gd name="T28" fmla="*/ 0 w 210"/>
                  <a:gd name="T29" fmla="*/ 0 h 242"/>
                  <a:gd name="T30" fmla="*/ 0 w 210"/>
                  <a:gd name="T31" fmla="*/ 0 h 242"/>
                  <a:gd name="T32" fmla="*/ 0 w 210"/>
                  <a:gd name="T33" fmla="*/ 0 h 242"/>
                  <a:gd name="T34" fmla="*/ 0 w 210"/>
                  <a:gd name="T35" fmla="*/ 1 h 242"/>
                  <a:gd name="T36" fmla="*/ 0 w 210"/>
                  <a:gd name="T37" fmla="*/ 1 h 242"/>
                  <a:gd name="T38" fmla="*/ 0 w 210"/>
                  <a:gd name="T39" fmla="*/ 1 h 242"/>
                  <a:gd name="T40" fmla="*/ 0 w 210"/>
                  <a:gd name="T41" fmla="*/ 1 h 242"/>
                  <a:gd name="T42" fmla="*/ 0 w 210"/>
                  <a:gd name="T43" fmla="*/ 1 h 242"/>
                  <a:gd name="T44" fmla="*/ 0 w 210"/>
                  <a:gd name="T45" fmla="*/ 1 h 242"/>
                  <a:gd name="T46" fmla="*/ 0 w 210"/>
                  <a:gd name="T47" fmla="*/ 1 h 242"/>
                  <a:gd name="T48" fmla="*/ 0 w 210"/>
                  <a:gd name="T49" fmla="*/ 1 h 242"/>
                  <a:gd name="T50" fmla="*/ 0 w 210"/>
                  <a:gd name="T51" fmla="*/ 1 h 242"/>
                  <a:gd name="T52" fmla="*/ 0 w 210"/>
                  <a:gd name="T53" fmla="*/ 1 h 242"/>
                  <a:gd name="T54" fmla="*/ 0 w 210"/>
                  <a:gd name="T55" fmla="*/ 1 h 242"/>
                  <a:gd name="T56" fmla="*/ 0 w 210"/>
                  <a:gd name="T57" fmla="*/ 1 h 242"/>
                  <a:gd name="T58" fmla="*/ 0 w 210"/>
                  <a:gd name="T59" fmla="*/ 1 h 242"/>
                  <a:gd name="T60" fmla="*/ 0 w 210"/>
                  <a:gd name="T61" fmla="*/ 1 h 242"/>
                  <a:gd name="T62" fmla="*/ 0 w 210"/>
                  <a:gd name="T63" fmla="*/ 0 h 242"/>
                  <a:gd name="T64" fmla="*/ 0 w 210"/>
                  <a:gd name="T65" fmla="*/ 0 h 242"/>
                  <a:gd name="T66" fmla="*/ 0 w 210"/>
                  <a:gd name="T67" fmla="*/ 1 h 242"/>
                  <a:gd name="T68" fmla="*/ 0 w 210"/>
                  <a:gd name="T69" fmla="*/ 1 h 242"/>
                  <a:gd name="T70" fmla="*/ 0 w 210"/>
                  <a:gd name="T71" fmla="*/ 1 h 242"/>
                  <a:gd name="T72" fmla="*/ 0 w 210"/>
                  <a:gd name="T73" fmla="*/ 1 h 242"/>
                  <a:gd name="T74" fmla="*/ 0 w 210"/>
                  <a:gd name="T75" fmla="*/ 1 h 242"/>
                  <a:gd name="T76" fmla="*/ 0 w 210"/>
                  <a:gd name="T77" fmla="*/ 1 h 242"/>
                  <a:gd name="T78" fmla="*/ 0 w 210"/>
                  <a:gd name="T79" fmla="*/ 1 h 242"/>
                  <a:gd name="T80" fmla="*/ 0 w 210"/>
                  <a:gd name="T81" fmla="*/ 1 h 242"/>
                  <a:gd name="T82" fmla="*/ 0 w 210"/>
                  <a:gd name="T83" fmla="*/ 1 h 242"/>
                  <a:gd name="T84" fmla="*/ 0 w 210"/>
                  <a:gd name="T85" fmla="*/ 1 h 242"/>
                  <a:gd name="T86" fmla="*/ 0 w 210"/>
                  <a:gd name="T87" fmla="*/ 1 h 242"/>
                  <a:gd name="T88" fmla="*/ 0 w 210"/>
                  <a:gd name="T89" fmla="*/ 1 h 242"/>
                  <a:gd name="T90" fmla="*/ 0 w 210"/>
                  <a:gd name="T91" fmla="*/ 1 h 242"/>
                  <a:gd name="T92" fmla="*/ 0 w 210"/>
                  <a:gd name="T93" fmla="*/ 1 h 242"/>
                  <a:gd name="T94" fmla="*/ 0 w 210"/>
                  <a:gd name="T95" fmla="*/ 1 h 242"/>
                  <a:gd name="T96" fmla="*/ 0 w 210"/>
                  <a:gd name="T97" fmla="*/ 1 h 2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0"/>
                  <a:gd name="T148" fmla="*/ 0 h 242"/>
                  <a:gd name="T149" fmla="*/ 210 w 210"/>
                  <a:gd name="T150" fmla="*/ 242 h 2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0" h="242">
                    <a:moveTo>
                      <a:pt x="210" y="160"/>
                    </a:moveTo>
                    <a:lnTo>
                      <a:pt x="210" y="160"/>
                    </a:lnTo>
                    <a:lnTo>
                      <a:pt x="206" y="176"/>
                    </a:lnTo>
                    <a:lnTo>
                      <a:pt x="200" y="190"/>
                    </a:lnTo>
                    <a:lnTo>
                      <a:pt x="192" y="204"/>
                    </a:lnTo>
                    <a:lnTo>
                      <a:pt x="182" y="216"/>
                    </a:lnTo>
                    <a:lnTo>
                      <a:pt x="168" y="226"/>
                    </a:lnTo>
                    <a:lnTo>
                      <a:pt x="154" y="234"/>
                    </a:lnTo>
                    <a:lnTo>
                      <a:pt x="134" y="240"/>
                    </a:lnTo>
                    <a:lnTo>
                      <a:pt x="114" y="242"/>
                    </a:lnTo>
                    <a:lnTo>
                      <a:pt x="102" y="242"/>
                    </a:lnTo>
                    <a:lnTo>
                      <a:pt x="90" y="240"/>
                    </a:lnTo>
                    <a:lnTo>
                      <a:pt x="68" y="232"/>
                    </a:lnTo>
                    <a:lnTo>
                      <a:pt x="50" y="222"/>
                    </a:lnTo>
                    <a:lnTo>
                      <a:pt x="32" y="206"/>
                    </a:lnTo>
                    <a:lnTo>
                      <a:pt x="18" y="190"/>
                    </a:lnTo>
                    <a:lnTo>
                      <a:pt x="8" y="170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84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4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38" y="2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0"/>
                    </a:lnTo>
                    <a:lnTo>
                      <a:pt x="190" y="28"/>
                    </a:lnTo>
                    <a:lnTo>
                      <a:pt x="198" y="38"/>
                    </a:lnTo>
                    <a:lnTo>
                      <a:pt x="202" y="50"/>
                    </a:lnTo>
                    <a:lnTo>
                      <a:pt x="204" y="60"/>
                    </a:lnTo>
                    <a:lnTo>
                      <a:pt x="202" y="72"/>
                    </a:lnTo>
                    <a:lnTo>
                      <a:pt x="196" y="82"/>
                    </a:lnTo>
                    <a:lnTo>
                      <a:pt x="186" y="88"/>
                    </a:lnTo>
                    <a:lnTo>
                      <a:pt x="182" y="90"/>
                    </a:lnTo>
                    <a:lnTo>
                      <a:pt x="176" y="90"/>
                    </a:lnTo>
                    <a:lnTo>
                      <a:pt x="170" y="90"/>
                    </a:lnTo>
                    <a:lnTo>
                      <a:pt x="164" y="88"/>
                    </a:lnTo>
                    <a:lnTo>
                      <a:pt x="156" y="82"/>
                    </a:lnTo>
                    <a:lnTo>
                      <a:pt x="152" y="72"/>
                    </a:lnTo>
                    <a:lnTo>
                      <a:pt x="150" y="62"/>
                    </a:lnTo>
                    <a:lnTo>
                      <a:pt x="150" y="52"/>
                    </a:lnTo>
                    <a:lnTo>
                      <a:pt x="154" y="46"/>
                    </a:lnTo>
                    <a:lnTo>
                      <a:pt x="160" y="36"/>
                    </a:lnTo>
                    <a:lnTo>
                      <a:pt x="162" y="32"/>
                    </a:lnTo>
                    <a:lnTo>
                      <a:pt x="164" y="30"/>
                    </a:lnTo>
                    <a:lnTo>
                      <a:pt x="160" y="24"/>
                    </a:lnTo>
                    <a:lnTo>
                      <a:pt x="152" y="18"/>
                    </a:lnTo>
                    <a:lnTo>
                      <a:pt x="138" y="14"/>
                    </a:lnTo>
                    <a:lnTo>
                      <a:pt x="130" y="12"/>
                    </a:lnTo>
                    <a:lnTo>
                      <a:pt x="120" y="10"/>
                    </a:lnTo>
                    <a:lnTo>
                      <a:pt x="106" y="12"/>
                    </a:lnTo>
                    <a:lnTo>
                      <a:pt x="92" y="16"/>
                    </a:lnTo>
                    <a:lnTo>
                      <a:pt x="86" y="20"/>
                    </a:lnTo>
                    <a:lnTo>
                      <a:pt x="80" y="26"/>
                    </a:lnTo>
                    <a:lnTo>
                      <a:pt x="74" y="32"/>
                    </a:lnTo>
                    <a:lnTo>
                      <a:pt x="70" y="42"/>
                    </a:lnTo>
                    <a:lnTo>
                      <a:pt x="66" y="52"/>
                    </a:lnTo>
                    <a:lnTo>
                      <a:pt x="64" y="62"/>
                    </a:lnTo>
                    <a:lnTo>
                      <a:pt x="62" y="90"/>
                    </a:lnTo>
                    <a:lnTo>
                      <a:pt x="60" y="140"/>
                    </a:lnTo>
                    <a:lnTo>
                      <a:pt x="60" y="168"/>
                    </a:lnTo>
                    <a:lnTo>
                      <a:pt x="62" y="182"/>
                    </a:lnTo>
                    <a:lnTo>
                      <a:pt x="66" y="196"/>
                    </a:lnTo>
                    <a:lnTo>
                      <a:pt x="72" y="208"/>
                    </a:lnTo>
                    <a:lnTo>
                      <a:pt x="76" y="214"/>
                    </a:lnTo>
                    <a:lnTo>
                      <a:pt x="82" y="220"/>
                    </a:lnTo>
                    <a:lnTo>
                      <a:pt x="88" y="224"/>
                    </a:lnTo>
                    <a:lnTo>
                      <a:pt x="96" y="226"/>
                    </a:lnTo>
                    <a:lnTo>
                      <a:pt x="106" y="228"/>
                    </a:lnTo>
                    <a:lnTo>
                      <a:pt x="116" y="230"/>
                    </a:lnTo>
                    <a:lnTo>
                      <a:pt x="132" y="228"/>
                    </a:lnTo>
                    <a:lnTo>
                      <a:pt x="146" y="224"/>
                    </a:lnTo>
                    <a:lnTo>
                      <a:pt x="160" y="216"/>
                    </a:lnTo>
                    <a:lnTo>
                      <a:pt x="170" y="208"/>
                    </a:lnTo>
                    <a:lnTo>
                      <a:pt x="180" y="198"/>
                    </a:lnTo>
                    <a:lnTo>
                      <a:pt x="188" y="186"/>
                    </a:lnTo>
                    <a:lnTo>
                      <a:pt x="194" y="174"/>
                    </a:lnTo>
                    <a:lnTo>
                      <a:pt x="196" y="160"/>
                    </a:lnTo>
                    <a:lnTo>
                      <a:pt x="21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0" name="Freeform 1565"/>
              <p:cNvSpPr>
                <a:spLocks/>
              </p:cNvSpPr>
              <p:nvPr/>
            </p:nvSpPr>
            <p:spPr bwMode="gray">
              <a:xfrm>
                <a:off x="810" y="1966"/>
                <a:ext cx="142" cy="194"/>
              </a:xfrm>
              <a:custGeom>
                <a:avLst/>
                <a:gdLst>
                  <a:gd name="T0" fmla="*/ 0 w 286"/>
                  <a:gd name="T1" fmla="*/ 0 h 390"/>
                  <a:gd name="T2" fmla="*/ 0 w 286"/>
                  <a:gd name="T3" fmla="*/ 0 h 390"/>
                  <a:gd name="T4" fmla="*/ 0 w 286"/>
                  <a:gd name="T5" fmla="*/ 0 h 390"/>
                  <a:gd name="T6" fmla="*/ 0 w 286"/>
                  <a:gd name="T7" fmla="*/ 0 h 390"/>
                  <a:gd name="T8" fmla="*/ 0 w 286"/>
                  <a:gd name="T9" fmla="*/ 0 h 390"/>
                  <a:gd name="T10" fmla="*/ 0 w 286"/>
                  <a:gd name="T11" fmla="*/ 0 h 390"/>
                  <a:gd name="T12" fmla="*/ 0 w 286"/>
                  <a:gd name="T13" fmla="*/ 0 h 390"/>
                  <a:gd name="T14" fmla="*/ 0 w 286"/>
                  <a:gd name="T15" fmla="*/ 0 h 390"/>
                  <a:gd name="T16" fmla="*/ 0 w 286"/>
                  <a:gd name="T17" fmla="*/ 0 h 390"/>
                  <a:gd name="T18" fmla="*/ 0 w 286"/>
                  <a:gd name="T19" fmla="*/ 0 h 390"/>
                  <a:gd name="T20" fmla="*/ 0 w 286"/>
                  <a:gd name="T21" fmla="*/ 0 h 390"/>
                  <a:gd name="T22" fmla="*/ 0 w 286"/>
                  <a:gd name="T23" fmla="*/ 0 h 390"/>
                  <a:gd name="T24" fmla="*/ 0 w 286"/>
                  <a:gd name="T25" fmla="*/ 0 h 390"/>
                  <a:gd name="T26" fmla="*/ 0 w 286"/>
                  <a:gd name="T27" fmla="*/ 0 h 390"/>
                  <a:gd name="T28" fmla="*/ 0 w 286"/>
                  <a:gd name="T29" fmla="*/ 0 h 390"/>
                  <a:gd name="T30" fmla="*/ 0 w 286"/>
                  <a:gd name="T31" fmla="*/ 0 h 390"/>
                  <a:gd name="T32" fmla="*/ 0 w 286"/>
                  <a:gd name="T33" fmla="*/ 0 h 390"/>
                  <a:gd name="T34" fmla="*/ 0 w 286"/>
                  <a:gd name="T35" fmla="*/ 0 h 390"/>
                  <a:gd name="T36" fmla="*/ 0 w 286"/>
                  <a:gd name="T37" fmla="*/ 0 h 390"/>
                  <a:gd name="T38" fmla="*/ 0 w 286"/>
                  <a:gd name="T39" fmla="*/ 0 h 390"/>
                  <a:gd name="T40" fmla="*/ 0 w 286"/>
                  <a:gd name="T41" fmla="*/ 0 h 390"/>
                  <a:gd name="T42" fmla="*/ 0 w 286"/>
                  <a:gd name="T43" fmla="*/ 0 h 390"/>
                  <a:gd name="T44" fmla="*/ 0 w 286"/>
                  <a:gd name="T45" fmla="*/ 0 h 390"/>
                  <a:gd name="T46" fmla="*/ 0 w 286"/>
                  <a:gd name="T47" fmla="*/ 0 h 390"/>
                  <a:gd name="T48" fmla="*/ 0 w 286"/>
                  <a:gd name="T49" fmla="*/ 0 h 390"/>
                  <a:gd name="T50" fmla="*/ 0 w 286"/>
                  <a:gd name="T51" fmla="*/ 0 h 390"/>
                  <a:gd name="T52" fmla="*/ 0 w 286"/>
                  <a:gd name="T53" fmla="*/ 0 h 390"/>
                  <a:gd name="T54" fmla="*/ 0 w 286"/>
                  <a:gd name="T55" fmla="*/ 0 h 390"/>
                  <a:gd name="T56" fmla="*/ 0 w 286"/>
                  <a:gd name="T57" fmla="*/ 0 h 390"/>
                  <a:gd name="T58" fmla="*/ 0 w 286"/>
                  <a:gd name="T59" fmla="*/ 0 h 390"/>
                  <a:gd name="T60" fmla="*/ 0 w 286"/>
                  <a:gd name="T61" fmla="*/ 0 h 390"/>
                  <a:gd name="T62" fmla="*/ 0 w 286"/>
                  <a:gd name="T63" fmla="*/ 0 h 390"/>
                  <a:gd name="T64" fmla="*/ 0 w 286"/>
                  <a:gd name="T65" fmla="*/ 0 h 390"/>
                  <a:gd name="T66" fmla="*/ 0 w 286"/>
                  <a:gd name="T67" fmla="*/ 0 h 390"/>
                  <a:gd name="T68" fmla="*/ 0 w 286"/>
                  <a:gd name="T69" fmla="*/ 0 h 390"/>
                  <a:gd name="T70" fmla="*/ 0 w 286"/>
                  <a:gd name="T71" fmla="*/ 0 h 390"/>
                  <a:gd name="T72" fmla="*/ 0 w 286"/>
                  <a:gd name="T73" fmla="*/ 0 h 390"/>
                  <a:gd name="T74" fmla="*/ 0 w 286"/>
                  <a:gd name="T75" fmla="*/ 0 h 390"/>
                  <a:gd name="T76" fmla="*/ 0 w 286"/>
                  <a:gd name="T77" fmla="*/ 0 h 390"/>
                  <a:gd name="T78" fmla="*/ 0 w 286"/>
                  <a:gd name="T79" fmla="*/ 0 h 390"/>
                  <a:gd name="T80" fmla="*/ 0 w 286"/>
                  <a:gd name="T81" fmla="*/ 0 h 390"/>
                  <a:gd name="T82" fmla="*/ 0 w 286"/>
                  <a:gd name="T83" fmla="*/ 0 h 390"/>
                  <a:gd name="T84" fmla="*/ 0 w 286"/>
                  <a:gd name="T85" fmla="*/ 0 h 390"/>
                  <a:gd name="T86" fmla="*/ 0 w 286"/>
                  <a:gd name="T87" fmla="*/ 0 h 390"/>
                  <a:gd name="T88" fmla="*/ 0 w 286"/>
                  <a:gd name="T89" fmla="*/ 0 h 390"/>
                  <a:gd name="T90" fmla="*/ 0 w 286"/>
                  <a:gd name="T91" fmla="*/ 0 h 390"/>
                  <a:gd name="T92" fmla="*/ 0 w 286"/>
                  <a:gd name="T93" fmla="*/ 0 h 390"/>
                  <a:gd name="T94" fmla="*/ 0 w 286"/>
                  <a:gd name="T95" fmla="*/ 0 h 390"/>
                  <a:gd name="T96" fmla="*/ 0 w 286"/>
                  <a:gd name="T97" fmla="*/ 0 h 390"/>
                  <a:gd name="T98" fmla="*/ 0 w 286"/>
                  <a:gd name="T99" fmla="*/ 0 h 390"/>
                  <a:gd name="T100" fmla="*/ 0 w 286"/>
                  <a:gd name="T101" fmla="*/ 0 h 390"/>
                  <a:gd name="T102" fmla="*/ 0 w 286"/>
                  <a:gd name="T103" fmla="*/ 0 h 390"/>
                  <a:gd name="T104" fmla="*/ 0 w 286"/>
                  <a:gd name="T105" fmla="*/ 0 h 390"/>
                  <a:gd name="T106" fmla="*/ 0 w 286"/>
                  <a:gd name="T107" fmla="*/ 0 h 390"/>
                  <a:gd name="T108" fmla="*/ 0 w 286"/>
                  <a:gd name="T109" fmla="*/ 0 h 390"/>
                  <a:gd name="T110" fmla="*/ 0 w 286"/>
                  <a:gd name="T111" fmla="*/ 0 h 390"/>
                  <a:gd name="T112" fmla="*/ 0 w 286"/>
                  <a:gd name="T113" fmla="*/ 0 h 390"/>
                  <a:gd name="T114" fmla="*/ 0 w 286"/>
                  <a:gd name="T115" fmla="*/ 0 h 390"/>
                  <a:gd name="T116" fmla="*/ 0 w 286"/>
                  <a:gd name="T117" fmla="*/ 0 h 3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6"/>
                  <a:gd name="T178" fmla="*/ 0 h 390"/>
                  <a:gd name="T179" fmla="*/ 286 w 286"/>
                  <a:gd name="T180" fmla="*/ 390 h 3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6" h="390">
                    <a:moveTo>
                      <a:pt x="2" y="0"/>
                    </a:moveTo>
                    <a:lnTo>
                      <a:pt x="90" y="0"/>
                    </a:lnTo>
                    <a:lnTo>
                      <a:pt x="90" y="196"/>
                    </a:lnTo>
                    <a:lnTo>
                      <a:pt x="100" y="184"/>
                    </a:lnTo>
                    <a:lnTo>
                      <a:pt x="108" y="178"/>
                    </a:lnTo>
                    <a:lnTo>
                      <a:pt x="118" y="170"/>
                    </a:lnTo>
                    <a:lnTo>
                      <a:pt x="128" y="164"/>
                    </a:lnTo>
                    <a:lnTo>
                      <a:pt x="142" y="160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96" y="158"/>
                    </a:lnTo>
                    <a:lnTo>
                      <a:pt x="214" y="162"/>
                    </a:lnTo>
                    <a:lnTo>
                      <a:pt x="226" y="170"/>
                    </a:lnTo>
                    <a:lnTo>
                      <a:pt x="236" y="178"/>
                    </a:lnTo>
                    <a:lnTo>
                      <a:pt x="240" y="184"/>
                    </a:lnTo>
                    <a:lnTo>
                      <a:pt x="244" y="190"/>
                    </a:lnTo>
                    <a:lnTo>
                      <a:pt x="248" y="204"/>
                    </a:lnTo>
                    <a:lnTo>
                      <a:pt x="250" y="218"/>
                    </a:lnTo>
                    <a:lnTo>
                      <a:pt x="250" y="230"/>
                    </a:lnTo>
                    <a:lnTo>
                      <a:pt x="250" y="380"/>
                    </a:lnTo>
                    <a:lnTo>
                      <a:pt x="286" y="380"/>
                    </a:lnTo>
                    <a:lnTo>
                      <a:pt x="286" y="390"/>
                    </a:lnTo>
                    <a:lnTo>
                      <a:pt x="160" y="390"/>
                    </a:lnTo>
                    <a:lnTo>
                      <a:pt x="160" y="380"/>
                    </a:lnTo>
                    <a:lnTo>
                      <a:pt x="196" y="380"/>
                    </a:lnTo>
                    <a:lnTo>
                      <a:pt x="196" y="226"/>
                    </a:lnTo>
                    <a:lnTo>
                      <a:pt x="194" y="208"/>
                    </a:lnTo>
                    <a:lnTo>
                      <a:pt x="194" y="200"/>
                    </a:lnTo>
                    <a:lnTo>
                      <a:pt x="190" y="190"/>
                    </a:lnTo>
                    <a:lnTo>
                      <a:pt x="186" y="184"/>
                    </a:lnTo>
                    <a:lnTo>
                      <a:pt x="180" y="178"/>
                    </a:lnTo>
                    <a:lnTo>
                      <a:pt x="170" y="174"/>
                    </a:lnTo>
                    <a:lnTo>
                      <a:pt x="158" y="172"/>
                    </a:lnTo>
                    <a:lnTo>
                      <a:pt x="150" y="172"/>
                    </a:lnTo>
                    <a:lnTo>
                      <a:pt x="138" y="176"/>
                    </a:lnTo>
                    <a:lnTo>
                      <a:pt x="132" y="178"/>
                    </a:lnTo>
                    <a:lnTo>
                      <a:pt x="124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4" y="204"/>
                    </a:lnTo>
                    <a:lnTo>
                      <a:pt x="100" y="214"/>
                    </a:lnTo>
                    <a:lnTo>
                      <a:pt x="94" y="232"/>
                    </a:lnTo>
                    <a:lnTo>
                      <a:pt x="92" y="256"/>
                    </a:lnTo>
                    <a:lnTo>
                      <a:pt x="90" y="286"/>
                    </a:lnTo>
                    <a:lnTo>
                      <a:pt x="90" y="380"/>
                    </a:lnTo>
                    <a:lnTo>
                      <a:pt x="126" y="380"/>
                    </a:lnTo>
                    <a:lnTo>
                      <a:pt x="126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6" y="380"/>
                    </a:lnTo>
                    <a:lnTo>
                      <a:pt x="36" y="10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036" name="Group 43"/>
            <p:cNvGrpSpPr>
              <a:grpSpLocks/>
            </p:cNvGrpSpPr>
            <p:nvPr/>
          </p:nvGrpSpPr>
          <p:grpSpPr bwMode="auto">
            <a:xfrm>
              <a:off x="965" y="1966"/>
              <a:ext cx="806" cy="273"/>
              <a:chOff x="965" y="1966"/>
              <a:chExt cx="806" cy="273"/>
            </a:xfrm>
          </p:grpSpPr>
          <p:sp>
            <p:nvSpPr>
              <p:cNvPr id="1037" name="Freeform 1566"/>
              <p:cNvSpPr>
                <a:spLocks noEditPoints="1"/>
              </p:cNvSpPr>
              <p:nvPr/>
            </p:nvSpPr>
            <p:spPr bwMode="gray">
              <a:xfrm>
                <a:off x="965" y="1966"/>
                <a:ext cx="172" cy="195"/>
              </a:xfrm>
              <a:custGeom>
                <a:avLst/>
                <a:gdLst>
                  <a:gd name="T0" fmla="*/ 0 w 346"/>
                  <a:gd name="T1" fmla="*/ 0 h 394"/>
                  <a:gd name="T2" fmla="*/ 0 w 346"/>
                  <a:gd name="T3" fmla="*/ 0 h 394"/>
                  <a:gd name="T4" fmla="*/ 0 w 346"/>
                  <a:gd name="T5" fmla="*/ 0 h 394"/>
                  <a:gd name="T6" fmla="*/ 0 w 346"/>
                  <a:gd name="T7" fmla="*/ 0 h 394"/>
                  <a:gd name="T8" fmla="*/ 0 w 346"/>
                  <a:gd name="T9" fmla="*/ 0 h 394"/>
                  <a:gd name="T10" fmla="*/ 0 w 346"/>
                  <a:gd name="T11" fmla="*/ 0 h 394"/>
                  <a:gd name="T12" fmla="*/ 0 w 346"/>
                  <a:gd name="T13" fmla="*/ 0 h 394"/>
                  <a:gd name="T14" fmla="*/ 0 w 346"/>
                  <a:gd name="T15" fmla="*/ 0 h 394"/>
                  <a:gd name="T16" fmla="*/ 0 w 346"/>
                  <a:gd name="T17" fmla="*/ 0 h 394"/>
                  <a:gd name="T18" fmla="*/ 0 w 346"/>
                  <a:gd name="T19" fmla="*/ 0 h 394"/>
                  <a:gd name="T20" fmla="*/ 0 w 346"/>
                  <a:gd name="T21" fmla="*/ 0 h 394"/>
                  <a:gd name="T22" fmla="*/ 0 w 346"/>
                  <a:gd name="T23" fmla="*/ 0 h 394"/>
                  <a:gd name="T24" fmla="*/ 0 w 346"/>
                  <a:gd name="T25" fmla="*/ 0 h 394"/>
                  <a:gd name="T26" fmla="*/ 0 w 346"/>
                  <a:gd name="T27" fmla="*/ 0 h 394"/>
                  <a:gd name="T28" fmla="*/ 0 w 346"/>
                  <a:gd name="T29" fmla="*/ 0 h 394"/>
                  <a:gd name="T30" fmla="*/ 0 w 346"/>
                  <a:gd name="T31" fmla="*/ 0 h 394"/>
                  <a:gd name="T32" fmla="*/ 0 w 346"/>
                  <a:gd name="T33" fmla="*/ 0 h 394"/>
                  <a:gd name="T34" fmla="*/ 0 w 346"/>
                  <a:gd name="T35" fmla="*/ 0 h 394"/>
                  <a:gd name="T36" fmla="*/ 0 w 346"/>
                  <a:gd name="T37" fmla="*/ 0 h 394"/>
                  <a:gd name="T38" fmla="*/ 0 w 346"/>
                  <a:gd name="T39" fmla="*/ 0 h 394"/>
                  <a:gd name="T40" fmla="*/ 0 w 346"/>
                  <a:gd name="T41" fmla="*/ 0 h 394"/>
                  <a:gd name="T42" fmla="*/ 0 w 346"/>
                  <a:gd name="T43" fmla="*/ 0 h 394"/>
                  <a:gd name="T44" fmla="*/ 0 w 346"/>
                  <a:gd name="T45" fmla="*/ 0 h 394"/>
                  <a:gd name="T46" fmla="*/ 0 w 346"/>
                  <a:gd name="T47" fmla="*/ 0 h 394"/>
                  <a:gd name="T48" fmla="*/ 0 w 346"/>
                  <a:gd name="T49" fmla="*/ 0 h 394"/>
                  <a:gd name="T50" fmla="*/ 0 w 346"/>
                  <a:gd name="T51" fmla="*/ 0 h 394"/>
                  <a:gd name="T52" fmla="*/ 0 w 346"/>
                  <a:gd name="T53" fmla="*/ 0 h 394"/>
                  <a:gd name="T54" fmla="*/ 0 w 346"/>
                  <a:gd name="T55" fmla="*/ 0 h 394"/>
                  <a:gd name="T56" fmla="*/ 0 w 346"/>
                  <a:gd name="T57" fmla="*/ 0 h 394"/>
                  <a:gd name="T58" fmla="*/ 0 w 346"/>
                  <a:gd name="T59" fmla="*/ 0 h 394"/>
                  <a:gd name="T60" fmla="*/ 0 w 346"/>
                  <a:gd name="T61" fmla="*/ 0 h 394"/>
                  <a:gd name="T62" fmla="*/ 0 w 346"/>
                  <a:gd name="T63" fmla="*/ 0 h 394"/>
                  <a:gd name="T64" fmla="*/ 0 w 346"/>
                  <a:gd name="T65" fmla="*/ 0 h 394"/>
                  <a:gd name="T66" fmla="*/ 0 w 346"/>
                  <a:gd name="T67" fmla="*/ 0 h 394"/>
                  <a:gd name="T68" fmla="*/ 0 w 346"/>
                  <a:gd name="T69" fmla="*/ 0 h 394"/>
                  <a:gd name="T70" fmla="*/ 0 w 346"/>
                  <a:gd name="T71" fmla="*/ 0 h 394"/>
                  <a:gd name="T72" fmla="*/ 0 w 346"/>
                  <a:gd name="T73" fmla="*/ 0 h 394"/>
                  <a:gd name="T74" fmla="*/ 0 w 346"/>
                  <a:gd name="T75" fmla="*/ 0 h 394"/>
                  <a:gd name="T76" fmla="*/ 0 w 346"/>
                  <a:gd name="T77" fmla="*/ 0 h 394"/>
                  <a:gd name="T78" fmla="*/ 0 w 346"/>
                  <a:gd name="T79" fmla="*/ 0 h 394"/>
                  <a:gd name="T80" fmla="*/ 0 w 346"/>
                  <a:gd name="T81" fmla="*/ 0 h 394"/>
                  <a:gd name="T82" fmla="*/ 0 w 346"/>
                  <a:gd name="T83" fmla="*/ 0 h 394"/>
                  <a:gd name="T84" fmla="*/ 0 w 346"/>
                  <a:gd name="T85" fmla="*/ 0 h 394"/>
                  <a:gd name="T86" fmla="*/ 0 w 346"/>
                  <a:gd name="T87" fmla="*/ 0 h 394"/>
                  <a:gd name="T88" fmla="*/ 0 w 346"/>
                  <a:gd name="T89" fmla="*/ 0 h 394"/>
                  <a:gd name="T90" fmla="*/ 0 w 346"/>
                  <a:gd name="T91" fmla="*/ 0 h 394"/>
                  <a:gd name="T92" fmla="*/ 0 w 346"/>
                  <a:gd name="T93" fmla="*/ 0 h 394"/>
                  <a:gd name="T94" fmla="*/ 0 w 346"/>
                  <a:gd name="T95" fmla="*/ 0 h 394"/>
                  <a:gd name="T96" fmla="*/ 0 w 346"/>
                  <a:gd name="T97" fmla="*/ 0 h 394"/>
                  <a:gd name="T98" fmla="*/ 0 w 346"/>
                  <a:gd name="T99" fmla="*/ 0 h 394"/>
                  <a:gd name="T100" fmla="*/ 0 w 346"/>
                  <a:gd name="T101" fmla="*/ 0 h 394"/>
                  <a:gd name="T102" fmla="*/ 0 w 346"/>
                  <a:gd name="T103" fmla="*/ 0 h 394"/>
                  <a:gd name="T104" fmla="*/ 0 w 346"/>
                  <a:gd name="T105" fmla="*/ 0 h 394"/>
                  <a:gd name="T106" fmla="*/ 0 w 346"/>
                  <a:gd name="T107" fmla="*/ 0 h 394"/>
                  <a:gd name="T108" fmla="*/ 0 w 346"/>
                  <a:gd name="T109" fmla="*/ 0 h 394"/>
                  <a:gd name="T110" fmla="*/ 0 w 346"/>
                  <a:gd name="T111" fmla="*/ 0 h 394"/>
                  <a:gd name="T112" fmla="*/ 0 w 346"/>
                  <a:gd name="T113" fmla="*/ 0 h 394"/>
                  <a:gd name="T114" fmla="*/ 0 w 346"/>
                  <a:gd name="T115" fmla="*/ 0 h 394"/>
                  <a:gd name="T116" fmla="*/ 0 w 346"/>
                  <a:gd name="T117" fmla="*/ 0 h 394"/>
                  <a:gd name="T118" fmla="*/ 0 w 346"/>
                  <a:gd name="T119" fmla="*/ 0 h 3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394"/>
                  <a:gd name="T182" fmla="*/ 346 w 346"/>
                  <a:gd name="T183" fmla="*/ 394 h 3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394">
                    <a:moveTo>
                      <a:pt x="346" y="384"/>
                    </a:moveTo>
                    <a:lnTo>
                      <a:pt x="346" y="384"/>
                    </a:lnTo>
                    <a:lnTo>
                      <a:pt x="334" y="388"/>
                    </a:lnTo>
                    <a:lnTo>
                      <a:pt x="322" y="392"/>
                    </a:lnTo>
                    <a:lnTo>
                      <a:pt x="304" y="394"/>
                    </a:lnTo>
                    <a:lnTo>
                      <a:pt x="290" y="392"/>
                    </a:lnTo>
                    <a:lnTo>
                      <a:pt x="276" y="390"/>
                    </a:lnTo>
                    <a:lnTo>
                      <a:pt x="264" y="384"/>
                    </a:lnTo>
                    <a:lnTo>
                      <a:pt x="250" y="374"/>
                    </a:lnTo>
                    <a:lnTo>
                      <a:pt x="242" y="366"/>
                    </a:lnTo>
                    <a:lnTo>
                      <a:pt x="236" y="356"/>
                    </a:lnTo>
                    <a:lnTo>
                      <a:pt x="230" y="344"/>
                    </a:lnTo>
                    <a:lnTo>
                      <a:pt x="226" y="334"/>
                    </a:lnTo>
                    <a:lnTo>
                      <a:pt x="224" y="310"/>
                    </a:lnTo>
                    <a:lnTo>
                      <a:pt x="222" y="288"/>
                    </a:lnTo>
                    <a:lnTo>
                      <a:pt x="222" y="262"/>
                    </a:lnTo>
                    <a:lnTo>
                      <a:pt x="220" y="244"/>
                    </a:lnTo>
                    <a:lnTo>
                      <a:pt x="218" y="236"/>
                    </a:lnTo>
                    <a:lnTo>
                      <a:pt x="216" y="226"/>
                    </a:lnTo>
                    <a:lnTo>
                      <a:pt x="210" y="216"/>
                    </a:lnTo>
                    <a:lnTo>
                      <a:pt x="204" y="208"/>
                    </a:lnTo>
                    <a:lnTo>
                      <a:pt x="196" y="202"/>
                    </a:lnTo>
                    <a:lnTo>
                      <a:pt x="186" y="196"/>
                    </a:lnTo>
                    <a:lnTo>
                      <a:pt x="172" y="192"/>
                    </a:lnTo>
                    <a:lnTo>
                      <a:pt x="158" y="190"/>
                    </a:lnTo>
                    <a:lnTo>
                      <a:pt x="114" y="190"/>
                    </a:lnTo>
                    <a:lnTo>
                      <a:pt x="114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2" y="390"/>
                    </a:lnTo>
                    <a:lnTo>
                      <a:pt x="2" y="380"/>
                    </a:lnTo>
                    <a:lnTo>
                      <a:pt x="52" y="38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86" y="0"/>
                    </a:lnTo>
                    <a:lnTo>
                      <a:pt x="216" y="2"/>
                    </a:lnTo>
                    <a:lnTo>
                      <a:pt x="230" y="6"/>
                    </a:lnTo>
                    <a:lnTo>
                      <a:pt x="244" y="10"/>
                    </a:lnTo>
                    <a:lnTo>
                      <a:pt x="258" y="16"/>
                    </a:lnTo>
                    <a:lnTo>
                      <a:pt x="270" y="24"/>
                    </a:lnTo>
                    <a:lnTo>
                      <a:pt x="280" y="30"/>
                    </a:lnTo>
                    <a:lnTo>
                      <a:pt x="286" y="38"/>
                    </a:lnTo>
                    <a:lnTo>
                      <a:pt x="292" y="46"/>
                    </a:lnTo>
                    <a:lnTo>
                      <a:pt x="296" y="54"/>
                    </a:lnTo>
                    <a:lnTo>
                      <a:pt x="302" y="72"/>
                    </a:lnTo>
                    <a:lnTo>
                      <a:pt x="304" y="90"/>
                    </a:lnTo>
                    <a:lnTo>
                      <a:pt x="304" y="100"/>
                    </a:lnTo>
                    <a:lnTo>
                      <a:pt x="302" y="110"/>
                    </a:lnTo>
                    <a:lnTo>
                      <a:pt x="296" y="128"/>
                    </a:lnTo>
                    <a:lnTo>
                      <a:pt x="284" y="144"/>
                    </a:lnTo>
                    <a:lnTo>
                      <a:pt x="270" y="156"/>
                    </a:lnTo>
                    <a:lnTo>
                      <a:pt x="252" y="168"/>
                    </a:lnTo>
                    <a:lnTo>
                      <a:pt x="232" y="176"/>
                    </a:lnTo>
                    <a:lnTo>
                      <a:pt x="210" y="182"/>
                    </a:lnTo>
                    <a:lnTo>
                      <a:pt x="184" y="184"/>
                    </a:lnTo>
                    <a:lnTo>
                      <a:pt x="198" y="188"/>
                    </a:lnTo>
                    <a:lnTo>
                      <a:pt x="212" y="190"/>
                    </a:lnTo>
                    <a:lnTo>
                      <a:pt x="232" y="200"/>
                    </a:lnTo>
                    <a:lnTo>
                      <a:pt x="248" y="208"/>
                    </a:lnTo>
                    <a:lnTo>
                      <a:pt x="256" y="216"/>
                    </a:lnTo>
                    <a:lnTo>
                      <a:pt x="268" y="228"/>
                    </a:lnTo>
                    <a:lnTo>
                      <a:pt x="278" y="240"/>
                    </a:lnTo>
                    <a:lnTo>
                      <a:pt x="284" y="254"/>
                    </a:lnTo>
                    <a:lnTo>
                      <a:pt x="288" y="266"/>
                    </a:lnTo>
                    <a:lnTo>
                      <a:pt x="290" y="278"/>
                    </a:lnTo>
                    <a:lnTo>
                      <a:pt x="292" y="290"/>
                    </a:lnTo>
                    <a:lnTo>
                      <a:pt x="292" y="312"/>
                    </a:lnTo>
                    <a:lnTo>
                      <a:pt x="292" y="328"/>
                    </a:lnTo>
                    <a:lnTo>
                      <a:pt x="292" y="346"/>
                    </a:lnTo>
                    <a:lnTo>
                      <a:pt x="294" y="358"/>
                    </a:lnTo>
                    <a:lnTo>
                      <a:pt x="296" y="366"/>
                    </a:lnTo>
                    <a:lnTo>
                      <a:pt x="302" y="372"/>
                    </a:lnTo>
                    <a:lnTo>
                      <a:pt x="308" y="378"/>
                    </a:lnTo>
                    <a:lnTo>
                      <a:pt x="318" y="380"/>
                    </a:lnTo>
                    <a:lnTo>
                      <a:pt x="328" y="378"/>
                    </a:lnTo>
                    <a:lnTo>
                      <a:pt x="342" y="374"/>
                    </a:lnTo>
                    <a:lnTo>
                      <a:pt x="346" y="384"/>
                    </a:lnTo>
                    <a:close/>
                    <a:moveTo>
                      <a:pt x="114" y="12"/>
                    </a:moveTo>
                    <a:lnTo>
                      <a:pt x="114" y="176"/>
                    </a:lnTo>
                    <a:lnTo>
                      <a:pt x="132" y="176"/>
                    </a:lnTo>
                    <a:lnTo>
                      <a:pt x="152" y="176"/>
                    </a:lnTo>
                    <a:lnTo>
                      <a:pt x="172" y="174"/>
                    </a:lnTo>
                    <a:lnTo>
                      <a:pt x="192" y="170"/>
                    </a:lnTo>
                    <a:lnTo>
                      <a:pt x="202" y="166"/>
                    </a:lnTo>
                    <a:lnTo>
                      <a:pt x="210" y="162"/>
                    </a:lnTo>
                    <a:lnTo>
                      <a:pt x="218" y="156"/>
                    </a:lnTo>
                    <a:lnTo>
                      <a:pt x="222" y="148"/>
                    </a:lnTo>
                    <a:lnTo>
                      <a:pt x="228" y="142"/>
                    </a:lnTo>
                    <a:lnTo>
                      <a:pt x="232" y="132"/>
                    </a:lnTo>
                    <a:lnTo>
                      <a:pt x="236" y="114"/>
                    </a:lnTo>
                    <a:lnTo>
                      <a:pt x="236" y="96"/>
                    </a:lnTo>
                    <a:lnTo>
                      <a:pt x="236" y="82"/>
                    </a:lnTo>
                    <a:lnTo>
                      <a:pt x="234" y="66"/>
                    </a:lnTo>
                    <a:lnTo>
                      <a:pt x="228" y="52"/>
                    </a:lnTo>
                    <a:lnTo>
                      <a:pt x="222" y="38"/>
                    </a:lnTo>
                    <a:lnTo>
                      <a:pt x="214" y="30"/>
                    </a:lnTo>
                    <a:lnTo>
                      <a:pt x="204" y="22"/>
                    </a:lnTo>
                    <a:lnTo>
                      <a:pt x="194" y="18"/>
                    </a:lnTo>
                    <a:lnTo>
                      <a:pt x="182" y="14"/>
                    </a:lnTo>
                    <a:lnTo>
                      <a:pt x="158" y="12"/>
                    </a:lnTo>
                    <a:lnTo>
                      <a:pt x="132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8" name="Freeform 1567"/>
              <p:cNvSpPr>
                <a:spLocks noEditPoints="1"/>
              </p:cNvSpPr>
              <p:nvPr/>
            </p:nvSpPr>
            <p:spPr bwMode="gray">
              <a:xfrm>
                <a:off x="1143" y="2043"/>
                <a:ext cx="111" cy="121"/>
              </a:xfrm>
              <a:custGeom>
                <a:avLst/>
                <a:gdLst>
                  <a:gd name="T0" fmla="*/ 0 w 226"/>
                  <a:gd name="T1" fmla="*/ 1 h 242"/>
                  <a:gd name="T2" fmla="*/ 0 w 226"/>
                  <a:gd name="T3" fmla="*/ 1 h 242"/>
                  <a:gd name="T4" fmla="*/ 0 w 226"/>
                  <a:gd name="T5" fmla="*/ 1 h 242"/>
                  <a:gd name="T6" fmla="*/ 0 w 226"/>
                  <a:gd name="T7" fmla="*/ 1 h 242"/>
                  <a:gd name="T8" fmla="*/ 0 w 226"/>
                  <a:gd name="T9" fmla="*/ 1 h 242"/>
                  <a:gd name="T10" fmla="*/ 0 w 226"/>
                  <a:gd name="T11" fmla="*/ 1 h 242"/>
                  <a:gd name="T12" fmla="*/ 0 w 226"/>
                  <a:gd name="T13" fmla="*/ 1 h 242"/>
                  <a:gd name="T14" fmla="*/ 0 w 226"/>
                  <a:gd name="T15" fmla="*/ 1 h 242"/>
                  <a:gd name="T16" fmla="*/ 0 w 226"/>
                  <a:gd name="T17" fmla="*/ 1 h 242"/>
                  <a:gd name="T18" fmla="*/ 0 w 226"/>
                  <a:gd name="T19" fmla="*/ 1 h 242"/>
                  <a:gd name="T20" fmla="*/ 0 w 226"/>
                  <a:gd name="T21" fmla="*/ 1 h 242"/>
                  <a:gd name="T22" fmla="*/ 0 w 226"/>
                  <a:gd name="T23" fmla="*/ 1 h 242"/>
                  <a:gd name="T24" fmla="*/ 0 w 226"/>
                  <a:gd name="T25" fmla="*/ 1 h 242"/>
                  <a:gd name="T26" fmla="*/ 0 w 226"/>
                  <a:gd name="T27" fmla="*/ 1 h 242"/>
                  <a:gd name="T28" fmla="*/ 0 w 226"/>
                  <a:gd name="T29" fmla="*/ 1 h 242"/>
                  <a:gd name="T30" fmla="*/ 0 w 226"/>
                  <a:gd name="T31" fmla="*/ 1 h 242"/>
                  <a:gd name="T32" fmla="*/ 0 w 226"/>
                  <a:gd name="T33" fmla="*/ 1 h 242"/>
                  <a:gd name="T34" fmla="*/ 0 w 226"/>
                  <a:gd name="T35" fmla="*/ 1 h 242"/>
                  <a:gd name="T36" fmla="*/ 0 w 226"/>
                  <a:gd name="T37" fmla="*/ 1 h 242"/>
                  <a:gd name="T38" fmla="*/ 0 w 226"/>
                  <a:gd name="T39" fmla="*/ 1 h 242"/>
                  <a:gd name="T40" fmla="*/ 0 w 226"/>
                  <a:gd name="T41" fmla="*/ 1 h 242"/>
                  <a:gd name="T42" fmla="*/ 0 w 226"/>
                  <a:gd name="T43" fmla="*/ 0 h 242"/>
                  <a:gd name="T44" fmla="*/ 0 w 226"/>
                  <a:gd name="T45" fmla="*/ 0 h 242"/>
                  <a:gd name="T46" fmla="*/ 0 w 226"/>
                  <a:gd name="T47" fmla="*/ 1 h 242"/>
                  <a:gd name="T48" fmla="*/ 0 w 226"/>
                  <a:gd name="T49" fmla="*/ 1 h 242"/>
                  <a:gd name="T50" fmla="*/ 0 w 226"/>
                  <a:gd name="T51" fmla="*/ 1 h 242"/>
                  <a:gd name="T52" fmla="*/ 0 w 226"/>
                  <a:gd name="T53" fmla="*/ 1 h 242"/>
                  <a:gd name="T54" fmla="*/ 0 w 226"/>
                  <a:gd name="T55" fmla="*/ 1 h 242"/>
                  <a:gd name="T56" fmla="*/ 0 w 226"/>
                  <a:gd name="T57" fmla="*/ 1 h 242"/>
                  <a:gd name="T58" fmla="*/ 0 w 226"/>
                  <a:gd name="T59" fmla="*/ 1 h 242"/>
                  <a:gd name="T60" fmla="*/ 0 w 226"/>
                  <a:gd name="T61" fmla="*/ 1 h 242"/>
                  <a:gd name="T62" fmla="*/ 0 w 226"/>
                  <a:gd name="T63" fmla="*/ 0 h 242"/>
                  <a:gd name="T64" fmla="*/ 0 w 226"/>
                  <a:gd name="T65" fmla="*/ 0 h 242"/>
                  <a:gd name="T66" fmla="*/ 0 w 226"/>
                  <a:gd name="T67" fmla="*/ 0 h 242"/>
                  <a:gd name="T68" fmla="*/ 0 w 226"/>
                  <a:gd name="T69" fmla="*/ 1 h 242"/>
                  <a:gd name="T70" fmla="*/ 0 w 226"/>
                  <a:gd name="T71" fmla="*/ 1 h 242"/>
                  <a:gd name="T72" fmla="*/ 0 w 226"/>
                  <a:gd name="T73" fmla="*/ 1 h 242"/>
                  <a:gd name="T74" fmla="*/ 0 w 226"/>
                  <a:gd name="T75" fmla="*/ 1 h 242"/>
                  <a:gd name="T76" fmla="*/ 0 w 226"/>
                  <a:gd name="T77" fmla="*/ 1 h 242"/>
                  <a:gd name="T78" fmla="*/ 0 w 226"/>
                  <a:gd name="T79" fmla="*/ 1 h 242"/>
                  <a:gd name="T80" fmla="*/ 0 w 226"/>
                  <a:gd name="T81" fmla="*/ 1 h 242"/>
                  <a:gd name="T82" fmla="*/ 0 w 226"/>
                  <a:gd name="T83" fmla="*/ 1 h 242"/>
                  <a:gd name="T84" fmla="*/ 0 w 226"/>
                  <a:gd name="T85" fmla="*/ 1 h 242"/>
                  <a:gd name="T86" fmla="*/ 0 w 226"/>
                  <a:gd name="T87" fmla="*/ 1 h 242"/>
                  <a:gd name="T88" fmla="*/ 0 w 226"/>
                  <a:gd name="T89" fmla="*/ 1 h 242"/>
                  <a:gd name="T90" fmla="*/ 0 w 226"/>
                  <a:gd name="T91" fmla="*/ 1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242"/>
                  <a:gd name="T140" fmla="*/ 226 w 226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242">
                    <a:moveTo>
                      <a:pt x="190" y="194"/>
                    </a:moveTo>
                    <a:lnTo>
                      <a:pt x="190" y="194"/>
                    </a:lnTo>
                    <a:lnTo>
                      <a:pt x="190" y="206"/>
                    </a:lnTo>
                    <a:lnTo>
                      <a:pt x="192" y="216"/>
                    </a:lnTo>
                    <a:lnTo>
                      <a:pt x="196" y="224"/>
                    </a:lnTo>
                    <a:lnTo>
                      <a:pt x="198" y="224"/>
                    </a:lnTo>
                    <a:lnTo>
                      <a:pt x="202" y="226"/>
                    </a:lnTo>
                    <a:lnTo>
                      <a:pt x="208" y="224"/>
                    </a:lnTo>
                    <a:lnTo>
                      <a:pt x="212" y="222"/>
                    </a:lnTo>
                    <a:lnTo>
                      <a:pt x="220" y="216"/>
                    </a:lnTo>
                    <a:lnTo>
                      <a:pt x="226" y="224"/>
                    </a:lnTo>
                    <a:lnTo>
                      <a:pt x="222" y="228"/>
                    </a:lnTo>
                    <a:lnTo>
                      <a:pt x="212" y="234"/>
                    </a:lnTo>
                    <a:lnTo>
                      <a:pt x="200" y="240"/>
                    </a:lnTo>
                    <a:lnTo>
                      <a:pt x="186" y="242"/>
                    </a:lnTo>
                    <a:lnTo>
                      <a:pt x="176" y="240"/>
                    </a:lnTo>
                    <a:lnTo>
                      <a:pt x="168" y="238"/>
                    </a:lnTo>
                    <a:lnTo>
                      <a:pt x="160" y="236"/>
                    </a:lnTo>
                    <a:lnTo>
                      <a:pt x="152" y="232"/>
                    </a:lnTo>
                    <a:lnTo>
                      <a:pt x="146" y="222"/>
                    </a:lnTo>
                    <a:lnTo>
                      <a:pt x="140" y="214"/>
                    </a:lnTo>
                    <a:lnTo>
                      <a:pt x="138" y="204"/>
                    </a:lnTo>
                    <a:lnTo>
                      <a:pt x="138" y="196"/>
                    </a:lnTo>
                    <a:lnTo>
                      <a:pt x="132" y="204"/>
                    </a:lnTo>
                    <a:lnTo>
                      <a:pt x="126" y="214"/>
                    </a:lnTo>
                    <a:lnTo>
                      <a:pt x="118" y="220"/>
                    </a:lnTo>
                    <a:lnTo>
                      <a:pt x="110" y="228"/>
                    </a:lnTo>
                    <a:lnTo>
                      <a:pt x="100" y="234"/>
                    </a:lnTo>
                    <a:lnTo>
                      <a:pt x="88" y="238"/>
                    </a:lnTo>
                    <a:lnTo>
                      <a:pt x="76" y="240"/>
                    </a:lnTo>
                    <a:lnTo>
                      <a:pt x="64" y="242"/>
                    </a:lnTo>
                    <a:lnTo>
                      <a:pt x="50" y="240"/>
                    </a:lnTo>
                    <a:lnTo>
                      <a:pt x="38" y="238"/>
                    </a:lnTo>
                    <a:lnTo>
                      <a:pt x="28" y="234"/>
                    </a:lnTo>
                    <a:lnTo>
                      <a:pt x="18" y="228"/>
                    </a:lnTo>
                    <a:lnTo>
                      <a:pt x="10" y="220"/>
                    </a:lnTo>
                    <a:lnTo>
                      <a:pt x="6" y="210"/>
                    </a:lnTo>
                    <a:lnTo>
                      <a:pt x="2" y="200"/>
                    </a:lnTo>
                    <a:lnTo>
                      <a:pt x="0" y="188"/>
                    </a:lnTo>
                    <a:lnTo>
                      <a:pt x="2" y="176"/>
                    </a:lnTo>
                    <a:lnTo>
                      <a:pt x="4" y="164"/>
                    </a:lnTo>
                    <a:lnTo>
                      <a:pt x="10" y="154"/>
                    </a:lnTo>
                    <a:lnTo>
                      <a:pt x="18" y="144"/>
                    </a:lnTo>
                    <a:lnTo>
                      <a:pt x="26" y="136"/>
                    </a:lnTo>
                    <a:lnTo>
                      <a:pt x="38" y="128"/>
                    </a:lnTo>
                    <a:lnTo>
                      <a:pt x="50" y="122"/>
                    </a:lnTo>
                    <a:lnTo>
                      <a:pt x="64" y="118"/>
                    </a:lnTo>
                    <a:lnTo>
                      <a:pt x="82" y="114"/>
                    </a:lnTo>
                    <a:lnTo>
                      <a:pt x="102" y="110"/>
                    </a:lnTo>
                    <a:lnTo>
                      <a:pt x="138" y="108"/>
                    </a:lnTo>
                    <a:lnTo>
                      <a:pt x="138" y="54"/>
                    </a:lnTo>
                    <a:lnTo>
                      <a:pt x="138" y="40"/>
                    </a:lnTo>
                    <a:lnTo>
                      <a:pt x="136" y="32"/>
                    </a:lnTo>
                    <a:lnTo>
                      <a:pt x="132" y="26"/>
                    </a:lnTo>
                    <a:lnTo>
                      <a:pt x="128" y="20"/>
                    </a:lnTo>
                    <a:lnTo>
                      <a:pt x="122" y="16"/>
                    </a:lnTo>
                    <a:lnTo>
                      <a:pt x="112" y="12"/>
                    </a:lnTo>
                    <a:lnTo>
                      <a:pt x="100" y="10"/>
                    </a:lnTo>
                    <a:lnTo>
                      <a:pt x="90" y="12"/>
                    </a:lnTo>
                    <a:lnTo>
                      <a:pt x="82" y="14"/>
                    </a:lnTo>
                    <a:lnTo>
                      <a:pt x="68" y="20"/>
                    </a:lnTo>
                    <a:lnTo>
                      <a:pt x="58" y="26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60" y="46"/>
                    </a:lnTo>
                    <a:lnTo>
                      <a:pt x="64" y="52"/>
                    </a:lnTo>
                    <a:lnTo>
                      <a:pt x="66" y="60"/>
                    </a:lnTo>
                    <a:lnTo>
                      <a:pt x="64" y="70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40" y="84"/>
                    </a:lnTo>
                    <a:lnTo>
                      <a:pt x="30" y="82"/>
                    </a:lnTo>
                    <a:lnTo>
                      <a:pt x="22" y="76"/>
                    </a:lnTo>
                    <a:lnTo>
                      <a:pt x="18" y="68"/>
                    </a:lnTo>
                    <a:lnTo>
                      <a:pt x="16" y="58"/>
                    </a:lnTo>
                    <a:lnTo>
                      <a:pt x="18" y="48"/>
                    </a:lnTo>
                    <a:lnTo>
                      <a:pt x="22" y="38"/>
                    </a:lnTo>
                    <a:lnTo>
                      <a:pt x="30" y="28"/>
                    </a:lnTo>
                    <a:lnTo>
                      <a:pt x="40" y="18"/>
                    </a:lnTo>
                    <a:lnTo>
                      <a:pt x="54" y="12"/>
                    </a:lnTo>
                    <a:lnTo>
                      <a:pt x="70" y="6"/>
                    </a:lnTo>
                    <a:lnTo>
                      <a:pt x="88" y="2"/>
                    </a:lnTo>
                    <a:lnTo>
                      <a:pt x="108" y="0"/>
                    </a:lnTo>
                    <a:lnTo>
                      <a:pt x="128" y="2"/>
                    </a:lnTo>
                    <a:lnTo>
                      <a:pt x="146" y="6"/>
                    </a:lnTo>
                    <a:lnTo>
                      <a:pt x="162" y="12"/>
                    </a:lnTo>
                    <a:lnTo>
                      <a:pt x="174" y="22"/>
                    </a:lnTo>
                    <a:lnTo>
                      <a:pt x="180" y="28"/>
                    </a:lnTo>
                    <a:lnTo>
                      <a:pt x="184" y="34"/>
                    </a:lnTo>
                    <a:lnTo>
                      <a:pt x="188" y="48"/>
                    </a:lnTo>
                    <a:lnTo>
                      <a:pt x="190" y="62"/>
                    </a:lnTo>
                    <a:lnTo>
                      <a:pt x="190" y="78"/>
                    </a:lnTo>
                    <a:lnTo>
                      <a:pt x="190" y="194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22" y="120"/>
                    </a:lnTo>
                    <a:lnTo>
                      <a:pt x="106" y="122"/>
                    </a:lnTo>
                    <a:lnTo>
                      <a:pt x="92" y="126"/>
                    </a:lnTo>
                    <a:lnTo>
                      <a:pt x="80" y="132"/>
                    </a:lnTo>
                    <a:lnTo>
                      <a:pt x="68" y="138"/>
                    </a:lnTo>
                    <a:lnTo>
                      <a:pt x="60" y="148"/>
                    </a:lnTo>
                    <a:lnTo>
                      <a:pt x="54" y="162"/>
                    </a:lnTo>
                    <a:lnTo>
                      <a:pt x="52" y="178"/>
                    </a:lnTo>
                    <a:lnTo>
                      <a:pt x="54" y="186"/>
                    </a:lnTo>
                    <a:lnTo>
                      <a:pt x="56" y="194"/>
                    </a:lnTo>
                    <a:lnTo>
                      <a:pt x="58" y="202"/>
                    </a:lnTo>
                    <a:lnTo>
                      <a:pt x="64" y="206"/>
                    </a:lnTo>
                    <a:lnTo>
                      <a:pt x="68" y="210"/>
                    </a:lnTo>
                    <a:lnTo>
                      <a:pt x="74" y="214"/>
                    </a:lnTo>
                    <a:lnTo>
                      <a:pt x="88" y="216"/>
                    </a:lnTo>
                    <a:lnTo>
                      <a:pt x="98" y="214"/>
                    </a:lnTo>
                    <a:lnTo>
                      <a:pt x="106" y="212"/>
                    </a:lnTo>
                    <a:lnTo>
                      <a:pt x="114" y="208"/>
                    </a:lnTo>
                    <a:lnTo>
                      <a:pt x="118" y="204"/>
                    </a:lnTo>
                    <a:lnTo>
                      <a:pt x="124" y="196"/>
                    </a:lnTo>
                    <a:lnTo>
                      <a:pt x="128" y="190"/>
                    </a:lnTo>
                    <a:lnTo>
                      <a:pt x="134" y="176"/>
                    </a:lnTo>
                    <a:lnTo>
                      <a:pt x="138" y="158"/>
                    </a:lnTo>
                    <a:lnTo>
                      <a:pt x="138" y="138"/>
                    </a:lnTo>
                    <a:lnTo>
                      <a:pt x="13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9" name="Freeform 1568"/>
              <p:cNvSpPr>
                <a:spLocks/>
              </p:cNvSpPr>
              <p:nvPr/>
            </p:nvSpPr>
            <p:spPr bwMode="gray">
              <a:xfrm>
                <a:off x="1252" y="2001"/>
                <a:ext cx="79" cy="162"/>
              </a:xfrm>
              <a:custGeom>
                <a:avLst/>
                <a:gdLst>
                  <a:gd name="T0" fmla="*/ 0 w 160"/>
                  <a:gd name="T1" fmla="*/ 0 h 328"/>
                  <a:gd name="T2" fmla="*/ 0 w 160"/>
                  <a:gd name="T3" fmla="*/ 0 h 328"/>
                  <a:gd name="T4" fmla="*/ 0 w 160"/>
                  <a:gd name="T5" fmla="*/ 0 h 328"/>
                  <a:gd name="T6" fmla="*/ 0 w 160"/>
                  <a:gd name="T7" fmla="*/ 0 h 328"/>
                  <a:gd name="T8" fmla="*/ 0 w 160"/>
                  <a:gd name="T9" fmla="*/ 0 h 328"/>
                  <a:gd name="T10" fmla="*/ 0 w 160"/>
                  <a:gd name="T11" fmla="*/ 0 h 328"/>
                  <a:gd name="T12" fmla="*/ 0 w 160"/>
                  <a:gd name="T13" fmla="*/ 0 h 328"/>
                  <a:gd name="T14" fmla="*/ 0 w 160"/>
                  <a:gd name="T15" fmla="*/ 0 h 328"/>
                  <a:gd name="T16" fmla="*/ 0 w 160"/>
                  <a:gd name="T17" fmla="*/ 0 h 328"/>
                  <a:gd name="T18" fmla="*/ 0 w 160"/>
                  <a:gd name="T19" fmla="*/ 0 h 328"/>
                  <a:gd name="T20" fmla="*/ 0 w 160"/>
                  <a:gd name="T21" fmla="*/ 0 h 328"/>
                  <a:gd name="T22" fmla="*/ 0 w 160"/>
                  <a:gd name="T23" fmla="*/ 0 h 328"/>
                  <a:gd name="T24" fmla="*/ 0 w 160"/>
                  <a:gd name="T25" fmla="*/ 0 h 328"/>
                  <a:gd name="T26" fmla="*/ 0 w 160"/>
                  <a:gd name="T27" fmla="*/ 0 h 328"/>
                  <a:gd name="T28" fmla="*/ 0 w 160"/>
                  <a:gd name="T29" fmla="*/ 0 h 328"/>
                  <a:gd name="T30" fmla="*/ 0 w 160"/>
                  <a:gd name="T31" fmla="*/ 0 h 328"/>
                  <a:gd name="T32" fmla="*/ 0 w 160"/>
                  <a:gd name="T33" fmla="*/ 0 h 328"/>
                  <a:gd name="T34" fmla="*/ 0 w 160"/>
                  <a:gd name="T35" fmla="*/ 0 h 328"/>
                  <a:gd name="T36" fmla="*/ 0 w 160"/>
                  <a:gd name="T37" fmla="*/ 0 h 328"/>
                  <a:gd name="T38" fmla="*/ 0 w 160"/>
                  <a:gd name="T39" fmla="*/ 0 h 328"/>
                  <a:gd name="T40" fmla="*/ 0 w 160"/>
                  <a:gd name="T41" fmla="*/ 0 h 328"/>
                  <a:gd name="T42" fmla="*/ 0 w 160"/>
                  <a:gd name="T43" fmla="*/ 0 h 328"/>
                  <a:gd name="T44" fmla="*/ 0 w 160"/>
                  <a:gd name="T45" fmla="*/ 0 h 328"/>
                  <a:gd name="T46" fmla="*/ 0 w 160"/>
                  <a:gd name="T47" fmla="*/ 0 h 328"/>
                  <a:gd name="T48" fmla="*/ 0 w 160"/>
                  <a:gd name="T49" fmla="*/ 0 h 328"/>
                  <a:gd name="T50" fmla="*/ 0 w 160"/>
                  <a:gd name="T51" fmla="*/ 0 h 328"/>
                  <a:gd name="T52" fmla="*/ 0 w 160"/>
                  <a:gd name="T53" fmla="*/ 0 h 328"/>
                  <a:gd name="T54" fmla="*/ 0 w 160"/>
                  <a:gd name="T55" fmla="*/ 0 h 328"/>
                  <a:gd name="T56" fmla="*/ 0 w 160"/>
                  <a:gd name="T57" fmla="*/ 0 h 328"/>
                  <a:gd name="T58" fmla="*/ 0 w 160"/>
                  <a:gd name="T59" fmla="*/ 0 h 328"/>
                  <a:gd name="T60" fmla="*/ 0 w 160"/>
                  <a:gd name="T61" fmla="*/ 0 h 328"/>
                  <a:gd name="T62" fmla="*/ 0 w 160"/>
                  <a:gd name="T63" fmla="*/ 0 h 328"/>
                  <a:gd name="T64" fmla="*/ 0 w 160"/>
                  <a:gd name="T65" fmla="*/ 0 h 328"/>
                  <a:gd name="T66" fmla="*/ 0 w 160"/>
                  <a:gd name="T67" fmla="*/ 0 h 328"/>
                  <a:gd name="T68" fmla="*/ 0 w 160"/>
                  <a:gd name="T69" fmla="*/ 0 h 328"/>
                  <a:gd name="T70" fmla="*/ 0 w 160"/>
                  <a:gd name="T71" fmla="*/ 0 h 328"/>
                  <a:gd name="T72" fmla="*/ 0 w 160"/>
                  <a:gd name="T73" fmla="*/ 0 h 328"/>
                  <a:gd name="T74" fmla="*/ 0 w 160"/>
                  <a:gd name="T75" fmla="*/ 0 h 328"/>
                  <a:gd name="T76" fmla="*/ 0 w 160"/>
                  <a:gd name="T77" fmla="*/ 0 h 328"/>
                  <a:gd name="T78" fmla="*/ 0 w 160"/>
                  <a:gd name="T79" fmla="*/ 0 h 328"/>
                  <a:gd name="T80" fmla="*/ 0 w 160"/>
                  <a:gd name="T81" fmla="*/ 0 h 328"/>
                  <a:gd name="T82" fmla="*/ 0 w 160"/>
                  <a:gd name="T83" fmla="*/ 0 h 328"/>
                  <a:gd name="T84" fmla="*/ 0 w 160"/>
                  <a:gd name="T85" fmla="*/ 0 h 328"/>
                  <a:gd name="T86" fmla="*/ 0 w 160"/>
                  <a:gd name="T87" fmla="*/ 0 h 328"/>
                  <a:gd name="T88" fmla="*/ 0 w 160"/>
                  <a:gd name="T89" fmla="*/ 0 h 328"/>
                  <a:gd name="T90" fmla="*/ 0 w 160"/>
                  <a:gd name="T91" fmla="*/ 0 h 328"/>
                  <a:gd name="T92" fmla="*/ 0 w 160"/>
                  <a:gd name="T93" fmla="*/ 0 h 328"/>
                  <a:gd name="T94" fmla="*/ 0 w 160"/>
                  <a:gd name="T95" fmla="*/ 0 h 328"/>
                  <a:gd name="T96" fmla="*/ 0 w 160"/>
                  <a:gd name="T97" fmla="*/ 0 h 328"/>
                  <a:gd name="T98" fmla="*/ 0 w 160"/>
                  <a:gd name="T99" fmla="*/ 0 h 328"/>
                  <a:gd name="T100" fmla="*/ 0 w 160"/>
                  <a:gd name="T101" fmla="*/ 0 h 328"/>
                  <a:gd name="T102" fmla="*/ 0 w 160"/>
                  <a:gd name="T103" fmla="*/ 0 h 328"/>
                  <a:gd name="T104" fmla="*/ 0 w 160"/>
                  <a:gd name="T105" fmla="*/ 0 h 328"/>
                  <a:gd name="T106" fmla="*/ 0 w 160"/>
                  <a:gd name="T107" fmla="*/ 0 h 328"/>
                  <a:gd name="T108" fmla="*/ 0 w 160"/>
                  <a:gd name="T109" fmla="*/ 0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8" y="104"/>
                    </a:moveTo>
                    <a:lnTo>
                      <a:pt x="88" y="104"/>
                    </a:lnTo>
                    <a:lnTo>
                      <a:pt x="88" y="270"/>
                    </a:lnTo>
                    <a:lnTo>
                      <a:pt x="88" y="28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6"/>
                    </a:lnTo>
                    <a:lnTo>
                      <a:pt x="106" y="308"/>
                    </a:lnTo>
                    <a:lnTo>
                      <a:pt x="116" y="310"/>
                    </a:lnTo>
                    <a:lnTo>
                      <a:pt x="124" y="308"/>
                    </a:lnTo>
                    <a:lnTo>
                      <a:pt x="132" y="306"/>
                    </a:lnTo>
                    <a:lnTo>
                      <a:pt x="138" y="302"/>
                    </a:lnTo>
                    <a:lnTo>
                      <a:pt x="142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8" y="292"/>
                    </a:lnTo>
                    <a:lnTo>
                      <a:pt x="154" y="300"/>
                    </a:lnTo>
                    <a:lnTo>
                      <a:pt x="148" y="308"/>
                    </a:lnTo>
                    <a:lnTo>
                      <a:pt x="140" y="316"/>
                    </a:lnTo>
                    <a:lnTo>
                      <a:pt x="130" y="322"/>
                    </a:lnTo>
                    <a:lnTo>
                      <a:pt x="116" y="326"/>
                    </a:lnTo>
                    <a:lnTo>
                      <a:pt x="98" y="328"/>
                    </a:lnTo>
                    <a:lnTo>
                      <a:pt x="80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6" y="316"/>
                    </a:lnTo>
                    <a:lnTo>
                      <a:pt x="50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8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6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2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8" y="1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92"/>
                    </a:lnTo>
                    <a:lnTo>
                      <a:pt x="148" y="92"/>
                    </a:lnTo>
                    <a:lnTo>
                      <a:pt x="148" y="1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0" name="Freeform 1570"/>
              <p:cNvSpPr>
                <a:spLocks/>
              </p:cNvSpPr>
              <p:nvPr/>
            </p:nvSpPr>
            <p:spPr bwMode="gray">
              <a:xfrm>
                <a:off x="1340" y="2047"/>
                <a:ext cx="62" cy="112"/>
              </a:xfrm>
              <a:custGeom>
                <a:avLst/>
                <a:gdLst>
                  <a:gd name="T0" fmla="*/ 0 w 126"/>
                  <a:gd name="T1" fmla="*/ 0 h 228"/>
                  <a:gd name="T2" fmla="*/ 0 w 126"/>
                  <a:gd name="T3" fmla="*/ 0 h 228"/>
                  <a:gd name="T4" fmla="*/ 0 w 126"/>
                  <a:gd name="T5" fmla="*/ 0 h 228"/>
                  <a:gd name="T6" fmla="*/ 0 w 126"/>
                  <a:gd name="T7" fmla="*/ 0 h 228"/>
                  <a:gd name="T8" fmla="*/ 0 w 126"/>
                  <a:gd name="T9" fmla="*/ 0 h 228"/>
                  <a:gd name="T10" fmla="*/ 0 w 126"/>
                  <a:gd name="T11" fmla="*/ 0 h 228"/>
                  <a:gd name="T12" fmla="*/ 0 w 126"/>
                  <a:gd name="T13" fmla="*/ 0 h 228"/>
                  <a:gd name="T14" fmla="*/ 0 w 126"/>
                  <a:gd name="T15" fmla="*/ 0 h 228"/>
                  <a:gd name="T16" fmla="*/ 0 w 126"/>
                  <a:gd name="T17" fmla="*/ 0 h 228"/>
                  <a:gd name="T18" fmla="*/ 0 w 126"/>
                  <a:gd name="T19" fmla="*/ 0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1" name="Freeform 1571"/>
              <p:cNvSpPr>
                <a:spLocks/>
              </p:cNvSpPr>
              <p:nvPr/>
            </p:nvSpPr>
            <p:spPr bwMode="gray">
              <a:xfrm>
                <a:off x="1356" y="1970"/>
                <a:ext cx="31" cy="32"/>
              </a:xfrm>
              <a:custGeom>
                <a:avLst/>
                <a:gdLst>
                  <a:gd name="T0" fmla="*/ 0 w 64"/>
                  <a:gd name="T1" fmla="*/ 0 h 66"/>
                  <a:gd name="T2" fmla="*/ 0 w 64"/>
                  <a:gd name="T3" fmla="*/ 0 h 66"/>
                  <a:gd name="T4" fmla="*/ 0 w 64"/>
                  <a:gd name="T5" fmla="*/ 0 h 66"/>
                  <a:gd name="T6" fmla="*/ 0 w 64"/>
                  <a:gd name="T7" fmla="*/ 0 h 66"/>
                  <a:gd name="T8" fmla="*/ 0 w 64"/>
                  <a:gd name="T9" fmla="*/ 0 h 66"/>
                  <a:gd name="T10" fmla="*/ 0 w 64"/>
                  <a:gd name="T11" fmla="*/ 0 h 66"/>
                  <a:gd name="T12" fmla="*/ 0 w 64"/>
                  <a:gd name="T13" fmla="*/ 0 h 66"/>
                  <a:gd name="T14" fmla="*/ 0 w 64"/>
                  <a:gd name="T15" fmla="*/ 0 h 66"/>
                  <a:gd name="T16" fmla="*/ 0 w 64"/>
                  <a:gd name="T17" fmla="*/ 0 h 66"/>
                  <a:gd name="T18" fmla="*/ 0 w 64"/>
                  <a:gd name="T19" fmla="*/ 0 h 66"/>
                  <a:gd name="T20" fmla="*/ 0 w 64"/>
                  <a:gd name="T21" fmla="*/ 0 h 66"/>
                  <a:gd name="T22" fmla="*/ 0 w 64"/>
                  <a:gd name="T23" fmla="*/ 0 h 66"/>
                  <a:gd name="T24" fmla="*/ 0 w 64"/>
                  <a:gd name="T25" fmla="*/ 0 h 66"/>
                  <a:gd name="T26" fmla="*/ 0 w 64"/>
                  <a:gd name="T27" fmla="*/ 0 h 66"/>
                  <a:gd name="T28" fmla="*/ 0 w 64"/>
                  <a:gd name="T29" fmla="*/ 0 h 66"/>
                  <a:gd name="T30" fmla="*/ 0 w 64"/>
                  <a:gd name="T31" fmla="*/ 0 h 66"/>
                  <a:gd name="T32" fmla="*/ 0 w 64"/>
                  <a:gd name="T33" fmla="*/ 0 h 66"/>
                  <a:gd name="T34" fmla="*/ 0 w 64"/>
                  <a:gd name="T35" fmla="*/ 0 h 66"/>
                  <a:gd name="T36" fmla="*/ 0 w 64"/>
                  <a:gd name="T37" fmla="*/ 0 h 66"/>
                  <a:gd name="T38" fmla="*/ 0 w 64"/>
                  <a:gd name="T39" fmla="*/ 0 h 66"/>
                  <a:gd name="T40" fmla="*/ 0 w 64"/>
                  <a:gd name="T41" fmla="*/ 0 h 66"/>
                  <a:gd name="T42" fmla="*/ 0 w 64"/>
                  <a:gd name="T43" fmla="*/ 0 h 66"/>
                  <a:gd name="T44" fmla="*/ 0 w 64"/>
                  <a:gd name="T45" fmla="*/ 0 h 66"/>
                  <a:gd name="T46" fmla="*/ 0 w 64"/>
                  <a:gd name="T47" fmla="*/ 0 h 66"/>
                  <a:gd name="T48" fmla="*/ 0 w 64"/>
                  <a:gd name="T49" fmla="*/ 0 h 66"/>
                  <a:gd name="T50" fmla="*/ 0 w 64"/>
                  <a:gd name="T51" fmla="*/ 0 h 66"/>
                  <a:gd name="T52" fmla="*/ 0 w 64"/>
                  <a:gd name="T53" fmla="*/ 0 h 66"/>
                  <a:gd name="T54" fmla="*/ 0 w 64"/>
                  <a:gd name="T55" fmla="*/ 0 h 66"/>
                  <a:gd name="T56" fmla="*/ 0 w 64"/>
                  <a:gd name="T57" fmla="*/ 0 h 66"/>
                  <a:gd name="T58" fmla="*/ 0 w 64"/>
                  <a:gd name="T59" fmla="*/ 0 h 66"/>
                  <a:gd name="T60" fmla="*/ 0 w 64"/>
                  <a:gd name="T61" fmla="*/ 0 h 66"/>
                  <a:gd name="T62" fmla="*/ 0 w 64"/>
                  <a:gd name="T63" fmla="*/ 0 h 66"/>
                  <a:gd name="T64" fmla="*/ 0 w 64"/>
                  <a:gd name="T65" fmla="*/ 0 h 66"/>
                  <a:gd name="T66" fmla="*/ 0 w 64"/>
                  <a:gd name="T67" fmla="*/ 0 h 66"/>
                  <a:gd name="T68" fmla="*/ 0 w 64"/>
                  <a:gd name="T69" fmla="*/ 0 h 66"/>
                  <a:gd name="T70" fmla="*/ 0 w 64"/>
                  <a:gd name="T71" fmla="*/ 0 h 66"/>
                  <a:gd name="T72" fmla="*/ 0 w 64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6"/>
                  <a:gd name="T113" fmla="*/ 64 w 6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6">
                    <a:moveTo>
                      <a:pt x="32" y="0"/>
                    </a:move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2" name="Freeform 1572"/>
              <p:cNvSpPr>
                <a:spLocks/>
              </p:cNvSpPr>
              <p:nvPr/>
            </p:nvSpPr>
            <p:spPr bwMode="gray">
              <a:xfrm>
                <a:off x="1415" y="2043"/>
                <a:ext cx="137" cy="116"/>
              </a:xfrm>
              <a:custGeom>
                <a:avLst/>
                <a:gdLst>
                  <a:gd name="T0" fmla="*/ 0 w 276"/>
                  <a:gd name="T1" fmla="*/ 0 h 234"/>
                  <a:gd name="T2" fmla="*/ 0 w 276"/>
                  <a:gd name="T3" fmla="*/ 0 h 234"/>
                  <a:gd name="T4" fmla="*/ 0 w 276"/>
                  <a:gd name="T5" fmla="*/ 0 h 234"/>
                  <a:gd name="T6" fmla="*/ 0 w 276"/>
                  <a:gd name="T7" fmla="*/ 0 h 234"/>
                  <a:gd name="T8" fmla="*/ 0 w 276"/>
                  <a:gd name="T9" fmla="*/ 0 h 234"/>
                  <a:gd name="T10" fmla="*/ 0 w 276"/>
                  <a:gd name="T11" fmla="*/ 0 h 234"/>
                  <a:gd name="T12" fmla="*/ 0 w 276"/>
                  <a:gd name="T13" fmla="*/ 0 h 234"/>
                  <a:gd name="T14" fmla="*/ 0 w 276"/>
                  <a:gd name="T15" fmla="*/ 0 h 234"/>
                  <a:gd name="T16" fmla="*/ 0 w 276"/>
                  <a:gd name="T17" fmla="*/ 0 h 234"/>
                  <a:gd name="T18" fmla="*/ 0 w 276"/>
                  <a:gd name="T19" fmla="*/ 0 h 234"/>
                  <a:gd name="T20" fmla="*/ 0 w 276"/>
                  <a:gd name="T21" fmla="*/ 0 h 234"/>
                  <a:gd name="T22" fmla="*/ 0 w 276"/>
                  <a:gd name="T23" fmla="*/ 0 h 234"/>
                  <a:gd name="T24" fmla="*/ 0 w 276"/>
                  <a:gd name="T25" fmla="*/ 0 h 234"/>
                  <a:gd name="T26" fmla="*/ 0 w 276"/>
                  <a:gd name="T27" fmla="*/ 0 h 234"/>
                  <a:gd name="T28" fmla="*/ 0 w 276"/>
                  <a:gd name="T29" fmla="*/ 0 h 234"/>
                  <a:gd name="T30" fmla="*/ 0 w 276"/>
                  <a:gd name="T31" fmla="*/ 0 h 234"/>
                  <a:gd name="T32" fmla="*/ 0 w 276"/>
                  <a:gd name="T33" fmla="*/ 0 h 234"/>
                  <a:gd name="T34" fmla="*/ 0 w 276"/>
                  <a:gd name="T35" fmla="*/ 0 h 234"/>
                  <a:gd name="T36" fmla="*/ 0 w 276"/>
                  <a:gd name="T37" fmla="*/ 0 h 234"/>
                  <a:gd name="T38" fmla="*/ 0 w 276"/>
                  <a:gd name="T39" fmla="*/ 0 h 234"/>
                  <a:gd name="T40" fmla="*/ 0 w 276"/>
                  <a:gd name="T41" fmla="*/ 0 h 234"/>
                  <a:gd name="T42" fmla="*/ 0 w 276"/>
                  <a:gd name="T43" fmla="*/ 0 h 234"/>
                  <a:gd name="T44" fmla="*/ 0 w 276"/>
                  <a:gd name="T45" fmla="*/ 0 h 234"/>
                  <a:gd name="T46" fmla="*/ 0 w 276"/>
                  <a:gd name="T47" fmla="*/ 0 h 234"/>
                  <a:gd name="T48" fmla="*/ 0 w 276"/>
                  <a:gd name="T49" fmla="*/ 0 h 234"/>
                  <a:gd name="T50" fmla="*/ 0 w 276"/>
                  <a:gd name="T51" fmla="*/ 0 h 234"/>
                  <a:gd name="T52" fmla="*/ 0 w 276"/>
                  <a:gd name="T53" fmla="*/ 0 h 234"/>
                  <a:gd name="T54" fmla="*/ 0 w 276"/>
                  <a:gd name="T55" fmla="*/ 0 h 234"/>
                  <a:gd name="T56" fmla="*/ 0 w 276"/>
                  <a:gd name="T57" fmla="*/ 0 h 234"/>
                  <a:gd name="T58" fmla="*/ 0 w 276"/>
                  <a:gd name="T59" fmla="*/ 0 h 234"/>
                  <a:gd name="T60" fmla="*/ 0 w 276"/>
                  <a:gd name="T61" fmla="*/ 0 h 234"/>
                  <a:gd name="T62" fmla="*/ 0 w 276"/>
                  <a:gd name="T63" fmla="*/ 0 h 234"/>
                  <a:gd name="T64" fmla="*/ 0 w 276"/>
                  <a:gd name="T65" fmla="*/ 0 h 234"/>
                  <a:gd name="T66" fmla="*/ 0 w 276"/>
                  <a:gd name="T67" fmla="*/ 0 h 234"/>
                  <a:gd name="T68" fmla="*/ 0 w 276"/>
                  <a:gd name="T69" fmla="*/ 0 h 234"/>
                  <a:gd name="T70" fmla="*/ 0 w 276"/>
                  <a:gd name="T71" fmla="*/ 0 h 234"/>
                  <a:gd name="T72" fmla="*/ 0 w 276"/>
                  <a:gd name="T73" fmla="*/ 0 h 234"/>
                  <a:gd name="T74" fmla="*/ 0 w 276"/>
                  <a:gd name="T75" fmla="*/ 0 h 234"/>
                  <a:gd name="T76" fmla="*/ 0 w 276"/>
                  <a:gd name="T77" fmla="*/ 0 h 234"/>
                  <a:gd name="T78" fmla="*/ 0 w 276"/>
                  <a:gd name="T79" fmla="*/ 0 h 234"/>
                  <a:gd name="T80" fmla="*/ 0 w 276"/>
                  <a:gd name="T81" fmla="*/ 0 h 234"/>
                  <a:gd name="T82" fmla="*/ 0 w 276"/>
                  <a:gd name="T83" fmla="*/ 0 h 234"/>
                  <a:gd name="T84" fmla="*/ 0 w 276"/>
                  <a:gd name="T85" fmla="*/ 0 h 234"/>
                  <a:gd name="T86" fmla="*/ 0 w 276"/>
                  <a:gd name="T87" fmla="*/ 0 h 234"/>
                  <a:gd name="T88" fmla="*/ 0 w 276"/>
                  <a:gd name="T89" fmla="*/ 0 h 234"/>
                  <a:gd name="T90" fmla="*/ 0 w 276"/>
                  <a:gd name="T91" fmla="*/ 0 h 234"/>
                  <a:gd name="T92" fmla="*/ 0 w 276"/>
                  <a:gd name="T93" fmla="*/ 0 h 234"/>
                  <a:gd name="T94" fmla="*/ 0 w 276"/>
                  <a:gd name="T95" fmla="*/ 0 h 234"/>
                  <a:gd name="T96" fmla="*/ 0 w 276"/>
                  <a:gd name="T97" fmla="*/ 0 h 234"/>
                  <a:gd name="T98" fmla="*/ 0 w 276"/>
                  <a:gd name="T99" fmla="*/ 0 h 234"/>
                  <a:gd name="T100" fmla="*/ 0 w 276"/>
                  <a:gd name="T101" fmla="*/ 0 h 234"/>
                  <a:gd name="T102" fmla="*/ 0 w 276"/>
                  <a:gd name="T103" fmla="*/ 0 h 234"/>
                  <a:gd name="T104" fmla="*/ 0 w 276"/>
                  <a:gd name="T105" fmla="*/ 0 h 234"/>
                  <a:gd name="T106" fmla="*/ 0 w 276"/>
                  <a:gd name="T107" fmla="*/ 0 h 234"/>
                  <a:gd name="T108" fmla="*/ 0 w 276"/>
                  <a:gd name="T109" fmla="*/ 0 h 234"/>
                  <a:gd name="T110" fmla="*/ 0 w 276"/>
                  <a:gd name="T111" fmla="*/ 0 h 234"/>
                  <a:gd name="T112" fmla="*/ 0 w 276"/>
                  <a:gd name="T113" fmla="*/ 0 h 234"/>
                  <a:gd name="T114" fmla="*/ 0 w 276"/>
                  <a:gd name="T115" fmla="*/ 0 h 234"/>
                  <a:gd name="T116" fmla="*/ 0 w 276"/>
                  <a:gd name="T117" fmla="*/ 0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234"/>
                  <a:gd name="T179" fmla="*/ 276 w 2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234">
                    <a:moveTo>
                      <a:pt x="126" y="234"/>
                    </a:moveTo>
                    <a:lnTo>
                      <a:pt x="0" y="234"/>
                    </a:lnTo>
                    <a:lnTo>
                      <a:pt x="0" y="224"/>
                    </a:lnTo>
                    <a:lnTo>
                      <a:pt x="36" y="22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90" y="6"/>
                    </a:lnTo>
                    <a:lnTo>
                      <a:pt x="90" y="40"/>
                    </a:lnTo>
                    <a:lnTo>
                      <a:pt x="100" y="26"/>
                    </a:lnTo>
                    <a:lnTo>
                      <a:pt x="112" y="18"/>
                    </a:lnTo>
                    <a:lnTo>
                      <a:pt x="122" y="10"/>
                    </a:lnTo>
                    <a:lnTo>
                      <a:pt x="134" y="6"/>
                    </a:lnTo>
                    <a:lnTo>
                      <a:pt x="144" y="2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80" y="2"/>
                    </a:lnTo>
                    <a:lnTo>
                      <a:pt x="196" y="6"/>
                    </a:lnTo>
                    <a:lnTo>
                      <a:pt x="210" y="14"/>
                    </a:lnTo>
                    <a:lnTo>
                      <a:pt x="222" y="22"/>
                    </a:lnTo>
                    <a:lnTo>
                      <a:pt x="228" y="30"/>
                    </a:lnTo>
                    <a:lnTo>
                      <a:pt x="234" y="40"/>
                    </a:lnTo>
                    <a:lnTo>
                      <a:pt x="238" y="58"/>
                    </a:lnTo>
                    <a:lnTo>
                      <a:pt x="240" y="82"/>
                    </a:lnTo>
                    <a:lnTo>
                      <a:pt x="240" y="224"/>
                    </a:lnTo>
                    <a:lnTo>
                      <a:pt x="276" y="224"/>
                    </a:lnTo>
                    <a:lnTo>
                      <a:pt x="276" y="234"/>
                    </a:lnTo>
                    <a:lnTo>
                      <a:pt x="152" y="234"/>
                    </a:lnTo>
                    <a:lnTo>
                      <a:pt x="152" y="224"/>
                    </a:lnTo>
                    <a:lnTo>
                      <a:pt x="188" y="224"/>
                    </a:lnTo>
                    <a:lnTo>
                      <a:pt x="188" y="74"/>
                    </a:lnTo>
                    <a:lnTo>
                      <a:pt x="186" y="52"/>
                    </a:lnTo>
                    <a:lnTo>
                      <a:pt x="184" y="42"/>
                    </a:lnTo>
                    <a:lnTo>
                      <a:pt x="182" y="34"/>
                    </a:lnTo>
                    <a:lnTo>
                      <a:pt x="178" y="28"/>
                    </a:lnTo>
                    <a:lnTo>
                      <a:pt x="174" y="24"/>
                    </a:lnTo>
                    <a:lnTo>
                      <a:pt x="170" y="20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2" y="16"/>
                    </a:lnTo>
                    <a:lnTo>
                      <a:pt x="134" y="20"/>
                    </a:lnTo>
                    <a:lnTo>
                      <a:pt x="124" y="24"/>
                    </a:lnTo>
                    <a:lnTo>
                      <a:pt x="116" y="30"/>
                    </a:lnTo>
                    <a:lnTo>
                      <a:pt x="108" y="38"/>
                    </a:lnTo>
                    <a:lnTo>
                      <a:pt x="102" y="48"/>
                    </a:lnTo>
                    <a:lnTo>
                      <a:pt x="96" y="58"/>
                    </a:lnTo>
                    <a:lnTo>
                      <a:pt x="94" y="70"/>
                    </a:lnTo>
                    <a:lnTo>
                      <a:pt x="90" y="96"/>
                    </a:lnTo>
                    <a:lnTo>
                      <a:pt x="90" y="126"/>
                    </a:lnTo>
                    <a:lnTo>
                      <a:pt x="90" y="224"/>
                    </a:lnTo>
                    <a:lnTo>
                      <a:pt x="126" y="224"/>
                    </a:lnTo>
                    <a:lnTo>
                      <a:pt x="126" y="2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3" name="Freeform 1573"/>
              <p:cNvSpPr>
                <a:spLocks noEditPoints="1"/>
              </p:cNvSpPr>
              <p:nvPr/>
            </p:nvSpPr>
            <p:spPr bwMode="gray">
              <a:xfrm>
                <a:off x="1562" y="2043"/>
                <a:ext cx="121" cy="196"/>
              </a:xfrm>
              <a:custGeom>
                <a:avLst/>
                <a:gdLst>
                  <a:gd name="T0" fmla="*/ 0 w 246"/>
                  <a:gd name="T1" fmla="*/ 0 h 396"/>
                  <a:gd name="T2" fmla="*/ 0 w 246"/>
                  <a:gd name="T3" fmla="*/ 0 h 396"/>
                  <a:gd name="T4" fmla="*/ 0 w 246"/>
                  <a:gd name="T5" fmla="*/ 0 h 396"/>
                  <a:gd name="T6" fmla="*/ 0 w 246"/>
                  <a:gd name="T7" fmla="*/ 0 h 396"/>
                  <a:gd name="T8" fmla="*/ 0 w 246"/>
                  <a:gd name="T9" fmla="*/ 0 h 396"/>
                  <a:gd name="T10" fmla="*/ 0 w 246"/>
                  <a:gd name="T11" fmla="*/ 0 h 396"/>
                  <a:gd name="T12" fmla="*/ 0 w 246"/>
                  <a:gd name="T13" fmla="*/ 0 h 396"/>
                  <a:gd name="T14" fmla="*/ 0 w 246"/>
                  <a:gd name="T15" fmla="*/ 0 h 396"/>
                  <a:gd name="T16" fmla="*/ 0 w 246"/>
                  <a:gd name="T17" fmla="*/ 0 h 396"/>
                  <a:gd name="T18" fmla="*/ 0 w 246"/>
                  <a:gd name="T19" fmla="*/ 0 h 396"/>
                  <a:gd name="T20" fmla="*/ 0 w 246"/>
                  <a:gd name="T21" fmla="*/ 0 h 396"/>
                  <a:gd name="T22" fmla="*/ 0 w 246"/>
                  <a:gd name="T23" fmla="*/ 0 h 396"/>
                  <a:gd name="T24" fmla="*/ 0 w 246"/>
                  <a:gd name="T25" fmla="*/ 0 h 396"/>
                  <a:gd name="T26" fmla="*/ 0 w 246"/>
                  <a:gd name="T27" fmla="*/ 0 h 396"/>
                  <a:gd name="T28" fmla="*/ 0 w 246"/>
                  <a:gd name="T29" fmla="*/ 0 h 396"/>
                  <a:gd name="T30" fmla="*/ 0 w 246"/>
                  <a:gd name="T31" fmla="*/ 0 h 396"/>
                  <a:gd name="T32" fmla="*/ 0 w 246"/>
                  <a:gd name="T33" fmla="*/ 0 h 396"/>
                  <a:gd name="T34" fmla="*/ 0 w 246"/>
                  <a:gd name="T35" fmla="*/ 0 h 396"/>
                  <a:gd name="T36" fmla="*/ 0 w 246"/>
                  <a:gd name="T37" fmla="*/ 0 h 396"/>
                  <a:gd name="T38" fmla="*/ 0 w 246"/>
                  <a:gd name="T39" fmla="*/ 0 h 396"/>
                  <a:gd name="T40" fmla="*/ 0 w 246"/>
                  <a:gd name="T41" fmla="*/ 0 h 396"/>
                  <a:gd name="T42" fmla="*/ 0 w 246"/>
                  <a:gd name="T43" fmla="*/ 0 h 396"/>
                  <a:gd name="T44" fmla="*/ 0 w 246"/>
                  <a:gd name="T45" fmla="*/ 0 h 396"/>
                  <a:gd name="T46" fmla="*/ 0 w 246"/>
                  <a:gd name="T47" fmla="*/ 0 h 396"/>
                  <a:gd name="T48" fmla="*/ 0 w 246"/>
                  <a:gd name="T49" fmla="*/ 0 h 396"/>
                  <a:gd name="T50" fmla="*/ 0 w 246"/>
                  <a:gd name="T51" fmla="*/ 0 h 396"/>
                  <a:gd name="T52" fmla="*/ 0 w 246"/>
                  <a:gd name="T53" fmla="*/ 0 h 396"/>
                  <a:gd name="T54" fmla="*/ 0 w 246"/>
                  <a:gd name="T55" fmla="*/ 0 h 396"/>
                  <a:gd name="T56" fmla="*/ 0 w 246"/>
                  <a:gd name="T57" fmla="*/ 0 h 396"/>
                  <a:gd name="T58" fmla="*/ 0 w 246"/>
                  <a:gd name="T59" fmla="*/ 0 h 396"/>
                  <a:gd name="T60" fmla="*/ 0 w 246"/>
                  <a:gd name="T61" fmla="*/ 0 h 396"/>
                  <a:gd name="T62" fmla="*/ 0 w 246"/>
                  <a:gd name="T63" fmla="*/ 0 h 396"/>
                  <a:gd name="T64" fmla="*/ 0 w 246"/>
                  <a:gd name="T65" fmla="*/ 0 h 396"/>
                  <a:gd name="T66" fmla="*/ 0 w 246"/>
                  <a:gd name="T67" fmla="*/ 0 h 396"/>
                  <a:gd name="T68" fmla="*/ 0 w 246"/>
                  <a:gd name="T69" fmla="*/ 0 h 396"/>
                  <a:gd name="T70" fmla="*/ 0 w 246"/>
                  <a:gd name="T71" fmla="*/ 0 h 396"/>
                  <a:gd name="T72" fmla="*/ 0 w 246"/>
                  <a:gd name="T73" fmla="*/ 0 h 396"/>
                  <a:gd name="T74" fmla="*/ 0 w 246"/>
                  <a:gd name="T75" fmla="*/ 0 h 396"/>
                  <a:gd name="T76" fmla="*/ 0 w 246"/>
                  <a:gd name="T77" fmla="*/ 0 h 396"/>
                  <a:gd name="T78" fmla="*/ 0 w 246"/>
                  <a:gd name="T79" fmla="*/ 0 h 396"/>
                  <a:gd name="T80" fmla="*/ 0 w 246"/>
                  <a:gd name="T81" fmla="*/ 0 h 396"/>
                  <a:gd name="T82" fmla="*/ 0 w 246"/>
                  <a:gd name="T83" fmla="*/ 0 h 396"/>
                  <a:gd name="T84" fmla="*/ 0 w 246"/>
                  <a:gd name="T85" fmla="*/ 0 h 396"/>
                  <a:gd name="T86" fmla="*/ 0 w 246"/>
                  <a:gd name="T87" fmla="*/ 0 h 396"/>
                  <a:gd name="T88" fmla="*/ 0 w 246"/>
                  <a:gd name="T89" fmla="*/ 0 h 396"/>
                  <a:gd name="T90" fmla="*/ 0 w 246"/>
                  <a:gd name="T91" fmla="*/ 0 h 396"/>
                  <a:gd name="T92" fmla="*/ 0 w 246"/>
                  <a:gd name="T93" fmla="*/ 0 h 396"/>
                  <a:gd name="T94" fmla="*/ 0 w 246"/>
                  <a:gd name="T95" fmla="*/ 0 h 396"/>
                  <a:gd name="T96" fmla="*/ 0 w 246"/>
                  <a:gd name="T97" fmla="*/ 0 h 396"/>
                  <a:gd name="T98" fmla="*/ 0 w 246"/>
                  <a:gd name="T99" fmla="*/ 0 h 396"/>
                  <a:gd name="T100" fmla="*/ 0 w 246"/>
                  <a:gd name="T101" fmla="*/ 0 h 396"/>
                  <a:gd name="T102" fmla="*/ 0 w 246"/>
                  <a:gd name="T103" fmla="*/ 0 h 396"/>
                  <a:gd name="T104" fmla="*/ 0 w 246"/>
                  <a:gd name="T105" fmla="*/ 0 h 3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396"/>
                  <a:gd name="T161" fmla="*/ 246 w 246"/>
                  <a:gd name="T162" fmla="*/ 396 h 3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396">
                    <a:moveTo>
                      <a:pt x="154" y="224"/>
                    </a:moveTo>
                    <a:lnTo>
                      <a:pt x="154" y="224"/>
                    </a:lnTo>
                    <a:lnTo>
                      <a:pt x="178" y="224"/>
                    </a:lnTo>
                    <a:lnTo>
                      <a:pt x="190" y="226"/>
                    </a:lnTo>
                    <a:lnTo>
                      <a:pt x="202" y="232"/>
                    </a:lnTo>
                    <a:lnTo>
                      <a:pt x="214" y="238"/>
                    </a:lnTo>
                    <a:lnTo>
                      <a:pt x="222" y="250"/>
                    </a:lnTo>
                    <a:lnTo>
                      <a:pt x="228" y="264"/>
                    </a:lnTo>
                    <a:lnTo>
                      <a:pt x="230" y="286"/>
                    </a:lnTo>
                    <a:lnTo>
                      <a:pt x="226" y="308"/>
                    </a:lnTo>
                    <a:lnTo>
                      <a:pt x="220" y="330"/>
                    </a:lnTo>
                    <a:lnTo>
                      <a:pt x="210" y="348"/>
                    </a:lnTo>
                    <a:lnTo>
                      <a:pt x="196" y="364"/>
                    </a:lnTo>
                    <a:lnTo>
                      <a:pt x="178" y="378"/>
                    </a:lnTo>
                    <a:lnTo>
                      <a:pt x="156" y="388"/>
                    </a:lnTo>
                    <a:lnTo>
                      <a:pt x="132" y="394"/>
                    </a:lnTo>
                    <a:lnTo>
                      <a:pt x="106" y="396"/>
                    </a:lnTo>
                    <a:lnTo>
                      <a:pt x="84" y="394"/>
                    </a:lnTo>
                    <a:lnTo>
                      <a:pt x="64" y="390"/>
                    </a:lnTo>
                    <a:lnTo>
                      <a:pt x="46" y="384"/>
                    </a:lnTo>
                    <a:lnTo>
                      <a:pt x="30" y="376"/>
                    </a:lnTo>
                    <a:lnTo>
                      <a:pt x="18" y="364"/>
                    </a:lnTo>
                    <a:lnTo>
                      <a:pt x="8" y="352"/>
                    </a:lnTo>
                    <a:lnTo>
                      <a:pt x="2" y="340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4" y="308"/>
                    </a:lnTo>
                    <a:lnTo>
                      <a:pt x="6" y="300"/>
                    </a:lnTo>
                    <a:lnTo>
                      <a:pt x="12" y="294"/>
                    </a:lnTo>
                    <a:lnTo>
                      <a:pt x="18" y="286"/>
                    </a:lnTo>
                    <a:lnTo>
                      <a:pt x="26" y="282"/>
                    </a:lnTo>
                    <a:lnTo>
                      <a:pt x="36" y="276"/>
                    </a:lnTo>
                    <a:lnTo>
                      <a:pt x="46" y="272"/>
                    </a:lnTo>
                    <a:lnTo>
                      <a:pt x="28" y="264"/>
                    </a:lnTo>
                    <a:lnTo>
                      <a:pt x="20" y="260"/>
                    </a:lnTo>
                    <a:lnTo>
                      <a:pt x="14" y="254"/>
                    </a:lnTo>
                    <a:lnTo>
                      <a:pt x="8" y="246"/>
                    </a:lnTo>
                    <a:lnTo>
                      <a:pt x="4" y="240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0"/>
                    </a:lnTo>
                    <a:lnTo>
                      <a:pt x="8" y="196"/>
                    </a:lnTo>
                    <a:lnTo>
                      <a:pt x="16" y="182"/>
                    </a:lnTo>
                    <a:lnTo>
                      <a:pt x="28" y="168"/>
                    </a:lnTo>
                    <a:lnTo>
                      <a:pt x="40" y="158"/>
                    </a:lnTo>
                    <a:lnTo>
                      <a:pt x="54" y="150"/>
                    </a:lnTo>
                    <a:lnTo>
                      <a:pt x="38" y="136"/>
                    </a:lnTo>
                    <a:lnTo>
                      <a:pt x="32" y="128"/>
                    </a:lnTo>
                    <a:lnTo>
                      <a:pt x="26" y="120"/>
                    </a:lnTo>
                    <a:lnTo>
                      <a:pt x="22" y="112"/>
                    </a:lnTo>
                    <a:lnTo>
                      <a:pt x="20" y="102"/>
                    </a:lnTo>
                    <a:lnTo>
                      <a:pt x="18" y="92"/>
                    </a:lnTo>
                    <a:lnTo>
                      <a:pt x="18" y="82"/>
                    </a:lnTo>
                    <a:lnTo>
                      <a:pt x="20" y="64"/>
                    </a:lnTo>
                    <a:lnTo>
                      <a:pt x="26" y="46"/>
                    </a:lnTo>
                    <a:lnTo>
                      <a:pt x="34" y="32"/>
                    </a:lnTo>
                    <a:lnTo>
                      <a:pt x="46" y="22"/>
                    </a:lnTo>
                    <a:lnTo>
                      <a:pt x="60" y="12"/>
                    </a:lnTo>
                    <a:lnTo>
                      <a:pt x="76" y="6"/>
                    </a:lnTo>
                    <a:lnTo>
                      <a:pt x="94" y="2"/>
                    </a:lnTo>
                    <a:lnTo>
                      <a:pt x="112" y="0"/>
                    </a:lnTo>
                    <a:lnTo>
                      <a:pt x="132" y="2"/>
                    </a:lnTo>
                    <a:lnTo>
                      <a:pt x="148" y="6"/>
                    </a:lnTo>
                    <a:lnTo>
                      <a:pt x="164" y="14"/>
                    </a:lnTo>
                    <a:lnTo>
                      <a:pt x="176" y="24"/>
                    </a:lnTo>
                    <a:lnTo>
                      <a:pt x="186" y="16"/>
                    </a:lnTo>
                    <a:lnTo>
                      <a:pt x="196" y="10"/>
                    </a:lnTo>
                    <a:lnTo>
                      <a:pt x="206" y="4"/>
                    </a:lnTo>
                    <a:lnTo>
                      <a:pt x="218" y="4"/>
                    </a:lnTo>
                    <a:lnTo>
                      <a:pt x="230" y="4"/>
                    </a:lnTo>
                    <a:lnTo>
                      <a:pt x="238" y="10"/>
                    </a:lnTo>
                    <a:lnTo>
                      <a:pt x="244" y="18"/>
                    </a:lnTo>
                    <a:lnTo>
                      <a:pt x="246" y="28"/>
                    </a:lnTo>
                    <a:lnTo>
                      <a:pt x="246" y="36"/>
                    </a:lnTo>
                    <a:lnTo>
                      <a:pt x="242" y="42"/>
                    </a:lnTo>
                    <a:lnTo>
                      <a:pt x="234" y="48"/>
                    </a:lnTo>
                    <a:lnTo>
                      <a:pt x="226" y="50"/>
                    </a:lnTo>
                    <a:lnTo>
                      <a:pt x="216" y="48"/>
                    </a:lnTo>
                    <a:lnTo>
                      <a:pt x="210" y="44"/>
                    </a:lnTo>
                    <a:lnTo>
                      <a:pt x="208" y="38"/>
                    </a:lnTo>
                    <a:lnTo>
                      <a:pt x="206" y="34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2" y="24"/>
                    </a:lnTo>
                    <a:lnTo>
                      <a:pt x="198" y="22"/>
                    </a:lnTo>
                    <a:lnTo>
                      <a:pt x="194" y="24"/>
                    </a:lnTo>
                    <a:lnTo>
                      <a:pt x="190" y="26"/>
                    </a:lnTo>
                    <a:lnTo>
                      <a:pt x="184" y="32"/>
                    </a:lnTo>
                    <a:lnTo>
                      <a:pt x="192" y="44"/>
                    </a:lnTo>
                    <a:lnTo>
                      <a:pt x="198" y="56"/>
                    </a:lnTo>
                    <a:lnTo>
                      <a:pt x="202" y="70"/>
                    </a:lnTo>
                    <a:lnTo>
                      <a:pt x="204" y="84"/>
                    </a:lnTo>
                    <a:lnTo>
                      <a:pt x="202" y="102"/>
                    </a:lnTo>
                    <a:lnTo>
                      <a:pt x="196" y="118"/>
                    </a:lnTo>
                    <a:lnTo>
                      <a:pt x="188" y="132"/>
                    </a:lnTo>
                    <a:lnTo>
                      <a:pt x="176" y="144"/>
                    </a:lnTo>
                    <a:lnTo>
                      <a:pt x="162" y="152"/>
                    </a:lnTo>
                    <a:lnTo>
                      <a:pt x="146" y="160"/>
                    </a:lnTo>
                    <a:lnTo>
                      <a:pt x="128" y="164"/>
                    </a:lnTo>
                    <a:lnTo>
                      <a:pt x="110" y="166"/>
                    </a:lnTo>
                    <a:lnTo>
                      <a:pt x="98" y="164"/>
                    </a:lnTo>
                    <a:lnTo>
                      <a:pt x="86" y="162"/>
                    </a:lnTo>
                    <a:lnTo>
                      <a:pt x="74" y="160"/>
                    </a:lnTo>
                    <a:lnTo>
                      <a:pt x="64" y="156"/>
                    </a:lnTo>
                    <a:lnTo>
                      <a:pt x="48" y="168"/>
                    </a:lnTo>
                    <a:lnTo>
                      <a:pt x="36" y="178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10"/>
                    </a:lnTo>
                    <a:lnTo>
                      <a:pt x="30" y="216"/>
                    </a:lnTo>
                    <a:lnTo>
                      <a:pt x="34" y="220"/>
                    </a:lnTo>
                    <a:lnTo>
                      <a:pt x="40" y="222"/>
                    </a:lnTo>
                    <a:lnTo>
                      <a:pt x="56" y="224"/>
                    </a:lnTo>
                    <a:lnTo>
                      <a:pt x="72" y="224"/>
                    </a:lnTo>
                    <a:lnTo>
                      <a:pt x="154" y="224"/>
                    </a:lnTo>
                    <a:close/>
                    <a:moveTo>
                      <a:pt x="118" y="276"/>
                    </a:moveTo>
                    <a:lnTo>
                      <a:pt x="118" y="276"/>
                    </a:lnTo>
                    <a:lnTo>
                      <a:pt x="84" y="276"/>
                    </a:lnTo>
                    <a:lnTo>
                      <a:pt x="56" y="274"/>
                    </a:lnTo>
                    <a:lnTo>
                      <a:pt x="48" y="282"/>
                    </a:lnTo>
                    <a:lnTo>
                      <a:pt x="42" y="292"/>
                    </a:lnTo>
                    <a:lnTo>
                      <a:pt x="38" y="304"/>
                    </a:lnTo>
                    <a:lnTo>
                      <a:pt x="36" y="320"/>
                    </a:lnTo>
                    <a:lnTo>
                      <a:pt x="36" y="330"/>
                    </a:lnTo>
                    <a:lnTo>
                      <a:pt x="40" y="340"/>
                    </a:lnTo>
                    <a:lnTo>
                      <a:pt x="44" y="352"/>
                    </a:lnTo>
                    <a:lnTo>
                      <a:pt x="52" y="360"/>
                    </a:lnTo>
                    <a:lnTo>
                      <a:pt x="62" y="368"/>
                    </a:lnTo>
                    <a:lnTo>
                      <a:pt x="74" y="376"/>
                    </a:lnTo>
                    <a:lnTo>
                      <a:pt x="88" y="380"/>
                    </a:lnTo>
                    <a:lnTo>
                      <a:pt x="106" y="382"/>
                    </a:lnTo>
                    <a:lnTo>
                      <a:pt x="120" y="380"/>
                    </a:lnTo>
                    <a:lnTo>
                      <a:pt x="134" y="378"/>
                    </a:lnTo>
                    <a:lnTo>
                      <a:pt x="146" y="376"/>
                    </a:lnTo>
                    <a:lnTo>
                      <a:pt x="156" y="372"/>
                    </a:lnTo>
                    <a:lnTo>
                      <a:pt x="174" y="362"/>
                    </a:lnTo>
                    <a:lnTo>
                      <a:pt x="188" y="350"/>
                    </a:lnTo>
                    <a:lnTo>
                      <a:pt x="200" y="338"/>
                    </a:lnTo>
                    <a:lnTo>
                      <a:pt x="206" y="324"/>
                    </a:lnTo>
                    <a:lnTo>
                      <a:pt x="210" y="310"/>
                    </a:lnTo>
                    <a:lnTo>
                      <a:pt x="210" y="300"/>
                    </a:lnTo>
                    <a:lnTo>
                      <a:pt x="210" y="290"/>
                    </a:lnTo>
                    <a:lnTo>
                      <a:pt x="208" y="284"/>
                    </a:lnTo>
                    <a:lnTo>
                      <a:pt x="204" y="280"/>
                    </a:lnTo>
                    <a:lnTo>
                      <a:pt x="200" y="278"/>
                    </a:lnTo>
                    <a:lnTo>
                      <a:pt x="192" y="276"/>
                    </a:lnTo>
                    <a:lnTo>
                      <a:pt x="184" y="274"/>
                    </a:lnTo>
                    <a:lnTo>
                      <a:pt x="164" y="274"/>
                    </a:lnTo>
                    <a:lnTo>
                      <a:pt x="118" y="276"/>
                    </a:lnTo>
                    <a:close/>
                    <a:moveTo>
                      <a:pt x="146" y="30"/>
                    </a:moveTo>
                    <a:lnTo>
                      <a:pt x="146" y="30"/>
                    </a:lnTo>
                    <a:lnTo>
                      <a:pt x="140" y="22"/>
                    </a:lnTo>
                    <a:lnTo>
                      <a:pt x="134" y="16"/>
                    </a:lnTo>
                    <a:lnTo>
                      <a:pt x="124" y="12"/>
                    </a:lnTo>
                    <a:lnTo>
                      <a:pt x="110" y="10"/>
                    </a:lnTo>
                    <a:lnTo>
                      <a:pt x="100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4" y="42"/>
                    </a:lnTo>
                    <a:lnTo>
                      <a:pt x="74" y="56"/>
                    </a:lnTo>
                    <a:lnTo>
                      <a:pt x="72" y="110"/>
                    </a:lnTo>
                    <a:lnTo>
                      <a:pt x="74" y="124"/>
                    </a:lnTo>
                    <a:lnTo>
                      <a:pt x="74" y="130"/>
                    </a:lnTo>
                    <a:lnTo>
                      <a:pt x="78" y="138"/>
                    </a:lnTo>
                    <a:lnTo>
                      <a:pt x="82" y="144"/>
                    </a:lnTo>
                    <a:lnTo>
                      <a:pt x="88" y="150"/>
                    </a:lnTo>
                    <a:lnTo>
                      <a:pt x="98" y="152"/>
                    </a:lnTo>
                    <a:lnTo>
                      <a:pt x="110" y="154"/>
                    </a:lnTo>
                    <a:lnTo>
                      <a:pt x="118" y="154"/>
                    </a:lnTo>
                    <a:lnTo>
                      <a:pt x="126" y="152"/>
                    </a:lnTo>
                    <a:lnTo>
                      <a:pt x="132" y="148"/>
                    </a:lnTo>
                    <a:lnTo>
                      <a:pt x="138" y="144"/>
                    </a:lnTo>
                    <a:lnTo>
                      <a:pt x="142" y="136"/>
                    </a:lnTo>
                    <a:lnTo>
                      <a:pt x="146" y="126"/>
                    </a:lnTo>
                    <a:lnTo>
                      <a:pt x="146" y="108"/>
                    </a:lnTo>
                    <a:lnTo>
                      <a:pt x="148" y="78"/>
                    </a:lnTo>
                    <a:lnTo>
                      <a:pt x="148" y="52"/>
                    </a:lnTo>
                    <a:lnTo>
                      <a:pt x="146" y="40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4" name="Freeform 1577"/>
              <p:cNvSpPr>
                <a:spLocks/>
              </p:cNvSpPr>
              <p:nvPr/>
            </p:nvSpPr>
            <p:spPr bwMode="gray">
              <a:xfrm>
                <a:off x="1692" y="2043"/>
                <a:ext cx="79" cy="121"/>
              </a:xfrm>
              <a:custGeom>
                <a:avLst/>
                <a:gdLst>
                  <a:gd name="T0" fmla="*/ 0 w 160"/>
                  <a:gd name="T1" fmla="*/ 1 h 242"/>
                  <a:gd name="T2" fmla="*/ 0 w 160"/>
                  <a:gd name="T3" fmla="*/ 1 h 242"/>
                  <a:gd name="T4" fmla="*/ 0 w 160"/>
                  <a:gd name="T5" fmla="*/ 1 h 242"/>
                  <a:gd name="T6" fmla="*/ 0 w 160"/>
                  <a:gd name="T7" fmla="*/ 1 h 242"/>
                  <a:gd name="T8" fmla="*/ 0 w 160"/>
                  <a:gd name="T9" fmla="*/ 1 h 242"/>
                  <a:gd name="T10" fmla="*/ 0 w 160"/>
                  <a:gd name="T11" fmla="*/ 1 h 242"/>
                  <a:gd name="T12" fmla="*/ 0 w 160"/>
                  <a:gd name="T13" fmla="*/ 1 h 242"/>
                  <a:gd name="T14" fmla="*/ 0 w 160"/>
                  <a:gd name="T15" fmla="*/ 1 h 242"/>
                  <a:gd name="T16" fmla="*/ 0 w 160"/>
                  <a:gd name="T17" fmla="*/ 1 h 242"/>
                  <a:gd name="T18" fmla="*/ 0 w 160"/>
                  <a:gd name="T19" fmla="*/ 1 h 242"/>
                  <a:gd name="T20" fmla="*/ 0 w 160"/>
                  <a:gd name="T21" fmla="*/ 1 h 242"/>
                  <a:gd name="T22" fmla="*/ 0 w 160"/>
                  <a:gd name="T23" fmla="*/ 1 h 242"/>
                  <a:gd name="T24" fmla="*/ 0 w 160"/>
                  <a:gd name="T25" fmla="*/ 1 h 242"/>
                  <a:gd name="T26" fmla="*/ 0 w 160"/>
                  <a:gd name="T27" fmla="*/ 1 h 242"/>
                  <a:gd name="T28" fmla="*/ 0 w 160"/>
                  <a:gd name="T29" fmla="*/ 1 h 242"/>
                  <a:gd name="T30" fmla="*/ 0 w 160"/>
                  <a:gd name="T31" fmla="*/ 1 h 242"/>
                  <a:gd name="T32" fmla="*/ 0 w 160"/>
                  <a:gd name="T33" fmla="*/ 1 h 242"/>
                  <a:gd name="T34" fmla="*/ 0 w 160"/>
                  <a:gd name="T35" fmla="*/ 1 h 242"/>
                  <a:gd name="T36" fmla="*/ 0 w 160"/>
                  <a:gd name="T37" fmla="*/ 1 h 242"/>
                  <a:gd name="T38" fmla="*/ 0 w 160"/>
                  <a:gd name="T39" fmla="*/ 1 h 242"/>
                  <a:gd name="T40" fmla="*/ 0 w 160"/>
                  <a:gd name="T41" fmla="*/ 1 h 242"/>
                  <a:gd name="T42" fmla="*/ 0 w 160"/>
                  <a:gd name="T43" fmla="*/ 1 h 242"/>
                  <a:gd name="T44" fmla="*/ 0 w 160"/>
                  <a:gd name="T45" fmla="*/ 1 h 242"/>
                  <a:gd name="T46" fmla="*/ 0 w 160"/>
                  <a:gd name="T47" fmla="*/ 0 h 242"/>
                  <a:gd name="T48" fmla="*/ 0 w 160"/>
                  <a:gd name="T49" fmla="*/ 0 h 242"/>
                  <a:gd name="T50" fmla="*/ 0 w 160"/>
                  <a:gd name="T51" fmla="*/ 0 h 242"/>
                  <a:gd name="T52" fmla="*/ 0 w 160"/>
                  <a:gd name="T53" fmla="*/ 0 h 242"/>
                  <a:gd name="T54" fmla="*/ 0 w 160"/>
                  <a:gd name="T55" fmla="*/ 0 h 242"/>
                  <a:gd name="T56" fmla="*/ 0 w 160"/>
                  <a:gd name="T57" fmla="*/ 1 h 242"/>
                  <a:gd name="T58" fmla="*/ 0 w 160"/>
                  <a:gd name="T59" fmla="*/ 1 h 242"/>
                  <a:gd name="T60" fmla="*/ 0 w 160"/>
                  <a:gd name="T61" fmla="*/ 1 h 242"/>
                  <a:gd name="T62" fmla="*/ 0 w 160"/>
                  <a:gd name="T63" fmla="*/ 1 h 242"/>
                  <a:gd name="T64" fmla="*/ 0 w 160"/>
                  <a:gd name="T65" fmla="*/ 1 h 242"/>
                  <a:gd name="T66" fmla="*/ 0 w 160"/>
                  <a:gd name="T67" fmla="*/ 0 h 242"/>
                  <a:gd name="T68" fmla="*/ 0 w 160"/>
                  <a:gd name="T69" fmla="*/ 0 h 242"/>
                  <a:gd name="T70" fmla="*/ 0 w 160"/>
                  <a:gd name="T71" fmla="*/ 1 h 242"/>
                  <a:gd name="T72" fmla="*/ 0 w 160"/>
                  <a:gd name="T73" fmla="*/ 1 h 242"/>
                  <a:gd name="T74" fmla="*/ 0 w 160"/>
                  <a:gd name="T75" fmla="*/ 1 h 242"/>
                  <a:gd name="T76" fmla="*/ 0 w 160"/>
                  <a:gd name="T77" fmla="*/ 1 h 242"/>
                  <a:gd name="T78" fmla="*/ 0 w 160"/>
                  <a:gd name="T79" fmla="*/ 1 h 242"/>
                  <a:gd name="T80" fmla="*/ 0 w 160"/>
                  <a:gd name="T81" fmla="*/ 1 h 242"/>
                  <a:gd name="T82" fmla="*/ 0 w 160"/>
                  <a:gd name="T83" fmla="*/ 1 h 242"/>
                  <a:gd name="T84" fmla="*/ 0 w 160"/>
                  <a:gd name="T85" fmla="*/ 1 h 242"/>
                  <a:gd name="T86" fmla="*/ 0 w 160"/>
                  <a:gd name="T87" fmla="*/ 1 h 242"/>
                  <a:gd name="T88" fmla="*/ 0 w 160"/>
                  <a:gd name="T89" fmla="*/ 1 h 242"/>
                  <a:gd name="T90" fmla="*/ 0 w 160"/>
                  <a:gd name="T91" fmla="*/ 1 h 242"/>
                  <a:gd name="T92" fmla="*/ 0 w 160"/>
                  <a:gd name="T93" fmla="*/ 1 h 242"/>
                  <a:gd name="T94" fmla="*/ 0 w 160"/>
                  <a:gd name="T95" fmla="*/ 1 h 242"/>
                  <a:gd name="T96" fmla="*/ 0 w 160"/>
                  <a:gd name="T97" fmla="*/ 1 h 242"/>
                  <a:gd name="T98" fmla="*/ 0 w 160"/>
                  <a:gd name="T99" fmla="*/ 1 h 242"/>
                  <a:gd name="T100" fmla="*/ 0 w 160"/>
                  <a:gd name="T101" fmla="*/ 1 h 242"/>
                  <a:gd name="T102" fmla="*/ 0 w 160"/>
                  <a:gd name="T103" fmla="*/ 1 h 242"/>
                  <a:gd name="T104" fmla="*/ 0 w 160"/>
                  <a:gd name="T105" fmla="*/ 1 h 242"/>
                  <a:gd name="T106" fmla="*/ 0 w 160"/>
                  <a:gd name="T107" fmla="*/ 1 h 242"/>
                  <a:gd name="T108" fmla="*/ 0 w 160"/>
                  <a:gd name="T109" fmla="*/ 1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242"/>
                  <a:gd name="T167" fmla="*/ 160 w 160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242">
                    <a:moveTo>
                      <a:pt x="8" y="234"/>
                    </a:moveTo>
                    <a:lnTo>
                      <a:pt x="0" y="234"/>
                    </a:lnTo>
                    <a:lnTo>
                      <a:pt x="0" y="148"/>
                    </a:lnTo>
                    <a:lnTo>
                      <a:pt x="10" y="148"/>
                    </a:lnTo>
                    <a:lnTo>
                      <a:pt x="18" y="174"/>
                    </a:lnTo>
                    <a:lnTo>
                      <a:pt x="22" y="186"/>
                    </a:lnTo>
                    <a:lnTo>
                      <a:pt x="28" y="196"/>
                    </a:lnTo>
                    <a:lnTo>
                      <a:pt x="36" y="206"/>
                    </a:lnTo>
                    <a:lnTo>
                      <a:pt x="44" y="212"/>
                    </a:lnTo>
                    <a:lnTo>
                      <a:pt x="52" y="218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86" y="228"/>
                    </a:lnTo>
                    <a:lnTo>
                      <a:pt x="96" y="226"/>
                    </a:lnTo>
                    <a:lnTo>
                      <a:pt x="106" y="224"/>
                    </a:lnTo>
                    <a:lnTo>
                      <a:pt x="116" y="218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4" y="200"/>
                    </a:lnTo>
                    <a:lnTo>
                      <a:pt x="138" y="192"/>
                    </a:lnTo>
                    <a:lnTo>
                      <a:pt x="138" y="184"/>
                    </a:lnTo>
                    <a:lnTo>
                      <a:pt x="136" y="174"/>
                    </a:lnTo>
                    <a:lnTo>
                      <a:pt x="134" y="166"/>
                    </a:lnTo>
                    <a:lnTo>
                      <a:pt x="128" y="160"/>
                    </a:lnTo>
                    <a:lnTo>
                      <a:pt x="122" y="156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4" y="144"/>
                    </a:lnTo>
                    <a:lnTo>
                      <a:pt x="52" y="140"/>
                    </a:lnTo>
                    <a:lnTo>
                      <a:pt x="42" y="136"/>
                    </a:lnTo>
                    <a:lnTo>
                      <a:pt x="34" y="132"/>
                    </a:lnTo>
                    <a:lnTo>
                      <a:pt x="20" y="122"/>
                    </a:lnTo>
                    <a:lnTo>
                      <a:pt x="10" y="108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2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0" y="22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4" y="6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8" y="4"/>
                    </a:lnTo>
                    <a:lnTo>
                      <a:pt x="148" y="4"/>
                    </a:lnTo>
                    <a:lnTo>
                      <a:pt x="148" y="72"/>
                    </a:lnTo>
                    <a:lnTo>
                      <a:pt x="136" y="72"/>
                    </a:lnTo>
                    <a:lnTo>
                      <a:pt x="134" y="60"/>
                    </a:lnTo>
                    <a:lnTo>
                      <a:pt x="130" y="50"/>
                    </a:lnTo>
                    <a:lnTo>
                      <a:pt x="124" y="40"/>
                    </a:lnTo>
                    <a:lnTo>
                      <a:pt x="116" y="30"/>
                    </a:lnTo>
                    <a:lnTo>
                      <a:pt x="106" y="24"/>
                    </a:lnTo>
                    <a:lnTo>
                      <a:pt x="96" y="18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0" y="14"/>
                    </a:lnTo>
                    <a:lnTo>
                      <a:pt x="50" y="18"/>
                    </a:lnTo>
                    <a:lnTo>
                      <a:pt x="42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6" y="68"/>
                    </a:lnTo>
                    <a:lnTo>
                      <a:pt x="32" y="74"/>
                    </a:lnTo>
                    <a:lnTo>
                      <a:pt x="40" y="78"/>
                    </a:lnTo>
                    <a:lnTo>
                      <a:pt x="56" y="82"/>
                    </a:lnTo>
                    <a:lnTo>
                      <a:pt x="68" y="86"/>
                    </a:lnTo>
                    <a:lnTo>
                      <a:pt x="88" y="90"/>
                    </a:lnTo>
                    <a:lnTo>
                      <a:pt x="108" y="94"/>
                    </a:lnTo>
                    <a:lnTo>
                      <a:pt x="120" y="98"/>
                    </a:lnTo>
                    <a:lnTo>
                      <a:pt x="132" y="106"/>
                    </a:lnTo>
                    <a:lnTo>
                      <a:pt x="142" y="114"/>
                    </a:lnTo>
                    <a:lnTo>
                      <a:pt x="152" y="126"/>
                    </a:lnTo>
                    <a:lnTo>
                      <a:pt x="158" y="142"/>
                    </a:lnTo>
                    <a:lnTo>
                      <a:pt x="160" y="152"/>
                    </a:lnTo>
                    <a:lnTo>
                      <a:pt x="160" y="164"/>
                    </a:lnTo>
                    <a:lnTo>
                      <a:pt x="158" y="178"/>
                    </a:lnTo>
                    <a:lnTo>
                      <a:pt x="154" y="192"/>
                    </a:lnTo>
                    <a:lnTo>
                      <a:pt x="148" y="206"/>
                    </a:lnTo>
                    <a:lnTo>
                      <a:pt x="140" y="218"/>
                    </a:lnTo>
                    <a:lnTo>
                      <a:pt x="128" y="228"/>
                    </a:lnTo>
                    <a:lnTo>
                      <a:pt x="116" y="236"/>
                    </a:lnTo>
                    <a:lnTo>
                      <a:pt x="100" y="240"/>
                    </a:lnTo>
                    <a:lnTo>
                      <a:pt x="84" y="242"/>
                    </a:lnTo>
                    <a:lnTo>
                      <a:pt x="74" y="242"/>
                    </a:lnTo>
                    <a:lnTo>
                      <a:pt x="64" y="240"/>
                    </a:lnTo>
                    <a:lnTo>
                      <a:pt x="48" y="234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0" r:id="rId1"/>
    <p:sldLayoutId id="2147484447" r:id="rId2"/>
    <p:sldLayoutId id="2147484368" r:id="rId3"/>
    <p:sldLayoutId id="2147484424" r:id="rId4"/>
    <p:sldLayoutId id="2147484452" r:id="rId5"/>
    <p:sldLayoutId id="2147484451" r:id="rId6"/>
    <p:sldLayoutId id="2147484370" r:id="rId7"/>
    <p:sldLayoutId id="2147484459" r:id="rId8"/>
    <p:sldLayoutId id="2147484371" r:id="rId9"/>
    <p:sldLayoutId id="2147484457" r:id="rId10"/>
    <p:sldLayoutId id="2147484460" r:id="rId11"/>
    <p:sldLayoutId id="2147484458" r:id="rId12"/>
    <p:sldLayoutId id="2147484463" r:id="rId13"/>
    <p:sldLayoutId id="2147484472" r:id="rId14"/>
    <p:sldLayoutId id="2147484462" r:id="rId15"/>
    <p:sldLayoutId id="2147484464" r:id="rId16"/>
    <p:sldLayoutId id="2147484372" r:id="rId17"/>
    <p:sldLayoutId id="2147484448" r:id="rId18"/>
    <p:sldLayoutId id="2147484373" r:id="rId19"/>
    <p:sldLayoutId id="2147484465" r:id="rId20"/>
    <p:sldLayoutId id="2147484369" r:id="rId21"/>
    <p:sldLayoutId id="2147484466" r:id="rId22"/>
    <p:sldLayoutId id="2147484467" r:id="rId23"/>
    <p:sldLayoutId id="2147484468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4572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Font typeface="Arial" charset="0"/>
        <a:defRPr sz="1800">
          <a:solidFill>
            <a:schemeClr val="accent1"/>
          </a:solidFill>
          <a:latin typeface="+mn-lt"/>
          <a:ea typeface="+mn-ea"/>
          <a:cs typeface="+mn-cs"/>
        </a:defRPr>
      </a:lvl1pPr>
      <a:lvl2pPr marL="180000" indent="-180000" algn="l" defTabSz="457200" rtl="0" eaLnBrk="1" fontAlgn="base" hangingPunct="1">
        <a:lnSpc>
          <a:spcPct val="110000"/>
        </a:lnSpc>
        <a:spcBef>
          <a:spcPts val="900"/>
        </a:spcBef>
        <a:spcAft>
          <a:spcPct val="0"/>
        </a:spcAft>
        <a:buClr>
          <a:schemeClr val="accent2"/>
        </a:buClr>
        <a:buFont typeface="Arial" charset="0"/>
        <a:buChar char="•"/>
        <a:defRPr>
          <a:solidFill>
            <a:schemeClr val="accent1"/>
          </a:solidFill>
          <a:latin typeface="+mn-lt"/>
          <a:cs typeface="+mn-cs"/>
        </a:defRPr>
      </a:lvl2pPr>
      <a:lvl3pPr marL="360000" indent="-180000" algn="l" defTabSz="457200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Font typeface="Arial" charset="0"/>
        <a:buChar char="•"/>
        <a:defRPr sz="1600">
          <a:solidFill>
            <a:schemeClr val="accent1"/>
          </a:solidFill>
          <a:latin typeface="+mn-lt"/>
          <a:cs typeface="+mn-cs"/>
        </a:defRPr>
      </a:lvl3pPr>
      <a:lvl4pPr marL="540000" indent="-180000" algn="l" defTabSz="457200" rtl="0" eaLnBrk="1" fontAlgn="base" hangingPunct="1">
        <a:lnSpc>
          <a:spcPct val="110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chemeClr val="accent1"/>
          </a:solidFill>
          <a:latin typeface="+mn-lt"/>
          <a:cs typeface="+mn-cs"/>
        </a:defRPr>
      </a:lvl4pPr>
      <a:lvl5pPr marL="720000" indent="-180000" algn="l" defTabSz="457200" rtl="0" eaLnBrk="1" fontAlgn="base" hangingPunct="1">
        <a:lnSpc>
          <a:spcPct val="110000"/>
        </a:lnSpc>
        <a:spcBef>
          <a:spcPts val="3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5pPr>
      <a:lvl6pPr marL="14811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6pPr>
      <a:lvl7pPr marL="19383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7pPr>
      <a:lvl8pPr marL="23955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8pPr>
      <a:lvl9pPr marL="28527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24690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>
            <a:spLocks/>
          </p:cNvSpPr>
          <p:nvPr/>
        </p:nvSpPr>
        <p:spPr bwMode="gray">
          <a:xfrm>
            <a:off x="2006600" y="6400800"/>
            <a:ext cx="152400" cy="246063"/>
          </a:xfrm>
          <a:custGeom>
            <a:avLst/>
            <a:gdLst>
              <a:gd name="T0" fmla="*/ 178 w 246"/>
              <a:gd name="T1" fmla="*/ 224 h 396"/>
              <a:gd name="T2" fmla="*/ 214 w 246"/>
              <a:gd name="T3" fmla="*/ 238 h 396"/>
              <a:gd name="T4" fmla="*/ 230 w 246"/>
              <a:gd name="T5" fmla="*/ 286 h 396"/>
              <a:gd name="T6" fmla="*/ 220 w 246"/>
              <a:gd name="T7" fmla="*/ 330 h 396"/>
              <a:gd name="T8" fmla="*/ 178 w 246"/>
              <a:gd name="T9" fmla="*/ 378 h 396"/>
              <a:gd name="T10" fmla="*/ 106 w 246"/>
              <a:gd name="T11" fmla="*/ 396 h 396"/>
              <a:gd name="T12" fmla="*/ 64 w 246"/>
              <a:gd name="T13" fmla="*/ 390 h 396"/>
              <a:gd name="T14" fmla="*/ 18 w 246"/>
              <a:gd name="T15" fmla="*/ 364 h 396"/>
              <a:gd name="T16" fmla="*/ 0 w 246"/>
              <a:gd name="T17" fmla="*/ 326 h 396"/>
              <a:gd name="T18" fmla="*/ 4 w 246"/>
              <a:gd name="T19" fmla="*/ 308 h 396"/>
              <a:gd name="T20" fmla="*/ 18 w 246"/>
              <a:gd name="T21" fmla="*/ 286 h 396"/>
              <a:gd name="T22" fmla="*/ 46 w 246"/>
              <a:gd name="T23" fmla="*/ 272 h 396"/>
              <a:gd name="T24" fmla="*/ 20 w 246"/>
              <a:gd name="T25" fmla="*/ 260 h 396"/>
              <a:gd name="T26" fmla="*/ 4 w 246"/>
              <a:gd name="T27" fmla="*/ 240 h 396"/>
              <a:gd name="T28" fmla="*/ 2 w 246"/>
              <a:gd name="T29" fmla="*/ 222 h 396"/>
              <a:gd name="T30" fmla="*/ 16 w 246"/>
              <a:gd name="T31" fmla="*/ 182 h 396"/>
              <a:gd name="T32" fmla="*/ 40 w 246"/>
              <a:gd name="T33" fmla="*/ 158 h 396"/>
              <a:gd name="T34" fmla="*/ 38 w 246"/>
              <a:gd name="T35" fmla="*/ 136 h 396"/>
              <a:gd name="T36" fmla="*/ 22 w 246"/>
              <a:gd name="T37" fmla="*/ 112 h 396"/>
              <a:gd name="T38" fmla="*/ 18 w 246"/>
              <a:gd name="T39" fmla="*/ 82 h 396"/>
              <a:gd name="T40" fmla="*/ 26 w 246"/>
              <a:gd name="T41" fmla="*/ 46 h 396"/>
              <a:gd name="T42" fmla="*/ 60 w 246"/>
              <a:gd name="T43" fmla="*/ 12 h 396"/>
              <a:gd name="T44" fmla="*/ 112 w 246"/>
              <a:gd name="T45" fmla="*/ 0 h 396"/>
              <a:gd name="T46" fmla="*/ 148 w 246"/>
              <a:gd name="T47" fmla="*/ 6 h 396"/>
              <a:gd name="T48" fmla="*/ 176 w 246"/>
              <a:gd name="T49" fmla="*/ 24 h 396"/>
              <a:gd name="T50" fmla="*/ 206 w 246"/>
              <a:gd name="T51" fmla="*/ 4 h 396"/>
              <a:gd name="T52" fmla="*/ 230 w 246"/>
              <a:gd name="T53" fmla="*/ 4 h 396"/>
              <a:gd name="T54" fmla="*/ 246 w 246"/>
              <a:gd name="T55" fmla="*/ 28 h 396"/>
              <a:gd name="T56" fmla="*/ 242 w 246"/>
              <a:gd name="T57" fmla="*/ 42 h 396"/>
              <a:gd name="T58" fmla="*/ 226 w 246"/>
              <a:gd name="T59" fmla="*/ 50 h 396"/>
              <a:gd name="T60" fmla="*/ 208 w 246"/>
              <a:gd name="T61" fmla="*/ 38 h 396"/>
              <a:gd name="T62" fmla="*/ 204 w 246"/>
              <a:gd name="T63" fmla="*/ 28 h 396"/>
              <a:gd name="T64" fmla="*/ 198 w 246"/>
              <a:gd name="T65" fmla="*/ 22 h 396"/>
              <a:gd name="T66" fmla="*/ 190 w 246"/>
              <a:gd name="T67" fmla="*/ 26 h 396"/>
              <a:gd name="T68" fmla="*/ 192 w 246"/>
              <a:gd name="T69" fmla="*/ 44 h 396"/>
              <a:gd name="T70" fmla="*/ 204 w 246"/>
              <a:gd name="T71" fmla="*/ 84 h 396"/>
              <a:gd name="T72" fmla="*/ 196 w 246"/>
              <a:gd name="T73" fmla="*/ 118 h 396"/>
              <a:gd name="T74" fmla="*/ 162 w 246"/>
              <a:gd name="T75" fmla="*/ 152 h 396"/>
              <a:gd name="T76" fmla="*/ 110 w 246"/>
              <a:gd name="T77" fmla="*/ 166 h 396"/>
              <a:gd name="T78" fmla="*/ 86 w 246"/>
              <a:gd name="T79" fmla="*/ 162 h 396"/>
              <a:gd name="T80" fmla="*/ 64 w 246"/>
              <a:gd name="T81" fmla="*/ 156 h 396"/>
              <a:gd name="T82" fmla="*/ 28 w 246"/>
              <a:gd name="T83" fmla="*/ 190 h 396"/>
              <a:gd name="T84" fmla="*/ 26 w 246"/>
              <a:gd name="T85" fmla="*/ 202 h 396"/>
              <a:gd name="T86" fmla="*/ 34 w 246"/>
              <a:gd name="T87" fmla="*/ 220 h 396"/>
              <a:gd name="T88" fmla="*/ 72 w 246"/>
              <a:gd name="T89" fmla="*/ 224 h 3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6"/>
              <a:gd name="T136" fmla="*/ 0 h 396"/>
              <a:gd name="T137" fmla="*/ 246 w 246"/>
              <a:gd name="T138" fmla="*/ 396 h 3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6" h="396">
                <a:moveTo>
                  <a:pt x="154" y="224"/>
                </a:moveTo>
                <a:lnTo>
                  <a:pt x="154" y="224"/>
                </a:lnTo>
                <a:lnTo>
                  <a:pt x="178" y="224"/>
                </a:lnTo>
                <a:lnTo>
                  <a:pt x="190" y="226"/>
                </a:lnTo>
                <a:lnTo>
                  <a:pt x="202" y="232"/>
                </a:lnTo>
                <a:lnTo>
                  <a:pt x="214" y="238"/>
                </a:lnTo>
                <a:lnTo>
                  <a:pt x="222" y="250"/>
                </a:lnTo>
                <a:lnTo>
                  <a:pt x="228" y="264"/>
                </a:lnTo>
                <a:lnTo>
                  <a:pt x="230" y="286"/>
                </a:lnTo>
                <a:lnTo>
                  <a:pt x="226" y="308"/>
                </a:lnTo>
                <a:lnTo>
                  <a:pt x="220" y="330"/>
                </a:lnTo>
                <a:lnTo>
                  <a:pt x="210" y="348"/>
                </a:lnTo>
                <a:lnTo>
                  <a:pt x="196" y="364"/>
                </a:lnTo>
                <a:lnTo>
                  <a:pt x="178" y="378"/>
                </a:lnTo>
                <a:lnTo>
                  <a:pt x="156" y="388"/>
                </a:lnTo>
                <a:lnTo>
                  <a:pt x="132" y="394"/>
                </a:lnTo>
                <a:lnTo>
                  <a:pt x="106" y="396"/>
                </a:lnTo>
                <a:lnTo>
                  <a:pt x="84" y="394"/>
                </a:lnTo>
                <a:lnTo>
                  <a:pt x="64" y="390"/>
                </a:lnTo>
                <a:lnTo>
                  <a:pt x="46" y="384"/>
                </a:lnTo>
                <a:lnTo>
                  <a:pt x="30" y="376"/>
                </a:lnTo>
                <a:lnTo>
                  <a:pt x="18" y="364"/>
                </a:lnTo>
                <a:lnTo>
                  <a:pt x="8" y="352"/>
                </a:lnTo>
                <a:lnTo>
                  <a:pt x="2" y="340"/>
                </a:lnTo>
                <a:lnTo>
                  <a:pt x="0" y="326"/>
                </a:lnTo>
                <a:lnTo>
                  <a:pt x="0" y="316"/>
                </a:lnTo>
                <a:lnTo>
                  <a:pt x="4" y="308"/>
                </a:lnTo>
                <a:lnTo>
                  <a:pt x="6" y="300"/>
                </a:lnTo>
                <a:lnTo>
                  <a:pt x="12" y="294"/>
                </a:lnTo>
                <a:lnTo>
                  <a:pt x="18" y="286"/>
                </a:lnTo>
                <a:lnTo>
                  <a:pt x="26" y="282"/>
                </a:lnTo>
                <a:lnTo>
                  <a:pt x="36" y="276"/>
                </a:lnTo>
                <a:lnTo>
                  <a:pt x="46" y="272"/>
                </a:lnTo>
                <a:lnTo>
                  <a:pt x="28" y="264"/>
                </a:lnTo>
                <a:lnTo>
                  <a:pt x="20" y="260"/>
                </a:lnTo>
                <a:lnTo>
                  <a:pt x="14" y="254"/>
                </a:lnTo>
                <a:lnTo>
                  <a:pt x="8" y="246"/>
                </a:lnTo>
                <a:lnTo>
                  <a:pt x="4" y="240"/>
                </a:lnTo>
                <a:lnTo>
                  <a:pt x="2" y="230"/>
                </a:lnTo>
                <a:lnTo>
                  <a:pt x="2" y="222"/>
                </a:lnTo>
                <a:lnTo>
                  <a:pt x="2" y="210"/>
                </a:lnTo>
                <a:lnTo>
                  <a:pt x="8" y="196"/>
                </a:lnTo>
                <a:lnTo>
                  <a:pt x="16" y="182"/>
                </a:lnTo>
                <a:lnTo>
                  <a:pt x="28" y="168"/>
                </a:lnTo>
                <a:lnTo>
                  <a:pt x="40" y="158"/>
                </a:lnTo>
                <a:lnTo>
                  <a:pt x="54" y="150"/>
                </a:lnTo>
                <a:lnTo>
                  <a:pt x="38" y="136"/>
                </a:lnTo>
                <a:lnTo>
                  <a:pt x="32" y="128"/>
                </a:lnTo>
                <a:lnTo>
                  <a:pt x="26" y="120"/>
                </a:lnTo>
                <a:lnTo>
                  <a:pt x="22" y="112"/>
                </a:lnTo>
                <a:lnTo>
                  <a:pt x="20" y="102"/>
                </a:lnTo>
                <a:lnTo>
                  <a:pt x="18" y="92"/>
                </a:lnTo>
                <a:lnTo>
                  <a:pt x="18" y="82"/>
                </a:lnTo>
                <a:lnTo>
                  <a:pt x="20" y="64"/>
                </a:lnTo>
                <a:lnTo>
                  <a:pt x="26" y="46"/>
                </a:lnTo>
                <a:lnTo>
                  <a:pt x="34" y="32"/>
                </a:lnTo>
                <a:lnTo>
                  <a:pt x="46" y="22"/>
                </a:lnTo>
                <a:lnTo>
                  <a:pt x="60" y="12"/>
                </a:lnTo>
                <a:lnTo>
                  <a:pt x="76" y="6"/>
                </a:lnTo>
                <a:lnTo>
                  <a:pt x="94" y="2"/>
                </a:lnTo>
                <a:lnTo>
                  <a:pt x="112" y="0"/>
                </a:lnTo>
                <a:lnTo>
                  <a:pt x="132" y="2"/>
                </a:lnTo>
                <a:lnTo>
                  <a:pt x="148" y="6"/>
                </a:lnTo>
                <a:lnTo>
                  <a:pt x="164" y="14"/>
                </a:lnTo>
                <a:lnTo>
                  <a:pt x="176" y="24"/>
                </a:lnTo>
                <a:lnTo>
                  <a:pt x="186" y="16"/>
                </a:lnTo>
                <a:lnTo>
                  <a:pt x="196" y="10"/>
                </a:lnTo>
                <a:lnTo>
                  <a:pt x="206" y="4"/>
                </a:lnTo>
                <a:lnTo>
                  <a:pt x="218" y="4"/>
                </a:lnTo>
                <a:lnTo>
                  <a:pt x="230" y="4"/>
                </a:lnTo>
                <a:lnTo>
                  <a:pt x="238" y="10"/>
                </a:lnTo>
                <a:lnTo>
                  <a:pt x="244" y="18"/>
                </a:lnTo>
                <a:lnTo>
                  <a:pt x="246" y="28"/>
                </a:lnTo>
                <a:lnTo>
                  <a:pt x="246" y="36"/>
                </a:lnTo>
                <a:lnTo>
                  <a:pt x="242" y="42"/>
                </a:lnTo>
                <a:lnTo>
                  <a:pt x="234" y="48"/>
                </a:lnTo>
                <a:lnTo>
                  <a:pt x="226" y="50"/>
                </a:lnTo>
                <a:lnTo>
                  <a:pt x="216" y="48"/>
                </a:lnTo>
                <a:lnTo>
                  <a:pt x="210" y="44"/>
                </a:lnTo>
                <a:lnTo>
                  <a:pt x="208" y="38"/>
                </a:lnTo>
                <a:lnTo>
                  <a:pt x="206" y="34"/>
                </a:lnTo>
                <a:lnTo>
                  <a:pt x="204" y="28"/>
                </a:lnTo>
                <a:lnTo>
                  <a:pt x="204" y="24"/>
                </a:lnTo>
                <a:lnTo>
                  <a:pt x="202" y="24"/>
                </a:lnTo>
                <a:lnTo>
                  <a:pt x="198" y="22"/>
                </a:lnTo>
                <a:lnTo>
                  <a:pt x="194" y="24"/>
                </a:lnTo>
                <a:lnTo>
                  <a:pt x="190" y="26"/>
                </a:lnTo>
                <a:lnTo>
                  <a:pt x="184" y="32"/>
                </a:lnTo>
                <a:lnTo>
                  <a:pt x="192" y="44"/>
                </a:lnTo>
                <a:lnTo>
                  <a:pt x="198" y="56"/>
                </a:lnTo>
                <a:lnTo>
                  <a:pt x="202" y="70"/>
                </a:lnTo>
                <a:lnTo>
                  <a:pt x="204" y="84"/>
                </a:lnTo>
                <a:lnTo>
                  <a:pt x="202" y="102"/>
                </a:lnTo>
                <a:lnTo>
                  <a:pt x="196" y="118"/>
                </a:lnTo>
                <a:lnTo>
                  <a:pt x="188" y="132"/>
                </a:lnTo>
                <a:lnTo>
                  <a:pt x="176" y="144"/>
                </a:lnTo>
                <a:lnTo>
                  <a:pt x="162" y="152"/>
                </a:lnTo>
                <a:lnTo>
                  <a:pt x="146" y="160"/>
                </a:lnTo>
                <a:lnTo>
                  <a:pt x="128" y="164"/>
                </a:lnTo>
                <a:lnTo>
                  <a:pt x="110" y="166"/>
                </a:lnTo>
                <a:lnTo>
                  <a:pt x="98" y="164"/>
                </a:lnTo>
                <a:lnTo>
                  <a:pt x="86" y="162"/>
                </a:lnTo>
                <a:lnTo>
                  <a:pt x="74" y="160"/>
                </a:lnTo>
                <a:lnTo>
                  <a:pt x="64" y="156"/>
                </a:lnTo>
                <a:lnTo>
                  <a:pt x="48" y="168"/>
                </a:lnTo>
                <a:lnTo>
                  <a:pt x="36" y="178"/>
                </a:lnTo>
                <a:lnTo>
                  <a:pt x="28" y="190"/>
                </a:lnTo>
                <a:lnTo>
                  <a:pt x="26" y="196"/>
                </a:lnTo>
                <a:lnTo>
                  <a:pt x="26" y="202"/>
                </a:lnTo>
                <a:lnTo>
                  <a:pt x="26" y="210"/>
                </a:lnTo>
                <a:lnTo>
                  <a:pt x="30" y="216"/>
                </a:lnTo>
                <a:lnTo>
                  <a:pt x="34" y="220"/>
                </a:lnTo>
                <a:lnTo>
                  <a:pt x="40" y="222"/>
                </a:lnTo>
                <a:lnTo>
                  <a:pt x="56" y="224"/>
                </a:lnTo>
                <a:lnTo>
                  <a:pt x="72" y="224"/>
                </a:lnTo>
                <a:lnTo>
                  <a:pt x="154" y="2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gray">
          <a:xfrm>
            <a:off x="2028825" y="6570663"/>
            <a:ext cx="107950" cy="68262"/>
          </a:xfrm>
          <a:custGeom>
            <a:avLst/>
            <a:gdLst>
              <a:gd name="T0" fmla="*/ 82 w 174"/>
              <a:gd name="T1" fmla="*/ 2 h 108"/>
              <a:gd name="T2" fmla="*/ 82 w 174"/>
              <a:gd name="T3" fmla="*/ 2 h 108"/>
              <a:gd name="T4" fmla="*/ 48 w 174"/>
              <a:gd name="T5" fmla="*/ 2 h 108"/>
              <a:gd name="T6" fmla="*/ 20 w 174"/>
              <a:gd name="T7" fmla="*/ 0 h 108"/>
              <a:gd name="T8" fmla="*/ 20 w 174"/>
              <a:gd name="T9" fmla="*/ 0 h 108"/>
              <a:gd name="T10" fmla="*/ 12 w 174"/>
              <a:gd name="T11" fmla="*/ 8 h 108"/>
              <a:gd name="T12" fmla="*/ 6 w 174"/>
              <a:gd name="T13" fmla="*/ 18 h 108"/>
              <a:gd name="T14" fmla="*/ 2 w 174"/>
              <a:gd name="T15" fmla="*/ 30 h 108"/>
              <a:gd name="T16" fmla="*/ 0 w 174"/>
              <a:gd name="T17" fmla="*/ 46 h 108"/>
              <a:gd name="T18" fmla="*/ 0 w 174"/>
              <a:gd name="T19" fmla="*/ 46 h 108"/>
              <a:gd name="T20" fmla="*/ 0 w 174"/>
              <a:gd name="T21" fmla="*/ 56 h 108"/>
              <a:gd name="T22" fmla="*/ 4 w 174"/>
              <a:gd name="T23" fmla="*/ 66 h 108"/>
              <a:gd name="T24" fmla="*/ 8 w 174"/>
              <a:gd name="T25" fmla="*/ 78 h 108"/>
              <a:gd name="T26" fmla="*/ 16 w 174"/>
              <a:gd name="T27" fmla="*/ 86 h 108"/>
              <a:gd name="T28" fmla="*/ 26 w 174"/>
              <a:gd name="T29" fmla="*/ 94 h 108"/>
              <a:gd name="T30" fmla="*/ 38 w 174"/>
              <a:gd name="T31" fmla="*/ 102 h 108"/>
              <a:gd name="T32" fmla="*/ 52 w 174"/>
              <a:gd name="T33" fmla="*/ 106 h 108"/>
              <a:gd name="T34" fmla="*/ 70 w 174"/>
              <a:gd name="T35" fmla="*/ 108 h 108"/>
              <a:gd name="T36" fmla="*/ 70 w 174"/>
              <a:gd name="T37" fmla="*/ 108 h 108"/>
              <a:gd name="T38" fmla="*/ 84 w 174"/>
              <a:gd name="T39" fmla="*/ 106 h 108"/>
              <a:gd name="T40" fmla="*/ 98 w 174"/>
              <a:gd name="T41" fmla="*/ 104 h 108"/>
              <a:gd name="T42" fmla="*/ 110 w 174"/>
              <a:gd name="T43" fmla="*/ 102 h 108"/>
              <a:gd name="T44" fmla="*/ 120 w 174"/>
              <a:gd name="T45" fmla="*/ 98 h 108"/>
              <a:gd name="T46" fmla="*/ 138 w 174"/>
              <a:gd name="T47" fmla="*/ 88 h 108"/>
              <a:gd name="T48" fmla="*/ 152 w 174"/>
              <a:gd name="T49" fmla="*/ 76 h 108"/>
              <a:gd name="T50" fmla="*/ 164 w 174"/>
              <a:gd name="T51" fmla="*/ 64 h 108"/>
              <a:gd name="T52" fmla="*/ 170 w 174"/>
              <a:gd name="T53" fmla="*/ 50 h 108"/>
              <a:gd name="T54" fmla="*/ 174 w 174"/>
              <a:gd name="T55" fmla="*/ 36 h 108"/>
              <a:gd name="T56" fmla="*/ 174 w 174"/>
              <a:gd name="T57" fmla="*/ 26 h 108"/>
              <a:gd name="T58" fmla="*/ 174 w 174"/>
              <a:gd name="T59" fmla="*/ 26 h 108"/>
              <a:gd name="T60" fmla="*/ 174 w 174"/>
              <a:gd name="T61" fmla="*/ 16 h 108"/>
              <a:gd name="T62" fmla="*/ 172 w 174"/>
              <a:gd name="T63" fmla="*/ 10 h 108"/>
              <a:gd name="T64" fmla="*/ 168 w 174"/>
              <a:gd name="T65" fmla="*/ 6 h 108"/>
              <a:gd name="T66" fmla="*/ 164 w 174"/>
              <a:gd name="T67" fmla="*/ 4 h 108"/>
              <a:gd name="T68" fmla="*/ 156 w 174"/>
              <a:gd name="T69" fmla="*/ 2 h 108"/>
              <a:gd name="T70" fmla="*/ 148 w 174"/>
              <a:gd name="T71" fmla="*/ 0 h 108"/>
              <a:gd name="T72" fmla="*/ 128 w 174"/>
              <a:gd name="T73" fmla="*/ 0 h 108"/>
              <a:gd name="T74" fmla="*/ 82 w 174"/>
              <a:gd name="T75" fmla="*/ 2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4"/>
              <a:gd name="T115" fmla="*/ 0 h 108"/>
              <a:gd name="T116" fmla="*/ 174 w 174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4" h="108">
                <a:moveTo>
                  <a:pt x="82" y="2"/>
                </a:moveTo>
                <a:lnTo>
                  <a:pt x="82" y="2"/>
                </a:lnTo>
                <a:lnTo>
                  <a:pt x="48" y="2"/>
                </a:lnTo>
                <a:lnTo>
                  <a:pt x="20" y="0"/>
                </a:lnTo>
                <a:lnTo>
                  <a:pt x="12" y="8"/>
                </a:lnTo>
                <a:lnTo>
                  <a:pt x="6" y="18"/>
                </a:lnTo>
                <a:lnTo>
                  <a:pt x="2" y="30"/>
                </a:lnTo>
                <a:lnTo>
                  <a:pt x="0" y="46"/>
                </a:lnTo>
                <a:lnTo>
                  <a:pt x="0" y="56"/>
                </a:lnTo>
                <a:lnTo>
                  <a:pt x="4" y="66"/>
                </a:lnTo>
                <a:lnTo>
                  <a:pt x="8" y="78"/>
                </a:lnTo>
                <a:lnTo>
                  <a:pt x="16" y="86"/>
                </a:lnTo>
                <a:lnTo>
                  <a:pt x="26" y="94"/>
                </a:lnTo>
                <a:lnTo>
                  <a:pt x="38" y="102"/>
                </a:lnTo>
                <a:lnTo>
                  <a:pt x="52" y="106"/>
                </a:lnTo>
                <a:lnTo>
                  <a:pt x="70" y="108"/>
                </a:lnTo>
                <a:lnTo>
                  <a:pt x="84" y="106"/>
                </a:lnTo>
                <a:lnTo>
                  <a:pt x="98" y="104"/>
                </a:lnTo>
                <a:lnTo>
                  <a:pt x="110" y="102"/>
                </a:lnTo>
                <a:lnTo>
                  <a:pt x="120" y="98"/>
                </a:lnTo>
                <a:lnTo>
                  <a:pt x="138" y="88"/>
                </a:lnTo>
                <a:lnTo>
                  <a:pt x="152" y="76"/>
                </a:lnTo>
                <a:lnTo>
                  <a:pt x="164" y="64"/>
                </a:lnTo>
                <a:lnTo>
                  <a:pt x="170" y="50"/>
                </a:lnTo>
                <a:lnTo>
                  <a:pt x="174" y="36"/>
                </a:lnTo>
                <a:lnTo>
                  <a:pt x="174" y="26"/>
                </a:lnTo>
                <a:lnTo>
                  <a:pt x="174" y="16"/>
                </a:lnTo>
                <a:lnTo>
                  <a:pt x="172" y="10"/>
                </a:lnTo>
                <a:lnTo>
                  <a:pt x="168" y="6"/>
                </a:lnTo>
                <a:lnTo>
                  <a:pt x="164" y="4"/>
                </a:lnTo>
                <a:lnTo>
                  <a:pt x="156" y="2"/>
                </a:lnTo>
                <a:lnTo>
                  <a:pt x="148" y="0"/>
                </a:lnTo>
                <a:lnTo>
                  <a:pt x="128" y="0"/>
                </a:lnTo>
                <a:lnTo>
                  <a:pt x="8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gray">
          <a:xfrm>
            <a:off x="2051050" y="6407150"/>
            <a:ext cx="46038" cy="88900"/>
          </a:xfrm>
          <a:custGeom>
            <a:avLst/>
            <a:gdLst>
              <a:gd name="T0" fmla="*/ 74 w 76"/>
              <a:gd name="T1" fmla="*/ 20 h 144"/>
              <a:gd name="T2" fmla="*/ 74 w 76"/>
              <a:gd name="T3" fmla="*/ 20 h 144"/>
              <a:gd name="T4" fmla="*/ 68 w 76"/>
              <a:gd name="T5" fmla="*/ 12 h 144"/>
              <a:gd name="T6" fmla="*/ 62 w 76"/>
              <a:gd name="T7" fmla="*/ 6 h 144"/>
              <a:gd name="T8" fmla="*/ 52 w 76"/>
              <a:gd name="T9" fmla="*/ 2 h 144"/>
              <a:gd name="T10" fmla="*/ 38 w 76"/>
              <a:gd name="T11" fmla="*/ 0 h 144"/>
              <a:gd name="T12" fmla="*/ 38 w 76"/>
              <a:gd name="T13" fmla="*/ 0 h 144"/>
              <a:gd name="T14" fmla="*/ 28 w 76"/>
              <a:gd name="T15" fmla="*/ 2 h 144"/>
              <a:gd name="T16" fmla="*/ 18 w 76"/>
              <a:gd name="T17" fmla="*/ 6 h 144"/>
              <a:gd name="T18" fmla="*/ 12 w 76"/>
              <a:gd name="T19" fmla="*/ 10 h 144"/>
              <a:gd name="T20" fmla="*/ 8 w 76"/>
              <a:gd name="T21" fmla="*/ 16 h 144"/>
              <a:gd name="T22" fmla="*/ 4 w 76"/>
              <a:gd name="T23" fmla="*/ 24 h 144"/>
              <a:gd name="T24" fmla="*/ 2 w 76"/>
              <a:gd name="T25" fmla="*/ 32 h 144"/>
              <a:gd name="T26" fmla="*/ 2 w 76"/>
              <a:gd name="T27" fmla="*/ 46 h 144"/>
              <a:gd name="T28" fmla="*/ 2 w 76"/>
              <a:gd name="T29" fmla="*/ 46 h 144"/>
              <a:gd name="T30" fmla="*/ 0 w 76"/>
              <a:gd name="T31" fmla="*/ 100 h 144"/>
              <a:gd name="T32" fmla="*/ 0 w 76"/>
              <a:gd name="T33" fmla="*/ 100 h 144"/>
              <a:gd name="T34" fmla="*/ 2 w 76"/>
              <a:gd name="T35" fmla="*/ 114 h 144"/>
              <a:gd name="T36" fmla="*/ 2 w 76"/>
              <a:gd name="T37" fmla="*/ 120 h 144"/>
              <a:gd name="T38" fmla="*/ 6 w 76"/>
              <a:gd name="T39" fmla="*/ 128 h 144"/>
              <a:gd name="T40" fmla="*/ 10 w 76"/>
              <a:gd name="T41" fmla="*/ 134 h 144"/>
              <a:gd name="T42" fmla="*/ 16 w 76"/>
              <a:gd name="T43" fmla="*/ 140 h 144"/>
              <a:gd name="T44" fmla="*/ 26 w 76"/>
              <a:gd name="T45" fmla="*/ 142 h 144"/>
              <a:gd name="T46" fmla="*/ 38 w 76"/>
              <a:gd name="T47" fmla="*/ 144 h 144"/>
              <a:gd name="T48" fmla="*/ 38 w 76"/>
              <a:gd name="T49" fmla="*/ 144 h 144"/>
              <a:gd name="T50" fmla="*/ 46 w 76"/>
              <a:gd name="T51" fmla="*/ 144 h 144"/>
              <a:gd name="T52" fmla="*/ 54 w 76"/>
              <a:gd name="T53" fmla="*/ 142 h 144"/>
              <a:gd name="T54" fmla="*/ 60 w 76"/>
              <a:gd name="T55" fmla="*/ 138 h 144"/>
              <a:gd name="T56" fmla="*/ 66 w 76"/>
              <a:gd name="T57" fmla="*/ 134 h 144"/>
              <a:gd name="T58" fmla="*/ 66 w 76"/>
              <a:gd name="T59" fmla="*/ 134 h 144"/>
              <a:gd name="T60" fmla="*/ 70 w 76"/>
              <a:gd name="T61" fmla="*/ 126 h 144"/>
              <a:gd name="T62" fmla="*/ 74 w 76"/>
              <a:gd name="T63" fmla="*/ 116 h 144"/>
              <a:gd name="T64" fmla="*/ 74 w 76"/>
              <a:gd name="T65" fmla="*/ 98 h 144"/>
              <a:gd name="T66" fmla="*/ 76 w 76"/>
              <a:gd name="T67" fmla="*/ 68 h 144"/>
              <a:gd name="T68" fmla="*/ 76 w 76"/>
              <a:gd name="T69" fmla="*/ 68 h 144"/>
              <a:gd name="T70" fmla="*/ 76 w 76"/>
              <a:gd name="T71" fmla="*/ 42 h 144"/>
              <a:gd name="T72" fmla="*/ 74 w 76"/>
              <a:gd name="T73" fmla="*/ 30 h 144"/>
              <a:gd name="T74" fmla="*/ 74 w 76"/>
              <a:gd name="T75" fmla="*/ 20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"/>
              <a:gd name="T115" fmla="*/ 0 h 144"/>
              <a:gd name="T116" fmla="*/ 76 w 76"/>
              <a:gd name="T117" fmla="*/ 144 h 1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" h="144">
                <a:moveTo>
                  <a:pt x="74" y="20"/>
                </a:moveTo>
                <a:lnTo>
                  <a:pt x="74" y="20"/>
                </a:lnTo>
                <a:lnTo>
                  <a:pt x="68" y="12"/>
                </a:lnTo>
                <a:lnTo>
                  <a:pt x="62" y="6"/>
                </a:lnTo>
                <a:lnTo>
                  <a:pt x="52" y="2"/>
                </a:lnTo>
                <a:lnTo>
                  <a:pt x="38" y="0"/>
                </a:lnTo>
                <a:lnTo>
                  <a:pt x="28" y="2"/>
                </a:lnTo>
                <a:lnTo>
                  <a:pt x="18" y="6"/>
                </a:lnTo>
                <a:lnTo>
                  <a:pt x="12" y="10"/>
                </a:lnTo>
                <a:lnTo>
                  <a:pt x="8" y="16"/>
                </a:lnTo>
                <a:lnTo>
                  <a:pt x="4" y="24"/>
                </a:lnTo>
                <a:lnTo>
                  <a:pt x="2" y="32"/>
                </a:lnTo>
                <a:lnTo>
                  <a:pt x="2" y="46"/>
                </a:lnTo>
                <a:lnTo>
                  <a:pt x="0" y="100"/>
                </a:lnTo>
                <a:lnTo>
                  <a:pt x="2" y="114"/>
                </a:lnTo>
                <a:lnTo>
                  <a:pt x="2" y="120"/>
                </a:lnTo>
                <a:lnTo>
                  <a:pt x="6" y="128"/>
                </a:lnTo>
                <a:lnTo>
                  <a:pt x="10" y="134"/>
                </a:lnTo>
                <a:lnTo>
                  <a:pt x="16" y="140"/>
                </a:lnTo>
                <a:lnTo>
                  <a:pt x="26" y="142"/>
                </a:lnTo>
                <a:lnTo>
                  <a:pt x="38" y="144"/>
                </a:lnTo>
                <a:lnTo>
                  <a:pt x="46" y="144"/>
                </a:lnTo>
                <a:lnTo>
                  <a:pt x="54" y="142"/>
                </a:lnTo>
                <a:lnTo>
                  <a:pt x="60" y="138"/>
                </a:lnTo>
                <a:lnTo>
                  <a:pt x="66" y="134"/>
                </a:lnTo>
                <a:lnTo>
                  <a:pt x="70" y="126"/>
                </a:lnTo>
                <a:lnTo>
                  <a:pt x="74" y="116"/>
                </a:lnTo>
                <a:lnTo>
                  <a:pt x="74" y="98"/>
                </a:lnTo>
                <a:lnTo>
                  <a:pt x="76" y="68"/>
                </a:lnTo>
                <a:lnTo>
                  <a:pt x="76" y="42"/>
                </a:lnTo>
                <a:lnTo>
                  <a:pt x="74" y="30"/>
                </a:lnTo>
                <a:lnTo>
                  <a:pt x="74" y="2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cxnSp>
        <p:nvCxnSpPr>
          <p:cNvPr id="4101" name="Straight Connector 28"/>
          <p:cNvCxnSpPr>
            <a:cxnSpLocks noChangeShapeType="1"/>
          </p:cNvCxnSpPr>
          <p:nvPr/>
        </p:nvCxnSpPr>
        <p:spPr bwMode="gray">
          <a:xfrm>
            <a:off x="541338" y="6048375"/>
            <a:ext cx="8043862" cy="4763"/>
          </a:xfrm>
          <a:prstGeom prst="line">
            <a:avLst/>
          </a:prstGeom>
          <a:noFill/>
          <a:ln w="25400" algn="ctr">
            <a:solidFill>
              <a:srgbClr val="C4C7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7" name="Group 35"/>
          <p:cNvGrpSpPr>
            <a:grpSpLocks/>
          </p:cNvGrpSpPr>
          <p:nvPr/>
        </p:nvGrpSpPr>
        <p:grpSpPr bwMode="auto">
          <a:xfrm>
            <a:off x="550863" y="6315075"/>
            <a:ext cx="1668462" cy="333375"/>
            <a:chOff x="404" y="1966"/>
            <a:chExt cx="1367" cy="273"/>
          </a:xfrm>
        </p:grpSpPr>
        <p:grpSp>
          <p:nvGrpSpPr>
            <p:cNvPr id="4108" name="Group 36"/>
            <p:cNvGrpSpPr>
              <a:grpSpLocks/>
            </p:cNvGrpSpPr>
            <p:nvPr/>
          </p:nvGrpSpPr>
          <p:grpSpPr bwMode="auto">
            <a:xfrm>
              <a:off x="404" y="1966"/>
              <a:ext cx="547" cy="197"/>
              <a:chOff x="404" y="1966"/>
              <a:chExt cx="547" cy="197"/>
            </a:xfrm>
          </p:grpSpPr>
          <p:sp>
            <p:nvSpPr>
              <p:cNvPr id="1211" name="Freeform 1559"/>
              <p:cNvSpPr>
                <a:spLocks/>
              </p:cNvSpPr>
              <p:nvPr/>
            </p:nvSpPr>
            <p:spPr bwMode="gray">
              <a:xfrm>
                <a:off x="404" y="1966"/>
                <a:ext cx="142" cy="194"/>
              </a:xfrm>
              <a:custGeom>
                <a:avLst/>
                <a:gdLst>
                  <a:gd name="T0" fmla="*/ 208 w 288"/>
                  <a:gd name="T1" fmla="*/ 272 h 390"/>
                  <a:gd name="T2" fmla="*/ 208 w 288"/>
                  <a:gd name="T3" fmla="*/ 272 h 390"/>
                  <a:gd name="T4" fmla="*/ 208 w 288"/>
                  <a:gd name="T5" fmla="*/ 248 h 390"/>
                  <a:gd name="T6" fmla="*/ 204 w 288"/>
                  <a:gd name="T7" fmla="*/ 230 h 390"/>
                  <a:gd name="T8" fmla="*/ 198 w 288"/>
                  <a:gd name="T9" fmla="*/ 216 h 390"/>
                  <a:gd name="T10" fmla="*/ 190 w 288"/>
                  <a:gd name="T11" fmla="*/ 208 h 390"/>
                  <a:gd name="T12" fmla="*/ 180 w 288"/>
                  <a:gd name="T13" fmla="*/ 204 h 390"/>
                  <a:gd name="T14" fmla="*/ 168 w 288"/>
                  <a:gd name="T15" fmla="*/ 200 h 390"/>
                  <a:gd name="T16" fmla="*/ 152 w 288"/>
                  <a:gd name="T17" fmla="*/ 200 h 390"/>
                  <a:gd name="T18" fmla="*/ 136 w 288"/>
                  <a:gd name="T19" fmla="*/ 200 h 390"/>
                  <a:gd name="T20" fmla="*/ 112 w 288"/>
                  <a:gd name="T21" fmla="*/ 200 h 390"/>
                  <a:gd name="T22" fmla="*/ 112 w 288"/>
                  <a:gd name="T23" fmla="*/ 380 h 390"/>
                  <a:gd name="T24" fmla="*/ 162 w 288"/>
                  <a:gd name="T25" fmla="*/ 380 h 390"/>
                  <a:gd name="T26" fmla="*/ 162 w 288"/>
                  <a:gd name="T27" fmla="*/ 390 h 390"/>
                  <a:gd name="T28" fmla="*/ 0 w 288"/>
                  <a:gd name="T29" fmla="*/ 390 h 390"/>
                  <a:gd name="T30" fmla="*/ 0 w 288"/>
                  <a:gd name="T31" fmla="*/ 380 h 390"/>
                  <a:gd name="T32" fmla="*/ 50 w 288"/>
                  <a:gd name="T33" fmla="*/ 380 h 390"/>
                  <a:gd name="T34" fmla="*/ 50 w 288"/>
                  <a:gd name="T35" fmla="*/ 10 h 390"/>
                  <a:gd name="T36" fmla="*/ 0 w 288"/>
                  <a:gd name="T37" fmla="*/ 10 h 390"/>
                  <a:gd name="T38" fmla="*/ 0 w 288"/>
                  <a:gd name="T39" fmla="*/ 0 h 390"/>
                  <a:gd name="T40" fmla="*/ 282 w 288"/>
                  <a:gd name="T41" fmla="*/ 0 h 390"/>
                  <a:gd name="T42" fmla="*/ 288 w 288"/>
                  <a:gd name="T43" fmla="*/ 110 h 390"/>
                  <a:gd name="T44" fmla="*/ 280 w 288"/>
                  <a:gd name="T45" fmla="*/ 110 h 390"/>
                  <a:gd name="T46" fmla="*/ 280 w 288"/>
                  <a:gd name="T47" fmla="*/ 110 h 390"/>
                  <a:gd name="T48" fmla="*/ 274 w 288"/>
                  <a:gd name="T49" fmla="*/ 86 h 390"/>
                  <a:gd name="T50" fmla="*/ 268 w 288"/>
                  <a:gd name="T51" fmla="*/ 64 h 390"/>
                  <a:gd name="T52" fmla="*/ 262 w 288"/>
                  <a:gd name="T53" fmla="*/ 54 h 390"/>
                  <a:gd name="T54" fmla="*/ 256 w 288"/>
                  <a:gd name="T55" fmla="*/ 44 h 390"/>
                  <a:gd name="T56" fmla="*/ 250 w 288"/>
                  <a:gd name="T57" fmla="*/ 34 h 390"/>
                  <a:gd name="T58" fmla="*/ 242 w 288"/>
                  <a:gd name="T59" fmla="*/ 28 h 390"/>
                  <a:gd name="T60" fmla="*/ 242 w 288"/>
                  <a:gd name="T61" fmla="*/ 28 h 390"/>
                  <a:gd name="T62" fmla="*/ 234 w 288"/>
                  <a:gd name="T63" fmla="*/ 22 h 390"/>
                  <a:gd name="T64" fmla="*/ 226 w 288"/>
                  <a:gd name="T65" fmla="*/ 18 h 390"/>
                  <a:gd name="T66" fmla="*/ 210 w 288"/>
                  <a:gd name="T67" fmla="*/ 12 h 390"/>
                  <a:gd name="T68" fmla="*/ 190 w 288"/>
                  <a:gd name="T69" fmla="*/ 12 h 390"/>
                  <a:gd name="T70" fmla="*/ 164 w 288"/>
                  <a:gd name="T71" fmla="*/ 10 h 390"/>
                  <a:gd name="T72" fmla="*/ 112 w 288"/>
                  <a:gd name="T73" fmla="*/ 10 h 390"/>
                  <a:gd name="T74" fmla="*/ 112 w 288"/>
                  <a:gd name="T75" fmla="*/ 186 h 390"/>
                  <a:gd name="T76" fmla="*/ 134 w 288"/>
                  <a:gd name="T77" fmla="*/ 186 h 390"/>
                  <a:gd name="T78" fmla="*/ 134 w 288"/>
                  <a:gd name="T79" fmla="*/ 186 h 390"/>
                  <a:gd name="T80" fmla="*/ 162 w 288"/>
                  <a:gd name="T81" fmla="*/ 186 h 390"/>
                  <a:gd name="T82" fmla="*/ 182 w 288"/>
                  <a:gd name="T83" fmla="*/ 184 h 390"/>
                  <a:gd name="T84" fmla="*/ 190 w 288"/>
                  <a:gd name="T85" fmla="*/ 180 h 390"/>
                  <a:gd name="T86" fmla="*/ 194 w 288"/>
                  <a:gd name="T87" fmla="*/ 176 h 390"/>
                  <a:gd name="T88" fmla="*/ 200 w 288"/>
                  <a:gd name="T89" fmla="*/ 170 h 390"/>
                  <a:gd name="T90" fmla="*/ 202 w 288"/>
                  <a:gd name="T91" fmla="*/ 162 h 390"/>
                  <a:gd name="T92" fmla="*/ 202 w 288"/>
                  <a:gd name="T93" fmla="*/ 162 h 390"/>
                  <a:gd name="T94" fmla="*/ 206 w 288"/>
                  <a:gd name="T95" fmla="*/ 152 h 390"/>
                  <a:gd name="T96" fmla="*/ 206 w 288"/>
                  <a:gd name="T97" fmla="*/ 138 h 390"/>
                  <a:gd name="T98" fmla="*/ 208 w 288"/>
                  <a:gd name="T99" fmla="*/ 112 h 390"/>
                  <a:gd name="T100" fmla="*/ 218 w 288"/>
                  <a:gd name="T101" fmla="*/ 112 h 390"/>
                  <a:gd name="T102" fmla="*/ 218 w 288"/>
                  <a:gd name="T103" fmla="*/ 272 h 390"/>
                  <a:gd name="T104" fmla="*/ 208 w 288"/>
                  <a:gd name="T105" fmla="*/ 272 h 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8"/>
                  <a:gd name="T160" fmla="*/ 0 h 390"/>
                  <a:gd name="T161" fmla="*/ 288 w 288"/>
                  <a:gd name="T162" fmla="*/ 390 h 3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8" h="390">
                    <a:moveTo>
                      <a:pt x="208" y="272"/>
                    </a:moveTo>
                    <a:lnTo>
                      <a:pt x="208" y="272"/>
                    </a:lnTo>
                    <a:lnTo>
                      <a:pt x="208" y="248"/>
                    </a:lnTo>
                    <a:lnTo>
                      <a:pt x="204" y="230"/>
                    </a:lnTo>
                    <a:lnTo>
                      <a:pt x="198" y="216"/>
                    </a:lnTo>
                    <a:lnTo>
                      <a:pt x="190" y="208"/>
                    </a:lnTo>
                    <a:lnTo>
                      <a:pt x="180" y="204"/>
                    </a:lnTo>
                    <a:lnTo>
                      <a:pt x="168" y="200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12" y="200"/>
                    </a:lnTo>
                    <a:lnTo>
                      <a:pt x="112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50" y="380"/>
                    </a:lnTo>
                    <a:lnTo>
                      <a:pt x="5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8" y="110"/>
                    </a:lnTo>
                    <a:lnTo>
                      <a:pt x="280" y="110"/>
                    </a:lnTo>
                    <a:lnTo>
                      <a:pt x="274" y="86"/>
                    </a:lnTo>
                    <a:lnTo>
                      <a:pt x="268" y="64"/>
                    </a:lnTo>
                    <a:lnTo>
                      <a:pt x="262" y="54"/>
                    </a:lnTo>
                    <a:lnTo>
                      <a:pt x="256" y="44"/>
                    </a:lnTo>
                    <a:lnTo>
                      <a:pt x="250" y="34"/>
                    </a:lnTo>
                    <a:lnTo>
                      <a:pt x="242" y="28"/>
                    </a:lnTo>
                    <a:lnTo>
                      <a:pt x="234" y="22"/>
                    </a:lnTo>
                    <a:lnTo>
                      <a:pt x="226" y="18"/>
                    </a:lnTo>
                    <a:lnTo>
                      <a:pt x="210" y="12"/>
                    </a:lnTo>
                    <a:lnTo>
                      <a:pt x="190" y="12"/>
                    </a:lnTo>
                    <a:lnTo>
                      <a:pt x="164" y="10"/>
                    </a:lnTo>
                    <a:lnTo>
                      <a:pt x="112" y="10"/>
                    </a:lnTo>
                    <a:lnTo>
                      <a:pt x="112" y="186"/>
                    </a:lnTo>
                    <a:lnTo>
                      <a:pt x="134" y="186"/>
                    </a:lnTo>
                    <a:lnTo>
                      <a:pt x="162" y="186"/>
                    </a:lnTo>
                    <a:lnTo>
                      <a:pt x="182" y="184"/>
                    </a:lnTo>
                    <a:lnTo>
                      <a:pt x="190" y="180"/>
                    </a:lnTo>
                    <a:lnTo>
                      <a:pt x="194" y="176"/>
                    </a:lnTo>
                    <a:lnTo>
                      <a:pt x="200" y="170"/>
                    </a:lnTo>
                    <a:lnTo>
                      <a:pt x="202" y="162"/>
                    </a:lnTo>
                    <a:lnTo>
                      <a:pt x="206" y="152"/>
                    </a:lnTo>
                    <a:lnTo>
                      <a:pt x="206" y="138"/>
                    </a:lnTo>
                    <a:lnTo>
                      <a:pt x="208" y="112"/>
                    </a:lnTo>
                    <a:lnTo>
                      <a:pt x="218" y="112"/>
                    </a:lnTo>
                    <a:lnTo>
                      <a:pt x="218" y="272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3" name="Freeform 1561"/>
              <p:cNvSpPr>
                <a:spLocks/>
              </p:cNvSpPr>
              <p:nvPr/>
            </p:nvSpPr>
            <p:spPr bwMode="gray">
              <a:xfrm>
                <a:off x="551" y="2047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4" name="Freeform 1562"/>
              <p:cNvSpPr>
                <a:spLocks/>
              </p:cNvSpPr>
              <p:nvPr/>
            </p:nvSpPr>
            <p:spPr bwMode="gray">
              <a:xfrm>
                <a:off x="567" y="1970"/>
                <a:ext cx="31" cy="34"/>
              </a:xfrm>
              <a:custGeom>
                <a:avLst/>
                <a:gdLst>
                  <a:gd name="T0" fmla="*/ 32 w 66"/>
                  <a:gd name="T1" fmla="*/ 0 h 66"/>
                  <a:gd name="T2" fmla="*/ 32 w 66"/>
                  <a:gd name="T3" fmla="*/ 0 h 66"/>
                  <a:gd name="T4" fmla="*/ 40 w 66"/>
                  <a:gd name="T5" fmla="*/ 0 h 66"/>
                  <a:gd name="T6" fmla="*/ 46 w 66"/>
                  <a:gd name="T7" fmla="*/ 2 h 66"/>
                  <a:gd name="T8" fmla="*/ 50 w 66"/>
                  <a:gd name="T9" fmla="*/ 6 h 66"/>
                  <a:gd name="T10" fmla="*/ 56 w 66"/>
                  <a:gd name="T11" fmla="*/ 10 h 66"/>
                  <a:gd name="T12" fmla="*/ 60 w 66"/>
                  <a:gd name="T13" fmla="*/ 14 h 66"/>
                  <a:gd name="T14" fmla="*/ 62 w 66"/>
                  <a:gd name="T15" fmla="*/ 20 h 66"/>
                  <a:gd name="T16" fmla="*/ 64 w 66"/>
                  <a:gd name="T17" fmla="*/ 26 h 66"/>
                  <a:gd name="T18" fmla="*/ 66 w 66"/>
                  <a:gd name="T19" fmla="*/ 32 h 66"/>
                  <a:gd name="T20" fmla="*/ 66 w 66"/>
                  <a:gd name="T21" fmla="*/ 32 h 66"/>
                  <a:gd name="T22" fmla="*/ 64 w 66"/>
                  <a:gd name="T23" fmla="*/ 40 h 66"/>
                  <a:gd name="T24" fmla="*/ 62 w 66"/>
                  <a:gd name="T25" fmla="*/ 46 h 66"/>
                  <a:gd name="T26" fmla="*/ 60 w 66"/>
                  <a:gd name="T27" fmla="*/ 52 h 66"/>
                  <a:gd name="T28" fmla="*/ 56 w 66"/>
                  <a:gd name="T29" fmla="*/ 56 h 66"/>
                  <a:gd name="T30" fmla="*/ 50 w 66"/>
                  <a:gd name="T31" fmla="*/ 60 h 66"/>
                  <a:gd name="T32" fmla="*/ 46 w 66"/>
                  <a:gd name="T33" fmla="*/ 64 h 66"/>
                  <a:gd name="T34" fmla="*/ 40 w 66"/>
                  <a:gd name="T35" fmla="*/ 64 h 66"/>
                  <a:gd name="T36" fmla="*/ 32 w 66"/>
                  <a:gd name="T37" fmla="*/ 66 h 66"/>
                  <a:gd name="T38" fmla="*/ 32 w 66"/>
                  <a:gd name="T39" fmla="*/ 66 h 66"/>
                  <a:gd name="T40" fmla="*/ 26 w 66"/>
                  <a:gd name="T41" fmla="*/ 64 h 66"/>
                  <a:gd name="T42" fmla="*/ 20 w 66"/>
                  <a:gd name="T43" fmla="*/ 64 h 66"/>
                  <a:gd name="T44" fmla="*/ 14 w 66"/>
                  <a:gd name="T45" fmla="*/ 60 h 66"/>
                  <a:gd name="T46" fmla="*/ 10 w 66"/>
                  <a:gd name="T47" fmla="*/ 56 h 66"/>
                  <a:gd name="T48" fmla="*/ 6 w 66"/>
                  <a:gd name="T49" fmla="*/ 52 h 66"/>
                  <a:gd name="T50" fmla="*/ 2 w 66"/>
                  <a:gd name="T51" fmla="*/ 46 h 66"/>
                  <a:gd name="T52" fmla="*/ 0 w 66"/>
                  <a:gd name="T53" fmla="*/ 40 h 66"/>
                  <a:gd name="T54" fmla="*/ 0 w 66"/>
                  <a:gd name="T55" fmla="*/ 32 h 66"/>
                  <a:gd name="T56" fmla="*/ 0 w 66"/>
                  <a:gd name="T57" fmla="*/ 32 h 66"/>
                  <a:gd name="T58" fmla="*/ 0 w 66"/>
                  <a:gd name="T59" fmla="*/ 26 h 66"/>
                  <a:gd name="T60" fmla="*/ 2 w 66"/>
                  <a:gd name="T61" fmla="*/ 20 h 66"/>
                  <a:gd name="T62" fmla="*/ 6 w 66"/>
                  <a:gd name="T63" fmla="*/ 14 h 66"/>
                  <a:gd name="T64" fmla="*/ 10 w 66"/>
                  <a:gd name="T65" fmla="*/ 10 h 66"/>
                  <a:gd name="T66" fmla="*/ 14 w 66"/>
                  <a:gd name="T67" fmla="*/ 6 h 66"/>
                  <a:gd name="T68" fmla="*/ 20 w 66"/>
                  <a:gd name="T69" fmla="*/ 2 h 66"/>
                  <a:gd name="T70" fmla="*/ 26 w 66"/>
                  <a:gd name="T71" fmla="*/ 0 h 66"/>
                  <a:gd name="T72" fmla="*/ 32 w 66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6"/>
                  <a:gd name="T113" fmla="*/ 66 w 66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6">
                    <a:moveTo>
                      <a:pt x="32" y="0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6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6" y="64"/>
                    </a:lnTo>
                    <a:lnTo>
                      <a:pt x="40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5" name="Freeform 1563"/>
              <p:cNvSpPr>
                <a:spLocks/>
              </p:cNvSpPr>
              <p:nvPr/>
            </p:nvSpPr>
            <p:spPr bwMode="gray">
              <a:xfrm>
                <a:off x="619" y="2001"/>
                <a:ext cx="79" cy="162"/>
              </a:xfrm>
              <a:custGeom>
                <a:avLst/>
                <a:gdLst>
                  <a:gd name="T0" fmla="*/ 146 w 160"/>
                  <a:gd name="T1" fmla="*/ 104 h 328"/>
                  <a:gd name="T2" fmla="*/ 86 w 160"/>
                  <a:gd name="T3" fmla="*/ 104 h 328"/>
                  <a:gd name="T4" fmla="*/ 86 w 160"/>
                  <a:gd name="T5" fmla="*/ 270 h 328"/>
                  <a:gd name="T6" fmla="*/ 86 w 160"/>
                  <a:gd name="T7" fmla="*/ 270 h 328"/>
                  <a:gd name="T8" fmla="*/ 88 w 160"/>
                  <a:gd name="T9" fmla="*/ 282 h 328"/>
                  <a:gd name="T10" fmla="*/ 90 w 160"/>
                  <a:gd name="T11" fmla="*/ 296 h 328"/>
                  <a:gd name="T12" fmla="*/ 94 w 160"/>
                  <a:gd name="T13" fmla="*/ 302 h 328"/>
                  <a:gd name="T14" fmla="*/ 98 w 160"/>
                  <a:gd name="T15" fmla="*/ 306 h 328"/>
                  <a:gd name="T16" fmla="*/ 104 w 160"/>
                  <a:gd name="T17" fmla="*/ 308 h 328"/>
                  <a:gd name="T18" fmla="*/ 114 w 160"/>
                  <a:gd name="T19" fmla="*/ 310 h 328"/>
                  <a:gd name="T20" fmla="*/ 114 w 160"/>
                  <a:gd name="T21" fmla="*/ 310 h 328"/>
                  <a:gd name="T22" fmla="*/ 124 w 160"/>
                  <a:gd name="T23" fmla="*/ 308 h 328"/>
                  <a:gd name="T24" fmla="*/ 130 w 160"/>
                  <a:gd name="T25" fmla="*/ 306 h 328"/>
                  <a:gd name="T26" fmla="*/ 136 w 160"/>
                  <a:gd name="T27" fmla="*/ 302 h 328"/>
                  <a:gd name="T28" fmla="*/ 140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6 w 160"/>
                  <a:gd name="T39" fmla="*/ 292 h 328"/>
                  <a:gd name="T40" fmla="*/ 152 w 160"/>
                  <a:gd name="T41" fmla="*/ 300 h 328"/>
                  <a:gd name="T42" fmla="*/ 146 w 160"/>
                  <a:gd name="T43" fmla="*/ 308 h 328"/>
                  <a:gd name="T44" fmla="*/ 138 w 160"/>
                  <a:gd name="T45" fmla="*/ 316 h 328"/>
                  <a:gd name="T46" fmla="*/ 128 w 160"/>
                  <a:gd name="T47" fmla="*/ 322 h 328"/>
                  <a:gd name="T48" fmla="*/ 114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78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4 w 160"/>
                  <a:gd name="T61" fmla="*/ 316 h 328"/>
                  <a:gd name="T62" fmla="*/ 48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6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4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0 w 160"/>
                  <a:gd name="T91" fmla="*/ 54 h 328"/>
                  <a:gd name="T92" fmla="*/ 50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6 w 160"/>
                  <a:gd name="T99" fmla="*/ 10 h 328"/>
                  <a:gd name="T100" fmla="*/ 78 w 160"/>
                  <a:gd name="T101" fmla="*/ 0 h 328"/>
                  <a:gd name="T102" fmla="*/ 86 w 160"/>
                  <a:gd name="T103" fmla="*/ 0 h 328"/>
                  <a:gd name="T104" fmla="*/ 86 w 160"/>
                  <a:gd name="T105" fmla="*/ 92 h 328"/>
                  <a:gd name="T106" fmla="*/ 146 w 160"/>
                  <a:gd name="T107" fmla="*/ 92 h 328"/>
                  <a:gd name="T108" fmla="*/ 146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6" y="104"/>
                    </a:moveTo>
                    <a:lnTo>
                      <a:pt x="86" y="104"/>
                    </a:lnTo>
                    <a:lnTo>
                      <a:pt x="86" y="270"/>
                    </a:lnTo>
                    <a:lnTo>
                      <a:pt x="88" y="282"/>
                    </a:lnTo>
                    <a:lnTo>
                      <a:pt x="90" y="296"/>
                    </a:lnTo>
                    <a:lnTo>
                      <a:pt x="94" y="302"/>
                    </a:lnTo>
                    <a:lnTo>
                      <a:pt x="98" y="306"/>
                    </a:lnTo>
                    <a:lnTo>
                      <a:pt x="104" y="308"/>
                    </a:lnTo>
                    <a:lnTo>
                      <a:pt x="114" y="310"/>
                    </a:lnTo>
                    <a:lnTo>
                      <a:pt x="124" y="308"/>
                    </a:lnTo>
                    <a:lnTo>
                      <a:pt x="130" y="306"/>
                    </a:lnTo>
                    <a:lnTo>
                      <a:pt x="136" y="302"/>
                    </a:lnTo>
                    <a:lnTo>
                      <a:pt x="140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6" y="292"/>
                    </a:lnTo>
                    <a:lnTo>
                      <a:pt x="152" y="300"/>
                    </a:lnTo>
                    <a:lnTo>
                      <a:pt x="146" y="308"/>
                    </a:lnTo>
                    <a:lnTo>
                      <a:pt x="138" y="316"/>
                    </a:lnTo>
                    <a:lnTo>
                      <a:pt x="128" y="322"/>
                    </a:lnTo>
                    <a:lnTo>
                      <a:pt x="114" y="326"/>
                    </a:lnTo>
                    <a:lnTo>
                      <a:pt x="98" y="328"/>
                    </a:lnTo>
                    <a:lnTo>
                      <a:pt x="78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4" y="316"/>
                    </a:lnTo>
                    <a:lnTo>
                      <a:pt x="48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6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4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0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6" y="1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92"/>
                    </a:lnTo>
                    <a:lnTo>
                      <a:pt x="146" y="9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6" name="Freeform 1564"/>
              <p:cNvSpPr>
                <a:spLocks/>
              </p:cNvSpPr>
              <p:nvPr/>
            </p:nvSpPr>
            <p:spPr bwMode="gray">
              <a:xfrm>
                <a:off x="702" y="2043"/>
                <a:ext cx="104" cy="121"/>
              </a:xfrm>
              <a:custGeom>
                <a:avLst/>
                <a:gdLst>
                  <a:gd name="T0" fmla="*/ 210 w 210"/>
                  <a:gd name="T1" fmla="*/ 160 h 242"/>
                  <a:gd name="T2" fmla="*/ 200 w 210"/>
                  <a:gd name="T3" fmla="*/ 190 h 242"/>
                  <a:gd name="T4" fmla="*/ 182 w 210"/>
                  <a:gd name="T5" fmla="*/ 216 h 242"/>
                  <a:gd name="T6" fmla="*/ 154 w 210"/>
                  <a:gd name="T7" fmla="*/ 234 h 242"/>
                  <a:gd name="T8" fmla="*/ 114 w 210"/>
                  <a:gd name="T9" fmla="*/ 242 h 242"/>
                  <a:gd name="T10" fmla="*/ 102 w 210"/>
                  <a:gd name="T11" fmla="*/ 242 h 242"/>
                  <a:gd name="T12" fmla="*/ 68 w 210"/>
                  <a:gd name="T13" fmla="*/ 232 h 242"/>
                  <a:gd name="T14" fmla="*/ 32 w 210"/>
                  <a:gd name="T15" fmla="*/ 206 h 242"/>
                  <a:gd name="T16" fmla="*/ 8 w 210"/>
                  <a:gd name="T17" fmla="*/ 170 h 242"/>
                  <a:gd name="T18" fmla="*/ 0 w 210"/>
                  <a:gd name="T19" fmla="*/ 122 h 242"/>
                  <a:gd name="T20" fmla="*/ 0 w 210"/>
                  <a:gd name="T21" fmla="*/ 110 h 242"/>
                  <a:gd name="T22" fmla="*/ 6 w 210"/>
                  <a:gd name="T23" fmla="*/ 84 h 242"/>
                  <a:gd name="T24" fmla="*/ 20 w 210"/>
                  <a:gd name="T25" fmla="*/ 52 h 242"/>
                  <a:gd name="T26" fmla="*/ 54 w 210"/>
                  <a:gd name="T27" fmla="*/ 20 h 242"/>
                  <a:gd name="T28" fmla="*/ 96 w 210"/>
                  <a:gd name="T29" fmla="*/ 2 h 242"/>
                  <a:gd name="T30" fmla="*/ 120 w 210"/>
                  <a:gd name="T31" fmla="*/ 0 h 242"/>
                  <a:gd name="T32" fmla="*/ 156 w 210"/>
                  <a:gd name="T33" fmla="*/ 6 h 242"/>
                  <a:gd name="T34" fmla="*/ 182 w 210"/>
                  <a:gd name="T35" fmla="*/ 20 h 242"/>
                  <a:gd name="T36" fmla="*/ 198 w 210"/>
                  <a:gd name="T37" fmla="*/ 38 h 242"/>
                  <a:gd name="T38" fmla="*/ 204 w 210"/>
                  <a:gd name="T39" fmla="*/ 60 h 242"/>
                  <a:gd name="T40" fmla="*/ 202 w 210"/>
                  <a:gd name="T41" fmla="*/ 72 h 242"/>
                  <a:gd name="T42" fmla="*/ 186 w 210"/>
                  <a:gd name="T43" fmla="*/ 88 h 242"/>
                  <a:gd name="T44" fmla="*/ 176 w 210"/>
                  <a:gd name="T45" fmla="*/ 90 h 242"/>
                  <a:gd name="T46" fmla="*/ 170 w 210"/>
                  <a:gd name="T47" fmla="*/ 90 h 242"/>
                  <a:gd name="T48" fmla="*/ 156 w 210"/>
                  <a:gd name="T49" fmla="*/ 82 h 242"/>
                  <a:gd name="T50" fmla="*/ 150 w 210"/>
                  <a:gd name="T51" fmla="*/ 62 h 242"/>
                  <a:gd name="T52" fmla="*/ 150 w 210"/>
                  <a:gd name="T53" fmla="*/ 52 h 242"/>
                  <a:gd name="T54" fmla="*/ 160 w 210"/>
                  <a:gd name="T55" fmla="*/ 36 h 242"/>
                  <a:gd name="T56" fmla="*/ 162 w 210"/>
                  <a:gd name="T57" fmla="*/ 32 h 242"/>
                  <a:gd name="T58" fmla="*/ 164 w 210"/>
                  <a:gd name="T59" fmla="*/ 30 h 242"/>
                  <a:gd name="T60" fmla="*/ 152 w 210"/>
                  <a:gd name="T61" fmla="*/ 18 h 242"/>
                  <a:gd name="T62" fmla="*/ 130 w 210"/>
                  <a:gd name="T63" fmla="*/ 12 h 242"/>
                  <a:gd name="T64" fmla="*/ 120 w 210"/>
                  <a:gd name="T65" fmla="*/ 10 h 242"/>
                  <a:gd name="T66" fmla="*/ 92 w 210"/>
                  <a:gd name="T67" fmla="*/ 16 h 242"/>
                  <a:gd name="T68" fmla="*/ 80 w 210"/>
                  <a:gd name="T69" fmla="*/ 26 h 242"/>
                  <a:gd name="T70" fmla="*/ 70 w 210"/>
                  <a:gd name="T71" fmla="*/ 42 h 242"/>
                  <a:gd name="T72" fmla="*/ 66 w 210"/>
                  <a:gd name="T73" fmla="*/ 52 h 242"/>
                  <a:gd name="T74" fmla="*/ 62 w 210"/>
                  <a:gd name="T75" fmla="*/ 90 h 242"/>
                  <a:gd name="T76" fmla="*/ 60 w 210"/>
                  <a:gd name="T77" fmla="*/ 140 h 242"/>
                  <a:gd name="T78" fmla="*/ 62 w 210"/>
                  <a:gd name="T79" fmla="*/ 182 h 242"/>
                  <a:gd name="T80" fmla="*/ 66 w 210"/>
                  <a:gd name="T81" fmla="*/ 196 h 242"/>
                  <a:gd name="T82" fmla="*/ 76 w 210"/>
                  <a:gd name="T83" fmla="*/ 214 h 242"/>
                  <a:gd name="T84" fmla="*/ 88 w 210"/>
                  <a:gd name="T85" fmla="*/ 224 h 242"/>
                  <a:gd name="T86" fmla="*/ 106 w 210"/>
                  <a:gd name="T87" fmla="*/ 228 h 242"/>
                  <a:gd name="T88" fmla="*/ 116 w 210"/>
                  <a:gd name="T89" fmla="*/ 230 h 242"/>
                  <a:gd name="T90" fmla="*/ 146 w 210"/>
                  <a:gd name="T91" fmla="*/ 224 h 242"/>
                  <a:gd name="T92" fmla="*/ 170 w 210"/>
                  <a:gd name="T93" fmla="*/ 208 h 242"/>
                  <a:gd name="T94" fmla="*/ 188 w 210"/>
                  <a:gd name="T95" fmla="*/ 186 h 242"/>
                  <a:gd name="T96" fmla="*/ 196 w 210"/>
                  <a:gd name="T97" fmla="*/ 160 h 2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0"/>
                  <a:gd name="T148" fmla="*/ 0 h 242"/>
                  <a:gd name="T149" fmla="*/ 210 w 210"/>
                  <a:gd name="T150" fmla="*/ 242 h 2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0" h="242">
                    <a:moveTo>
                      <a:pt x="210" y="160"/>
                    </a:moveTo>
                    <a:lnTo>
                      <a:pt x="210" y="160"/>
                    </a:lnTo>
                    <a:lnTo>
                      <a:pt x="206" y="176"/>
                    </a:lnTo>
                    <a:lnTo>
                      <a:pt x="200" y="190"/>
                    </a:lnTo>
                    <a:lnTo>
                      <a:pt x="192" y="204"/>
                    </a:lnTo>
                    <a:lnTo>
                      <a:pt x="182" y="216"/>
                    </a:lnTo>
                    <a:lnTo>
                      <a:pt x="168" y="226"/>
                    </a:lnTo>
                    <a:lnTo>
                      <a:pt x="154" y="234"/>
                    </a:lnTo>
                    <a:lnTo>
                      <a:pt x="134" y="240"/>
                    </a:lnTo>
                    <a:lnTo>
                      <a:pt x="114" y="242"/>
                    </a:lnTo>
                    <a:lnTo>
                      <a:pt x="102" y="242"/>
                    </a:lnTo>
                    <a:lnTo>
                      <a:pt x="90" y="240"/>
                    </a:lnTo>
                    <a:lnTo>
                      <a:pt x="68" y="232"/>
                    </a:lnTo>
                    <a:lnTo>
                      <a:pt x="50" y="222"/>
                    </a:lnTo>
                    <a:lnTo>
                      <a:pt x="32" y="206"/>
                    </a:lnTo>
                    <a:lnTo>
                      <a:pt x="18" y="190"/>
                    </a:lnTo>
                    <a:lnTo>
                      <a:pt x="8" y="170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84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4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38" y="2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0"/>
                    </a:lnTo>
                    <a:lnTo>
                      <a:pt x="190" y="28"/>
                    </a:lnTo>
                    <a:lnTo>
                      <a:pt x="198" y="38"/>
                    </a:lnTo>
                    <a:lnTo>
                      <a:pt x="202" y="50"/>
                    </a:lnTo>
                    <a:lnTo>
                      <a:pt x="204" y="60"/>
                    </a:lnTo>
                    <a:lnTo>
                      <a:pt x="202" y="72"/>
                    </a:lnTo>
                    <a:lnTo>
                      <a:pt x="196" y="82"/>
                    </a:lnTo>
                    <a:lnTo>
                      <a:pt x="186" y="88"/>
                    </a:lnTo>
                    <a:lnTo>
                      <a:pt x="182" y="90"/>
                    </a:lnTo>
                    <a:lnTo>
                      <a:pt x="176" y="90"/>
                    </a:lnTo>
                    <a:lnTo>
                      <a:pt x="170" y="90"/>
                    </a:lnTo>
                    <a:lnTo>
                      <a:pt x="164" y="88"/>
                    </a:lnTo>
                    <a:lnTo>
                      <a:pt x="156" y="82"/>
                    </a:lnTo>
                    <a:lnTo>
                      <a:pt x="152" y="72"/>
                    </a:lnTo>
                    <a:lnTo>
                      <a:pt x="150" y="62"/>
                    </a:lnTo>
                    <a:lnTo>
                      <a:pt x="150" y="52"/>
                    </a:lnTo>
                    <a:lnTo>
                      <a:pt x="154" y="46"/>
                    </a:lnTo>
                    <a:lnTo>
                      <a:pt x="160" y="36"/>
                    </a:lnTo>
                    <a:lnTo>
                      <a:pt x="162" y="32"/>
                    </a:lnTo>
                    <a:lnTo>
                      <a:pt x="164" y="30"/>
                    </a:lnTo>
                    <a:lnTo>
                      <a:pt x="160" y="24"/>
                    </a:lnTo>
                    <a:lnTo>
                      <a:pt x="152" y="18"/>
                    </a:lnTo>
                    <a:lnTo>
                      <a:pt x="138" y="14"/>
                    </a:lnTo>
                    <a:lnTo>
                      <a:pt x="130" y="12"/>
                    </a:lnTo>
                    <a:lnTo>
                      <a:pt x="120" y="10"/>
                    </a:lnTo>
                    <a:lnTo>
                      <a:pt x="106" y="12"/>
                    </a:lnTo>
                    <a:lnTo>
                      <a:pt x="92" y="16"/>
                    </a:lnTo>
                    <a:lnTo>
                      <a:pt x="86" y="20"/>
                    </a:lnTo>
                    <a:lnTo>
                      <a:pt x="80" y="26"/>
                    </a:lnTo>
                    <a:lnTo>
                      <a:pt x="74" y="32"/>
                    </a:lnTo>
                    <a:lnTo>
                      <a:pt x="70" y="42"/>
                    </a:lnTo>
                    <a:lnTo>
                      <a:pt x="66" y="52"/>
                    </a:lnTo>
                    <a:lnTo>
                      <a:pt x="64" y="62"/>
                    </a:lnTo>
                    <a:lnTo>
                      <a:pt x="62" y="90"/>
                    </a:lnTo>
                    <a:lnTo>
                      <a:pt x="60" y="140"/>
                    </a:lnTo>
                    <a:lnTo>
                      <a:pt x="60" y="168"/>
                    </a:lnTo>
                    <a:lnTo>
                      <a:pt x="62" y="182"/>
                    </a:lnTo>
                    <a:lnTo>
                      <a:pt x="66" y="196"/>
                    </a:lnTo>
                    <a:lnTo>
                      <a:pt x="72" y="208"/>
                    </a:lnTo>
                    <a:lnTo>
                      <a:pt x="76" y="214"/>
                    </a:lnTo>
                    <a:lnTo>
                      <a:pt x="82" y="220"/>
                    </a:lnTo>
                    <a:lnTo>
                      <a:pt x="88" y="224"/>
                    </a:lnTo>
                    <a:lnTo>
                      <a:pt x="96" y="226"/>
                    </a:lnTo>
                    <a:lnTo>
                      <a:pt x="106" y="228"/>
                    </a:lnTo>
                    <a:lnTo>
                      <a:pt x="116" y="230"/>
                    </a:lnTo>
                    <a:lnTo>
                      <a:pt x="132" y="228"/>
                    </a:lnTo>
                    <a:lnTo>
                      <a:pt x="146" y="224"/>
                    </a:lnTo>
                    <a:lnTo>
                      <a:pt x="160" y="216"/>
                    </a:lnTo>
                    <a:lnTo>
                      <a:pt x="170" y="208"/>
                    </a:lnTo>
                    <a:lnTo>
                      <a:pt x="180" y="198"/>
                    </a:lnTo>
                    <a:lnTo>
                      <a:pt x="188" y="186"/>
                    </a:lnTo>
                    <a:lnTo>
                      <a:pt x="194" y="174"/>
                    </a:lnTo>
                    <a:lnTo>
                      <a:pt x="196" y="160"/>
                    </a:lnTo>
                    <a:lnTo>
                      <a:pt x="21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7" name="Freeform 1565"/>
              <p:cNvSpPr>
                <a:spLocks/>
              </p:cNvSpPr>
              <p:nvPr/>
            </p:nvSpPr>
            <p:spPr bwMode="gray">
              <a:xfrm>
                <a:off x="810" y="1966"/>
                <a:ext cx="142" cy="194"/>
              </a:xfrm>
              <a:custGeom>
                <a:avLst/>
                <a:gdLst>
                  <a:gd name="T0" fmla="*/ 2 w 286"/>
                  <a:gd name="T1" fmla="*/ 0 h 390"/>
                  <a:gd name="T2" fmla="*/ 90 w 286"/>
                  <a:gd name="T3" fmla="*/ 0 h 390"/>
                  <a:gd name="T4" fmla="*/ 90 w 286"/>
                  <a:gd name="T5" fmla="*/ 196 h 390"/>
                  <a:gd name="T6" fmla="*/ 90 w 286"/>
                  <a:gd name="T7" fmla="*/ 196 h 390"/>
                  <a:gd name="T8" fmla="*/ 100 w 286"/>
                  <a:gd name="T9" fmla="*/ 184 h 390"/>
                  <a:gd name="T10" fmla="*/ 108 w 286"/>
                  <a:gd name="T11" fmla="*/ 178 h 390"/>
                  <a:gd name="T12" fmla="*/ 118 w 286"/>
                  <a:gd name="T13" fmla="*/ 170 h 390"/>
                  <a:gd name="T14" fmla="*/ 128 w 286"/>
                  <a:gd name="T15" fmla="*/ 164 h 390"/>
                  <a:gd name="T16" fmla="*/ 142 w 286"/>
                  <a:gd name="T17" fmla="*/ 160 h 390"/>
                  <a:gd name="T18" fmla="*/ 156 w 286"/>
                  <a:gd name="T19" fmla="*/ 156 h 390"/>
                  <a:gd name="T20" fmla="*/ 174 w 286"/>
                  <a:gd name="T21" fmla="*/ 156 h 390"/>
                  <a:gd name="T22" fmla="*/ 174 w 286"/>
                  <a:gd name="T23" fmla="*/ 156 h 390"/>
                  <a:gd name="T24" fmla="*/ 196 w 286"/>
                  <a:gd name="T25" fmla="*/ 158 h 390"/>
                  <a:gd name="T26" fmla="*/ 214 w 286"/>
                  <a:gd name="T27" fmla="*/ 162 h 390"/>
                  <a:gd name="T28" fmla="*/ 226 w 286"/>
                  <a:gd name="T29" fmla="*/ 170 h 390"/>
                  <a:gd name="T30" fmla="*/ 236 w 286"/>
                  <a:gd name="T31" fmla="*/ 178 h 390"/>
                  <a:gd name="T32" fmla="*/ 236 w 286"/>
                  <a:gd name="T33" fmla="*/ 178 h 390"/>
                  <a:gd name="T34" fmla="*/ 240 w 286"/>
                  <a:gd name="T35" fmla="*/ 184 h 390"/>
                  <a:gd name="T36" fmla="*/ 244 w 286"/>
                  <a:gd name="T37" fmla="*/ 190 h 390"/>
                  <a:gd name="T38" fmla="*/ 248 w 286"/>
                  <a:gd name="T39" fmla="*/ 204 h 390"/>
                  <a:gd name="T40" fmla="*/ 250 w 286"/>
                  <a:gd name="T41" fmla="*/ 218 h 390"/>
                  <a:gd name="T42" fmla="*/ 250 w 286"/>
                  <a:gd name="T43" fmla="*/ 230 h 390"/>
                  <a:gd name="T44" fmla="*/ 250 w 286"/>
                  <a:gd name="T45" fmla="*/ 380 h 390"/>
                  <a:gd name="T46" fmla="*/ 286 w 286"/>
                  <a:gd name="T47" fmla="*/ 380 h 390"/>
                  <a:gd name="T48" fmla="*/ 286 w 286"/>
                  <a:gd name="T49" fmla="*/ 390 h 390"/>
                  <a:gd name="T50" fmla="*/ 160 w 286"/>
                  <a:gd name="T51" fmla="*/ 390 h 390"/>
                  <a:gd name="T52" fmla="*/ 160 w 286"/>
                  <a:gd name="T53" fmla="*/ 380 h 390"/>
                  <a:gd name="T54" fmla="*/ 196 w 286"/>
                  <a:gd name="T55" fmla="*/ 380 h 390"/>
                  <a:gd name="T56" fmla="*/ 196 w 286"/>
                  <a:gd name="T57" fmla="*/ 226 h 390"/>
                  <a:gd name="T58" fmla="*/ 196 w 286"/>
                  <a:gd name="T59" fmla="*/ 226 h 390"/>
                  <a:gd name="T60" fmla="*/ 194 w 286"/>
                  <a:gd name="T61" fmla="*/ 208 h 390"/>
                  <a:gd name="T62" fmla="*/ 194 w 286"/>
                  <a:gd name="T63" fmla="*/ 200 h 390"/>
                  <a:gd name="T64" fmla="*/ 190 w 286"/>
                  <a:gd name="T65" fmla="*/ 190 h 390"/>
                  <a:gd name="T66" fmla="*/ 186 w 286"/>
                  <a:gd name="T67" fmla="*/ 184 h 390"/>
                  <a:gd name="T68" fmla="*/ 180 w 286"/>
                  <a:gd name="T69" fmla="*/ 178 h 390"/>
                  <a:gd name="T70" fmla="*/ 170 w 286"/>
                  <a:gd name="T71" fmla="*/ 174 h 390"/>
                  <a:gd name="T72" fmla="*/ 158 w 286"/>
                  <a:gd name="T73" fmla="*/ 172 h 390"/>
                  <a:gd name="T74" fmla="*/ 158 w 286"/>
                  <a:gd name="T75" fmla="*/ 172 h 390"/>
                  <a:gd name="T76" fmla="*/ 150 w 286"/>
                  <a:gd name="T77" fmla="*/ 172 h 390"/>
                  <a:gd name="T78" fmla="*/ 138 w 286"/>
                  <a:gd name="T79" fmla="*/ 176 h 390"/>
                  <a:gd name="T80" fmla="*/ 132 w 286"/>
                  <a:gd name="T81" fmla="*/ 178 h 390"/>
                  <a:gd name="T82" fmla="*/ 124 w 286"/>
                  <a:gd name="T83" fmla="*/ 182 h 390"/>
                  <a:gd name="T84" fmla="*/ 116 w 286"/>
                  <a:gd name="T85" fmla="*/ 188 h 390"/>
                  <a:gd name="T86" fmla="*/ 110 w 286"/>
                  <a:gd name="T87" fmla="*/ 196 h 390"/>
                  <a:gd name="T88" fmla="*/ 110 w 286"/>
                  <a:gd name="T89" fmla="*/ 196 h 390"/>
                  <a:gd name="T90" fmla="*/ 104 w 286"/>
                  <a:gd name="T91" fmla="*/ 204 h 390"/>
                  <a:gd name="T92" fmla="*/ 100 w 286"/>
                  <a:gd name="T93" fmla="*/ 214 h 390"/>
                  <a:gd name="T94" fmla="*/ 94 w 286"/>
                  <a:gd name="T95" fmla="*/ 232 h 390"/>
                  <a:gd name="T96" fmla="*/ 92 w 286"/>
                  <a:gd name="T97" fmla="*/ 256 h 390"/>
                  <a:gd name="T98" fmla="*/ 90 w 286"/>
                  <a:gd name="T99" fmla="*/ 286 h 390"/>
                  <a:gd name="T100" fmla="*/ 90 w 286"/>
                  <a:gd name="T101" fmla="*/ 380 h 390"/>
                  <a:gd name="T102" fmla="*/ 126 w 286"/>
                  <a:gd name="T103" fmla="*/ 380 h 390"/>
                  <a:gd name="T104" fmla="*/ 126 w 286"/>
                  <a:gd name="T105" fmla="*/ 390 h 390"/>
                  <a:gd name="T106" fmla="*/ 0 w 286"/>
                  <a:gd name="T107" fmla="*/ 390 h 390"/>
                  <a:gd name="T108" fmla="*/ 0 w 286"/>
                  <a:gd name="T109" fmla="*/ 380 h 390"/>
                  <a:gd name="T110" fmla="*/ 36 w 286"/>
                  <a:gd name="T111" fmla="*/ 380 h 390"/>
                  <a:gd name="T112" fmla="*/ 36 w 286"/>
                  <a:gd name="T113" fmla="*/ 10 h 390"/>
                  <a:gd name="T114" fmla="*/ 2 w 286"/>
                  <a:gd name="T115" fmla="*/ 10 h 390"/>
                  <a:gd name="T116" fmla="*/ 2 w 286"/>
                  <a:gd name="T117" fmla="*/ 0 h 3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6"/>
                  <a:gd name="T178" fmla="*/ 0 h 390"/>
                  <a:gd name="T179" fmla="*/ 286 w 286"/>
                  <a:gd name="T180" fmla="*/ 390 h 3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6" h="390">
                    <a:moveTo>
                      <a:pt x="2" y="0"/>
                    </a:moveTo>
                    <a:lnTo>
                      <a:pt x="90" y="0"/>
                    </a:lnTo>
                    <a:lnTo>
                      <a:pt x="90" y="196"/>
                    </a:lnTo>
                    <a:lnTo>
                      <a:pt x="100" y="184"/>
                    </a:lnTo>
                    <a:lnTo>
                      <a:pt x="108" y="178"/>
                    </a:lnTo>
                    <a:lnTo>
                      <a:pt x="118" y="170"/>
                    </a:lnTo>
                    <a:lnTo>
                      <a:pt x="128" y="164"/>
                    </a:lnTo>
                    <a:lnTo>
                      <a:pt x="142" y="160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96" y="158"/>
                    </a:lnTo>
                    <a:lnTo>
                      <a:pt x="214" y="162"/>
                    </a:lnTo>
                    <a:lnTo>
                      <a:pt x="226" y="170"/>
                    </a:lnTo>
                    <a:lnTo>
                      <a:pt x="236" y="178"/>
                    </a:lnTo>
                    <a:lnTo>
                      <a:pt x="240" y="184"/>
                    </a:lnTo>
                    <a:lnTo>
                      <a:pt x="244" y="190"/>
                    </a:lnTo>
                    <a:lnTo>
                      <a:pt x="248" y="204"/>
                    </a:lnTo>
                    <a:lnTo>
                      <a:pt x="250" y="218"/>
                    </a:lnTo>
                    <a:lnTo>
                      <a:pt x="250" y="230"/>
                    </a:lnTo>
                    <a:lnTo>
                      <a:pt x="250" y="380"/>
                    </a:lnTo>
                    <a:lnTo>
                      <a:pt x="286" y="380"/>
                    </a:lnTo>
                    <a:lnTo>
                      <a:pt x="286" y="390"/>
                    </a:lnTo>
                    <a:lnTo>
                      <a:pt x="160" y="390"/>
                    </a:lnTo>
                    <a:lnTo>
                      <a:pt x="160" y="380"/>
                    </a:lnTo>
                    <a:lnTo>
                      <a:pt x="196" y="380"/>
                    </a:lnTo>
                    <a:lnTo>
                      <a:pt x="196" y="226"/>
                    </a:lnTo>
                    <a:lnTo>
                      <a:pt x="194" y="208"/>
                    </a:lnTo>
                    <a:lnTo>
                      <a:pt x="194" y="200"/>
                    </a:lnTo>
                    <a:lnTo>
                      <a:pt x="190" y="190"/>
                    </a:lnTo>
                    <a:lnTo>
                      <a:pt x="186" y="184"/>
                    </a:lnTo>
                    <a:lnTo>
                      <a:pt x="180" y="178"/>
                    </a:lnTo>
                    <a:lnTo>
                      <a:pt x="170" y="174"/>
                    </a:lnTo>
                    <a:lnTo>
                      <a:pt x="158" y="172"/>
                    </a:lnTo>
                    <a:lnTo>
                      <a:pt x="150" y="172"/>
                    </a:lnTo>
                    <a:lnTo>
                      <a:pt x="138" y="176"/>
                    </a:lnTo>
                    <a:lnTo>
                      <a:pt x="132" y="178"/>
                    </a:lnTo>
                    <a:lnTo>
                      <a:pt x="124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4" y="204"/>
                    </a:lnTo>
                    <a:lnTo>
                      <a:pt x="100" y="214"/>
                    </a:lnTo>
                    <a:lnTo>
                      <a:pt x="94" y="232"/>
                    </a:lnTo>
                    <a:lnTo>
                      <a:pt x="92" y="256"/>
                    </a:lnTo>
                    <a:lnTo>
                      <a:pt x="90" y="286"/>
                    </a:lnTo>
                    <a:lnTo>
                      <a:pt x="90" y="380"/>
                    </a:lnTo>
                    <a:lnTo>
                      <a:pt x="126" y="380"/>
                    </a:lnTo>
                    <a:lnTo>
                      <a:pt x="126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6" y="380"/>
                    </a:lnTo>
                    <a:lnTo>
                      <a:pt x="36" y="10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4109" name="Group 43"/>
            <p:cNvGrpSpPr>
              <a:grpSpLocks/>
            </p:cNvGrpSpPr>
            <p:nvPr/>
          </p:nvGrpSpPr>
          <p:grpSpPr bwMode="auto">
            <a:xfrm>
              <a:off x="965" y="1966"/>
              <a:ext cx="806" cy="273"/>
              <a:chOff x="965" y="1966"/>
              <a:chExt cx="806" cy="273"/>
            </a:xfrm>
          </p:grpSpPr>
          <p:sp>
            <p:nvSpPr>
              <p:cNvPr id="1218" name="Freeform 1566"/>
              <p:cNvSpPr>
                <a:spLocks noEditPoints="1"/>
              </p:cNvSpPr>
              <p:nvPr/>
            </p:nvSpPr>
            <p:spPr bwMode="gray">
              <a:xfrm>
                <a:off x="965" y="1966"/>
                <a:ext cx="172" cy="195"/>
              </a:xfrm>
              <a:custGeom>
                <a:avLst/>
                <a:gdLst>
                  <a:gd name="T0" fmla="*/ 346 w 346"/>
                  <a:gd name="T1" fmla="*/ 384 h 394"/>
                  <a:gd name="T2" fmla="*/ 322 w 346"/>
                  <a:gd name="T3" fmla="*/ 392 h 394"/>
                  <a:gd name="T4" fmla="*/ 304 w 346"/>
                  <a:gd name="T5" fmla="*/ 394 h 394"/>
                  <a:gd name="T6" fmla="*/ 276 w 346"/>
                  <a:gd name="T7" fmla="*/ 390 h 394"/>
                  <a:gd name="T8" fmla="*/ 250 w 346"/>
                  <a:gd name="T9" fmla="*/ 374 h 394"/>
                  <a:gd name="T10" fmla="*/ 242 w 346"/>
                  <a:gd name="T11" fmla="*/ 366 h 394"/>
                  <a:gd name="T12" fmla="*/ 230 w 346"/>
                  <a:gd name="T13" fmla="*/ 344 h 394"/>
                  <a:gd name="T14" fmla="*/ 224 w 346"/>
                  <a:gd name="T15" fmla="*/ 310 h 394"/>
                  <a:gd name="T16" fmla="*/ 222 w 346"/>
                  <a:gd name="T17" fmla="*/ 262 h 394"/>
                  <a:gd name="T18" fmla="*/ 220 w 346"/>
                  <a:gd name="T19" fmla="*/ 244 h 394"/>
                  <a:gd name="T20" fmla="*/ 216 w 346"/>
                  <a:gd name="T21" fmla="*/ 226 h 394"/>
                  <a:gd name="T22" fmla="*/ 204 w 346"/>
                  <a:gd name="T23" fmla="*/ 208 h 394"/>
                  <a:gd name="T24" fmla="*/ 186 w 346"/>
                  <a:gd name="T25" fmla="*/ 196 h 394"/>
                  <a:gd name="T26" fmla="*/ 172 w 346"/>
                  <a:gd name="T27" fmla="*/ 192 h 394"/>
                  <a:gd name="T28" fmla="*/ 114 w 346"/>
                  <a:gd name="T29" fmla="*/ 190 h 394"/>
                  <a:gd name="T30" fmla="*/ 162 w 346"/>
                  <a:gd name="T31" fmla="*/ 380 h 394"/>
                  <a:gd name="T32" fmla="*/ 2 w 346"/>
                  <a:gd name="T33" fmla="*/ 390 h 394"/>
                  <a:gd name="T34" fmla="*/ 52 w 346"/>
                  <a:gd name="T35" fmla="*/ 380 h 394"/>
                  <a:gd name="T36" fmla="*/ 0 w 346"/>
                  <a:gd name="T37" fmla="*/ 10 h 394"/>
                  <a:gd name="T38" fmla="*/ 154 w 346"/>
                  <a:gd name="T39" fmla="*/ 0 h 394"/>
                  <a:gd name="T40" fmla="*/ 186 w 346"/>
                  <a:gd name="T41" fmla="*/ 0 h 394"/>
                  <a:gd name="T42" fmla="*/ 230 w 346"/>
                  <a:gd name="T43" fmla="*/ 6 h 394"/>
                  <a:gd name="T44" fmla="*/ 258 w 346"/>
                  <a:gd name="T45" fmla="*/ 16 h 394"/>
                  <a:gd name="T46" fmla="*/ 270 w 346"/>
                  <a:gd name="T47" fmla="*/ 24 h 394"/>
                  <a:gd name="T48" fmla="*/ 286 w 346"/>
                  <a:gd name="T49" fmla="*/ 38 h 394"/>
                  <a:gd name="T50" fmla="*/ 296 w 346"/>
                  <a:gd name="T51" fmla="*/ 54 h 394"/>
                  <a:gd name="T52" fmla="*/ 304 w 346"/>
                  <a:gd name="T53" fmla="*/ 90 h 394"/>
                  <a:gd name="T54" fmla="*/ 304 w 346"/>
                  <a:gd name="T55" fmla="*/ 100 h 394"/>
                  <a:gd name="T56" fmla="*/ 296 w 346"/>
                  <a:gd name="T57" fmla="*/ 128 h 394"/>
                  <a:gd name="T58" fmla="*/ 270 w 346"/>
                  <a:gd name="T59" fmla="*/ 156 h 394"/>
                  <a:gd name="T60" fmla="*/ 232 w 346"/>
                  <a:gd name="T61" fmla="*/ 176 h 394"/>
                  <a:gd name="T62" fmla="*/ 184 w 346"/>
                  <a:gd name="T63" fmla="*/ 184 h 394"/>
                  <a:gd name="T64" fmla="*/ 198 w 346"/>
                  <a:gd name="T65" fmla="*/ 188 h 394"/>
                  <a:gd name="T66" fmla="*/ 232 w 346"/>
                  <a:gd name="T67" fmla="*/ 200 h 394"/>
                  <a:gd name="T68" fmla="*/ 256 w 346"/>
                  <a:gd name="T69" fmla="*/ 216 h 394"/>
                  <a:gd name="T70" fmla="*/ 268 w 346"/>
                  <a:gd name="T71" fmla="*/ 228 h 394"/>
                  <a:gd name="T72" fmla="*/ 284 w 346"/>
                  <a:gd name="T73" fmla="*/ 254 h 394"/>
                  <a:gd name="T74" fmla="*/ 290 w 346"/>
                  <a:gd name="T75" fmla="*/ 278 h 394"/>
                  <a:gd name="T76" fmla="*/ 292 w 346"/>
                  <a:gd name="T77" fmla="*/ 312 h 394"/>
                  <a:gd name="T78" fmla="*/ 292 w 346"/>
                  <a:gd name="T79" fmla="*/ 328 h 394"/>
                  <a:gd name="T80" fmla="*/ 294 w 346"/>
                  <a:gd name="T81" fmla="*/ 358 h 394"/>
                  <a:gd name="T82" fmla="*/ 296 w 346"/>
                  <a:gd name="T83" fmla="*/ 366 h 394"/>
                  <a:gd name="T84" fmla="*/ 308 w 346"/>
                  <a:gd name="T85" fmla="*/ 378 h 394"/>
                  <a:gd name="T86" fmla="*/ 318 w 346"/>
                  <a:gd name="T87" fmla="*/ 380 h 394"/>
                  <a:gd name="T88" fmla="*/ 342 w 346"/>
                  <a:gd name="T89" fmla="*/ 374 h 394"/>
                  <a:gd name="T90" fmla="*/ 114 w 346"/>
                  <a:gd name="T91" fmla="*/ 12 h 394"/>
                  <a:gd name="T92" fmla="*/ 132 w 346"/>
                  <a:gd name="T93" fmla="*/ 176 h 394"/>
                  <a:gd name="T94" fmla="*/ 152 w 346"/>
                  <a:gd name="T95" fmla="*/ 176 h 394"/>
                  <a:gd name="T96" fmla="*/ 192 w 346"/>
                  <a:gd name="T97" fmla="*/ 170 h 394"/>
                  <a:gd name="T98" fmla="*/ 210 w 346"/>
                  <a:gd name="T99" fmla="*/ 162 h 394"/>
                  <a:gd name="T100" fmla="*/ 218 w 346"/>
                  <a:gd name="T101" fmla="*/ 156 h 394"/>
                  <a:gd name="T102" fmla="*/ 228 w 346"/>
                  <a:gd name="T103" fmla="*/ 142 h 394"/>
                  <a:gd name="T104" fmla="*/ 236 w 346"/>
                  <a:gd name="T105" fmla="*/ 114 h 394"/>
                  <a:gd name="T106" fmla="*/ 236 w 346"/>
                  <a:gd name="T107" fmla="*/ 96 h 394"/>
                  <a:gd name="T108" fmla="*/ 234 w 346"/>
                  <a:gd name="T109" fmla="*/ 66 h 394"/>
                  <a:gd name="T110" fmla="*/ 222 w 346"/>
                  <a:gd name="T111" fmla="*/ 38 h 394"/>
                  <a:gd name="T112" fmla="*/ 214 w 346"/>
                  <a:gd name="T113" fmla="*/ 30 h 394"/>
                  <a:gd name="T114" fmla="*/ 194 w 346"/>
                  <a:gd name="T115" fmla="*/ 18 h 394"/>
                  <a:gd name="T116" fmla="*/ 158 w 346"/>
                  <a:gd name="T117" fmla="*/ 12 h 394"/>
                  <a:gd name="T118" fmla="*/ 114 w 346"/>
                  <a:gd name="T119" fmla="*/ 12 h 3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394"/>
                  <a:gd name="T182" fmla="*/ 346 w 346"/>
                  <a:gd name="T183" fmla="*/ 394 h 3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394">
                    <a:moveTo>
                      <a:pt x="346" y="384"/>
                    </a:moveTo>
                    <a:lnTo>
                      <a:pt x="346" y="384"/>
                    </a:lnTo>
                    <a:lnTo>
                      <a:pt x="334" y="388"/>
                    </a:lnTo>
                    <a:lnTo>
                      <a:pt x="322" y="392"/>
                    </a:lnTo>
                    <a:lnTo>
                      <a:pt x="304" y="394"/>
                    </a:lnTo>
                    <a:lnTo>
                      <a:pt x="290" y="392"/>
                    </a:lnTo>
                    <a:lnTo>
                      <a:pt x="276" y="390"/>
                    </a:lnTo>
                    <a:lnTo>
                      <a:pt x="264" y="384"/>
                    </a:lnTo>
                    <a:lnTo>
                      <a:pt x="250" y="374"/>
                    </a:lnTo>
                    <a:lnTo>
                      <a:pt x="242" y="366"/>
                    </a:lnTo>
                    <a:lnTo>
                      <a:pt x="236" y="356"/>
                    </a:lnTo>
                    <a:lnTo>
                      <a:pt x="230" y="344"/>
                    </a:lnTo>
                    <a:lnTo>
                      <a:pt x="226" y="334"/>
                    </a:lnTo>
                    <a:lnTo>
                      <a:pt x="224" y="310"/>
                    </a:lnTo>
                    <a:lnTo>
                      <a:pt x="222" y="288"/>
                    </a:lnTo>
                    <a:lnTo>
                      <a:pt x="222" y="262"/>
                    </a:lnTo>
                    <a:lnTo>
                      <a:pt x="220" y="244"/>
                    </a:lnTo>
                    <a:lnTo>
                      <a:pt x="218" y="236"/>
                    </a:lnTo>
                    <a:lnTo>
                      <a:pt x="216" y="226"/>
                    </a:lnTo>
                    <a:lnTo>
                      <a:pt x="210" y="216"/>
                    </a:lnTo>
                    <a:lnTo>
                      <a:pt x="204" y="208"/>
                    </a:lnTo>
                    <a:lnTo>
                      <a:pt x="196" y="202"/>
                    </a:lnTo>
                    <a:lnTo>
                      <a:pt x="186" y="196"/>
                    </a:lnTo>
                    <a:lnTo>
                      <a:pt x="172" y="192"/>
                    </a:lnTo>
                    <a:lnTo>
                      <a:pt x="158" y="190"/>
                    </a:lnTo>
                    <a:lnTo>
                      <a:pt x="114" y="190"/>
                    </a:lnTo>
                    <a:lnTo>
                      <a:pt x="114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2" y="390"/>
                    </a:lnTo>
                    <a:lnTo>
                      <a:pt x="2" y="380"/>
                    </a:lnTo>
                    <a:lnTo>
                      <a:pt x="52" y="38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86" y="0"/>
                    </a:lnTo>
                    <a:lnTo>
                      <a:pt x="216" y="2"/>
                    </a:lnTo>
                    <a:lnTo>
                      <a:pt x="230" y="6"/>
                    </a:lnTo>
                    <a:lnTo>
                      <a:pt x="244" y="10"/>
                    </a:lnTo>
                    <a:lnTo>
                      <a:pt x="258" y="16"/>
                    </a:lnTo>
                    <a:lnTo>
                      <a:pt x="270" y="24"/>
                    </a:lnTo>
                    <a:lnTo>
                      <a:pt x="280" y="30"/>
                    </a:lnTo>
                    <a:lnTo>
                      <a:pt x="286" y="38"/>
                    </a:lnTo>
                    <a:lnTo>
                      <a:pt x="292" y="46"/>
                    </a:lnTo>
                    <a:lnTo>
                      <a:pt x="296" y="54"/>
                    </a:lnTo>
                    <a:lnTo>
                      <a:pt x="302" y="72"/>
                    </a:lnTo>
                    <a:lnTo>
                      <a:pt x="304" y="90"/>
                    </a:lnTo>
                    <a:lnTo>
                      <a:pt x="304" y="100"/>
                    </a:lnTo>
                    <a:lnTo>
                      <a:pt x="302" y="110"/>
                    </a:lnTo>
                    <a:lnTo>
                      <a:pt x="296" y="128"/>
                    </a:lnTo>
                    <a:lnTo>
                      <a:pt x="284" y="144"/>
                    </a:lnTo>
                    <a:lnTo>
                      <a:pt x="270" y="156"/>
                    </a:lnTo>
                    <a:lnTo>
                      <a:pt x="252" y="168"/>
                    </a:lnTo>
                    <a:lnTo>
                      <a:pt x="232" y="176"/>
                    </a:lnTo>
                    <a:lnTo>
                      <a:pt x="210" y="182"/>
                    </a:lnTo>
                    <a:lnTo>
                      <a:pt x="184" y="184"/>
                    </a:lnTo>
                    <a:lnTo>
                      <a:pt x="198" y="188"/>
                    </a:lnTo>
                    <a:lnTo>
                      <a:pt x="212" y="190"/>
                    </a:lnTo>
                    <a:lnTo>
                      <a:pt x="232" y="200"/>
                    </a:lnTo>
                    <a:lnTo>
                      <a:pt x="248" y="208"/>
                    </a:lnTo>
                    <a:lnTo>
                      <a:pt x="256" y="216"/>
                    </a:lnTo>
                    <a:lnTo>
                      <a:pt x="268" y="228"/>
                    </a:lnTo>
                    <a:lnTo>
                      <a:pt x="278" y="240"/>
                    </a:lnTo>
                    <a:lnTo>
                      <a:pt x="284" y="254"/>
                    </a:lnTo>
                    <a:lnTo>
                      <a:pt x="288" y="266"/>
                    </a:lnTo>
                    <a:lnTo>
                      <a:pt x="290" y="278"/>
                    </a:lnTo>
                    <a:lnTo>
                      <a:pt x="292" y="290"/>
                    </a:lnTo>
                    <a:lnTo>
                      <a:pt x="292" y="312"/>
                    </a:lnTo>
                    <a:lnTo>
                      <a:pt x="292" y="328"/>
                    </a:lnTo>
                    <a:lnTo>
                      <a:pt x="292" y="346"/>
                    </a:lnTo>
                    <a:lnTo>
                      <a:pt x="294" y="358"/>
                    </a:lnTo>
                    <a:lnTo>
                      <a:pt x="296" y="366"/>
                    </a:lnTo>
                    <a:lnTo>
                      <a:pt x="302" y="372"/>
                    </a:lnTo>
                    <a:lnTo>
                      <a:pt x="308" y="378"/>
                    </a:lnTo>
                    <a:lnTo>
                      <a:pt x="318" y="380"/>
                    </a:lnTo>
                    <a:lnTo>
                      <a:pt x="328" y="378"/>
                    </a:lnTo>
                    <a:lnTo>
                      <a:pt x="342" y="374"/>
                    </a:lnTo>
                    <a:lnTo>
                      <a:pt x="346" y="384"/>
                    </a:lnTo>
                    <a:close/>
                    <a:moveTo>
                      <a:pt x="114" y="12"/>
                    </a:moveTo>
                    <a:lnTo>
                      <a:pt x="114" y="176"/>
                    </a:lnTo>
                    <a:lnTo>
                      <a:pt x="132" y="176"/>
                    </a:lnTo>
                    <a:lnTo>
                      <a:pt x="152" y="176"/>
                    </a:lnTo>
                    <a:lnTo>
                      <a:pt x="172" y="174"/>
                    </a:lnTo>
                    <a:lnTo>
                      <a:pt x="192" y="170"/>
                    </a:lnTo>
                    <a:lnTo>
                      <a:pt x="202" y="166"/>
                    </a:lnTo>
                    <a:lnTo>
                      <a:pt x="210" y="162"/>
                    </a:lnTo>
                    <a:lnTo>
                      <a:pt x="218" y="156"/>
                    </a:lnTo>
                    <a:lnTo>
                      <a:pt x="222" y="148"/>
                    </a:lnTo>
                    <a:lnTo>
                      <a:pt x="228" y="142"/>
                    </a:lnTo>
                    <a:lnTo>
                      <a:pt x="232" y="132"/>
                    </a:lnTo>
                    <a:lnTo>
                      <a:pt x="236" y="114"/>
                    </a:lnTo>
                    <a:lnTo>
                      <a:pt x="236" y="96"/>
                    </a:lnTo>
                    <a:lnTo>
                      <a:pt x="236" y="82"/>
                    </a:lnTo>
                    <a:lnTo>
                      <a:pt x="234" y="66"/>
                    </a:lnTo>
                    <a:lnTo>
                      <a:pt x="228" y="52"/>
                    </a:lnTo>
                    <a:lnTo>
                      <a:pt x="222" y="38"/>
                    </a:lnTo>
                    <a:lnTo>
                      <a:pt x="214" y="30"/>
                    </a:lnTo>
                    <a:lnTo>
                      <a:pt x="204" y="22"/>
                    </a:lnTo>
                    <a:lnTo>
                      <a:pt x="194" y="18"/>
                    </a:lnTo>
                    <a:lnTo>
                      <a:pt x="182" y="14"/>
                    </a:lnTo>
                    <a:lnTo>
                      <a:pt x="158" y="12"/>
                    </a:lnTo>
                    <a:lnTo>
                      <a:pt x="132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9" name="Freeform 1567"/>
              <p:cNvSpPr>
                <a:spLocks noEditPoints="1"/>
              </p:cNvSpPr>
              <p:nvPr/>
            </p:nvSpPr>
            <p:spPr bwMode="gray">
              <a:xfrm>
                <a:off x="1143" y="2043"/>
                <a:ext cx="111" cy="121"/>
              </a:xfrm>
              <a:custGeom>
                <a:avLst/>
                <a:gdLst>
                  <a:gd name="T0" fmla="*/ 190 w 226"/>
                  <a:gd name="T1" fmla="*/ 206 h 242"/>
                  <a:gd name="T2" fmla="*/ 198 w 226"/>
                  <a:gd name="T3" fmla="*/ 224 h 242"/>
                  <a:gd name="T4" fmla="*/ 208 w 226"/>
                  <a:gd name="T5" fmla="*/ 224 h 242"/>
                  <a:gd name="T6" fmla="*/ 226 w 226"/>
                  <a:gd name="T7" fmla="*/ 224 h 242"/>
                  <a:gd name="T8" fmla="*/ 212 w 226"/>
                  <a:gd name="T9" fmla="*/ 234 h 242"/>
                  <a:gd name="T10" fmla="*/ 186 w 226"/>
                  <a:gd name="T11" fmla="*/ 242 h 242"/>
                  <a:gd name="T12" fmla="*/ 160 w 226"/>
                  <a:gd name="T13" fmla="*/ 236 h 242"/>
                  <a:gd name="T14" fmla="*/ 146 w 226"/>
                  <a:gd name="T15" fmla="*/ 222 h 242"/>
                  <a:gd name="T16" fmla="*/ 138 w 226"/>
                  <a:gd name="T17" fmla="*/ 196 h 242"/>
                  <a:gd name="T18" fmla="*/ 126 w 226"/>
                  <a:gd name="T19" fmla="*/ 214 h 242"/>
                  <a:gd name="T20" fmla="*/ 100 w 226"/>
                  <a:gd name="T21" fmla="*/ 234 h 242"/>
                  <a:gd name="T22" fmla="*/ 64 w 226"/>
                  <a:gd name="T23" fmla="*/ 242 h 242"/>
                  <a:gd name="T24" fmla="*/ 38 w 226"/>
                  <a:gd name="T25" fmla="*/ 238 h 242"/>
                  <a:gd name="T26" fmla="*/ 10 w 226"/>
                  <a:gd name="T27" fmla="*/ 220 h 242"/>
                  <a:gd name="T28" fmla="*/ 0 w 226"/>
                  <a:gd name="T29" fmla="*/ 188 h 242"/>
                  <a:gd name="T30" fmla="*/ 4 w 226"/>
                  <a:gd name="T31" fmla="*/ 164 h 242"/>
                  <a:gd name="T32" fmla="*/ 26 w 226"/>
                  <a:gd name="T33" fmla="*/ 136 h 242"/>
                  <a:gd name="T34" fmla="*/ 64 w 226"/>
                  <a:gd name="T35" fmla="*/ 118 h 242"/>
                  <a:gd name="T36" fmla="*/ 102 w 226"/>
                  <a:gd name="T37" fmla="*/ 110 h 242"/>
                  <a:gd name="T38" fmla="*/ 138 w 226"/>
                  <a:gd name="T39" fmla="*/ 54 h 242"/>
                  <a:gd name="T40" fmla="*/ 132 w 226"/>
                  <a:gd name="T41" fmla="*/ 26 h 242"/>
                  <a:gd name="T42" fmla="*/ 112 w 226"/>
                  <a:gd name="T43" fmla="*/ 12 h 242"/>
                  <a:gd name="T44" fmla="*/ 90 w 226"/>
                  <a:gd name="T45" fmla="*/ 12 h 242"/>
                  <a:gd name="T46" fmla="*/ 58 w 226"/>
                  <a:gd name="T47" fmla="*/ 26 h 242"/>
                  <a:gd name="T48" fmla="*/ 54 w 226"/>
                  <a:gd name="T49" fmla="*/ 34 h 242"/>
                  <a:gd name="T50" fmla="*/ 64 w 226"/>
                  <a:gd name="T51" fmla="*/ 52 h 242"/>
                  <a:gd name="T52" fmla="*/ 64 w 226"/>
                  <a:gd name="T53" fmla="*/ 70 h 242"/>
                  <a:gd name="T54" fmla="*/ 40 w 226"/>
                  <a:gd name="T55" fmla="*/ 84 h 242"/>
                  <a:gd name="T56" fmla="*/ 22 w 226"/>
                  <a:gd name="T57" fmla="*/ 76 h 242"/>
                  <a:gd name="T58" fmla="*/ 16 w 226"/>
                  <a:gd name="T59" fmla="*/ 58 h 242"/>
                  <a:gd name="T60" fmla="*/ 30 w 226"/>
                  <a:gd name="T61" fmla="*/ 28 h 242"/>
                  <a:gd name="T62" fmla="*/ 70 w 226"/>
                  <a:gd name="T63" fmla="*/ 6 h 242"/>
                  <a:gd name="T64" fmla="*/ 108 w 226"/>
                  <a:gd name="T65" fmla="*/ 0 h 242"/>
                  <a:gd name="T66" fmla="*/ 162 w 226"/>
                  <a:gd name="T67" fmla="*/ 12 h 242"/>
                  <a:gd name="T68" fmla="*/ 180 w 226"/>
                  <a:gd name="T69" fmla="*/ 28 h 242"/>
                  <a:gd name="T70" fmla="*/ 190 w 226"/>
                  <a:gd name="T71" fmla="*/ 62 h 242"/>
                  <a:gd name="T72" fmla="*/ 138 w 226"/>
                  <a:gd name="T73" fmla="*/ 118 h 242"/>
                  <a:gd name="T74" fmla="*/ 106 w 226"/>
                  <a:gd name="T75" fmla="*/ 122 h 242"/>
                  <a:gd name="T76" fmla="*/ 68 w 226"/>
                  <a:gd name="T77" fmla="*/ 138 h 242"/>
                  <a:gd name="T78" fmla="*/ 52 w 226"/>
                  <a:gd name="T79" fmla="*/ 178 h 242"/>
                  <a:gd name="T80" fmla="*/ 56 w 226"/>
                  <a:gd name="T81" fmla="*/ 194 h 242"/>
                  <a:gd name="T82" fmla="*/ 68 w 226"/>
                  <a:gd name="T83" fmla="*/ 210 h 242"/>
                  <a:gd name="T84" fmla="*/ 88 w 226"/>
                  <a:gd name="T85" fmla="*/ 216 h 242"/>
                  <a:gd name="T86" fmla="*/ 114 w 226"/>
                  <a:gd name="T87" fmla="*/ 208 h 242"/>
                  <a:gd name="T88" fmla="*/ 124 w 226"/>
                  <a:gd name="T89" fmla="*/ 196 h 242"/>
                  <a:gd name="T90" fmla="*/ 138 w 226"/>
                  <a:gd name="T91" fmla="*/ 158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242"/>
                  <a:gd name="T140" fmla="*/ 226 w 226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242">
                    <a:moveTo>
                      <a:pt x="190" y="194"/>
                    </a:moveTo>
                    <a:lnTo>
                      <a:pt x="190" y="194"/>
                    </a:lnTo>
                    <a:lnTo>
                      <a:pt x="190" y="206"/>
                    </a:lnTo>
                    <a:lnTo>
                      <a:pt x="192" y="216"/>
                    </a:lnTo>
                    <a:lnTo>
                      <a:pt x="196" y="224"/>
                    </a:lnTo>
                    <a:lnTo>
                      <a:pt x="198" y="224"/>
                    </a:lnTo>
                    <a:lnTo>
                      <a:pt x="202" y="226"/>
                    </a:lnTo>
                    <a:lnTo>
                      <a:pt x="208" y="224"/>
                    </a:lnTo>
                    <a:lnTo>
                      <a:pt x="212" y="222"/>
                    </a:lnTo>
                    <a:lnTo>
                      <a:pt x="220" y="216"/>
                    </a:lnTo>
                    <a:lnTo>
                      <a:pt x="226" y="224"/>
                    </a:lnTo>
                    <a:lnTo>
                      <a:pt x="222" y="228"/>
                    </a:lnTo>
                    <a:lnTo>
                      <a:pt x="212" y="234"/>
                    </a:lnTo>
                    <a:lnTo>
                      <a:pt x="200" y="240"/>
                    </a:lnTo>
                    <a:lnTo>
                      <a:pt x="186" y="242"/>
                    </a:lnTo>
                    <a:lnTo>
                      <a:pt x="176" y="240"/>
                    </a:lnTo>
                    <a:lnTo>
                      <a:pt x="168" y="238"/>
                    </a:lnTo>
                    <a:lnTo>
                      <a:pt x="160" y="236"/>
                    </a:lnTo>
                    <a:lnTo>
                      <a:pt x="152" y="232"/>
                    </a:lnTo>
                    <a:lnTo>
                      <a:pt x="146" y="222"/>
                    </a:lnTo>
                    <a:lnTo>
                      <a:pt x="140" y="214"/>
                    </a:lnTo>
                    <a:lnTo>
                      <a:pt x="138" y="204"/>
                    </a:lnTo>
                    <a:lnTo>
                      <a:pt x="138" y="196"/>
                    </a:lnTo>
                    <a:lnTo>
                      <a:pt x="132" y="204"/>
                    </a:lnTo>
                    <a:lnTo>
                      <a:pt x="126" y="214"/>
                    </a:lnTo>
                    <a:lnTo>
                      <a:pt x="118" y="220"/>
                    </a:lnTo>
                    <a:lnTo>
                      <a:pt x="110" y="228"/>
                    </a:lnTo>
                    <a:lnTo>
                      <a:pt x="100" y="234"/>
                    </a:lnTo>
                    <a:lnTo>
                      <a:pt x="88" y="238"/>
                    </a:lnTo>
                    <a:lnTo>
                      <a:pt x="76" y="240"/>
                    </a:lnTo>
                    <a:lnTo>
                      <a:pt x="64" y="242"/>
                    </a:lnTo>
                    <a:lnTo>
                      <a:pt x="50" y="240"/>
                    </a:lnTo>
                    <a:lnTo>
                      <a:pt x="38" y="238"/>
                    </a:lnTo>
                    <a:lnTo>
                      <a:pt x="28" y="234"/>
                    </a:lnTo>
                    <a:lnTo>
                      <a:pt x="18" y="228"/>
                    </a:lnTo>
                    <a:lnTo>
                      <a:pt x="10" y="220"/>
                    </a:lnTo>
                    <a:lnTo>
                      <a:pt x="6" y="210"/>
                    </a:lnTo>
                    <a:lnTo>
                      <a:pt x="2" y="200"/>
                    </a:lnTo>
                    <a:lnTo>
                      <a:pt x="0" y="188"/>
                    </a:lnTo>
                    <a:lnTo>
                      <a:pt x="2" y="176"/>
                    </a:lnTo>
                    <a:lnTo>
                      <a:pt x="4" y="164"/>
                    </a:lnTo>
                    <a:lnTo>
                      <a:pt x="10" y="154"/>
                    </a:lnTo>
                    <a:lnTo>
                      <a:pt x="18" y="144"/>
                    </a:lnTo>
                    <a:lnTo>
                      <a:pt x="26" y="136"/>
                    </a:lnTo>
                    <a:lnTo>
                      <a:pt x="38" y="128"/>
                    </a:lnTo>
                    <a:lnTo>
                      <a:pt x="50" y="122"/>
                    </a:lnTo>
                    <a:lnTo>
                      <a:pt x="64" y="118"/>
                    </a:lnTo>
                    <a:lnTo>
                      <a:pt x="82" y="114"/>
                    </a:lnTo>
                    <a:lnTo>
                      <a:pt x="102" y="110"/>
                    </a:lnTo>
                    <a:lnTo>
                      <a:pt x="138" y="108"/>
                    </a:lnTo>
                    <a:lnTo>
                      <a:pt x="138" y="54"/>
                    </a:lnTo>
                    <a:lnTo>
                      <a:pt x="138" y="40"/>
                    </a:lnTo>
                    <a:lnTo>
                      <a:pt x="136" y="32"/>
                    </a:lnTo>
                    <a:lnTo>
                      <a:pt x="132" y="26"/>
                    </a:lnTo>
                    <a:lnTo>
                      <a:pt x="128" y="20"/>
                    </a:lnTo>
                    <a:lnTo>
                      <a:pt x="122" y="16"/>
                    </a:lnTo>
                    <a:lnTo>
                      <a:pt x="112" y="12"/>
                    </a:lnTo>
                    <a:lnTo>
                      <a:pt x="100" y="10"/>
                    </a:lnTo>
                    <a:lnTo>
                      <a:pt x="90" y="12"/>
                    </a:lnTo>
                    <a:lnTo>
                      <a:pt x="82" y="14"/>
                    </a:lnTo>
                    <a:lnTo>
                      <a:pt x="68" y="20"/>
                    </a:lnTo>
                    <a:lnTo>
                      <a:pt x="58" y="26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60" y="46"/>
                    </a:lnTo>
                    <a:lnTo>
                      <a:pt x="64" y="52"/>
                    </a:lnTo>
                    <a:lnTo>
                      <a:pt x="66" y="60"/>
                    </a:lnTo>
                    <a:lnTo>
                      <a:pt x="64" y="70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40" y="84"/>
                    </a:lnTo>
                    <a:lnTo>
                      <a:pt x="30" y="82"/>
                    </a:lnTo>
                    <a:lnTo>
                      <a:pt x="22" y="76"/>
                    </a:lnTo>
                    <a:lnTo>
                      <a:pt x="18" y="68"/>
                    </a:lnTo>
                    <a:lnTo>
                      <a:pt x="16" y="58"/>
                    </a:lnTo>
                    <a:lnTo>
                      <a:pt x="18" y="48"/>
                    </a:lnTo>
                    <a:lnTo>
                      <a:pt x="22" y="38"/>
                    </a:lnTo>
                    <a:lnTo>
                      <a:pt x="30" y="28"/>
                    </a:lnTo>
                    <a:lnTo>
                      <a:pt x="40" y="18"/>
                    </a:lnTo>
                    <a:lnTo>
                      <a:pt x="54" y="12"/>
                    </a:lnTo>
                    <a:lnTo>
                      <a:pt x="70" y="6"/>
                    </a:lnTo>
                    <a:lnTo>
                      <a:pt x="88" y="2"/>
                    </a:lnTo>
                    <a:lnTo>
                      <a:pt x="108" y="0"/>
                    </a:lnTo>
                    <a:lnTo>
                      <a:pt x="128" y="2"/>
                    </a:lnTo>
                    <a:lnTo>
                      <a:pt x="146" y="6"/>
                    </a:lnTo>
                    <a:lnTo>
                      <a:pt x="162" y="12"/>
                    </a:lnTo>
                    <a:lnTo>
                      <a:pt x="174" y="22"/>
                    </a:lnTo>
                    <a:lnTo>
                      <a:pt x="180" y="28"/>
                    </a:lnTo>
                    <a:lnTo>
                      <a:pt x="184" y="34"/>
                    </a:lnTo>
                    <a:lnTo>
                      <a:pt x="188" y="48"/>
                    </a:lnTo>
                    <a:lnTo>
                      <a:pt x="190" y="62"/>
                    </a:lnTo>
                    <a:lnTo>
                      <a:pt x="190" y="78"/>
                    </a:lnTo>
                    <a:lnTo>
                      <a:pt x="190" y="194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22" y="120"/>
                    </a:lnTo>
                    <a:lnTo>
                      <a:pt x="106" y="122"/>
                    </a:lnTo>
                    <a:lnTo>
                      <a:pt x="92" y="126"/>
                    </a:lnTo>
                    <a:lnTo>
                      <a:pt x="80" y="132"/>
                    </a:lnTo>
                    <a:lnTo>
                      <a:pt x="68" y="138"/>
                    </a:lnTo>
                    <a:lnTo>
                      <a:pt x="60" y="148"/>
                    </a:lnTo>
                    <a:lnTo>
                      <a:pt x="54" y="162"/>
                    </a:lnTo>
                    <a:lnTo>
                      <a:pt x="52" y="178"/>
                    </a:lnTo>
                    <a:lnTo>
                      <a:pt x="54" y="186"/>
                    </a:lnTo>
                    <a:lnTo>
                      <a:pt x="56" y="194"/>
                    </a:lnTo>
                    <a:lnTo>
                      <a:pt x="58" y="202"/>
                    </a:lnTo>
                    <a:lnTo>
                      <a:pt x="64" y="206"/>
                    </a:lnTo>
                    <a:lnTo>
                      <a:pt x="68" y="210"/>
                    </a:lnTo>
                    <a:lnTo>
                      <a:pt x="74" y="214"/>
                    </a:lnTo>
                    <a:lnTo>
                      <a:pt x="88" y="216"/>
                    </a:lnTo>
                    <a:lnTo>
                      <a:pt x="98" y="214"/>
                    </a:lnTo>
                    <a:lnTo>
                      <a:pt x="106" y="212"/>
                    </a:lnTo>
                    <a:lnTo>
                      <a:pt x="114" y="208"/>
                    </a:lnTo>
                    <a:lnTo>
                      <a:pt x="118" y="204"/>
                    </a:lnTo>
                    <a:lnTo>
                      <a:pt x="124" y="196"/>
                    </a:lnTo>
                    <a:lnTo>
                      <a:pt x="128" y="190"/>
                    </a:lnTo>
                    <a:lnTo>
                      <a:pt x="134" y="176"/>
                    </a:lnTo>
                    <a:lnTo>
                      <a:pt x="138" y="158"/>
                    </a:lnTo>
                    <a:lnTo>
                      <a:pt x="138" y="138"/>
                    </a:lnTo>
                    <a:lnTo>
                      <a:pt x="13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0" name="Freeform 1568"/>
              <p:cNvSpPr>
                <a:spLocks/>
              </p:cNvSpPr>
              <p:nvPr/>
            </p:nvSpPr>
            <p:spPr bwMode="gray">
              <a:xfrm>
                <a:off x="1252" y="2001"/>
                <a:ext cx="79" cy="162"/>
              </a:xfrm>
              <a:custGeom>
                <a:avLst/>
                <a:gdLst>
                  <a:gd name="T0" fmla="*/ 148 w 160"/>
                  <a:gd name="T1" fmla="*/ 104 h 328"/>
                  <a:gd name="T2" fmla="*/ 88 w 160"/>
                  <a:gd name="T3" fmla="*/ 104 h 328"/>
                  <a:gd name="T4" fmla="*/ 88 w 160"/>
                  <a:gd name="T5" fmla="*/ 270 h 328"/>
                  <a:gd name="T6" fmla="*/ 88 w 160"/>
                  <a:gd name="T7" fmla="*/ 270 h 328"/>
                  <a:gd name="T8" fmla="*/ 88 w 160"/>
                  <a:gd name="T9" fmla="*/ 282 h 328"/>
                  <a:gd name="T10" fmla="*/ 92 w 160"/>
                  <a:gd name="T11" fmla="*/ 296 h 328"/>
                  <a:gd name="T12" fmla="*/ 94 w 160"/>
                  <a:gd name="T13" fmla="*/ 302 h 328"/>
                  <a:gd name="T14" fmla="*/ 100 w 160"/>
                  <a:gd name="T15" fmla="*/ 306 h 328"/>
                  <a:gd name="T16" fmla="*/ 106 w 160"/>
                  <a:gd name="T17" fmla="*/ 308 h 328"/>
                  <a:gd name="T18" fmla="*/ 116 w 160"/>
                  <a:gd name="T19" fmla="*/ 310 h 328"/>
                  <a:gd name="T20" fmla="*/ 116 w 160"/>
                  <a:gd name="T21" fmla="*/ 310 h 328"/>
                  <a:gd name="T22" fmla="*/ 124 w 160"/>
                  <a:gd name="T23" fmla="*/ 308 h 328"/>
                  <a:gd name="T24" fmla="*/ 132 w 160"/>
                  <a:gd name="T25" fmla="*/ 306 h 328"/>
                  <a:gd name="T26" fmla="*/ 138 w 160"/>
                  <a:gd name="T27" fmla="*/ 302 h 328"/>
                  <a:gd name="T28" fmla="*/ 142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8 w 160"/>
                  <a:gd name="T39" fmla="*/ 292 h 328"/>
                  <a:gd name="T40" fmla="*/ 154 w 160"/>
                  <a:gd name="T41" fmla="*/ 300 h 328"/>
                  <a:gd name="T42" fmla="*/ 148 w 160"/>
                  <a:gd name="T43" fmla="*/ 308 h 328"/>
                  <a:gd name="T44" fmla="*/ 140 w 160"/>
                  <a:gd name="T45" fmla="*/ 316 h 328"/>
                  <a:gd name="T46" fmla="*/ 130 w 160"/>
                  <a:gd name="T47" fmla="*/ 322 h 328"/>
                  <a:gd name="T48" fmla="*/ 116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80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6 w 160"/>
                  <a:gd name="T61" fmla="*/ 316 h 328"/>
                  <a:gd name="T62" fmla="*/ 50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8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6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2 w 160"/>
                  <a:gd name="T91" fmla="*/ 54 h 328"/>
                  <a:gd name="T92" fmla="*/ 52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8 w 160"/>
                  <a:gd name="T99" fmla="*/ 10 h 328"/>
                  <a:gd name="T100" fmla="*/ 80 w 160"/>
                  <a:gd name="T101" fmla="*/ 0 h 328"/>
                  <a:gd name="T102" fmla="*/ 88 w 160"/>
                  <a:gd name="T103" fmla="*/ 0 h 328"/>
                  <a:gd name="T104" fmla="*/ 88 w 160"/>
                  <a:gd name="T105" fmla="*/ 92 h 328"/>
                  <a:gd name="T106" fmla="*/ 148 w 160"/>
                  <a:gd name="T107" fmla="*/ 92 h 328"/>
                  <a:gd name="T108" fmla="*/ 148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8" y="104"/>
                    </a:moveTo>
                    <a:lnTo>
                      <a:pt x="88" y="104"/>
                    </a:lnTo>
                    <a:lnTo>
                      <a:pt x="88" y="270"/>
                    </a:lnTo>
                    <a:lnTo>
                      <a:pt x="88" y="28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6"/>
                    </a:lnTo>
                    <a:lnTo>
                      <a:pt x="106" y="308"/>
                    </a:lnTo>
                    <a:lnTo>
                      <a:pt x="116" y="310"/>
                    </a:lnTo>
                    <a:lnTo>
                      <a:pt x="124" y="308"/>
                    </a:lnTo>
                    <a:lnTo>
                      <a:pt x="132" y="306"/>
                    </a:lnTo>
                    <a:lnTo>
                      <a:pt x="138" y="302"/>
                    </a:lnTo>
                    <a:lnTo>
                      <a:pt x="142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8" y="292"/>
                    </a:lnTo>
                    <a:lnTo>
                      <a:pt x="154" y="300"/>
                    </a:lnTo>
                    <a:lnTo>
                      <a:pt x="148" y="308"/>
                    </a:lnTo>
                    <a:lnTo>
                      <a:pt x="140" y="316"/>
                    </a:lnTo>
                    <a:lnTo>
                      <a:pt x="130" y="322"/>
                    </a:lnTo>
                    <a:lnTo>
                      <a:pt x="116" y="326"/>
                    </a:lnTo>
                    <a:lnTo>
                      <a:pt x="98" y="328"/>
                    </a:lnTo>
                    <a:lnTo>
                      <a:pt x="80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6" y="316"/>
                    </a:lnTo>
                    <a:lnTo>
                      <a:pt x="50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8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6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2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8" y="1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92"/>
                    </a:lnTo>
                    <a:lnTo>
                      <a:pt x="148" y="92"/>
                    </a:lnTo>
                    <a:lnTo>
                      <a:pt x="148" y="1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2" name="Freeform 1570"/>
              <p:cNvSpPr>
                <a:spLocks/>
              </p:cNvSpPr>
              <p:nvPr/>
            </p:nvSpPr>
            <p:spPr bwMode="gray">
              <a:xfrm>
                <a:off x="1340" y="2047"/>
                <a:ext cx="62" cy="112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3" name="Freeform 1571"/>
              <p:cNvSpPr>
                <a:spLocks/>
              </p:cNvSpPr>
              <p:nvPr/>
            </p:nvSpPr>
            <p:spPr bwMode="gray">
              <a:xfrm>
                <a:off x="1356" y="1970"/>
                <a:ext cx="31" cy="32"/>
              </a:xfrm>
              <a:custGeom>
                <a:avLst/>
                <a:gdLst>
                  <a:gd name="T0" fmla="*/ 32 w 64"/>
                  <a:gd name="T1" fmla="*/ 0 h 66"/>
                  <a:gd name="T2" fmla="*/ 32 w 64"/>
                  <a:gd name="T3" fmla="*/ 0 h 66"/>
                  <a:gd name="T4" fmla="*/ 38 w 64"/>
                  <a:gd name="T5" fmla="*/ 0 h 66"/>
                  <a:gd name="T6" fmla="*/ 44 w 64"/>
                  <a:gd name="T7" fmla="*/ 2 h 66"/>
                  <a:gd name="T8" fmla="*/ 50 w 64"/>
                  <a:gd name="T9" fmla="*/ 6 h 66"/>
                  <a:gd name="T10" fmla="*/ 56 w 64"/>
                  <a:gd name="T11" fmla="*/ 10 h 66"/>
                  <a:gd name="T12" fmla="*/ 60 w 64"/>
                  <a:gd name="T13" fmla="*/ 14 h 66"/>
                  <a:gd name="T14" fmla="*/ 62 w 64"/>
                  <a:gd name="T15" fmla="*/ 20 h 66"/>
                  <a:gd name="T16" fmla="*/ 64 w 64"/>
                  <a:gd name="T17" fmla="*/ 26 h 66"/>
                  <a:gd name="T18" fmla="*/ 64 w 64"/>
                  <a:gd name="T19" fmla="*/ 32 h 66"/>
                  <a:gd name="T20" fmla="*/ 64 w 64"/>
                  <a:gd name="T21" fmla="*/ 32 h 66"/>
                  <a:gd name="T22" fmla="*/ 64 w 64"/>
                  <a:gd name="T23" fmla="*/ 40 h 66"/>
                  <a:gd name="T24" fmla="*/ 62 w 64"/>
                  <a:gd name="T25" fmla="*/ 46 h 66"/>
                  <a:gd name="T26" fmla="*/ 60 w 64"/>
                  <a:gd name="T27" fmla="*/ 52 h 66"/>
                  <a:gd name="T28" fmla="*/ 56 w 64"/>
                  <a:gd name="T29" fmla="*/ 56 h 66"/>
                  <a:gd name="T30" fmla="*/ 50 w 64"/>
                  <a:gd name="T31" fmla="*/ 60 h 66"/>
                  <a:gd name="T32" fmla="*/ 44 w 64"/>
                  <a:gd name="T33" fmla="*/ 64 h 66"/>
                  <a:gd name="T34" fmla="*/ 38 w 64"/>
                  <a:gd name="T35" fmla="*/ 64 h 66"/>
                  <a:gd name="T36" fmla="*/ 32 w 64"/>
                  <a:gd name="T37" fmla="*/ 66 h 66"/>
                  <a:gd name="T38" fmla="*/ 32 w 64"/>
                  <a:gd name="T39" fmla="*/ 66 h 66"/>
                  <a:gd name="T40" fmla="*/ 26 w 64"/>
                  <a:gd name="T41" fmla="*/ 64 h 66"/>
                  <a:gd name="T42" fmla="*/ 20 w 64"/>
                  <a:gd name="T43" fmla="*/ 64 h 66"/>
                  <a:gd name="T44" fmla="*/ 14 w 64"/>
                  <a:gd name="T45" fmla="*/ 60 h 66"/>
                  <a:gd name="T46" fmla="*/ 8 w 64"/>
                  <a:gd name="T47" fmla="*/ 56 h 66"/>
                  <a:gd name="T48" fmla="*/ 4 w 64"/>
                  <a:gd name="T49" fmla="*/ 52 h 66"/>
                  <a:gd name="T50" fmla="*/ 2 w 64"/>
                  <a:gd name="T51" fmla="*/ 46 h 66"/>
                  <a:gd name="T52" fmla="*/ 0 w 64"/>
                  <a:gd name="T53" fmla="*/ 40 h 66"/>
                  <a:gd name="T54" fmla="*/ 0 w 64"/>
                  <a:gd name="T55" fmla="*/ 32 h 66"/>
                  <a:gd name="T56" fmla="*/ 0 w 64"/>
                  <a:gd name="T57" fmla="*/ 32 h 66"/>
                  <a:gd name="T58" fmla="*/ 0 w 64"/>
                  <a:gd name="T59" fmla="*/ 26 h 66"/>
                  <a:gd name="T60" fmla="*/ 2 w 64"/>
                  <a:gd name="T61" fmla="*/ 20 h 66"/>
                  <a:gd name="T62" fmla="*/ 4 w 64"/>
                  <a:gd name="T63" fmla="*/ 14 h 66"/>
                  <a:gd name="T64" fmla="*/ 8 w 64"/>
                  <a:gd name="T65" fmla="*/ 10 h 66"/>
                  <a:gd name="T66" fmla="*/ 14 w 64"/>
                  <a:gd name="T67" fmla="*/ 6 h 66"/>
                  <a:gd name="T68" fmla="*/ 20 w 64"/>
                  <a:gd name="T69" fmla="*/ 2 h 66"/>
                  <a:gd name="T70" fmla="*/ 26 w 64"/>
                  <a:gd name="T71" fmla="*/ 0 h 66"/>
                  <a:gd name="T72" fmla="*/ 32 w 64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6"/>
                  <a:gd name="T113" fmla="*/ 64 w 6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6">
                    <a:moveTo>
                      <a:pt x="32" y="0"/>
                    </a:move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4" name="Freeform 1572"/>
              <p:cNvSpPr>
                <a:spLocks/>
              </p:cNvSpPr>
              <p:nvPr/>
            </p:nvSpPr>
            <p:spPr bwMode="gray">
              <a:xfrm>
                <a:off x="1415" y="2043"/>
                <a:ext cx="137" cy="116"/>
              </a:xfrm>
              <a:custGeom>
                <a:avLst/>
                <a:gdLst>
                  <a:gd name="T0" fmla="*/ 126 w 276"/>
                  <a:gd name="T1" fmla="*/ 234 h 234"/>
                  <a:gd name="T2" fmla="*/ 0 w 276"/>
                  <a:gd name="T3" fmla="*/ 234 h 234"/>
                  <a:gd name="T4" fmla="*/ 0 w 276"/>
                  <a:gd name="T5" fmla="*/ 224 h 234"/>
                  <a:gd name="T6" fmla="*/ 36 w 276"/>
                  <a:gd name="T7" fmla="*/ 224 h 234"/>
                  <a:gd name="T8" fmla="*/ 36 w 276"/>
                  <a:gd name="T9" fmla="*/ 18 h 234"/>
                  <a:gd name="T10" fmla="*/ 0 w 276"/>
                  <a:gd name="T11" fmla="*/ 18 h 234"/>
                  <a:gd name="T12" fmla="*/ 0 w 276"/>
                  <a:gd name="T13" fmla="*/ 6 h 234"/>
                  <a:gd name="T14" fmla="*/ 90 w 276"/>
                  <a:gd name="T15" fmla="*/ 6 h 234"/>
                  <a:gd name="T16" fmla="*/ 90 w 276"/>
                  <a:gd name="T17" fmla="*/ 40 h 234"/>
                  <a:gd name="T18" fmla="*/ 90 w 276"/>
                  <a:gd name="T19" fmla="*/ 40 h 234"/>
                  <a:gd name="T20" fmla="*/ 100 w 276"/>
                  <a:gd name="T21" fmla="*/ 26 h 234"/>
                  <a:gd name="T22" fmla="*/ 112 w 276"/>
                  <a:gd name="T23" fmla="*/ 18 h 234"/>
                  <a:gd name="T24" fmla="*/ 122 w 276"/>
                  <a:gd name="T25" fmla="*/ 10 h 234"/>
                  <a:gd name="T26" fmla="*/ 134 w 276"/>
                  <a:gd name="T27" fmla="*/ 6 h 234"/>
                  <a:gd name="T28" fmla="*/ 144 w 276"/>
                  <a:gd name="T29" fmla="*/ 2 h 234"/>
                  <a:gd name="T30" fmla="*/ 152 w 276"/>
                  <a:gd name="T31" fmla="*/ 0 h 234"/>
                  <a:gd name="T32" fmla="*/ 164 w 276"/>
                  <a:gd name="T33" fmla="*/ 0 h 234"/>
                  <a:gd name="T34" fmla="*/ 164 w 276"/>
                  <a:gd name="T35" fmla="*/ 0 h 234"/>
                  <a:gd name="T36" fmla="*/ 180 w 276"/>
                  <a:gd name="T37" fmla="*/ 2 h 234"/>
                  <a:gd name="T38" fmla="*/ 196 w 276"/>
                  <a:gd name="T39" fmla="*/ 6 h 234"/>
                  <a:gd name="T40" fmla="*/ 210 w 276"/>
                  <a:gd name="T41" fmla="*/ 14 h 234"/>
                  <a:gd name="T42" fmla="*/ 222 w 276"/>
                  <a:gd name="T43" fmla="*/ 22 h 234"/>
                  <a:gd name="T44" fmla="*/ 222 w 276"/>
                  <a:gd name="T45" fmla="*/ 22 h 234"/>
                  <a:gd name="T46" fmla="*/ 228 w 276"/>
                  <a:gd name="T47" fmla="*/ 30 h 234"/>
                  <a:gd name="T48" fmla="*/ 234 w 276"/>
                  <a:gd name="T49" fmla="*/ 40 h 234"/>
                  <a:gd name="T50" fmla="*/ 238 w 276"/>
                  <a:gd name="T51" fmla="*/ 58 h 234"/>
                  <a:gd name="T52" fmla="*/ 240 w 276"/>
                  <a:gd name="T53" fmla="*/ 82 h 234"/>
                  <a:gd name="T54" fmla="*/ 240 w 276"/>
                  <a:gd name="T55" fmla="*/ 224 h 234"/>
                  <a:gd name="T56" fmla="*/ 276 w 276"/>
                  <a:gd name="T57" fmla="*/ 224 h 234"/>
                  <a:gd name="T58" fmla="*/ 276 w 276"/>
                  <a:gd name="T59" fmla="*/ 234 h 234"/>
                  <a:gd name="T60" fmla="*/ 152 w 276"/>
                  <a:gd name="T61" fmla="*/ 234 h 234"/>
                  <a:gd name="T62" fmla="*/ 152 w 276"/>
                  <a:gd name="T63" fmla="*/ 224 h 234"/>
                  <a:gd name="T64" fmla="*/ 188 w 276"/>
                  <a:gd name="T65" fmla="*/ 224 h 234"/>
                  <a:gd name="T66" fmla="*/ 188 w 276"/>
                  <a:gd name="T67" fmla="*/ 74 h 234"/>
                  <a:gd name="T68" fmla="*/ 188 w 276"/>
                  <a:gd name="T69" fmla="*/ 74 h 234"/>
                  <a:gd name="T70" fmla="*/ 186 w 276"/>
                  <a:gd name="T71" fmla="*/ 52 h 234"/>
                  <a:gd name="T72" fmla="*/ 184 w 276"/>
                  <a:gd name="T73" fmla="*/ 42 h 234"/>
                  <a:gd name="T74" fmla="*/ 184 w 276"/>
                  <a:gd name="T75" fmla="*/ 42 h 234"/>
                  <a:gd name="T76" fmla="*/ 182 w 276"/>
                  <a:gd name="T77" fmla="*/ 34 h 234"/>
                  <a:gd name="T78" fmla="*/ 178 w 276"/>
                  <a:gd name="T79" fmla="*/ 28 h 234"/>
                  <a:gd name="T80" fmla="*/ 174 w 276"/>
                  <a:gd name="T81" fmla="*/ 24 h 234"/>
                  <a:gd name="T82" fmla="*/ 170 w 276"/>
                  <a:gd name="T83" fmla="*/ 20 h 234"/>
                  <a:gd name="T84" fmla="*/ 160 w 276"/>
                  <a:gd name="T85" fmla="*/ 16 h 234"/>
                  <a:gd name="T86" fmla="*/ 152 w 276"/>
                  <a:gd name="T87" fmla="*/ 16 h 234"/>
                  <a:gd name="T88" fmla="*/ 152 w 276"/>
                  <a:gd name="T89" fmla="*/ 16 h 234"/>
                  <a:gd name="T90" fmla="*/ 142 w 276"/>
                  <a:gd name="T91" fmla="*/ 16 h 234"/>
                  <a:gd name="T92" fmla="*/ 134 w 276"/>
                  <a:gd name="T93" fmla="*/ 20 h 234"/>
                  <a:gd name="T94" fmla="*/ 124 w 276"/>
                  <a:gd name="T95" fmla="*/ 24 h 234"/>
                  <a:gd name="T96" fmla="*/ 116 w 276"/>
                  <a:gd name="T97" fmla="*/ 30 h 234"/>
                  <a:gd name="T98" fmla="*/ 116 w 276"/>
                  <a:gd name="T99" fmla="*/ 30 h 234"/>
                  <a:gd name="T100" fmla="*/ 108 w 276"/>
                  <a:gd name="T101" fmla="*/ 38 h 234"/>
                  <a:gd name="T102" fmla="*/ 102 w 276"/>
                  <a:gd name="T103" fmla="*/ 48 h 234"/>
                  <a:gd name="T104" fmla="*/ 96 w 276"/>
                  <a:gd name="T105" fmla="*/ 58 h 234"/>
                  <a:gd name="T106" fmla="*/ 94 w 276"/>
                  <a:gd name="T107" fmla="*/ 70 h 234"/>
                  <a:gd name="T108" fmla="*/ 90 w 276"/>
                  <a:gd name="T109" fmla="*/ 96 h 234"/>
                  <a:gd name="T110" fmla="*/ 90 w 276"/>
                  <a:gd name="T111" fmla="*/ 126 h 234"/>
                  <a:gd name="T112" fmla="*/ 90 w 276"/>
                  <a:gd name="T113" fmla="*/ 224 h 234"/>
                  <a:gd name="T114" fmla="*/ 126 w 276"/>
                  <a:gd name="T115" fmla="*/ 224 h 234"/>
                  <a:gd name="T116" fmla="*/ 126 w 276"/>
                  <a:gd name="T117" fmla="*/ 234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234"/>
                  <a:gd name="T179" fmla="*/ 276 w 2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234">
                    <a:moveTo>
                      <a:pt x="126" y="234"/>
                    </a:moveTo>
                    <a:lnTo>
                      <a:pt x="0" y="234"/>
                    </a:lnTo>
                    <a:lnTo>
                      <a:pt x="0" y="224"/>
                    </a:lnTo>
                    <a:lnTo>
                      <a:pt x="36" y="22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90" y="6"/>
                    </a:lnTo>
                    <a:lnTo>
                      <a:pt x="90" y="40"/>
                    </a:lnTo>
                    <a:lnTo>
                      <a:pt x="100" y="26"/>
                    </a:lnTo>
                    <a:lnTo>
                      <a:pt x="112" y="18"/>
                    </a:lnTo>
                    <a:lnTo>
                      <a:pt x="122" y="10"/>
                    </a:lnTo>
                    <a:lnTo>
                      <a:pt x="134" y="6"/>
                    </a:lnTo>
                    <a:lnTo>
                      <a:pt x="144" y="2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80" y="2"/>
                    </a:lnTo>
                    <a:lnTo>
                      <a:pt x="196" y="6"/>
                    </a:lnTo>
                    <a:lnTo>
                      <a:pt x="210" y="14"/>
                    </a:lnTo>
                    <a:lnTo>
                      <a:pt x="222" y="22"/>
                    </a:lnTo>
                    <a:lnTo>
                      <a:pt x="228" y="30"/>
                    </a:lnTo>
                    <a:lnTo>
                      <a:pt x="234" y="40"/>
                    </a:lnTo>
                    <a:lnTo>
                      <a:pt x="238" y="58"/>
                    </a:lnTo>
                    <a:lnTo>
                      <a:pt x="240" y="82"/>
                    </a:lnTo>
                    <a:lnTo>
                      <a:pt x="240" y="224"/>
                    </a:lnTo>
                    <a:lnTo>
                      <a:pt x="276" y="224"/>
                    </a:lnTo>
                    <a:lnTo>
                      <a:pt x="276" y="234"/>
                    </a:lnTo>
                    <a:lnTo>
                      <a:pt x="152" y="234"/>
                    </a:lnTo>
                    <a:lnTo>
                      <a:pt x="152" y="224"/>
                    </a:lnTo>
                    <a:lnTo>
                      <a:pt x="188" y="224"/>
                    </a:lnTo>
                    <a:lnTo>
                      <a:pt x="188" y="74"/>
                    </a:lnTo>
                    <a:lnTo>
                      <a:pt x="186" y="52"/>
                    </a:lnTo>
                    <a:lnTo>
                      <a:pt x="184" y="42"/>
                    </a:lnTo>
                    <a:lnTo>
                      <a:pt x="182" y="34"/>
                    </a:lnTo>
                    <a:lnTo>
                      <a:pt x="178" y="28"/>
                    </a:lnTo>
                    <a:lnTo>
                      <a:pt x="174" y="24"/>
                    </a:lnTo>
                    <a:lnTo>
                      <a:pt x="170" y="20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2" y="16"/>
                    </a:lnTo>
                    <a:lnTo>
                      <a:pt x="134" y="20"/>
                    </a:lnTo>
                    <a:lnTo>
                      <a:pt x="124" y="24"/>
                    </a:lnTo>
                    <a:lnTo>
                      <a:pt x="116" y="30"/>
                    </a:lnTo>
                    <a:lnTo>
                      <a:pt x="108" y="38"/>
                    </a:lnTo>
                    <a:lnTo>
                      <a:pt x="102" y="48"/>
                    </a:lnTo>
                    <a:lnTo>
                      <a:pt x="96" y="58"/>
                    </a:lnTo>
                    <a:lnTo>
                      <a:pt x="94" y="70"/>
                    </a:lnTo>
                    <a:lnTo>
                      <a:pt x="90" y="96"/>
                    </a:lnTo>
                    <a:lnTo>
                      <a:pt x="90" y="126"/>
                    </a:lnTo>
                    <a:lnTo>
                      <a:pt x="90" y="224"/>
                    </a:lnTo>
                    <a:lnTo>
                      <a:pt x="126" y="224"/>
                    </a:lnTo>
                    <a:lnTo>
                      <a:pt x="126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5" name="Freeform 1573"/>
              <p:cNvSpPr>
                <a:spLocks noEditPoints="1"/>
              </p:cNvSpPr>
              <p:nvPr/>
            </p:nvSpPr>
            <p:spPr bwMode="gray">
              <a:xfrm>
                <a:off x="1562" y="2043"/>
                <a:ext cx="121" cy="196"/>
              </a:xfrm>
              <a:custGeom>
                <a:avLst/>
                <a:gdLst>
                  <a:gd name="T0" fmla="*/ 190 w 246"/>
                  <a:gd name="T1" fmla="*/ 226 h 396"/>
                  <a:gd name="T2" fmla="*/ 228 w 246"/>
                  <a:gd name="T3" fmla="*/ 264 h 396"/>
                  <a:gd name="T4" fmla="*/ 220 w 246"/>
                  <a:gd name="T5" fmla="*/ 330 h 396"/>
                  <a:gd name="T6" fmla="*/ 156 w 246"/>
                  <a:gd name="T7" fmla="*/ 388 h 396"/>
                  <a:gd name="T8" fmla="*/ 84 w 246"/>
                  <a:gd name="T9" fmla="*/ 394 h 396"/>
                  <a:gd name="T10" fmla="*/ 18 w 246"/>
                  <a:gd name="T11" fmla="*/ 364 h 396"/>
                  <a:gd name="T12" fmla="*/ 0 w 246"/>
                  <a:gd name="T13" fmla="*/ 326 h 396"/>
                  <a:gd name="T14" fmla="*/ 12 w 246"/>
                  <a:gd name="T15" fmla="*/ 294 h 396"/>
                  <a:gd name="T16" fmla="*/ 46 w 246"/>
                  <a:gd name="T17" fmla="*/ 272 h 396"/>
                  <a:gd name="T18" fmla="*/ 14 w 246"/>
                  <a:gd name="T19" fmla="*/ 254 h 396"/>
                  <a:gd name="T20" fmla="*/ 2 w 246"/>
                  <a:gd name="T21" fmla="*/ 222 h 396"/>
                  <a:gd name="T22" fmla="*/ 16 w 246"/>
                  <a:gd name="T23" fmla="*/ 182 h 396"/>
                  <a:gd name="T24" fmla="*/ 54 w 246"/>
                  <a:gd name="T25" fmla="*/ 150 h 396"/>
                  <a:gd name="T26" fmla="*/ 26 w 246"/>
                  <a:gd name="T27" fmla="*/ 120 h 396"/>
                  <a:gd name="T28" fmla="*/ 18 w 246"/>
                  <a:gd name="T29" fmla="*/ 82 h 396"/>
                  <a:gd name="T30" fmla="*/ 34 w 246"/>
                  <a:gd name="T31" fmla="*/ 32 h 396"/>
                  <a:gd name="T32" fmla="*/ 94 w 246"/>
                  <a:gd name="T33" fmla="*/ 2 h 396"/>
                  <a:gd name="T34" fmla="*/ 148 w 246"/>
                  <a:gd name="T35" fmla="*/ 6 h 396"/>
                  <a:gd name="T36" fmla="*/ 186 w 246"/>
                  <a:gd name="T37" fmla="*/ 16 h 396"/>
                  <a:gd name="T38" fmla="*/ 218 w 246"/>
                  <a:gd name="T39" fmla="*/ 4 h 396"/>
                  <a:gd name="T40" fmla="*/ 246 w 246"/>
                  <a:gd name="T41" fmla="*/ 28 h 396"/>
                  <a:gd name="T42" fmla="*/ 234 w 246"/>
                  <a:gd name="T43" fmla="*/ 48 h 396"/>
                  <a:gd name="T44" fmla="*/ 210 w 246"/>
                  <a:gd name="T45" fmla="*/ 44 h 396"/>
                  <a:gd name="T46" fmla="*/ 204 w 246"/>
                  <a:gd name="T47" fmla="*/ 28 h 396"/>
                  <a:gd name="T48" fmla="*/ 198 w 246"/>
                  <a:gd name="T49" fmla="*/ 22 h 396"/>
                  <a:gd name="T50" fmla="*/ 184 w 246"/>
                  <a:gd name="T51" fmla="*/ 32 h 396"/>
                  <a:gd name="T52" fmla="*/ 204 w 246"/>
                  <a:gd name="T53" fmla="*/ 84 h 396"/>
                  <a:gd name="T54" fmla="*/ 188 w 246"/>
                  <a:gd name="T55" fmla="*/ 132 h 396"/>
                  <a:gd name="T56" fmla="*/ 128 w 246"/>
                  <a:gd name="T57" fmla="*/ 164 h 396"/>
                  <a:gd name="T58" fmla="*/ 86 w 246"/>
                  <a:gd name="T59" fmla="*/ 162 h 396"/>
                  <a:gd name="T60" fmla="*/ 48 w 246"/>
                  <a:gd name="T61" fmla="*/ 168 h 396"/>
                  <a:gd name="T62" fmla="*/ 26 w 246"/>
                  <a:gd name="T63" fmla="*/ 202 h 396"/>
                  <a:gd name="T64" fmla="*/ 34 w 246"/>
                  <a:gd name="T65" fmla="*/ 220 h 396"/>
                  <a:gd name="T66" fmla="*/ 154 w 246"/>
                  <a:gd name="T67" fmla="*/ 224 h 396"/>
                  <a:gd name="T68" fmla="*/ 56 w 246"/>
                  <a:gd name="T69" fmla="*/ 274 h 396"/>
                  <a:gd name="T70" fmla="*/ 38 w 246"/>
                  <a:gd name="T71" fmla="*/ 304 h 396"/>
                  <a:gd name="T72" fmla="*/ 40 w 246"/>
                  <a:gd name="T73" fmla="*/ 340 h 396"/>
                  <a:gd name="T74" fmla="*/ 74 w 246"/>
                  <a:gd name="T75" fmla="*/ 376 h 396"/>
                  <a:gd name="T76" fmla="*/ 120 w 246"/>
                  <a:gd name="T77" fmla="*/ 380 h 396"/>
                  <a:gd name="T78" fmla="*/ 174 w 246"/>
                  <a:gd name="T79" fmla="*/ 362 h 396"/>
                  <a:gd name="T80" fmla="*/ 210 w 246"/>
                  <a:gd name="T81" fmla="*/ 310 h 396"/>
                  <a:gd name="T82" fmla="*/ 208 w 246"/>
                  <a:gd name="T83" fmla="*/ 284 h 396"/>
                  <a:gd name="T84" fmla="*/ 184 w 246"/>
                  <a:gd name="T85" fmla="*/ 274 h 396"/>
                  <a:gd name="T86" fmla="*/ 146 w 246"/>
                  <a:gd name="T87" fmla="*/ 30 h 396"/>
                  <a:gd name="T88" fmla="*/ 110 w 246"/>
                  <a:gd name="T89" fmla="*/ 10 h 396"/>
                  <a:gd name="T90" fmla="*/ 84 w 246"/>
                  <a:gd name="T91" fmla="*/ 20 h 396"/>
                  <a:gd name="T92" fmla="*/ 74 w 246"/>
                  <a:gd name="T93" fmla="*/ 56 h 396"/>
                  <a:gd name="T94" fmla="*/ 74 w 246"/>
                  <a:gd name="T95" fmla="*/ 124 h 396"/>
                  <a:gd name="T96" fmla="*/ 88 w 246"/>
                  <a:gd name="T97" fmla="*/ 150 h 396"/>
                  <a:gd name="T98" fmla="*/ 118 w 246"/>
                  <a:gd name="T99" fmla="*/ 154 h 396"/>
                  <a:gd name="T100" fmla="*/ 138 w 246"/>
                  <a:gd name="T101" fmla="*/ 144 h 396"/>
                  <a:gd name="T102" fmla="*/ 148 w 246"/>
                  <a:gd name="T103" fmla="*/ 78 h 396"/>
                  <a:gd name="T104" fmla="*/ 146 w 246"/>
                  <a:gd name="T105" fmla="*/ 30 h 3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396"/>
                  <a:gd name="T161" fmla="*/ 246 w 246"/>
                  <a:gd name="T162" fmla="*/ 396 h 3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396">
                    <a:moveTo>
                      <a:pt x="154" y="224"/>
                    </a:moveTo>
                    <a:lnTo>
                      <a:pt x="154" y="224"/>
                    </a:lnTo>
                    <a:lnTo>
                      <a:pt x="178" y="224"/>
                    </a:lnTo>
                    <a:lnTo>
                      <a:pt x="190" y="226"/>
                    </a:lnTo>
                    <a:lnTo>
                      <a:pt x="202" y="232"/>
                    </a:lnTo>
                    <a:lnTo>
                      <a:pt x="214" y="238"/>
                    </a:lnTo>
                    <a:lnTo>
                      <a:pt x="222" y="250"/>
                    </a:lnTo>
                    <a:lnTo>
                      <a:pt x="228" y="264"/>
                    </a:lnTo>
                    <a:lnTo>
                      <a:pt x="230" y="286"/>
                    </a:lnTo>
                    <a:lnTo>
                      <a:pt x="226" y="308"/>
                    </a:lnTo>
                    <a:lnTo>
                      <a:pt x="220" y="330"/>
                    </a:lnTo>
                    <a:lnTo>
                      <a:pt x="210" y="348"/>
                    </a:lnTo>
                    <a:lnTo>
                      <a:pt x="196" y="364"/>
                    </a:lnTo>
                    <a:lnTo>
                      <a:pt x="178" y="378"/>
                    </a:lnTo>
                    <a:lnTo>
                      <a:pt x="156" y="388"/>
                    </a:lnTo>
                    <a:lnTo>
                      <a:pt x="132" y="394"/>
                    </a:lnTo>
                    <a:lnTo>
                      <a:pt x="106" y="396"/>
                    </a:lnTo>
                    <a:lnTo>
                      <a:pt x="84" y="394"/>
                    </a:lnTo>
                    <a:lnTo>
                      <a:pt x="64" y="390"/>
                    </a:lnTo>
                    <a:lnTo>
                      <a:pt x="46" y="384"/>
                    </a:lnTo>
                    <a:lnTo>
                      <a:pt x="30" y="376"/>
                    </a:lnTo>
                    <a:lnTo>
                      <a:pt x="18" y="364"/>
                    </a:lnTo>
                    <a:lnTo>
                      <a:pt x="8" y="352"/>
                    </a:lnTo>
                    <a:lnTo>
                      <a:pt x="2" y="340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4" y="308"/>
                    </a:lnTo>
                    <a:lnTo>
                      <a:pt x="6" y="300"/>
                    </a:lnTo>
                    <a:lnTo>
                      <a:pt x="12" y="294"/>
                    </a:lnTo>
                    <a:lnTo>
                      <a:pt x="18" y="286"/>
                    </a:lnTo>
                    <a:lnTo>
                      <a:pt x="26" y="282"/>
                    </a:lnTo>
                    <a:lnTo>
                      <a:pt x="36" y="276"/>
                    </a:lnTo>
                    <a:lnTo>
                      <a:pt x="46" y="272"/>
                    </a:lnTo>
                    <a:lnTo>
                      <a:pt x="28" y="264"/>
                    </a:lnTo>
                    <a:lnTo>
                      <a:pt x="20" y="260"/>
                    </a:lnTo>
                    <a:lnTo>
                      <a:pt x="14" y="254"/>
                    </a:lnTo>
                    <a:lnTo>
                      <a:pt x="8" y="246"/>
                    </a:lnTo>
                    <a:lnTo>
                      <a:pt x="4" y="240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0"/>
                    </a:lnTo>
                    <a:lnTo>
                      <a:pt x="8" y="196"/>
                    </a:lnTo>
                    <a:lnTo>
                      <a:pt x="16" y="182"/>
                    </a:lnTo>
                    <a:lnTo>
                      <a:pt x="28" y="168"/>
                    </a:lnTo>
                    <a:lnTo>
                      <a:pt x="40" y="158"/>
                    </a:lnTo>
                    <a:lnTo>
                      <a:pt x="54" y="150"/>
                    </a:lnTo>
                    <a:lnTo>
                      <a:pt x="38" y="136"/>
                    </a:lnTo>
                    <a:lnTo>
                      <a:pt x="32" y="128"/>
                    </a:lnTo>
                    <a:lnTo>
                      <a:pt x="26" y="120"/>
                    </a:lnTo>
                    <a:lnTo>
                      <a:pt x="22" y="112"/>
                    </a:lnTo>
                    <a:lnTo>
                      <a:pt x="20" y="102"/>
                    </a:lnTo>
                    <a:lnTo>
                      <a:pt x="18" y="92"/>
                    </a:lnTo>
                    <a:lnTo>
                      <a:pt x="18" y="82"/>
                    </a:lnTo>
                    <a:lnTo>
                      <a:pt x="20" y="64"/>
                    </a:lnTo>
                    <a:lnTo>
                      <a:pt x="26" y="46"/>
                    </a:lnTo>
                    <a:lnTo>
                      <a:pt x="34" y="32"/>
                    </a:lnTo>
                    <a:lnTo>
                      <a:pt x="46" y="22"/>
                    </a:lnTo>
                    <a:lnTo>
                      <a:pt x="60" y="12"/>
                    </a:lnTo>
                    <a:lnTo>
                      <a:pt x="76" y="6"/>
                    </a:lnTo>
                    <a:lnTo>
                      <a:pt x="94" y="2"/>
                    </a:lnTo>
                    <a:lnTo>
                      <a:pt x="112" y="0"/>
                    </a:lnTo>
                    <a:lnTo>
                      <a:pt x="132" y="2"/>
                    </a:lnTo>
                    <a:lnTo>
                      <a:pt x="148" y="6"/>
                    </a:lnTo>
                    <a:lnTo>
                      <a:pt x="164" y="14"/>
                    </a:lnTo>
                    <a:lnTo>
                      <a:pt x="176" y="24"/>
                    </a:lnTo>
                    <a:lnTo>
                      <a:pt x="186" y="16"/>
                    </a:lnTo>
                    <a:lnTo>
                      <a:pt x="196" y="10"/>
                    </a:lnTo>
                    <a:lnTo>
                      <a:pt x="206" y="4"/>
                    </a:lnTo>
                    <a:lnTo>
                      <a:pt x="218" y="4"/>
                    </a:lnTo>
                    <a:lnTo>
                      <a:pt x="230" y="4"/>
                    </a:lnTo>
                    <a:lnTo>
                      <a:pt x="238" y="10"/>
                    </a:lnTo>
                    <a:lnTo>
                      <a:pt x="244" y="18"/>
                    </a:lnTo>
                    <a:lnTo>
                      <a:pt x="246" y="28"/>
                    </a:lnTo>
                    <a:lnTo>
                      <a:pt x="246" y="36"/>
                    </a:lnTo>
                    <a:lnTo>
                      <a:pt x="242" y="42"/>
                    </a:lnTo>
                    <a:lnTo>
                      <a:pt x="234" y="48"/>
                    </a:lnTo>
                    <a:lnTo>
                      <a:pt x="226" y="50"/>
                    </a:lnTo>
                    <a:lnTo>
                      <a:pt x="216" y="48"/>
                    </a:lnTo>
                    <a:lnTo>
                      <a:pt x="210" y="44"/>
                    </a:lnTo>
                    <a:lnTo>
                      <a:pt x="208" y="38"/>
                    </a:lnTo>
                    <a:lnTo>
                      <a:pt x="206" y="34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2" y="24"/>
                    </a:lnTo>
                    <a:lnTo>
                      <a:pt x="198" y="22"/>
                    </a:lnTo>
                    <a:lnTo>
                      <a:pt x="194" y="24"/>
                    </a:lnTo>
                    <a:lnTo>
                      <a:pt x="190" y="26"/>
                    </a:lnTo>
                    <a:lnTo>
                      <a:pt x="184" y="32"/>
                    </a:lnTo>
                    <a:lnTo>
                      <a:pt x="192" y="44"/>
                    </a:lnTo>
                    <a:lnTo>
                      <a:pt x="198" y="56"/>
                    </a:lnTo>
                    <a:lnTo>
                      <a:pt x="202" y="70"/>
                    </a:lnTo>
                    <a:lnTo>
                      <a:pt x="204" y="84"/>
                    </a:lnTo>
                    <a:lnTo>
                      <a:pt x="202" y="102"/>
                    </a:lnTo>
                    <a:lnTo>
                      <a:pt x="196" y="118"/>
                    </a:lnTo>
                    <a:lnTo>
                      <a:pt x="188" y="132"/>
                    </a:lnTo>
                    <a:lnTo>
                      <a:pt x="176" y="144"/>
                    </a:lnTo>
                    <a:lnTo>
                      <a:pt x="162" y="152"/>
                    </a:lnTo>
                    <a:lnTo>
                      <a:pt x="146" y="160"/>
                    </a:lnTo>
                    <a:lnTo>
                      <a:pt x="128" y="164"/>
                    </a:lnTo>
                    <a:lnTo>
                      <a:pt x="110" y="166"/>
                    </a:lnTo>
                    <a:lnTo>
                      <a:pt x="98" y="164"/>
                    </a:lnTo>
                    <a:lnTo>
                      <a:pt x="86" y="162"/>
                    </a:lnTo>
                    <a:lnTo>
                      <a:pt x="74" y="160"/>
                    </a:lnTo>
                    <a:lnTo>
                      <a:pt x="64" y="156"/>
                    </a:lnTo>
                    <a:lnTo>
                      <a:pt x="48" y="168"/>
                    </a:lnTo>
                    <a:lnTo>
                      <a:pt x="36" y="178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10"/>
                    </a:lnTo>
                    <a:lnTo>
                      <a:pt x="30" y="216"/>
                    </a:lnTo>
                    <a:lnTo>
                      <a:pt x="34" y="220"/>
                    </a:lnTo>
                    <a:lnTo>
                      <a:pt x="40" y="222"/>
                    </a:lnTo>
                    <a:lnTo>
                      <a:pt x="56" y="224"/>
                    </a:lnTo>
                    <a:lnTo>
                      <a:pt x="72" y="224"/>
                    </a:lnTo>
                    <a:lnTo>
                      <a:pt x="154" y="224"/>
                    </a:lnTo>
                    <a:close/>
                    <a:moveTo>
                      <a:pt x="118" y="276"/>
                    </a:moveTo>
                    <a:lnTo>
                      <a:pt x="118" y="276"/>
                    </a:lnTo>
                    <a:lnTo>
                      <a:pt x="84" y="276"/>
                    </a:lnTo>
                    <a:lnTo>
                      <a:pt x="56" y="274"/>
                    </a:lnTo>
                    <a:lnTo>
                      <a:pt x="48" y="282"/>
                    </a:lnTo>
                    <a:lnTo>
                      <a:pt x="42" y="292"/>
                    </a:lnTo>
                    <a:lnTo>
                      <a:pt x="38" y="304"/>
                    </a:lnTo>
                    <a:lnTo>
                      <a:pt x="36" y="320"/>
                    </a:lnTo>
                    <a:lnTo>
                      <a:pt x="36" y="330"/>
                    </a:lnTo>
                    <a:lnTo>
                      <a:pt x="40" y="340"/>
                    </a:lnTo>
                    <a:lnTo>
                      <a:pt x="44" y="352"/>
                    </a:lnTo>
                    <a:lnTo>
                      <a:pt x="52" y="360"/>
                    </a:lnTo>
                    <a:lnTo>
                      <a:pt x="62" y="368"/>
                    </a:lnTo>
                    <a:lnTo>
                      <a:pt x="74" y="376"/>
                    </a:lnTo>
                    <a:lnTo>
                      <a:pt x="88" y="380"/>
                    </a:lnTo>
                    <a:lnTo>
                      <a:pt x="106" y="382"/>
                    </a:lnTo>
                    <a:lnTo>
                      <a:pt x="120" y="380"/>
                    </a:lnTo>
                    <a:lnTo>
                      <a:pt x="134" y="378"/>
                    </a:lnTo>
                    <a:lnTo>
                      <a:pt x="146" y="376"/>
                    </a:lnTo>
                    <a:lnTo>
                      <a:pt x="156" y="372"/>
                    </a:lnTo>
                    <a:lnTo>
                      <a:pt x="174" y="362"/>
                    </a:lnTo>
                    <a:lnTo>
                      <a:pt x="188" y="350"/>
                    </a:lnTo>
                    <a:lnTo>
                      <a:pt x="200" y="338"/>
                    </a:lnTo>
                    <a:lnTo>
                      <a:pt x="206" y="324"/>
                    </a:lnTo>
                    <a:lnTo>
                      <a:pt x="210" y="310"/>
                    </a:lnTo>
                    <a:lnTo>
                      <a:pt x="210" y="300"/>
                    </a:lnTo>
                    <a:lnTo>
                      <a:pt x="210" y="290"/>
                    </a:lnTo>
                    <a:lnTo>
                      <a:pt x="208" y="284"/>
                    </a:lnTo>
                    <a:lnTo>
                      <a:pt x="204" y="280"/>
                    </a:lnTo>
                    <a:lnTo>
                      <a:pt x="200" y="278"/>
                    </a:lnTo>
                    <a:lnTo>
                      <a:pt x="192" y="276"/>
                    </a:lnTo>
                    <a:lnTo>
                      <a:pt x="184" y="274"/>
                    </a:lnTo>
                    <a:lnTo>
                      <a:pt x="164" y="274"/>
                    </a:lnTo>
                    <a:lnTo>
                      <a:pt x="118" y="276"/>
                    </a:lnTo>
                    <a:close/>
                    <a:moveTo>
                      <a:pt x="146" y="30"/>
                    </a:moveTo>
                    <a:lnTo>
                      <a:pt x="146" y="30"/>
                    </a:lnTo>
                    <a:lnTo>
                      <a:pt x="140" y="22"/>
                    </a:lnTo>
                    <a:lnTo>
                      <a:pt x="134" y="16"/>
                    </a:lnTo>
                    <a:lnTo>
                      <a:pt x="124" y="12"/>
                    </a:lnTo>
                    <a:lnTo>
                      <a:pt x="110" y="10"/>
                    </a:lnTo>
                    <a:lnTo>
                      <a:pt x="100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4" y="42"/>
                    </a:lnTo>
                    <a:lnTo>
                      <a:pt x="74" y="56"/>
                    </a:lnTo>
                    <a:lnTo>
                      <a:pt x="72" y="110"/>
                    </a:lnTo>
                    <a:lnTo>
                      <a:pt x="74" y="124"/>
                    </a:lnTo>
                    <a:lnTo>
                      <a:pt x="74" y="130"/>
                    </a:lnTo>
                    <a:lnTo>
                      <a:pt x="78" y="138"/>
                    </a:lnTo>
                    <a:lnTo>
                      <a:pt x="82" y="144"/>
                    </a:lnTo>
                    <a:lnTo>
                      <a:pt x="88" y="150"/>
                    </a:lnTo>
                    <a:lnTo>
                      <a:pt x="98" y="152"/>
                    </a:lnTo>
                    <a:lnTo>
                      <a:pt x="110" y="154"/>
                    </a:lnTo>
                    <a:lnTo>
                      <a:pt x="118" y="154"/>
                    </a:lnTo>
                    <a:lnTo>
                      <a:pt x="126" y="152"/>
                    </a:lnTo>
                    <a:lnTo>
                      <a:pt x="132" y="148"/>
                    </a:lnTo>
                    <a:lnTo>
                      <a:pt x="138" y="144"/>
                    </a:lnTo>
                    <a:lnTo>
                      <a:pt x="142" y="136"/>
                    </a:lnTo>
                    <a:lnTo>
                      <a:pt x="146" y="126"/>
                    </a:lnTo>
                    <a:lnTo>
                      <a:pt x="146" y="108"/>
                    </a:lnTo>
                    <a:lnTo>
                      <a:pt x="148" y="78"/>
                    </a:lnTo>
                    <a:lnTo>
                      <a:pt x="148" y="52"/>
                    </a:lnTo>
                    <a:lnTo>
                      <a:pt x="146" y="40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9" name="Freeform 1577"/>
              <p:cNvSpPr>
                <a:spLocks/>
              </p:cNvSpPr>
              <p:nvPr/>
            </p:nvSpPr>
            <p:spPr bwMode="gray">
              <a:xfrm>
                <a:off x="1692" y="2043"/>
                <a:ext cx="79" cy="121"/>
              </a:xfrm>
              <a:custGeom>
                <a:avLst/>
                <a:gdLst>
                  <a:gd name="T0" fmla="*/ 0 w 160"/>
                  <a:gd name="T1" fmla="*/ 234 h 242"/>
                  <a:gd name="T2" fmla="*/ 10 w 160"/>
                  <a:gd name="T3" fmla="*/ 148 h 242"/>
                  <a:gd name="T4" fmla="*/ 18 w 160"/>
                  <a:gd name="T5" fmla="*/ 174 h 242"/>
                  <a:gd name="T6" fmla="*/ 28 w 160"/>
                  <a:gd name="T7" fmla="*/ 196 h 242"/>
                  <a:gd name="T8" fmla="*/ 44 w 160"/>
                  <a:gd name="T9" fmla="*/ 212 h 242"/>
                  <a:gd name="T10" fmla="*/ 62 w 160"/>
                  <a:gd name="T11" fmla="*/ 224 h 242"/>
                  <a:gd name="T12" fmla="*/ 86 w 160"/>
                  <a:gd name="T13" fmla="*/ 228 h 242"/>
                  <a:gd name="T14" fmla="*/ 96 w 160"/>
                  <a:gd name="T15" fmla="*/ 226 h 242"/>
                  <a:gd name="T16" fmla="*/ 116 w 160"/>
                  <a:gd name="T17" fmla="*/ 218 h 242"/>
                  <a:gd name="T18" fmla="*/ 130 w 160"/>
                  <a:gd name="T19" fmla="*/ 206 h 242"/>
                  <a:gd name="T20" fmla="*/ 138 w 160"/>
                  <a:gd name="T21" fmla="*/ 192 h 242"/>
                  <a:gd name="T22" fmla="*/ 138 w 160"/>
                  <a:gd name="T23" fmla="*/ 184 h 242"/>
                  <a:gd name="T24" fmla="*/ 134 w 160"/>
                  <a:gd name="T25" fmla="*/ 166 h 242"/>
                  <a:gd name="T26" fmla="*/ 122 w 160"/>
                  <a:gd name="T27" fmla="*/ 156 h 242"/>
                  <a:gd name="T28" fmla="*/ 92 w 160"/>
                  <a:gd name="T29" fmla="*/ 146 h 242"/>
                  <a:gd name="T30" fmla="*/ 74 w 160"/>
                  <a:gd name="T31" fmla="*/ 144 h 242"/>
                  <a:gd name="T32" fmla="*/ 42 w 160"/>
                  <a:gd name="T33" fmla="*/ 136 h 242"/>
                  <a:gd name="T34" fmla="*/ 34 w 160"/>
                  <a:gd name="T35" fmla="*/ 132 h 242"/>
                  <a:gd name="T36" fmla="*/ 10 w 160"/>
                  <a:gd name="T37" fmla="*/ 108 h 242"/>
                  <a:gd name="T38" fmla="*/ 2 w 160"/>
                  <a:gd name="T39" fmla="*/ 82 h 242"/>
                  <a:gd name="T40" fmla="*/ 2 w 160"/>
                  <a:gd name="T41" fmla="*/ 72 h 242"/>
                  <a:gd name="T42" fmla="*/ 6 w 160"/>
                  <a:gd name="T43" fmla="*/ 44 h 242"/>
                  <a:gd name="T44" fmla="*/ 20 w 160"/>
                  <a:gd name="T45" fmla="*/ 22 h 242"/>
                  <a:gd name="T46" fmla="*/ 42 w 160"/>
                  <a:gd name="T47" fmla="*/ 6 h 242"/>
                  <a:gd name="T48" fmla="*/ 72 w 160"/>
                  <a:gd name="T49" fmla="*/ 0 h 242"/>
                  <a:gd name="T50" fmla="*/ 88 w 160"/>
                  <a:gd name="T51" fmla="*/ 2 h 242"/>
                  <a:gd name="T52" fmla="*/ 118 w 160"/>
                  <a:gd name="T53" fmla="*/ 14 h 242"/>
                  <a:gd name="T54" fmla="*/ 138 w 160"/>
                  <a:gd name="T55" fmla="*/ 4 h 242"/>
                  <a:gd name="T56" fmla="*/ 148 w 160"/>
                  <a:gd name="T57" fmla="*/ 72 h 242"/>
                  <a:gd name="T58" fmla="*/ 136 w 160"/>
                  <a:gd name="T59" fmla="*/ 72 h 242"/>
                  <a:gd name="T60" fmla="*/ 130 w 160"/>
                  <a:gd name="T61" fmla="*/ 50 h 242"/>
                  <a:gd name="T62" fmla="*/ 116 w 160"/>
                  <a:gd name="T63" fmla="*/ 30 h 242"/>
                  <a:gd name="T64" fmla="*/ 96 w 160"/>
                  <a:gd name="T65" fmla="*/ 18 h 242"/>
                  <a:gd name="T66" fmla="*/ 70 w 160"/>
                  <a:gd name="T67" fmla="*/ 14 h 242"/>
                  <a:gd name="T68" fmla="*/ 60 w 160"/>
                  <a:gd name="T69" fmla="*/ 14 h 242"/>
                  <a:gd name="T70" fmla="*/ 42 w 160"/>
                  <a:gd name="T71" fmla="*/ 22 h 242"/>
                  <a:gd name="T72" fmla="*/ 28 w 160"/>
                  <a:gd name="T73" fmla="*/ 34 h 242"/>
                  <a:gd name="T74" fmla="*/ 22 w 160"/>
                  <a:gd name="T75" fmla="*/ 48 h 242"/>
                  <a:gd name="T76" fmla="*/ 22 w 160"/>
                  <a:gd name="T77" fmla="*/ 54 h 242"/>
                  <a:gd name="T78" fmla="*/ 26 w 160"/>
                  <a:gd name="T79" fmla="*/ 68 h 242"/>
                  <a:gd name="T80" fmla="*/ 40 w 160"/>
                  <a:gd name="T81" fmla="*/ 78 h 242"/>
                  <a:gd name="T82" fmla="*/ 68 w 160"/>
                  <a:gd name="T83" fmla="*/ 86 h 242"/>
                  <a:gd name="T84" fmla="*/ 88 w 160"/>
                  <a:gd name="T85" fmla="*/ 90 h 242"/>
                  <a:gd name="T86" fmla="*/ 120 w 160"/>
                  <a:gd name="T87" fmla="*/ 98 h 242"/>
                  <a:gd name="T88" fmla="*/ 142 w 160"/>
                  <a:gd name="T89" fmla="*/ 114 h 242"/>
                  <a:gd name="T90" fmla="*/ 158 w 160"/>
                  <a:gd name="T91" fmla="*/ 142 h 242"/>
                  <a:gd name="T92" fmla="*/ 160 w 160"/>
                  <a:gd name="T93" fmla="*/ 164 h 242"/>
                  <a:gd name="T94" fmla="*/ 158 w 160"/>
                  <a:gd name="T95" fmla="*/ 178 h 242"/>
                  <a:gd name="T96" fmla="*/ 148 w 160"/>
                  <a:gd name="T97" fmla="*/ 206 h 242"/>
                  <a:gd name="T98" fmla="*/ 128 w 160"/>
                  <a:gd name="T99" fmla="*/ 228 h 242"/>
                  <a:gd name="T100" fmla="*/ 100 w 160"/>
                  <a:gd name="T101" fmla="*/ 240 h 242"/>
                  <a:gd name="T102" fmla="*/ 84 w 160"/>
                  <a:gd name="T103" fmla="*/ 242 h 242"/>
                  <a:gd name="T104" fmla="*/ 64 w 160"/>
                  <a:gd name="T105" fmla="*/ 240 h 242"/>
                  <a:gd name="T106" fmla="*/ 32 w 160"/>
                  <a:gd name="T107" fmla="*/ 226 h 242"/>
                  <a:gd name="T108" fmla="*/ 8 w 160"/>
                  <a:gd name="T109" fmla="*/ 234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242"/>
                  <a:gd name="T167" fmla="*/ 160 w 160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242">
                    <a:moveTo>
                      <a:pt x="8" y="234"/>
                    </a:moveTo>
                    <a:lnTo>
                      <a:pt x="0" y="234"/>
                    </a:lnTo>
                    <a:lnTo>
                      <a:pt x="0" y="148"/>
                    </a:lnTo>
                    <a:lnTo>
                      <a:pt x="10" y="148"/>
                    </a:lnTo>
                    <a:lnTo>
                      <a:pt x="18" y="174"/>
                    </a:lnTo>
                    <a:lnTo>
                      <a:pt x="22" y="186"/>
                    </a:lnTo>
                    <a:lnTo>
                      <a:pt x="28" y="196"/>
                    </a:lnTo>
                    <a:lnTo>
                      <a:pt x="36" y="206"/>
                    </a:lnTo>
                    <a:lnTo>
                      <a:pt x="44" y="212"/>
                    </a:lnTo>
                    <a:lnTo>
                      <a:pt x="52" y="218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86" y="228"/>
                    </a:lnTo>
                    <a:lnTo>
                      <a:pt x="96" y="226"/>
                    </a:lnTo>
                    <a:lnTo>
                      <a:pt x="106" y="224"/>
                    </a:lnTo>
                    <a:lnTo>
                      <a:pt x="116" y="218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4" y="200"/>
                    </a:lnTo>
                    <a:lnTo>
                      <a:pt x="138" y="192"/>
                    </a:lnTo>
                    <a:lnTo>
                      <a:pt x="138" y="184"/>
                    </a:lnTo>
                    <a:lnTo>
                      <a:pt x="136" y="174"/>
                    </a:lnTo>
                    <a:lnTo>
                      <a:pt x="134" y="166"/>
                    </a:lnTo>
                    <a:lnTo>
                      <a:pt x="128" y="160"/>
                    </a:lnTo>
                    <a:lnTo>
                      <a:pt x="122" y="156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4" y="144"/>
                    </a:lnTo>
                    <a:lnTo>
                      <a:pt x="52" y="140"/>
                    </a:lnTo>
                    <a:lnTo>
                      <a:pt x="42" y="136"/>
                    </a:lnTo>
                    <a:lnTo>
                      <a:pt x="34" y="132"/>
                    </a:lnTo>
                    <a:lnTo>
                      <a:pt x="20" y="122"/>
                    </a:lnTo>
                    <a:lnTo>
                      <a:pt x="10" y="108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2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0" y="22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4" y="6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8" y="4"/>
                    </a:lnTo>
                    <a:lnTo>
                      <a:pt x="148" y="4"/>
                    </a:lnTo>
                    <a:lnTo>
                      <a:pt x="148" y="72"/>
                    </a:lnTo>
                    <a:lnTo>
                      <a:pt x="136" y="72"/>
                    </a:lnTo>
                    <a:lnTo>
                      <a:pt x="134" y="60"/>
                    </a:lnTo>
                    <a:lnTo>
                      <a:pt x="130" y="50"/>
                    </a:lnTo>
                    <a:lnTo>
                      <a:pt x="124" y="40"/>
                    </a:lnTo>
                    <a:lnTo>
                      <a:pt x="116" y="30"/>
                    </a:lnTo>
                    <a:lnTo>
                      <a:pt x="106" y="24"/>
                    </a:lnTo>
                    <a:lnTo>
                      <a:pt x="96" y="18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0" y="14"/>
                    </a:lnTo>
                    <a:lnTo>
                      <a:pt x="50" y="18"/>
                    </a:lnTo>
                    <a:lnTo>
                      <a:pt x="42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6" y="68"/>
                    </a:lnTo>
                    <a:lnTo>
                      <a:pt x="32" y="74"/>
                    </a:lnTo>
                    <a:lnTo>
                      <a:pt x="40" y="78"/>
                    </a:lnTo>
                    <a:lnTo>
                      <a:pt x="56" y="82"/>
                    </a:lnTo>
                    <a:lnTo>
                      <a:pt x="68" y="86"/>
                    </a:lnTo>
                    <a:lnTo>
                      <a:pt x="88" y="90"/>
                    </a:lnTo>
                    <a:lnTo>
                      <a:pt x="108" y="94"/>
                    </a:lnTo>
                    <a:lnTo>
                      <a:pt x="120" y="98"/>
                    </a:lnTo>
                    <a:lnTo>
                      <a:pt x="132" y="106"/>
                    </a:lnTo>
                    <a:lnTo>
                      <a:pt x="142" y="114"/>
                    </a:lnTo>
                    <a:lnTo>
                      <a:pt x="152" y="126"/>
                    </a:lnTo>
                    <a:lnTo>
                      <a:pt x="158" y="142"/>
                    </a:lnTo>
                    <a:lnTo>
                      <a:pt x="160" y="152"/>
                    </a:lnTo>
                    <a:lnTo>
                      <a:pt x="160" y="164"/>
                    </a:lnTo>
                    <a:lnTo>
                      <a:pt x="158" y="178"/>
                    </a:lnTo>
                    <a:lnTo>
                      <a:pt x="154" y="192"/>
                    </a:lnTo>
                    <a:lnTo>
                      <a:pt x="148" y="206"/>
                    </a:lnTo>
                    <a:lnTo>
                      <a:pt x="140" y="218"/>
                    </a:lnTo>
                    <a:lnTo>
                      <a:pt x="128" y="228"/>
                    </a:lnTo>
                    <a:lnTo>
                      <a:pt x="116" y="236"/>
                    </a:lnTo>
                    <a:lnTo>
                      <a:pt x="100" y="240"/>
                    </a:lnTo>
                    <a:lnTo>
                      <a:pt x="84" y="242"/>
                    </a:lnTo>
                    <a:lnTo>
                      <a:pt x="74" y="242"/>
                    </a:lnTo>
                    <a:lnTo>
                      <a:pt x="64" y="240"/>
                    </a:lnTo>
                    <a:lnTo>
                      <a:pt x="48" y="234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1970442" y="1"/>
            <a:ext cx="7173558" cy="1155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22500" cy="115556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0" y="1156284"/>
            <a:ext cx="9144000" cy="28575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gray">
          <a:xfrm>
            <a:off x="8463384" y="644962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BE6B9D-2F3D-4320-B297-14848284EC1E}" type="slidenum">
              <a:rPr lang="en-GB" sz="900" i="1" noProof="0" smtClean="0">
                <a:solidFill>
                  <a:srgbClr val="5E6A7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noProof="0" dirty="0">
              <a:solidFill>
                <a:srgbClr val="5E6A71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gray">
          <a:xfrm>
            <a:off x="3876675" y="6362700"/>
            <a:ext cx="13811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www.fitchratings.com</a:t>
            </a:r>
          </a:p>
        </p:txBody>
      </p:sp>
    </p:spTree>
    <p:extLst>
      <p:ext uri="{BB962C8B-B14F-4D97-AF65-F5344CB8AC3E}">
        <p14:creationId xmlns:p14="http://schemas.microsoft.com/office/powerpoint/2010/main" val="307370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7" r:id="rId1"/>
    <p:sldLayoutId id="2147484440" r:id="rId2"/>
    <p:sldLayoutId id="2147484428" r:id="rId3"/>
    <p:sldLayoutId id="214748444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Font typeface="Arial" pitchFamily="34" charset="0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173038" indent="-173038" algn="l" defTabSz="457200" rtl="0" eaLnBrk="1" fontAlgn="base" hangingPunct="1">
        <a:lnSpc>
          <a:spcPct val="120000"/>
        </a:lnSpc>
        <a:spcBef>
          <a:spcPts val="9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>
          <a:solidFill>
            <a:schemeClr val="accent1"/>
          </a:solidFill>
          <a:latin typeface="+mn-lt"/>
          <a:cs typeface="+mn-cs"/>
        </a:defRPr>
      </a:lvl2pPr>
      <a:lvl3pPr marL="460375" indent="-17303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accent1"/>
          </a:solidFill>
          <a:latin typeface="+mn-lt"/>
          <a:cs typeface="+mn-cs"/>
        </a:defRPr>
      </a:lvl3pPr>
      <a:lvl4pPr marL="73818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-"/>
        <a:defRPr sz="1400">
          <a:solidFill>
            <a:schemeClr val="accent1"/>
          </a:solidFill>
          <a:latin typeface="+mn-lt"/>
          <a:cs typeface="+mn-cs"/>
        </a:defRPr>
      </a:lvl4pPr>
      <a:lvl5pPr marL="10239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accent1"/>
          </a:solidFill>
          <a:latin typeface="+mn-lt"/>
          <a:cs typeface="+mn-cs"/>
        </a:defRPr>
      </a:lvl5pPr>
      <a:lvl6pPr marL="14811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6pPr>
      <a:lvl7pPr marL="19383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7pPr>
      <a:lvl8pPr marL="23955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8pPr>
      <a:lvl9pPr marL="28527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320154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>
            <a:spLocks/>
          </p:cNvSpPr>
          <p:nvPr/>
        </p:nvSpPr>
        <p:spPr bwMode="gray">
          <a:xfrm>
            <a:off x="2006600" y="6400800"/>
            <a:ext cx="152400" cy="246063"/>
          </a:xfrm>
          <a:custGeom>
            <a:avLst/>
            <a:gdLst>
              <a:gd name="T0" fmla="*/ 178 w 246"/>
              <a:gd name="T1" fmla="*/ 224 h 396"/>
              <a:gd name="T2" fmla="*/ 214 w 246"/>
              <a:gd name="T3" fmla="*/ 238 h 396"/>
              <a:gd name="T4" fmla="*/ 230 w 246"/>
              <a:gd name="T5" fmla="*/ 286 h 396"/>
              <a:gd name="T6" fmla="*/ 220 w 246"/>
              <a:gd name="T7" fmla="*/ 330 h 396"/>
              <a:gd name="T8" fmla="*/ 178 w 246"/>
              <a:gd name="T9" fmla="*/ 378 h 396"/>
              <a:gd name="T10" fmla="*/ 106 w 246"/>
              <a:gd name="T11" fmla="*/ 396 h 396"/>
              <a:gd name="T12" fmla="*/ 64 w 246"/>
              <a:gd name="T13" fmla="*/ 390 h 396"/>
              <a:gd name="T14" fmla="*/ 18 w 246"/>
              <a:gd name="T15" fmla="*/ 364 h 396"/>
              <a:gd name="T16" fmla="*/ 0 w 246"/>
              <a:gd name="T17" fmla="*/ 326 h 396"/>
              <a:gd name="T18" fmla="*/ 4 w 246"/>
              <a:gd name="T19" fmla="*/ 308 h 396"/>
              <a:gd name="T20" fmla="*/ 18 w 246"/>
              <a:gd name="T21" fmla="*/ 286 h 396"/>
              <a:gd name="T22" fmla="*/ 46 w 246"/>
              <a:gd name="T23" fmla="*/ 272 h 396"/>
              <a:gd name="T24" fmla="*/ 20 w 246"/>
              <a:gd name="T25" fmla="*/ 260 h 396"/>
              <a:gd name="T26" fmla="*/ 4 w 246"/>
              <a:gd name="T27" fmla="*/ 240 h 396"/>
              <a:gd name="T28" fmla="*/ 2 w 246"/>
              <a:gd name="T29" fmla="*/ 222 h 396"/>
              <a:gd name="T30" fmla="*/ 16 w 246"/>
              <a:gd name="T31" fmla="*/ 182 h 396"/>
              <a:gd name="T32" fmla="*/ 40 w 246"/>
              <a:gd name="T33" fmla="*/ 158 h 396"/>
              <a:gd name="T34" fmla="*/ 38 w 246"/>
              <a:gd name="T35" fmla="*/ 136 h 396"/>
              <a:gd name="T36" fmla="*/ 22 w 246"/>
              <a:gd name="T37" fmla="*/ 112 h 396"/>
              <a:gd name="T38" fmla="*/ 18 w 246"/>
              <a:gd name="T39" fmla="*/ 82 h 396"/>
              <a:gd name="T40" fmla="*/ 26 w 246"/>
              <a:gd name="T41" fmla="*/ 46 h 396"/>
              <a:gd name="T42" fmla="*/ 60 w 246"/>
              <a:gd name="T43" fmla="*/ 12 h 396"/>
              <a:gd name="T44" fmla="*/ 112 w 246"/>
              <a:gd name="T45" fmla="*/ 0 h 396"/>
              <a:gd name="T46" fmla="*/ 148 w 246"/>
              <a:gd name="T47" fmla="*/ 6 h 396"/>
              <a:gd name="T48" fmla="*/ 176 w 246"/>
              <a:gd name="T49" fmla="*/ 24 h 396"/>
              <a:gd name="T50" fmla="*/ 206 w 246"/>
              <a:gd name="T51" fmla="*/ 4 h 396"/>
              <a:gd name="T52" fmla="*/ 230 w 246"/>
              <a:gd name="T53" fmla="*/ 4 h 396"/>
              <a:gd name="T54" fmla="*/ 246 w 246"/>
              <a:gd name="T55" fmla="*/ 28 h 396"/>
              <a:gd name="T56" fmla="*/ 242 w 246"/>
              <a:gd name="T57" fmla="*/ 42 h 396"/>
              <a:gd name="T58" fmla="*/ 226 w 246"/>
              <a:gd name="T59" fmla="*/ 50 h 396"/>
              <a:gd name="T60" fmla="*/ 208 w 246"/>
              <a:gd name="T61" fmla="*/ 38 h 396"/>
              <a:gd name="T62" fmla="*/ 204 w 246"/>
              <a:gd name="T63" fmla="*/ 28 h 396"/>
              <a:gd name="T64" fmla="*/ 198 w 246"/>
              <a:gd name="T65" fmla="*/ 22 h 396"/>
              <a:gd name="T66" fmla="*/ 190 w 246"/>
              <a:gd name="T67" fmla="*/ 26 h 396"/>
              <a:gd name="T68" fmla="*/ 192 w 246"/>
              <a:gd name="T69" fmla="*/ 44 h 396"/>
              <a:gd name="T70" fmla="*/ 204 w 246"/>
              <a:gd name="T71" fmla="*/ 84 h 396"/>
              <a:gd name="T72" fmla="*/ 196 w 246"/>
              <a:gd name="T73" fmla="*/ 118 h 396"/>
              <a:gd name="T74" fmla="*/ 162 w 246"/>
              <a:gd name="T75" fmla="*/ 152 h 396"/>
              <a:gd name="T76" fmla="*/ 110 w 246"/>
              <a:gd name="T77" fmla="*/ 166 h 396"/>
              <a:gd name="T78" fmla="*/ 86 w 246"/>
              <a:gd name="T79" fmla="*/ 162 h 396"/>
              <a:gd name="T80" fmla="*/ 64 w 246"/>
              <a:gd name="T81" fmla="*/ 156 h 396"/>
              <a:gd name="T82" fmla="*/ 28 w 246"/>
              <a:gd name="T83" fmla="*/ 190 h 396"/>
              <a:gd name="T84" fmla="*/ 26 w 246"/>
              <a:gd name="T85" fmla="*/ 202 h 396"/>
              <a:gd name="T86" fmla="*/ 34 w 246"/>
              <a:gd name="T87" fmla="*/ 220 h 396"/>
              <a:gd name="T88" fmla="*/ 72 w 246"/>
              <a:gd name="T89" fmla="*/ 224 h 3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6"/>
              <a:gd name="T136" fmla="*/ 0 h 396"/>
              <a:gd name="T137" fmla="*/ 246 w 246"/>
              <a:gd name="T138" fmla="*/ 396 h 3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6" h="396">
                <a:moveTo>
                  <a:pt x="154" y="224"/>
                </a:moveTo>
                <a:lnTo>
                  <a:pt x="154" y="224"/>
                </a:lnTo>
                <a:lnTo>
                  <a:pt x="178" y="224"/>
                </a:lnTo>
                <a:lnTo>
                  <a:pt x="190" y="226"/>
                </a:lnTo>
                <a:lnTo>
                  <a:pt x="202" y="232"/>
                </a:lnTo>
                <a:lnTo>
                  <a:pt x="214" y="238"/>
                </a:lnTo>
                <a:lnTo>
                  <a:pt x="222" y="250"/>
                </a:lnTo>
                <a:lnTo>
                  <a:pt x="228" y="264"/>
                </a:lnTo>
                <a:lnTo>
                  <a:pt x="230" y="286"/>
                </a:lnTo>
                <a:lnTo>
                  <a:pt x="226" y="308"/>
                </a:lnTo>
                <a:lnTo>
                  <a:pt x="220" y="330"/>
                </a:lnTo>
                <a:lnTo>
                  <a:pt x="210" y="348"/>
                </a:lnTo>
                <a:lnTo>
                  <a:pt x="196" y="364"/>
                </a:lnTo>
                <a:lnTo>
                  <a:pt x="178" y="378"/>
                </a:lnTo>
                <a:lnTo>
                  <a:pt x="156" y="388"/>
                </a:lnTo>
                <a:lnTo>
                  <a:pt x="132" y="394"/>
                </a:lnTo>
                <a:lnTo>
                  <a:pt x="106" y="396"/>
                </a:lnTo>
                <a:lnTo>
                  <a:pt x="84" y="394"/>
                </a:lnTo>
                <a:lnTo>
                  <a:pt x="64" y="390"/>
                </a:lnTo>
                <a:lnTo>
                  <a:pt x="46" y="384"/>
                </a:lnTo>
                <a:lnTo>
                  <a:pt x="30" y="376"/>
                </a:lnTo>
                <a:lnTo>
                  <a:pt x="18" y="364"/>
                </a:lnTo>
                <a:lnTo>
                  <a:pt x="8" y="352"/>
                </a:lnTo>
                <a:lnTo>
                  <a:pt x="2" y="340"/>
                </a:lnTo>
                <a:lnTo>
                  <a:pt x="0" y="326"/>
                </a:lnTo>
                <a:lnTo>
                  <a:pt x="0" y="316"/>
                </a:lnTo>
                <a:lnTo>
                  <a:pt x="4" y="308"/>
                </a:lnTo>
                <a:lnTo>
                  <a:pt x="6" y="300"/>
                </a:lnTo>
                <a:lnTo>
                  <a:pt x="12" y="294"/>
                </a:lnTo>
                <a:lnTo>
                  <a:pt x="18" y="286"/>
                </a:lnTo>
                <a:lnTo>
                  <a:pt x="26" y="282"/>
                </a:lnTo>
                <a:lnTo>
                  <a:pt x="36" y="276"/>
                </a:lnTo>
                <a:lnTo>
                  <a:pt x="46" y="272"/>
                </a:lnTo>
                <a:lnTo>
                  <a:pt x="28" y="264"/>
                </a:lnTo>
                <a:lnTo>
                  <a:pt x="20" y="260"/>
                </a:lnTo>
                <a:lnTo>
                  <a:pt x="14" y="254"/>
                </a:lnTo>
                <a:lnTo>
                  <a:pt x="8" y="246"/>
                </a:lnTo>
                <a:lnTo>
                  <a:pt x="4" y="240"/>
                </a:lnTo>
                <a:lnTo>
                  <a:pt x="2" y="230"/>
                </a:lnTo>
                <a:lnTo>
                  <a:pt x="2" y="222"/>
                </a:lnTo>
                <a:lnTo>
                  <a:pt x="2" y="210"/>
                </a:lnTo>
                <a:lnTo>
                  <a:pt x="8" y="196"/>
                </a:lnTo>
                <a:lnTo>
                  <a:pt x="16" y="182"/>
                </a:lnTo>
                <a:lnTo>
                  <a:pt x="28" y="168"/>
                </a:lnTo>
                <a:lnTo>
                  <a:pt x="40" y="158"/>
                </a:lnTo>
                <a:lnTo>
                  <a:pt x="54" y="150"/>
                </a:lnTo>
                <a:lnTo>
                  <a:pt x="38" y="136"/>
                </a:lnTo>
                <a:lnTo>
                  <a:pt x="32" y="128"/>
                </a:lnTo>
                <a:lnTo>
                  <a:pt x="26" y="120"/>
                </a:lnTo>
                <a:lnTo>
                  <a:pt x="22" y="112"/>
                </a:lnTo>
                <a:lnTo>
                  <a:pt x="20" y="102"/>
                </a:lnTo>
                <a:lnTo>
                  <a:pt x="18" y="92"/>
                </a:lnTo>
                <a:lnTo>
                  <a:pt x="18" y="82"/>
                </a:lnTo>
                <a:lnTo>
                  <a:pt x="20" y="64"/>
                </a:lnTo>
                <a:lnTo>
                  <a:pt x="26" y="46"/>
                </a:lnTo>
                <a:lnTo>
                  <a:pt x="34" y="32"/>
                </a:lnTo>
                <a:lnTo>
                  <a:pt x="46" y="22"/>
                </a:lnTo>
                <a:lnTo>
                  <a:pt x="60" y="12"/>
                </a:lnTo>
                <a:lnTo>
                  <a:pt x="76" y="6"/>
                </a:lnTo>
                <a:lnTo>
                  <a:pt x="94" y="2"/>
                </a:lnTo>
                <a:lnTo>
                  <a:pt x="112" y="0"/>
                </a:lnTo>
                <a:lnTo>
                  <a:pt x="132" y="2"/>
                </a:lnTo>
                <a:lnTo>
                  <a:pt x="148" y="6"/>
                </a:lnTo>
                <a:lnTo>
                  <a:pt x="164" y="14"/>
                </a:lnTo>
                <a:lnTo>
                  <a:pt x="176" y="24"/>
                </a:lnTo>
                <a:lnTo>
                  <a:pt x="186" y="16"/>
                </a:lnTo>
                <a:lnTo>
                  <a:pt x="196" y="10"/>
                </a:lnTo>
                <a:lnTo>
                  <a:pt x="206" y="4"/>
                </a:lnTo>
                <a:lnTo>
                  <a:pt x="218" y="4"/>
                </a:lnTo>
                <a:lnTo>
                  <a:pt x="230" y="4"/>
                </a:lnTo>
                <a:lnTo>
                  <a:pt x="238" y="10"/>
                </a:lnTo>
                <a:lnTo>
                  <a:pt x="244" y="18"/>
                </a:lnTo>
                <a:lnTo>
                  <a:pt x="246" y="28"/>
                </a:lnTo>
                <a:lnTo>
                  <a:pt x="246" y="36"/>
                </a:lnTo>
                <a:lnTo>
                  <a:pt x="242" y="42"/>
                </a:lnTo>
                <a:lnTo>
                  <a:pt x="234" y="48"/>
                </a:lnTo>
                <a:lnTo>
                  <a:pt x="226" y="50"/>
                </a:lnTo>
                <a:lnTo>
                  <a:pt x="216" y="48"/>
                </a:lnTo>
                <a:lnTo>
                  <a:pt x="210" y="44"/>
                </a:lnTo>
                <a:lnTo>
                  <a:pt x="208" y="38"/>
                </a:lnTo>
                <a:lnTo>
                  <a:pt x="206" y="34"/>
                </a:lnTo>
                <a:lnTo>
                  <a:pt x="204" y="28"/>
                </a:lnTo>
                <a:lnTo>
                  <a:pt x="204" y="24"/>
                </a:lnTo>
                <a:lnTo>
                  <a:pt x="202" y="24"/>
                </a:lnTo>
                <a:lnTo>
                  <a:pt x="198" y="22"/>
                </a:lnTo>
                <a:lnTo>
                  <a:pt x="194" y="24"/>
                </a:lnTo>
                <a:lnTo>
                  <a:pt x="190" y="26"/>
                </a:lnTo>
                <a:lnTo>
                  <a:pt x="184" y="32"/>
                </a:lnTo>
                <a:lnTo>
                  <a:pt x="192" y="44"/>
                </a:lnTo>
                <a:lnTo>
                  <a:pt x="198" y="56"/>
                </a:lnTo>
                <a:lnTo>
                  <a:pt x="202" y="70"/>
                </a:lnTo>
                <a:lnTo>
                  <a:pt x="204" y="84"/>
                </a:lnTo>
                <a:lnTo>
                  <a:pt x="202" y="102"/>
                </a:lnTo>
                <a:lnTo>
                  <a:pt x="196" y="118"/>
                </a:lnTo>
                <a:lnTo>
                  <a:pt x="188" y="132"/>
                </a:lnTo>
                <a:lnTo>
                  <a:pt x="176" y="144"/>
                </a:lnTo>
                <a:lnTo>
                  <a:pt x="162" y="152"/>
                </a:lnTo>
                <a:lnTo>
                  <a:pt x="146" y="160"/>
                </a:lnTo>
                <a:lnTo>
                  <a:pt x="128" y="164"/>
                </a:lnTo>
                <a:lnTo>
                  <a:pt x="110" y="166"/>
                </a:lnTo>
                <a:lnTo>
                  <a:pt x="98" y="164"/>
                </a:lnTo>
                <a:lnTo>
                  <a:pt x="86" y="162"/>
                </a:lnTo>
                <a:lnTo>
                  <a:pt x="74" y="160"/>
                </a:lnTo>
                <a:lnTo>
                  <a:pt x="64" y="156"/>
                </a:lnTo>
                <a:lnTo>
                  <a:pt x="48" y="168"/>
                </a:lnTo>
                <a:lnTo>
                  <a:pt x="36" y="178"/>
                </a:lnTo>
                <a:lnTo>
                  <a:pt x="28" y="190"/>
                </a:lnTo>
                <a:lnTo>
                  <a:pt x="26" y="196"/>
                </a:lnTo>
                <a:lnTo>
                  <a:pt x="26" y="202"/>
                </a:lnTo>
                <a:lnTo>
                  <a:pt x="26" y="210"/>
                </a:lnTo>
                <a:lnTo>
                  <a:pt x="30" y="216"/>
                </a:lnTo>
                <a:lnTo>
                  <a:pt x="34" y="220"/>
                </a:lnTo>
                <a:lnTo>
                  <a:pt x="40" y="222"/>
                </a:lnTo>
                <a:lnTo>
                  <a:pt x="56" y="224"/>
                </a:lnTo>
                <a:lnTo>
                  <a:pt x="72" y="224"/>
                </a:lnTo>
                <a:lnTo>
                  <a:pt x="154" y="2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gray">
          <a:xfrm>
            <a:off x="2028825" y="6570663"/>
            <a:ext cx="107950" cy="68262"/>
          </a:xfrm>
          <a:custGeom>
            <a:avLst/>
            <a:gdLst>
              <a:gd name="T0" fmla="*/ 82 w 174"/>
              <a:gd name="T1" fmla="*/ 2 h 108"/>
              <a:gd name="T2" fmla="*/ 82 w 174"/>
              <a:gd name="T3" fmla="*/ 2 h 108"/>
              <a:gd name="T4" fmla="*/ 48 w 174"/>
              <a:gd name="T5" fmla="*/ 2 h 108"/>
              <a:gd name="T6" fmla="*/ 20 w 174"/>
              <a:gd name="T7" fmla="*/ 0 h 108"/>
              <a:gd name="T8" fmla="*/ 20 w 174"/>
              <a:gd name="T9" fmla="*/ 0 h 108"/>
              <a:gd name="T10" fmla="*/ 12 w 174"/>
              <a:gd name="T11" fmla="*/ 8 h 108"/>
              <a:gd name="T12" fmla="*/ 6 w 174"/>
              <a:gd name="T13" fmla="*/ 18 h 108"/>
              <a:gd name="T14" fmla="*/ 2 w 174"/>
              <a:gd name="T15" fmla="*/ 30 h 108"/>
              <a:gd name="T16" fmla="*/ 0 w 174"/>
              <a:gd name="T17" fmla="*/ 46 h 108"/>
              <a:gd name="T18" fmla="*/ 0 w 174"/>
              <a:gd name="T19" fmla="*/ 46 h 108"/>
              <a:gd name="T20" fmla="*/ 0 w 174"/>
              <a:gd name="T21" fmla="*/ 56 h 108"/>
              <a:gd name="T22" fmla="*/ 4 w 174"/>
              <a:gd name="T23" fmla="*/ 66 h 108"/>
              <a:gd name="T24" fmla="*/ 8 w 174"/>
              <a:gd name="T25" fmla="*/ 78 h 108"/>
              <a:gd name="T26" fmla="*/ 16 w 174"/>
              <a:gd name="T27" fmla="*/ 86 h 108"/>
              <a:gd name="T28" fmla="*/ 26 w 174"/>
              <a:gd name="T29" fmla="*/ 94 h 108"/>
              <a:gd name="T30" fmla="*/ 38 w 174"/>
              <a:gd name="T31" fmla="*/ 102 h 108"/>
              <a:gd name="T32" fmla="*/ 52 w 174"/>
              <a:gd name="T33" fmla="*/ 106 h 108"/>
              <a:gd name="T34" fmla="*/ 70 w 174"/>
              <a:gd name="T35" fmla="*/ 108 h 108"/>
              <a:gd name="T36" fmla="*/ 70 w 174"/>
              <a:gd name="T37" fmla="*/ 108 h 108"/>
              <a:gd name="T38" fmla="*/ 84 w 174"/>
              <a:gd name="T39" fmla="*/ 106 h 108"/>
              <a:gd name="T40" fmla="*/ 98 w 174"/>
              <a:gd name="T41" fmla="*/ 104 h 108"/>
              <a:gd name="T42" fmla="*/ 110 w 174"/>
              <a:gd name="T43" fmla="*/ 102 h 108"/>
              <a:gd name="T44" fmla="*/ 120 w 174"/>
              <a:gd name="T45" fmla="*/ 98 h 108"/>
              <a:gd name="T46" fmla="*/ 138 w 174"/>
              <a:gd name="T47" fmla="*/ 88 h 108"/>
              <a:gd name="T48" fmla="*/ 152 w 174"/>
              <a:gd name="T49" fmla="*/ 76 h 108"/>
              <a:gd name="T50" fmla="*/ 164 w 174"/>
              <a:gd name="T51" fmla="*/ 64 h 108"/>
              <a:gd name="T52" fmla="*/ 170 w 174"/>
              <a:gd name="T53" fmla="*/ 50 h 108"/>
              <a:gd name="T54" fmla="*/ 174 w 174"/>
              <a:gd name="T55" fmla="*/ 36 h 108"/>
              <a:gd name="T56" fmla="*/ 174 w 174"/>
              <a:gd name="T57" fmla="*/ 26 h 108"/>
              <a:gd name="T58" fmla="*/ 174 w 174"/>
              <a:gd name="T59" fmla="*/ 26 h 108"/>
              <a:gd name="T60" fmla="*/ 174 w 174"/>
              <a:gd name="T61" fmla="*/ 16 h 108"/>
              <a:gd name="T62" fmla="*/ 172 w 174"/>
              <a:gd name="T63" fmla="*/ 10 h 108"/>
              <a:gd name="T64" fmla="*/ 168 w 174"/>
              <a:gd name="T65" fmla="*/ 6 h 108"/>
              <a:gd name="T66" fmla="*/ 164 w 174"/>
              <a:gd name="T67" fmla="*/ 4 h 108"/>
              <a:gd name="T68" fmla="*/ 156 w 174"/>
              <a:gd name="T69" fmla="*/ 2 h 108"/>
              <a:gd name="T70" fmla="*/ 148 w 174"/>
              <a:gd name="T71" fmla="*/ 0 h 108"/>
              <a:gd name="T72" fmla="*/ 128 w 174"/>
              <a:gd name="T73" fmla="*/ 0 h 108"/>
              <a:gd name="T74" fmla="*/ 82 w 174"/>
              <a:gd name="T75" fmla="*/ 2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4"/>
              <a:gd name="T115" fmla="*/ 0 h 108"/>
              <a:gd name="T116" fmla="*/ 174 w 174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4" h="108">
                <a:moveTo>
                  <a:pt x="82" y="2"/>
                </a:moveTo>
                <a:lnTo>
                  <a:pt x="82" y="2"/>
                </a:lnTo>
                <a:lnTo>
                  <a:pt x="48" y="2"/>
                </a:lnTo>
                <a:lnTo>
                  <a:pt x="20" y="0"/>
                </a:lnTo>
                <a:lnTo>
                  <a:pt x="12" y="8"/>
                </a:lnTo>
                <a:lnTo>
                  <a:pt x="6" y="18"/>
                </a:lnTo>
                <a:lnTo>
                  <a:pt x="2" y="30"/>
                </a:lnTo>
                <a:lnTo>
                  <a:pt x="0" y="46"/>
                </a:lnTo>
                <a:lnTo>
                  <a:pt x="0" y="56"/>
                </a:lnTo>
                <a:lnTo>
                  <a:pt x="4" y="66"/>
                </a:lnTo>
                <a:lnTo>
                  <a:pt x="8" y="78"/>
                </a:lnTo>
                <a:lnTo>
                  <a:pt x="16" y="86"/>
                </a:lnTo>
                <a:lnTo>
                  <a:pt x="26" y="94"/>
                </a:lnTo>
                <a:lnTo>
                  <a:pt x="38" y="102"/>
                </a:lnTo>
                <a:lnTo>
                  <a:pt x="52" y="106"/>
                </a:lnTo>
                <a:lnTo>
                  <a:pt x="70" y="108"/>
                </a:lnTo>
                <a:lnTo>
                  <a:pt x="84" y="106"/>
                </a:lnTo>
                <a:lnTo>
                  <a:pt x="98" y="104"/>
                </a:lnTo>
                <a:lnTo>
                  <a:pt x="110" y="102"/>
                </a:lnTo>
                <a:lnTo>
                  <a:pt x="120" y="98"/>
                </a:lnTo>
                <a:lnTo>
                  <a:pt x="138" y="88"/>
                </a:lnTo>
                <a:lnTo>
                  <a:pt x="152" y="76"/>
                </a:lnTo>
                <a:lnTo>
                  <a:pt x="164" y="64"/>
                </a:lnTo>
                <a:lnTo>
                  <a:pt x="170" y="50"/>
                </a:lnTo>
                <a:lnTo>
                  <a:pt x="174" y="36"/>
                </a:lnTo>
                <a:lnTo>
                  <a:pt x="174" y="26"/>
                </a:lnTo>
                <a:lnTo>
                  <a:pt x="174" y="16"/>
                </a:lnTo>
                <a:lnTo>
                  <a:pt x="172" y="10"/>
                </a:lnTo>
                <a:lnTo>
                  <a:pt x="168" y="6"/>
                </a:lnTo>
                <a:lnTo>
                  <a:pt x="164" y="4"/>
                </a:lnTo>
                <a:lnTo>
                  <a:pt x="156" y="2"/>
                </a:lnTo>
                <a:lnTo>
                  <a:pt x="148" y="0"/>
                </a:lnTo>
                <a:lnTo>
                  <a:pt x="128" y="0"/>
                </a:lnTo>
                <a:lnTo>
                  <a:pt x="8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gray">
          <a:xfrm>
            <a:off x="2051050" y="6407150"/>
            <a:ext cx="46038" cy="88900"/>
          </a:xfrm>
          <a:custGeom>
            <a:avLst/>
            <a:gdLst>
              <a:gd name="T0" fmla="*/ 74 w 76"/>
              <a:gd name="T1" fmla="*/ 20 h 144"/>
              <a:gd name="T2" fmla="*/ 74 w 76"/>
              <a:gd name="T3" fmla="*/ 20 h 144"/>
              <a:gd name="T4" fmla="*/ 68 w 76"/>
              <a:gd name="T5" fmla="*/ 12 h 144"/>
              <a:gd name="T6" fmla="*/ 62 w 76"/>
              <a:gd name="T7" fmla="*/ 6 h 144"/>
              <a:gd name="T8" fmla="*/ 52 w 76"/>
              <a:gd name="T9" fmla="*/ 2 h 144"/>
              <a:gd name="T10" fmla="*/ 38 w 76"/>
              <a:gd name="T11" fmla="*/ 0 h 144"/>
              <a:gd name="T12" fmla="*/ 38 w 76"/>
              <a:gd name="T13" fmla="*/ 0 h 144"/>
              <a:gd name="T14" fmla="*/ 28 w 76"/>
              <a:gd name="T15" fmla="*/ 2 h 144"/>
              <a:gd name="T16" fmla="*/ 18 w 76"/>
              <a:gd name="T17" fmla="*/ 6 h 144"/>
              <a:gd name="T18" fmla="*/ 12 w 76"/>
              <a:gd name="T19" fmla="*/ 10 h 144"/>
              <a:gd name="T20" fmla="*/ 8 w 76"/>
              <a:gd name="T21" fmla="*/ 16 h 144"/>
              <a:gd name="T22" fmla="*/ 4 w 76"/>
              <a:gd name="T23" fmla="*/ 24 h 144"/>
              <a:gd name="T24" fmla="*/ 2 w 76"/>
              <a:gd name="T25" fmla="*/ 32 h 144"/>
              <a:gd name="T26" fmla="*/ 2 w 76"/>
              <a:gd name="T27" fmla="*/ 46 h 144"/>
              <a:gd name="T28" fmla="*/ 2 w 76"/>
              <a:gd name="T29" fmla="*/ 46 h 144"/>
              <a:gd name="T30" fmla="*/ 0 w 76"/>
              <a:gd name="T31" fmla="*/ 100 h 144"/>
              <a:gd name="T32" fmla="*/ 0 w 76"/>
              <a:gd name="T33" fmla="*/ 100 h 144"/>
              <a:gd name="T34" fmla="*/ 2 w 76"/>
              <a:gd name="T35" fmla="*/ 114 h 144"/>
              <a:gd name="T36" fmla="*/ 2 w 76"/>
              <a:gd name="T37" fmla="*/ 120 h 144"/>
              <a:gd name="T38" fmla="*/ 6 w 76"/>
              <a:gd name="T39" fmla="*/ 128 h 144"/>
              <a:gd name="T40" fmla="*/ 10 w 76"/>
              <a:gd name="T41" fmla="*/ 134 h 144"/>
              <a:gd name="T42" fmla="*/ 16 w 76"/>
              <a:gd name="T43" fmla="*/ 140 h 144"/>
              <a:gd name="T44" fmla="*/ 26 w 76"/>
              <a:gd name="T45" fmla="*/ 142 h 144"/>
              <a:gd name="T46" fmla="*/ 38 w 76"/>
              <a:gd name="T47" fmla="*/ 144 h 144"/>
              <a:gd name="T48" fmla="*/ 38 w 76"/>
              <a:gd name="T49" fmla="*/ 144 h 144"/>
              <a:gd name="T50" fmla="*/ 46 w 76"/>
              <a:gd name="T51" fmla="*/ 144 h 144"/>
              <a:gd name="T52" fmla="*/ 54 w 76"/>
              <a:gd name="T53" fmla="*/ 142 h 144"/>
              <a:gd name="T54" fmla="*/ 60 w 76"/>
              <a:gd name="T55" fmla="*/ 138 h 144"/>
              <a:gd name="T56" fmla="*/ 66 w 76"/>
              <a:gd name="T57" fmla="*/ 134 h 144"/>
              <a:gd name="T58" fmla="*/ 66 w 76"/>
              <a:gd name="T59" fmla="*/ 134 h 144"/>
              <a:gd name="T60" fmla="*/ 70 w 76"/>
              <a:gd name="T61" fmla="*/ 126 h 144"/>
              <a:gd name="T62" fmla="*/ 74 w 76"/>
              <a:gd name="T63" fmla="*/ 116 h 144"/>
              <a:gd name="T64" fmla="*/ 74 w 76"/>
              <a:gd name="T65" fmla="*/ 98 h 144"/>
              <a:gd name="T66" fmla="*/ 76 w 76"/>
              <a:gd name="T67" fmla="*/ 68 h 144"/>
              <a:gd name="T68" fmla="*/ 76 w 76"/>
              <a:gd name="T69" fmla="*/ 68 h 144"/>
              <a:gd name="T70" fmla="*/ 76 w 76"/>
              <a:gd name="T71" fmla="*/ 42 h 144"/>
              <a:gd name="T72" fmla="*/ 74 w 76"/>
              <a:gd name="T73" fmla="*/ 30 h 144"/>
              <a:gd name="T74" fmla="*/ 74 w 76"/>
              <a:gd name="T75" fmla="*/ 20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"/>
              <a:gd name="T115" fmla="*/ 0 h 144"/>
              <a:gd name="T116" fmla="*/ 76 w 76"/>
              <a:gd name="T117" fmla="*/ 144 h 1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" h="144">
                <a:moveTo>
                  <a:pt x="74" y="20"/>
                </a:moveTo>
                <a:lnTo>
                  <a:pt x="74" y="20"/>
                </a:lnTo>
                <a:lnTo>
                  <a:pt x="68" y="12"/>
                </a:lnTo>
                <a:lnTo>
                  <a:pt x="62" y="6"/>
                </a:lnTo>
                <a:lnTo>
                  <a:pt x="52" y="2"/>
                </a:lnTo>
                <a:lnTo>
                  <a:pt x="38" y="0"/>
                </a:lnTo>
                <a:lnTo>
                  <a:pt x="28" y="2"/>
                </a:lnTo>
                <a:lnTo>
                  <a:pt x="18" y="6"/>
                </a:lnTo>
                <a:lnTo>
                  <a:pt x="12" y="10"/>
                </a:lnTo>
                <a:lnTo>
                  <a:pt x="8" y="16"/>
                </a:lnTo>
                <a:lnTo>
                  <a:pt x="4" y="24"/>
                </a:lnTo>
                <a:lnTo>
                  <a:pt x="2" y="32"/>
                </a:lnTo>
                <a:lnTo>
                  <a:pt x="2" y="46"/>
                </a:lnTo>
                <a:lnTo>
                  <a:pt x="0" y="100"/>
                </a:lnTo>
                <a:lnTo>
                  <a:pt x="2" y="114"/>
                </a:lnTo>
                <a:lnTo>
                  <a:pt x="2" y="120"/>
                </a:lnTo>
                <a:lnTo>
                  <a:pt x="6" y="128"/>
                </a:lnTo>
                <a:lnTo>
                  <a:pt x="10" y="134"/>
                </a:lnTo>
                <a:lnTo>
                  <a:pt x="16" y="140"/>
                </a:lnTo>
                <a:lnTo>
                  <a:pt x="26" y="142"/>
                </a:lnTo>
                <a:lnTo>
                  <a:pt x="38" y="144"/>
                </a:lnTo>
                <a:lnTo>
                  <a:pt x="46" y="144"/>
                </a:lnTo>
                <a:lnTo>
                  <a:pt x="54" y="142"/>
                </a:lnTo>
                <a:lnTo>
                  <a:pt x="60" y="138"/>
                </a:lnTo>
                <a:lnTo>
                  <a:pt x="66" y="134"/>
                </a:lnTo>
                <a:lnTo>
                  <a:pt x="70" y="126"/>
                </a:lnTo>
                <a:lnTo>
                  <a:pt x="74" y="116"/>
                </a:lnTo>
                <a:lnTo>
                  <a:pt x="74" y="98"/>
                </a:lnTo>
                <a:lnTo>
                  <a:pt x="76" y="68"/>
                </a:lnTo>
                <a:lnTo>
                  <a:pt x="76" y="42"/>
                </a:lnTo>
                <a:lnTo>
                  <a:pt x="74" y="30"/>
                </a:lnTo>
                <a:lnTo>
                  <a:pt x="74" y="2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cxnSp>
        <p:nvCxnSpPr>
          <p:cNvPr id="4101" name="Straight Connector 28"/>
          <p:cNvCxnSpPr>
            <a:cxnSpLocks noChangeShapeType="1"/>
          </p:cNvCxnSpPr>
          <p:nvPr/>
        </p:nvCxnSpPr>
        <p:spPr bwMode="gray">
          <a:xfrm>
            <a:off x="541338" y="6048375"/>
            <a:ext cx="8043862" cy="4763"/>
          </a:xfrm>
          <a:prstGeom prst="line">
            <a:avLst/>
          </a:prstGeom>
          <a:noFill/>
          <a:ln w="25400" algn="ctr">
            <a:solidFill>
              <a:srgbClr val="C4C7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7" name="Group 35"/>
          <p:cNvGrpSpPr>
            <a:grpSpLocks/>
          </p:cNvGrpSpPr>
          <p:nvPr/>
        </p:nvGrpSpPr>
        <p:grpSpPr bwMode="auto">
          <a:xfrm>
            <a:off x="550863" y="6315075"/>
            <a:ext cx="1668462" cy="333375"/>
            <a:chOff x="404" y="1966"/>
            <a:chExt cx="1367" cy="273"/>
          </a:xfrm>
        </p:grpSpPr>
        <p:grpSp>
          <p:nvGrpSpPr>
            <p:cNvPr id="4108" name="Group 36"/>
            <p:cNvGrpSpPr>
              <a:grpSpLocks/>
            </p:cNvGrpSpPr>
            <p:nvPr/>
          </p:nvGrpSpPr>
          <p:grpSpPr bwMode="auto">
            <a:xfrm>
              <a:off x="404" y="1966"/>
              <a:ext cx="547" cy="197"/>
              <a:chOff x="404" y="1966"/>
              <a:chExt cx="547" cy="197"/>
            </a:xfrm>
          </p:grpSpPr>
          <p:sp>
            <p:nvSpPr>
              <p:cNvPr id="1211" name="Freeform 1559"/>
              <p:cNvSpPr>
                <a:spLocks/>
              </p:cNvSpPr>
              <p:nvPr/>
            </p:nvSpPr>
            <p:spPr bwMode="gray">
              <a:xfrm>
                <a:off x="404" y="1966"/>
                <a:ext cx="142" cy="194"/>
              </a:xfrm>
              <a:custGeom>
                <a:avLst/>
                <a:gdLst>
                  <a:gd name="T0" fmla="*/ 208 w 288"/>
                  <a:gd name="T1" fmla="*/ 272 h 390"/>
                  <a:gd name="T2" fmla="*/ 208 w 288"/>
                  <a:gd name="T3" fmla="*/ 272 h 390"/>
                  <a:gd name="T4" fmla="*/ 208 w 288"/>
                  <a:gd name="T5" fmla="*/ 248 h 390"/>
                  <a:gd name="T6" fmla="*/ 204 w 288"/>
                  <a:gd name="T7" fmla="*/ 230 h 390"/>
                  <a:gd name="T8" fmla="*/ 198 w 288"/>
                  <a:gd name="T9" fmla="*/ 216 h 390"/>
                  <a:gd name="T10" fmla="*/ 190 w 288"/>
                  <a:gd name="T11" fmla="*/ 208 h 390"/>
                  <a:gd name="T12" fmla="*/ 180 w 288"/>
                  <a:gd name="T13" fmla="*/ 204 h 390"/>
                  <a:gd name="T14" fmla="*/ 168 w 288"/>
                  <a:gd name="T15" fmla="*/ 200 h 390"/>
                  <a:gd name="T16" fmla="*/ 152 w 288"/>
                  <a:gd name="T17" fmla="*/ 200 h 390"/>
                  <a:gd name="T18" fmla="*/ 136 w 288"/>
                  <a:gd name="T19" fmla="*/ 200 h 390"/>
                  <a:gd name="T20" fmla="*/ 112 w 288"/>
                  <a:gd name="T21" fmla="*/ 200 h 390"/>
                  <a:gd name="T22" fmla="*/ 112 w 288"/>
                  <a:gd name="T23" fmla="*/ 380 h 390"/>
                  <a:gd name="T24" fmla="*/ 162 w 288"/>
                  <a:gd name="T25" fmla="*/ 380 h 390"/>
                  <a:gd name="T26" fmla="*/ 162 w 288"/>
                  <a:gd name="T27" fmla="*/ 390 h 390"/>
                  <a:gd name="T28" fmla="*/ 0 w 288"/>
                  <a:gd name="T29" fmla="*/ 390 h 390"/>
                  <a:gd name="T30" fmla="*/ 0 w 288"/>
                  <a:gd name="T31" fmla="*/ 380 h 390"/>
                  <a:gd name="T32" fmla="*/ 50 w 288"/>
                  <a:gd name="T33" fmla="*/ 380 h 390"/>
                  <a:gd name="T34" fmla="*/ 50 w 288"/>
                  <a:gd name="T35" fmla="*/ 10 h 390"/>
                  <a:gd name="T36" fmla="*/ 0 w 288"/>
                  <a:gd name="T37" fmla="*/ 10 h 390"/>
                  <a:gd name="T38" fmla="*/ 0 w 288"/>
                  <a:gd name="T39" fmla="*/ 0 h 390"/>
                  <a:gd name="T40" fmla="*/ 282 w 288"/>
                  <a:gd name="T41" fmla="*/ 0 h 390"/>
                  <a:gd name="T42" fmla="*/ 288 w 288"/>
                  <a:gd name="T43" fmla="*/ 110 h 390"/>
                  <a:gd name="T44" fmla="*/ 280 w 288"/>
                  <a:gd name="T45" fmla="*/ 110 h 390"/>
                  <a:gd name="T46" fmla="*/ 280 w 288"/>
                  <a:gd name="T47" fmla="*/ 110 h 390"/>
                  <a:gd name="T48" fmla="*/ 274 w 288"/>
                  <a:gd name="T49" fmla="*/ 86 h 390"/>
                  <a:gd name="T50" fmla="*/ 268 w 288"/>
                  <a:gd name="T51" fmla="*/ 64 h 390"/>
                  <a:gd name="T52" fmla="*/ 262 w 288"/>
                  <a:gd name="T53" fmla="*/ 54 h 390"/>
                  <a:gd name="T54" fmla="*/ 256 w 288"/>
                  <a:gd name="T55" fmla="*/ 44 h 390"/>
                  <a:gd name="T56" fmla="*/ 250 w 288"/>
                  <a:gd name="T57" fmla="*/ 34 h 390"/>
                  <a:gd name="T58" fmla="*/ 242 w 288"/>
                  <a:gd name="T59" fmla="*/ 28 h 390"/>
                  <a:gd name="T60" fmla="*/ 242 w 288"/>
                  <a:gd name="T61" fmla="*/ 28 h 390"/>
                  <a:gd name="T62" fmla="*/ 234 w 288"/>
                  <a:gd name="T63" fmla="*/ 22 h 390"/>
                  <a:gd name="T64" fmla="*/ 226 w 288"/>
                  <a:gd name="T65" fmla="*/ 18 h 390"/>
                  <a:gd name="T66" fmla="*/ 210 w 288"/>
                  <a:gd name="T67" fmla="*/ 12 h 390"/>
                  <a:gd name="T68" fmla="*/ 190 w 288"/>
                  <a:gd name="T69" fmla="*/ 12 h 390"/>
                  <a:gd name="T70" fmla="*/ 164 w 288"/>
                  <a:gd name="T71" fmla="*/ 10 h 390"/>
                  <a:gd name="T72" fmla="*/ 112 w 288"/>
                  <a:gd name="T73" fmla="*/ 10 h 390"/>
                  <a:gd name="T74" fmla="*/ 112 w 288"/>
                  <a:gd name="T75" fmla="*/ 186 h 390"/>
                  <a:gd name="T76" fmla="*/ 134 w 288"/>
                  <a:gd name="T77" fmla="*/ 186 h 390"/>
                  <a:gd name="T78" fmla="*/ 134 w 288"/>
                  <a:gd name="T79" fmla="*/ 186 h 390"/>
                  <a:gd name="T80" fmla="*/ 162 w 288"/>
                  <a:gd name="T81" fmla="*/ 186 h 390"/>
                  <a:gd name="T82" fmla="*/ 182 w 288"/>
                  <a:gd name="T83" fmla="*/ 184 h 390"/>
                  <a:gd name="T84" fmla="*/ 190 w 288"/>
                  <a:gd name="T85" fmla="*/ 180 h 390"/>
                  <a:gd name="T86" fmla="*/ 194 w 288"/>
                  <a:gd name="T87" fmla="*/ 176 h 390"/>
                  <a:gd name="T88" fmla="*/ 200 w 288"/>
                  <a:gd name="T89" fmla="*/ 170 h 390"/>
                  <a:gd name="T90" fmla="*/ 202 w 288"/>
                  <a:gd name="T91" fmla="*/ 162 h 390"/>
                  <a:gd name="T92" fmla="*/ 202 w 288"/>
                  <a:gd name="T93" fmla="*/ 162 h 390"/>
                  <a:gd name="T94" fmla="*/ 206 w 288"/>
                  <a:gd name="T95" fmla="*/ 152 h 390"/>
                  <a:gd name="T96" fmla="*/ 206 w 288"/>
                  <a:gd name="T97" fmla="*/ 138 h 390"/>
                  <a:gd name="T98" fmla="*/ 208 w 288"/>
                  <a:gd name="T99" fmla="*/ 112 h 390"/>
                  <a:gd name="T100" fmla="*/ 218 w 288"/>
                  <a:gd name="T101" fmla="*/ 112 h 390"/>
                  <a:gd name="T102" fmla="*/ 218 w 288"/>
                  <a:gd name="T103" fmla="*/ 272 h 390"/>
                  <a:gd name="T104" fmla="*/ 208 w 288"/>
                  <a:gd name="T105" fmla="*/ 272 h 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8"/>
                  <a:gd name="T160" fmla="*/ 0 h 390"/>
                  <a:gd name="T161" fmla="*/ 288 w 288"/>
                  <a:gd name="T162" fmla="*/ 390 h 3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8" h="390">
                    <a:moveTo>
                      <a:pt x="208" y="272"/>
                    </a:moveTo>
                    <a:lnTo>
                      <a:pt x="208" y="272"/>
                    </a:lnTo>
                    <a:lnTo>
                      <a:pt x="208" y="248"/>
                    </a:lnTo>
                    <a:lnTo>
                      <a:pt x="204" y="230"/>
                    </a:lnTo>
                    <a:lnTo>
                      <a:pt x="198" y="216"/>
                    </a:lnTo>
                    <a:lnTo>
                      <a:pt x="190" y="208"/>
                    </a:lnTo>
                    <a:lnTo>
                      <a:pt x="180" y="204"/>
                    </a:lnTo>
                    <a:lnTo>
                      <a:pt x="168" y="200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12" y="200"/>
                    </a:lnTo>
                    <a:lnTo>
                      <a:pt x="112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50" y="380"/>
                    </a:lnTo>
                    <a:lnTo>
                      <a:pt x="5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8" y="110"/>
                    </a:lnTo>
                    <a:lnTo>
                      <a:pt x="280" y="110"/>
                    </a:lnTo>
                    <a:lnTo>
                      <a:pt x="274" y="86"/>
                    </a:lnTo>
                    <a:lnTo>
                      <a:pt x="268" y="64"/>
                    </a:lnTo>
                    <a:lnTo>
                      <a:pt x="262" y="54"/>
                    </a:lnTo>
                    <a:lnTo>
                      <a:pt x="256" y="44"/>
                    </a:lnTo>
                    <a:lnTo>
                      <a:pt x="250" y="34"/>
                    </a:lnTo>
                    <a:lnTo>
                      <a:pt x="242" y="28"/>
                    </a:lnTo>
                    <a:lnTo>
                      <a:pt x="234" y="22"/>
                    </a:lnTo>
                    <a:lnTo>
                      <a:pt x="226" y="18"/>
                    </a:lnTo>
                    <a:lnTo>
                      <a:pt x="210" y="12"/>
                    </a:lnTo>
                    <a:lnTo>
                      <a:pt x="190" y="12"/>
                    </a:lnTo>
                    <a:lnTo>
                      <a:pt x="164" y="10"/>
                    </a:lnTo>
                    <a:lnTo>
                      <a:pt x="112" y="10"/>
                    </a:lnTo>
                    <a:lnTo>
                      <a:pt x="112" y="186"/>
                    </a:lnTo>
                    <a:lnTo>
                      <a:pt x="134" y="186"/>
                    </a:lnTo>
                    <a:lnTo>
                      <a:pt x="162" y="186"/>
                    </a:lnTo>
                    <a:lnTo>
                      <a:pt x="182" y="184"/>
                    </a:lnTo>
                    <a:lnTo>
                      <a:pt x="190" y="180"/>
                    </a:lnTo>
                    <a:lnTo>
                      <a:pt x="194" y="176"/>
                    </a:lnTo>
                    <a:lnTo>
                      <a:pt x="200" y="170"/>
                    </a:lnTo>
                    <a:lnTo>
                      <a:pt x="202" y="162"/>
                    </a:lnTo>
                    <a:lnTo>
                      <a:pt x="206" y="152"/>
                    </a:lnTo>
                    <a:lnTo>
                      <a:pt x="206" y="138"/>
                    </a:lnTo>
                    <a:lnTo>
                      <a:pt x="208" y="112"/>
                    </a:lnTo>
                    <a:lnTo>
                      <a:pt x="218" y="112"/>
                    </a:lnTo>
                    <a:lnTo>
                      <a:pt x="218" y="272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3" name="Freeform 1561"/>
              <p:cNvSpPr>
                <a:spLocks/>
              </p:cNvSpPr>
              <p:nvPr/>
            </p:nvSpPr>
            <p:spPr bwMode="gray">
              <a:xfrm>
                <a:off x="551" y="2047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4" name="Freeform 1562"/>
              <p:cNvSpPr>
                <a:spLocks/>
              </p:cNvSpPr>
              <p:nvPr/>
            </p:nvSpPr>
            <p:spPr bwMode="gray">
              <a:xfrm>
                <a:off x="567" y="1970"/>
                <a:ext cx="31" cy="34"/>
              </a:xfrm>
              <a:custGeom>
                <a:avLst/>
                <a:gdLst>
                  <a:gd name="T0" fmla="*/ 32 w 66"/>
                  <a:gd name="T1" fmla="*/ 0 h 66"/>
                  <a:gd name="T2" fmla="*/ 32 w 66"/>
                  <a:gd name="T3" fmla="*/ 0 h 66"/>
                  <a:gd name="T4" fmla="*/ 40 w 66"/>
                  <a:gd name="T5" fmla="*/ 0 h 66"/>
                  <a:gd name="T6" fmla="*/ 46 w 66"/>
                  <a:gd name="T7" fmla="*/ 2 h 66"/>
                  <a:gd name="T8" fmla="*/ 50 w 66"/>
                  <a:gd name="T9" fmla="*/ 6 h 66"/>
                  <a:gd name="T10" fmla="*/ 56 w 66"/>
                  <a:gd name="T11" fmla="*/ 10 h 66"/>
                  <a:gd name="T12" fmla="*/ 60 w 66"/>
                  <a:gd name="T13" fmla="*/ 14 h 66"/>
                  <a:gd name="T14" fmla="*/ 62 w 66"/>
                  <a:gd name="T15" fmla="*/ 20 h 66"/>
                  <a:gd name="T16" fmla="*/ 64 w 66"/>
                  <a:gd name="T17" fmla="*/ 26 h 66"/>
                  <a:gd name="T18" fmla="*/ 66 w 66"/>
                  <a:gd name="T19" fmla="*/ 32 h 66"/>
                  <a:gd name="T20" fmla="*/ 66 w 66"/>
                  <a:gd name="T21" fmla="*/ 32 h 66"/>
                  <a:gd name="T22" fmla="*/ 64 w 66"/>
                  <a:gd name="T23" fmla="*/ 40 h 66"/>
                  <a:gd name="T24" fmla="*/ 62 w 66"/>
                  <a:gd name="T25" fmla="*/ 46 h 66"/>
                  <a:gd name="T26" fmla="*/ 60 w 66"/>
                  <a:gd name="T27" fmla="*/ 52 h 66"/>
                  <a:gd name="T28" fmla="*/ 56 w 66"/>
                  <a:gd name="T29" fmla="*/ 56 h 66"/>
                  <a:gd name="T30" fmla="*/ 50 w 66"/>
                  <a:gd name="T31" fmla="*/ 60 h 66"/>
                  <a:gd name="T32" fmla="*/ 46 w 66"/>
                  <a:gd name="T33" fmla="*/ 64 h 66"/>
                  <a:gd name="T34" fmla="*/ 40 w 66"/>
                  <a:gd name="T35" fmla="*/ 64 h 66"/>
                  <a:gd name="T36" fmla="*/ 32 w 66"/>
                  <a:gd name="T37" fmla="*/ 66 h 66"/>
                  <a:gd name="T38" fmla="*/ 32 w 66"/>
                  <a:gd name="T39" fmla="*/ 66 h 66"/>
                  <a:gd name="T40" fmla="*/ 26 w 66"/>
                  <a:gd name="T41" fmla="*/ 64 h 66"/>
                  <a:gd name="T42" fmla="*/ 20 w 66"/>
                  <a:gd name="T43" fmla="*/ 64 h 66"/>
                  <a:gd name="T44" fmla="*/ 14 w 66"/>
                  <a:gd name="T45" fmla="*/ 60 h 66"/>
                  <a:gd name="T46" fmla="*/ 10 w 66"/>
                  <a:gd name="T47" fmla="*/ 56 h 66"/>
                  <a:gd name="T48" fmla="*/ 6 w 66"/>
                  <a:gd name="T49" fmla="*/ 52 h 66"/>
                  <a:gd name="T50" fmla="*/ 2 w 66"/>
                  <a:gd name="T51" fmla="*/ 46 h 66"/>
                  <a:gd name="T52" fmla="*/ 0 w 66"/>
                  <a:gd name="T53" fmla="*/ 40 h 66"/>
                  <a:gd name="T54" fmla="*/ 0 w 66"/>
                  <a:gd name="T55" fmla="*/ 32 h 66"/>
                  <a:gd name="T56" fmla="*/ 0 w 66"/>
                  <a:gd name="T57" fmla="*/ 32 h 66"/>
                  <a:gd name="T58" fmla="*/ 0 w 66"/>
                  <a:gd name="T59" fmla="*/ 26 h 66"/>
                  <a:gd name="T60" fmla="*/ 2 w 66"/>
                  <a:gd name="T61" fmla="*/ 20 h 66"/>
                  <a:gd name="T62" fmla="*/ 6 w 66"/>
                  <a:gd name="T63" fmla="*/ 14 h 66"/>
                  <a:gd name="T64" fmla="*/ 10 w 66"/>
                  <a:gd name="T65" fmla="*/ 10 h 66"/>
                  <a:gd name="T66" fmla="*/ 14 w 66"/>
                  <a:gd name="T67" fmla="*/ 6 h 66"/>
                  <a:gd name="T68" fmla="*/ 20 w 66"/>
                  <a:gd name="T69" fmla="*/ 2 h 66"/>
                  <a:gd name="T70" fmla="*/ 26 w 66"/>
                  <a:gd name="T71" fmla="*/ 0 h 66"/>
                  <a:gd name="T72" fmla="*/ 32 w 66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6"/>
                  <a:gd name="T113" fmla="*/ 66 w 66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6">
                    <a:moveTo>
                      <a:pt x="32" y="0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6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6" y="64"/>
                    </a:lnTo>
                    <a:lnTo>
                      <a:pt x="40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5" name="Freeform 1563"/>
              <p:cNvSpPr>
                <a:spLocks/>
              </p:cNvSpPr>
              <p:nvPr/>
            </p:nvSpPr>
            <p:spPr bwMode="gray">
              <a:xfrm>
                <a:off x="619" y="2001"/>
                <a:ext cx="79" cy="162"/>
              </a:xfrm>
              <a:custGeom>
                <a:avLst/>
                <a:gdLst>
                  <a:gd name="T0" fmla="*/ 146 w 160"/>
                  <a:gd name="T1" fmla="*/ 104 h 328"/>
                  <a:gd name="T2" fmla="*/ 86 w 160"/>
                  <a:gd name="T3" fmla="*/ 104 h 328"/>
                  <a:gd name="T4" fmla="*/ 86 w 160"/>
                  <a:gd name="T5" fmla="*/ 270 h 328"/>
                  <a:gd name="T6" fmla="*/ 86 w 160"/>
                  <a:gd name="T7" fmla="*/ 270 h 328"/>
                  <a:gd name="T8" fmla="*/ 88 w 160"/>
                  <a:gd name="T9" fmla="*/ 282 h 328"/>
                  <a:gd name="T10" fmla="*/ 90 w 160"/>
                  <a:gd name="T11" fmla="*/ 296 h 328"/>
                  <a:gd name="T12" fmla="*/ 94 w 160"/>
                  <a:gd name="T13" fmla="*/ 302 h 328"/>
                  <a:gd name="T14" fmla="*/ 98 w 160"/>
                  <a:gd name="T15" fmla="*/ 306 h 328"/>
                  <a:gd name="T16" fmla="*/ 104 w 160"/>
                  <a:gd name="T17" fmla="*/ 308 h 328"/>
                  <a:gd name="T18" fmla="*/ 114 w 160"/>
                  <a:gd name="T19" fmla="*/ 310 h 328"/>
                  <a:gd name="T20" fmla="*/ 114 w 160"/>
                  <a:gd name="T21" fmla="*/ 310 h 328"/>
                  <a:gd name="T22" fmla="*/ 124 w 160"/>
                  <a:gd name="T23" fmla="*/ 308 h 328"/>
                  <a:gd name="T24" fmla="*/ 130 w 160"/>
                  <a:gd name="T25" fmla="*/ 306 h 328"/>
                  <a:gd name="T26" fmla="*/ 136 w 160"/>
                  <a:gd name="T27" fmla="*/ 302 h 328"/>
                  <a:gd name="T28" fmla="*/ 140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6 w 160"/>
                  <a:gd name="T39" fmla="*/ 292 h 328"/>
                  <a:gd name="T40" fmla="*/ 152 w 160"/>
                  <a:gd name="T41" fmla="*/ 300 h 328"/>
                  <a:gd name="T42" fmla="*/ 146 w 160"/>
                  <a:gd name="T43" fmla="*/ 308 h 328"/>
                  <a:gd name="T44" fmla="*/ 138 w 160"/>
                  <a:gd name="T45" fmla="*/ 316 h 328"/>
                  <a:gd name="T46" fmla="*/ 128 w 160"/>
                  <a:gd name="T47" fmla="*/ 322 h 328"/>
                  <a:gd name="T48" fmla="*/ 114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78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4 w 160"/>
                  <a:gd name="T61" fmla="*/ 316 h 328"/>
                  <a:gd name="T62" fmla="*/ 48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6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4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0 w 160"/>
                  <a:gd name="T91" fmla="*/ 54 h 328"/>
                  <a:gd name="T92" fmla="*/ 50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6 w 160"/>
                  <a:gd name="T99" fmla="*/ 10 h 328"/>
                  <a:gd name="T100" fmla="*/ 78 w 160"/>
                  <a:gd name="T101" fmla="*/ 0 h 328"/>
                  <a:gd name="T102" fmla="*/ 86 w 160"/>
                  <a:gd name="T103" fmla="*/ 0 h 328"/>
                  <a:gd name="T104" fmla="*/ 86 w 160"/>
                  <a:gd name="T105" fmla="*/ 92 h 328"/>
                  <a:gd name="T106" fmla="*/ 146 w 160"/>
                  <a:gd name="T107" fmla="*/ 92 h 328"/>
                  <a:gd name="T108" fmla="*/ 146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6" y="104"/>
                    </a:moveTo>
                    <a:lnTo>
                      <a:pt x="86" y="104"/>
                    </a:lnTo>
                    <a:lnTo>
                      <a:pt x="86" y="270"/>
                    </a:lnTo>
                    <a:lnTo>
                      <a:pt x="88" y="282"/>
                    </a:lnTo>
                    <a:lnTo>
                      <a:pt x="90" y="296"/>
                    </a:lnTo>
                    <a:lnTo>
                      <a:pt x="94" y="302"/>
                    </a:lnTo>
                    <a:lnTo>
                      <a:pt x="98" y="306"/>
                    </a:lnTo>
                    <a:lnTo>
                      <a:pt x="104" y="308"/>
                    </a:lnTo>
                    <a:lnTo>
                      <a:pt x="114" y="310"/>
                    </a:lnTo>
                    <a:lnTo>
                      <a:pt x="124" y="308"/>
                    </a:lnTo>
                    <a:lnTo>
                      <a:pt x="130" y="306"/>
                    </a:lnTo>
                    <a:lnTo>
                      <a:pt x="136" y="302"/>
                    </a:lnTo>
                    <a:lnTo>
                      <a:pt x="140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6" y="292"/>
                    </a:lnTo>
                    <a:lnTo>
                      <a:pt x="152" y="300"/>
                    </a:lnTo>
                    <a:lnTo>
                      <a:pt x="146" y="308"/>
                    </a:lnTo>
                    <a:lnTo>
                      <a:pt x="138" y="316"/>
                    </a:lnTo>
                    <a:lnTo>
                      <a:pt x="128" y="322"/>
                    </a:lnTo>
                    <a:lnTo>
                      <a:pt x="114" y="326"/>
                    </a:lnTo>
                    <a:lnTo>
                      <a:pt x="98" y="328"/>
                    </a:lnTo>
                    <a:lnTo>
                      <a:pt x="78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4" y="316"/>
                    </a:lnTo>
                    <a:lnTo>
                      <a:pt x="48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6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4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0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6" y="1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92"/>
                    </a:lnTo>
                    <a:lnTo>
                      <a:pt x="146" y="9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6" name="Freeform 1564"/>
              <p:cNvSpPr>
                <a:spLocks/>
              </p:cNvSpPr>
              <p:nvPr/>
            </p:nvSpPr>
            <p:spPr bwMode="gray">
              <a:xfrm>
                <a:off x="702" y="2043"/>
                <a:ext cx="104" cy="121"/>
              </a:xfrm>
              <a:custGeom>
                <a:avLst/>
                <a:gdLst>
                  <a:gd name="T0" fmla="*/ 210 w 210"/>
                  <a:gd name="T1" fmla="*/ 160 h 242"/>
                  <a:gd name="T2" fmla="*/ 200 w 210"/>
                  <a:gd name="T3" fmla="*/ 190 h 242"/>
                  <a:gd name="T4" fmla="*/ 182 w 210"/>
                  <a:gd name="T5" fmla="*/ 216 h 242"/>
                  <a:gd name="T6" fmla="*/ 154 w 210"/>
                  <a:gd name="T7" fmla="*/ 234 h 242"/>
                  <a:gd name="T8" fmla="*/ 114 w 210"/>
                  <a:gd name="T9" fmla="*/ 242 h 242"/>
                  <a:gd name="T10" fmla="*/ 102 w 210"/>
                  <a:gd name="T11" fmla="*/ 242 h 242"/>
                  <a:gd name="T12" fmla="*/ 68 w 210"/>
                  <a:gd name="T13" fmla="*/ 232 h 242"/>
                  <a:gd name="T14" fmla="*/ 32 w 210"/>
                  <a:gd name="T15" fmla="*/ 206 h 242"/>
                  <a:gd name="T16" fmla="*/ 8 w 210"/>
                  <a:gd name="T17" fmla="*/ 170 h 242"/>
                  <a:gd name="T18" fmla="*/ 0 w 210"/>
                  <a:gd name="T19" fmla="*/ 122 h 242"/>
                  <a:gd name="T20" fmla="*/ 0 w 210"/>
                  <a:gd name="T21" fmla="*/ 110 h 242"/>
                  <a:gd name="T22" fmla="*/ 6 w 210"/>
                  <a:gd name="T23" fmla="*/ 84 h 242"/>
                  <a:gd name="T24" fmla="*/ 20 w 210"/>
                  <a:gd name="T25" fmla="*/ 52 h 242"/>
                  <a:gd name="T26" fmla="*/ 54 w 210"/>
                  <a:gd name="T27" fmla="*/ 20 h 242"/>
                  <a:gd name="T28" fmla="*/ 96 w 210"/>
                  <a:gd name="T29" fmla="*/ 2 h 242"/>
                  <a:gd name="T30" fmla="*/ 120 w 210"/>
                  <a:gd name="T31" fmla="*/ 0 h 242"/>
                  <a:gd name="T32" fmla="*/ 156 w 210"/>
                  <a:gd name="T33" fmla="*/ 6 h 242"/>
                  <a:gd name="T34" fmla="*/ 182 w 210"/>
                  <a:gd name="T35" fmla="*/ 20 h 242"/>
                  <a:gd name="T36" fmla="*/ 198 w 210"/>
                  <a:gd name="T37" fmla="*/ 38 h 242"/>
                  <a:gd name="T38" fmla="*/ 204 w 210"/>
                  <a:gd name="T39" fmla="*/ 60 h 242"/>
                  <a:gd name="T40" fmla="*/ 202 w 210"/>
                  <a:gd name="T41" fmla="*/ 72 h 242"/>
                  <a:gd name="T42" fmla="*/ 186 w 210"/>
                  <a:gd name="T43" fmla="*/ 88 h 242"/>
                  <a:gd name="T44" fmla="*/ 176 w 210"/>
                  <a:gd name="T45" fmla="*/ 90 h 242"/>
                  <a:gd name="T46" fmla="*/ 170 w 210"/>
                  <a:gd name="T47" fmla="*/ 90 h 242"/>
                  <a:gd name="T48" fmla="*/ 156 w 210"/>
                  <a:gd name="T49" fmla="*/ 82 h 242"/>
                  <a:gd name="T50" fmla="*/ 150 w 210"/>
                  <a:gd name="T51" fmla="*/ 62 h 242"/>
                  <a:gd name="T52" fmla="*/ 150 w 210"/>
                  <a:gd name="T53" fmla="*/ 52 h 242"/>
                  <a:gd name="T54" fmla="*/ 160 w 210"/>
                  <a:gd name="T55" fmla="*/ 36 h 242"/>
                  <a:gd name="T56" fmla="*/ 162 w 210"/>
                  <a:gd name="T57" fmla="*/ 32 h 242"/>
                  <a:gd name="T58" fmla="*/ 164 w 210"/>
                  <a:gd name="T59" fmla="*/ 30 h 242"/>
                  <a:gd name="T60" fmla="*/ 152 w 210"/>
                  <a:gd name="T61" fmla="*/ 18 h 242"/>
                  <a:gd name="T62" fmla="*/ 130 w 210"/>
                  <a:gd name="T63" fmla="*/ 12 h 242"/>
                  <a:gd name="T64" fmla="*/ 120 w 210"/>
                  <a:gd name="T65" fmla="*/ 10 h 242"/>
                  <a:gd name="T66" fmla="*/ 92 w 210"/>
                  <a:gd name="T67" fmla="*/ 16 h 242"/>
                  <a:gd name="T68" fmla="*/ 80 w 210"/>
                  <a:gd name="T69" fmla="*/ 26 h 242"/>
                  <a:gd name="T70" fmla="*/ 70 w 210"/>
                  <a:gd name="T71" fmla="*/ 42 h 242"/>
                  <a:gd name="T72" fmla="*/ 66 w 210"/>
                  <a:gd name="T73" fmla="*/ 52 h 242"/>
                  <a:gd name="T74" fmla="*/ 62 w 210"/>
                  <a:gd name="T75" fmla="*/ 90 h 242"/>
                  <a:gd name="T76" fmla="*/ 60 w 210"/>
                  <a:gd name="T77" fmla="*/ 140 h 242"/>
                  <a:gd name="T78" fmla="*/ 62 w 210"/>
                  <a:gd name="T79" fmla="*/ 182 h 242"/>
                  <a:gd name="T80" fmla="*/ 66 w 210"/>
                  <a:gd name="T81" fmla="*/ 196 h 242"/>
                  <a:gd name="T82" fmla="*/ 76 w 210"/>
                  <a:gd name="T83" fmla="*/ 214 h 242"/>
                  <a:gd name="T84" fmla="*/ 88 w 210"/>
                  <a:gd name="T85" fmla="*/ 224 h 242"/>
                  <a:gd name="T86" fmla="*/ 106 w 210"/>
                  <a:gd name="T87" fmla="*/ 228 h 242"/>
                  <a:gd name="T88" fmla="*/ 116 w 210"/>
                  <a:gd name="T89" fmla="*/ 230 h 242"/>
                  <a:gd name="T90" fmla="*/ 146 w 210"/>
                  <a:gd name="T91" fmla="*/ 224 h 242"/>
                  <a:gd name="T92" fmla="*/ 170 w 210"/>
                  <a:gd name="T93" fmla="*/ 208 h 242"/>
                  <a:gd name="T94" fmla="*/ 188 w 210"/>
                  <a:gd name="T95" fmla="*/ 186 h 242"/>
                  <a:gd name="T96" fmla="*/ 196 w 210"/>
                  <a:gd name="T97" fmla="*/ 160 h 2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0"/>
                  <a:gd name="T148" fmla="*/ 0 h 242"/>
                  <a:gd name="T149" fmla="*/ 210 w 210"/>
                  <a:gd name="T150" fmla="*/ 242 h 2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0" h="242">
                    <a:moveTo>
                      <a:pt x="210" y="160"/>
                    </a:moveTo>
                    <a:lnTo>
                      <a:pt x="210" y="160"/>
                    </a:lnTo>
                    <a:lnTo>
                      <a:pt x="206" y="176"/>
                    </a:lnTo>
                    <a:lnTo>
                      <a:pt x="200" y="190"/>
                    </a:lnTo>
                    <a:lnTo>
                      <a:pt x="192" y="204"/>
                    </a:lnTo>
                    <a:lnTo>
                      <a:pt x="182" y="216"/>
                    </a:lnTo>
                    <a:lnTo>
                      <a:pt x="168" y="226"/>
                    </a:lnTo>
                    <a:lnTo>
                      <a:pt x="154" y="234"/>
                    </a:lnTo>
                    <a:lnTo>
                      <a:pt x="134" y="240"/>
                    </a:lnTo>
                    <a:lnTo>
                      <a:pt x="114" y="242"/>
                    </a:lnTo>
                    <a:lnTo>
                      <a:pt x="102" y="242"/>
                    </a:lnTo>
                    <a:lnTo>
                      <a:pt x="90" y="240"/>
                    </a:lnTo>
                    <a:lnTo>
                      <a:pt x="68" y="232"/>
                    </a:lnTo>
                    <a:lnTo>
                      <a:pt x="50" y="222"/>
                    </a:lnTo>
                    <a:lnTo>
                      <a:pt x="32" y="206"/>
                    </a:lnTo>
                    <a:lnTo>
                      <a:pt x="18" y="190"/>
                    </a:lnTo>
                    <a:lnTo>
                      <a:pt x="8" y="170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84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4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38" y="2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0"/>
                    </a:lnTo>
                    <a:lnTo>
                      <a:pt x="190" y="28"/>
                    </a:lnTo>
                    <a:lnTo>
                      <a:pt x="198" y="38"/>
                    </a:lnTo>
                    <a:lnTo>
                      <a:pt x="202" y="50"/>
                    </a:lnTo>
                    <a:lnTo>
                      <a:pt x="204" y="60"/>
                    </a:lnTo>
                    <a:lnTo>
                      <a:pt x="202" y="72"/>
                    </a:lnTo>
                    <a:lnTo>
                      <a:pt x="196" y="82"/>
                    </a:lnTo>
                    <a:lnTo>
                      <a:pt x="186" y="88"/>
                    </a:lnTo>
                    <a:lnTo>
                      <a:pt x="182" y="90"/>
                    </a:lnTo>
                    <a:lnTo>
                      <a:pt x="176" y="90"/>
                    </a:lnTo>
                    <a:lnTo>
                      <a:pt x="170" y="90"/>
                    </a:lnTo>
                    <a:lnTo>
                      <a:pt x="164" y="88"/>
                    </a:lnTo>
                    <a:lnTo>
                      <a:pt x="156" y="82"/>
                    </a:lnTo>
                    <a:lnTo>
                      <a:pt x="152" y="72"/>
                    </a:lnTo>
                    <a:lnTo>
                      <a:pt x="150" y="62"/>
                    </a:lnTo>
                    <a:lnTo>
                      <a:pt x="150" y="52"/>
                    </a:lnTo>
                    <a:lnTo>
                      <a:pt x="154" y="46"/>
                    </a:lnTo>
                    <a:lnTo>
                      <a:pt x="160" y="36"/>
                    </a:lnTo>
                    <a:lnTo>
                      <a:pt x="162" y="32"/>
                    </a:lnTo>
                    <a:lnTo>
                      <a:pt x="164" y="30"/>
                    </a:lnTo>
                    <a:lnTo>
                      <a:pt x="160" y="24"/>
                    </a:lnTo>
                    <a:lnTo>
                      <a:pt x="152" y="18"/>
                    </a:lnTo>
                    <a:lnTo>
                      <a:pt x="138" y="14"/>
                    </a:lnTo>
                    <a:lnTo>
                      <a:pt x="130" y="12"/>
                    </a:lnTo>
                    <a:lnTo>
                      <a:pt x="120" y="10"/>
                    </a:lnTo>
                    <a:lnTo>
                      <a:pt x="106" y="12"/>
                    </a:lnTo>
                    <a:lnTo>
                      <a:pt x="92" y="16"/>
                    </a:lnTo>
                    <a:lnTo>
                      <a:pt x="86" y="20"/>
                    </a:lnTo>
                    <a:lnTo>
                      <a:pt x="80" y="26"/>
                    </a:lnTo>
                    <a:lnTo>
                      <a:pt x="74" y="32"/>
                    </a:lnTo>
                    <a:lnTo>
                      <a:pt x="70" y="42"/>
                    </a:lnTo>
                    <a:lnTo>
                      <a:pt x="66" y="52"/>
                    </a:lnTo>
                    <a:lnTo>
                      <a:pt x="64" y="62"/>
                    </a:lnTo>
                    <a:lnTo>
                      <a:pt x="62" y="90"/>
                    </a:lnTo>
                    <a:lnTo>
                      <a:pt x="60" y="140"/>
                    </a:lnTo>
                    <a:lnTo>
                      <a:pt x="60" y="168"/>
                    </a:lnTo>
                    <a:lnTo>
                      <a:pt x="62" y="182"/>
                    </a:lnTo>
                    <a:lnTo>
                      <a:pt x="66" y="196"/>
                    </a:lnTo>
                    <a:lnTo>
                      <a:pt x="72" y="208"/>
                    </a:lnTo>
                    <a:lnTo>
                      <a:pt x="76" y="214"/>
                    </a:lnTo>
                    <a:lnTo>
                      <a:pt x="82" y="220"/>
                    </a:lnTo>
                    <a:lnTo>
                      <a:pt x="88" y="224"/>
                    </a:lnTo>
                    <a:lnTo>
                      <a:pt x="96" y="226"/>
                    </a:lnTo>
                    <a:lnTo>
                      <a:pt x="106" y="228"/>
                    </a:lnTo>
                    <a:lnTo>
                      <a:pt x="116" y="230"/>
                    </a:lnTo>
                    <a:lnTo>
                      <a:pt x="132" y="228"/>
                    </a:lnTo>
                    <a:lnTo>
                      <a:pt x="146" y="224"/>
                    </a:lnTo>
                    <a:lnTo>
                      <a:pt x="160" y="216"/>
                    </a:lnTo>
                    <a:lnTo>
                      <a:pt x="170" y="208"/>
                    </a:lnTo>
                    <a:lnTo>
                      <a:pt x="180" y="198"/>
                    </a:lnTo>
                    <a:lnTo>
                      <a:pt x="188" y="186"/>
                    </a:lnTo>
                    <a:lnTo>
                      <a:pt x="194" y="174"/>
                    </a:lnTo>
                    <a:lnTo>
                      <a:pt x="196" y="160"/>
                    </a:lnTo>
                    <a:lnTo>
                      <a:pt x="21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7" name="Freeform 1565"/>
              <p:cNvSpPr>
                <a:spLocks/>
              </p:cNvSpPr>
              <p:nvPr/>
            </p:nvSpPr>
            <p:spPr bwMode="gray">
              <a:xfrm>
                <a:off x="810" y="1966"/>
                <a:ext cx="142" cy="194"/>
              </a:xfrm>
              <a:custGeom>
                <a:avLst/>
                <a:gdLst>
                  <a:gd name="T0" fmla="*/ 2 w 286"/>
                  <a:gd name="T1" fmla="*/ 0 h 390"/>
                  <a:gd name="T2" fmla="*/ 90 w 286"/>
                  <a:gd name="T3" fmla="*/ 0 h 390"/>
                  <a:gd name="T4" fmla="*/ 90 w 286"/>
                  <a:gd name="T5" fmla="*/ 196 h 390"/>
                  <a:gd name="T6" fmla="*/ 90 w 286"/>
                  <a:gd name="T7" fmla="*/ 196 h 390"/>
                  <a:gd name="T8" fmla="*/ 100 w 286"/>
                  <a:gd name="T9" fmla="*/ 184 h 390"/>
                  <a:gd name="T10" fmla="*/ 108 w 286"/>
                  <a:gd name="T11" fmla="*/ 178 h 390"/>
                  <a:gd name="T12" fmla="*/ 118 w 286"/>
                  <a:gd name="T13" fmla="*/ 170 h 390"/>
                  <a:gd name="T14" fmla="*/ 128 w 286"/>
                  <a:gd name="T15" fmla="*/ 164 h 390"/>
                  <a:gd name="T16" fmla="*/ 142 w 286"/>
                  <a:gd name="T17" fmla="*/ 160 h 390"/>
                  <a:gd name="T18" fmla="*/ 156 w 286"/>
                  <a:gd name="T19" fmla="*/ 156 h 390"/>
                  <a:gd name="T20" fmla="*/ 174 w 286"/>
                  <a:gd name="T21" fmla="*/ 156 h 390"/>
                  <a:gd name="T22" fmla="*/ 174 w 286"/>
                  <a:gd name="T23" fmla="*/ 156 h 390"/>
                  <a:gd name="T24" fmla="*/ 196 w 286"/>
                  <a:gd name="T25" fmla="*/ 158 h 390"/>
                  <a:gd name="T26" fmla="*/ 214 w 286"/>
                  <a:gd name="T27" fmla="*/ 162 h 390"/>
                  <a:gd name="T28" fmla="*/ 226 w 286"/>
                  <a:gd name="T29" fmla="*/ 170 h 390"/>
                  <a:gd name="T30" fmla="*/ 236 w 286"/>
                  <a:gd name="T31" fmla="*/ 178 h 390"/>
                  <a:gd name="T32" fmla="*/ 236 w 286"/>
                  <a:gd name="T33" fmla="*/ 178 h 390"/>
                  <a:gd name="T34" fmla="*/ 240 w 286"/>
                  <a:gd name="T35" fmla="*/ 184 h 390"/>
                  <a:gd name="T36" fmla="*/ 244 w 286"/>
                  <a:gd name="T37" fmla="*/ 190 h 390"/>
                  <a:gd name="T38" fmla="*/ 248 w 286"/>
                  <a:gd name="T39" fmla="*/ 204 h 390"/>
                  <a:gd name="T40" fmla="*/ 250 w 286"/>
                  <a:gd name="T41" fmla="*/ 218 h 390"/>
                  <a:gd name="T42" fmla="*/ 250 w 286"/>
                  <a:gd name="T43" fmla="*/ 230 h 390"/>
                  <a:gd name="T44" fmla="*/ 250 w 286"/>
                  <a:gd name="T45" fmla="*/ 380 h 390"/>
                  <a:gd name="T46" fmla="*/ 286 w 286"/>
                  <a:gd name="T47" fmla="*/ 380 h 390"/>
                  <a:gd name="T48" fmla="*/ 286 w 286"/>
                  <a:gd name="T49" fmla="*/ 390 h 390"/>
                  <a:gd name="T50" fmla="*/ 160 w 286"/>
                  <a:gd name="T51" fmla="*/ 390 h 390"/>
                  <a:gd name="T52" fmla="*/ 160 w 286"/>
                  <a:gd name="T53" fmla="*/ 380 h 390"/>
                  <a:gd name="T54" fmla="*/ 196 w 286"/>
                  <a:gd name="T55" fmla="*/ 380 h 390"/>
                  <a:gd name="T56" fmla="*/ 196 w 286"/>
                  <a:gd name="T57" fmla="*/ 226 h 390"/>
                  <a:gd name="T58" fmla="*/ 196 w 286"/>
                  <a:gd name="T59" fmla="*/ 226 h 390"/>
                  <a:gd name="T60" fmla="*/ 194 w 286"/>
                  <a:gd name="T61" fmla="*/ 208 h 390"/>
                  <a:gd name="T62" fmla="*/ 194 w 286"/>
                  <a:gd name="T63" fmla="*/ 200 h 390"/>
                  <a:gd name="T64" fmla="*/ 190 w 286"/>
                  <a:gd name="T65" fmla="*/ 190 h 390"/>
                  <a:gd name="T66" fmla="*/ 186 w 286"/>
                  <a:gd name="T67" fmla="*/ 184 h 390"/>
                  <a:gd name="T68" fmla="*/ 180 w 286"/>
                  <a:gd name="T69" fmla="*/ 178 h 390"/>
                  <a:gd name="T70" fmla="*/ 170 w 286"/>
                  <a:gd name="T71" fmla="*/ 174 h 390"/>
                  <a:gd name="T72" fmla="*/ 158 w 286"/>
                  <a:gd name="T73" fmla="*/ 172 h 390"/>
                  <a:gd name="T74" fmla="*/ 158 w 286"/>
                  <a:gd name="T75" fmla="*/ 172 h 390"/>
                  <a:gd name="T76" fmla="*/ 150 w 286"/>
                  <a:gd name="T77" fmla="*/ 172 h 390"/>
                  <a:gd name="T78" fmla="*/ 138 w 286"/>
                  <a:gd name="T79" fmla="*/ 176 h 390"/>
                  <a:gd name="T80" fmla="*/ 132 w 286"/>
                  <a:gd name="T81" fmla="*/ 178 h 390"/>
                  <a:gd name="T82" fmla="*/ 124 w 286"/>
                  <a:gd name="T83" fmla="*/ 182 h 390"/>
                  <a:gd name="T84" fmla="*/ 116 w 286"/>
                  <a:gd name="T85" fmla="*/ 188 h 390"/>
                  <a:gd name="T86" fmla="*/ 110 w 286"/>
                  <a:gd name="T87" fmla="*/ 196 h 390"/>
                  <a:gd name="T88" fmla="*/ 110 w 286"/>
                  <a:gd name="T89" fmla="*/ 196 h 390"/>
                  <a:gd name="T90" fmla="*/ 104 w 286"/>
                  <a:gd name="T91" fmla="*/ 204 h 390"/>
                  <a:gd name="T92" fmla="*/ 100 w 286"/>
                  <a:gd name="T93" fmla="*/ 214 h 390"/>
                  <a:gd name="T94" fmla="*/ 94 w 286"/>
                  <a:gd name="T95" fmla="*/ 232 h 390"/>
                  <a:gd name="T96" fmla="*/ 92 w 286"/>
                  <a:gd name="T97" fmla="*/ 256 h 390"/>
                  <a:gd name="T98" fmla="*/ 90 w 286"/>
                  <a:gd name="T99" fmla="*/ 286 h 390"/>
                  <a:gd name="T100" fmla="*/ 90 w 286"/>
                  <a:gd name="T101" fmla="*/ 380 h 390"/>
                  <a:gd name="T102" fmla="*/ 126 w 286"/>
                  <a:gd name="T103" fmla="*/ 380 h 390"/>
                  <a:gd name="T104" fmla="*/ 126 w 286"/>
                  <a:gd name="T105" fmla="*/ 390 h 390"/>
                  <a:gd name="T106" fmla="*/ 0 w 286"/>
                  <a:gd name="T107" fmla="*/ 390 h 390"/>
                  <a:gd name="T108" fmla="*/ 0 w 286"/>
                  <a:gd name="T109" fmla="*/ 380 h 390"/>
                  <a:gd name="T110" fmla="*/ 36 w 286"/>
                  <a:gd name="T111" fmla="*/ 380 h 390"/>
                  <a:gd name="T112" fmla="*/ 36 w 286"/>
                  <a:gd name="T113" fmla="*/ 10 h 390"/>
                  <a:gd name="T114" fmla="*/ 2 w 286"/>
                  <a:gd name="T115" fmla="*/ 10 h 390"/>
                  <a:gd name="T116" fmla="*/ 2 w 286"/>
                  <a:gd name="T117" fmla="*/ 0 h 3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6"/>
                  <a:gd name="T178" fmla="*/ 0 h 390"/>
                  <a:gd name="T179" fmla="*/ 286 w 286"/>
                  <a:gd name="T180" fmla="*/ 390 h 3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6" h="390">
                    <a:moveTo>
                      <a:pt x="2" y="0"/>
                    </a:moveTo>
                    <a:lnTo>
                      <a:pt x="90" y="0"/>
                    </a:lnTo>
                    <a:lnTo>
                      <a:pt x="90" y="196"/>
                    </a:lnTo>
                    <a:lnTo>
                      <a:pt x="100" y="184"/>
                    </a:lnTo>
                    <a:lnTo>
                      <a:pt x="108" y="178"/>
                    </a:lnTo>
                    <a:lnTo>
                      <a:pt x="118" y="170"/>
                    </a:lnTo>
                    <a:lnTo>
                      <a:pt x="128" y="164"/>
                    </a:lnTo>
                    <a:lnTo>
                      <a:pt x="142" y="160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96" y="158"/>
                    </a:lnTo>
                    <a:lnTo>
                      <a:pt x="214" y="162"/>
                    </a:lnTo>
                    <a:lnTo>
                      <a:pt x="226" y="170"/>
                    </a:lnTo>
                    <a:lnTo>
                      <a:pt x="236" y="178"/>
                    </a:lnTo>
                    <a:lnTo>
                      <a:pt x="240" y="184"/>
                    </a:lnTo>
                    <a:lnTo>
                      <a:pt x="244" y="190"/>
                    </a:lnTo>
                    <a:lnTo>
                      <a:pt x="248" y="204"/>
                    </a:lnTo>
                    <a:lnTo>
                      <a:pt x="250" y="218"/>
                    </a:lnTo>
                    <a:lnTo>
                      <a:pt x="250" y="230"/>
                    </a:lnTo>
                    <a:lnTo>
                      <a:pt x="250" y="380"/>
                    </a:lnTo>
                    <a:lnTo>
                      <a:pt x="286" y="380"/>
                    </a:lnTo>
                    <a:lnTo>
                      <a:pt x="286" y="390"/>
                    </a:lnTo>
                    <a:lnTo>
                      <a:pt x="160" y="390"/>
                    </a:lnTo>
                    <a:lnTo>
                      <a:pt x="160" y="380"/>
                    </a:lnTo>
                    <a:lnTo>
                      <a:pt x="196" y="380"/>
                    </a:lnTo>
                    <a:lnTo>
                      <a:pt x="196" y="226"/>
                    </a:lnTo>
                    <a:lnTo>
                      <a:pt x="194" y="208"/>
                    </a:lnTo>
                    <a:lnTo>
                      <a:pt x="194" y="200"/>
                    </a:lnTo>
                    <a:lnTo>
                      <a:pt x="190" y="190"/>
                    </a:lnTo>
                    <a:lnTo>
                      <a:pt x="186" y="184"/>
                    </a:lnTo>
                    <a:lnTo>
                      <a:pt x="180" y="178"/>
                    </a:lnTo>
                    <a:lnTo>
                      <a:pt x="170" y="174"/>
                    </a:lnTo>
                    <a:lnTo>
                      <a:pt x="158" y="172"/>
                    </a:lnTo>
                    <a:lnTo>
                      <a:pt x="150" y="172"/>
                    </a:lnTo>
                    <a:lnTo>
                      <a:pt x="138" y="176"/>
                    </a:lnTo>
                    <a:lnTo>
                      <a:pt x="132" y="178"/>
                    </a:lnTo>
                    <a:lnTo>
                      <a:pt x="124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4" y="204"/>
                    </a:lnTo>
                    <a:lnTo>
                      <a:pt x="100" y="214"/>
                    </a:lnTo>
                    <a:lnTo>
                      <a:pt x="94" y="232"/>
                    </a:lnTo>
                    <a:lnTo>
                      <a:pt x="92" y="256"/>
                    </a:lnTo>
                    <a:lnTo>
                      <a:pt x="90" y="286"/>
                    </a:lnTo>
                    <a:lnTo>
                      <a:pt x="90" y="380"/>
                    </a:lnTo>
                    <a:lnTo>
                      <a:pt x="126" y="380"/>
                    </a:lnTo>
                    <a:lnTo>
                      <a:pt x="126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6" y="380"/>
                    </a:lnTo>
                    <a:lnTo>
                      <a:pt x="36" y="10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4109" name="Group 43"/>
            <p:cNvGrpSpPr>
              <a:grpSpLocks/>
            </p:cNvGrpSpPr>
            <p:nvPr/>
          </p:nvGrpSpPr>
          <p:grpSpPr bwMode="auto">
            <a:xfrm>
              <a:off x="965" y="1966"/>
              <a:ext cx="806" cy="273"/>
              <a:chOff x="965" y="1966"/>
              <a:chExt cx="806" cy="273"/>
            </a:xfrm>
          </p:grpSpPr>
          <p:sp>
            <p:nvSpPr>
              <p:cNvPr id="1218" name="Freeform 1566"/>
              <p:cNvSpPr>
                <a:spLocks noEditPoints="1"/>
              </p:cNvSpPr>
              <p:nvPr/>
            </p:nvSpPr>
            <p:spPr bwMode="gray">
              <a:xfrm>
                <a:off x="965" y="1966"/>
                <a:ext cx="172" cy="195"/>
              </a:xfrm>
              <a:custGeom>
                <a:avLst/>
                <a:gdLst>
                  <a:gd name="T0" fmla="*/ 346 w 346"/>
                  <a:gd name="T1" fmla="*/ 384 h 394"/>
                  <a:gd name="T2" fmla="*/ 322 w 346"/>
                  <a:gd name="T3" fmla="*/ 392 h 394"/>
                  <a:gd name="T4" fmla="*/ 304 w 346"/>
                  <a:gd name="T5" fmla="*/ 394 h 394"/>
                  <a:gd name="T6" fmla="*/ 276 w 346"/>
                  <a:gd name="T7" fmla="*/ 390 h 394"/>
                  <a:gd name="T8" fmla="*/ 250 w 346"/>
                  <a:gd name="T9" fmla="*/ 374 h 394"/>
                  <a:gd name="T10" fmla="*/ 242 w 346"/>
                  <a:gd name="T11" fmla="*/ 366 h 394"/>
                  <a:gd name="T12" fmla="*/ 230 w 346"/>
                  <a:gd name="T13" fmla="*/ 344 h 394"/>
                  <a:gd name="T14" fmla="*/ 224 w 346"/>
                  <a:gd name="T15" fmla="*/ 310 h 394"/>
                  <a:gd name="T16" fmla="*/ 222 w 346"/>
                  <a:gd name="T17" fmla="*/ 262 h 394"/>
                  <a:gd name="T18" fmla="*/ 220 w 346"/>
                  <a:gd name="T19" fmla="*/ 244 h 394"/>
                  <a:gd name="T20" fmla="*/ 216 w 346"/>
                  <a:gd name="T21" fmla="*/ 226 h 394"/>
                  <a:gd name="T22" fmla="*/ 204 w 346"/>
                  <a:gd name="T23" fmla="*/ 208 h 394"/>
                  <a:gd name="T24" fmla="*/ 186 w 346"/>
                  <a:gd name="T25" fmla="*/ 196 h 394"/>
                  <a:gd name="T26" fmla="*/ 172 w 346"/>
                  <a:gd name="T27" fmla="*/ 192 h 394"/>
                  <a:gd name="T28" fmla="*/ 114 w 346"/>
                  <a:gd name="T29" fmla="*/ 190 h 394"/>
                  <a:gd name="T30" fmla="*/ 162 w 346"/>
                  <a:gd name="T31" fmla="*/ 380 h 394"/>
                  <a:gd name="T32" fmla="*/ 2 w 346"/>
                  <a:gd name="T33" fmla="*/ 390 h 394"/>
                  <a:gd name="T34" fmla="*/ 52 w 346"/>
                  <a:gd name="T35" fmla="*/ 380 h 394"/>
                  <a:gd name="T36" fmla="*/ 0 w 346"/>
                  <a:gd name="T37" fmla="*/ 10 h 394"/>
                  <a:gd name="T38" fmla="*/ 154 w 346"/>
                  <a:gd name="T39" fmla="*/ 0 h 394"/>
                  <a:gd name="T40" fmla="*/ 186 w 346"/>
                  <a:gd name="T41" fmla="*/ 0 h 394"/>
                  <a:gd name="T42" fmla="*/ 230 w 346"/>
                  <a:gd name="T43" fmla="*/ 6 h 394"/>
                  <a:gd name="T44" fmla="*/ 258 w 346"/>
                  <a:gd name="T45" fmla="*/ 16 h 394"/>
                  <a:gd name="T46" fmla="*/ 270 w 346"/>
                  <a:gd name="T47" fmla="*/ 24 h 394"/>
                  <a:gd name="T48" fmla="*/ 286 w 346"/>
                  <a:gd name="T49" fmla="*/ 38 h 394"/>
                  <a:gd name="T50" fmla="*/ 296 w 346"/>
                  <a:gd name="T51" fmla="*/ 54 h 394"/>
                  <a:gd name="T52" fmla="*/ 304 w 346"/>
                  <a:gd name="T53" fmla="*/ 90 h 394"/>
                  <a:gd name="T54" fmla="*/ 304 w 346"/>
                  <a:gd name="T55" fmla="*/ 100 h 394"/>
                  <a:gd name="T56" fmla="*/ 296 w 346"/>
                  <a:gd name="T57" fmla="*/ 128 h 394"/>
                  <a:gd name="T58" fmla="*/ 270 w 346"/>
                  <a:gd name="T59" fmla="*/ 156 h 394"/>
                  <a:gd name="T60" fmla="*/ 232 w 346"/>
                  <a:gd name="T61" fmla="*/ 176 h 394"/>
                  <a:gd name="T62" fmla="*/ 184 w 346"/>
                  <a:gd name="T63" fmla="*/ 184 h 394"/>
                  <a:gd name="T64" fmla="*/ 198 w 346"/>
                  <a:gd name="T65" fmla="*/ 188 h 394"/>
                  <a:gd name="T66" fmla="*/ 232 w 346"/>
                  <a:gd name="T67" fmla="*/ 200 h 394"/>
                  <a:gd name="T68" fmla="*/ 256 w 346"/>
                  <a:gd name="T69" fmla="*/ 216 h 394"/>
                  <a:gd name="T70" fmla="*/ 268 w 346"/>
                  <a:gd name="T71" fmla="*/ 228 h 394"/>
                  <a:gd name="T72" fmla="*/ 284 w 346"/>
                  <a:gd name="T73" fmla="*/ 254 h 394"/>
                  <a:gd name="T74" fmla="*/ 290 w 346"/>
                  <a:gd name="T75" fmla="*/ 278 h 394"/>
                  <a:gd name="T76" fmla="*/ 292 w 346"/>
                  <a:gd name="T77" fmla="*/ 312 h 394"/>
                  <a:gd name="T78" fmla="*/ 292 w 346"/>
                  <a:gd name="T79" fmla="*/ 328 h 394"/>
                  <a:gd name="T80" fmla="*/ 294 w 346"/>
                  <a:gd name="T81" fmla="*/ 358 h 394"/>
                  <a:gd name="T82" fmla="*/ 296 w 346"/>
                  <a:gd name="T83" fmla="*/ 366 h 394"/>
                  <a:gd name="T84" fmla="*/ 308 w 346"/>
                  <a:gd name="T85" fmla="*/ 378 h 394"/>
                  <a:gd name="T86" fmla="*/ 318 w 346"/>
                  <a:gd name="T87" fmla="*/ 380 h 394"/>
                  <a:gd name="T88" fmla="*/ 342 w 346"/>
                  <a:gd name="T89" fmla="*/ 374 h 394"/>
                  <a:gd name="T90" fmla="*/ 114 w 346"/>
                  <a:gd name="T91" fmla="*/ 12 h 394"/>
                  <a:gd name="T92" fmla="*/ 132 w 346"/>
                  <a:gd name="T93" fmla="*/ 176 h 394"/>
                  <a:gd name="T94" fmla="*/ 152 w 346"/>
                  <a:gd name="T95" fmla="*/ 176 h 394"/>
                  <a:gd name="T96" fmla="*/ 192 w 346"/>
                  <a:gd name="T97" fmla="*/ 170 h 394"/>
                  <a:gd name="T98" fmla="*/ 210 w 346"/>
                  <a:gd name="T99" fmla="*/ 162 h 394"/>
                  <a:gd name="T100" fmla="*/ 218 w 346"/>
                  <a:gd name="T101" fmla="*/ 156 h 394"/>
                  <a:gd name="T102" fmla="*/ 228 w 346"/>
                  <a:gd name="T103" fmla="*/ 142 h 394"/>
                  <a:gd name="T104" fmla="*/ 236 w 346"/>
                  <a:gd name="T105" fmla="*/ 114 h 394"/>
                  <a:gd name="T106" fmla="*/ 236 w 346"/>
                  <a:gd name="T107" fmla="*/ 96 h 394"/>
                  <a:gd name="T108" fmla="*/ 234 w 346"/>
                  <a:gd name="T109" fmla="*/ 66 h 394"/>
                  <a:gd name="T110" fmla="*/ 222 w 346"/>
                  <a:gd name="T111" fmla="*/ 38 h 394"/>
                  <a:gd name="T112" fmla="*/ 214 w 346"/>
                  <a:gd name="T113" fmla="*/ 30 h 394"/>
                  <a:gd name="T114" fmla="*/ 194 w 346"/>
                  <a:gd name="T115" fmla="*/ 18 h 394"/>
                  <a:gd name="T116" fmla="*/ 158 w 346"/>
                  <a:gd name="T117" fmla="*/ 12 h 394"/>
                  <a:gd name="T118" fmla="*/ 114 w 346"/>
                  <a:gd name="T119" fmla="*/ 12 h 3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394"/>
                  <a:gd name="T182" fmla="*/ 346 w 346"/>
                  <a:gd name="T183" fmla="*/ 394 h 3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394">
                    <a:moveTo>
                      <a:pt x="346" y="384"/>
                    </a:moveTo>
                    <a:lnTo>
                      <a:pt x="346" y="384"/>
                    </a:lnTo>
                    <a:lnTo>
                      <a:pt x="334" y="388"/>
                    </a:lnTo>
                    <a:lnTo>
                      <a:pt x="322" y="392"/>
                    </a:lnTo>
                    <a:lnTo>
                      <a:pt x="304" y="394"/>
                    </a:lnTo>
                    <a:lnTo>
                      <a:pt x="290" y="392"/>
                    </a:lnTo>
                    <a:lnTo>
                      <a:pt x="276" y="390"/>
                    </a:lnTo>
                    <a:lnTo>
                      <a:pt x="264" y="384"/>
                    </a:lnTo>
                    <a:lnTo>
                      <a:pt x="250" y="374"/>
                    </a:lnTo>
                    <a:lnTo>
                      <a:pt x="242" y="366"/>
                    </a:lnTo>
                    <a:lnTo>
                      <a:pt x="236" y="356"/>
                    </a:lnTo>
                    <a:lnTo>
                      <a:pt x="230" y="344"/>
                    </a:lnTo>
                    <a:lnTo>
                      <a:pt x="226" y="334"/>
                    </a:lnTo>
                    <a:lnTo>
                      <a:pt x="224" y="310"/>
                    </a:lnTo>
                    <a:lnTo>
                      <a:pt x="222" y="288"/>
                    </a:lnTo>
                    <a:lnTo>
                      <a:pt x="222" y="262"/>
                    </a:lnTo>
                    <a:lnTo>
                      <a:pt x="220" y="244"/>
                    </a:lnTo>
                    <a:lnTo>
                      <a:pt x="218" y="236"/>
                    </a:lnTo>
                    <a:lnTo>
                      <a:pt x="216" y="226"/>
                    </a:lnTo>
                    <a:lnTo>
                      <a:pt x="210" y="216"/>
                    </a:lnTo>
                    <a:lnTo>
                      <a:pt x="204" y="208"/>
                    </a:lnTo>
                    <a:lnTo>
                      <a:pt x="196" y="202"/>
                    </a:lnTo>
                    <a:lnTo>
                      <a:pt x="186" y="196"/>
                    </a:lnTo>
                    <a:lnTo>
                      <a:pt x="172" y="192"/>
                    </a:lnTo>
                    <a:lnTo>
                      <a:pt x="158" y="190"/>
                    </a:lnTo>
                    <a:lnTo>
                      <a:pt x="114" y="190"/>
                    </a:lnTo>
                    <a:lnTo>
                      <a:pt x="114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2" y="390"/>
                    </a:lnTo>
                    <a:lnTo>
                      <a:pt x="2" y="380"/>
                    </a:lnTo>
                    <a:lnTo>
                      <a:pt x="52" y="38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86" y="0"/>
                    </a:lnTo>
                    <a:lnTo>
                      <a:pt x="216" y="2"/>
                    </a:lnTo>
                    <a:lnTo>
                      <a:pt x="230" y="6"/>
                    </a:lnTo>
                    <a:lnTo>
                      <a:pt x="244" y="10"/>
                    </a:lnTo>
                    <a:lnTo>
                      <a:pt x="258" y="16"/>
                    </a:lnTo>
                    <a:lnTo>
                      <a:pt x="270" y="24"/>
                    </a:lnTo>
                    <a:lnTo>
                      <a:pt x="280" y="30"/>
                    </a:lnTo>
                    <a:lnTo>
                      <a:pt x="286" y="38"/>
                    </a:lnTo>
                    <a:lnTo>
                      <a:pt x="292" y="46"/>
                    </a:lnTo>
                    <a:lnTo>
                      <a:pt x="296" y="54"/>
                    </a:lnTo>
                    <a:lnTo>
                      <a:pt x="302" y="72"/>
                    </a:lnTo>
                    <a:lnTo>
                      <a:pt x="304" y="90"/>
                    </a:lnTo>
                    <a:lnTo>
                      <a:pt x="304" y="100"/>
                    </a:lnTo>
                    <a:lnTo>
                      <a:pt x="302" y="110"/>
                    </a:lnTo>
                    <a:lnTo>
                      <a:pt x="296" y="128"/>
                    </a:lnTo>
                    <a:lnTo>
                      <a:pt x="284" y="144"/>
                    </a:lnTo>
                    <a:lnTo>
                      <a:pt x="270" y="156"/>
                    </a:lnTo>
                    <a:lnTo>
                      <a:pt x="252" y="168"/>
                    </a:lnTo>
                    <a:lnTo>
                      <a:pt x="232" y="176"/>
                    </a:lnTo>
                    <a:lnTo>
                      <a:pt x="210" y="182"/>
                    </a:lnTo>
                    <a:lnTo>
                      <a:pt x="184" y="184"/>
                    </a:lnTo>
                    <a:lnTo>
                      <a:pt x="198" y="188"/>
                    </a:lnTo>
                    <a:lnTo>
                      <a:pt x="212" y="190"/>
                    </a:lnTo>
                    <a:lnTo>
                      <a:pt x="232" y="200"/>
                    </a:lnTo>
                    <a:lnTo>
                      <a:pt x="248" y="208"/>
                    </a:lnTo>
                    <a:lnTo>
                      <a:pt x="256" y="216"/>
                    </a:lnTo>
                    <a:lnTo>
                      <a:pt x="268" y="228"/>
                    </a:lnTo>
                    <a:lnTo>
                      <a:pt x="278" y="240"/>
                    </a:lnTo>
                    <a:lnTo>
                      <a:pt x="284" y="254"/>
                    </a:lnTo>
                    <a:lnTo>
                      <a:pt x="288" y="266"/>
                    </a:lnTo>
                    <a:lnTo>
                      <a:pt x="290" y="278"/>
                    </a:lnTo>
                    <a:lnTo>
                      <a:pt x="292" y="290"/>
                    </a:lnTo>
                    <a:lnTo>
                      <a:pt x="292" y="312"/>
                    </a:lnTo>
                    <a:lnTo>
                      <a:pt x="292" y="328"/>
                    </a:lnTo>
                    <a:lnTo>
                      <a:pt x="292" y="346"/>
                    </a:lnTo>
                    <a:lnTo>
                      <a:pt x="294" y="358"/>
                    </a:lnTo>
                    <a:lnTo>
                      <a:pt x="296" y="366"/>
                    </a:lnTo>
                    <a:lnTo>
                      <a:pt x="302" y="372"/>
                    </a:lnTo>
                    <a:lnTo>
                      <a:pt x="308" y="378"/>
                    </a:lnTo>
                    <a:lnTo>
                      <a:pt x="318" y="380"/>
                    </a:lnTo>
                    <a:lnTo>
                      <a:pt x="328" y="378"/>
                    </a:lnTo>
                    <a:lnTo>
                      <a:pt x="342" y="374"/>
                    </a:lnTo>
                    <a:lnTo>
                      <a:pt x="346" y="384"/>
                    </a:lnTo>
                    <a:close/>
                    <a:moveTo>
                      <a:pt x="114" y="12"/>
                    </a:moveTo>
                    <a:lnTo>
                      <a:pt x="114" y="176"/>
                    </a:lnTo>
                    <a:lnTo>
                      <a:pt x="132" y="176"/>
                    </a:lnTo>
                    <a:lnTo>
                      <a:pt x="152" y="176"/>
                    </a:lnTo>
                    <a:lnTo>
                      <a:pt x="172" y="174"/>
                    </a:lnTo>
                    <a:lnTo>
                      <a:pt x="192" y="170"/>
                    </a:lnTo>
                    <a:lnTo>
                      <a:pt x="202" y="166"/>
                    </a:lnTo>
                    <a:lnTo>
                      <a:pt x="210" y="162"/>
                    </a:lnTo>
                    <a:lnTo>
                      <a:pt x="218" y="156"/>
                    </a:lnTo>
                    <a:lnTo>
                      <a:pt x="222" y="148"/>
                    </a:lnTo>
                    <a:lnTo>
                      <a:pt x="228" y="142"/>
                    </a:lnTo>
                    <a:lnTo>
                      <a:pt x="232" y="132"/>
                    </a:lnTo>
                    <a:lnTo>
                      <a:pt x="236" y="114"/>
                    </a:lnTo>
                    <a:lnTo>
                      <a:pt x="236" y="96"/>
                    </a:lnTo>
                    <a:lnTo>
                      <a:pt x="236" y="82"/>
                    </a:lnTo>
                    <a:lnTo>
                      <a:pt x="234" y="66"/>
                    </a:lnTo>
                    <a:lnTo>
                      <a:pt x="228" y="52"/>
                    </a:lnTo>
                    <a:lnTo>
                      <a:pt x="222" y="38"/>
                    </a:lnTo>
                    <a:lnTo>
                      <a:pt x="214" y="30"/>
                    </a:lnTo>
                    <a:lnTo>
                      <a:pt x="204" y="22"/>
                    </a:lnTo>
                    <a:lnTo>
                      <a:pt x="194" y="18"/>
                    </a:lnTo>
                    <a:lnTo>
                      <a:pt x="182" y="14"/>
                    </a:lnTo>
                    <a:lnTo>
                      <a:pt x="158" y="12"/>
                    </a:lnTo>
                    <a:lnTo>
                      <a:pt x="132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19" name="Freeform 1567"/>
              <p:cNvSpPr>
                <a:spLocks noEditPoints="1"/>
              </p:cNvSpPr>
              <p:nvPr/>
            </p:nvSpPr>
            <p:spPr bwMode="gray">
              <a:xfrm>
                <a:off x="1143" y="2043"/>
                <a:ext cx="111" cy="121"/>
              </a:xfrm>
              <a:custGeom>
                <a:avLst/>
                <a:gdLst>
                  <a:gd name="T0" fmla="*/ 190 w 226"/>
                  <a:gd name="T1" fmla="*/ 206 h 242"/>
                  <a:gd name="T2" fmla="*/ 198 w 226"/>
                  <a:gd name="T3" fmla="*/ 224 h 242"/>
                  <a:gd name="T4" fmla="*/ 208 w 226"/>
                  <a:gd name="T5" fmla="*/ 224 h 242"/>
                  <a:gd name="T6" fmla="*/ 226 w 226"/>
                  <a:gd name="T7" fmla="*/ 224 h 242"/>
                  <a:gd name="T8" fmla="*/ 212 w 226"/>
                  <a:gd name="T9" fmla="*/ 234 h 242"/>
                  <a:gd name="T10" fmla="*/ 186 w 226"/>
                  <a:gd name="T11" fmla="*/ 242 h 242"/>
                  <a:gd name="T12" fmla="*/ 160 w 226"/>
                  <a:gd name="T13" fmla="*/ 236 h 242"/>
                  <a:gd name="T14" fmla="*/ 146 w 226"/>
                  <a:gd name="T15" fmla="*/ 222 h 242"/>
                  <a:gd name="T16" fmla="*/ 138 w 226"/>
                  <a:gd name="T17" fmla="*/ 196 h 242"/>
                  <a:gd name="T18" fmla="*/ 126 w 226"/>
                  <a:gd name="T19" fmla="*/ 214 h 242"/>
                  <a:gd name="T20" fmla="*/ 100 w 226"/>
                  <a:gd name="T21" fmla="*/ 234 h 242"/>
                  <a:gd name="T22" fmla="*/ 64 w 226"/>
                  <a:gd name="T23" fmla="*/ 242 h 242"/>
                  <a:gd name="T24" fmla="*/ 38 w 226"/>
                  <a:gd name="T25" fmla="*/ 238 h 242"/>
                  <a:gd name="T26" fmla="*/ 10 w 226"/>
                  <a:gd name="T27" fmla="*/ 220 h 242"/>
                  <a:gd name="T28" fmla="*/ 0 w 226"/>
                  <a:gd name="T29" fmla="*/ 188 h 242"/>
                  <a:gd name="T30" fmla="*/ 4 w 226"/>
                  <a:gd name="T31" fmla="*/ 164 h 242"/>
                  <a:gd name="T32" fmla="*/ 26 w 226"/>
                  <a:gd name="T33" fmla="*/ 136 h 242"/>
                  <a:gd name="T34" fmla="*/ 64 w 226"/>
                  <a:gd name="T35" fmla="*/ 118 h 242"/>
                  <a:gd name="T36" fmla="*/ 102 w 226"/>
                  <a:gd name="T37" fmla="*/ 110 h 242"/>
                  <a:gd name="T38" fmla="*/ 138 w 226"/>
                  <a:gd name="T39" fmla="*/ 54 h 242"/>
                  <a:gd name="T40" fmla="*/ 132 w 226"/>
                  <a:gd name="T41" fmla="*/ 26 h 242"/>
                  <a:gd name="T42" fmla="*/ 112 w 226"/>
                  <a:gd name="T43" fmla="*/ 12 h 242"/>
                  <a:gd name="T44" fmla="*/ 90 w 226"/>
                  <a:gd name="T45" fmla="*/ 12 h 242"/>
                  <a:gd name="T46" fmla="*/ 58 w 226"/>
                  <a:gd name="T47" fmla="*/ 26 h 242"/>
                  <a:gd name="T48" fmla="*/ 54 w 226"/>
                  <a:gd name="T49" fmla="*/ 34 h 242"/>
                  <a:gd name="T50" fmla="*/ 64 w 226"/>
                  <a:gd name="T51" fmla="*/ 52 h 242"/>
                  <a:gd name="T52" fmla="*/ 64 w 226"/>
                  <a:gd name="T53" fmla="*/ 70 h 242"/>
                  <a:gd name="T54" fmla="*/ 40 w 226"/>
                  <a:gd name="T55" fmla="*/ 84 h 242"/>
                  <a:gd name="T56" fmla="*/ 22 w 226"/>
                  <a:gd name="T57" fmla="*/ 76 h 242"/>
                  <a:gd name="T58" fmla="*/ 16 w 226"/>
                  <a:gd name="T59" fmla="*/ 58 h 242"/>
                  <a:gd name="T60" fmla="*/ 30 w 226"/>
                  <a:gd name="T61" fmla="*/ 28 h 242"/>
                  <a:gd name="T62" fmla="*/ 70 w 226"/>
                  <a:gd name="T63" fmla="*/ 6 h 242"/>
                  <a:gd name="T64" fmla="*/ 108 w 226"/>
                  <a:gd name="T65" fmla="*/ 0 h 242"/>
                  <a:gd name="T66" fmla="*/ 162 w 226"/>
                  <a:gd name="T67" fmla="*/ 12 h 242"/>
                  <a:gd name="T68" fmla="*/ 180 w 226"/>
                  <a:gd name="T69" fmla="*/ 28 h 242"/>
                  <a:gd name="T70" fmla="*/ 190 w 226"/>
                  <a:gd name="T71" fmla="*/ 62 h 242"/>
                  <a:gd name="T72" fmla="*/ 138 w 226"/>
                  <a:gd name="T73" fmla="*/ 118 h 242"/>
                  <a:gd name="T74" fmla="*/ 106 w 226"/>
                  <a:gd name="T75" fmla="*/ 122 h 242"/>
                  <a:gd name="T76" fmla="*/ 68 w 226"/>
                  <a:gd name="T77" fmla="*/ 138 h 242"/>
                  <a:gd name="T78" fmla="*/ 52 w 226"/>
                  <a:gd name="T79" fmla="*/ 178 h 242"/>
                  <a:gd name="T80" fmla="*/ 56 w 226"/>
                  <a:gd name="T81" fmla="*/ 194 h 242"/>
                  <a:gd name="T82" fmla="*/ 68 w 226"/>
                  <a:gd name="T83" fmla="*/ 210 h 242"/>
                  <a:gd name="T84" fmla="*/ 88 w 226"/>
                  <a:gd name="T85" fmla="*/ 216 h 242"/>
                  <a:gd name="T86" fmla="*/ 114 w 226"/>
                  <a:gd name="T87" fmla="*/ 208 h 242"/>
                  <a:gd name="T88" fmla="*/ 124 w 226"/>
                  <a:gd name="T89" fmla="*/ 196 h 242"/>
                  <a:gd name="T90" fmla="*/ 138 w 226"/>
                  <a:gd name="T91" fmla="*/ 158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242"/>
                  <a:gd name="T140" fmla="*/ 226 w 226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242">
                    <a:moveTo>
                      <a:pt x="190" y="194"/>
                    </a:moveTo>
                    <a:lnTo>
                      <a:pt x="190" y="194"/>
                    </a:lnTo>
                    <a:lnTo>
                      <a:pt x="190" y="206"/>
                    </a:lnTo>
                    <a:lnTo>
                      <a:pt x="192" y="216"/>
                    </a:lnTo>
                    <a:lnTo>
                      <a:pt x="196" y="224"/>
                    </a:lnTo>
                    <a:lnTo>
                      <a:pt x="198" y="224"/>
                    </a:lnTo>
                    <a:lnTo>
                      <a:pt x="202" y="226"/>
                    </a:lnTo>
                    <a:lnTo>
                      <a:pt x="208" y="224"/>
                    </a:lnTo>
                    <a:lnTo>
                      <a:pt x="212" y="222"/>
                    </a:lnTo>
                    <a:lnTo>
                      <a:pt x="220" y="216"/>
                    </a:lnTo>
                    <a:lnTo>
                      <a:pt x="226" y="224"/>
                    </a:lnTo>
                    <a:lnTo>
                      <a:pt x="222" y="228"/>
                    </a:lnTo>
                    <a:lnTo>
                      <a:pt x="212" y="234"/>
                    </a:lnTo>
                    <a:lnTo>
                      <a:pt x="200" y="240"/>
                    </a:lnTo>
                    <a:lnTo>
                      <a:pt x="186" y="242"/>
                    </a:lnTo>
                    <a:lnTo>
                      <a:pt x="176" y="240"/>
                    </a:lnTo>
                    <a:lnTo>
                      <a:pt x="168" y="238"/>
                    </a:lnTo>
                    <a:lnTo>
                      <a:pt x="160" y="236"/>
                    </a:lnTo>
                    <a:lnTo>
                      <a:pt x="152" y="232"/>
                    </a:lnTo>
                    <a:lnTo>
                      <a:pt x="146" y="222"/>
                    </a:lnTo>
                    <a:lnTo>
                      <a:pt x="140" y="214"/>
                    </a:lnTo>
                    <a:lnTo>
                      <a:pt x="138" y="204"/>
                    </a:lnTo>
                    <a:lnTo>
                      <a:pt x="138" y="196"/>
                    </a:lnTo>
                    <a:lnTo>
                      <a:pt x="132" y="204"/>
                    </a:lnTo>
                    <a:lnTo>
                      <a:pt x="126" y="214"/>
                    </a:lnTo>
                    <a:lnTo>
                      <a:pt x="118" y="220"/>
                    </a:lnTo>
                    <a:lnTo>
                      <a:pt x="110" y="228"/>
                    </a:lnTo>
                    <a:lnTo>
                      <a:pt x="100" y="234"/>
                    </a:lnTo>
                    <a:lnTo>
                      <a:pt x="88" y="238"/>
                    </a:lnTo>
                    <a:lnTo>
                      <a:pt x="76" y="240"/>
                    </a:lnTo>
                    <a:lnTo>
                      <a:pt x="64" y="242"/>
                    </a:lnTo>
                    <a:lnTo>
                      <a:pt x="50" y="240"/>
                    </a:lnTo>
                    <a:lnTo>
                      <a:pt x="38" y="238"/>
                    </a:lnTo>
                    <a:lnTo>
                      <a:pt x="28" y="234"/>
                    </a:lnTo>
                    <a:lnTo>
                      <a:pt x="18" y="228"/>
                    </a:lnTo>
                    <a:lnTo>
                      <a:pt x="10" y="220"/>
                    </a:lnTo>
                    <a:lnTo>
                      <a:pt x="6" y="210"/>
                    </a:lnTo>
                    <a:lnTo>
                      <a:pt x="2" y="200"/>
                    </a:lnTo>
                    <a:lnTo>
                      <a:pt x="0" y="188"/>
                    </a:lnTo>
                    <a:lnTo>
                      <a:pt x="2" y="176"/>
                    </a:lnTo>
                    <a:lnTo>
                      <a:pt x="4" y="164"/>
                    </a:lnTo>
                    <a:lnTo>
                      <a:pt x="10" y="154"/>
                    </a:lnTo>
                    <a:lnTo>
                      <a:pt x="18" y="144"/>
                    </a:lnTo>
                    <a:lnTo>
                      <a:pt x="26" y="136"/>
                    </a:lnTo>
                    <a:lnTo>
                      <a:pt x="38" y="128"/>
                    </a:lnTo>
                    <a:lnTo>
                      <a:pt x="50" y="122"/>
                    </a:lnTo>
                    <a:lnTo>
                      <a:pt x="64" y="118"/>
                    </a:lnTo>
                    <a:lnTo>
                      <a:pt x="82" y="114"/>
                    </a:lnTo>
                    <a:lnTo>
                      <a:pt x="102" y="110"/>
                    </a:lnTo>
                    <a:lnTo>
                      <a:pt x="138" y="108"/>
                    </a:lnTo>
                    <a:lnTo>
                      <a:pt x="138" y="54"/>
                    </a:lnTo>
                    <a:lnTo>
                      <a:pt x="138" y="40"/>
                    </a:lnTo>
                    <a:lnTo>
                      <a:pt x="136" y="32"/>
                    </a:lnTo>
                    <a:lnTo>
                      <a:pt x="132" y="26"/>
                    </a:lnTo>
                    <a:lnTo>
                      <a:pt x="128" y="20"/>
                    </a:lnTo>
                    <a:lnTo>
                      <a:pt x="122" y="16"/>
                    </a:lnTo>
                    <a:lnTo>
                      <a:pt x="112" y="12"/>
                    </a:lnTo>
                    <a:lnTo>
                      <a:pt x="100" y="10"/>
                    </a:lnTo>
                    <a:lnTo>
                      <a:pt x="90" y="12"/>
                    </a:lnTo>
                    <a:lnTo>
                      <a:pt x="82" y="14"/>
                    </a:lnTo>
                    <a:lnTo>
                      <a:pt x="68" y="20"/>
                    </a:lnTo>
                    <a:lnTo>
                      <a:pt x="58" y="26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60" y="46"/>
                    </a:lnTo>
                    <a:lnTo>
                      <a:pt x="64" y="52"/>
                    </a:lnTo>
                    <a:lnTo>
                      <a:pt x="66" y="60"/>
                    </a:lnTo>
                    <a:lnTo>
                      <a:pt x="64" y="70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40" y="84"/>
                    </a:lnTo>
                    <a:lnTo>
                      <a:pt x="30" y="82"/>
                    </a:lnTo>
                    <a:lnTo>
                      <a:pt x="22" y="76"/>
                    </a:lnTo>
                    <a:lnTo>
                      <a:pt x="18" y="68"/>
                    </a:lnTo>
                    <a:lnTo>
                      <a:pt x="16" y="58"/>
                    </a:lnTo>
                    <a:lnTo>
                      <a:pt x="18" y="48"/>
                    </a:lnTo>
                    <a:lnTo>
                      <a:pt x="22" y="38"/>
                    </a:lnTo>
                    <a:lnTo>
                      <a:pt x="30" y="28"/>
                    </a:lnTo>
                    <a:lnTo>
                      <a:pt x="40" y="18"/>
                    </a:lnTo>
                    <a:lnTo>
                      <a:pt x="54" y="12"/>
                    </a:lnTo>
                    <a:lnTo>
                      <a:pt x="70" y="6"/>
                    </a:lnTo>
                    <a:lnTo>
                      <a:pt x="88" y="2"/>
                    </a:lnTo>
                    <a:lnTo>
                      <a:pt x="108" y="0"/>
                    </a:lnTo>
                    <a:lnTo>
                      <a:pt x="128" y="2"/>
                    </a:lnTo>
                    <a:lnTo>
                      <a:pt x="146" y="6"/>
                    </a:lnTo>
                    <a:lnTo>
                      <a:pt x="162" y="12"/>
                    </a:lnTo>
                    <a:lnTo>
                      <a:pt x="174" y="22"/>
                    </a:lnTo>
                    <a:lnTo>
                      <a:pt x="180" y="28"/>
                    </a:lnTo>
                    <a:lnTo>
                      <a:pt x="184" y="34"/>
                    </a:lnTo>
                    <a:lnTo>
                      <a:pt x="188" y="48"/>
                    </a:lnTo>
                    <a:lnTo>
                      <a:pt x="190" y="62"/>
                    </a:lnTo>
                    <a:lnTo>
                      <a:pt x="190" y="78"/>
                    </a:lnTo>
                    <a:lnTo>
                      <a:pt x="190" y="194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22" y="120"/>
                    </a:lnTo>
                    <a:lnTo>
                      <a:pt x="106" y="122"/>
                    </a:lnTo>
                    <a:lnTo>
                      <a:pt x="92" y="126"/>
                    </a:lnTo>
                    <a:lnTo>
                      <a:pt x="80" y="132"/>
                    </a:lnTo>
                    <a:lnTo>
                      <a:pt x="68" y="138"/>
                    </a:lnTo>
                    <a:lnTo>
                      <a:pt x="60" y="148"/>
                    </a:lnTo>
                    <a:lnTo>
                      <a:pt x="54" y="162"/>
                    </a:lnTo>
                    <a:lnTo>
                      <a:pt x="52" y="178"/>
                    </a:lnTo>
                    <a:lnTo>
                      <a:pt x="54" y="186"/>
                    </a:lnTo>
                    <a:lnTo>
                      <a:pt x="56" y="194"/>
                    </a:lnTo>
                    <a:lnTo>
                      <a:pt x="58" y="202"/>
                    </a:lnTo>
                    <a:lnTo>
                      <a:pt x="64" y="206"/>
                    </a:lnTo>
                    <a:lnTo>
                      <a:pt x="68" y="210"/>
                    </a:lnTo>
                    <a:lnTo>
                      <a:pt x="74" y="214"/>
                    </a:lnTo>
                    <a:lnTo>
                      <a:pt x="88" y="216"/>
                    </a:lnTo>
                    <a:lnTo>
                      <a:pt x="98" y="214"/>
                    </a:lnTo>
                    <a:lnTo>
                      <a:pt x="106" y="212"/>
                    </a:lnTo>
                    <a:lnTo>
                      <a:pt x="114" y="208"/>
                    </a:lnTo>
                    <a:lnTo>
                      <a:pt x="118" y="204"/>
                    </a:lnTo>
                    <a:lnTo>
                      <a:pt x="124" y="196"/>
                    </a:lnTo>
                    <a:lnTo>
                      <a:pt x="128" y="190"/>
                    </a:lnTo>
                    <a:lnTo>
                      <a:pt x="134" y="176"/>
                    </a:lnTo>
                    <a:lnTo>
                      <a:pt x="138" y="158"/>
                    </a:lnTo>
                    <a:lnTo>
                      <a:pt x="138" y="138"/>
                    </a:lnTo>
                    <a:lnTo>
                      <a:pt x="13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0" name="Freeform 1568"/>
              <p:cNvSpPr>
                <a:spLocks/>
              </p:cNvSpPr>
              <p:nvPr/>
            </p:nvSpPr>
            <p:spPr bwMode="gray">
              <a:xfrm>
                <a:off x="1252" y="2001"/>
                <a:ext cx="79" cy="162"/>
              </a:xfrm>
              <a:custGeom>
                <a:avLst/>
                <a:gdLst>
                  <a:gd name="T0" fmla="*/ 148 w 160"/>
                  <a:gd name="T1" fmla="*/ 104 h 328"/>
                  <a:gd name="T2" fmla="*/ 88 w 160"/>
                  <a:gd name="T3" fmla="*/ 104 h 328"/>
                  <a:gd name="T4" fmla="*/ 88 w 160"/>
                  <a:gd name="T5" fmla="*/ 270 h 328"/>
                  <a:gd name="T6" fmla="*/ 88 w 160"/>
                  <a:gd name="T7" fmla="*/ 270 h 328"/>
                  <a:gd name="T8" fmla="*/ 88 w 160"/>
                  <a:gd name="T9" fmla="*/ 282 h 328"/>
                  <a:gd name="T10" fmla="*/ 92 w 160"/>
                  <a:gd name="T11" fmla="*/ 296 h 328"/>
                  <a:gd name="T12" fmla="*/ 94 w 160"/>
                  <a:gd name="T13" fmla="*/ 302 h 328"/>
                  <a:gd name="T14" fmla="*/ 100 w 160"/>
                  <a:gd name="T15" fmla="*/ 306 h 328"/>
                  <a:gd name="T16" fmla="*/ 106 w 160"/>
                  <a:gd name="T17" fmla="*/ 308 h 328"/>
                  <a:gd name="T18" fmla="*/ 116 w 160"/>
                  <a:gd name="T19" fmla="*/ 310 h 328"/>
                  <a:gd name="T20" fmla="*/ 116 w 160"/>
                  <a:gd name="T21" fmla="*/ 310 h 328"/>
                  <a:gd name="T22" fmla="*/ 124 w 160"/>
                  <a:gd name="T23" fmla="*/ 308 h 328"/>
                  <a:gd name="T24" fmla="*/ 132 w 160"/>
                  <a:gd name="T25" fmla="*/ 306 h 328"/>
                  <a:gd name="T26" fmla="*/ 138 w 160"/>
                  <a:gd name="T27" fmla="*/ 302 h 328"/>
                  <a:gd name="T28" fmla="*/ 142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8 w 160"/>
                  <a:gd name="T39" fmla="*/ 292 h 328"/>
                  <a:gd name="T40" fmla="*/ 154 w 160"/>
                  <a:gd name="T41" fmla="*/ 300 h 328"/>
                  <a:gd name="T42" fmla="*/ 148 w 160"/>
                  <a:gd name="T43" fmla="*/ 308 h 328"/>
                  <a:gd name="T44" fmla="*/ 140 w 160"/>
                  <a:gd name="T45" fmla="*/ 316 h 328"/>
                  <a:gd name="T46" fmla="*/ 130 w 160"/>
                  <a:gd name="T47" fmla="*/ 322 h 328"/>
                  <a:gd name="T48" fmla="*/ 116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80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6 w 160"/>
                  <a:gd name="T61" fmla="*/ 316 h 328"/>
                  <a:gd name="T62" fmla="*/ 50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8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6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2 w 160"/>
                  <a:gd name="T91" fmla="*/ 54 h 328"/>
                  <a:gd name="T92" fmla="*/ 52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8 w 160"/>
                  <a:gd name="T99" fmla="*/ 10 h 328"/>
                  <a:gd name="T100" fmla="*/ 80 w 160"/>
                  <a:gd name="T101" fmla="*/ 0 h 328"/>
                  <a:gd name="T102" fmla="*/ 88 w 160"/>
                  <a:gd name="T103" fmla="*/ 0 h 328"/>
                  <a:gd name="T104" fmla="*/ 88 w 160"/>
                  <a:gd name="T105" fmla="*/ 92 h 328"/>
                  <a:gd name="T106" fmla="*/ 148 w 160"/>
                  <a:gd name="T107" fmla="*/ 92 h 328"/>
                  <a:gd name="T108" fmla="*/ 148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8" y="104"/>
                    </a:moveTo>
                    <a:lnTo>
                      <a:pt x="88" y="104"/>
                    </a:lnTo>
                    <a:lnTo>
                      <a:pt x="88" y="270"/>
                    </a:lnTo>
                    <a:lnTo>
                      <a:pt x="88" y="28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6"/>
                    </a:lnTo>
                    <a:lnTo>
                      <a:pt x="106" y="308"/>
                    </a:lnTo>
                    <a:lnTo>
                      <a:pt x="116" y="310"/>
                    </a:lnTo>
                    <a:lnTo>
                      <a:pt x="124" y="308"/>
                    </a:lnTo>
                    <a:lnTo>
                      <a:pt x="132" y="306"/>
                    </a:lnTo>
                    <a:lnTo>
                      <a:pt x="138" y="302"/>
                    </a:lnTo>
                    <a:lnTo>
                      <a:pt x="142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8" y="292"/>
                    </a:lnTo>
                    <a:lnTo>
                      <a:pt x="154" y="300"/>
                    </a:lnTo>
                    <a:lnTo>
                      <a:pt x="148" y="308"/>
                    </a:lnTo>
                    <a:lnTo>
                      <a:pt x="140" y="316"/>
                    </a:lnTo>
                    <a:lnTo>
                      <a:pt x="130" y="322"/>
                    </a:lnTo>
                    <a:lnTo>
                      <a:pt x="116" y="326"/>
                    </a:lnTo>
                    <a:lnTo>
                      <a:pt x="98" y="328"/>
                    </a:lnTo>
                    <a:lnTo>
                      <a:pt x="80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6" y="316"/>
                    </a:lnTo>
                    <a:lnTo>
                      <a:pt x="50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8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6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2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8" y="1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92"/>
                    </a:lnTo>
                    <a:lnTo>
                      <a:pt x="148" y="92"/>
                    </a:lnTo>
                    <a:lnTo>
                      <a:pt x="148" y="1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2" name="Freeform 1570"/>
              <p:cNvSpPr>
                <a:spLocks/>
              </p:cNvSpPr>
              <p:nvPr/>
            </p:nvSpPr>
            <p:spPr bwMode="gray">
              <a:xfrm>
                <a:off x="1340" y="2047"/>
                <a:ext cx="62" cy="112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3" name="Freeform 1571"/>
              <p:cNvSpPr>
                <a:spLocks/>
              </p:cNvSpPr>
              <p:nvPr/>
            </p:nvSpPr>
            <p:spPr bwMode="gray">
              <a:xfrm>
                <a:off x="1356" y="1970"/>
                <a:ext cx="31" cy="32"/>
              </a:xfrm>
              <a:custGeom>
                <a:avLst/>
                <a:gdLst>
                  <a:gd name="T0" fmla="*/ 32 w 64"/>
                  <a:gd name="T1" fmla="*/ 0 h 66"/>
                  <a:gd name="T2" fmla="*/ 32 w 64"/>
                  <a:gd name="T3" fmla="*/ 0 h 66"/>
                  <a:gd name="T4" fmla="*/ 38 w 64"/>
                  <a:gd name="T5" fmla="*/ 0 h 66"/>
                  <a:gd name="T6" fmla="*/ 44 w 64"/>
                  <a:gd name="T7" fmla="*/ 2 h 66"/>
                  <a:gd name="T8" fmla="*/ 50 w 64"/>
                  <a:gd name="T9" fmla="*/ 6 h 66"/>
                  <a:gd name="T10" fmla="*/ 56 w 64"/>
                  <a:gd name="T11" fmla="*/ 10 h 66"/>
                  <a:gd name="T12" fmla="*/ 60 w 64"/>
                  <a:gd name="T13" fmla="*/ 14 h 66"/>
                  <a:gd name="T14" fmla="*/ 62 w 64"/>
                  <a:gd name="T15" fmla="*/ 20 h 66"/>
                  <a:gd name="T16" fmla="*/ 64 w 64"/>
                  <a:gd name="T17" fmla="*/ 26 h 66"/>
                  <a:gd name="T18" fmla="*/ 64 w 64"/>
                  <a:gd name="T19" fmla="*/ 32 h 66"/>
                  <a:gd name="T20" fmla="*/ 64 w 64"/>
                  <a:gd name="T21" fmla="*/ 32 h 66"/>
                  <a:gd name="T22" fmla="*/ 64 w 64"/>
                  <a:gd name="T23" fmla="*/ 40 h 66"/>
                  <a:gd name="T24" fmla="*/ 62 w 64"/>
                  <a:gd name="T25" fmla="*/ 46 h 66"/>
                  <a:gd name="T26" fmla="*/ 60 w 64"/>
                  <a:gd name="T27" fmla="*/ 52 h 66"/>
                  <a:gd name="T28" fmla="*/ 56 w 64"/>
                  <a:gd name="T29" fmla="*/ 56 h 66"/>
                  <a:gd name="T30" fmla="*/ 50 w 64"/>
                  <a:gd name="T31" fmla="*/ 60 h 66"/>
                  <a:gd name="T32" fmla="*/ 44 w 64"/>
                  <a:gd name="T33" fmla="*/ 64 h 66"/>
                  <a:gd name="T34" fmla="*/ 38 w 64"/>
                  <a:gd name="T35" fmla="*/ 64 h 66"/>
                  <a:gd name="T36" fmla="*/ 32 w 64"/>
                  <a:gd name="T37" fmla="*/ 66 h 66"/>
                  <a:gd name="T38" fmla="*/ 32 w 64"/>
                  <a:gd name="T39" fmla="*/ 66 h 66"/>
                  <a:gd name="T40" fmla="*/ 26 w 64"/>
                  <a:gd name="T41" fmla="*/ 64 h 66"/>
                  <a:gd name="T42" fmla="*/ 20 w 64"/>
                  <a:gd name="T43" fmla="*/ 64 h 66"/>
                  <a:gd name="T44" fmla="*/ 14 w 64"/>
                  <a:gd name="T45" fmla="*/ 60 h 66"/>
                  <a:gd name="T46" fmla="*/ 8 w 64"/>
                  <a:gd name="T47" fmla="*/ 56 h 66"/>
                  <a:gd name="T48" fmla="*/ 4 w 64"/>
                  <a:gd name="T49" fmla="*/ 52 h 66"/>
                  <a:gd name="T50" fmla="*/ 2 w 64"/>
                  <a:gd name="T51" fmla="*/ 46 h 66"/>
                  <a:gd name="T52" fmla="*/ 0 w 64"/>
                  <a:gd name="T53" fmla="*/ 40 h 66"/>
                  <a:gd name="T54" fmla="*/ 0 w 64"/>
                  <a:gd name="T55" fmla="*/ 32 h 66"/>
                  <a:gd name="T56" fmla="*/ 0 w 64"/>
                  <a:gd name="T57" fmla="*/ 32 h 66"/>
                  <a:gd name="T58" fmla="*/ 0 w 64"/>
                  <a:gd name="T59" fmla="*/ 26 h 66"/>
                  <a:gd name="T60" fmla="*/ 2 w 64"/>
                  <a:gd name="T61" fmla="*/ 20 h 66"/>
                  <a:gd name="T62" fmla="*/ 4 w 64"/>
                  <a:gd name="T63" fmla="*/ 14 h 66"/>
                  <a:gd name="T64" fmla="*/ 8 w 64"/>
                  <a:gd name="T65" fmla="*/ 10 h 66"/>
                  <a:gd name="T66" fmla="*/ 14 w 64"/>
                  <a:gd name="T67" fmla="*/ 6 h 66"/>
                  <a:gd name="T68" fmla="*/ 20 w 64"/>
                  <a:gd name="T69" fmla="*/ 2 h 66"/>
                  <a:gd name="T70" fmla="*/ 26 w 64"/>
                  <a:gd name="T71" fmla="*/ 0 h 66"/>
                  <a:gd name="T72" fmla="*/ 32 w 64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6"/>
                  <a:gd name="T113" fmla="*/ 64 w 6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6">
                    <a:moveTo>
                      <a:pt x="32" y="0"/>
                    </a:move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4" name="Freeform 1572"/>
              <p:cNvSpPr>
                <a:spLocks/>
              </p:cNvSpPr>
              <p:nvPr/>
            </p:nvSpPr>
            <p:spPr bwMode="gray">
              <a:xfrm>
                <a:off x="1415" y="2043"/>
                <a:ext cx="137" cy="116"/>
              </a:xfrm>
              <a:custGeom>
                <a:avLst/>
                <a:gdLst>
                  <a:gd name="T0" fmla="*/ 126 w 276"/>
                  <a:gd name="T1" fmla="*/ 234 h 234"/>
                  <a:gd name="T2" fmla="*/ 0 w 276"/>
                  <a:gd name="T3" fmla="*/ 234 h 234"/>
                  <a:gd name="T4" fmla="*/ 0 w 276"/>
                  <a:gd name="T5" fmla="*/ 224 h 234"/>
                  <a:gd name="T6" fmla="*/ 36 w 276"/>
                  <a:gd name="T7" fmla="*/ 224 h 234"/>
                  <a:gd name="T8" fmla="*/ 36 w 276"/>
                  <a:gd name="T9" fmla="*/ 18 h 234"/>
                  <a:gd name="T10" fmla="*/ 0 w 276"/>
                  <a:gd name="T11" fmla="*/ 18 h 234"/>
                  <a:gd name="T12" fmla="*/ 0 w 276"/>
                  <a:gd name="T13" fmla="*/ 6 h 234"/>
                  <a:gd name="T14" fmla="*/ 90 w 276"/>
                  <a:gd name="T15" fmla="*/ 6 h 234"/>
                  <a:gd name="T16" fmla="*/ 90 w 276"/>
                  <a:gd name="T17" fmla="*/ 40 h 234"/>
                  <a:gd name="T18" fmla="*/ 90 w 276"/>
                  <a:gd name="T19" fmla="*/ 40 h 234"/>
                  <a:gd name="T20" fmla="*/ 100 w 276"/>
                  <a:gd name="T21" fmla="*/ 26 h 234"/>
                  <a:gd name="T22" fmla="*/ 112 w 276"/>
                  <a:gd name="T23" fmla="*/ 18 h 234"/>
                  <a:gd name="T24" fmla="*/ 122 w 276"/>
                  <a:gd name="T25" fmla="*/ 10 h 234"/>
                  <a:gd name="T26" fmla="*/ 134 w 276"/>
                  <a:gd name="T27" fmla="*/ 6 h 234"/>
                  <a:gd name="T28" fmla="*/ 144 w 276"/>
                  <a:gd name="T29" fmla="*/ 2 h 234"/>
                  <a:gd name="T30" fmla="*/ 152 w 276"/>
                  <a:gd name="T31" fmla="*/ 0 h 234"/>
                  <a:gd name="T32" fmla="*/ 164 w 276"/>
                  <a:gd name="T33" fmla="*/ 0 h 234"/>
                  <a:gd name="T34" fmla="*/ 164 w 276"/>
                  <a:gd name="T35" fmla="*/ 0 h 234"/>
                  <a:gd name="T36" fmla="*/ 180 w 276"/>
                  <a:gd name="T37" fmla="*/ 2 h 234"/>
                  <a:gd name="T38" fmla="*/ 196 w 276"/>
                  <a:gd name="T39" fmla="*/ 6 h 234"/>
                  <a:gd name="T40" fmla="*/ 210 w 276"/>
                  <a:gd name="T41" fmla="*/ 14 h 234"/>
                  <a:gd name="T42" fmla="*/ 222 w 276"/>
                  <a:gd name="T43" fmla="*/ 22 h 234"/>
                  <a:gd name="T44" fmla="*/ 222 w 276"/>
                  <a:gd name="T45" fmla="*/ 22 h 234"/>
                  <a:gd name="T46" fmla="*/ 228 w 276"/>
                  <a:gd name="T47" fmla="*/ 30 h 234"/>
                  <a:gd name="T48" fmla="*/ 234 w 276"/>
                  <a:gd name="T49" fmla="*/ 40 h 234"/>
                  <a:gd name="T50" fmla="*/ 238 w 276"/>
                  <a:gd name="T51" fmla="*/ 58 h 234"/>
                  <a:gd name="T52" fmla="*/ 240 w 276"/>
                  <a:gd name="T53" fmla="*/ 82 h 234"/>
                  <a:gd name="T54" fmla="*/ 240 w 276"/>
                  <a:gd name="T55" fmla="*/ 224 h 234"/>
                  <a:gd name="T56" fmla="*/ 276 w 276"/>
                  <a:gd name="T57" fmla="*/ 224 h 234"/>
                  <a:gd name="T58" fmla="*/ 276 w 276"/>
                  <a:gd name="T59" fmla="*/ 234 h 234"/>
                  <a:gd name="T60" fmla="*/ 152 w 276"/>
                  <a:gd name="T61" fmla="*/ 234 h 234"/>
                  <a:gd name="T62" fmla="*/ 152 w 276"/>
                  <a:gd name="T63" fmla="*/ 224 h 234"/>
                  <a:gd name="T64" fmla="*/ 188 w 276"/>
                  <a:gd name="T65" fmla="*/ 224 h 234"/>
                  <a:gd name="T66" fmla="*/ 188 w 276"/>
                  <a:gd name="T67" fmla="*/ 74 h 234"/>
                  <a:gd name="T68" fmla="*/ 188 w 276"/>
                  <a:gd name="T69" fmla="*/ 74 h 234"/>
                  <a:gd name="T70" fmla="*/ 186 w 276"/>
                  <a:gd name="T71" fmla="*/ 52 h 234"/>
                  <a:gd name="T72" fmla="*/ 184 w 276"/>
                  <a:gd name="T73" fmla="*/ 42 h 234"/>
                  <a:gd name="T74" fmla="*/ 184 w 276"/>
                  <a:gd name="T75" fmla="*/ 42 h 234"/>
                  <a:gd name="T76" fmla="*/ 182 w 276"/>
                  <a:gd name="T77" fmla="*/ 34 h 234"/>
                  <a:gd name="T78" fmla="*/ 178 w 276"/>
                  <a:gd name="T79" fmla="*/ 28 h 234"/>
                  <a:gd name="T80" fmla="*/ 174 w 276"/>
                  <a:gd name="T81" fmla="*/ 24 h 234"/>
                  <a:gd name="T82" fmla="*/ 170 w 276"/>
                  <a:gd name="T83" fmla="*/ 20 h 234"/>
                  <a:gd name="T84" fmla="*/ 160 w 276"/>
                  <a:gd name="T85" fmla="*/ 16 h 234"/>
                  <a:gd name="T86" fmla="*/ 152 w 276"/>
                  <a:gd name="T87" fmla="*/ 16 h 234"/>
                  <a:gd name="T88" fmla="*/ 152 w 276"/>
                  <a:gd name="T89" fmla="*/ 16 h 234"/>
                  <a:gd name="T90" fmla="*/ 142 w 276"/>
                  <a:gd name="T91" fmla="*/ 16 h 234"/>
                  <a:gd name="T92" fmla="*/ 134 w 276"/>
                  <a:gd name="T93" fmla="*/ 20 h 234"/>
                  <a:gd name="T94" fmla="*/ 124 w 276"/>
                  <a:gd name="T95" fmla="*/ 24 h 234"/>
                  <a:gd name="T96" fmla="*/ 116 w 276"/>
                  <a:gd name="T97" fmla="*/ 30 h 234"/>
                  <a:gd name="T98" fmla="*/ 116 w 276"/>
                  <a:gd name="T99" fmla="*/ 30 h 234"/>
                  <a:gd name="T100" fmla="*/ 108 w 276"/>
                  <a:gd name="T101" fmla="*/ 38 h 234"/>
                  <a:gd name="T102" fmla="*/ 102 w 276"/>
                  <a:gd name="T103" fmla="*/ 48 h 234"/>
                  <a:gd name="T104" fmla="*/ 96 w 276"/>
                  <a:gd name="T105" fmla="*/ 58 h 234"/>
                  <a:gd name="T106" fmla="*/ 94 w 276"/>
                  <a:gd name="T107" fmla="*/ 70 h 234"/>
                  <a:gd name="T108" fmla="*/ 90 w 276"/>
                  <a:gd name="T109" fmla="*/ 96 h 234"/>
                  <a:gd name="T110" fmla="*/ 90 w 276"/>
                  <a:gd name="T111" fmla="*/ 126 h 234"/>
                  <a:gd name="T112" fmla="*/ 90 w 276"/>
                  <a:gd name="T113" fmla="*/ 224 h 234"/>
                  <a:gd name="T114" fmla="*/ 126 w 276"/>
                  <a:gd name="T115" fmla="*/ 224 h 234"/>
                  <a:gd name="T116" fmla="*/ 126 w 276"/>
                  <a:gd name="T117" fmla="*/ 234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234"/>
                  <a:gd name="T179" fmla="*/ 276 w 2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234">
                    <a:moveTo>
                      <a:pt x="126" y="234"/>
                    </a:moveTo>
                    <a:lnTo>
                      <a:pt x="0" y="234"/>
                    </a:lnTo>
                    <a:lnTo>
                      <a:pt x="0" y="224"/>
                    </a:lnTo>
                    <a:lnTo>
                      <a:pt x="36" y="22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90" y="6"/>
                    </a:lnTo>
                    <a:lnTo>
                      <a:pt x="90" y="40"/>
                    </a:lnTo>
                    <a:lnTo>
                      <a:pt x="100" y="26"/>
                    </a:lnTo>
                    <a:lnTo>
                      <a:pt x="112" y="18"/>
                    </a:lnTo>
                    <a:lnTo>
                      <a:pt x="122" y="10"/>
                    </a:lnTo>
                    <a:lnTo>
                      <a:pt x="134" y="6"/>
                    </a:lnTo>
                    <a:lnTo>
                      <a:pt x="144" y="2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80" y="2"/>
                    </a:lnTo>
                    <a:lnTo>
                      <a:pt x="196" y="6"/>
                    </a:lnTo>
                    <a:lnTo>
                      <a:pt x="210" y="14"/>
                    </a:lnTo>
                    <a:lnTo>
                      <a:pt x="222" y="22"/>
                    </a:lnTo>
                    <a:lnTo>
                      <a:pt x="228" y="30"/>
                    </a:lnTo>
                    <a:lnTo>
                      <a:pt x="234" y="40"/>
                    </a:lnTo>
                    <a:lnTo>
                      <a:pt x="238" y="58"/>
                    </a:lnTo>
                    <a:lnTo>
                      <a:pt x="240" y="82"/>
                    </a:lnTo>
                    <a:lnTo>
                      <a:pt x="240" y="224"/>
                    </a:lnTo>
                    <a:lnTo>
                      <a:pt x="276" y="224"/>
                    </a:lnTo>
                    <a:lnTo>
                      <a:pt x="276" y="234"/>
                    </a:lnTo>
                    <a:lnTo>
                      <a:pt x="152" y="234"/>
                    </a:lnTo>
                    <a:lnTo>
                      <a:pt x="152" y="224"/>
                    </a:lnTo>
                    <a:lnTo>
                      <a:pt x="188" y="224"/>
                    </a:lnTo>
                    <a:lnTo>
                      <a:pt x="188" y="74"/>
                    </a:lnTo>
                    <a:lnTo>
                      <a:pt x="186" y="52"/>
                    </a:lnTo>
                    <a:lnTo>
                      <a:pt x="184" y="42"/>
                    </a:lnTo>
                    <a:lnTo>
                      <a:pt x="182" y="34"/>
                    </a:lnTo>
                    <a:lnTo>
                      <a:pt x="178" y="28"/>
                    </a:lnTo>
                    <a:lnTo>
                      <a:pt x="174" y="24"/>
                    </a:lnTo>
                    <a:lnTo>
                      <a:pt x="170" y="20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2" y="16"/>
                    </a:lnTo>
                    <a:lnTo>
                      <a:pt x="134" y="20"/>
                    </a:lnTo>
                    <a:lnTo>
                      <a:pt x="124" y="24"/>
                    </a:lnTo>
                    <a:lnTo>
                      <a:pt x="116" y="30"/>
                    </a:lnTo>
                    <a:lnTo>
                      <a:pt x="108" y="38"/>
                    </a:lnTo>
                    <a:lnTo>
                      <a:pt x="102" y="48"/>
                    </a:lnTo>
                    <a:lnTo>
                      <a:pt x="96" y="58"/>
                    </a:lnTo>
                    <a:lnTo>
                      <a:pt x="94" y="70"/>
                    </a:lnTo>
                    <a:lnTo>
                      <a:pt x="90" y="96"/>
                    </a:lnTo>
                    <a:lnTo>
                      <a:pt x="90" y="126"/>
                    </a:lnTo>
                    <a:lnTo>
                      <a:pt x="90" y="224"/>
                    </a:lnTo>
                    <a:lnTo>
                      <a:pt x="126" y="224"/>
                    </a:lnTo>
                    <a:lnTo>
                      <a:pt x="126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5" name="Freeform 1573"/>
              <p:cNvSpPr>
                <a:spLocks noEditPoints="1"/>
              </p:cNvSpPr>
              <p:nvPr/>
            </p:nvSpPr>
            <p:spPr bwMode="gray">
              <a:xfrm>
                <a:off x="1562" y="2043"/>
                <a:ext cx="121" cy="196"/>
              </a:xfrm>
              <a:custGeom>
                <a:avLst/>
                <a:gdLst>
                  <a:gd name="T0" fmla="*/ 190 w 246"/>
                  <a:gd name="T1" fmla="*/ 226 h 396"/>
                  <a:gd name="T2" fmla="*/ 228 w 246"/>
                  <a:gd name="T3" fmla="*/ 264 h 396"/>
                  <a:gd name="T4" fmla="*/ 220 w 246"/>
                  <a:gd name="T5" fmla="*/ 330 h 396"/>
                  <a:gd name="T6" fmla="*/ 156 w 246"/>
                  <a:gd name="T7" fmla="*/ 388 h 396"/>
                  <a:gd name="T8" fmla="*/ 84 w 246"/>
                  <a:gd name="T9" fmla="*/ 394 h 396"/>
                  <a:gd name="T10" fmla="*/ 18 w 246"/>
                  <a:gd name="T11" fmla="*/ 364 h 396"/>
                  <a:gd name="T12" fmla="*/ 0 w 246"/>
                  <a:gd name="T13" fmla="*/ 326 h 396"/>
                  <a:gd name="T14" fmla="*/ 12 w 246"/>
                  <a:gd name="T15" fmla="*/ 294 h 396"/>
                  <a:gd name="T16" fmla="*/ 46 w 246"/>
                  <a:gd name="T17" fmla="*/ 272 h 396"/>
                  <a:gd name="T18" fmla="*/ 14 w 246"/>
                  <a:gd name="T19" fmla="*/ 254 h 396"/>
                  <a:gd name="T20" fmla="*/ 2 w 246"/>
                  <a:gd name="T21" fmla="*/ 222 h 396"/>
                  <a:gd name="T22" fmla="*/ 16 w 246"/>
                  <a:gd name="T23" fmla="*/ 182 h 396"/>
                  <a:gd name="T24" fmla="*/ 54 w 246"/>
                  <a:gd name="T25" fmla="*/ 150 h 396"/>
                  <a:gd name="T26" fmla="*/ 26 w 246"/>
                  <a:gd name="T27" fmla="*/ 120 h 396"/>
                  <a:gd name="T28" fmla="*/ 18 w 246"/>
                  <a:gd name="T29" fmla="*/ 82 h 396"/>
                  <a:gd name="T30" fmla="*/ 34 w 246"/>
                  <a:gd name="T31" fmla="*/ 32 h 396"/>
                  <a:gd name="T32" fmla="*/ 94 w 246"/>
                  <a:gd name="T33" fmla="*/ 2 h 396"/>
                  <a:gd name="T34" fmla="*/ 148 w 246"/>
                  <a:gd name="T35" fmla="*/ 6 h 396"/>
                  <a:gd name="T36" fmla="*/ 186 w 246"/>
                  <a:gd name="T37" fmla="*/ 16 h 396"/>
                  <a:gd name="T38" fmla="*/ 218 w 246"/>
                  <a:gd name="T39" fmla="*/ 4 h 396"/>
                  <a:gd name="T40" fmla="*/ 246 w 246"/>
                  <a:gd name="T41" fmla="*/ 28 h 396"/>
                  <a:gd name="T42" fmla="*/ 234 w 246"/>
                  <a:gd name="T43" fmla="*/ 48 h 396"/>
                  <a:gd name="T44" fmla="*/ 210 w 246"/>
                  <a:gd name="T45" fmla="*/ 44 h 396"/>
                  <a:gd name="T46" fmla="*/ 204 w 246"/>
                  <a:gd name="T47" fmla="*/ 28 h 396"/>
                  <a:gd name="T48" fmla="*/ 198 w 246"/>
                  <a:gd name="T49" fmla="*/ 22 h 396"/>
                  <a:gd name="T50" fmla="*/ 184 w 246"/>
                  <a:gd name="T51" fmla="*/ 32 h 396"/>
                  <a:gd name="T52" fmla="*/ 204 w 246"/>
                  <a:gd name="T53" fmla="*/ 84 h 396"/>
                  <a:gd name="T54" fmla="*/ 188 w 246"/>
                  <a:gd name="T55" fmla="*/ 132 h 396"/>
                  <a:gd name="T56" fmla="*/ 128 w 246"/>
                  <a:gd name="T57" fmla="*/ 164 h 396"/>
                  <a:gd name="T58" fmla="*/ 86 w 246"/>
                  <a:gd name="T59" fmla="*/ 162 h 396"/>
                  <a:gd name="T60" fmla="*/ 48 w 246"/>
                  <a:gd name="T61" fmla="*/ 168 h 396"/>
                  <a:gd name="T62" fmla="*/ 26 w 246"/>
                  <a:gd name="T63" fmla="*/ 202 h 396"/>
                  <a:gd name="T64" fmla="*/ 34 w 246"/>
                  <a:gd name="T65" fmla="*/ 220 h 396"/>
                  <a:gd name="T66" fmla="*/ 154 w 246"/>
                  <a:gd name="T67" fmla="*/ 224 h 396"/>
                  <a:gd name="T68" fmla="*/ 56 w 246"/>
                  <a:gd name="T69" fmla="*/ 274 h 396"/>
                  <a:gd name="T70" fmla="*/ 38 w 246"/>
                  <a:gd name="T71" fmla="*/ 304 h 396"/>
                  <a:gd name="T72" fmla="*/ 40 w 246"/>
                  <a:gd name="T73" fmla="*/ 340 h 396"/>
                  <a:gd name="T74" fmla="*/ 74 w 246"/>
                  <a:gd name="T75" fmla="*/ 376 h 396"/>
                  <a:gd name="T76" fmla="*/ 120 w 246"/>
                  <a:gd name="T77" fmla="*/ 380 h 396"/>
                  <a:gd name="T78" fmla="*/ 174 w 246"/>
                  <a:gd name="T79" fmla="*/ 362 h 396"/>
                  <a:gd name="T80" fmla="*/ 210 w 246"/>
                  <a:gd name="T81" fmla="*/ 310 h 396"/>
                  <a:gd name="T82" fmla="*/ 208 w 246"/>
                  <a:gd name="T83" fmla="*/ 284 h 396"/>
                  <a:gd name="T84" fmla="*/ 184 w 246"/>
                  <a:gd name="T85" fmla="*/ 274 h 396"/>
                  <a:gd name="T86" fmla="*/ 146 w 246"/>
                  <a:gd name="T87" fmla="*/ 30 h 396"/>
                  <a:gd name="T88" fmla="*/ 110 w 246"/>
                  <a:gd name="T89" fmla="*/ 10 h 396"/>
                  <a:gd name="T90" fmla="*/ 84 w 246"/>
                  <a:gd name="T91" fmla="*/ 20 h 396"/>
                  <a:gd name="T92" fmla="*/ 74 w 246"/>
                  <a:gd name="T93" fmla="*/ 56 h 396"/>
                  <a:gd name="T94" fmla="*/ 74 w 246"/>
                  <a:gd name="T95" fmla="*/ 124 h 396"/>
                  <a:gd name="T96" fmla="*/ 88 w 246"/>
                  <a:gd name="T97" fmla="*/ 150 h 396"/>
                  <a:gd name="T98" fmla="*/ 118 w 246"/>
                  <a:gd name="T99" fmla="*/ 154 h 396"/>
                  <a:gd name="T100" fmla="*/ 138 w 246"/>
                  <a:gd name="T101" fmla="*/ 144 h 396"/>
                  <a:gd name="T102" fmla="*/ 148 w 246"/>
                  <a:gd name="T103" fmla="*/ 78 h 396"/>
                  <a:gd name="T104" fmla="*/ 146 w 246"/>
                  <a:gd name="T105" fmla="*/ 30 h 3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396"/>
                  <a:gd name="T161" fmla="*/ 246 w 246"/>
                  <a:gd name="T162" fmla="*/ 396 h 3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396">
                    <a:moveTo>
                      <a:pt x="154" y="224"/>
                    </a:moveTo>
                    <a:lnTo>
                      <a:pt x="154" y="224"/>
                    </a:lnTo>
                    <a:lnTo>
                      <a:pt x="178" y="224"/>
                    </a:lnTo>
                    <a:lnTo>
                      <a:pt x="190" y="226"/>
                    </a:lnTo>
                    <a:lnTo>
                      <a:pt x="202" y="232"/>
                    </a:lnTo>
                    <a:lnTo>
                      <a:pt x="214" y="238"/>
                    </a:lnTo>
                    <a:lnTo>
                      <a:pt x="222" y="250"/>
                    </a:lnTo>
                    <a:lnTo>
                      <a:pt x="228" y="264"/>
                    </a:lnTo>
                    <a:lnTo>
                      <a:pt x="230" y="286"/>
                    </a:lnTo>
                    <a:lnTo>
                      <a:pt x="226" y="308"/>
                    </a:lnTo>
                    <a:lnTo>
                      <a:pt x="220" y="330"/>
                    </a:lnTo>
                    <a:lnTo>
                      <a:pt x="210" y="348"/>
                    </a:lnTo>
                    <a:lnTo>
                      <a:pt x="196" y="364"/>
                    </a:lnTo>
                    <a:lnTo>
                      <a:pt x="178" y="378"/>
                    </a:lnTo>
                    <a:lnTo>
                      <a:pt x="156" y="388"/>
                    </a:lnTo>
                    <a:lnTo>
                      <a:pt x="132" y="394"/>
                    </a:lnTo>
                    <a:lnTo>
                      <a:pt x="106" y="396"/>
                    </a:lnTo>
                    <a:lnTo>
                      <a:pt x="84" y="394"/>
                    </a:lnTo>
                    <a:lnTo>
                      <a:pt x="64" y="390"/>
                    </a:lnTo>
                    <a:lnTo>
                      <a:pt x="46" y="384"/>
                    </a:lnTo>
                    <a:lnTo>
                      <a:pt x="30" y="376"/>
                    </a:lnTo>
                    <a:lnTo>
                      <a:pt x="18" y="364"/>
                    </a:lnTo>
                    <a:lnTo>
                      <a:pt x="8" y="352"/>
                    </a:lnTo>
                    <a:lnTo>
                      <a:pt x="2" y="340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4" y="308"/>
                    </a:lnTo>
                    <a:lnTo>
                      <a:pt x="6" y="300"/>
                    </a:lnTo>
                    <a:lnTo>
                      <a:pt x="12" y="294"/>
                    </a:lnTo>
                    <a:lnTo>
                      <a:pt x="18" y="286"/>
                    </a:lnTo>
                    <a:lnTo>
                      <a:pt x="26" y="282"/>
                    </a:lnTo>
                    <a:lnTo>
                      <a:pt x="36" y="276"/>
                    </a:lnTo>
                    <a:lnTo>
                      <a:pt x="46" y="272"/>
                    </a:lnTo>
                    <a:lnTo>
                      <a:pt x="28" y="264"/>
                    </a:lnTo>
                    <a:lnTo>
                      <a:pt x="20" y="260"/>
                    </a:lnTo>
                    <a:lnTo>
                      <a:pt x="14" y="254"/>
                    </a:lnTo>
                    <a:lnTo>
                      <a:pt x="8" y="246"/>
                    </a:lnTo>
                    <a:lnTo>
                      <a:pt x="4" y="240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0"/>
                    </a:lnTo>
                    <a:lnTo>
                      <a:pt x="8" y="196"/>
                    </a:lnTo>
                    <a:lnTo>
                      <a:pt x="16" y="182"/>
                    </a:lnTo>
                    <a:lnTo>
                      <a:pt x="28" y="168"/>
                    </a:lnTo>
                    <a:lnTo>
                      <a:pt x="40" y="158"/>
                    </a:lnTo>
                    <a:lnTo>
                      <a:pt x="54" y="150"/>
                    </a:lnTo>
                    <a:lnTo>
                      <a:pt x="38" y="136"/>
                    </a:lnTo>
                    <a:lnTo>
                      <a:pt x="32" y="128"/>
                    </a:lnTo>
                    <a:lnTo>
                      <a:pt x="26" y="120"/>
                    </a:lnTo>
                    <a:lnTo>
                      <a:pt x="22" y="112"/>
                    </a:lnTo>
                    <a:lnTo>
                      <a:pt x="20" y="102"/>
                    </a:lnTo>
                    <a:lnTo>
                      <a:pt x="18" y="92"/>
                    </a:lnTo>
                    <a:lnTo>
                      <a:pt x="18" y="82"/>
                    </a:lnTo>
                    <a:lnTo>
                      <a:pt x="20" y="64"/>
                    </a:lnTo>
                    <a:lnTo>
                      <a:pt x="26" y="46"/>
                    </a:lnTo>
                    <a:lnTo>
                      <a:pt x="34" y="32"/>
                    </a:lnTo>
                    <a:lnTo>
                      <a:pt x="46" y="22"/>
                    </a:lnTo>
                    <a:lnTo>
                      <a:pt x="60" y="12"/>
                    </a:lnTo>
                    <a:lnTo>
                      <a:pt x="76" y="6"/>
                    </a:lnTo>
                    <a:lnTo>
                      <a:pt x="94" y="2"/>
                    </a:lnTo>
                    <a:lnTo>
                      <a:pt x="112" y="0"/>
                    </a:lnTo>
                    <a:lnTo>
                      <a:pt x="132" y="2"/>
                    </a:lnTo>
                    <a:lnTo>
                      <a:pt x="148" y="6"/>
                    </a:lnTo>
                    <a:lnTo>
                      <a:pt x="164" y="14"/>
                    </a:lnTo>
                    <a:lnTo>
                      <a:pt x="176" y="24"/>
                    </a:lnTo>
                    <a:lnTo>
                      <a:pt x="186" y="16"/>
                    </a:lnTo>
                    <a:lnTo>
                      <a:pt x="196" y="10"/>
                    </a:lnTo>
                    <a:lnTo>
                      <a:pt x="206" y="4"/>
                    </a:lnTo>
                    <a:lnTo>
                      <a:pt x="218" y="4"/>
                    </a:lnTo>
                    <a:lnTo>
                      <a:pt x="230" y="4"/>
                    </a:lnTo>
                    <a:lnTo>
                      <a:pt x="238" y="10"/>
                    </a:lnTo>
                    <a:lnTo>
                      <a:pt x="244" y="18"/>
                    </a:lnTo>
                    <a:lnTo>
                      <a:pt x="246" y="28"/>
                    </a:lnTo>
                    <a:lnTo>
                      <a:pt x="246" y="36"/>
                    </a:lnTo>
                    <a:lnTo>
                      <a:pt x="242" y="42"/>
                    </a:lnTo>
                    <a:lnTo>
                      <a:pt x="234" y="48"/>
                    </a:lnTo>
                    <a:lnTo>
                      <a:pt x="226" y="50"/>
                    </a:lnTo>
                    <a:lnTo>
                      <a:pt x="216" y="48"/>
                    </a:lnTo>
                    <a:lnTo>
                      <a:pt x="210" y="44"/>
                    </a:lnTo>
                    <a:lnTo>
                      <a:pt x="208" y="38"/>
                    </a:lnTo>
                    <a:lnTo>
                      <a:pt x="206" y="34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2" y="24"/>
                    </a:lnTo>
                    <a:lnTo>
                      <a:pt x="198" y="22"/>
                    </a:lnTo>
                    <a:lnTo>
                      <a:pt x="194" y="24"/>
                    </a:lnTo>
                    <a:lnTo>
                      <a:pt x="190" y="26"/>
                    </a:lnTo>
                    <a:lnTo>
                      <a:pt x="184" y="32"/>
                    </a:lnTo>
                    <a:lnTo>
                      <a:pt x="192" y="44"/>
                    </a:lnTo>
                    <a:lnTo>
                      <a:pt x="198" y="56"/>
                    </a:lnTo>
                    <a:lnTo>
                      <a:pt x="202" y="70"/>
                    </a:lnTo>
                    <a:lnTo>
                      <a:pt x="204" y="84"/>
                    </a:lnTo>
                    <a:lnTo>
                      <a:pt x="202" y="102"/>
                    </a:lnTo>
                    <a:lnTo>
                      <a:pt x="196" y="118"/>
                    </a:lnTo>
                    <a:lnTo>
                      <a:pt x="188" y="132"/>
                    </a:lnTo>
                    <a:lnTo>
                      <a:pt x="176" y="144"/>
                    </a:lnTo>
                    <a:lnTo>
                      <a:pt x="162" y="152"/>
                    </a:lnTo>
                    <a:lnTo>
                      <a:pt x="146" y="160"/>
                    </a:lnTo>
                    <a:lnTo>
                      <a:pt x="128" y="164"/>
                    </a:lnTo>
                    <a:lnTo>
                      <a:pt x="110" y="166"/>
                    </a:lnTo>
                    <a:lnTo>
                      <a:pt x="98" y="164"/>
                    </a:lnTo>
                    <a:lnTo>
                      <a:pt x="86" y="162"/>
                    </a:lnTo>
                    <a:lnTo>
                      <a:pt x="74" y="160"/>
                    </a:lnTo>
                    <a:lnTo>
                      <a:pt x="64" y="156"/>
                    </a:lnTo>
                    <a:lnTo>
                      <a:pt x="48" y="168"/>
                    </a:lnTo>
                    <a:lnTo>
                      <a:pt x="36" y="178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10"/>
                    </a:lnTo>
                    <a:lnTo>
                      <a:pt x="30" y="216"/>
                    </a:lnTo>
                    <a:lnTo>
                      <a:pt x="34" y="220"/>
                    </a:lnTo>
                    <a:lnTo>
                      <a:pt x="40" y="222"/>
                    </a:lnTo>
                    <a:lnTo>
                      <a:pt x="56" y="224"/>
                    </a:lnTo>
                    <a:lnTo>
                      <a:pt x="72" y="224"/>
                    </a:lnTo>
                    <a:lnTo>
                      <a:pt x="154" y="224"/>
                    </a:lnTo>
                    <a:close/>
                    <a:moveTo>
                      <a:pt x="118" y="276"/>
                    </a:moveTo>
                    <a:lnTo>
                      <a:pt x="118" y="276"/>
                    </a:lnTo>
                    <a:lnTo>
                      <a:pt x="84" y="276"/>
                    </a:lnTo>
                    <a:lnTo>
                      <a:pt x="56" y="274"/>
                    </a:lnTo>
                    <a:lnTo>
                      <a:pt x="48" y="282"/>
                    </a:lnTo>
                    <a:lnTo>
                      <a:pt x="42" y="292"/>
                    </a:lnTo>
                    <a:lnTo>
                      <a:pt x="38" y="304"/>
                    </a:lnTo>
                    <a:lnTo>
                      <a:pt x="36" y="320"/>
                    </a:lnTo>
                    <a:lnTo>
                      <a:pt x="36" y="330"/>
                    </a:lnTo>
                    <a:lnTo>
                      <a:pt x="40" y="340"/>
                    </a:lnTo>
                    <a:lnTo>
                      <a:pt x="44" y="352"/>
                    </a:lnTo>
                    <a:lnTo>
                      <a:pt x="52" y="360"/>
                    </a:lnTo>
                    <a:lnTo>
                      <a:pt x="62" y="368"/>
                    </a:lnTo>
                    <a:lnTo>
                      <a:pt x="74" y="376"/>
                    </a:lnTo>
                    <a:lnTo>
                      <a:pt x="88" y="380"/>
                    </a:lnTo>
                    <a:lnTo>
                      <a:pt x="106" y="382"/>
                    </a:lnTo>
                    <a:lnTo>
                      <a:pt x="120" y="380"/>
                    </a:lnTo>
                    <a:lnTo>
                      <a:pt x="134" y="378"/>
                    </a:lnTo>
                    <a:lnTo>
                      <a:pt x="146" y="376"/>
                    </a:lnTo>
                    <a:lnTo>
                      <a:pt x="156" y="372"/>
                    </a:lnTo>
                    <a:lnTo>
                      <a:pt x="174" y="362"/>
                    </a:lnTo>
                    <a:lnTo>
                      <a:pt x="188" y="350"/>
                    </a:lnTo>
                    <a:lnTo>
                      <a:pt x="200" y="338"/>
                    </a:lnTo>
                    <a:lnTo>
                      <a:pt x="206" y="324"/>
                    </a:lnTo>
                    <a:lnTo>
                      <a:pt x="210" y="310"/>
                    </a:lnTo>
                    <a:lnTo>
                      <a:pt x="210" y="300"/>
                    </a:lnTo>
                    <a:lnTo>
                      <a:pt x="210" y="290"/>
                    </a:lnTo>
                    <a:lnTo>
                      <a:pt x="208" y="284"/>
                    </a:lnTo>
                    <a:lnTo>
                      <a:pt x="204" y="280"/>
                    </a:lnTo>
                    <a:lnTo>
                      <a:pt x="200" y="278"/>
                    </a:lnTo>
                    <a:lnTo>
                      <a:pt x="192" y="276"/>
                    </a:lnTo>
                    <a:lnTo>
                      <a:pt x="184" y="274"/>
                    </a:lnTo>
                    <a:lnTo>
                      <a:pt x="164" y="274"/>
                    </a:lnTo>
                    <a:lnTo>
                      <a:pt x="118" y="276"/>
                    </a:lnTo>
                    <a:close/>
                    <a:moveTo>
                      <a:pt x="146" y="30"/>
                    </a:moveTo>
                    <a:lnTo>
                      <a:pt x="146" y="30"/>
                    </a:lnTo>
                    <a:lnTo>
                      <a:pt x="140" y="22"/>
                    </a:lnTo>
                    <a:lnTo>
                      <a:pt x="134" y="16"/>
                    </a:lnTo>
                    <a:lnTo>
                      <a:pt x="124" y="12"/>
                    </a:lnTo>
                    <a:lnTo>
                      <a:pt x="110" y="10"/>
                    </a:lnTo>
                    <a:lnTo>
                      <a:pt x="100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4" y="42"/>
                    </a:lnTo>
                    <a:lnTo>
                      <a:pt x="74" y="56"/>
                    </a:lnTo>
                    <a:lnTo>
                      <a:pt x="72" y="110"/>
                    </a:lnTo>
                    <a:lnTo>
                      <a:pt x="74" y="124"/>
                    </a:lnTo>
                    <a:lnTo>
                      <a:pt x="74" y="130"/>
                    </a:lnTo>
                    <a:lnTo>
                      <a:pt x="78" y="138"/>
                    </a:lnTo>
                    <a:lnTo>
                      <a:pt x="82" y="144"/>
                    </a:lnTo>
                    <a:lnTo>
                      <a:pt x="88" y="150"/>
                    </a:lnTo>
                    <a:lnTo>
                      <a:pt x="98" y="152"/>
                    </a:lnTo>
                    <a:lnTo>
                      <a:pt x="110" y="154"/>
                    </a:lnTo>
                    <a:lnTo>
                      <a:pt x="118" y="154"/>
                    </a:lnTo>
                    <a:lnTo>
                      <a:pt x="126" y="152"/>
                    </a:lnTo>
                    <a:lnTo>
                      <a:pt x="132" y="148"/>
                    </a:lnTo>
                    <a:lnTo>
                      <a:pt x="138" y="144"/>
                    </a:lnTo>
                    <a:lnTo>
                      <a:pt x="142" y="136"/>
                    </a:lnTo>
                    <a:lnTo>
                      <a:pt x="146" y="126"/>
                    </a:lnTo>
                    <a:lnTo>
                      <a:pt x="146" y="108"/>
                    </a:lnTo>
                    <a:lnTo>
                      <a:pt x="148" y="78"/>
                    </a:lnTo>
                    <a:lnTo>
                      <a:pt x="148" y="52"/>
                    </a:lnTo>
                    <a:lnTo>
                      <a:pt x="146" y="40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29" name="Freeform 1577"/>
              <p:cNvSpPr>
                <a:spLocks/>
              </p:cNvSpPr>
              <p:nvPr/>
            </p:nvSpPr>
            <p:spPr bwMode="gray">
              <a:xfrm>
                <a:off x="1692" y="2043"/>
                <a:ext cx="79" cy="121"/>
              </a:xfrm>
              <a:custGeom>
                <a:avLst/>
                <a:gdLst>
                  <a:gd name="T0" fmla="*/ 0 w 160"/>
                  <a:gd name="T1" fmla="*/ 234 h 242"/>
                  <a:gd name="T2" fmla="*/ 10 w 160"/>
                  <a:gd name="T3" fmla="*/ 148 h 242"/>
                  <a:gd name="T4" fmla="*/ 18 w 160"/>
                  <a:gd name="T5" fmla="*/ 174 h 242"/>
                  <a:gd name="T6" fmla="*/ 28 w 160"/>
                  <a:gd name="T7" fmla="*/ 196 h 242"/>
                  <a:gd name="T8" fmla="*/ 44 w 160"/>
                  <a:gd name="T9" fmla="*/ 212 h 242"/>
                  <a:gd name="T10" fmla="*/ 62 w 160"/>
                  <a:gd name="T11" fmla="*/ 224 h 242"/>
                  <a:gd name="T12" fmla="*/ 86 w 160"/>
                  <a:gd name="T13" fmla="*/ 228 h 242"/>
                  <a:gd name="T14" fmla="*/ 96 w 160"/>
                  <a:gd name="T15" fmla="*/ 226 h 242"/>
                  <a:gd name="T16" fmla="*/ 116 w 160"/>
                  <a:gd name="T17" fmla="*/ 218 h 242"/>
                  <a:gd name="T18" fmla="*/ 130 w 160"/>
                  <a:gd name="T19" fmla="*/ 206 h 242"/>
                  <a:gd name="T20" fmla="*/ 138 w 160"/>
                  <a:gd name="T21" fmla="*/ 192 h 242"/>
                  <a:gd name="T22" fmla="*/ 138 w 160"/>
                  <a:gd name="T23" fmla="*/ 184 h 242"/>
                  <a:gd name="T24" fmla="*/ 134 w 160"/>
                  <a:gd name="T25" fmla="*/ 166 h 242"/>
                  <a:gd name="T26" fmla="*/ 122 w 160"/>
                  <a:gd name="T27" fmla="*/ 156 h 242"/>
                  <a:gd name="T28" fmla="*/ 92 w 160"/>
                  <a:gd name="T29" fmla="*/ 146 h 242"/>
                  <a:gd name="T30" fmla="*/ 74 w 160"/>
                  <a:gd name="T31" fmla="*/ 144 h 242"/>
                  <a:gd name="T32" fmla="*/ 42 w 160"/>
                  <a:gd name="T33" fmla="*/ 136 h 242"/>
                  <a:gd name="T34" fmla="*/ 34 w 160"/>
                  <a:gd name="T35" fmla="*/ 132 h 242"/>
                  <a:gd name="T36" fmla="*/ 10 w 160"/>
                  <a:gd name="T37" fmla="*/ 108 h 242"/>
                  <a:gd name="T38" fmla="*/ 2 w 160"/>
                  <a:gd name="T39" fmla="*/ 82 h 242"/>
                  <a:gd name="T40" fmla="*/ 2 w 160"/>
                  <a:gd name="T41" fmla="*/ 72 h 242"/>
                  <a:gd name="T42" fmla="*/ 6 w 160"/>
                  <a:gd name="T43" fmla="*/ 44 h 242"/>
                  <a:gd name="T44" fmla="*/ 20 w 160"/>
                  <a:gd name="T45" fmla="*/ 22 h 242"/>
                  <a:gd name="T46" fmla="*/ 42 w 160"/>
                  <a:gd name="T47" fmla="*/ 6 h 242"/>
                  <a:gd name="T48" fmla="*/ 72 w 160"/>
                  <a:gd name="T49" fmla="*/ 0 h 242"/>
                  <a:gd name="T50" fmla="*/ 88 w 160"/>
                  <a:gd name="T51" fmla="*/ 2 h 242"/>
                  <a:gd name="T52" fmla="*/ 118 w 160"/>
                  <a:gd name="T53" fmla="*/ 14 h 242"/>
                  <a:gd name="T54" fmla="*/ 138 w 160"/>
                  <a:gd name="T55" fmla="*/ 4 h 242"/>
                  <a:gd name="T56" fmla="*/ 148 w 160"/>
                  <a:gd name="T57" fmla="*/ 72 h 242"/>
                  <a:gd name="T58" fmla="*/ 136 w 160"/>
                  <a:gd name="T59" fmla="*/ 72 h 242"/>
                  <a:gd name="T60" fmla="*/ 130 w 160"/>
                  <a:gd name="T61" fmla="*/ 50 h 242"/>
                  <a:gd name="T62" fmla="*/ 116 w 160"/>
                  <a:gd name="T63" fmla="*/ 30 h 242"/>
                  <a:gd name="T64" fmla="*/ 96 w 160"/>
                  <a:gd name="T65" fmla="*/ 18 h 242"/>
                  <a:gd name="T66" fmla="*/ 70 w 160"/>
                  <a:gd name="T67" fmla="*/ 14 h 242"/>
                  <a:gd name="T68" fmla="*/ 60 w 160"/>
                  <a:gd name="T69" fmla="*/ 14 h 242"/>
                  <a:gd name="T70" fmla="*/ 42 w 160"/>
                  <a:gd name="T71" fmla="*/ 22 h 242"/>
                  <a:gd name="T72" fmla="*/ 28 w 160"/>
                  <a:gd name="T73" fmla="*/ 34 h 242"/>
                  <a:gd name="T74" fmla="*/ 22 w 160"/>
                  <a:gd name="T75" fmla="*/ 48 h 242"/>
                  <a:gd name="T76" fmla="*/ 22 w 160"/>
                  <a:gd name="T77" fmla="*/ 54 h 242"/>
                  <a:gd name="T78" fmla="*/ 26 w 160"/>
                  <a:gd name="T79" fmla="*/ 68 h 242"/>
                  <a:gd name="T80" fmla="*/ 40 w 160"/>
                  <a:gd name="T81" fmla="*/ 78 h 242"/>
                  <a:gd name="T82" fmla="*/ 68 w 160"/>
                  <a:gd name="T83" fmla="*/ 86 h 242"/>
                  <a:gd name="T84" fmla="*/ 88 w 160"/>
                  <a:gd name="T85" fmla="*/ 90 h 242"/>
                  <a:gd name="T86" fmla="*/ 120 w 160"/>
                  <a:gd name="T87" fmla="*/ 98 h 242"/>
                  <a:gd name="T88" fmla="*/ 142 w 160"/>
                  <a:gd name="T89" fmla="*/ 114 h 242"/>
                  <a:gd name="T90" fmla="*/ 158 w 160"/>
                  <a:gd name="T91" fmla="*/ 142 h 242"/>
                  <a:gd name="T92" fmla="*/ 160 w 160"/>
                  <a:gd name="T93" fmla="*/ 164 h 242"/>
                  <a:gd name="T94" fmla="*/ 158 w 160"/>
                  <a:gd name="T95" fmla="*/ 178 h 242"/>
                  <a:gd name="T96" fmla="*/ 148 w 160"/>
                  <a:gd name="T97" fmla="*/ 206 h 242"/>
                  <a:gd name="T98" fmla="*/ 128 w 160"/>
                  <a:gd name="T99" fmla="*/ 228 h 242"/>
                  <a:gd name="T100" fmla="*/ 100 w 160"/>
                  <a:gd name="T101" fmla="*/ 240 h 242"/>
                  <a:gd name="T102" fmla="*/ 84 w 160"/>
                  <a:gd name="T103" fmla="*/ 242 h 242"/>
                  <a:gd name="T104" fmla="*/ 64 w 160"/>
                  <a:gd name="T105" fmla="*/ 240 h 242"/>
                  <a:gd name="T106" fmla="*/ 32 w 160"/>
                  <a:gd name="T107" fmla="*/ 226 h 242"/>
                  <a:gd name="T108" fmla="*/ 8 w 160"/>
                  <a:gd name="T109" fmla="*/ 234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242"/>
                  <a:gd name="T167" fmla="*/ 160 w 160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242">
                    <a:moveTo>
                      <a:pt x="8" y="234"/>
                    </a:moveTo>
                    <a:lnTo>
                      <a:pt x="0" y="234"/>
                    </a:lnTo>
                    <a:lnTo>
                      <a:pt x="0" y="148"/>
                    </a:lnTo>
                    <a:lnTo>
                      <a:pt x="10" y="148"/>
                    </a:lnTo>
                    <a:lnTo>
                      <a:pt x="18" y="174"/>
                    </a:lnTo>
                    <a:lnTo>
                      <a:pt x="22" y="186"/>
                    </a:lnTo>
                    <a:lnTo>
                      <a:pt x="28" y="196"/>
                    </a:lnTo>
                    <a:lnTo>
                      <a:pt x="36" y="206"/>
                    </a:lnTo>
                    <a:lnTo>
                      <a:pt x="44" y="212"/>
                    </a:lnTo>
                    <a:lnTo>
                      <a:pt x="52" y="218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86" y="228"/>
                    </a:lnTo>
                    <a:lnTo>
                      <a:pt x="96" y="226"/>
                    </a:lnTo>
                    <a:lnTo>
                      <a:pt x="106" y="224"/>
                    </a:lnTo>
                    <a:lnTo>
                      <a:pt x="116" y="218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4" y="200"/>
                    </a:lnTo>
                    <a:lnTo>
                      <a:pt x="138" y="192"/>
                    </a:lnTo>
                    <a:lnTo>
                      <a:pt x="138" y="184"/>
                    </a:lnTo>
                    <a:lnTo>
                      <a:pt x="136" y="174"/>
                    </a:lnTo>
                    <a:lnTo>
                      <a:pt x="134" y="166"/>
                    </a:lnTo>
                    <a:lnTo>
                      <a:pt x="128" y="160"/>
                    </a:lnTo>
                    <a:lnTo>
                      <a:pt x="122" y="156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4" y="144"/>
                    </a:lnTo>
                    <a:lnTo>
                      <a:pt x="52" y="140"/>
                    </a:lnTo>
                    <a:lnTo>
                      <a:pt x="42" y="136"/>
                    </a:lnTo>
                    <a:lnTo>
                      <a:pt x="34" y="132"/>
                    </a:lnTo>
                    <a:lnTo>
                      <a:pt x="20" y="122"/>
                    </a:lnTo>
                    <a:lnTo>
                      <a:pt x="10" y="108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2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0" y="22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4" y="6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8" y="4"/>
                    </a:lnTo>
                    <a:lnTo>
                      <a:pt x="148" y="4"/>
                    </a:lnTo>
                    <a:lnTo>
                      <a:pt x="148" y="72"/>
                    </a:lnTo>
                    <a:lnTo>
                      <a:pt x="136" y="72"/>
                    </a:lnTo>
                    <a:lnTo>
                      <a:pt x="134" y="60"/>
                    </a:lnTo>
                    <a:lnTo>
                      <a:pt x="130" y="50"/>
                    </a:lnTo>
                    <a:lnTo>
                      <a:pt x="124" y="40"/>
                    </a:lnTo>
                    <a:lnTo>
                      <a:pt x="116" y="30"/>
                    </a:lnTo>
                    <a:lnTo>
                      <a:pt x="106" y="24"/>
                    </a:lnTo>
                    <a:lnTo>
                      <a:pt x="96" y="18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0" y="14"/>
                    </a:lnTo>
                    <a:lnTo>
                      <a:pt x="50" y="18"/>
                    </a:lnTo>
                    <a:lnTo>
                      <a:pt x="42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6" y="68"/>
                    </a:lnTo>
                    <a:lnTo>
                      <a:pt x="32" y="74"/>
                    </a:lnTo>
                    <a:lnTo>
                      <a:pt x="40" y="78"/>
                    </a:lnTo>
                    <a:lnTo>
                      <a:pt x="56" y="82"/>
                    </a:lnTo>
                    <a:lnTo>
                      <a:pt x="68" y="86"/>
                    </a:lnTo>
                    <a:lnTo>
                      <a:pt x="88" y="90"/>
                    </a:lnTo>
                    <a:lnTo>
                      <a:pt x="108" y="94"/>
                    </a:lnTo>
                    <a:lnTo>
                      <a:pt x="120" y="98"/>
                    </a:lnTo>
                    <a:lnTo>
                      <a:pt x="132" y="106"/>
                    </a:lnTo>
                    <a:lnTo>
                      <a:pt x="142" y="114"/>
                    </a:lnTo>
                    <a:lnTo>
                      <a:pt x="152" y="126"/>
                    </a:lnTo>
                    <a:lnTo>
                      <a:pt x="158" y="142"/>
                    </a:lnTo>
                    <a:lnTo>
                      <a:pt x="160" y="152"/>
                    </a:lnTo>
                    <a:lnTo>
                      <a:pt x="160" y="164"/>
                    </a:lnTo>
                    <a:lnTo>
                      <a:pt x="158" y="178"/>
                    </a:lnTo>
                    <a:lnTo>
                      <a:pt x="154" y="192"/>
                    </a:lnTo>
                    <a:lnTo>
                      <a:pt x="148" y="206"/>
                    </a:lnTo>
                    <a:lnTo>
                      <a:pt x="140" y="218"/>
                    </a:lnTo>
                    <a:lnTo>
                      <a:pt x="128" y="228"/>
                    </a:lnTo>
                    <a:lnTo>
                      <a:pt x="116" y="236"/>
                    </a:lnTo>
                    <a:lnTo>
                      <a:pt x="100" y="240"/>
                    </a:lnTo>
                    <a:lnTo>
                      <a:pt x="84" y="242"/>
                    </a:lnTo>
                    <a:lnTo>
                      <a:pt x="74" y="242"/>
                    </a:lnTo>
                    <a:lnTo>
                      <a:pt x="64" y="240"/>
                    </a:lnTo>
                    <a:lnTo>
                      <a:pt x="48" y="234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819" y="990599"/>
            <a:ext cx="6868999" cy="469582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28331" y="522436"/>
            <a:ext cx="7646728" cy="5432050"/>
            <a:chOff x="728331" y="522436"/>
            <a:chExt cx="7646728" cy="54320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28331" y="2555583"/>
              <a:ext cx="75172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7841" y="4114801"/>
              <a:ext cx="75172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563434" y="522436"/>
              <a:ext cx="6633" cy="543205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gray">
          <a:xfrm>
            <a:off x="8463384" y="6449626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BE6B9D-2F3D-4320-B297-14848284EC1E}" type="slidenum">
              <a:rPr lang="en-GB" sz="900" i="1" noProof="0" smtClean="0">
                <a:solidFill>
                  <a:srgbClr val="5E6A7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noProof="0" dirty="0">
              <a:solidFill>
                <a:srgbClr val="5E6A7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gray">
          <a:xfrm>
            <a:off x="3876675" y="6362700"/>
            <a:ext cx="13811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www.fitchratings.com</a:t>
            </a:r>
          </a:p>
        </p:txBody>
      </p:sp>
    </p:spTree>
    <p:extLst>
      <p:ext uri="{BB962C8B-B14F-4D97-AF65-F5344CB8AC3E}">
        <p14:creationId xmlns:p14="http://schemas.microsoft.com/office/powerpoint/2010/main" val="2179027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Font typeface="Arial" pitchFamily="34" charset="0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173038" indent="-173038" algn="l" defTabSz="457200" rtl="0" eaLnBrk="1" fontAlgn="base" hangingPunct="1">
        <a:lnSpc>
          <a:spcPct val="120000"/>
        </a:lnSpc>
        <a:spcBef>
          <a:spcPts val="9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>
          <a:solidFill>
            <a:schemeClr val="accent1"/>
          </a:solidFill>
          <a:latin typeface="+mn-lt"/>
          <a:cs typeface="+mn-cs"/>
        </a:defRPr>
      </a:lvl2pPr>
      <a:lvl3pPr marL="460375" indent="-17303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accent1"/>
          </a:solidFill>
          <a:latin typeface="+mn-lt"/>
          <a:cs typeface="+mn-cs"/>
        </a:defRPr>
      </a:lvl3pPr>
      <a:lvl4pPr marL="73818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-"/>
        <a:defRPr sz="1400">
          <a:solidFill>
            <a:schemeClr val="accent1"/>
          </a:solidFill>
          <a:latin typeface="+mn-lt"/>
          <a:cs typeface="+mn-cs"/>
        </a:defRPr>
      </a:lvl4pPr>
      <a:lvl5pPr marL="10239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accent1"/>
          </a:solidFill>
          <a:latin typeface="+mn-lt"/>
          <a:cs typeface="+mn-cs"/>
        </a:defRPr>
      </a:lvl5pPr>
      <a:lvl6pPr marL="14811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6pPr>
      <a:lvl7pPr marL="19383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7pPr>
      <a:lvl8pPr marL="23955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8pPr>
      <a:lvl9pPr marL="2852738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chemeClr val="accent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739768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58"/>
            <a:ext cx="9144000" cy="6850941"/>
          </a:xfrm>
          <a:prstGeom prst="rect">
            <a:avLst/>
          </a:prstGeom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gray">
          <a:xfrm>
            <a:off x="3792538" y="1584325"/>
            <a:ext cx="4978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803650" y="2682875"/>
            <a:ext cx="4991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50863" y="6315075"/>
            <a:ext cx="1668462" cy="333375"/>
            <a:chOff x="404" y="1966"/>
            <a:chExt cx="1367" cy="273"/>
          </a:xfrm>
        </p:grpSpPr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404" y="1966"/>
              <a:ext cx="547" cy="197"/>
              <a:chOff x="404" y="1966"/>
              <a:chExt cx="547" cy="197"/>
            </a:xfrm>
          </p:grpSpPr>
          <p:sp>
            <p:nvSpPr>
              <p:cNvPr id="19" name="Freeform 1559"/>
              <p:cNvSpPr>
                <a:spLocks/>
              </p:cNvSpPr>
              <p:nvPr/>
            </p:nvSpPr>
            <p:spPr bwMode="gray">
              <a:xfrm>
                <a:off x="404" y="1966"/>
                <a:ext cx="142" cy="194"/>
              </a:xfrm>
              <a:custGeom>
                <a:avLst/>
                <a:gdLst>
                  <a:gd name="T0" fmla="*/ 208 w 288"/>
                  <a:gd name="T1" fmla="*/ 272 h 390"/>
                  <a:gd name="T2" fmla="*/ 208 w 288"/>
                  <a:gd name="T3" fmla="*/ 272 h 390"/>
                  <a:gd name="T4" fmla="*/ 208 w 288"/>
                  <a:gd name="T5" fmla="*/ 248 h 390"/>
                  <a:gd name="T6" fmla="*/ 204 w 288"/>
                  <a:gd name="T7" fmla="*/ 230 h 390"/>
                  <a:gd name="T8" fmla="*/ 198 w 288"/>
                  <a:gd name="T9" fmla="*/ 216 h 390"/>
                  <a:gd name="T10" fmla="*/ 190 w 288"/>
                  <a:gd name="T11" fmla="*/ 208 h 390"/>
                  <a:gd name="T12" fmla="*/ 180 w 288"/>
                  <a:gd name="T13" fmla="*/ 204 h 390"/>
                  <a:gd name="T14" fmla="*/ 168 w 288"/>
                  <a:gd name="T15" fmla="*/ 200 h 390"/>
                  <a:gd name="T16" fmla="*/ 152 w 288"/>
                  <a:gd name="T17" fmla="*/ 200 h 390"/>
                  <a:gd name="T18" fmla="*/ 136 w 288"/>
                  <a:gd name="T19" fmla="*/ 200 h 390"/>
                  <a:gd name="T20" fmla="*/ 112 w 288"/>
                  <a:gd name="T21" fmla="*/ 200 h 390"/>
                  <a:gd name="T22" fmla="*/ 112 w 288"/>
                  <a:gd name="T23" fmla="*/ 380 h 390"/>
                  <a:gd name="T24" fmla="*/ 162 w 288"/>
                  <a:gd name="T25" fmla="*/ 380 h 390"/>
                  <a:gd name="T26" fmla="*/ 162 w 288"/>
                  <a:gd name="T27" fmla="*/ 390 h 390"/>
                  <a:gd name="T28" fmla="*/ 0 w 288"/>
                  <a:gd name="T29" fmla="*/ 390 h 390"/>
                  <a:gd name="T30" fmla="*/ 0 w 288"/>
                  <a:gd name="T31" fmla="*/ 380 h 390"/>
                  <a:gd name="T32" fmla="*/ 50 w 288"/>
                  <a:gd name="T33" fmla="*/ 380 h 390"/>
                  <a:gd name="T34" fmla="*/ 50 w 288"/>
                  <a:gd name="T35" fmla="*/ 10 h 390"/>
                  <a:gd name="T36" fmla="*/ 0 w 288"/>
                  <a:gd name="T37" fmla="*/ 10 h 390"/>
                  <a:gd name="T38" fmla="*/ 0 w 288"/>
                  <a:gd name="T39" fmla="*/ 0 h 390"/>
                  <a:gd name="T40" fmla="*/ 282 w 288"/>
                  <a:gd name="T41" fmla="*/ 0 h 390"/>
                  <a:gd name="T42" fmla="*/ 288 w 288"/>
                  <a:gd name="T43" fmla="*/ 110 h 390"/>
                  <a:gd name="T44" fmla="*/ 280 w 288"/>
                  <a:gd name="T45" fmla="*/ 110 h 390"/>
                  <a:gd name="T46" fmla="*/ 280 w 288"/>
                  <a:gd name="T47" fmla="*/ 110 h 390"/>
                  <a:gd name="T48" fmla="*/ 274 w 288"/>
                  <a:gd name="T49" fmla="*/ 86 h 390"/>
                  <a:gd name="T50" fmla="*/ 268 w 288"/>
                  <a:gd name="T51" fmla="*/ 64 h 390"/>
                  <a:gd name="T52" fmla="*/ 262 w 288"/>
                  <a:gd name="T53" fmla="*/ 54 h 390"/>
                  <a:gd name="T54" fmla="*/ 256 w 288"/>
                  <a:gd name="T55" fmla="*/ 44 h 390"/>
                  <a:gd name="T56" fmla="*/ 250 w 288"/>
                  <a:gd name="T57" fmla="*/ 34 h 390"/>
                  <a:gd name="T58" fmla="*/ 242 w 288"/>
                  <a:gd name="T59" fmla="*/ 28 h 390"/>
                  <a:gd name="T60" fmla="*/ 242 w 288"/>
                  <a:gd name="T61" fmla="*/ 28 h 390"/>
                  <a:gd name="T62" fmla="*/ 234 w 288"/>
                  <a:gd name="T63" fmla="*/ 22 h 390"/>
                  <a:gd name="T64" fmla="*/ 226 w 288"/>
                  <a:gd name="T65" fmla="*/ 18 h 390"/>
                  <a:gd name="T66" fmla="*/ 210 w 288"/>
                  <a:gd name="T67" fmla="*/ 12 h 390"/>
                  <a:gd name="T68" fmla="*/ 190 w 288"/>
                  <a:gd name="T69" fmla="*/ 12 h 390"/>
                  <a:gd name="T70" fmla="*/ 164 w 288"/>
                  <a:gd name="T71" fmla="*/ 10 h 390"/>
                  <a:gd name="T72" fmla="*/ 112 w 288"/>
                  <a:gd name="T73" fmla="*/ 10 h 390"/>
                  <a:gd name="T74" fmla="*/ 112 w 288"/>
                  <a:gd name="T75" fmla="*/ 186 h 390"/>
                  <a:gd name="T76" fmla="*/ 134 w 288"/>
                  <a:gd name="T77" fmla="*/ 186 h 390"/>
                  <a:gd name="T78" fmla="*/ 134 w 288"/>
                  <a:gd name="T79" fmla="*/ 186 h 390"/>
                  <a:gd name="T80" fmla="*/ 162 w 288"/>
                  <a:gd name="T81" fmla="*/ 186 h 390"/>
                  <a:gd name="T82" fmla="*/ 182 w 288"/>
                  <a:gd name="T83" fmla="*/ 184 h 390"/>
                  <a:gd name="T84" fmla="*/ 190 w 288"/>
                  <a:gd name="T85" fmla="*/ 180 h 390"/>
                  <a:gd name="T86" fmla="*/ 194 w 288"/>
                  <a:gd name="T87" fmla="*/ 176 h 390"/>
                  <a:gd name="T88" fmla="*/ 200 w 288"/>
                  <a:gd name="T89" fmla="*/ 170 h 390"/>
                  <a:gd name="T90" fmla="*/ 202 w 288"/>
                  <a:gd name="T91" fmla="*/ 162 h 390"/>
                  <a:gd name="T92" fmla="*/ 202 w 288"/>
                  <a:gd name="T93" fmla="*/ 162 h 390"/>
                  <a:gd name="T94" fmla="*/ 206 w 288"/>
                  <a:gd name="T95" fmla="*/ 152 h 390"/>
                  <a:gd name="T96" fmla="*/ 206 w 288"/>
                  <a:gd name="T97" fmla="*/ 138 h 390"/>
                  <a:gd name="T98" fmla="*/ 208 w 288"/>
                  <a:gd name="T99" fmla="*/ 112 h 390"/>
                  <a:gd name="T100" fmla="*/ 218 w 288"/>
                  <a:gd name="T101" fmla="*/ 112 h 390"/>
                  <a:gd name="T102" fmla="*/ 218 w 288"/>
                  <a:gd name="T103" fmla="*/ 272 h 390"/>
                  <a:gd name="T104" fmla="*/ 208 w 288"/>
                  <a:gd name="T105" fmla="*/ 272 h 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8"/>
                  <a:gd name="T160" fmla="*/ 0 h 390"/>
                  <a:gd name="T161" fmla="*/ 288 w 288"/>
                  <a:gd name="T162" fmla="*/ 390 h 3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8" h="390">
                    <a:moveTo>
                      <a:pt x="208" y="272"/>
                    </a:moveTo>
                    <a:lnTo>
                      <a:pt x="208" y="272"/>
                    </a:lnTo>
                    <a:lnTo>
                      <a:pt x="208" y="248"/>
                    </a:lnTo>
                    <a:lnTo>
                      <a:pt x="204" y="230"/>
                    </a:lnTo>
                    <a:lnTo>
                      <a:pt x="198" y="216"/>
                    </a:lnTo>
                    <a:lnTo>
                      <a:pt x="190" y="208"/>
                    </a:lnTo>
                    <a:lnTo>
                      <a:pt x="180" y="204"/>
                    </a:lnTo>
                    <a:lnTo>
                      <a:pt x="168" y="200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12" y="200"/>
                    </a:lnTo>
                    <a:lnTo>
                      <a:pt x="112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50" y="380"/>
                    </a:lnTo>
                    <a:lnTo>
                      <a:pt x="5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8" y="110"/>
                    </a:lnTo>
                    <a:lnTo>
                      <a:pt x="280" y="110"/>
                    </a:lnTo>
                    <a:lnTo>
                      <a:pt x="274" y="86"/>
                    </a:lnTo>
                    <a:lnTo>
                      <a:pt x="268" y="64"/>
                    </a:lnTo>
                    <a:lnTo>
                      <a:pt x="262" y="54"/>
                    </a:lnTo>
                    <a:lnTo>
                      <a:pt x="256" y="44"/>
                    </a:lnTo>
                    <a:lnTo>
                      <a:pt x="250" y="34"/>
                    </a:lnTo>
                    <a:lnTo>
                      <a:pt x="242" y="28"/>
                    </a:lnTo>
                    <a:lnTo>
                      <a:pt x="234" y="22"/>
                    </a:lnTo>
                    <a:lnTo>
                      <a:pt x="226" y="18"/>
                    </a:lnTo>
                    <a:lnTo>
                      <a:pt x="210" y="12"/>
                    </a:lnTo>
                    <a:lnTo>
                      <a:pt x="190" y="12"/>
                    </a:lnTo>
                    <a:lnTo>
                      <a:pt x="164" y="10"/>
                    </a:lnTo>
                    <a:lnTo>
                      <a:pt x="112" y="10"/>
                    </a:lnTo>
                    <a:lnTo>
                      <a:pt x="112" y="186"/>
                    </a:lnTo>
                    <a:lnTo>
                      <a:pt x="134" y="186"/>
                    </a:lnTo>
                    <a:lnTo>
                      <a:pt x="162" y="186"/>
                    </a:lnTo>
                    <a:lnTo>
                      <a:pt x="182" y="184"/>
                    </a:lnTo>
                    <a:lnTo>
                      <a:pt x="190" y="180"/>
                    </a:lnTo>
                    <a:lnTo>
                      <a:pt x="194" y="176"/>
                    </a:lnTo>
                    <a:lnTo>
                      <a:pt x="200" y="170"/>
                    </a:lnTo>
                    <a:lnTo>
                      <a:pt x="202" y="162"/>
                    </a:lnTo>
                    <a:lnTo>
                      <a:pt x="206" y="152"/>
                    </a:lnTo>
                    <a:lnTo>
                      <a:pt x="206" y="138"/>
                    </a:lnTo>
                    <a:lnTo>
                      <a:pt x="208" y="112"/>
                    </a:lnTo>
                    <a:lnTo>
                      <a:pt x="218" y="112"/>
                    </a:lnTo>
                    <a:lnTo>
                      <a:pt x="218" y="272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1561"/>
              <p:cNvSpPr>
                <a:spLocks/>
              </p:cNvSpPr>
              <p:nvPr/>
            </p:nvSpPr>
            <p:spPr bwMode="gray">
              <a:xfrm>
                <a:off x="551" y="2047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1562"/>
              <p:cNvSpPr>
                <a:spLocks/>
              </p:cNvSpPr>
              <p:nvPr/>
            </p:nvSpPr>
            <p:spPr bwMode="gray">
              <a:xfrm>
                <a:off x="567" y="1970"/>
                <a:ext cx="31" cy="34"/>
              </a:xfrm>
              <a:custGeom>
                <a:avLst/>
                <a:gdLst>
                  <a:gd name="T0" fmla="*/ 32 w 66"/>
                  <a:gd name="T1" fmla="*/ 0 h 66"/>
                  <a:gd name="T2" fmla="*/ 32 w 66"/>
                  <a:gd name="T3" fmla="*/ 0 h 66"/>
                  <a:gd name="T4" fmla="*/ 40 w 66"/>
                  <a:gd name="T5" fmla="*/ 0 h 66"/>
                  <a:gd name="T6" fmla="*/ 46 w 66"/>
                  <a:gd name="T7" fmla="*/ 2 h 66"/>
                  <a:gd name="T8" fmla="*/ 50 w 66"/>
                  <a:gd name="T9" fmla="*/ 6 h 66"/>
                  <a:gd name="T10" fmla="*/ 56 w 66"/>
                  <a:gd name="T11" fmla="*/ 10 h 66"/>
                  <a:gd name="T12" fmla="*/ 60 w 66"/>
                  <a:gd name="T13" fmla="*/ 14 h 66"/>
                  <a:gd name="T14" fmla="*/ 62 w 66"/>
                  <a:gd name="T15" fmla="*/ 20 h 66"/>
                  <a:gd name="T16" fmla="*/ 64 w 66"/>
                  <a:gd name="T17" fmla="*/ 26 h 66"/>
                  <a:gd name="T18" fmla="*/ 66 w 66"/>
                  <a:gd name="T19" fmla="*/ 32 h 66"/>
                  <a:gd name="T20" fmla="*/ 66 w 66"/>
                  <a:gd name="T21" fmla="*/ 32 h 66"/>
                  <a:gd name="T22" fmla="*/ 64 w 66"/>
                  <a:gd name="T23" fmla="*/ 40 h 66"/>
                  <a:gd name="T24" fmla="*/ 62 w 66"/>
                  <a:gd name="T25" fmla="*/ 46 h 66"/>
                  <a:gd name="T26" fmla="*/ 60 w 66"/>
                  <a:gd name="T27" fmla="*/ 52 h 66"/>
                  <a:gd name="T28" fmla="*/ 56 w 66"/>
                  <a:gd name="T29" fmla="*/ 56 h 66"/>
                  <a:gd name="T30" fmla="*/ 50 w 66"/>
                  <a:gd name="T31" fmla="*/ 60 h 66"/>
                  <a:gd name="T32" fmla="*/ 46 w 66"/>
                  <a:gd name="T33" fmla="*/ 64 h 66"/>
                  <a:gd name="T34" fmla="*/ 40 w 66"/>
                  <a:gd name="T35" fmla="*/ 64 h 66"/>
                  <a:gd name="T36" fmla="*/ 32 w 66"/>
                  <a:gd name="T37" fmla="*/ 66 h 66"/>
                  <a:gd name="T38" fmla="*/ 32 w 66"/>
                  <a:gd name="T39" fmla="*/ 66 h 66"/>
                  <a:gd name="T40" fmla="*/ 26 w 66"/>
                  <a:gd name="T41" fmla="*/ 64 h 66"/>
                  <a:gd name="T42" fmla="*/ 20 w 66"/>
                  <a:gd name="T43" fmla="*/ 64 h 66"/>
                  <a:gd name="T44" fmla="*/ 14 w 66"/>
                  <a:gd name="T45" fmla="*/ 60 h 66"/>
                  <a:gd name="T46" fmla="*/ 10 w 66"/>
                  <a:gd name="T47" fmla="*/ 56 h 66"/>
                  <a:gd name="T48" fmla="*/ 6 w 66"/>
                  <a:gd name="T49" fmla="*/ 52 h 66"/>
                  <a:gd name="T50" fmla="*/ 2 w 66"/>
                  <a:gd name="T51" fmla="*/ 46 h 66"/>
                  <a:gd name="T52" fmla="*/ 0 w 66"/>
                  <a:gd name="T53" fmla="*/ 40 h 66"/>
                  <a:gd name="T54" fmla="*/ 0 w 66"/>
                  <a:gd name="T55" fmla="*/ 32 h 66"/>
                  <a:gd name="T56" fmla="*/ 0 w 66"/>
                  <a:gd name="T57" fmla="*/ 32 h 66"/>
                  <a:gd name="T58" fmla="*/ 0 w 66"/>
                  <a:gd name="T59" fmla="*/ 26 h 66"/>
                  <a:gd name="T60" fmla="*/ 2 w 66"/>
                  <a:gd name="T61" fmla="*/ 20 h 66"/>
                  <a:gd name="T62" fmla="*/ 6 w 66"/>
                  <a:gd name="T63" fmla="*/ 14 h 66"/>
                  <a:gd name="T64" fmla="*/ 10 w 66"/>
                  <a:gd name="T65" fmla="*/ 10 h 66"/>
                  <a:gd name="T66" fmla="*/ 14 w 66"/>
                  <a:gd name="T67" fmla="*/ 6 h 66"/>
                  <a:gd name="T68" fmla="*/ 20 w 66"/>
                  <a:gd name="T69" fmla="*/ 2 h 66"/>
                  <a:gd name="T70" fmla="*/ 26 w 66"/>
                  <a:gd name="T71" fmla="*/ 0 h 66"/>
                  <a:gd name="T72" fmla="*/ 32 w 66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6"/>
                  <a:gd name="T113" fmla="*/ 66 w 66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6">
                    <a:moveTo>
                      <a:pt x="32" y="0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6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6" y="64"/>
                    </a:lnTo>
                    <a:lnTo>
                      <a:pt x="40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1563"/>
              <p:cNvSpPr>
                <a:spLocks/>
              </p:cNvSpPr>
              <p:nvPr/>
            </p:nvSpPr>
            <p:spPr bwMode="gray">
              <a:xfrm>
                <a:off x="619" y="2001"/>
                <a:ext cx="79" cy="162"/>
              </a:xfrm>
              <a:custGeom>
                <a:avLst/>
                <a:gdLst>
                  <a:gd name="T0" fmla="*/ 146 w 160"/>
                  <a:gd name="T1" fmla="*/ 104 h 328"/>
                  <a:gd name="T2" fmla="*/ 86 w 160"/>
                  <a:gd name="T3" fmla="*/ 104 h 328"/>
                  <a:gd name="T4" fmla="*/ 86 w 160"/>
                  <a:gd name="T5" fmla="*/ 270 h 328"/>
                  <a:gd name="T6" fmla="*/ 86 w 160"/>
                  <a:gd name="T7" fmla="*/ 270 h 328"/>
                  <a:gd name="T8" fmla="*/ 88 w 160"/>
                  <a:gd name="T9" fmla="*/ 282 h 328"/>
                  <a:gd name="T10" fmla="*/ 90 w 160"/>
                  <a:gd name="T11" fmla="*/ 296 h 328"/>
                  <a:gd name="T12" fmla="*/ 94 w 160"/>
                  <a:gd name="T13" fmla="*/ 302 h 328"/>
                  <a:gd name="T14" fmla="*/ 98 w 160"/>
                  <a:gd name="T15" fmla="*/ 306 h 328"/>
                  <a:gd name="T16" fmla="*/ 104 w 160"/>
                  <a:gd name="T17" fmla="*/ 308 h 328"/>
                  <a:gd name="T18" fmla="*/ 114 w 160"/>
                  <a:gd name="T19" fmla="*/ 310 h 328"/>
                  <a:gd name="T20" fmla="*/ 114 w 160"/>
                  <a:gd name="T21" fmla="*/ 310 h 328"/>
                  <a:gd name="T22" fmla="*/ 124 w 160"/>
                  <a:gd name="T23" fmla="*/ 308 h 328"/>
                  <a:gd name="T24" fmla="*/ 130 w 160"/>
                  <a:gd name="T25" fmla="*/ 306 h 328"/>
                  <a:gd name="T26" fmla="*/ 136 w 160"/>
                  <a:gd name="T27" fmla="*/ 302 h 328"/>
                  <a:gd name="T28" fmla="*/ 140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6 w 160"/>
                  <a:gd name="T39" fmla="*/ 292 h 328"/>
                  <a:gd name="T40" fmla="*/ 152 w 160"/>
                  <a:gd name="T41" fmla="*/ 300 h 328"/>
                  <a:gd name="T42" fmla="*/ 146 w 160"/>
                  <a:gd name="T43" fmla="*/ 308 h 328"/>
                  <a:gd name="T44" fmla="*/ 138 w 160"/>
                  <a:gd name="T45" fmla="*/ 316 h 328"/>
                  <a:gd name="T46" fmla="*/ 128 w 160"/>
                  <a:gd name="T47" fmla="*/ 322 h 328"/>
                  <a:gd name="T48" fmla="*/ 114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78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4 w 160"/>
                  <a:gd name="T61" fmla="*/ 316 h 328"/>
                  <a:gd name="T62" fmla="*/ 48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6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4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0 w 160"/>
                  <a:gd name="T91" fmla="*/ 54 h 328"/>
                  <a:gd name="T92" fmla="*/ 50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6 w 160"/>
                  <a:gd name="T99" fmla="*/ 10 h 328"/>
                  <a:gd name="T100" fmla="*/ 78 w 160"/>
                  <a:gd name="T101" fmla="*/ 0 h 328"/>
                  <a:gd name="T102" fmla="*/ 86 w 160"/>
                  <a:gd name="T103" fmla="*/ 0 h 328"/>
                  <a:gd name="T104" fmla="*/ 86 w 160"/>
                  <a:gd name="T105" fmla="*/ 92 h 328"/>
                  <a:gd name="T106" fmla="*/ 146 w 160"/>
                  <a:gd name="T107" fmla="*/ 92 h 328"/>
                  <a:gd name="T108" fmla="*/ 146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6" y="104"/>
                    </a:moveTo>
                    <a:lnTo>
                      <a:pt x="86" y="104"/>
                    </a:lnTo>
                    <a:lnTo>
                      <a:pt x="86" y="270"/>
                    </a:lnTo>
                    <a:lnTo>
                      <a:pt x="88" y="282"/>
                    </a:lnTo>
                    <a:lnTo>
                      <a:pt x="90" y="296"/>
                    </a:lnTo>
                    <a:lnTo>
                      <a:pt x="94" y="302"/>
                    </a:lnTo>
                    <a:lnTo>
                      <a:pt x="98" y="306"/>
                    </a:lnTo>
                    <a:lnTo>
                      <a:pt x="104" y="308"/>
                    </a:lnTo>
                    <a:lnTo>
                      <a:pt x="114" y="310"/>
                    </a:lnTo>
                    <a:lnTo>
                      <a:pt x="124" y="308"/>
                    </a:lnTo>
                    <a:lnTo>
                      <a:pt x="130" y="306"/>
                    </a:lnTo>
                    <a:lnTo>
                      <a:pt x="136" y="302"/>
                    </a:lnTo>
                    <a:lnTo>
                      <a:pt x="140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6" y="292"/>
                    </a:lnTo>
                    <a:lnTo>
                      <a:pt x="152" y="300"/>
                    </a:lnTo>
                    <a:lnTo>
                      <a:pt x="146" y="308"/>
                    </a:lnTo>
                    <a:lnTo>
                      <a:pt x="138" y="316"/>
                    </a:lnTo>
                    <a:lnTo>
                      <a:pt x="128" y="322"/>
                    </a:lnTo>
                    <a:lnTo>
                      <a:pt x="114" y="326"/>
                    </a:lnTo>
                    <a:lnTo>
                      <a:pt x="98" y="328"/>
                    </a:lnTo>
                    <a:lnTo>
                      <a:pt x="78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4" y="316"/>
                    </a:lnTo>
                    <a:lnTo>
                      <a:pt x="48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6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4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0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6" y="1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92"/>
                    </a:lnTo>
                    <a:lnTo>
                      <a:pt x="146" y="9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1564"/>
              <p:cNvSpPr>
                <a:spLocks/>
              </p:cNvSpPr>
              <p:nvPr/>
            </p:nvSpPr>
            <p:spPr bwMode="gray">
              <a:xfrm>
                <a:off x="702" y="2043"/>
                <a:ext cx="104" cy="121"/>
              </a:xfrm>
              <a:custGeom>
                <a:avLst/>
                <a:gdLst>
                  <a:gd name="T0" fmla="*/ 210 w 210"/>
                  <a:gd name="T1" fmla="*/ 160 h 242"/>
                  <a:gd name="T2" fmla="*/ 200 w 210"/>
                  <a:gd name="T3" fmla="*/ 190 h 242"/>
                  <a:gd name="T4" fmla="*/ 182 w 210"/>
                  <a:gd name="T5" fmla="*/ 216 h 242"/>
                  <a:gd name="T6" fmla="*/ 154 w 210"/>
                  <a:gd name="T7" fmla="*/ 234 h 242"/>
                  <a:gd name="T8" fmla="*/ 114 w 210"/>
                  <a:gd name="T9" fmla="*/ 242 h 242"/>
                  <a:gd name="T10" fmla="*/ 102 w 210"/>
                  <a:gd name="T11" fmla="*/ 242 h 242"/>
                  <a:gd name="T12" fmla="*/ 68 w 210"/>
                  <a:gd name="T13" fmla="*/ 232 h 242"/>
                  <a:gd name="T14" fmla="*/ 32 w 210"/>
                  <a:gd name="T15" fmla="*/ 206 h 242"/>
                  <a:gd name="T16" fmla="*/ 8 w 210"/>
                  <a:gd name="T17" fmla="*/ 170 h 242"/>
                  <a:gd name="T18" fmla="*/ 0 w 210"/>
                  <a:gd name="T19" fmla="*/ 122 h 242"/>
                  <a:gd name="T20" fmla="*/ 0 w 210"/>
                  <a:gd name="T21" fmla="*/ 110 h 242"/>
                  <a:gd name="T22" fmla="*/ 6 w 210"/>
                  <a:gd name="T23" fmla="*/ 84 h 242"/>
                  <a:gd name="T24" fmla="*/ 20 w 210"/>
                  <a:gd name="T25" fmla="*/ 52 h 242"/>
                  <a:gd name="T26" fmla="*/ 54 w 210"/>
                  <a:gd name="T27" fmla="*/ 20 h 242"/>
                  <a:gd name="T28" fmla="*/ 96 w 210"/>
                  <a:gd name="T29" fmla="*/ 2 h 242"/>
                  <a:gd name="T30" fmla="*/ 120 w 210"/>
                  <a:gd name="T31" fmla="*/ 0 h 242"/>
                  <a:gd name="T32" fmla="*/ 156 w 210"/>
                  <a:gd name="T33" fmla="*/ 6 h 242"/>
                  <a:gd name="T34" fmla="*/ 182 w 210"/>
                  <a:gd name="T35" fmla="*/ 20 h 242"/>
                  <a:gd name="T36" fmla="*/ 198 w 210"/>
                  <a:gd name="T37" fmla="*/ 38 h 242"/>
                  <a:gd name="T38" fmla="*/ 204 w 210"/>
                  <a:gd name="T39" fmla="*/ 60 h 242"/>
                  <a:gd name="T40" fmla="*/ 202 w 210"/>
                  <a:gd name="T41" fmla="*/ 72 h 242"/>
                  <a:gd name="T42" fmla="*/ 186 w 210"/>
                  <a:gd name="T43" fmla="*/ 88 h 242"/>
                  <a:gd name="T44" fmla="*/ 176 w 210"/>
                  <a:gd name="T45" fmla="*/ 90 h 242"/>
                  <a:gd name="T46" fmla="*/ 170 w 210"/>
                  <a:gd name="T47" fmla="*/ 90 h 242"/>
                  <a:gd name="T48" fmla="*/ 156 w 210"/>
                  <a:gd name="T49" fmla="*/ 82 h 242"/>
                  <a:gd name="T50" fmla="*/ 150 w 210"/>
                  <a:gd name="T51" fmla="*/ 62 h 242"/>
                  <a:gd name="T52" fmla="*/ 150 w 210"/>
                  <a:gd name="T53" fmla="*/ 52 h 242"/>
                  <a:gd name="T54" fmla="*/ 160 w 210"/>
                  <a:gd name="T55" fmla="*/ 36 h 242"/>
                  <a:gd name="T56" fmla="*/ 162 w 210"/>
                  <a:gd name="T57" fmla="*/ 32 h 242"/>
                  <a:gd name="T58" fmla="*/ 164 w 210"/>
                  <a:gd name="T59" fmla="*/ 30 h 242"/>
                  <a:gd name="T60" fmla="*/ 152 w 210"/>
                  <a:gd name="T61" fmla="*/ 18 h 242"/>
                  <a:gd name="T62" fmla="*/ 130 w 210"/>
                  <a:gd name="T63" fmla="*/ 12 h 242"/>
                  <a:gd name="T64" fmla="*/ 120 w 210"/>
                  <a:gd name="T65" fmla="*/ 10 h 242"/>
                  <a:gd name="T66" fmla="*/ 92 w 210"/>
                  <a:gd name="T67" fmla="*/ 16 h 242"/>
                  <a:gd name="T68" fmla="*/ 80 w 210"/>
                  <a:gd name="T69" fmla="*/ 26 h 242"/>
                  <a:gd name="T70" fmla="*/ 70 w 210"/>
                  <a:gd name="T71" fmla="*/ 42 h 242"/>
                  <a:gd name="T72" fmla="*/ 66 w 210"/>
                  <a:gd name="T73" fmla="*/ 52 h 242"/>
                  <a:gd name="T74" fmla="*/ 62 w 210"/>
                  <a:gd name="T75" fmla="*/ 90 h 242"/>
                  <a:gd name="T76" fmla="*/ 60 w 210"/>
                  <a:gd name="T77" fmla="*/ 140 h 242"/>
                  <a:gd name="T78" fmla="*/ 62 w 210"/>
                  <a:gd name="T79" fmla="*/ 182 h 242"/>
                  <a:gd name="T80" fmla="*/ 66 w 210"/>
                  <a:gd name="T81" fmla="*/ 196 h 242"/>
                  <a:gd name="T82" fmla="*/ 76 w 210"/>
                  <a:gd name="T83" fmla="*/ 214 h 242"/>
                  <a:gd name="T84" fmla="*/ 88 w 210"/>
                  <a:gd name="T85" fmla="*/ 224 h 242"/>
                  <a:gd name="T86" fmla="*/ 106 w 210"/>
                  <a:gd name="T87" fmla="*/ 228 h 242"/>
                  <a:gd name="T88" fmla="*/ 116 w 210"/>
                  <a:gd name="T89" fmla="*/ 230 h 242"/>
                  <a:gd name="T90" fmla="*/ 146 w 210"/>
                  <a:gd name="T91" fmla="*/ 224 h 242"/>
                  <a:gd name="T92" fmla="*/ 170 w 210"/>
                  <a:gd name="T93" fmla="*/ 208 h 242"/>
                  <a:gd name="T94" fmla="*/ 188 w 210"/>
                  <a:gd name="T95" fmla="*/ 186 h 242"/>
                  <a:gd name="T96" fmla="*/ 196 w 210"/>
                  <a:gd name="T97" fmla="*/ 160 h 2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0"/>
                  <a:gd name="T148" fmla="*/ 0 h 242"/>
                  <a:gd name="T149" fmla="*/ 210 w 210"/>
                  <a:gd name="T150" fmla="*/ 242 h 2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0" h="242">
                    <a:moveTo>
                      <a:pt x="210" y="160"/>
                    </a:moveTo>
                    <a:lnTo>
                      <a:pt x="210" y="160"/>
                    </a:lnTo>
                    <a:lnTo>
                      <a:pt x="206" y="176"/>
                    </a:lnTo>
                    <a:lnTo>
                      <a:pt x="200" y="190"/>
                    </a:lnTo>
                    <a:lnTo>
                      <a:pt x="192" y="204"/>
                    </a:lnTo>
                    <a:lnTo>
                      <a:pt x="182" y="216"/>
                    </a:lnTo>
                    <a:lnTo>
                      <a:pt x="168" y="226"/>
                    </a:lnTo>
                    <a:lnTo>
                      <a:pt x="154" y="234"/>
                    </a:lnTo>
                    <a:lnTo>
                      <a:pt x="134" y="240"/>
                    </a:lnTo>
                    <a:lnTo>
                      <a:pt x="114" y="242"/>
                    </a:lnTo>
                    <a:lnTo>
                      <a:pt x="102" y="242"/>
                    </a:lnTo>
                    <a:lnTo>
                      <a:pt x="90" y="240"/>
                    </a:lnTo>
                    <a:lnTo>
                      <a:pt x="68" y="232"/>
                    </a:lnTo>
                    <a:lnTo>
                      <a:pt x="50" y="222"/>
                    </a:lnTo>
                    <a:lnTo>
                      <a:pt x="32" y="206"/>
                    </a:lnTo>
                    <a:lnTo>
                      <a:pt x="18" y="190"/>
                    </a:lnTo>
                    <a:lnTo>
                      <a:pt x="8" y="170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84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4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38" y="2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0"/>
                    </a:lnTo>
                    <a:lnTo>
                      <a:pt x="190" y="28"/>
                    </a:lnTo>
                    <a:lnTo>
                      <a:pt x="198" y="38"/>
                    </a:lnTo>
                    <a:lnTo>
                      <a:pt x="202" y="50"/>
                    </a:lnTo>
                    <a:lnTo>
                      <a:pt x="204" y="60"/>
                    </a:lnTo>
                    <a:lnTo>
                      <a:pt x="202" y="72"/>
                    </a:lnTo>
                    <a:lnTo>
                      <a:pt x="196" y="82"/>
                    </a:lnTo>
                    <a:lnTo>
                      <a:pt x="186" y="88"/>
                    </a:lnTo>
                    <a:lnTo>
                      <a:pt x="182" y="90"/>
                    </a:lnTo>
                    <a:lnTo>
                      <a:pt x="176" y="90"/>
                    </a:lnTo>
                    <a:lnTo>
                      <a:pt x="170" y="90"/>
                    </a:lnTo>
                    <a:lnTo>
                      <a:pt x="164" y="88"/>
                    </a:lnTo>
                    <a:lnTo>
                      <a:pt x="156" y="82"/>
                    </a:lnTo>
                    <a:lnTo>
                      <a:pt x="152" y="72"/>
                    </a:lnTo>
                    <a:lnTo>
                      <a:pt x="150" y="62"/>
                    </a:lnTo>
                    <a:lnTo>
                      <a:pt x="150" y="52"/>
                    </a:lnTo>
                    <a:lnTo>
                      <a:pt x="154" y="46"/>
                    </a:lnTo>
                    <a:lnTo>
                      <a:pt x="160" y="36"/>
                    </a:lnTo>
                    <a:lnTo>
                      <a:pt x="162" y="32"/>
                    </a:lnTo>
                    <a:lnTo>
                      <a:pt x="164" y="30"/>
                    </a:lnTo>
                    <a:lnTo>
                      <a:pt x="160" y="24"/>
                    </a:lnTo>
                    <a:lnTo>
                      <a:pt x="152" y="18"/>
                    </a:lnTo>
                    <a:lnTo>
                      <a:pt x="138" y="14"/>
                    </a:lnTo>
                    <a:lnTo>
                      <a:pt x="130" y="12"/>
                    </a:lnTo>
                    <a:lnTo>
                      <a:pt x="120" y="10"/>
                    </a:lnTo>
                    <a:lnTo>
                      <a:pt x="106" y="12"/>
                    </a:lnTo>
                    <a:lnTo>
                      <a:pt x="92" y="16"/>
                    </a:lnTo>
                    <a:lnTo>
                      <a:pt x="86" y="20"/>
                    </a:lnTo>
                    <a:lnTo>
                      <a:pt x="80" y="26"/>
                    </a:lnTo>
                    <a:lnTo>
                      <a:pt x="74" y="32"/>
                    </a:lnTo>
                    <a:lnTo>
                      <a:pt x="70" y="42"/>
                    </a:lnTo>
                    <a:lnTo>
                      <a:pt x="66" y="52"/>
                    </a:lnTo>
                    <a:lnTo>
                      <a:pt x="64" y="62"/>
                    </a:lnTo>
                    <a:lnTo>
                      <a:pt x="62" y="90"/>
                    </a:lnTo>
                    <a:lnTo>
                      <a:pt x="60" y="140"/>
                    </a:lnTo>
                    <a:lnTo>
                      <a:pt x="60" y="168"/>
                    </a:lnTo>
                    <a:lnTo>
                      <a:pt x="62" y="182"/>
                    </a:lnTo>
                    <a:lnTo>
                      <a:pt x="66" y="196"/>
                    </a:lnTo>
                    <a:lnTo>
                      <a:pt x="72" y="208"/>
                    </a:lnTo>
                    <a:lnTo>
                      <a:pt x="76" y="214"/>
                    </a:lnTo>
                    <a:lnTo>
                      <a:pt x="82" y="220"/>
                    </a:lnTo>
                    <a:lnTo>
                      <a:pt x="88" y="224"/>
                    </a:lnTo>
                    <a:lnTo>
                      <a:pt x="96" y="226"/>
                    </a:lnTo>
                    <a:lnTo>
                      <a:pt x="106" y="228"/>
                    </a:lnTo>
                    <a:lnTo>
                      <a:pt x="116" y="230"/>
                    </a:lnTo>
                    <a:lnTo>
                      <a:pt x="132" y="228"/>
                    </a:lnTo>
                    <a:lnTo>
                      <a:pt x="146" y="224"/>
                    </a:lnTo>
                    <a:lnTo>
                      <a:pt x="160" y="216"/>
                    </a:lnTo>
                    <a:lnTo>
                      <a:pt x="170" y="208"/>
                    </a:lnTo>
                    <a:lnTo>
                      <a:pt x="180" y="198"/>
                    </a:lnTo>
                    <a:lnTo>
                      <a:pt x="188" y="186"/>
                    </a:lnTo>
                    <a:lnTo>
                      <a:pt x="194" y="174"/>
                    </a:lnTo>
                    <a:lnTo>
                      <a:pt x="196" y="160"/>
                    </a:lnTo>
                    <a:lnTo>
                      <a:pt x="21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1565"/>
              <p:cNvSpPr>
                <a:spLocks/>
              </p:cNvSpPr>
              <p:nvPr/>
            </p:nvSpPr>
            <p:spPr bwMode="gray">
              <a:xfrm>
                <a:off x="810" y="1966"/>
                <a:ext cx="142" cy="194"/>
              </a:xfrm>
              <a:custGeom>
                <a:avLst/>
                <a:gdLst>
                  <a:gd name="T0" fmla="*/ 2 w 286"/>
                  <a:gd name="T1" fmla="*/ 0 h 390"/>
                  <a:gd name="T2" fmla="*/ 90 w 286"/>
                  <a:gd name="T3" fmla="*/ 0 h 390"/>
                  <a:gd name="T4" fmla="*/ 90 w 286"/>
                  <a:gd name="T5" fmla="*/ 196 h 390"/>
                  <a:gd name="T6" fmla="*/ 90 w 286"/>
                  <a:gd name="T7" fmla="*/ 196 h 390"/>
                  <a:gd name="T8" fmla="*/ 100 w 286"/>
                  <a:gd name="T9" fmla="*/ 184 h 390"/>
                  <a:gd name="T10" fmla="*/ 108 w 286"/>
                  <a:gd name="T11" fmla="*/ 178 h 390"/>
                  <a:gd name="T12" fmla="*/ 118 w 286"/>
                  <a:gd name="T13" fmla="*/ 170 h 390"/>
                  <a:gd name="T14" fmla="*/ 128 w 286"/>
                  <a:gd name="T15" fmla="*/ 164 h 390"/>
                  <a:gd name="T16" fmla="*/ 142 w 286"/>
                  <a:gd name="T17" fmla="*/ 160 h 390"/>
                  <a:gd name="T18" fmla="*/ 156 w 286"/>
                  <a:gd name="T19" fmla="*/ 156 h 390"/>
                  <a:gd name="T20" fmla="*/ 174 w 286"/>
                  <a:gd name="T21" fmla="*/ 156 h 390"/>
                  <a:gd name="T22" fmla="*/ 174 w 286"/>
                  <a:gd name="T23" fmla="*/ 156 h 390"/>
                  <a:gd name="T24" fmla="*/ 196 w 286"/>
                  <a:gd name="T25" fmla="*/ 158 h 390"/>
                  <a:gd name="T26" fmla="*/ 214 w 286"/>
                  <a:gd name="T27" fmla="*/ 162 h 390"/>
                  <a:gd name="T28" fmla="*/ 226 w 286"/>
                  <a:gd name="T29" fmla="*/ 170 h 390"/>
                  <a:gd name="T30" fmla="*/ 236 w 286"/>
                  <a:gd name="T31" fmla="*/ 178 h 390"/>
                  <a:gd name="T32" fmla="*/ 236 w 286"/>
                  <a:gd name="T33" fmla="*/ 178 h 390"/>
                  <a:gd name="T34" fmla="*/ 240 w 286"/>
                  <a:gd name="T35" fmla="*/ 184 h 390"/>
                  <a:gd name="T36" fmla="*/ 244 w 286"/>
                  <a:gd name="T37" fmla="*/ 190 h 390"/>
                  <a:gd name="T38" fmla="*/ 248 w 286"/>
                  <a:gd name="T39" fmla="*/ 204 h 390"/>
                  <a:gd name="T40" fmla="*/ 250 w 286"/>
                  <a:gd name="T41" fmla="*/ 218 h 390"/>
                  <a:gd name="T42" fmla="*/ 250 w 286"/>
                  <a:gd name="T43" fmla="*/ 230 h 390"/>
                  <a:gd name="T44" fmla="*/ 250 w 286"/>
                  <a:gd name="T45" fmla="*/ 380 h 390"/>
                  <a:gd name="T46" fmla="*/ 286 w 286"/>
                  <a:gd name="T47" fmla="*/ 380 h 390"/>
                  <a:gd name="T48" fmla="*/ 286 w 286"/>
                  <a:gd name="T49" fmla="*/ 390 h 390"/>
                  <a:gd name="T50" fmla="*/ 160 w 286"/>
                  <a:gd name="T51" fmla="*/ 390 h 390"/>
                  <a:gd name="T52" fmla="*/ 160 w 286"/>
                  <a:gd name="T53" fmla="*/ 380 h 390"/>
                  <a:gd name="T54" fmla="*/ 196 w 286"/>
                  <a:gd name="T55" fmla="*/ 380 h 390"/>
                  <a:gd name="T56" fmla="*/ 196 w 286"/>
                  <a:gd name="T57" fmla="*/ 226 h 390"/>
                  <a:gd name="T58" fmla="*/ 196 w 286"/>
                  <a:gd name="T59" fmla="*/ 226 h 390"/>
                  <a:gd name="T60" fmla="*/ 194 w 286"/>
                  <a:gd name="T61" fmla="*/ 208 h 390"/>
                  <a:gd name="T62" fmla="*/ 194 w 286"/>
                  <a:gd name="T63" fmla="*/ 200 h 390"/>
                  <a:gd name="T64" fmla="*/ 190 w 286"/>
                  <a:gd name="T65" fmla="*/ 190 h 390"/>
                  <a:gd name="T66" fmla="*/ 186 w 286"/>
                  <a:gd name="T67" fmla="*/ 184 h 390"/>
                  <a:gd name="T68" fmla="*/ 180 w 286"/>
                  <a:gd name="T69" fmla="*/ 178 h 390"/>
                  <a:gd name="T70" fmla="*/ 170 w 286"/>
                  <a:gd name="T71" fmla="*/ 174 h 390"/>
                  <a:gd name="T72" fmla="*/ 158 w 286"/>
                  <a:gd name="T73" fmla="*/ 172 h 390"/>
                  <a:gd name="T74" fmla="*/ 158 w 286"/>
                  <a:gd name="T75" fmla="*/ 172 h 390"/>
                  <a:gd name="T76" fmla="*/ 150 w 286"/>
                  <a:gd name="T77" fmla="*/ 172 h 390"/>
                  <a:gd name="T78" fmla="*/ 138 w 286"/>
                  <a:gd name="T79" fmla="*/ 176 h 390"/>
                  <a:gd name="T80" fmla="*/ 132 w 286"/>
                  <a:gd name="T81" fmla="*/ 178 h 390"/>
                  <a:gd name="T82" fmla="*/ 124 w 286"/>
                  <a:gd name="T83" fmla="*/ 182 h 390"/>
                  <a:gd name="T84" fmla="*/ 116 w 286"/>
                  <a:gd name="T85" fmla="*/ 188 h 390"/>
                  <a:gd name="T86" fmla="*/ 110 w 286"/>
                  <a:gd name="T87" fmla="*/ 196 h 390"/>
                  <a:gd name="T88" fmla="*/ 110 w 286"/>
                  <a:gd name="T89" fmla="*/ 196 h 390"/>
                  <a:gd name="T90" fmla="*/ 104 w 286"/>
                  <a:gd name="T91" fmla="*/ 204 h 390"/>
                  <a:gd name="T92" fmla="*/ 100 w 286"/>
                  <a:gd name="T93" fmla="*/ 214 h 390"/>
                  <a:gd name="T94" fmla="*/ 94 w 286"/>
                  <a:gd name="T95" fmla="*/ 232 h 390"/>
                  <a:gd name="T96" fmla="*/ 92 w 286"/>
                  <a:gd name="T97" fmla="*/ 256 h 390"/>
                  <a:gd name="T98" fmla="*/ 90 w 286"/>
                  <a:gd name="T99" fmla="*/ 286 h 390"/>
                  <a:gd name="T100" fmla="*/ 90 w 286"/>
                  <a:gd name="T101" fmla="*/ 380 h 390"/>
                  <a:gd name="T102" fmla="*/ 126 w 286"/>
                  <a:gd name="T103" fmla="*/ 380 h 390"/>
                  <a:gd name="T104" fmla="*/ 126 w 286"/>
                  <a:gd name="T105" fmla="*/ 390 h 390"/>
                  <a:gd name="T106" fmla="*/ 0 w 286"/>
                  <a:gd name="T107" fmla="*/ 390 h 390"/>
                  <a:gd name="T108" fmla="*/ 0 w 286"/>
                  <a:gd name="T109" fmla="*/ 380 h 390"/>
                  <a:gd name="T110" fmla="*/ 36 w 286"/>
                  <a:gd name="T111" fmla="*/ 380 h 390"/>
                  <a:gd name="T112" fmla="*/ 36 w 286"/>
                  <a:gd name="T113" fmla="*/ 10 h 390"/>
                  <a:gd name="T114" fmla="*/ 2 w 286"/>
                  <a:gd name="T115" fmla="*/ 10 h 390"/>
                  <a:gd name="T116" fmla="*/ 2 w 286"/>
                  <a:gd name="T117" fmla="*/ 0 h 3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6"/>
                  <a:gd name="T178" fmla="*/ 0 h 390"/>
                  <a:gd name="T179" fmla="*/ 286 w 286"/>
                  <a:gd name="T180" fmla="*/ 390 h 3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6" h="390">
                    <a:moveTo>
                      <a:pt x="2" y="0"/>
                    </a:moveTo>
                    <a:lnTo>
                      <a:pt x="90" y="0"/>
                    </a:lnTo>
                    <a:lnTo>
                      <a:pt x="90" y="196"/>
                    </a:lnTo>
                    <a:lnTo>
                      <a:pt x="100" y="184"/>
                    </a:lnTo>
                    <a:lnTo>
                      <a:pt x="108" y="178"/>
                    </a:lnTo>
                    <a:lnTo>
                      <a:pt x="118" y="170"/>
                    </a:lnTo>
                    <a:lnTo>
                      <a:pt x="128" y="164"/>
                    </a:lnTo>
                    <a:lnTo>
                      <a:pt x="142" y="160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96" y="158"/>
                    </a:lnTo>
                    <a:lnTo>
                      <a:pt x="214" y="162"/>
                    </a:lnTo>
                    <a:lnTo>
                      <a:pt x="226" y="170"/>
                    </a:lnTo>
                    <a:lnTo>
                      <a:pt x="236" y="178"/>
                    </a:lnTo>
                    <a:lnTo>
                      <a:pt x="240" y="184"/>
                    </a:lnTo>
                    <a:lnTo>
                      <a:pt x="244" y="190"/>
                    </a:lnTo>
                    <a:lnTo>
                      <a:pt x="248" y="204"/>
                    </a:lnTo>
                    <a:lnTo>
                      <a:pt x="250" y="218"/>
                    </a:lnTo>
                    <a:lnTo>
                      <a:pt x="250" y="230"/>
                    </a:lnTo>
                    <a:lnTo>
                      <a:pt x="250" y="380"/>
                    </a:lnTo>
                    <a:lnTo>
                      <a:pt x="286" y="380"/>
                    </a:lnTo>
                    <a:lnTo>
                      <a:pt x="286" y="390"/>
                    </a:lnTo>
                    <a:lnTo>
                      <a:pt x="160" y="390"/>
                    </a:lnTo>
                    <a:lnTo>
                      <a:pt x="160" y="380"/>
                    </a:lnTo>
                    <a:lnTo>
                      <a:pt x="196" y="380"/>
                    </a:lnTo>
                    <a:lnTo>
                      <a:pt x="196" y="226"/>
                    </a:lnTo>
                    <a:lnTo>
                      <a:pt x="194" y="208"/>
                    </a:lnTo>
                    <a:lnTo>
                      <a:pt x="194" y="200"/>
                    </a:lnTo>
                    <a:lnTo>
                      <a:pt x="190" y="190"/>
                    </a:lnTo>
                    <a:lnTo>
                      <a:pt x="186" y="184"/>
                    </a:lnTo>
                    <a:lnTo>
                      <a:pt x="180" y="178"/>
                    </a:lnTo>
                    <a:lnTo>
                      <a:pt x="170" y="174"/>
                    </a:lnTo>
                    <a:lnTo>
                      <a:pt x="158" y="172"/>
                    </a:lnTo>
                    <a:lnTo>
                      <a:pt x="150" y="172"/>
                    </a:lnTo>
                    <a:lnTo>
                      <a:pt x="138" y="176"/>
                    </a:lnTo>
                    <a:lnTo>
                      <a:pt x="132" y="178"/>
                    </a:lnTo>
                    <a:lnTo>
                      <a:pt x="124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4" y="204"/>
                    </a:lnTo>
                    <a:lnTo>
                      <a:pt x="100" y="214"/>
                    </a:lnTo>
                    <a:lnTo>
                      <a:pt x="94" y="232"/>
                    </a:lnTo>
                    <a:lnTo>
                      <a:pt x="92" y="256"/>
                    </a:lnTo>
                    <a:lnTo>
                      <a:pt x="90" y="286"/>
                    </a:lnTo>
                    <a:lnTo>
                      <a:pt x="90" y="380"/>
                    </a:lnTo>
                    <a:lnTo>
                      <a:pt x="126" y="380"/>
                    </a:lnTo>
                    <a:lnTo>
                      <a:pt x="126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6" y="380"/>
                    </a:lnTo>
                    <a:lnTo>
                      <a:pt x="36" y="10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965" y="1966"/>
              <a:ext cx="806" cy="273"/>
              <a:chOff x="965" y="1966"/>
              <a:chExt cx="806" cy="273"/>
            </a:xfrm>
          </p:grpSpPr>
          <p:sp>
            <p:nvSpPr>
              <p:cNvPr id="11" name="Freeform 1566"/>
              <p:cNvSpPr>
                <a:spLocks noEditPoints="1"/>
              </p:cNvSpPr>
              <p:nvPr/>
            </p:nvSpPr>
            <p:spPr bwMode="gray">
              <a:xfrm>
                <a:off x="965" y="1966"/>
                <a:ext cx="172" cy="195"/>
              </a:xfrm>
              <a:custGeom>
                <a:avLst/>
                <a:gdLst>
                  <a:gd name="T0" fmla="*/ 346 w 346"/>
                  <a:gd name="T1" fmla="*/ 384 h 394"/>
                  <a:gd name="T2" fmla="*/ 322 w 346"/>
                  <a:gd name="T3" fmla="*/ 392 h 394"/>
                  <a:gd name="T4" fmla="*/ 304 w 346"/>
                  <a:gd name="T5" fmla="*/ 394 h 394"/>
                  <a:gd name="T6" fmla="*/ 276 w 346"/>
                  <a:gd name="T7" fmla="*/ 390 h 394"/>
                  <a:gd name="T8" fmla="*/ 250 w 346"/>
                  <a:gd name="T9" fmla="*/ 374 h 394"/>
                  <a:gd name="T10" fmla="*/ 242 w 346"/>
                  <a:gd name="T11" fmla="*/ 366 h 394"/>
                  <a:gd name="T12" fmla="*/ 230 w 346"/>
                  <a:gd name="T13" fmla="*/ 344 h 394"/>
                  <a:gd name="T14" fmla="*/ 224 w 346"/>
                  <a:gd name="T15" fmla="*/ 310 h 394"/>
                  <a:gd name="T16" fmla="*/ 222 w 346"/>
                  <a:gd name="T17" fmla="*/ 262 h 394"/>
                  <a:gd name="T18" fmla="*/ 220 w 346"/>
                  <a:gd name="T19" fmla="*/ 244 h 394"/>
                  <a:gd name="T20" fmla="*/ 216 w 346"/>
                  <a:gd name="T21" fmla="*/ 226 h 394"/>
                  <a:gd name="T22" fmla="*/ 204 w 346"/>
                  <a:gd name="T23" fmla="*/ 208 h 394"/>
                  <a:gd name="T24" fmla="*/ 186 w 346"/>
                  <a:gd name="T25" fmla="*/ 196 h 394"/>
                  <a:gd name="T26" fmla="*/ 172 w 346"/>
                  <a:gd name="T27" fmla="*/ 192 h 394"/>
                  <a:gd name="T28" fmla="*/ 114 w 346"/>
                  <a:gd name="T29" fmla="*/ 190 h 394"/>
                  <a:gd name="T30" fmla="*/ 162 w 346"/>
                  <a:gd name="T31" fmla="*/ 380 h 394"/>
                  <a:gd name="T32" fmla="*/ 2 w 346"/>
                  <a:gd name="T33" fmla="*/ 390 h 394"/>
                  <a:gd name="T34" fmla="*/ 52 w 346"/>
                  <a:gd name="T35" fmla="*/ 380 h 394"/>
                  <a:gd name="T36" fmla="*/ 0 w 346"/>
                  <a:gd name="T37" fmla="*/ 10 h 394"/>
                  <a:gd name="T38" fmla="*/ 154 w 346"/>
                  <a:gd name="T39" fmla="*/ 0 h 394"/>
                  <a:gd name="T40" fmla="*/ 186 w 346"/>
                  <a:gd name="T41" fmla="*/ 0 h 394"/>
                  <a:gd name="T42" fmla="*/ 230 w 346"/>
                  <a:gd name="T43" fmla="*/ 6 h 394"/>
                  <a:gd name="T44" fmla="*/ 258 w 346"/>
                  <a:gd name="T45" fmla="*/ 16 h 394"/>
                  <a:gd name="T46" fmla="*/ 270 w 346"/>
                  <a:gd name="T47" fmla="*/ 24 h 394"/>
                  <a:gd name="T48" fmla="*/ 286 w 346"/>
                  <a:gd name="T49" fmla="*/ 38 h 394"/>
                  <a:gd name="T50" fmla="*/ 296 w 346"/>
                  <a:gd name="T51" fmla="*/ 54 h 394"/>
                  <a:gd name="T52" fmla="*/ 304 w 346"/>
                  <a:gd name="T53" fmla="*/ 90 h 394"/>
                  <a:gd name="T54" fmla="*/ 304 w 346"/>
                  <a:gd name="T55" fmla="*/ 100 h 394"/>
                  <a:gd name="T56" fmla="*/ 296 w 346"/>
                  <a:gd name="T57" fmla="*/ 128 h 394"/>
                  <a:gd name="T58" fmla="*/ 270 w 346"/>
                  <a:gd name="T59" fmla="*/ 156 h 394"/>
                  <a:gd name="T60" fmla="*/ 232 w 346"/>
                  <a:gd name="T61" fmla="*/ 176 h 394"/>
                  <a:gd name="T62" fmla="*/ 184 w 346"/>
                  <a:gd name="T63" fmla="*/ 184 h 394"/>
                  <a:gd name="T64" fmla="*/ 198 w 346"/>
                  <a:gd name="T65" fmla="*/ 188 h 394"/>
                  <a:gd name="T66" fmla="*/ 232 w 346"/>
                  <a:gd name="T67" fmla="*/ 200 h 394"/>
                  <a:gd name="T68" fmla="*/ 256 w 346"/>
                  <a:gd name="T69" fmla="*/ 216 h 394"/>
                  <a:gd name="T70" fmla="*/ 268 w 346"/>
                  <a:gd name="T71" fmla="*/ 228 h 394"/>
                  <a:gd name="T72" fmla="*/ 284 w 346"/>
                  <a:gd name="T73" fmla="*/ 254 h 394"/>
                  <a:gd name="T74" fmla="*/ 290 w 346"/>
                  <a:gd name="T75" fmla="*/ 278 h 394"/>
                  <a:gd name="T76" fmla="*/ 292 w 346"/>
                  <a:gd name="T77" fmla="*/ 312 h 394"/>
                  <a:gd name="T78" fmla="*/ 292 w 346"/>
                  <a:gd name="T79" fmla="*/ 328 h 394"/>
                  <a:gd name="T80" fmla="*/ 294 w 346"/>
                  <a:gd name="T81" fmla="*/ 358 h 394"/>
                  <a:gd name="T82" fmla="*/ 296 w 346"/>
                  <a:gd name="T83" fmla="*/ 366 h 394"/>
                  <a:gd name="T84" fmla="*/ 308 w 346"/>
                  <a:gd name="T85" fmla="*/ 378 h 394"/>
                  <a:gd name="T86" fmla="*/ 318 w 346"/>
                  <a:gd name="T87" fmla="*/ 380 h 394"/>
                  <a:gd name="T88" fmla="*/ 342 w 346"/>
                  <a:gd name="T89" fmla="*/ 374 h 394"/>
                  <a:gd name="T90" fmla="*/ 114 w 346"/>
                  <a:gd name="T91" fmla="*/ 12 h 394"/>
                  <a:gd name="T92" fmla="*/ 132 w 346"/>
                  <a:gd name="T93" fmla="*/ 176 h 394"/>
                  <a:gd name="T94" fmla="*/ 152 w 346"/>
                  <a:gd name="T95" fmla="*/ 176 h 394"/>
                  <a:gd name="T96" fmla="*/ 192 w 346"/>
                  <a:gd name="T97" fmla="*/ 170 h 394"/>
                  <a:gd name="T98" fmla="*/ 210 w 346"/>
                  <a:gd name="T99" fmla="*/ 162 h 394"/>
                  <a:gd name="T100" fmla="*/ 218 w 346"/>
                  <a:gd name="T101" fmla="*/ 156 h 394"/>
                  <a:gd name="T102" fmla="*/ 228 w 346"/>
                  <a:gd name="T103" fmla="*/ 142 h 394"/>
                  <a:gd name="T104" fmla="*/ 236 w 346"/>
                  <a:gd name="T105" fmla="*/ 114 h 394"/>
                  <a:gd name="T106" fmla="*/ 236 w 346"/>
                  <a:gd name="T107" fmla="*/ 96 h 394"/>
                  <a:gd name="T108" fmla="*/ 234 w 346"/>
                  <a:gd name="T109" fmla="*/ 66 h 394"/>
                  <a:gd name="T110" fmla="*/ 222 w 346"/>
                  <a:gd name="T111" fmla="*/ 38 h 394"/>
                  <a:gd name="T112" fmla="*/ 214 w 346"/>
                  <a:gd name="T113" fmla="*/ 30 h 394"/>
                  <a:gd name="T114" fmla="*/ 194 w 346"/>
                  <a:gd name="T115" fmla="*/ 18 h 394"/>
                  <a:gd name="T116" fmla="*/ 158 w 346"/>
                  <a:gd name="T117" fmla="*/ 12 h 394"/>
                  <a:gd name="T118" fmla="*/ 114 w 346"/>
                  <a:gd name="T119" fmla="*/ 12 h 3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394"/>
                  <a:gd name="T182" fmla="*/ 346 w 346"/>
                  <a:gd name="T183" fmla="*/ 394 h 3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394">
                    <a:moveTo>
                      <a:pt x="346" y="384"/>
                    </a:moveTo>
                    <a:lnTo>
                      <a:pt x="346" y="384"/>
                    </a:lnTo>
                    <a:lnTo>
                      <a:pt x="334" y="388"/>
                    </a:lnTo>
                    <a:lnTo>
                      <a:pt x="322" y="392"/>
                    </a:lnTo>
                    <a:lnTo>
                      <a:pt x="304" y="394"/>
                    </a:lnTo>
                    <a:lnTo>
                      <a:pt x="290" y="392"/>
                    </a:lnTo>
                    <a:lnTo>
                      <a:pt x="276" y="390"/>
                    </a:lnTo>
                    <a:lnTo>
                      <a:pt x="264" y="384"/>
                    </a:lnTo>
                    <a:lnTo>
                      <a:pt x="250" y="374"/>
                    </a:lnTo>
                    <a:lnTo>
                      <a:pt x="242" y="366"/>
                    </a:lnTo>
                    <a:lnTo>
                      <a:pt x="236" y="356"/>
                    </a:lnTo>
                    <a:lnTo>
                      <a:pt x="230" y="344"/>
                    </a:lnTo>
                    <a:lnTo>
                      <a:pt x="226" y="334"/>
                    </a:lnTo>
                    <a:lnTo>
                      <a:pt x="224" y="310"/>
                    </a:lnTo>
                    <a:lnTo>
                      <a:pt x="222" y="288"/>
                    </a:lnTo>
                    <a:lnTo>
                      <a:pt x="222" y="262"/>
                    </a:lnTo>
                    <a:lnTo>
                      <a:pt x="220" y="244"/>
                    </a:lnTo>
                    <a:lnTo>
                      <a:pt x="218" y="236"/>
                    </a:lnTo>
                    <a:lnTo>
                      <a:pt x="216" y="226"/>
                    </a:lnTo>
                    <a:lnTo>
                      <a:pt x="210" y="216"/>
                    </a:lnTo>
                    <a:lnTo>
                      <a:pt x="204" y="208"/>
                    </a:lnTo>
                    <a:lnTo>
                      <a:pt x="196" y="202"/>
                    </a:lnTo>
                    <a:lnTo>
                      <a:pt x="186" y="196"/>
                    </a:lnTo>
                    <a:lnTo>
                      <a:pt x="172" y="192"/>
                    </a:lnTo>
                    <a:lnTo>
                      <a:pt x="158" y="190"/>
                    </a:lnTo>
                    <a:lnTo>
                      <a:pt x="114" y="190"/>
                    </a:lnTo>
                    <a:lnTo>
                      <a:pt x="114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2" y="390"/>
                    </a:lnTo>
                    <a:lnTo>
                      <a:pt x="2" y="380"/>
                    </a:lnTo>
                    <a:lnTo>
                      <a:pt x="52" y="38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86" y="0"/>
                    </a:lnTo>
                    <a:lnTo>
                      <a:pt x="216" y="2"/>
                    </a:lnTo>
                    <a:lnTo>
                      <a:pt x="230" y="6"/>
                    </a:lnTo>
                    <a:lnTo>
                      <a:pt x="244" y="10"/>
                    </a:lnTo>
                    <a:lnTo>
                      <a:pt x="258" y="16"/>
                    </a:lnTo>
                    <a:lnTo>
                      <a:pt x="270" y="24"/>
                    </a:lnTo>
                    <a:lnTo>
                      <a:pt x="280" y="30"/>
                    </a:lnTo>
                    <a:lnTo>
                      <a:pt x="286" y="38"/>
                    </a:lnTo>
                    <a:lnTo>
                      <a:pt x="292" y="46"/>
                    </a:lnTo>
                    <a:lnTo>
                      <a:pt x="296" y="54"/>
                    </a:lnTo>
                    <a:lnTo>
                      <a:pt x="302" y="72"/>
                    </a:lnTo>
                    <a:lnTo>
                      <a:pt x="304" y="90"/>
                    </a:lnTo>
                    <a:lnTo>
                      <a:pt x="304" y="100"/>
                    </a:lnTo>
                    <a:lnTo>
                      <a:pt x="302" y="110"/>
                    </a:lnTo>
                    <a:lnTo>
                      <a:pt x="296" y="128"/>
                    </a:lnTo>
                    <a:lnTo>
                      <a:pt x="284" y="144"/>
                    </a:lnTo>
                    <a:lnTo>
                      <a:pt x="270" y="156"/>
                    </a:lnTo>
                    <a:lnTo>
                      <a:pt x="252" y="168"/>
                    </a:lnTo>
                    <a:lnTo>
                      <a:pt x="232" y="176"/>
                    </a:lnTo>
                    <a:lnTo>
                      <a:pt x="210" y="182"/>
                    </a:lnTo>
                    <a:lnTo>
                      <a:pt x="184" y="184"/>
                    </a:lnTo>
                    <a:lnTo>
                      <a:pt x="198" y="188"/>
                    </a:lnTo>
                    <a:lnTo>
                      <a:pt x="212" y="190"/>
                    </a:lnTo>
                    <a:lnTo>
                      <a:pt x="232" y="200"/>
                    </a:lnTo>
                    <a:lnTo>
                      <a:pt x="248" y="208"/>
                    </a:lnTo>
                    <a:lnTo>
                      <a:pt x="256" y="216"/>
                    </a:lnTo>
                    <a:lnTo>
                      <a:pt x="268" y="228"/>
                    </a:lnTo>
                    <a:lnTo>
                      <a:pt x="278" y="240"/>
                    </a:lnTo>
                    <a:lnTo>
                      <a:pt x="284" y="254"/>
                    </a:lnTo>
                    <a:lnTo>
                      <a:pt x="288" y="266"/>
                    </a:lnTo>
                    <a:lnTo>
                      <a:pt x="290" y="278"/>
                    </a:lnTo>
                    <a:lnTo>
                      <a:pt x="292" y="290"/>
                    </a:lnTo>
                    <a:lnTo>
                      <a:pt x="292" y="312"/>
                    </a:lnTo>
                    <a:lnTo>
                      <a:pt x="292" y="328"/>
                    </a:lnTo>
                    <a:lnTo>
                      <a:pt x="292" y="346"/>
                    </a:lnTo>
                    <a:lnTo>
                      <a:pt x="294" y="358"/>
                    </a:lnTo>
                    <a:lnTo>
                      <a:pt x="296" y="366"/>
                    </a:lnTo>
                    <a:lnTo>
                      <a:pt x="302" y="372"/>
                    </a:lnTo>
                    <a:lnTo>
                      <a:pt x="308" y="378"/>
                    </a:lnTo>
                    <a:lnTo>
                      <a:pt x="318" y="380"/>
                    </a:lnTo>
                    <a:lnTo>
                      <a:pt x="328" y="378"/>
                    </a:lnTo>
                    <a:lnTo>
                      <a:pt x="342" y="374"/>
                    </a:lnTo>
                    <a:lnTo>
                      <a:pt x="346" y="384"/>
                    </a:lnTo>
                    <a:close/>
                    <a:moveTo>
                      <a:pt x="114" y="12"/>
                    </a:moveTo>
                    <a:lnTo>
                      <a:pt x="114" y="176"/>
                    </a:lnTo>
                    <a:lnTo>
                      <a:pt x="132" y="176"/>
                    </a:lnTo>
                    <a:lnTo>
                      <a:pt x="152" y="176"/>
                    </a:lnTo>
                    <a:lnTo>
                      <a:pt x="172" y="174"/>
                    </a:lnTo>
                    <a:lnTo>
                      <a:pt x="192" y="170"/>
                    </a:lnTo>
                    <a:lnTo>
                      <a:pt x="202" y="166"/>
                    </a:lnTo>
                    <a:lnTo>
                      <a:pt x="210" y="162"/>
                    </a:lnTo>
                    <a:lnTo>
                      <a:pt x="218" y="156"/>
                    </a:lnTo>
                    <a:lnTo>
                      <a:pt x="222" y="148"/>
                    </a:lnTo>
                    <a:lnTo>
                      <a:pt x="228" y="142"/>
                    </a:lnTo>
                    <a:lnTo>
                      <a:pt x="232" y="132"/>
                    </a:lnTo>
                    <a:lnTo>
                      <a:pt x="236" y="114"/>
                    </a:lnTo>
                    <a:lnTo>
                      <a:pt x="236" y="96"/>
                    </a:lnTo>
                    <a:lnTo>
                      <a:pt x="236" y="82"/>
                    </a:lnTo>
                    <a:lnTo>
                      <a:pt x="234" y="66"/>
                    </a:lnTo>
                    <a:lnTo>
                      <a:pt x="228" y="52"/>
                    </a:lnTo>
                    <a:lnTo>
                      <a:pt x="222" y="38"/>
                    </a:lnTo>
                    <a:lnTo>
                      <a:pt x="214" y="30"/>
                    </a:lnTo>
                    <a:lnTo>
                      <a:pt x="204" y="22"/>
                    </a:lnTo>
                    <a:lnTo>
                      <a:pt x="194" y="18"/>
                    </a:lnTo>
                    <a:lnTo>
                      <a:pt x="182" y="14"/>
                    </a:lnTo>
                    <a:lnTo>
                      <a:pt x="158" y="12"/>
                    </a:lnTo>
                    <a:lnTo>
                      <a:pt x="132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1567"/>
              <p:cNvSpPr>
                <a:spLocks noEditPoints="1"/>
              </p:cNvSpPr>
              <p:nvPr/>
            </p:nvSpPr>
            <p:spPr bwMode="gray">
              <a:xfrm>
                <a:off x="1143" y="2043"/>
                <a:ext cx="111" cy="121"/>
              </a:xfrm>
              <a:custGeom>
                <a:avLst/>
                <a:gdLst>
                  <a:gd name="T0" fmla="*/ 190 w 226"/>
                  <a:gd name="T1" fmla="*/ 206 h 242"/>
                  <a:gd name="T2" fmla="*/ 198 w 226"/>
                  <a:gd name="T3" fmla="*/ 224 h 242"/>
                  <a:gd name="T4" fmla="*/ 208 w 226"/>
                  <a:gd name="T5" fmla="*/ 224 h 242"/>
                  <a:gd name="T6" fmla="*/ 226 w 226"/>
                  <a:gd name="T7" fmla="*/ 224 h 242"/>
                  <a:gd name="T8" fmla="*/ 212 w 226"/>
                  <a:gd name="T9" fmla="*/ 234 h 242"/>
                  <a:gd name="T10" fmla="*/ 186 w 226"/>
                  <a:gd name="T11" fmla="*/ 242 h 242"/>
                  <a:gd name="T12" fmla="*/ 160 w 226"/>
                  <a:gd name="T13" fmla="*/ 236 h 242"/>
                  <a:gd name="T14" fmla="*/ 146 w 226"/>
                  <a:gd name="T15" fmla="*/ 222 h 242"/>
                  <a:gd name="T16" fmla="*/ 138 w 226"/>
                  <a:gd name="T17" fmla="*/ 196 h 242"/>
                  <a:gd name="T18" fmla="*/ 126 w 226"/>
                  <a:gd name="T19" fmla="*/ 214 h 242"/>
                  <a:gd name="T20" fmla="*/ 100 w 226"/>
                  <a:gd name="T21" fmla="*/ 234 h 242"/>
                  <a:gd name="T22" fmla="*/ 64 w 226"/>
                  <a:gd name="T23" fmla="*/ 242 h 242"/>
                  <a:gd name="T24" fmla="*/ 38 w 226"/>
                  <a:gd name="T25" fmla="*/ 238 h 242"/>
                  <a:gd name="T26" fmla="*/ 10 w 226"/>
                  <a:gd name="T27" fmla="*/ 220 h 242"/>
                  <a:gd name="T28" fmla="*/ 0 w 226"/>
                  <a:gd name="T29" fmla="*/ 188 h 242"/>
                  <a:gd name="T30" fmla="*/ 4 w 226"/>
                  <a:gd name="T31" fmla="*/ 164 h 242"/>
                  <a:gd name="T32" fmla="*/ 26 w 226"/>
                  <a:gd name="T33" fmla="*/ 136 h 242"/>
                  <a:gd name="T34" fmla="*/ 64 w 226"/>
                  <a:gd name="T35" fmla="*/ 118 h 242"/>
                  <a:gd name="T36" fmla="*/ 102 w 226"/>
                  <a:gd name="T37" fmla="*/ 110 h 242"/>
                  <a:gd name="T38" fmla="*/ 138 w 226"/>
                  <a:gd name="T39" fmla="*/ 54 h 242"/>
                  <a:gd name="T40" fmla="*/ 132 w 226"/>
                  <a:gd name="T41" fmla="*/ 26 h 242"/>
                  <a:gd name="T42" fmla="*/ 112 w 226"/>
                  <a:gd name="T43" fmla="*/ 12 h 242"/>
                  <a:gd name="T44" fmla="*/ 90 w 226"/>
                  <a:gd name="T45" fmla="*/ 12 h 242"/>
                  <a:gd name="T46" fmla="*/ 58 w 226"/>
                  <a:gd name="T47" fmla="*/ 26 h 242"/>
                  <a:gd name="T48" fmla="*/ 54 w 226"/>
                  <a:gd name="T49" fmla="*/ 34 h 242"/>
                  <a:gd name="T50" fmla="*/ 64 w 226"/>
                  <a:gd name="T51" fmla="*/ 52 h 242"/>
                  <a:gd name="T52" fmla="*/ 64 w 226"/>
                  <a:gd name="T53" fmla="*/ 70 h 242"/>
                  <a:gd name="T54" fmla="*/ 40 w 226"/>
                  <a:gd name="T55" fmla="*/ 84 h 242"/>
                  <a:gd name="T56" fmla="*/ 22 w 226"/>
                  <a:gd name="T57" fmla="*/ 76 h 242"/>
                  <a:gd name="T58" fmla="*/ 16 w 226"/>
                  <a:gd name="T59" fmla="*/ 58 h 242"/>
                  <a:gd name="T60" fmla="*/ 30 w 226"/>
                  <a:gd name="T61" fmla="*/ 28 h 242"/>
                  <a:gd name="T62" fmla="*/ 70 w 226"/>
                  <a:gd name="T63" fmla="*/ 6 h 242"/>
                  <a:gd name="T64" fmla="*/ 108 w 226"/>
                  <a:gd name="T65" fmla="*/ 0 h 242"/>
                  <a:gd name="T66" fmla="*/ 162 w 226"/>
                  <a:gd name="T67" fmla="*/ 12 h 242"/>
                  <a:gd name="T68" fmla="*/ 180 w 226"/>
                  <a:gd name="T69" fmla="*/ 28 h 242"/>
                  <a:gd name="T70" fmla="*/ 190 w 226"/>
                  <a:gd name="T71" fmla="*/ 62 h 242"/>
                  <a:gd name="T72" fmla="*/ 138 w 226"/>
                  <a:gd name="T73" fmla="*/ 118 h 242"/>
                  <a:gd name="T74" fmla="*/ 106 w 226"/>
                  <a:gd name="T75" fmla="*/ 122 h 242"/>
                  <a:gd name="T76" fmla="*/ 68 w 226"/>
                  <a:gd name="T77" fmla="*/ 138 h 242"/>
                  <a:gd name="T78" fmla="*/ 52 w 226"/>
                  <a:gd name="T79" fmla="*/ 178 h 242"/>
                  <a:gd name="T80" fmla="*/ 56 w 226"/>
                  <a:gd name="T81" fmla="*/ 194 h 242"/>
                  <a:gd name="T82" fmla="*/ 68 w 226"/>
                  <a:gd name="T83" fmla="*/ 210 h 242"/>
                  <a:gd name="T84" fmla="*/ 88 w 226"/>
                  <a:gd name="T85" fmla="*/ 216 h 242"/>
                  <a:gd name="T86" fmla="*/ 114 w 226"/>
                  <a:gd name="T87" fmla="*/ 208 h 242"/>
                  <a:gd name="T88" fmla="*/ 124 w 226"/>
                  <a:gd name="T89" fmla="*/ 196 h 242"/>
                  <a:gd name="T90" fmla="*/ 138 w 226"/>
                  <a:gd name="T91" fmla="*/ 158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242"/>
                  <a:gd name="T140" fmla="*/ 226 w 226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242">
                    <a:moveTo>
                      <a:pt x="190" y="194"/>
                    </a:moveTo>
                    <a:lnTo>
                      <a:pt x="190" y="194"/>
                    </a:lnTo>
                    <a:lnTo>
                      <a:pt x="190" y="206"/>
                    </a:lnTo>
                    <a:lnTo>
                      <a:pt x="192" y="216"/>
                    </a:lnTo>
                    <a:lnTo>
                      <a:pt x="196" y="224"/>
                    </a:lnTo>
                    <a:lnTo>
                      <a:pt x="198" y="224"/>
                    </a:lnTo>
                    <a:lnTo>
                      <a:pt x="202" y="226"/>
                    </a:lnTo>
                    <a:lnTo>
                      <a:pt x="208" y="224"/>
                    </a:lnTo>
                    <a:lnTo>
                      <a:pt x="212" y="222"/>
                    </a:lnTo>
                    <a:lnTo>
                      <a:pt x="220" y="216"/>
                    </a:lnTo>
                    <a:lnTo>
                      <a:pt x="226" y="224"/>
                    </a:lnTo>
                    <a:lnTo>
                      <a:pt x="222" y="228"/>
                    </a:lnTo>
                    <a:lnTo>
                      <a:pt x="212" y="234"/>
                    </a:lnTo>
                    <a:lnTo>
                      <a:pt x="200" y="240"/>
                    </a:lnTo>
                    <a:lnTo>
                      <a:pt x="186" y="242"/>
                    </a:lnTo>
                    <a:lnTo>
                      <a:pt x="176" y="240"/>
                    </a:lnTo>
                    <a:lnTo>
                      <a:pt x="168" y="238"/>
                    </a:lnTo>
                    <a:lnTo>
                      <a:pt x="160" y="236"/>
                    </a:lnTo>
                    <a:lnTo>
                      <a:pt x="152" y="232"/>
                    </a:lnTo>
                    <a:lnTo>
                      <a:pt x="146" y="222"/>
                    </a:lnTo>
                    <a:lnTo>
                      <a:pt x="140" y="214"/>
                    </a:lnTo>
                    <a:lnTo>
                      <a:pt x="138" y="204"/>
                    </a:lnTo>
                    <a:lnTo>
                      <a:pt x="138" y="196"/>
                    </a:lnTo>
                    <a:lnTo>
                      <a:pt x="132" y="204"/>
                    </a:lnTo>
                    <a:lnTo>
                      <a:pt x="126" y="214"/>
                    </a:lnTo>
                    <a:lnTo>
                      <a:pt x="118" y="220"/>
                    </a:lnTo>
                    <a:lnTo>
                      <a:pt x="110" y="228"/>
                    </a:lnTo>
                    <a:lnTo>
                      <a:pt x="100" y="234"/>
                    </a:lnTo>
                    <a:lnTo>
                      <a:pt x="88" y="238"/>
                    </a:lnTo>
                    <a:lnTo>
                      <a:pt x="76" y="240"/>
                    </a:lnTo>
                    <a:lnTo>
                      <a:pt x="64" y="242"/>
                    </a:lnTo>
                    <a:lnTo>
                      <a:pt x="50" y="240"/>
                    </a:lnTo>
                    <a:lnTo>
                      <a:pt x="38" y="238"/>
                    </a:lnTo>
                    <a:lnTo>
                      <a:pt x="28" y="234"/>
                    </a:lnTo>
                    <a:lnTo>
                      <a:pt x="18" y="228"/>
                    </a:lnTo>
                    <a:lnTo>
                      <a:pt x="10" y="220"/>
                    </a:lnTo>
                    <a:lnTo>
                      <a:pt x="6" y="210"/>
                    </a:lnTo>
                    <a:lnTo>
                      <a:pt x="2" y="200"/>
                    </a:lnTo>
                    <a:lnTo>
                      <a:pt x="0" y="188"/>
                    </a:lnTo>
                    <a:lnTo>
                      <a:pt x="2" y="176"/>
                    </a:lnTo>
                    <a:lnTo>
                      <a:pt x="4" y="164"/>
                    </a:lnTo>
                    <a:lnTo>
                      <a:pt x="10" y="154"/>
                    </a:lnTo>
                    <a:lnTo>
                      <a:pt x="18" y="144"/>
                    </a:lnTo>
                    <a:lnTo>
                      <a:pt x="26" y="136"/>
                    </a:lnTo>
                    <a:lnTo>
                      <a:pt x="38" y="128"/>
                    </a:lnTo>
                    <a:lnTo>
                      <a:pt x="50" y="122"/>
                    </a:lnTo>
                    <a:lnTo>
                      <a:pt x="64" y="118"/>
                    </a:lnTo>
                    <a:lnTo>
                      <a:pt x="82" y="114"/>
                    </a:lnTo>
                    <a:lnTo>
                      <a:pt x="102" y="110"/>
                    </a:lnTo>
                    <a:lnTo>
                      <a:pt x="138" y="108"/>
                    </a:lnTo>
                    <a:lnTo>
                      <a:pt x="138" y="54"/>
                    </a:lnTo>
                    <a:lnTo>
                      <a:pt x="138" y="40"/>
                    </a:lnTo>
                    <a:lnTo>
                      <a:pt x="136" y="32"/>
                    </a:lnTo>
                    <a:lnTo>
                      <a:pt x="132" y="26"/>
                    </a:lnTo>
                    <a:lnTo>
                      <a:pt x="128" y="20"/>
                    </a:lnTo>
                    <a:lnTo>
                      <a:pt x="122" y="16"/>
                    </a:lnTo>
                    <a:lnTo>
                      <a:pt x="112" y="12"/>
                    </a:lnTo>
                    <a:lnTo>
                      <a:pt x="100" y="10"/>
                    </a:lnTo>
                    <a:lnTo>
                      <a:pt x="90" y="12"/>
                    </a:lnTo>
                    <a:lnTo>
                      <a:pt x="82" y="14"/>
                    </a:lnTo>
                    <a:lnTo>
                      <a:pt x="68" y="20"/>
                    </a:lnTo>
                    <a:lnTo>
                      <a:pt x="58" y="26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60" y="46"/>
                    </a:lnTo>
                    <a:lnTo>
                      <a:pt x="64" y="52"/>
                    </a:lnTo>
                    <a:lnTo>
                      <a:pt x="66" y="60"/>
                    </a:lnTo>
                    <a:lnTo>
                      <a:pt x="64" y="70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40" y="84"/>
                    </a:lnTo>
                    <a:lnTo>
                      <a:pt x="30" y="82"/>
                    </a:lnTo>
                    <a:lnTo>
                      <a:pt x="22" y="76"/>
                    </a:lnTo>
                    <a:lnTo>
                      <a:pt x="18" y="68"/>
                    </a:lnTo>
                    <a:lnTo>
                      <a:pt x="16" y="58"/>
                    </a:lnTo>
                    <a:lnTo>
                      <a:pt x="18" y="48"/>
                    </a:lnTo>
                    <a:lnTo>
                      <a:pt x="22" y="38"/>
                    </a:lnTo>
                    <a:lnTo>
                      <a:pt x="30" y="28"/>
                    </a:lnTo>
                    <a:lnTo>
                      <a:pt x="40" y="18"/>
                    </a:lnTo>
                    <a:lnTo>
                      <a:pt x="54" y="12"/>
                    </a:lnTo>
                    <a:lnTo>
                      <a:pt x="70" y="6"/>
                    </a:lnTo>
                    <a:lnTo>
                      <a:pt x="88" y="2"/>
                    </a:lnTo>
                    <a:lnTo>
                      <a:pt x="108" y="0"/>
                    </a:lnTo>
                    <a:lnTo>
                      <a:pt x="128" y="2"/>
                    </a:lnTo>
                    <a:lnTo>
                      <a:pt x="146" y="6"/>
                    </a:lnTo>
                    <a:lnTo>
                      <a:pt x="162" y="12"/>
                    </a:lnTo>
                    <a:lnTo>
                      <a:pt x="174" y="22"/>
                    </a:lnTo>
                    <a:lnTo>
                      <a:pt x="180" y="28"/>
                    </a:lnTo>
                    <a:lnTo>
                      <a:pt x="184" y="34"/>
                    </a:lnTo>
                    <a:lnTo>
                      <a:pt x="188" y="48"/>
                    </a:lnTo>
                    <a:lnTo>
                      <a:pt x="190" y="62"/>
                    </a:lnTo>
                    <a:lnTo>
                      <a:pt x="190" y="78"/>
                    </a:lnTo>
                    <a:lnTo>
                      <a:pt x="190" y="194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22" y="120"/>
                    </a:lnTo>
                    <a:lnTo>
                      <a:pt x="106" y="122"/>
                    </a:lnTo>
                    <a:lnTo>
                      <a:pt x="92" y="126"/>
                    </a:lnTo>
                    <a:lnTo>
                      <a:pt x="80" y="132"/>
                    </a:lnTo>
                    <a:lnTo>
                      <a:pt x="68" y="138"/>
                    </a:lnTo>
                    <a:lnTo>
                      <a:pt x="60" y="148"/>
                    </a:lnTo>
                    <a:lnTo>
                      <a:pt x="54" y="162"/>
                    </a:lnTo>
                    <a:lnTo>
                      <a:pt x="52" y="178"/>
                    </a:lnTo>
                    <a:lnTo>
                      <a:pt x="54" y="186"/>
                    </a:lnTo>
                    <a:lnTo>
                      <a:pt x="56" y="194"/>
                    </a:lnTo>
                    <a:lnTo>
                      <a:pt x="58" y="202"/>
                    </a:lnTo>
                    <a:lnTo>
                      <a:pt x="64" y="206"/>
                    </a:lnTo>
                    <a:lnTo>
                      <a:pt x="68" y="210"/>
                    </a:lnTo>
                    <a:lnTo>
                      <a:pt x="74" y="214"/>
                    </a:lnTo>
                    <a:lnTo>
                      <a:pt x="88" y="216"/>
                    </a:lnTo>
                    <a:lnTo>
                      <a:pt x="98" y="214"/>
                    </a:lnTo>
                    <a:lnTo>
                      <a:pt x="106" y="212"/>
                    </a:lnTo>
                    <a:lnTo>
                      <a:pt x="114" y="208"/>
                    </a:lnTo>
                    <a:lnTo>
                      <a:pt x="118" y="204"/>
                    </a:lnTo>
                    <a:lnTo>
                      <a:pt x="124" y="196"/>
                    </a:lnTo>
                    <a:lnTo>
                      <a:pt x="128" y="190"/>
                    </a:lnTo>
                    <a:lnTo>
                      <a:pt x="134" y="176"/>
                    </a:lnTo>
                    <a:lnTo>
                      <a:pt x="138" y="158"/>
                    </a:lnTo>
                    <a:lnTo>
                      <a:pt x="138" y="138"/>
                    </a:lnTo>
                    <a:lnTo>
                      <a:pt x="13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1568"/>
              <p:cNvSpPr>
                <a:spLocks/>
              </p:cNvSpPr>
              <p:nvPr/>
            </p:nvSpPr>
            <p:spPr bwMode="gray">
              <a:xfrm>
                <a:off x="1252" y="2001"/>
                <a:ext cx="79" cy="162"/>
              </a:xfrm>
              <a:custGeom>
                <a:avLst/>
                <a:gdLst>
                  <a:gd name="T0" fmla="*/ 148 w 160"/>
                  <a:gd name="T1" fmla="*/ 104 h 328"/>
                  <a:gd name="T2" fmla="*/ 88 w 160"/>
                  <a:gd name="T3" fmla="*/ 104 h 328"/>
                  <a:gd name="T4" fmla="*/ 88 w 160"/>
                  <a:gd name="T5" fmla="*/ 270 h 328"/>
                  <a:gd name="T6" fmla="*/ 88 w 160"/>
                  <a:gd name="T7" fmla="*/ 270 h 328"/>
                  <a:gd name="T8" fmla="*/ 88 w 160"/>
                  <a:gd name="T9" fmla="*/ 282 h 328"/>
                  <a:gd name="T10" fmla="*/ 92 w 160"/>
                  <a:gd name="T11" fmla="*/ 296 h 328"/>
                  <a:gd name="T12" fmla="*/ 94 w 160"/>
                  <a:gd name="T13" fmla="*/ 302 h 328"/>
                  <a:gd name="T14" fmla="*/ 100 w 160"/>
                  <a:gd name="T15" fmla="*/ 306 h 328"/>
                  <a:gd name="T16" fmla="*/ 106 w 160"/>
                  <a:gd name="T17" fmla="*/ 308 h 328"/>
                  <a:gd name="T18" fmla="*/ 116 w 160"/>
                  <a:gd name="T19" fmla="*/ 310 h 328"/>
                  <a:gd name="T20" fmla="*/ 116 w 160"/>
                  <a:gd name="T21" fmla="*/ 310 h 328"/>
                  <a:gd name="T22" fmla="*/ 124 w 160"/>
                  <a:gd name="T23" fmla="*/ 308 h 328"/>
                  <a:gd name="T24" fmla="*/ 132 w 160"/>
                  <a:gd name="T25" fmla="*/ 306 h 328"/>
                  <a:gd name="T26" fmla="*/ 138 w 160"/>
                  <a:gd name="T27" fmla="*/ 302 h 328"/>
                  <a:gd name="T28" fmla="*/ 142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8 w 160"/>
                  <a:gd name="T39" fmla="*/ 292 h 328"/>
                  <a:gd name="T40" fmla="*/ 154 w 160"/>
                  <a:gd name="T41" fmla="*/ 300 h 328"/>
                  <a:gd name="T42" fmla="*/ 148 w 160"/>
                  <a:gd name="T43" fmla="*/ 308 h 328"/>
                  <a:gd name="T44" fmla="*/ 140 w 160"/>
                  <a:gd name="T45" fmla="*/ 316 h 328"/>
                  <a:gd name="T46" fmla="*/ 130 w 160"/>
                  <a:gd name="T47" fmla="*/ 322 h 328"/>
                  <a:gd name="T48" fmla="*/ 116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80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6 w 160"/>
                  <a:gd name="T61" fmla="*/ 316 h 328"/>
                  <a:gd name="T62" fmla="*/ 50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8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6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2 w 160"/>
                  <a:gd name="T91" fmla="*/ 54 h 328"/>
                  <a:gd name="T92" fmla="*/ 52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8 w 160"/>
                  <a:gd name="T99" fmla="*/ 10 h 328"/>
                  <a:gd name="T100" fmla="*/ 80 w 160"/>
                  <a:gd name="T101" fmla="*/ 0 h 328"/>
                  <a:gd name="T102" fmla="*/ 88 w 160"/>
                  <a:gd name="T103" fmla="*/ 0 h 328"/>
                  <a:gd name="T104" fmla="*/ 88 w 160"/>
                  <a:gd name="T105" fmla="*/ 92 h 328"/>
                  <a:gd name="T106" fmla="*/ 148 w 160"/>
                  <a:gd name="T107" fmla="*/ 92 h 328"/>
                  <a:gd name="T108" fmla="*/ 148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8" y="104"/>
                    </a:moveTo>
                    <a:lnTo>
                      <a:pt x="88" y="104"/>
                    </a:lnTo>
                    <a:lnTo>
                      <a:pt x="88" y="270"/>
                    </a:lnTo>
                    <a:lnTo>
                      <a:pt x="88" y="28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6"/>
                    </a:lnTo>
                    <a:lnTo>
                      <a:pt x="106" y="308"/>
                    </a:lnTo>
                    <a:lnTo>
                      <a:pt x="116" y="310"/>
                    </a:lnTo>
                    <a:lnTo>
                      <a:pt x="124" y="308"/>
                    </a:lnTo>
                    <a:lnTo>
                      <a:pt x="132" y="306"/>
                    </a:lnTo>
                    <a:lnTo>
                      <a:pt x="138" y="302"/>
                    </a:lnTo>
                    <a:lnTo>
                      <a:pt x="142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8" y="292"/>
                    </a:lnTo>
                    <a:lnTo>
                      <a:pt x="154" y="300"/>
                    </a:lnTo>
                    <a:lnTo>
                      <a:pt x="148" y="308"/>
                    </a:lnTo>
                    <a:lnTo>
                      <a:pt x="140" y="316"/>
                    </a:lnTo>
                    <a:lnTo>
                      <a:pt x="130" y="322"/>
                    </a:lnTo>
                    <a:lnTo>
                      <a:pt x="116" y="326"/>
                    </a:lnTo>
                    <a:lnTo>
                      <a:pt x="98" y="328"/>
                    </a:lnTo>
                    <a:lnTo>
                      <a:pt x="80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6" y="316"/>
                    </a:lnTo>
                    <a:lnTo>
                      <a:pt x="50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8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6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2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8" y="1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92"/>
                    </a:lnTo>
                    <a:lnTo>
                      <a:pt x="148" y="92"/>
                    </a:lnTo>
                    <a:lnTo>
                      <a:pt x="148" y="1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1570"/>
              <p:cNvSpPr>
                <a:spLocks/>
              </p:cNvSpPr>
              <p:nvPr/>
            </p:nvSpPr>
            <p:spPr bwMode="gray">
              <a:xfrm>
                <a:off x="1340" y="2047"/>
                <a:ext cx="62" cy="112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 1571"/>
              <p:cNvSpPr>
                <a:spLocks/>
              </p:cNvSpPr>
              <p:nvPr/>
            </p:nvSpPr>
            <p:spPr bwMode="gray">
              <a:xfrm>
                <a:off x="1356" y="1970"/>
                <a:ext cx="31" cy="32"/>
              </a:xfrm>
              <a:custGeom>
                <a:avLst/>
                <a:gdLst>
                  <a:gd name="T0" fmla="*/ 32 w 64"/>
                  <a:gd name="T1" fmla="*/ 0 h 66"/>
                  <a:gd name="T2" fmla="*/ 32 w 64"/>
                  <a:gd name="T3" fmla="*/ 0 h 66"/>
                  <a:gd name="T4" fmla="*/ 38 w 64"/>
                  <a:gd name="T5" fmla="*/ 0 h 66"/>
                  <a:gd name="T6" fmla="*/ 44 w 64"/>
                  <a:gd name="T7" fmla="*/ 2 h 66"/>
                  <a:gd name="T8" fmla="*/ 50 w 64"/>
                  <a:gd name="T9" fmla="*/ 6 h 66"/>
                  <a:gd name="T10" fmla="*/ 56 w 64"/>
                  <a:gd name="T11" fmla="*/ 10 h 66"/>
                  <a:gd name="T12" fmla="*/ 60 w 64"/>
                  <a:gd name="T13" fmla="*/ 14 h 66"/>
                  <a:gd name="T14" fmla="*/ 62 w 64"/>
                  <a:gd name="T15" fmla="*/ 20 h 66"/>
                  <a:gd name="T16" fmla="*/ 64 w 64"/>
                  <a:gd name="T17" fmla="*/ 26 h 66"/>
                  <a:gd name="T18" fmla="*/ 64 w 64"/>
                  <a:gd name="T19" fmla="*/ 32 h 66"/>
                  <a:gd name="T20" fmla="*/ 64 w 64"/>
                  <a:gd name="T21" fmla="*/ 32 h 66"/>
                  <a:gd name="T22" fmla="*/ 64 w 64"/>
                  <a:gd name="T23" fmla="*/ 40 h 66"/>
                  <a:gd name="T24" fmla="*/ 62 w 64"/>
                  <a:gd name="T25" fmla="*/ 46 h 66"/>
                  <a:gd name="T26" fmla="*/ 60 w 64"/>
                  <a:gd name="T27" fmla="*/ 52 h 66"/>
                  <a:gd name="T28" fmla="*/ 56 w 64"/>
                  <a:gd name="T29" fmla="*/ 56 h 66"/>
                  <a:gd name="T30" fmla="*/ 50 w 64"/>
                  <a:gd name="T31" fmla="*/ 60 h 66"/>
                  <a:gd name="T32" fmla="*/ 44 w 64"/>
                  <a:gd name="T33" fmla="*/ 64 h 66"/>
                  <a:gd name="T34" fmla="*/ 38 w 64"/>
                  <a:gd name="T35" fmla="*/ 64 h 66"/>
                  <a:gd name="T36" fmla="*/ 32 w 64"/>
                  <a:gd name="T37" fmla="*/ 66 h 66"/>
                  <a:gd name="T38" fmla="*/ 32 w 64"/>
                  <a:gd name="T39" fmla="*/ 66 h 66"/>
                  <a:gd name="T40" fmla="*/ 26 w 64"/>
                  <a:gd name="T41" fmla="*/ 64 h 66"/>
                  <a:gd name="T42" fmla="*/ 20 w 64"/>
                  <a:gd name="T43" fmla="*/ 64 h 66"/>
                  <a:gd name="T44" fmla="*/ 14 w 64"/>
                  <a:gd name="T45" fmla="*/ 60 h 66"/>
                  <a:gd name="T46" fmla="*/ 8 w 64"/>
                  <a:gd name="T47" fmla="*/ 56 h 66"/>
                  <a:gd name="T48" fmla="*/ 4 w 64"/>
                  <a:gd name="T49" fmla="*/ 52 h 66"/>
                  <a:gd name="T50" fmla="*/ 2 w 64"/>
                  <a:gd name="T51" fmla="*/ 46 h 66"/>
                  <a:gd name="T52" fmla="*/ 0 w 64"/>
                  <a:gd name="T53" fmla="*/ 40 h 66"/>
                  <a:gd name="T54" fmla="*/ 0 w 64"/>
                  <a:gd name="T55" fmla="*/ 32 h 66"/>
                  <a:gd name="T56" fmla="*/ 0 w 64"/>
                  <a:gd name="T57" fmla="*/ 32 h 66"/>
                  <a:gd name="T58" fmla="*/ 0 w 64"/>
                  <a:gd name="T59" fmla="*/ 26 h 66"/>
                  <a:gd name="T60" fmla="*/ 2 w 64"/>
                  <a:gd name="T61" fmla="*/ 20 h 66"/>
                  <a:gd name="T62" fmla="*/ 4 w 64"/>
                  <a:gd name="T63" fmla="*/ 14 h 66"/>
                  <a:gd name="T64" fmla="*/ 8 w 64"/>
                  <a:gd name="T65" fmla="*/ 10 h 66"/>
                  <a:gd name="T66" fmla="*/ 14 w 64"/>
                  <a:gd name="T67" fmla="*/ 6 h 66"/>
                  <a:gd name="T68" fmla="*/ 20 w 64"/>
                  <a:gd name="T69" fmla="*/ 2 h 66"/>
                  <a:gd name="T70" fmla="*/ 26 w 64"/>
                  <a:gd name="T71" fmla="*/ 0 h 66"/>
                  <a:gd name="T72" fmla="*/ 32 w 64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6"/>
                  <a:gd name="T113" fmla="*/ 64 w 6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6">
                    <a:moveTo>
                      <a:pt x="32" y="0"/>
                    </a:move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1572"/>
              <p:cNvSpPr>
                <a:spLocks/>
              </p:cNvSpPr>
              <p:nvPr/>
            </p:nvSpPr>
            <p:spPr bwMode="gray">
              <a:xfrm>
                <a:off x="1415" y="2043"/>
                <a:ext cx="137" cy="116"/>
              </a:xfrm>
              <a:custGeom>
                <a:avLst/>
                <a:gdLst>
                  <a:gd name="T0" fmla="*/ 126 w 276"/>
                  <a:gd name="T1" fmla="*/ 234 h 234"/>
                  <a:gd name="T2" fmla="*/ 0 w 276"/>
                  <a:gd name="T3" fmla="*/ 234 h 234"/>
                  <a:gd name="T4" fmla="*/ 0 w 276"/>
                  <a:gd name="T5" fmla="*/ 224 h 234"/>
                  <a:gd name="T6" fmla="*/ 36 w 276"/>
                  <a:gd name="T7" fmla="*/ 224 h 234"/>
                  <a:gd name="T8" fmla="*/ 36 w 276"/>
                  <a:gd name="T9" fmla="*/ 18 h 234"/>
                  <a:gd name="T10" fmla="*/ 0 w 276"/>
                  <a:gd name="T11" fmla="*/ 18 h 234"/>
                  <a:gd name="T12" fmla="*/ 0 w 276"/>
                  <a:gd name="T13" fmla="*/ 6 h 234"/>
                  <a:gd name="T14" fmla="*/ 90 w 276"/>
                  <a:gd name="T15" fmla="*/ 6 h 234"/>
                  <a:gd name="T16" fmla="*/ 90 w 276"/>
                  <a:gd name="T17" fmla="*/ 40 h 234"/>
                  <a:gd name="T18" fmla="*/ 90 w 276"/>
                  <a:gd name="T19" fmla="*/ 40 h 234"/>
                  <a:gd name="T20" fmla="*/ 100 w 276"/>
                  <a:gd name="T21" fmla="*/ 26 h 234"/>
                  <a:gd name="T22" fmla="*/ 112 w 276"/>
                  <a:gd name="T23" fmla="*/ 18 h 234"/>
                  <a:gd name="T24" fmla="*/ 122 w 276"/>
                  <a:gd name="T25" fmla="*/ 10 h 234"/>
                  <a:gd name="T26" fmla="*/ 134 w 276"/>
                  <a:gd name="T27" fmla="*/ 6 h 234"/>
                  <a:gd name="T28" fmla="*/ 144 w 276"/>
                  <a:gd name="T29" fmla="*/ 2 h 234"/>
                  <a:gd name="T30" fmla="*/ 152 w 276"/>
                  <a:gd name="T31" fmla="*/ 0 h 234"/>
                  <a:gd name="T32" fmla="*/ 164 w 276"/>
                  <a:gd name="T33" fmla="*/ 0 h 234"/>
                  <a:gd name="T34" fmla="*/ 164 w 276"/>
                  <a:gd name="T35" fmla="*/ 0 h 234"/>
                  <a:gd name="T36" fmla="*/ 180 w 276"/>
                  <a:gd name="T37" fmla="*/ 2 h 234"/>
                  <a:gd name="T38" fmla="*/ 196 w 276"/>
                  <a:gd name="T39" fmla="*/ 6 h 234"/>
                  <a:gd name="T40" fmla="*/ 210 w 276"/>
                  <a:gd name="T41" fmla="*/ 14 h 234"/>
                  <a:gd name="T42" fmla="*/ 222 w 276"/>
                  <a:gd name="T43" fmla="*/ 22 h 234"/>
                  <a:gd name="T44" fmla="*/ 222 w 276"/>
                  <a:gd name="T45" fmla="*/ 22 h 234"/>
                  <a:gd name="T46" fmla="*/ 228 w 276"/>
                  <a:gd name="T47" fmla="*/ 30 h 234"/>
                  <a:gd name="T48" fmla="*/ 234 w 276"/>
                  <a:gd name="T49" fmla="*/ 40 h 234"/>
                  <a:gd name="T50" fmla="*/ 238 w 276"/>
                  <a:gd name="T51" fmla="*/ 58 h 234"/>
                  <a:gd name="T52" fmla="*/ 240 w 276"/>
                  <a:gd name="T53" fmla="*/ 82 h 234"/>
                  <a:gd name="T54" fmla="*/ 240 w 276"/>
                  <a:gd name="T55" fmla="*/ 224 h 234"/>
                  <a:gd name="T56" fmla="*/ 276 w 276"/>
                  <a:gd name="T57" fmla="*/ 224 h 234"/>
                  <a:gd name="T58" fmla="*/ 276 w 276"/>
                  <a:gd name="T59" fmla="*/ 234 h 234"/>
                  <a:gd name="T60" fmla="*/ 152 w 276"/>
                  <a:gd name="T61" fmla="*/ 234 h 234"/>
                  <a:gd name="T62" fmla="*/ 152 w 276"/>
                  <a:gd name="T63" fmla="*/ 224 h 234"/>
                  <a:gd name="T64" fmla="*/ 188 w 276"/>
                  <a:gd name="T65" fmla="*/ 224 h 234"/>
                  <a:gd name="T66" fmla="*/ 188 w 276"/>
                  <a:gd name="T67" fmla="*/ 74 h 234"/>
                  <a:gd name="T68" fmla="*/ 188 w 276"/>
                  <a:gd name="T69" fmla="*/ 74 h 234"/>
                  <a:gd name="T70" fmla="*/ 186 w 276"/>
                  <a:gd name="T71" fmla="*/ 52 h 234"/>
                  <a:gd name="T72" fmla="*/ 184 w 276"/>
                  <a:gd name="T73" fmla="*/ 42 h 234"/>
                  <a:gd name="T74" fmla="*/ 184 w 276"/>
                  <a:gd name="T75" fmla="*/ 42 h 234"/>
                  <a:gd name="T76" fmla="*/ 182 w 276"/>
                  <a:gd name="T77" fmla="*/ 34 h 234"/>
                  <a:gd name="T78" fmla="*/ 178 w 276"/>
                  <a:gd name="T79" fmla="*/ 28 h 234"/>
                  <a:gd name="T80" fmla="*/ 174 w 276"/>
                  <a:gd name="T81" fmla="*/ 24 h 234"/>
                  <a:gd name="T82" fmla="*/ 170 w 276"/>
                  <a:gd name="T83" fmla="*/ 20 h 234"/>
                  <a:gd name="T84" fmla="*/ 160 w 276"/>
                  <a:gd name="T85" fmla="*/ 16 h 234"/>
                  <a:gd name="T86" fmla="*/ 152 w 276"/>
                  <a:gd name="T87" fmla="*/ 16 h 234"/>
                  <a:gd name="T88" fmla="*/ 152 w 276"/>
                  <a:gd name="T89" fmla="*/ 16 h 234"/>
                  <a:gd name="T90" fmla="*/ 142 w 276"/>
                  <a:gd name="T91" fmla="*/ 16 h 234"/>
                  <a:gd name="T92" fmla="*/ 134 w 276"/>
                  <a:gd name="T93" fmla="*/ 20 h 234"/>
                  <a:gd name="T94" fmla="*/ 124 w 276"/>
                  <a:gd name="T95" fmla="*/ 24 h 234"/>
                  <a:gd name="T96" fmla="*/ 116 w 276"/>
                  <a:gd name="T97" fmla="*/ 30 h 234"/>
                  <a:gd name="T98" fmla="*/ 116 w 276"/>
                  <a:gd name="T99" fmla="*/ 30 h 234"/>
                  <a:gd name="T100" fmla="*/ 108 w 276"/>
                  <a:gd name="T101" fmla="*/ 38 h 234"/>
                  <a:gd name="T102" fmla="*/ 102 w 276"/>
                  <a:gd name="T103" fmla="*/ 48 h 234"/>
                  <a:gd name="T104" fmla="*/ 96 w 276"/>
                  <a:gd name="T105" fmla="*/ 58 h 234"/>
                  <a:gd name="T106" fmla="*/ 94 w 276"/>
                  <a:gd name="T107" fmla="*/ 70 h 234"/>
                  <a:gd name="T108" fmla="*/ 90 w 276"/>
                  <a:gd name="T109" fmla="*/ 96 h 234"/>
                  <a:gd name="T110" fmla="*/ 90 w 276"/>
                  <a:gd name="T111" fmla="*/ 126 h 234"/>
                  <a:gd name="T112" fmla="*/ 90 w 276"/>
                  <a:gd name="T113" fmla="*/ 224 h 234"/>
                  <a:gd name="T114" fmla="*/ 126 w 276"/>
                  <a:gd name="T115" fmla="*/ 224 h 234"/>
                  <a:gd name="T116" fmla="*/ 126 w 276"/>
                  <a:gd name="T117" fmla="*/ 234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234"/>
                  <a:gd name="T179" fmla="*/ 276 w 2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234">
                    <a:moveTo>
                      <a:pt x="126" y="234"/>
                    </a:moveTo>
                    <a:lnTo>
                      <a:pt x="0" y="234"/>
                    </a:lnTo>
                    <a:lnTo>
                      <a:pt x="0" y="224"/>
                    </a:lnTo>
                    <a:lnTo>
                      <a:pt x="36" y="22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90" y="6"/>
                    </a:lnTo>
                    <a:lnTo>
                      <a:pt x="90" y="40"/>
                    </a:lnTo>
                    <a:lnTo>
                      <a:pt x="100" y="26"/>
                    </a:lnTo>
                    <a:lnTo>
                      <a:pt x="112" y="18"/>
                    </a:lnTo>
                    <a:lnTo>
                      <a:pt x="122" y="10"/>
                    </a:lnTo>
                    <a:lnTo>
                      <a:pt x="134" y="6"/>
                    </a:lnTo>
                    <a:lnTo>
                      <a:pt x="144" y="2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80" y="2"/>
                    </a:lnTo>
                    <a:lnTo>
                      <a:pt x="196" y="6"/>
                    </a:lnTo>
                    <a:lnTo>
                      <a:pt x="210" y="14"/>
                    </a:lnTo>
                    <a:lnTo>
                      <a:pt x="222" y="22"/>
                    </a:lnTo>
                    <a:lnTo>
                      <a:pt x="228" y="30"/>
                    </a:lnTo>
                    <a:lnTo>
                      <a:pt x="234" y="40"/>
                    </a:lnTo>
                    <a:lnTo>
                      <a:pt x="238" y="58"/>
                    </a:lnTo>
                    <a:lnTo>
                      <a:pt x="240" y="82"/>
                    </a:lnTo>
                    <a:lnTo>
                      <a:pt x="240" y="224"/>
                    </a:lnTo>
                    <a:lnTo>
                      <a:pt x="276" y="224"/>
                    </a:lnTo>
                    <a:lnTo>
                      <a:pt x="276" y="234"/>
                    </a:lnTo>
                    <a:lnTo>
                      <a:pt x="152" y="234"/>
                    </a:lnTo>
                    <a:lnTo>
                      <a:pt x="152" y="224"/>
                    </a:lnTo>
                    <a:lnTo>
                      <a:pt x="188" y="224"/>
                    </a:lnTo>
                    <a:lnTo>
                      <a:pt x="188" y="74"/>
                    </a:lnTo>
                    <a:lnTo>
                      <a:pt x="186" y="52"/>
                    </a:lnTo>
                    <a:lnTo>
                      <a:pt x="184" y="42"/>
                    </a:lnTo>
                    <a:lnTo>
                      <a:pt x="182" y="34"/>
                    </a:lnTo>
                    <a:lnTo>
                      <a:pt x="178" y="28"/>
                    </a:lnTo>
                    <a:lnTo>
                      <a:pt x="174" y="24"/>
                    </a:lnTo>
                    <a:lnTo>
                      <a:pt x="170" y="20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2" y="16"/>
                    </a:lnTo>
                    <a:lnTo>
                      <a:pt x="134" y="20"/>
                    </a:lnTo>
                    <a:lnTo>
                      <a:pt x="124" y="24"/>
                    </a:lnTo>
                    <a:lnTo>
                      <a:pt x="116" y="30"/>
                    </a:lnTo>
                    <a:lnTo>
                      <a:pt x="108" y="38"/>
                    </a:lnTo>
                    <a:lnTo>
                      <a:pt x="102" y="48"/>
                    </a:lnTo>
                    <a:lnTo>
                      <a:pt x="96" y="58"/>
                    </a:lnTo>
                    <a:lnTo>
                      <a:pt x="94" y="70"/>
                    </a:lnTo>
                    <a:lnTo>
                      <a:pt x="90" y="96"/>
                    </a:lnTo>
                    <a:lnTo>
                      <a:pt x="90" y="126"/>
                    </a:lnTo>
                    <a:lnTo>
                      <a:pt x="90" y="224"/>
                    </a:lnTo>
                    <a:lnTo>
                      <a:pt x="126" y="224"/>
                    </a:lnTo>
                    <a:lnTo>
                      <a:pt x="126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1573"/>
              <p:cNvSpPr>
                <a:spLocks noEditPoints="1"/>
              </p:cNvSpPr>
              <p:nvPr/>
            </p:nvSpPr>
            <p:spPr bwMode="gray">
              <a:xfrm>
                <a:off x="1562" y="2043"/>
                <a:ext cx="121" cy="196"/>
              </a:xfrm>
              <a:custGeom>
                <a:avLst/>
                <a:gdLst>
                  <a:gd name="T0" fmla="*/ 190 w 246"/>
                  <a:gd name="T1" fmla="*/ 226 h 396"/>
                  <a:gd name="T2" fmla="*/ 228 w 246"/>
                  <a:gd name="T3" fmla="*/ 264 h 396"/>
                  <a:gd name="T4" fmla="*/ 220 w 246"/>
                  <a:gd name="T5" fmla="*/ 330 h 396"/>
                  <a:gd name="T6" fmla="*/ 156 w 246"/>
                  <a:gd name="T7" fmla="*/ 388 h 396"/>
                  <a:gd name="T8" fmla="*/ 84 w 246"/>
                  <a:gd name="T9" fmla="*/ 394 h 396"/>
                  <a:gd name="T10" fmla="*/ 18 w 246"/>
                  <a:gd name="T11" fmla="*/ 364 h 396"/>
                  <a:gd name="T12" fmla="*/ 0 w 246"/>
                  <a:gd name="T13" fmla="*/ 326 h 396"/>
                  <a:gd name="T14" fmla="*/ 12 w 246"/>
                  <a:gd name="T15" fmla="*/ 294 h 396"/>
                  <a:gd name="T16" fmla="*/ 46 w 246"/>
                  <a:gd name="T17" fmla="*/ 272 h 396"/>
                  <a:gd name="T18" fmla="*/ 14 w 246"/>
                  <a:gd name="T19" fmla="*/ 254 h 396"/>
                  <a:gd name="T20" fmla="*/ 2 w 246"/>
                  <a:gd name="T21" fmla="*/ 222 h 396"/>
                  <a:gd name="T22" fmla="*/ 16 w 246"/>
                  <a:gd name="T23" fmla="*/ 182 h 396"/>
                  <a:gd name="T24" fmla="*/ 54 w 246"/>
                  <a:gd name="T25" fmla="*/ 150 h 396"/>
                  <a:gd name="T26" fmla="*/ 26 w 246"/>
                  <a:gd name="T27" fmla="*/ 120 h 396"/>
                  <a:gd name="T28" fmla="*/ 18 w 246"/>
                  <a:gd name="T29" fmla="*/ 82 h 396"/>
                  <a:gd name="T30" fmla="*/ 34 w 246"/>
                  <a:gd name="T31" fmla="*/ 32 h 396"/>
                  <a:gd name="T32" fmla="*/ 94 w 246"/>
                  <a:gd name="T33" fmla="*/ 2 h 396"/>
                  <a:gd name="T34" fmla="*/ 148 w 246"/>
                  <a:gd name="T35" fmla="*/ 6 h 396"/>
                  <a:gd name="T36" fmla="*/ 186 w 246"/>
                  <a:gd name="T37" fmla="*/ 16 h 396"/>
                  <a:gd name="T38" fmla="*/ 218 w 246"/>
                  <a:gd name="T39" fmla="*/ 4 h 396"/>
                  <a:gd name="T40" fmla="*/ 246 w 246"/>
                  <a:gd name="T41" fmla="*/ 28 h 396"/>
                  <a:gd name="T42" fmla="*/ 234 w 246"/>
                  <a:gd name="T43" fmla="*/ 48 h 396"/>
                  <a:gd name="T44" fmla="*/ 210 w 246"/>
                  <a:gd name="T45" fmla="*/ 44 h 396"/>
                  <a:gd name="T46" fmla="*/ 204 w 246"/>
                  <a:gd name="T47" fmla="*/ 28 h 396"/>
                  <a:gd name="T48" fmla="*/ 198 w 246"/>
                  <a:gd name="T49" fmla="*/ 22 h 396"/>
                  <a:gd name="T50" fmla="*/ 184 w 246"/>
                  <a:gd name="T51" fmla="*/ 32 h 396"/>
                  <a:gd name="T52" fmla="*/ 204 w 246"/>
                  <a:gd name="T53" fmla="*/ 84 h 396"/>
                  <a:gd name="T54" fmla="*/ 188 w 246"/>
                  <a:gd name="T55" fmla="*/ 132 h 396"/>
                  <a:gd name="T56" fmla="*/ 128 w 246"/>
                  <a:gd name="T57" fmla="*/ 164 h 396"/>
                  <a:gd name="T58" fmla="*/ 86 w 246"/>
                  <a:gd name="T59" fmla="*/ 162 h 396"/>
                  <a:gd name="T60" fmla="*/ 48 w 246"/>
                  <a:gd name="T61" fmla="*/ 168 h 396"/>
                  <a:gd name="T62" fmla="*/ 26 w 246"/>
                  <a:gd name="T63" fmla="*/ 202 h 396"/>
                  <a:gd name="T64" fmla="*/ 34 w 246"/>
                  <a:gd name="T65" fmla="*/ 220 h 396"/>
                  <a:gd name="T66" fmla="*/ 154 w 246"/>
                  <a:gd name="T67" fmla="*/ 224 h 396"/>
                  <a:gd name="T68" fmla="*/ 56 w 246"/>
                  <a:gd name="T69" fmla="*/ 274 h 396"/>
                  <a:gd name="T70" fmla="*/ 38 w 246"/>
                  <a:gd name="T71" fmla="*/ 304 h 396"/>
                  <a:gd name="T72" fmla="*/ 40 w 246"/>
                  <a:gd name="T73" fmla="*/ 340 h 396"/>
                  <a:gd name="T74" fmla="*/ 74 w 246"/>
                  <a:gd name="T75" fmla="*/ 376 h 396"/>
                  <a:gd name="T76" fmla="*/ 120 w 246"/>
                  <a:gd name="T77" fmla="*/ 380 h 396"/>
                  <a:gd name="T78" fmla="*/ 174 w 246"/>
                  <a:gd name="T79" fmla="*/ 362 h 396"/>
                  <a:gd name="T80" fmla="*/ 210 w 246"/>
                  <a:gd name="T81" fmla="*/ 310 h 396"/>
                  <a:gd name="T82" fmla="*/ 208 w 246"/>
                  <a:gd name="T83" fmla="*/ 284 h 396"/>
                  <a:gd name="T84" fmla="*/ 184 w 246"/>
                  <a:gd name="T85" fmla="*/ 274 h 396"/>
                  <a:gd name="T86" fmla="*/ 146 w 246"/>
                  <a:gd name="T87" fmla="*/ 30 h 396"/>
                  <a:gd name="T88" fmla="*/ 110 w 246"/>
                  <a:gd name="T89" fmla="*/ 10 h 396"/>
                  <a:gd name="T90" fmla="*/ 84 w 246"/>
                  <a:gd name="T91" fmla="*/ 20 h 396"/>
                  <a:gd name="T92" fmla="*/ 74 w 246"/>
                  <a:gd name="T93" fmla="*/ 56 h 396"/>
                  <a:gd name="T94" fmla="*/ 74 w 246"/>
                  <a:gd name="T95" fmla="*/ 124 h 396"/>
                  <a:gd name="T96" fmla="*/ 88 w 246"/>
                  <a:gd name="T97" fmla="*/ 150 h 396"/>
                  <a:gd name="T98" fmla="*/ 118 w 246"/>
                  <a:gd name="T99" fmla="*/ 154 h 396"/>
                  <a:gd name="T100" fmla="*/ 138 w 246"/>
                  <a:gd name="T101" fmla="*/ 144 h 396"/>
                  <a:gd name="T102" fmla="*/ 148 w 246"/>
                  <a:gd name="T103" fmla="*/ 78 h 396"/>
                  <a:gd name="T104" fmla="*/ 146 w 246"/>
                  <a:gd name="T105" fmla="*/ 30 h 3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396"/>
                  <a:gd name="T161" fmla="*/ 246 w 246"/>
                  <a:gd name="T162" fmla="*/ 396 h 3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396">
                    <a:moveTo>
                      <a:pt x="154" y="224"/>
                    </a:moveTo>
                    <a:lnTo>
                      <a:pt x="154" y="224"/>
                    </a:lnTo>
                    <a:lnTo>
                      <a:pt x="178" y="224"/>
                    </a:lnTo>
                    <a:lnTo>
                      <a:pt x="190" y="226"/>
                    </a:lnTo>
                    <a:lnTo>
                      <a:pt x="202" y="232"/>
                    </a:lnTo>
                    <a:lnTo>
                      <a:pt x="214" y="238"/>
                    </a:lnTo>
                    <a:lnTo>
                      <a:pt x="222" y="250"/>
                    </a:lnTo>
                    <a:lnTo>
                      <a:pt x="228" y="264"/>
                    </a:lnTo>
                    <a:lnTo>
                      <a:pt x="230" y="286"/>
                    </a:lnTo>
                    <a:lnTo>
                      <a:pt x="226" y="308"/>
                    </a:lnTo>
                    <a:lnTo>
                      <a:pt x="220" y="330"/>
                    </a:lnTo>
                    <a:lnTo>
                      <a:pt x="210" y="348"/>
                    </a:lnTo>
                    <a:lnTo>
                      <a:pt x="196" y="364"/>
                    </a:lnTo>
                    <a:lnTo>
                      <a:pt x="178" y="378"/>
                    </a:lnTo>
                    <a:lnTo>
                      <a:pt x="156" y="388"/>
                    </a:lnTo>
                    <a:lnTo>
                      <a:pt x="132" y="394"/>
                    </a:lnTo>
                    <a:lnTo>
                      <a:pt x="106" y="396"/>
                    </a:lnTo>
                    <a:lnTo>
                      <a:pt x="84" y="394"/>
                    </a:lnTo>
                    <a:lnTo>
                      <a:pt x="64" y="390"/>
                    </a:lnTo>
                    <a:lnTo>
                      <a:pt x="46" y="384"/>
                    </a:lnTo>
                    <a:lnTo>
                      <a:pt x="30" y="376"/>
                    </a:lnTo>
                    <a:lnTo>
                      <a:pt x="18" y="364"/>
                    </a:lnTo>
                    <a:lnTo>
                      <a:pt x="8" y="352"/>
                    </a:lnTo>
                    <a:lnTo>
                      <a:pt x="2" y="340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4" y="308"/>
                    </a:lnTo>
                    <a:lnTo>
                      <a:pt x="6" y="300"/>
                    </a:lnTo>
                    <a:lnTo>
                      <a:pt x="12" y="294"/>
                    </a:lnTo>
                    <a:lnTo>
                      <a:pt x="18" y="286"/>
                    </a:lnTo>
                    <a:lnTo>
                      <a:pt x="26" y="282"/>
                    </a:lnTo>
                    <a:lnTo>
                      <a:pt x="36" y="276"/>
                    </a:lnTo>
                    <a:lnTo>
                      <a:pt x="46" y="272"/>
                    </a:lnTo>
                    <a:lnTo>
                      <a:pt x="28" y="264"/>
                    </a:lnTo>
                    <a:lnTo>
                      <a:pt x="20" y="260"/>
                    </a:lnTo>
                    <a:lnTo>
                      <a:pt x="14" y="254"/>
                    </a:lnTo>
                    <a:lnTo>
                      <a:pt x="8" y="246"/>
                    </a:lnTo>
                    <a:lnTo>
                      <a:pt x="4" y="240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0"/>
                    </a:lnTo>
                    <a:lnTo>
                      <a:pt x="8" y="196"/>
                    </a:lnTo>
                    <a:lnTo>
                      <a:pt x="16" y="182"/>
                    </a:lnTo>
                    <a:lnTo>
                      <a:pt x="28" y="168"/>
                    </a:lnTo>
                    <a:lnTo>
                      <a:pt x="40" y="158"/>
                    </a:lnTo>
                    <a:lnTo>
                      <a:pt x="54" y="150"/>
                    </a:lnTo>
                    <a:lnTo>
                      <a:pt x="38" y="136"/>
                    </a:lnTo>
                    <a:lnTo>
                      <a:pt x="32" y="128"/>
                    </a:lnTo>
                    <a:lnTo>
                      <a:pt x="26" y="120"/>
                    </a:lnTo>
                    <a:lnTo>
                      <a:pt x="22" y="112"/>
                    </a:lnTo>
                    <a:lnTo>
                      <a:pt x="20" y="102"/>
                    </a:lnTo>
                    <a:lnTo>
                      <a:pt x="18" y="92"/>
                    </a:lnTo>
                    <a:lnTo>
                      <a:pt x="18" y="82"/>
                    </a:lnTo>
                    <a:lnTo>
                      <a:pt x="20" y="64"/>
                    </a:lnTo>
                    <a:lnTo>
                      <a:pt x="26" y="46"/>
                    </a:lnTo>
                    <a:lnTo>
                      <a:pt x="34" y="32"/>
                    </a:lnTo>
                    <a:lnTo>
                      <a:pt x="46" y="22"/>
                    </a:lnTo>
                    <a:lnTo>
                      <a:pt x="60" y="12"/>
                    </a:lnTo>
                    <a:lnTo>
                      <a:pt x="76" y="6"/>
                    </a:lnTo>
                    <a:lnTo>
                      <a:pt x="94" y="2"/>
                    </a:lnTo>
                    <a:lnTo>
                      <a:pt x="112" y="0"/>
                    </a:lnTo>
                    <a:lnTo>
                      <a:pt x="132" y="2"/>
                    </a:lnTo>
                    <a:lnTo>
                      <a:pt x="148" y="6"/>
                    </a:lnTo>
                    <a:lnTo>
                      <a:pt x="164" y="14"/>
                    </a:lnTo>
                    <a:lnTo>
                      <a:pt x="176" y="24"/>
                    </a:lnTo>
                    <a:lnTo>
                      <a:pt x="186" y="16"/>
                    </a:lnTo>
                    <a:lnTo>
                      <a:pt x="196" y="10"/>
                    </a:lnTo>
                    <a:lnTo>
                      <a:pt x="206" y="4"/>
                    </a:lnTo>
                    <a:lnTo>
                      <a:pt x="218" y="4"/>
                    </a:lnTo>
                    <a:lnTo>
                      <a:pt x="230" y="4"/>
                    </a:lnTo>
                    <a:lnTo>
                      <a:pt x="238" y="10"/>
                    </a:lnTo>
                    <a:lnTo>
                      <a:pt x="244" y="18"/>
                    </a:lnTo>
                    <a:lnTo>
                      <a:pt x="246" y="28"/>
                    </a:lnTo>
                    <a:lnTo>
                      <a:pt x="246" y="36"/>
                    </a:lnTo>
                    <a:lnTo>
                      <a:pt x="242" y="42"/>
                    </a:lnTo>
                    <a:lnTo>
                      <a:pt x="234" y="48"/>
                    </a:lnTo>
                    <a:lnTo>
                      <a:pt x="226" y="50"/>
                    </a:lnTo>
                    <a:lnTo>
                      <a:pt x="216" y="48"/>
                    </a:lnTo>
                    <a:lnTo>
                      <a:pt x="210" y="44"/>
                    </a:lnTo>
                    <a:lnTo>
                      <a:pt x="208" y="38"/>
                    </a:lnTo>
                    <a:lnTo>
                      <a:pt x="206" y="34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2" y="24"/>
                    </a:lnTo>
                    <a:lnTo>
                      <a:pt x="198" y="22"/>
                    </a:lnTo>
                    <a:lnTo>
                      <a:pt x="194" y="24"/>
                    </a:lnTo>
                    <a:lnTo>
                      <a:pt x="190" y="26"/>
                    </a:lnTo>
                    <a:lnTo>
                      <a:pt x="184" y="32"/>
                    </a:lnTo>
                    <a:lnTo>
                      <a:pt x="192" y="44"/>
                    </a:lnTo>
                    <a:lnTo>
                      <a:pt x="198" y="56"/>
                    </a:lnTo>
                    <a:lnTo>
                      <a:pt x="202" y="70"/>
                    </a:lnTo>
                    <a:lnTo>
                      <a:pt x="204" y="84"/>
                    </a:lnTo>
                    <a:lnTo>
                      <a:pt x="202" y="102"/>
                    </a:lnTo>
                    <a:lnTo>
                      <a:pt x="196" y="118"/>
                    </a:lnTo>
                    <a:lnTo>
                      <a:pt x="188" y="132"/>
                    </a:lnTo>
                    <a:lnTo>
                      <a:pt x="176" y="144"/>
                    </a:lnTo>
                    <a:lnTo>
                      <a:pt x="162" y="152"/>
                    </a:lnTo>
                    <a:lnTo>
                      <a:pt x="146" y="160"/>
                    </a:lnTo>
                    <a:lnTo>
                      <a:pt x="128" y="164"/>
                    </a:lnTo>
                    <a:lnTo>
                      <a:pt x="110" y="166"/>
                    </a:lnTo>
                    <a:lnTo>
                      <a:pt x="98" y="164"/>
                    </a:lnTo>
                    <a:lnTo>
                      <a:pt x="86" y="162"/>
                    </a:lnTo>
                    <a:lnTo>
                      <a:pt x="74" y="160"/>
                    </a:lnTo>
                    <a:lnTo>
                      <a:pt x="64" y="156"/>
                    </a:lnTo>
                    <a:lnTo>
                      <a:pt x="48" y="168"/>
                    </a:lnTo>
                    <a:lnTo>
                      <a:pt x="36" y="178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10"/>
                    </a:lnTo>
                    <a:lnTo>
                      <a:pt x="30" y="216"/>
                    </a:lnTo>
                    <a:lnTo>
                      <a:pt x="34" y="220"/>
                    </a:lnTo>
                    <a:lnTo>
                      <a:pt x="40" y="222"/>
                    </a:lnTo>
                    <a:lnTo>
                      <a:pt x="56" y="224"/>
                    </a:lnTo>
                    <a:lnTo>
                      <a:pt x="72" y="224"/>
                    </a:lnTo>
                    <a:lnTo>
                      <a:pt x="154" y="224"/>
                    </a:lnTo>
                    <a:close/>
                    <a:moveTo>
                      <a:pt x="118" y="276"/>
                    </a:moveTo>
                    <a:lnTo>
                      <a:pt x="118" y="276"/>
                    </a:lnTo>
                    <a:lnTo>
                      <a:pt x="84" y="276"/>
                    </a:lnTo>
                    <a:lnTo>
                      <a:pt x="56" y="274"/>
                    </a:lnTo>
                    <a:lnTo>
                      <a:pt x="48" y="282"/>
                    </a:lnTo>
                    <a:lnTo>
                      <a:pt x="42" y="292"/>
                    </a:lnTo>
                    <a:lnTo>
                      <a:pt x="38" y="304"/>
                    </a:lnTo>
                    <a:lnTo>
                      <a:pt x="36" y="320"/>
                    </a:lnTo>
                    <a:lnTo>
                      <a:pt x="36" y="330"/>
                    </a:lnTo>
                    <a:lnTo>
                      <a:pt x="40" y="340"/>
                    </a:lnTo>
                    <a:lnTo>
                      <a:pt x="44" y="352"/>
                    </a:lnTo>
                    <a:lnTo>
                      <a:pt x="52" y="360"/>
                    </a:lnTo>
                    <a:lnTo>
                      <a:pt x="62" y="368"/>
                    </a:lnTo>
                    <a:lnTo>
                      <a:pt x="74" y="376"/>
                    </a:lnTo>
                    <a:lnTo>
                      <a:pt x="88" y="380"/>
                    </a:lnTo>
                    <a:lnTo>
                      <a:pt x="106" y="382"/>
                    </a:lnTo>
                    <a:lnTo>
                      <a:pt x="120" y="380"/>
                    </a:lnTo>
                    <a:lnTo>
                      <a:pt x="134" y="378"/>
                    </a:lnTo>
                    <a:lnTo>
                      <a:pt x="146" y="376"/>
                    </a:lnTo>
                    <a:lnTo>
                      <a:pt x="156" y="372"/>
                    </a:lnTo>
                    <a:lnTo>
                      <a:pt x="174" y="362"/>
                    </a:lnTo>
                    <a:lnTo>
                      <a:pt x="188" y="350"/>
                    </a:lnTo>
                    <a:lnTo>
                      <a:pt x="200" y="338"/>
                    </a:lnTo>
                    <a:lnTo>
                      <a:pt x="206" y="324"/>
                    </a:lnTo>
                    <a:lnTo>
                      <a:pt x="210" y="310"/>
                    </a:lnTo>
                    <a:lnTo>
                      <a:pt x="210" y="300"/>
                    </a:lnTo>
                    <a:lnTo>
                      <a:pt x="210" y="290"/>
                    </a:lnTo>
                    <a:lnTo>
                      <a:pt x="208" y="284"/>
                    </a:lnTo>
                    <a:lnTo>
                      <a:pt x="204" y="280"/>
                    </a:lnTo>
                    <a:lnTo>
                      <a:pt x="200" y="278"/>
                    </a:lnTo>
                    <a:lnTo>
                      <a:pt x="192" y="276"/>
                    </a:lnTo>
                    <a:lnTo>
                      <a:pt x="184" y="274"/>
                    </a:lnTo>
                    <a:lnTo>
                      <a:pt x="164" y="274"/>
                    </a:lnTo>
                    <a:lnTo>
                      <a:pt x="118" y="276"/>
                    </a:lnTo>
                    <a:close/>
                    <a:moveTo>
                      <a:pt x="146" y="30"/>
                    </a:moveTo>
                    <a:lnTo>
                      <a:pt x="146" y="30"/>
                    </a:lnTo>
                    <a:lnTo>
                      <a:pt x="140" y="22"/>
                    </a:lnTo>
                    <a:lnTo>
                      <a:pt x="134" y="16"/>
                    </a:lnTo>
                    <a:lnTo>
                      <a:pt x="124" y="12"/>
                    </a:lnTo>
                    <a:lnTo>
                      <a:pt x="110" y="10"/>
                    </a:lnTo>
                    <a:lnTo>
                      <a:pt x="100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4" y="42"/>
                    </a:lnTo>
                    <a:lnTo>
                      <a:pt x="74" y="56"/>
                    </a:lnTo>
                    <a:lnTo>
                      <a:pt x="72" y="110"/>
                    </a:lnTo>
                    <a:lnTo>
                      <a:pt x="74" y="124"/>
                    </a:lnTo>
                    <a:lnTo>
                      <a:pt x="74" y="130"/>
                    </a:lnTo>
                    <a:lnTo>
                      <a:pt x="78" y="138"/>
                    </a:lnTo>
                    <a:lnTo>
                      <a:pt x="82" y="144"/>
                    </a:lnTo>
                    <a:lnTo>
                      <a:pt x="88" y="150"/>
                    </a:lnTo>
                    <a:lnTo>
                      <a:pt x="98" y="152"/>
                    </a:lnTo>
                    <a:lnTo>
                      <a:pt x="110" y="154"/>
                    </a:lnTo>
                    <a:lnTo>
                      <a:pt x="118" y="154"/>
                    </a:lnTo>
                    <a:lnTo>
                      <a:pt x="126" y="152"/>
                    </a:lnTo>
                    <a:lnTo>
                      <a:pt x="132" y="148"/>
                    </a:lnTo>
                    <a:lnTo>
                      <a:pt x="138" y="144"/>
                    </a:lnTo>
                    <a:lnTo>
                      <a:pt x="142" y="136"/>
                    </a:lnTo>
                    <a:lnTo>
                      <a:pt x="146" y="126"/>
                    </a:lnTo>
                    <a:lnTo>
                      <a:pt x="146" y="108"/>
                    </a:lnTo>
                    <a:lnTo>
                      <a:pt x="148" y="78"/>
                    </a:lnTo>
                    <a:lnTo>
                      <a:pt x="148" y="52"/>
                    </a:lnTo>
                    <a:lnTo>
                      <a:pt x="146" y="40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1577"/>
              <p:cNvSpPr>
                <a:spLocks/>
              </p:cNvSpPr>
              <p:nvPr/>
            </p:nvSpPr>
            <p:spPr bwMode="gray">
              <a:xfrm>
                <a:off x="1692" y="2043"/>
                <a:ext cx="79" cy="121"/>
              </a:xfrm>
              <a:custGeom>
                <a:avLst/>
                <a:gdLst>
                  <a:gd name="T0" fmla="*/ 0 w 160"/>
                  <a:gd name="T1" fmla="*/ 234 h 242"/>
                  <a:gd name="T2" fmla="*/ 10 w 160"/>
                  <a:gd name="T3" fmla="*/ 148 h 242"/>
                  <a:gd name="T4" fmla="*/ 18 w 160"/>
                  <a:gd name="T5" fmla="*/ 174 h 242"/>
                  <a:gd name="T6" fmla="*/ 28 w 160"/>
                  <a:gd name="T7" fmla="*/ 196 h 242"/>
                  <a:gd name="T8" fmla="*/ 44 w 160"/>
                  <a:gd name="T9" fmla="*/ 212 h 242"/>
                  <a:gd name="T10" fmla="*/ 62 w 160"/>
                  <a:gd name="T11" fmla="*/ 224 h 242"/>
                  <a:gd name="T12" fmla="*/ 86 w 160"/>
                  <a:gd name="T13" fmla="*/ 228 h 242"/>
                  <a:gd name="T14" fmla="*/ 96 w 160"/>
                  <a:gd name="T15" fmla="*/ 226 h 242"/>
                  <a:gd name="T16" fmla="*/ 116 w 160"/>
                  <a:gd name="T17" fmla="*/ 218 h 242"/>
                  <a:gd name="T18" fmla="*/ 130 w 160"/>
                  <a:gd name="T19" fmla="*/ 206 h 242"/>
                  <a:gd name="T20" fmla="*/ 138 w 160"/>
                  <a:gd name="T21" fmla="*/ 192 h 242"/>
                  <a:gd name="T22" fmla="*/ 138 w 160"/>
                  <a:gd name="T23" fmla="*/ 184 h 242"/>
                  <a:gd name="T24" fmla="*/ 134 w 160"/>
                  <a:gd name="T25" fmla="*/ 166 h 242"/>
                  <a:gd name="T26" fmla="*/ 122 w 160"/>
                  <a:gd name="T27" fmla="*/ 156 h 242"/>
                  <a:gd name="T28" fmla="*/ 92 w 160"/>
                  <a:gd name="T29" fmla="*/ 146 h 242"/>
                  <a:gd name="T30" fmla="*/ 74 w 160"/>
                  <a:gd name="T31" fmla="*/ 144 h 242"/>
                  <a:gd name="T32" fmla="*/ 42 w 160"/>
                  <a:gd name="T33" fmla="*/ 136 h 242"/>
                  <a:gd name="T34" fmla="*/ 34 w 160"/>
                  <a:gd name="T35" fmla="*/ 132 h 242"/>
                  <a:gd name="T36" fmla="*/ 10 w 160"/>
                  <a:gd name="T37" fmla="*/ 108 h 242"/>
                  <a:gd name="T38" fmla="*/ 2 w 160"/>
                  <a:gd name="T39" fmla="*/ 82 h 242"/>
                  <a:gd name="T40" fmla="*/ 2 w 160"/>
                  <a:gd name="T41" fmla="*/ 72 h 242"/>
                  <a:gd name="T42" fmla="*/ 6 w 160"/>
                  <a:gd name="T43" fmla="*/ 44 h 242"/>
                  <a:gd name="T44" fmla="*/ 20 w 160"/>
                  <a:gd name="T45" fmla="*/ 22 h 242"/>
                  <a:gd name="T46" fmla="*/ 42 w 160"/>
                  <a:gd name="T47" fmla="*/ 6 h 242"/>
                  <a:gd name="T48" fmla="*/ 72 w 160"/>
                  <a:gd name="T49" fmla="*/ 0 h 242"/>
                  <a:gd name="T50" fmla="*/ 88 w 160"/>
                  <a:gd name="T51" fmla="*/ 2 h 242"/>
                  <a:gd name="T52" fmla="*/ 118 w 160"/>
                  <a:gd name="T53" fmla="*/ 14 h 242"/>
                  <a:gd name="T54" fmla="*/ 138 w 160"/>
                  <a:gd name="T55" fmla="*/ 4 h 242"/>
                  <a:gd name="T56" fmla="*/ 148 w 160"/>
                  <a:gd name="T57" fmla="*/ 72 h 242"/>
                  <a:gd name="T58" fmla="*/ 136 w 160"/>
                  <a:gd name="T59" fmla="*/ 72 h 242"/>
                  <a:gd name="T60" fmla="*/ 130 w 160"/>
                  <a:gd name="T61" fmla="*/ 50 h 242"/>
                  <a:gd name="T62" fmla="*/ 116 w 160"/>
                  <a:gd name="T63" fmla="*/ 30 h 242"/>
                  <a:gd name="T64" fmla="*/ 96 w 160"/>
                  <a:gd name="T65" fmla="*/ 18 h 242"/>
                  <a:gd name="T66" fmla="*/ 70 w 160"/>
                  <a:gd name="T67" fmla="*/ 14 h 242"/>
                  <a:gd name="T68" fmla="*/ 60 w 160"/>
                  <a:gd name="T69" fmla="*/ 14 h 242"/>
                  <a:gd name="T70" fmla="*/ 42 w 160"/>
                  <a:gd name="T71" fmla="*/ 22 h 242"/>
                  <a:gd name="T72" fmla="*/ 28 w 160"/>
                  <a:gd name="T73" fmla="*/ 34 h 242"/>
                  <a:gd name="T74" fmla="*/ 22 w 160"/>
                  <a:gd name="T75" fmla="*/ 48 h 242"/>
                  <a:gd name="T76" fmla="*/ 22 w 160"/>
                  <a:gd name="T77" fmla="*/ 54 h 242"/>
                  <a:gd name="T78" fmla="*/ 26 w 160"/>
                  <a:gd name="T79" fmla="*/ 68 h 242"/>
                  <a:gd name="T80" fmla="*/ 40 w 160"/>
                  <a:gd name="T81" fmla="*/ 78 h 242"/>
                  <a:gd name="T82" fmla="*/ 68 w 160"/>
                  <a:gd name="T83" fmla="*/ 86 h 242"/>
                  <a:gd name="T84" fmla="*/ 88 w 160"/>
                  <a:gd name="T85" fmla="*/ 90 h 242"/>
                  <a:gd name="T86" fmla="*/ 120 w 160"/>
                  <a:gd name="T87" fmla="*/ 98 h 242"/>
                  <a:gd name="T88" fmla="*/ 142 w 160"/>
                  <a:gd name="T89" fmla="*/ 114 h 242"/>
                  <a:gd name="T90" fmla="*/ 158 w 160"/>
                  <a:gd name="T91" fmla="*/ 142 h 242"/>
                  <a:gd name="T92" fmla="*/ 160 w 160"/>
                  <a:gd name="T93" fmla="*/ 164 h 242"/>
                  <a:gd name="T94" fmla="*/ 158 w 160"/>
                  <a:gd name="T95" fmla="*/ 178 h 242"/>
                  <a:gd name="T96" fmla="*/ 148 w 160"/>
                  <a:gd name="T97" fmla="*/ 206 h 242"/>
                  <a:gd name="T98" fmla="*/ 128 w 160"/>
                  <a:gd name="T99" fmla="*/ 228 h 242"/>
                  <a:gd name="T100" fmla="*/ 100 w 160"/>
                  <a:gd name="T101" fmla="*/ 240 h 242"/>
                  <a:gd name="T102" fmla="*/ 84 w 160"/>
                  <a:gd name="T103" fmla="*/ 242 h 242"/>
                  <a:gd name="T104" fmla="*/ 64 w 160"/>
                  <a:gd name="T105" fmla="*/ 240 h 242"/>
                  <a:gd name="T106" fmla="*/ 32 w 160"/>
                  <a:gd name="T107" fmla="*/ 226 h 242"/>
                  <a:gd name="T108" fmla="*/ 8 w 160"/>
                  <a:gd name="T109" fmla="*/ 234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242"/>
                  <a:gd name="T167" fmla="*/ 160 w 160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242">
                    <a:moveTo>
                      <a:pt x="8" y="234"/>
                    </a:moveTo>
                    <a:lnTo>
                      <a:pt x="0" y="234"/>
                    </a:lnTo>
                    <a:lnTo>
                      <a:pt x="0" y="148"/>
                    </a:lnTo>
                    <a:lnTo>
                      <a:pt x="10" y="148"/>
                    </a:lnTo>
                    <a:lnTo>
                      <a:pt x="18" y="174"/>
                    </a:lnTo>
                    <a:lnTo>
                      <a:pt x="22" y="186"/>
                    </a:lnTo>
                    <a:lnTo>
                      <a:pt x="28" y="196"/>
                    </a:lnTo>
                    <a:lnTo>
                      <a:pt x="36" y="206"/>
                    </a:lnTo>
                    <a:lnTo>
                      <a:pt x="44" y="212"/>
                    </a:lnTo>
                    <a:lnTo>
                      <a:pt x="52" y="218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86" y="228"/>
                    </a:lnTo>
                    <a:lnTo>
                      <a:pt x="96" y="226"/>
                    </a:lnTo>
                    <a:lnTo>
                      <a:pt x="106" y="224"/>
                    </a:lnTo>
                    <a:lnTo>
                      <a:pt x="116" y="218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4" y="200"/>
                    </a:lnTo>
                    <a:lnTo>
                      <a:pt x="138" y="192"/>
                    </a:lnTo>
                    <a:lnTo>
                      <a:pt x="138" y="184"/>
                    </a:lnTo>
                    <a:lnTo>
                      <a:pt x="136" y="174"/>
                    </a:lnTo>
                    <a:lnTo>
                      <a:pt x="134" y="166"/>
                    </a:lnTo>
                    <a:lnTo>
                      <a:pt x="128" y="160"/>
                    </a:lnTo>
                    <a:lnTo>
                      <a:pt x="122" y="156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4" y="144"/>
                    </a:lnTo>
                    <a:lnTo>
                      <a:pt x="52" y="140"/>
                    </a:lnTo>
                    <a:lnTo>
                      <a:pt x="42" y="136"/>
                    </a:lnTo>
                    <a:lnTo>
                      <a:pt x="34" y="132"/>
                    </a:lnTo>
                    <a:lnTo>
                      <a:pt x="20" y="122"/>
                    </a:lnTo>
                    <a:lnTo>
                      <a:pt x="10" y="108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2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0" y="22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4" y="6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8" y="4"/>
                    </a:lnTo>
                    <a:lnTo>
                      <a:pt x="148" y="4"/>
                    </a:lnTo>
                    <a:lnTo>
                      <a:pt x="148" y="72"/>
                    </a:lnTo>
                    <a:lnTo>
                      <a:pt x="136" y="72"/>
                    </a:lnTo>
                    <a:lnTo>
                      <a:pt x="134" y="60"/>
                    </a:lnTo>
                    <a:lnTo>
                      <a:pt x="130" y="50"/>
                    </a:lnTo>
                    <a:lnTo>
                      <a:pt x="124" y="40"/>
                    </a:lnTo>
                    <a:lnTo>
                      <a:pt x="116" y="30"/>
                    </a:lnTo>
                    <a:lnTo>
                      <a:pt x="106" y="24"/>
                    </a:lnTo>
                    <a:lnTo>
                      <a:pt x="96" y="18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0" y="14"/>
                    </a:lnTo>
                    <a:lnTo>
                      <a:pt x="50" y="18"/>
                    </a:lnTo>
                    <a:lnTo>
                      <a:pt x="42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6" y="68"/>
                    </a:lnTo>
                    <a:lnTo>
                      <a:pt x="32" y="74"/>
                    </a:lnTo>
                    <a:lnTo>
                      <a:pt x="40" y="78"/>
                    </a:lnTo>
                    <a:lnTo>
                      <a:pt x="56" y="82"/>
                    </a:lnTo>
                    <a:lnTo>
                      <a:pt x="68" y="86"/>
                    </a:lnTo>
                    <a:lnTo>
                      <a:pt x="88" y="90"/>
                    </a:lnTo>
                    <a:lnTo>
                      <a:pt x="108" y="94"/>
                    </a:lnTo>
                    <a:lnTo>
                      <a:pt x="120" y="98"/>
                    </a:lnTo>
                    <a:lnTo>
                      <a:pt x="132" y="106"/>
                    </a:lnTo>
                    <a:lnTo>
                      <a:pt x="142" y="114"/>
                    </a:lnTo>
                    <a:lnTo>
                      <a:pt x="152" y="126"/>
                    </a:lnTo>
                    <a:lnTo>
                      <a:pt x="158" y="142"/>
                    </a:lnTo>
                    <a:lnTo>
                      <a:pt x="160" y="152"/>
                    </a:lnTo>
                    <a:lnTo>
                      <a:pt x="160" y="164"/>
                    </a:lnTo>
                    <a:lnTo>
                      <a:pt x="158" y="178"/>
                    </a:lnTo>
                    <a:lnTo>
                      <a:pt x="154" y="192"/>
                    </a:lnTo>
                    <a:lnTo>
                      <a:pt x="148" y="206"/>
                    </a:lnTo>
                    <a:lnTo>
                      <a:pt x="140" y="218"/>
                    </a:lnTo>
                    <a:lnTo>
                      <a:pt x="128" y="228"/>
                    </a:lnTo>
                    <a:lnTo>
                      <a:pt x="116" y="236"/>
                    </a:lnTo>
                    <a:lnTo>
                      <a:pt x="100" y="240"/>
                    </a:lnTo>
                    <a:lnTo>
                      <a:pt x="84" y="242"/>
                    </a:lnTo>
                    <a:lnTo>
                      <a:pt x="74" y="242"/>
                    </a:lnTo>
                    <a:lnTo>
                      <a:pt x="64" y="240"/>
                    </a:lnTo>
                    <a:lnTo>
                      <a:pt x="48" y="234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66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55" r:id="rId2"/>
    <p:sldLayoutId id="2147484435" r:id="rId3"/>
    <p:sldLayoutId id="2147484433" r:id="rId4"/>
    <p:sldLayoutId id="21474844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defTabSz="457200" rtl="0" eaLnBrk="0" fontAlgn="base" hangingPunct="0">
        <a:lnSpc>
          <a:spcPct val="100000"/>
        </a:lnSpc>
        <a:spcBef>
          <a:spcPct val="50000"/>
        </a:spcBef>
        <a:spcAft>
          <a:spcPct val="0"/>
        </a:spcAft>
        <a:buFont typeface="Arial" pitchFamily="34" charset="0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342900" algn="l" defTabSz="457200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>
          <a:solidFill>
            <a:schemeClr val="accent1"/>
          </a:solidFill>
          <a:latin typeface="+mn-lt"/>
          <a:cs typeface="+mn-cs"/>
        </a:defRPr>
      </a:lvl2pPr>
      <a:lvl3pPr marL="922338" indent="-17303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5E6A71"/>
          </a:solidFill>
          <a:latin typeface="+mn-lt"/>
          <a:cs typeface="+mn-cs"/>
        </a:defRPr>
      </a:lvl3pPr>
      <a:lvl4pPr marL="1200150" indent="-163513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5E6A71"/>
          </a:solidFill>
          <a:latin typeface="+mn-lt"/>
          <a:cs typeface="+mn-cs"/>
        </a:defRPr>
      </a:lvl4pPr>
      <a:lvl5pPr marL="1430338" indent="-11588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5E6A71"/>
          </a:solidFill>
          <a:latin typeface="+mn-lt"/>
          <a:cs typeface="+mn-cs"/>
        </a:defRPr>
      </a:lvl5pPr>
      <a:lvl6pPr marL="18875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6pPr>
      <a:lvl7pPr marL="23447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7pPr>
      <a:lvl8pPr marL="28019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8pPr>
      <a:lvl9pPr marL="32591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U10484_PPT_Box_image_trans_v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477509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4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gray">
          <a:xfrm>
            <a:off x="3792538" y="1584325"/>
            <a:ext cx="4978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803650" y="2682875"/>
            <a:ext cx="4991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550863" y="6315075"/>
            <a:ext cx="1668462" cy="333375"/>
            <a:chOff x="404" y="1966"/>
            <a:chExt cx="1367" cy="273"/>
          </a:xfrm>
        </p:grpSpPr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404" y="1966"/>
              <a:ext cx="547" cy="197"/>
              <a:chOff x="404" y="1966"/>
              <a:chExt cx="547" cy="197"/>
            </a:xfrm>
          </p:grpSpPr>
          <p:sp>
            <p:nvSpPr>
              <p:cNvPr id="19" name="Freeform 1559"/>
              <p:cNvSpPr>
                <a:spLocks/>
              </p:cNvSpPr>
              <p:nvPr/>
            </p:nvSpPr>
            <p:spPr bwMode="gray">
              <a:xfrm>
                <a:off x="404" y="1966"/>
                <a:ext cx="142" cy="194"/>
              </a:xfrm>
              <a:custGeom>
                <a:avLst/>
                <a:gdLst>
                  <a:gd name="T0" fmla="*/ 208 w 288"/>
                  <a:gd name="T1" fmla="*/ 272 h 390"/>
                  <a:gd name="T2" fmla="*/ 208 w 288"/>
                  <a:gd name="T3" fmla="*/ 272 h 390"/>
                  <a:gd name="T4" fmla="*/ 208 w 288"/>
                  <a:gd name="T5" fmla="*/ 248 h 390"/>
                  <a:gd name="T6" fmla="*/ 204 w 288"/>
                  <a:gd name="T7" fmla="*/ 230 h 390"/>
                  <a:gd name="T8" fmla="*/ 198 w 288"/>
                  <a:gd name="T9" fmla="*/ 216 h 390"/>
                  <a:gd name="T10" fmla="*/ 190 w 288"/>
                  <a:gd name="T11" fmla="*/ 208 h 390"/>
                  <a:gd name="T12" fmla="*/ 180 w 288"/>
                  <a:gd name="T13" fmla="*/ 204 h 390"/>
                  <a:gd name="T14" fmla="*/ 168 w 288"/>
                  <a:gd name="T15" fmla="*/ 200 h 390"/>
                  <a:gd name="T16" fmla="*/ 152 w 288"/>
                  <a:gd name="T17" fmla="*/ 200 h 390"/>
                  <a:gd name="T18" fmla="*/ 136 w 288"/>
                  <a:gd name="T19" fmla="*/ 200 h 390"/>
                  <a:gd name="T20" fmla="*/ 112 w 288"/>
                  <a:gd name="T21" fmla="*/ 200 h 390"/>
                  <a:gd name="T22" fmla="*/ 112 w 288"/>
                  <a:gd name="T23" fmla="*/ 380 h 390"/>
                  <a:gd name="T24" fmla="*/ 162 w 288"/>
                  <a:gd name="T25" fmla="*/ 380 h 390"/>
                  <a:gd name="T26" fmla="*/ 162 w 288"/>
                  <a:gd name="T27" fmla="*/ 390 h 390"/>
                  <a:gd name="T28" fmla="*/ 0 w 288"/>
                  <a:gd name="T29" fmla="*/ 390 h 390"/>
                  <a:gd name="T30" fmla="*/ 0 w 288"/>
                  <a:gd name="T31" fmla="*/ 380 h 390"/>
                  <a:gd name="T32" fmla="*/ 50 w 288"/>
                  <a:gd name="T33" fmla="*/ 380 h 390"/>
                  <a:gd name="T34" fmla="*/ 50 w 288"/>
                  <a:gd name="T35" fmla="*/ 10 h 390"/>
                  <a:gd name="T36" fmla="*/ 0 w 288"/>
                  <a:gd name="T37" fmla="*/ 10 h 390"/>
                  <a:gd name="T38" fmla="*/ 0 w 288"/>
                  <a:gd name="T39" fmla="*/ 0 h 390"/>
                  <a:gd name="T40" fmla="*/ 282 w 288"/>
                  <a:gd name="T41" fmla="*/ 0 h 390"/>
                  <a:gd name="T42" fmla="*/ 288 w 288"/>
                  <a:gd name="T43" fmla="*/ 110 h 390"/>
                  <a:gd name="T44" fmla="*/ 280 w 288"/>
                  <a:gd name="T45" fmla="*/ 110 h 390"/>
                  <a:gd name="T46" fmla="*/ 280 w 288"/>
                  <a:gd name="T47" fmla="*/ 110 h 390"/>
                  <a:gd name="T48" fmla="*/ 274 w 288"/>
                  <a:gd name="T49" fmla="*/ 86 h 390"/>
                  <a:gd name="T50" fmla="*/ 268 w 288"/>
                  <a:gd name="T51" fmla="*/ 64 h 390"/>
                  <a:gd name="T52" fmla="*/ 262 w 288"/>
                  <a:gd name="T53" fmla="*/ 54 h 390"/>
                  <a:gd name="T54" fmla="*/ 256 w 288"/>
                  <a:gd name="T55" fmla="*/ 44 h 390"/>
                  <a:gd name="T56" fmla="*/ 250 w 288"/>
                  <a:gd name="T57" fmla="*/ 34 h 390"/>
                  <a:gd name="T58" fmla="*/ 242 w 288"/>
                  <a:gd name="T59" fmla="*/ 28 h 390"/>
                  <a:gd name="T60" fmla="*/ 242 w 288"/>
                  <a:gd name="T61" fmla="*/ 28 h 390"/>
                  <a:gd name="T62" fmla="*/ 234 w 288"/>
                  <a:gd name="T63" fmla="*/ 22 h 390"/>
                  <a:gd name="T64" fmla="*/ 226 w 288"/>
                  <a:gd name="T65" fmla="*/ 18 h 390"/>
                  <a:gd name="T66" fmla="*/ 210 w 288"/>
                  <a:gd name="T67" fmla="*/ 12 h 390"/>
                  <a:gd name="T68" fmla="*/ 190 w 288"/>
                  <a:gd name="T69" fmla="*/ 12 h 390"/>
                  <a:gd name="T70" fmla="*/ 164 w 288"/>
                  <a:gd name="T71" fmla="*/ 10 h 390"/>
                  <a:gd name="T72" fmla="*/ 112 w 288"/>
                  <a:gd name="T73" fmla="*/ 10 h 390"/>
                  <a:gd name="T74" fmla="*/ 112 w 288"/>
                  <a:gd name="T75" fmla="*/ 186 h 390"/>
                  <a:gd name="T76" fmla="*/ 134 w 288"/>
                  <a:gd name="T77" fmla="*/ 186 h 390"/>
                  <a:gd name="T78" fmla="*/ 134 w 288"/>
                  <a:gd name="T79" fmla="*/ 186 h 390"/>
                  <a:gd name="T80" fmla="*/ 162 w 288"/>
                  <a:gd name="T81" fmla="*/ 186 h 390"/>
                  <a:gd name="T82" fmla="*/ 182 w 288"/>
                  <a:gd name="T83" fmla="*/ 184 h 390"/>
                  <a:gd name="T84" fmla="*/ 190 w 288"/>
                  <a:gd name="T85" fmla="*/ 180 h 390"/>
                  <a:gd name="T86" fmla="*/ 194 w 288"/>
                  <a:gd name="T87" fmla="*/ 176 h 390"/>
                  <a:gd name="T88" fmla="*/ 200 w 288"/>
                  <a:gd name="T89" fmla="*/ 170 h 390"/>
                  <a:gd name="T90" fmla="*/ 202 w 288"/>
                  <a:gd name="T91" fmla="*/ 162 h 390"/>
                  <a:gd name="T92" fmla="*/ 202 w 288"/>
                  <a:gd name="T93" fmla="*/ 162 h 390"/>
                  <a:gd name="T94" fmla="*/ 206 w 288"/>
                  <a:gd name="T95" fmla="*/ 152 h 390"/>
                  <a:gd name="T96" fmla="*/ 206 w 288"/>
                  <a:gd name="T97" fmla="*/ 138 h 390"/>
                  <a:gd name="T98" fmla="*/ 208 w 288"/>
                  <a:gd name="T99" fmla="*/ 112 h 390"/>
                  <a:gd name="T100" fmla="*/ 218 w 288"/>
                  <a:gd name="T101" fmla="*/ 112 h 390"/>
                  <a:gd name="T102" fmla="*/ 218 w 288"/>
                  <a:gd name="T103" fmla="*/ 272 h 390"/>
                  <a:gd name="T104" fmla="*/ 208 w 288"/>
                  <a:gd name="T105" fmla="*/ 272 h 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8"/>
                  <a:gd name="T160" fmla="*/ 0 h 390"/>
                  <a:gd name="T161" fmla="*/ 288 w 288"/>
                  <a:gd name="T162" fmla="*/ 390 h 3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8" h="390">
                    <a:moveTo>
                      <a:pt x="208" y="272"/>
                    </a:moveTo>
                    <a:lnTo>
                      <a:pt x="208" y="272"/>
                    </a:lnTo>
                    <a:lnTo>
                      <a:pt x="208" y="248"/>
                    </a:lnTo>
                    <a:lnTo>
                      <a:pt x="204" y="230"/>
                    </a:lnTo>
                    <a:lnTo>
                      <a:pt x="198" y="216"/>
                    </a:lnTo>
                    <a:lnTo>
                      <a:pt x="190" y="208"/>
                    </a:lnTo>
                    <a:lnTo>
                      <a:pt x="180" y="204"/>
                    </a:lnTo>
                    <a:lnTo>
                      <a:pt x="168" y="200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12" y="200"/>
                    </a:lnTo>
                    <a:lnTo>
                      <a:pt x="112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50" y="380"/>
                    </a:lnTo>
                    <a:lnTo>
                      <a:pt x="5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8" y="110"/>
                    </a:lnTo>
                    <a:lnTo>
                      <a:pt x="280" y="110"/>
                    </a:lnTo>
                    <a:lnTo>
                      <a:pt x="274" y="86"/>
                    </a:lnTo>
                    <a:lnTo>
                      <a:pt x="268" y="64"/>
                    </a:lnTo>
                    <a:lnTo>
                      <a:pt x="262" y="54"/>
                    </a:lnTo>
                    <a:lnTo>
                      <a:pt x="256" y="44"/>
                    </a:lnTo>
                    <a:lnTo>
                      <a:pt x="250" y="34"/>
                    </a:lnTo>
                    <a:lnTo>
                      <a:pt x="242" y="28"/>
                    </a:lnTo>
                    <a:lnTo>
                      <a:pt x="234" y="22"/>
                    </a:lnTo>
                    <a:lnTo>
                      <a:pt x="226" y="18"/>
                    </a:lnTo>
                    <a:lnTo>
                      <a:pt x="210" y="12"/>
                    </a:lnTo>
                    <a:lnTo>
                      <a:pt x="190" y="12"/>
                    </a:lnTo>
                    <a:lnTo>
                      <a:pt x="164" y="10"/>
                    </a:lnTo>
                    <a:lnTo>
                      <a:pt x="112" y="10"/>
                    </a:lnTo>
                    <a:lnTo>
                      <a:pt x="112" y="186"/>
                    </a:lnTo>
                    <a:lnTo>
                      <a:pt x="134" y="186"/>
                    </a:lnTo>
                    <a:lnTo>
                      <a:pt x="162" y="186"/>
                    </a:lnTo>
                    <a:lnTo>
                      <a:pt x="182" y="184"/>
                    </a:lnTo>
                    <a:lnTo>
                      <a:pt x="190" y="180"/>
                    </a:lnTo>
                    <a:lnTo>
                      <a:pt x="194" y="176"/>
                    </a:lnTo>
                    <a:lnTo>
                      <a:pt x="200" y="170"/>
                    </a:lnTo>
                    <a:lnTo>
                      <a:pt x="202" y="162"/>
                    </a:lnTo>
                    <a:lnTo>
                      <a:pt x="206" y="152"/>
                    </a:lnTo>
                    <a:lnTo>
                      <a:pt x="206" y="138"/>
                    </a:lnTo>
                    <a:lnTo>
                      <a:pt x="208" y="112"/>
                    </a:lnTo>
                    <a:lnTo>
                      <a:pt x="218" y="112"/>
                    </a:lnTo>
                    <a:lnTo>
                      <a:pt x="218" y="272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1561"/>
              <p:cNvSpPr>
                <a:spLocks/>
              </p:cNvSpPr>
              <p:nvPr/>
            </p:nvSpPr>
            <p:spPr bwMode="gray">
              <a:xfrm>
                <a:off x="551" y="2047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1562"/>
              <p:cNvSpPr>
                <a:spLocks/>
              </p:cNvSpPr>
              <p:nvPr/>
            </p:nvSpPr>
            <p:spPr bwMode="gray">
              <a:xfrm>
                <a:off x="567" y="1970"/>
                <a:ext cx="31" cy="34"/>
              </a:xfrm>
              <a:custGeom>
                <a:avLst/>
                <a:gdLst>
                  <a:gd name="T0" fmla="*/ 32 w 66"/>
                  <a:gd name="T1" fmla="*/ 0 h 66"/>
                  <a:gd name="T2" fmla="*/ 32 w 66"/>
                  <a:gd name="T3" fmla="*/ 0 h 66"/>
                  <a:gd name="T4" fmla="*/ 40 w 66"/>
                  <a:gd name="T5" fmla="*/ 0 h 66"/>
                  <a:gd name="T6" fmla="*/ 46 w 66"/>
                  <a:gd name="T7" fmla="*/ 2 h 66"/>
                  <a:gd name="T8" fmla="*/ 50 w 66"/>
                  <a:gd name="T9" fmla="*/ 6 h 66"/>
                  <a:gd name="T10" fmla="*/ 56 w 66"/>
                  <a:gd name="T11" fmla="*/ 10 h 66"/>
                  <a:gd name="T12" fmla="*/ 60 w 66"/>
                  <a:gd name="T13" fmla="*/ 14 h 66"/>
                  <a:gd name="T14" fmla="*/ 62 w 66"/>
                  <a:gd name="T15" fmla="*/ 20 h 66"/>
                  <a:gd name="T16" fmla="*/ 64 w 66"/>
                  <a:gd name="T17" fmla="*/ 26 h 66"/>
                  <a:gd name="T18" fmla="*/ 66 w 66"/>
                  <a:gd name="T19" fmla="*/ 32 h 66"/>
                  <a:gd name="T20" fmla="*/ 66 w 66"/>
                  <a:gd name="T21" fmla="*/ 32 h 66"/>
                  <a:gd name="T22" fmla="*/ 64 w 66"/>
                  <a:gd name="T23" fmla="*/ 40 h 66"/>
                  <a:gd name="T24" fmla="*/ 62 w 66"/>
                  <a:gd name="T25" fmla="*/ 46 h 66"/>
                  <a:gd name="T26" fmla="*/ 60 w 66"/>
                  <a:gd name="T27" fmla="*/ 52 h 66"/>
                  <a:gd name="T28" fmla="*/ 56 w 66"/>
                  <a:gd name="T29" fmla="*/ 56 h 66"/>
                  <a:gd name="T30" fmla="*/ 50 w 66"/>
                  <a:gd name="T31" fmla="*/ 60 h 66"/>
                  <a:gd name="T32" fmla="*/ 46 w 66"/>
                  <a:gd name="T33" fmla="*/ 64 h 66"/>
                  <a:gd name="T34" fmla="*/ 40 w 66"/>
                  <a:gd name="T35" fmla="*/ 64 h 66"/>
                  <a:gd name="T36" fmla="*/ 32 w 66"/>
                  <a:gd name="T37" fmla="*/ 66 h 66"/>
                  <a:gd name="T38" fmla="*/ 32 w 66"/>
                  <a:gd name="T39" fmla="*/ 66 h 66"/>
                  <a:gd name="T40" fmla="*/ 26 w 66"/>
                  <a:gd name="T41" fmla="*/ 64 h 66"/>
                  <a:gd name="T42" fmla="*/ 20 w 66"/>
                  <a:gd name="T43" fmla="*/ 64 h 66"/>
                  <a:gd name="T44" fmla="*/ 14 w 66"/>
                  <a:gd name="T45" fmla="*/ 60 h 66"/>
                  <a:gd name="T46" fmla="*/ 10 w 66"/>
                  <a:gd name="T47" fmla="*/ 56 h 66"/>
                  <a:gd name="T48" fmla="*/ 6 w 66"/>
                  <a:gd name="T49" fmla="*/ 52 h 66"/>
                  <a:gd name="T50" fmla="*/ 2 w 66"/>
                  <a:gd name="T51" fmla="*/ 46 h 66"/>
                  <a:gd name="T52" fmla="*/ 0 w 66"/>
                  <a:gd name="T53" fmla="*/ 40 h 66"/>
                  <a:gd name="T54" fmla="*/ 0 w 66"/>
                  <a:gd name="T55" fmla="*/ 32 h 66"/>
                  <a:gd name="T56" fmla="*/ 0 w 66"/>
                  <a:gd name="T57" fmla="*/ 32 h 66"/>
                  <a:gd name="T58" fmla="*/ 0 w 66"/>
                  <a:gd name="T59" fmla="*/ 26 h 66"/>
                  <a:gd name="T60" fmla="*/ 2 w 66"/>
                  <a:gd name="T61" fmla="*/ 20 h 66"/>
                  <a:gd name="T62" fmla="*/ 6 w 66"/>
                  <a:gd name="T63" fmla="*/ 14 h 66"/>
                  <a:gd name="T64" fmla="*/ 10 w 66"/>
                  <a:gd name="T65" fmla="*/ 10 h 66"/>
                  <a:gd name="T66" fmla="*/ 14 w 66"/>
                  <a:gd name="T67" fmla="*/ 6 h 66"/>
                  <a:gd name="T68" fmla="*/ 20 w 66"/>
                  <a:gd name="T69" fmla="*/ 2 h 66"/>
                  <a:gd name="T70" fmla="*/ 26 w 66"/>
                  <a:gd name="T71" fmla="*/ 0 h 66"/>
                  <a:gd name="T72" fmla="*/ 32 w 66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6"/>
                  <a:gd name="T113" fmla="*/ 66 w 66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6">
                    <a:moveTo>
                      <a:pt x="32" y="0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6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6" y="64"/>
                    </a:lnTo>
                    <a:lnTo>
                      <a:pt x="40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1563"/>
              <p:cNvSpPr>
                <a:spLocks/>
              </p:cNvSpPr>
              <p:nvPr/>
            </p:nvSpPr>
            <p:spPr bwMode="gray">
              <a:xfrm>
                <a:off x="619" y="2001"/>
                <a:ext cx="79" cy="162"/>
              </a:xfrm>
              <a:custGeom>
                <a:avLst/>
                <a:gdLst>
                  <a:gd name="T0" fmla="*/ 146 w 160"/>
                  <a:gd name="T1" fmla="*/ 104 h 328"/>
                  <a:gd name="T2" fmla="*/ 86 w 160"/>
                  <a:gd name="T3" fmla="*/ 104 h 328"/>
                  <a:gd name="T4" fmla="*/ 86 w 160"/>
                  <a:gd name="T5" fmla="*/ 270 h 328"/>
                  <a:gd name="T6" fmla="*/ 86 w 160"/>
                  <a:gd name="T7" fmla="*/ 270 h 328"/>
                  <a:gd name="T8" fmla="*/ 88 w 160"/>
                  <a:gd name="T9" fmla="*/ 282 h 328"/>
                  <a:gd name="T10" fmla="*/ 90 w 160"/>
                  <a:gd name="T11" fmla="*/ 296 h 328"/>
                  <a:gd name="T12" fmla="*/ 94 w 160"/>
                  <a:gd name="T13" fmla="*/ 302 h 328"/>
                  <a:gd name="T14" fmla="*/ 98 w 160"/>
                  <a:gd name="T15" fmla="*/ 306 h 328"/>
                  <a:gd name="T16" fmla="*/ 104 w 160"/>
                  <a:gd name="T17" fmla="*/ 308 h 328"/>
                  <a:gd name="T18" fmla="*/ 114 w 160"/>
                  <a:gd name="T19" fmla="*/ 310 h 328"/>
                  <a:gd name="T20" fmla="*/ 114 w 160"/>
                  <a:gd name="T21" fmla="*/ 310 h 328"/>
                  <a:gd name="T22" fmla="*/ 124 w 160"/>
                  <a:gd name="T23" fmla="*/ 308 h 328"/>
                  <a:gd name="T24" fmla="*/ 130 w 160"/>
                  <a:gd name="T25" fmla="*/ 306 h 328"/>
                  <a:gd name="T26" fmla="*/ 136 w 160"/>
                  <a:gd name="T27" fmla="*/ 302 h 328"/>
                  <a:gd name="T28" fmla="*/ 140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6 w 160"/>
                  <a:gd name="T39" fmla="*/ 292 h 328"/>
                  <a:gd name="T40" fmla="*/ 152 w 160"/>
                  <a:gd name="T41" fmla="*/ 300 h 328"/>
                  <a:gd name="T42" fmla="*/ 146 w 160"/>
                  <a:gd name="T43" fmla="*/ 308 h 328"/>
                  <a:gd name="T44" fmla="*/ 138 w 160"/>
                  <a:gd name="T45" fmla="*/ 316 h 328"/>
                  <a:gd name="T46" fmla="*/ 128 w 160"/>
                  <a:gd name="T47" fmla="*/ 322 h 328"/>
                  <a:gd name="T48" fmla="*/ 114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78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4 w 160"/>
                  <a:gd name="T61" fmla="*/ 316 h 328"/>
                  <a:gd name="T62" fmla="*/ 48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6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4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0 w 160"/>
                  <a:gd name="T91" fmla="*/ 54 h 328"/>
                  <a:gd name="T92" fmla="*/ 50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6 w 160"/>
                  <a:gd name="T99" fmla="*/ 10 h 328"/>
                  <a:gd name="T100" fmla="*/ 78 w 160"/>
                  <a:gd name="T101" fmla="*/ 0 h 328"/>
                  <a:gd name="T102" fmla="*/ 86 w 160"/>
                  <a:gd name="T103" fmla="*/ 0 h 328"/>
                  <a:gd name="T104" fmla="*/ 86 w 160"/>
                  <a:gd name="T105" fmla="*/ 92 h 328"/>
                  <a:gd name="T106" fmla="*/ 146 w 160"/>
                  <a:gd name="T107" fmla="*/ 92 h 328"/>
                  <a:gd name="T108" fmla="*/ 146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6" y="104"/>
                    </a:moveTo>
                    <a:lnTo>
                      <a:pt x="86" y="104"/>
                    </a:lnTo>
                    <a:lnTo>
                      <a:pt x="86" y="270"/>
                    </a:lnTo>
                    <a:lnTo>
                      <a:pt x="88" y="282"/>
                    </a:lnTo>
                    <a:lnTo>
                      <a:pt x="90" y="296"/>
                    </a:lnTo>
                    <a:lnTo>
                      <a:pt x="94" y="302"/>
                    </a:lnTo>
                    <a:lnTo>
                      <a:pt x="98" y="306"/>
                    </a:lnTo>
                    <a:lnTo>
                      <a:pt x="104" y="308"/>
                    </a:lnTo>
                    <a:lnTo>
                      <a:pt x="114" y="310"/>
                    </a:lnTo>
                    <a:lnTo>
                      <a:pt x="124" y="308"/>
                    </a:lnTo>
                    <a:lnTo>
                      <a:pt x="130" y="306"/>
                    </a:lnTo>
                    <a:lnTo>
                      <a:pt x="136" y="302"/>
                    </a:lnTo>
                    <a:lnTo>
                      <a:pt x="140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6" y="292"/>
                    </a:lnTo>
                    <a:lnTo>
                      <a:pt x="152" y="300"/>
                    </a:lnTo>
                    <a:lnTo>
                      <a:pt x="146" y="308"/>
                    </a:lnTo>
                    <a:lnTo>
                      <a:pt x="138" y="316"/>
                    </a:lnTo>
                    <a:lnTo>
                      <a:pt x="128" y="322"/>
                    </a:lnTo>
                    <a:lnTo>
                      <a:pt x="114" y="326"/>
                    </a:lnTo>
                    <a:lnTo>
                      <a:pt x="98" y="328"/>
                    </a:lnTo>
                    <a:lnTo>
                      <a:pt x="78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4" y="316"/>
                    </a:lnTo>
                    <a:lnTo>
                      <a:pt x="48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6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4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0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6" y="1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92"/>
                    </a:lnTo>
                    <a:lnTo>
                      <a:pt x="146" y="9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1564"/>
              <p:cNvSpPr>
                <a:spLocks/>
              </p:cNvSpPr>
              <p:nvPr/>
            </p:nvSpPr>
            <p:spPr bwMode="gray">
              <a:xfrm>
                <a:off x="702" y="2043"/>
                <a:ext cx="104" cy="121"/>
              </a:xfrm>
              <a:custGeom>
                <a:avLst/>
                <a:gdLst>
                  <a:gd name="T0" fmla="*/ 210 w 210"/>
                  <a:gd name="T1" fmla="*/ 160 h 242"/>
                  <a:gd name="T2" fmla="*/ 200 w 210"/>
                  <a:gd name="T3" fmla="*/ 190 h 242"/>
                  <a:gd name="T4" fmla="*/ 182 w 210"/>
                  <a:gd name="T5" fmla="*/ 216 h 242"/>
                  <a:gd name="T6" fmla="*/ 154 w 210"/>
                  <a:gd name="T7" fmla="*/ 234 h 242"/>
                  <a:gd name="T8" fmla="*/ 114 w 210"/>
                  <a:gd name="T9" fmla="*/ 242 h 242"/>
                  <a:gd name="T10" fmla="*/ 102 w 210"/>
                  <a:gd name="T11" fmla="*/ 242 h 242"/>
                  <a:gd name="T12" fmla="*/ 68 w 210"/>
                  <a:gd name="T13" fmla="*/ 232 h 242"/>
                  <a:gd name="T14" fmla="*/ 32 w 210"/>
                  <a:gd name="T15" fmla="*/ 206 h 242"/>
                  <a:gd name="T16" fmla="*/ 8 w 210"/>
                  <a:gd name="T17" fmla="*/ 170 h 242"/>
                  <a:gd name="T18" fmla="*/ 0 w 210"/>
                  <a:gd name="T19" fmla="*/ 122 h 242"/>
                  <a:gd name="T20" fmla="*/ 0 w 210"/>
                  <a:gd name="T21" fmla="*/ 110 h 242"/>
                  <a:gd name="T22" fmla="*/ 6 w 210"/>
                  <a:gd name="T23" fmla="*/ 84 h 242"/>
                  <a:gd name="T24" fmla="*/ 20 w 210"/>
                  <a:gd name="T25" fmla="*/ 52 h 242"/>
                  <a:gd name="T26" fmla="*/ 54 w 210"/>
                  <a:gd name="T27" fmla="*/ 20 h 242"/>
                  <a:gd name="T28" fmla="*/ 96 w 210"/>
                  <a:gd name="T29" fmla="*/ 2 h 242"/>
                  <a:gd name="T30" fmla="*/ 120 w 210"/>
                  <a:gd name="T31" fmla="*/ 0 h 242"/>
                  <a:gd name="T32" fmla="*/ 156 w 210"/>
                  <a:gd name="T33" fmla="*/ 6 h 242"/>
                  <a:gd name="T34" fmla="*/ 182 w 210"/>
                  <a:gd name="T35" fmla="*/ 20 h 242"/>
                  <a:gd name="T36" fmla="*/ 198 w 210"/>
                  <a:gd name="T37" fmla="*/ 38 h 242"/>
                  <a:gd name="T38" fmla="*/ 204 w 210"/>
                  <a:gd name="T39" fmla="*/ 60 h 242"/>
                  <a:gd name="T40" fmla="*/ 202 w 210"/>
                  <a:gd name="T41" fmla="*/ 72 h 242"/>
                  <a:gd name="T42" fmla="*/ 186 w 210"/>
                  <a:gd name="T43" fmla="*/ 88 h 242"/>
                  <a:gd name="T44" fmla="*/ 176 w 210"/>
                  <a:gd name="T45" fmla="*/ 90 h 242"/>
                  <a:gd name="T46" fmla="*/ 170 w 210"/>
                  <a:gd name="T47" fmla="*/ 90 h 242"/>
                  <a:gd name="T48" fmla="*/ 156 w 210"/>
                  <a:gd name="T49" fmla="*/ 82 h 242"/>
                  <a:gd name="T50" fmla="*/ 150 w 210"/>
                  <a:gd name="T51" fmla="*/ 62 h 242"/>
                  <a:gd name="T52" fmla="*/ 150 w 210"/>
                  <a:gd name="T53" fmla="*/ 52 h 242"/>
                  <a:gd name="T54" fmla="*/ 160 w 210"/>
                  <a:gd name="T55" fmla="*/ 36 h 242"/>
                  <a:gd name="T56" fmla="*/ 162 w 210"/>
                  <a:gd name="T57" fmla="*/ 32 h 242"/>
                  <a:gd name="T58" fmla="*/ 164 w 210"/>
                  <a:gd name="T59" fmla="*/ 30 h 242"/>
                  <a:gd name="T60" fmla="*/ 152 w 210"/>
                  <a:gd name="T61" fmla="*/ 18 h 242"/>
                  <a:gd name="T62" fmla="*/ 130 w 210"/>
                  <a:gd name="T63" fmla="*/ 12 h 242"/>
                  <a:gd name="T64" fmla="*/ 120 w 210"/>
                  <a:gd name="T65" fmla="*/ 10 h 242"/>
                  <a:gd name="T66" fmla="*/ 92 w 210"/>
                  <a:gd name="T67" fmla="*/ 16 h 242"/>
                  <a:gd name="T68" fmla="*/ 80 w 210"/>
                  <a:gd name="T69" fmla="*/ 26 h 242"/>
                  <a:gd name="T70" fmla="*/ 70 w 210"/>
                  <a:gd name="T71" fmla="*/ 42 h 242"/>
                  <a:gd name="T72" fmla="*/ 66 w 210"/>
                  <a:gd name="T73" fmla="*/ 52 h 242"/>
                  <a:gd name="T74" fmla="*/ 62 w 210"/>
                  <a:gd name="T75" fmla="*/ 90 h 242"/>
                  <a:gd name="T76" fmla="*/ 60 w 210"/>
                  <a:gd name="T77" fmla="*/ 140 h 242"/>
                  <a:gd name="T78" fmla="*/ 62 w 210"/>
                  <a:gd name="T79" fmla="*/ 182 h 242"/>
                  <a:gd name="T80" fmla="*/ 66 w 210"/>
                  <a:gd name="T81" fmla="*/ 196 h 242"/>
                  <a:gd name="T82" fmla="*/ 76 w 210"/>
                  <a:gd name="T83" fmla="*/ 214 h 242"/>
                  <a:gd name="T84" fmla="*/ 88 w 210"/>
                  <a:gd name="T85" fmla="*/ 224 h 242"/>
                  <a:gd name="T86" fmla="*/ 106 w 210"/>
                  <a:gd name="T87" fmla="*/ 228 h 242"/>
                  <a:gd name="T88" fmla="*/ 116 w 210"/>
                  <a:gd name="T89" fmla="*/ 230 h 242"/>
                  <a:gd name="T90" fmla="*/ 146 w 210"/>
                  <a:gd name="T91" fmla="*/ 224 h 242"/>
                  <a:gd name="T92" fmla="*/ 170 w 210"/>
                  <a:gd name="T93" fmla="*/ 208 h 242"/>
                  <a:gd name="T94" fmla="*/ 188 w 210"/>
                  <a:gd name="T95" fmla="*/ 186 h 242"/>
                  <a:gd name="T96" fmla="*/ 196 w 210"/>
                  <a:gd name="T97" fmla="*/ 160 h 2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0"/>
                  <a:gd name="T148" fmla="*/ 0 h 242"/>
                  <a:gd name="T149" fmla="*/ 210 w 210"/>
                  <a:gd name="T150" fmla="*/ 242 h 2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0" h="242">
                    <a:moveTo>
                      <a:pt x="210" y="160"/>
                    </a:moveTo>
                    <a:lnTo>
                      <a:pt x="210" y="160"/>
                    </a:lnTo>
                    <a:lnTo>
                      <a:pt x="206" y="176"/>
                    </a:lnTo>
                    <a:lnTo>
                      <a:pt x="200" y="190"/>
                    </a:lnTo>
                    <a:lnTo>
                      <a:pt x="192" y="204"/>
                    </a:lnTo>
                    <a:lnTo>
                      <a:pt x="182" y="216"/>
                    </a:lnTo>
                    <a:lnTo>
                      <a:pt x="168" y="226"/>
                    </a:lnTo>
                    <a:lnTo>
                      <a:pt x="154" y="234"/>
                    </a:lnTo>
                    <a:lnTo>
                      <a:pt x="134" y="240"/>
                    </a:lnTo>
                    <a:lnTo>
                      <a:pt x="114" y="242"/>
                    </a:lnTo>
                    <a:lnTo>
                      <a:pt x="102" y="242"/>
                    </a:lnTo>
                    <a:lnTo>
                      <a:pt x="90" y="240"/>
                    </a:lnTo>
                    <a:lnTo>
                      <a:pt x="68" y="232"/>
                    </a:lnTo>
                    <a:lnTo>
                      <a:pt x="50" y="222"/>
                    </a:lnTo>
                    <a:lnTo>
                      <a:pt x="32" y="206"/>
                    </a:lnTo>
                    <a:lnTo>
                      <a:pt x="18" y="190"/>
                    </a:lnTo>
                    <a:lnTo>
                      <a:pt x="8" y="170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84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4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38" y="2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0"/>
                    </a:lnTo>
                    <a:lnTo>
                      <a:pt x="190" y="28"/>
                    </a:lnTo>
                    <a:lnTo>
                      <a:pt x="198" y="38"/>
                    </a:lnTo>
                    <a:lnTo>
                      <a:pt x="202" y="50"/>
                    </a:lnTo>
                    <a:lnTo>
                      <a:pt x="204" y="60"/>
                    </a:lnTo>
                    <a:lnTo>
                      <a:pt x="202" y="72"/>
                    </a:lnTo>
                    <a:lnTo>
                      <a:pt x="196" y="82"/>
                    </a:lnTo>
                    <a:lnTo>
                      <a:pt x="186" y="88"/>
                    </a:lnTo>
                    <a:lnTo>
                      <a:pt x="182" y="90"/>
                    </a:lnTo>
                    <a:lnTo>
                      <a:pt x="176" y="90"/>
                    </a:lnTo>
                    <a:lnTo>
                      <a:pt x="170" y="90"/>
                    </a:lnTo>
                    <a:lnTo>
                      <a:pt x="164" y="88"/>
                    </a:lnTo>
                    <a:lnTo>
                      <a:pt x="156" y="82"/>
                    </a:lnTo>
                    <a:lnTo>
                      <a:pt x="152" y="72"/>
                    </a:lnTo>
                    <a:lnTo>
                      <a:pt x="150" y="62"/>
                    </a:lnTo>
                    <a:lnTo>
                      <a:pt x="150" y="52"/>
                    </a:lnTo>
                    <a:lnTo>
                      <a:pt x="154" y="46"/>
                    </a:lnTo>
                    <a:lnTo>
                      <a:pt x="160" y="36"/>
                    </a:lnTo>
                    <a:lnTo>
                      <a:pt x="162" y="32"/>
                    </a:lnTo>
                    <a:lnTo>
                      <a:pt x="164" y="30"/>
                    </a:lnTo>
                    <a:lnTo>
                      <a:pt x="160" y="24"/>
                    </a:lnTo>
                    <a:lnTo>
                      <a:pt x="152" y="18"/>
                    </a:lnTo>
                    <a:lnTo>
                      <a:pt x="138" y="14"/>
                    </a:lnTo>
                    <a:lnTo>
                      <a:pt x="130" y="12"/>
                    </a:lnTo>
                    <a:lnTo>
                      <a:pt x="120" y="10"/>
                    </a:lnTo>
                    <a:lnTo>
                      <a:pt x="106" y="12"/>
                    </a:lnTo>
                    <a:lnTo>
                      <a:pt x="92" y="16"/>
                    </a:lnTo>
                    <a:lnTo>
                      <a:pt x="86" y="20"/>
                    </a:lnTo>
                    <a:lnTo>
                      <a:pt x="80" y="26"/>
                    </a:lnTo>
                    <a:lnTo>
                      <a:pt x="74" y="32"/>
                    </a:lnTo>
                    <a:lnTo>
                      <a:pt x="70" y="42"/>
                    </a:lnTo>
                    <a:lnTo>
                      <a:pt x="66" y="52"/>
                    </a:lnTo>
                    <a:lnTo>
                      <a:pt x="64" y="62"/>
                    </a:lnTo>
                    <a:lnTo>
                      <a:pt x="62" y="90"/>
                    </a:lnTo>
                    <a:lnTo>
                      <a:pt x="60" y="140"/>
                    </a:lnTo>
                    <a:lnTo>
                      <a:pt x="60" y="168"/>
                    </a:lnTo>
                    <a:lnTo>
                      <a:pt x="62" y="182"/>
                    </a:lnTo>
                    <a:lnTo>
                      <a:pt x="66" y="196"/>
                    </a:lnTo>
                    <a:lnTo>
                      <a:pt x="72" y="208"/>
                    </a:lnTo>
                    <a:lnTo>
                      <a:pt x="76" y="214"/>
                    </a:lnTo>
                    <a:lnTo>
                      <a:pt x="82" y="220"/>
                    </a:lnTo>
                    <a:lnTo>
                      <a:pt x="88" y="224"/>
                    </a:lnTo>
                    <a:lnTo>
                      <a:pt x="96" y="226"/>
                    </a:lnTo>
                    <a:lnTo>
                      <a:pt x="106" y="228"/>
                    </a:lnTo>
                    <a:lnTo>
                      <a:pt x="116" y="230"/>
                    </a:lnTo>
                    <a:lnTo>
                      <a:pt x="132" y="228"/>
                    </a:lnTo>
                    <a:lnTo>
                      <a:pt x="146" y="224"/>
                    </a:lnTo>
                    <a:lnTo>
                      <a:pt x="160" y="216"/>
                    </a:lnTo>
                    <a:lnTo>
                      <a:pt x="170" y="208"/>
                    </a:lnTo>
                    <a:lnTo>
                      <a:pt x="180" y="198"/>
                    </a:lnTo>
                    <a:lnTo>
                      <a:pt x="188" y="186"/>
                    </a:lnTo>
                    <a:lnTo>
                      <a:pt x="194" y="174"/>
                    </a:lnTo>
                    <a:lnTo>
                      <a:pt x="196" y="160"/>
                    </a:lnTo>
                    <a:lnTo>
                      <a:pt x="21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5" name="Freeform 1565"/>
              <p:cNvSpPr>
                <a:spLocks/>
              </p:cNvSpPr>
              <p:nvPr/>
            </p:nvSpPr>
            <p:spPr bwMode="gray">
              <a:xfrm>
                <a:off x="810" y="1966"/>
                <a:ext cx="142" cy="194"/>
              </a:xfrm>
              <a:custGeom>
                <a:avLst/>
                <a:gdLst>
                  <a:gd name="T0" fmla="*/ 2 w 286"/>
                  <a:gd name="T1" fmla="*/ 0 h 390"/>
                  <a:gd name="T2" fmla="*/ 90 w 286"/>
                  <a:gd name="T3" fmla="*/ 0 h 390"/>
                  <a:gd name="T4" fmla="*/ 90 w 286"/>
                  <a:gd name="T5" fmla="*/ 196 h 390"/>
                  <a:gd name="T6" fmla="*/ 90 w 286"/>
                  <a:gd name="T7" fmla="*/ 196 h 390"/>
                  <a:gd name="T8" fmla="*/ 100 w 286"/>
                  <a:gd name="T9" fmla="*/ 184 h 390"/>
                  <a:gd name="T10" fmla="*/ 108 w 286"/>
                  <a:gd name="T11" fmla="*/ 178 h 390"/>
                  <a:gd name="T12" fmla="*/ 118 w 286"/>
                  <a:gd name="T13" fmla="*/ 170 h 390"/>
                  <a:gd name="T14" fmla="*/ 128 w 286"/>
                  <a:gd name="T15" fmla="*/ 164 h 390"/>
                  <a:gd name="T16" fmla="*/ 142 w 286"/>
                  <a:gd name="T17" fmla="*/ 160 h 390"/>
                  <a:gd name="T18" fmla="*/ 156 w 286"/>
                  <a:gd name="T19" fmla="*/ 156 h 390"/>
                  <a:gd name="T20" fmla="*/ 174 w 286"/>
                  <a:gd name="T21" fmla="*/ 156 h 390"/>
                  <a:gd name="T22" fmla="*/ 174 w 286"/>
                  <a:gd name="T23" fmla="*/ 156 h 390"/>
                  <a:gd name="T24" fmla="*/ 196 w 286"/>
                  <a:gd name="T25" fmla="*/ 158 h 390"/>
                  <a:gd name="T26" fmla="*/ 214 w 286"/>
                  <a:gd name="T27" fmla="*/ 162 h 390"/>
                  <a:gd name="T28" fmla="*/ 226 w 286"/>
                  <a:gd name="T29" fmla="*/ 170 h 390"/>
                  <a:gd name="T30" fmla="*/ 236 w 286"/>
                  <a:gd name="T31" fmla="*/ 178 h 390"/>
                  <a:gd name="T32" fmla="*/ 236 w 286"/>
                  <a:gd name="T33" fmla="*/ 178 h 390"/>
                  <a:gd name="T34" fmla="*/ 240 w 286"/>
                  <a:gd name="T35" fmla="*/ 184 h 390"/>
                  <a:gd name="T36" fmla="*/ 244 w 286"/>
                  <a:gd name="T37" fmla="*/ 190 h 390"/>
                  <a:gd name="T38" fmla="*/ 248 w 286"/>
                  <a:gd name="T39" fmla="*/ 204 h 390"/>
                  <a:gd name="T40" fmla="*/ 250 w 286"/>
                  <a:gd name="T41" fmla="*/ 218 h 390"/>
                  <a:gd name="T42" fmla="*/ 250 w 286"/>
                  <a:gd name="T43" fmla="*/ 230 h 390"/>
                  <a:gd name="T44" fmla="*/ 250 w 286"/>
                  <a:gd name="T45" fmla="*/ 380 h 390"/>
                  <a:gd name="T46" fmla="*/ 286 w 286"/>
                  <a:gd name="T47" fmla="*/ 380 h 390"/>
                  <a:gd name="T48" fmla="*/ 286 w 286"/>
                  <a:gd name="T49" fmla="*/ 390 h 390"/>
                  <a:gd name="T50" fmla="*/ 160 w 286"/>
                  <a:gd name="T51" fmla="*/ 390 h 390"/>
                  <a:gd name="T52" fmla="*/ 160 w 286"/>
                  <a:gd name="T53" fmla="*/ 380 h 390"/>
                  <a:gd name="T54" fmla="*/ 196 w 286"/>
                  <a:gd name="T55" fmla="*/ 380 h 390"/>
                  <a:gd name="T56" fmla="*/ 196 w 286"/>
                  <a:gd name="T57" fmla="*/ 226 h 390"/>
                  <a:gd name="T58" fmla="*/ 196 w 286"/>
                  <a:gd name="T59" fmla="*/ 226 h 390"/>
                  <a:gd name="T60" fmla="*/ 194 w 286"/>
                  <a:gd name="T61" fmla="*/ 208 h 390"/>
                  <a:gd name="T62" fmla="*/ 194 w 286"/>
                  <a:gd name="T63" fmla="*/ 200 h 390"/>
                  <a:gd name="T64" fmla="*/ 190 w 286"/>
                  <a:gd name="T65" fmla="*/ 190 h 390"/>
                  <a:gd name="T66" fmla="*/ 186 w 286"/>
                  <a:gd name="T67" fmla="*/ 184 h 390"/>
                  <a:gd name="T68" fmla="*/ 180 w 286"/>
                  <a:gd name="T69" fmla="*/ 178 h 390"/>
                  <a:gd name="T70" fmla="*/ 170 w 286"/>
                  <a:gd name="T71" fmla="*/ 174 h 390"/>
                  <a:gd name="T72" fmla="*/ 158 w 286"/>
                  <a:gd name="T73" fmla="*/ 172 h 390"/>
                  <a:gd name="T74" fmla="*/ 158 w 286"/>
                  <a:gd name="T75" fmla="*/ 172 h 390"/>
                  <a:gd name="T76" fmla="*/ 150 w 286"/>
                  <a:gd name="T77" fmla="*/ 172 h 390"/>
                  <a:gd name="T78" fmla="*/ 138 w 286"/>
                  <a:gd name="T79" fmla="*/ 176 h 390"/>
                  <a:gd name="T80" fmla="*/ 132 w 286"/>
                  <a:gd name="T81" fmla="*/ 178 h 390"/>
                  <a:gd name="T82" fmla="*/ 124 w 286"/>
                  <a:gd name="T83" fmla="*/ 182 h 390"/>
                  <a:gd name="T84" fmla="*/ 116 w 286"/>
                  <a:gd name="T85" fmla="*/ 188 h 390"/>
                  <a:gd name="T86" fmla="*/ 110 w 286"/>
                  <a:gd name="T87" fmla="*/ 196 h 390"/>
                  <a:gd name="T88" fmla="*/ 110 w 286"/>
                  <a:gd name="T89" fmla="*/ 196 h 390"/>
                  <a:gd name="T90" fmla="*/ 104 w 286"/>
                  <a:gd name="T91" fmla="*/ 204 h 390"/>
                  <a:gd name="T92" fmla="*/ 100 w 286"/>
                  <a:gd name="T93" fmla="*/ 214 h 390"/>
                  <a:gd name="T94" fmla="*/ 94 w 286"/>
                  <a:gd name="T95" fmla="*/ 232 h 390"/>
                  <a:gd name="T96" fmla="*/ 92 w 286"/>
                  <a:gd name="T97" fmla="*/ 256 h 390"/>
                  <a:gd name="T98" fmla="*/ 90 w 286"/>
                  <a:gd name="T99" fmla="*/ 286 h 390"/>
                  <a:gd name="T100" fmla="*/ 90 w 286"/>
                  <a:gd name="T101" fmla="*/ 380 h 390"/>
                  <a:gd name="T102" fmla="*/ 126 w 286"/>
                  <a:gd name="T103" fmla="*/ 380 h 390"/>
                  <a:gd name="T104" fmla="*/ 126 w 286"/>
                  <a:gd name="T105" fmla="*/ 390 h 390"/>
                  <a:gd name="T106" fmla="*/ 0 w 286"/>
                  <a:gd name="T107" fmla="*/ 390 h 390"/>
                  <a:gd name="T108" fmla="*/ 0 w 286"/>
                  <a:gd name="T109" fmla="*/ 380 h 390"/>
                  <a:gd name="T110" fmla="*/ 36 w 286"/>
                  <a:gd name="T111" fmla="*/ 380 h 390"/>
                  <a:gd name="T112" fmla="*/ 36 w 286"/>
                  <a:gd name="T113" fmla="*/ 10 h 390"/>
                  <a:gd name="T114" fmla="*/ 2 w 286"/>
                  <a:gd name="T115" fmla="*/ 10 h 390"/>
                  <a:gd name="T116" fmla="*/ 2 w 286"/>
                  <a:gd name="T117" fmla="*/ 0 h 3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6"/>
                  <a:gd name="T178" fmla="*/ 0 h 390"/>
                  <a:gd name="T179" fmla="*/ 286 w 286"/>
                  <a:gd name="T180" fmla="*/ 390 h 3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6" h="390">
                    <a:moveTo>
                      <a:pt x="2" y="0"/>
                    </a:moveTo>
                    <a:lnTo>
                      <a:pt x="90" y="0"/>
                    </a:lnTo>
                    <a:lnTo>
                      <a:pt x="90" y="196"/>
                    </a:lnTo>
                    <a:lnTo>
                      <a:pt x="100" y="184"/>
                    </a:lnTo>
                    <a:lnTo>
                      <a:pt x="108" y="178"/>
                    </a:lnTo>
                    <a:lnTo>
                      <a:pt x="118" y="170"/>
                    </a:lnTo>
                    <a:lnTo>
                      <a:pt x="128" y="164"/>
                    </a:lnTo>
                    <a:lnTo>
                      <a:pt x="142" y="160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96" y="158"/>
                    </a:lnTo>
                    <a:lnTo>
                      <a:pt x="214" y="162"/>
                    </a:lnTo>
                    <a:lnTo>
                      <a:pt x="226" y="170"/>
                    </a:lnTo>
                    <a:lnTo>
                      <a:pt x="236" y="178"/>
                    </a:lnTo>
                    <a:lnTo>
                      <a:pt x="240" y="184"/>
                    </a:lnTo>
                    <a:lnTo>
                      <a:pt x="244" y="190"/>
                    </a:lnTo>
                    <a:lnTo>
                      <a:pt x="248" y="204"/>
                    </a:lnTo>
                    <a:lnTo>
                      <a:pt x="250" y="218"/>
                    </a:lnTo>
                    <a:lnTo>
                      <a:pt x="250" y="230"/>
                    </a:lnTo>
                    <a:lnTo>
                      <a:pt x="250" y="380"/>
                    </a:lnTo>
                    <a:lnTo>
                      <a:pt x="286" y="380"/>
                    </a:lnTo>
                    <a:lnTo>
                      <a:pt x="286" y="390"/>
                    </a:lnTo>
                    <a:lnTo>
                      <a:pt x="160" y="390"/>
                    </a:lnTo>
                    <a:lnTo>
                      <a:pt x="160" y="380"/>
                    </a:lnTo>
                    <a:lnTo>
                      <a:pt x="196" y="380"/>
                    </a:lnTo>
                    <a:lnTo>
                      <a:pt x="196" y="226"/>
                    </a:lnTo>
                    <a:lnTo>
                      <a:pt x="194" y="208"/>
                    </a:lnTo>
                    <a:lnTo>
                      <a:pt x="194" y="200"/>
                    </a:lnTo>
                    <a:lnTo>
                      <a:pt x="190" y="190"/>
                    </a:lnTo>
                    <a:lnTo>
                      <a:pt x="186" y="184"/>
                    </a:lnTo>
                    <a:lnTo>
                      <a:pt x="180" y="178"/>
                    </a:lnTo>
                    <a:lnTo>
                      <a:pt x="170" y="174"/>
                    </a:lnTo>
                    <a:lnTo>
                      <a:pt x="158" y="172"/>
                    </a:lnTo>
                    <a:lnTo>
                      <a:pt x="150" y="172"/>
                    </a:lnTo>
                    <a:lnTo>
                      <a:pt x="138" y="176"/>
                    </a:lnTo>
                    <a:lnTo>
                      <a:pt x="132" y="178"/>
                    </a:lnTo>
                    <a:lnTo>
                      <a:pt x="124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4" y="204"/>
                    </a:lnTo>
                    <a:lnTo>
                      <a:pt x="100" y="214"/>
                    </a:lnTo>
                    <a:lnTo>
                      <a:pt x="94" y="232"/>
                    </a:lnTo>
                    <a:lnTo>
                      <a:pt x="92" y="256"/>
                    </a:lnTo>
                    <a:lnTo>
                      <a:pt x="90" y="286"/>
                    </a:lnTo>
                    <a:lnTo>
                      <a:pt x="90" y="380"/>
                    </a:lnTo>
                    <a:lnTo>
                      <a:pt x="126" y="380"/>
                    </a:lnTo>
                    <a:lnTo>
                      <a:pt x="126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6" y="380"/>
                    </a:lnTo>
                    <a:lnTo>
                      <a:pt x="36" y="10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965" y="1966"/>
              <a:ext cx="806" cy="273"/>
              <a:chOff x="965" y="1966"/>
              <a:chExt cx="806" cy="273"/>
            </a:xfrm>
          </p:grpSpPr>
          <p:sp>
            <p:nvSpPr>
              <p:cNvPr id="11" name="Freeform 1566"/>
              <p:cNvSpPr>
                <a:spLocks noEditPoints="1"/>
              </p:cNvSpPr>
              <p:nvPr/>
            </p:nvSpPr>
            <p:spPr bwMode="gray">
              <a:xfrm>
                <a:off x="965" y="1966"/>
                <a:ext cx="172" cy="195"/>
              </a:xfrm>
              <a:custGeom>
                <a:avLst/>
                <a:gdLst>
                  <a:gd name="T0" fmla="*/ 346 w 346"/>
                  <a:gd name="T1" fmla="*/ 384 h 394"/>
                  <a:gd name="T2" fmla="*/ 322 w 346"/>
                  <a:gd name="T3" fmla="*/ 392 h 394"/>
                  <a:gd name="T4" fmla="*/ 304 w 346"/>
                  <a:gd name="T5" fmla="*/ 394 h 394"/>
                  <a:gd name="T6" fmla="*/ 276 w 346"/>
                  <a:gd name="T7" fmla="*/ 390 h 394"/>
                  <a:gd name="T8" fmla="*/ 250 w 346"/>
                  <a:gd name="T9" fmla="*/ 374 h 394"/>
                  <a:gd name="T10" fmla="*/ 242 w 346"/>
                  <a:gd name="T11" fmla="*/ 366 h 394"/>
                  <a:gd name="T12" fmla="*/ 230 w 346"/>
                  <a:gd name="T13" fmla="*/ 344 h 394"/>
                  <a:gd name="T14" fmla="*/ 224 w 346"/>
                  <a:gd name="T15" fmla="*/ 310 h 394"/>
                  <a:gd name="T16" fmla="*/ 222 w 346"/>
                  <a:gd name="T17" fmla="*/ 262 h 394"/>
                  <a:gd name="T18" fmla="*/ 220 w 346"/>
                  <a:gd name="T19" fmla="*/ 244 h 394"/>
                  <a:gd name="T20" fmla="*/ 216 w 346"/>
                  <a:gd name="T21" fmla="*/ 226 h 394"/>
                  <a:gd name="T22" fmla="*/ 204 w 346"/>
                  <a:gd name="T23" fmla="*/ 208 h 394"/>
                  <a:gd name="T24" fmla="*/ 186 w 346"/>
                  <a:gd name="T25" fmla="*/ 196 h 394"/>
                  <a:gd name="T26" fmla="*/ 172 w 346"/>
                  <a:gd name="T27" fmla="*/ 192 h 394"/>
                  <a:gd name="T28" fmla="*/ 114 w 346"/>
                  <a:gd name="T29" fmla="*/ 190 h 394"/>
                  <a:gd name="T30" fmla="*/ 162 w 346"/>
                  <a:gd name="T31" fmla="*/ 380 h 394"/>
                  <a:gd name="T32" fmla="*/ 2 w 346"/>
                  <a:gd name="T33" fmla="*/ 390 h 394"/>
                  <a:gd name="T34" fmla="*/ 52 w 346"/>
                  <a:gd name="T35" fmla="*/ 380 h 394"/>
                  <a:gd name="T36" fmla="*/ 0 w 346"/>
                  <a:gd name="T37" fmla="*/ 10 h 394"/>
                  <a:gd name="T38" fmla="*/ 154 w 346"/>
                  <a:gd name="T39" fmla="*/ 0 h 394"/>
                  <a:gd name="T40" fmla="*/ 186 w 346"/>
                  <a:gd name="T41" fmla="*/ 0 h 394"/>
                  <a:gd name="T42" fmla="*/ 230 w 346"/>
                  <a:gd name="T43" fmla="*/ 6 h 394"/>
                  <a:gd name="T44" fmla="*/ 258 w 346"/>
                  <a:gd name="T45" fmla="*/ 16 h 394"/>
                  <a:gd name="T46" fmla="*/ 270 w 346"/>
                  <a:gd name="T47" fmla="*/ 24 h 394"/>
                  <a:gd name="T48" fmla="*/ 286 w 346"/>
                  <a:gd name="T49" fmla="*/ 38 h 394"/>
                  <a:gd name="T50" fmla="*/ 296 w 346"/>
                  <a:gd name="T51" fmla="*/ 54 h 394"/>
                  <a:gd name="T52" fmla="*/ 304 w 346"/>
                  <a:gd name="T53" fmla="*/ 90 h 394"/>
                  <a:gd name="T54" fmla="*/ 304 w 346"/>
                  <a:gd name="T55" fmla="*/ 100 h 394"/>
                  <a:gd name="T56" fmla="*/ 296 w 346"/>
                  <a:gd name="T57" fmla="*/ 128 h 394"/>
                  <a:gd name="T58" fmla="*/ 270 w 346"/>
                  <a:gd name="T59" fmla="*/ 156 h 394"/>
                  <a:gd name="T60" fmla="*/ 232 w 346"/>
                  <a:gd name="T61" fmla="*/ 176 h 394"/>
                  <a:gd name="T62" fmla="*/ 184 w 346"/>
                  <a:gd name="T63" fmla="*/ 184 h 394"/>
                  <a:gd name="T64" fmla="*/ 198 w 346"/>
                  <a:gd name="T65" fmla="*/ 188 h 394"/>
                  <a:gd name="T66" fmla="*/ 232 w 346"/>
                  <a:gd name="T67" fmla="*/ 200 h 394"/>
                  <a:gd name="T68" fmla="*/ 256 w 346"/>
                  <a:gd name="T69" fmla="*/ 216 h 394"/>
                  <a:gd name="T70" fmla="*/ 268 w 346"/>
                  <a:gd name="T71" fmla="*/ 228 h 394"/>
                  <a:gd name="T72" fmla="*/ 284 w 346"/>
                  <a:gd name="T73" fmla="*/ 254 h 394"/>
                  <a:gd name="T74" fmla="*/ 290 w 346"/>
                  <a:gd name="T75" fmla="*/ 278 h 394"/>
                  <a:gd name="T76" fmla="*/ 292 w 346"/>
                  <a:gd name="T77" fmla="*/ 312 h 394"/>
                  <a:gd name="T78" fmla="*/ 292 w 346"/>
                  <a:gd name="T79" fmla="*/ 328 h 394"/>
                  <a:gd name="T80" fmla="*/ 294 w 346"/>
                  <a:gd name="T81" fmla="*/ 358 h 394"/>
                  <a:gd name="T82" fmla="*/ 296 w 346"/>
                  <a:gd name="T83" fmla="*/ 366 h 394"/>
                  <a:gd name="T84" fmla="*/ 308 w 346"/>
                  <a:gd name="T85" fmla="*/ 378 h 394"/>
                  <a:gd name="T86" fmla="*/ 318 w 346"/>
                  <a:gd name="T87" fmla="*/ 380 h 394"/>
                  <a:gd name="T88" fmla="*/ 342 w 346"/>
                  <a:gd name="T89" fmla="*/ 374 h 394"/>
                  <a:gd name="T90" fmla="*/ 114 w 346"/>
                  <a:gd name="T91" fmla="*/ 12 h 394"/>
                  <a:gd name="T92" fmla="*/ 132 w 346"/>
                  <a:gd name="T93" fmla="*/ 176 h 394"/>
                  <a:gd name="T94" fmla="*/ 152 w 346"/>
                  <a:gd name="T95" fmla="*/ 176 h 394"/>
                  <a:gd name="T96" fmla="*/ 192 w 346"/>
                  <a:gd name="T97" fmla="*/ 170 h 394"/>
                  <a:gd name="T98" fmla="*/ 210 w 346"/>
                  <a:gd name="T99" fmla="*/ 162 h 394"/>
                  <a:gd name="T100" fmla="*/ 218 w 346"/>
                  <a:gd name="T101" fmla="*/ 156 h 394"/>
                  <a:gd name="T102" fmla="*/ 228 w 346"/>
                  <a:gd name="T103" fmla="*/ 142 h 394"/>
                  <a:gd name="T104" fmla="*/ 236 w 346"/>
                  <a:gd name="T105" fmla="*/ 114 h 394"/>
                  <a:gd name="T106" fmla="*/ 236 w 346"/>
                  <a:gd name="T107" fmla="*/ 96 h 394"/>
                  <a:gd name="T108" fmla="*/ 234 w 346"/>
                  <a:gd name="T109" fmla="*/ 66 h 394"/>
                  <a:gd name="T110" fmla="*/ 222 w 346"/>
                  <a:gd name="T111" fmla="*/ 38 h 394"/>
                  <a:gd name="T112" fmla="*/ 214 w 346"/>
                  <a:gd name="T113" fmla="*/ 30 h 394"/>
                  <a:gd name="T114" fmla="*/ 194 w 346"/>
                  <a:gd name="T115" fmla="*/ 18 h 394"/>
                  <a:gd name="T116" fmla="*/ 158 w 346"/>
                  <a:gd name="T117" fmla="*/ 12 h 394"/>
                  <a:gd name="T118" fmla="*/ 114 w 346"/>
                  <a:gd name="T119" fmla="*/ 12 h 3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394"/>
                  <a:gd name="T182" fmla="*/ 346 w 346"/>
                  <a:gd name="T183" fmla="*/ 394 h 3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394">
                    <a:moveTo>
                      <a:pt x="346" y="384"/>
                    </a:moveTo>
                    <a:lnTo>
                      <a:pt x="346" y="384"/>
                    </a:lnTo>
                    <a:lnTo>
                      <a:pt x="334" y="388"/>
                    </a:lnTo>
                    <a:lnTo>
                      <a:pt x="322" y="392"/>
                    </a:lnTo>
                    <a:lnTo>
                      <a:pt x="304" y="394"/>
                    </a:lnTo>
                    <a:lnTo>
                      <a:pt x="290" y="392"/>
                    </a:lnTo>
                    <a:lnTo>
                      <a:pt x="276" y="390"/>
                    </a:lnTo>
                    <a:lnTo>
                      <a:pt x="264" y="384"/>
                    </a:lnTo>
                    <a:lnTo>
                      <a:pt x="250" y="374"/>
                    </a:lnTo>
                    <a:lnTo>
                      <a:pt x="242" y="366"/>
                    </a:lnTo>
                    <a:lnTo>
                      <a:pt x="236" y="356"/>
                    </a:lnTo>
                    <a:lnTo>
                      <a:pt x="230" y="344"/>
                    </a:lnTo>
                    <a:lnTo>
                      <a:pt x="226" y="334"/>
                    </a:lnTo>
                    <a:lnTo>
                      <a:pt x="224" y="310"/>
                    </a:lnTo>
                    <a:lnTo>
                      <a:pt x="222" y="288"/>
                    </a:lnTo>
                    <a:lnTo>
                      <a:pt x="222" y="262"/>
                    </a:lnTo>
                    <a:lnTo>
                      <a:pt x="220" y="244"/>
                    </a:lnTo>
                    <a:lnTo>
                      <a:pt x="218" y="236"/>
                    </a:lnTo>
                    <a:lnTo>
                      <a:pt x="216" y="226"/>
                    </a:lnTo>
                    <a:lnTo>
                      <a:pt x="210" y="216"/>
                    </a:lnTo>
                    <a:lnTo>
                      <a:pt x="204" y="208"/>
                    </a:lnTo>
                    <a:lnTo>
                      <a:pt x="196" y="202"/>
                    </a:lnTo>
                    <a:lnTo>
                      <a:pt x="186" y="196"/>
                    </a:lnTo>
                    <a:lnTo>
                      <a:pt x="172" y="192"/>
                    </a:lnTo>
                    <a:lnTo>
                      <a:pt x="158" y="190"/>
                    </a:lnTo>
                    <a:lnTo>
                      <a:pt x="114" y="190"/>
                    </a:lnTo>
                    <a:lnTo>
                      <a:pt x="114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2" y="390"/>
                    </a:lnTo>
                    <a:lnTo>
                      <a:pt x="2" y="380"/>
                    </a:lnTo>
                    <a:lnTo>
                      <a:pt x="52" y="38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86" y="0"/>
                    </a:lnTo>
                    <a:lnTo>
                      <a:pt x="216" y="2"/>
                    </a:lnTo>
                    <a:lnTo>
                      <a:pt x="230" y="6"/>
                    </a:lnTo>
                    <a:lnTo>
                      <a:pt x="244" y="10"/>
                    </a:lnTo>
                    <a:lnTo>
                      <a:pt x="258" y="16"/>
                    </a:lnTo>
                    <a:lnTo>
                      <a:pt x="270" y="24"/>
                    </a:lnTo>
                    <a:lnTo>
                      <a:pt x="280" y="30"/>
                    </a:lnTo>
                    <a:lnTo>
                      <a:pt x="286" y="38"/>
                    </a:lnTo>
                    <a:lnTo>
                      <a:pt x="292" y="46"/>
                    </a:lnTo>
                    <a:lnTo>
                      <a:pt x="296" y="54"/>
                    </a:lnTo>
                    <a:lnTo>
                      <a:pt x="302" y="72"/>
                    </a:lnTo>
                    <a:lnTo>
                      <a:pt x="304" y="90"/>
                    </a:lnTo>
                    <a:lnTo>
                      <a:pt x="304" y="100"/>
                    </a:lnTo>
                    <a:lnTo>
                      <a:pt x="302" y="110"/>
                    </a:lnTo>
                    <a:lnTo>
                      <a:pt x="296" y="128"/>
                    </a:lnTo>
                    <a:lnTo>
                      <a:pt x="284" y="144"/>
                    </a:lnTo>
                    <a:lnTo>
                      <a:pt x="270" y="156"/>
                    </a:lnTo>
                    <a:lnTo>
                      <a:pt x="252" y="168"/>
                    </a:lnTo>
                    <a:lnTo>
                      <a:pt x="232" y="176"/>
                    </a:lnTo>
                    <a:lnTo>
                      <a:pt x="210" y="182"/>
                    </a:lnTo>
                    <a:lnTo>
                      <a:pt x="184" y="184"/>
                    </a:lnTo>
                    <a:lnTo>
                      <a:pt x="198" y="188"/>
                    </a:lnTo>
                    <a:lnTo>
                      <a:pt x="212" y="190"/>
                    </a:lnTo>
                    <a:lnTo>
                      <a:pt x="232" y="200"/>
                    </a:lnTo>
                    <a:lnTo>
                      <a:pt x="248" y="208"/>
                    </a:lnTo>
                    <a:lnTo>
                      <a:pt x="256" y="216"/>
                    </a:lnTo>
                    <a:lnTo>
                      <a:pt x="268" y="228"/>
                    </a:lnTo>
                    <a:lnTo>
                      <a:pt x="278" y="240"/>
                    </a:lnTo>
                    <a:lnTo>
                      <a:pt x="284" y="254"/>
                    </a:lnTo>
                    <a:lnTo>
                      <a:pt x="288" y="266"/>
                    </a:lnTo>
                    <a:lnTo>
                      <a:pt x="290" y="278"/>
                    </a:lnTo>
                    <a:lnTo>
                      <a:pt x="292" y="290"/>
                    </a:lnTo>
                    <a:lnTo>
                      <a:pt x="292" y="312"/>
                    </a:lnTo>
                    <a:lnTo>
                      <a:pt x="292" y="328"/>
                    </a:lnTo>
                    <a:lnTo>
                      <a:pt x="292" y="346"/>
                    </a:lnTo>
                    <a:lnTo>
                      <a:pt x="294" y="358"/>
                    </a:lnTo>
                    <a:lnTo>
                      <a:pt x="296" y="366"/>
                    </a:lnTo>
                    <a:lnTo>
                      <a:pt x="302" y="372"/>
                    </a:lnTo>
                    <a:lnTo>
                      <a:pt x="308" y="378"/>
                    </a:lnTo>
                    <a:lnTo>
                      <a:pt x="318" y="380"/>
                    </a:lnTo>
                    <a:lnTo>
                      <a:pt x="328" y="378"/>
                    </a:lnTo>
                    <a:lnTo>
                      <a:pt x="342" y="374"/>
                    </a:lnTo>
                    <a:lnTo>
                      <a:pt x="346" y="384"/>
                    </a:lnTo>
                    <a:close/>
                    <a:moveTo>
                      <a:pt x="114" y="12"/>
                    </a:moveTo>
                    <a:lnTo>
                      <a:pt x="114" y="176"/>
                    </a:lnTo>
                    <a:lnTo>
                      <a:pt x="132" y="176"/>
                    </a:lnTo>
                    <a:lnTo>
                      <a:pt x="152" y="176"/>
                    </a:lnTo>
                    <a:lnTo>
                      <a:pt x="172" y="174"/>
                    </a:lnTo>
                    <a:lnTo>
                      <a:pt x="192" y="170"/>
                    </a:lnTo>
                    <a:lnTo>
                      <a:pt x="202" y="166"/>
                    </a:lnTo>
                    <a:lnTo>
                      <a:pt x="210" y="162"/>
                    </a:lnTo>
                    <a:lnTo>
                      <a:pt x="218" y="156"/>
                    </a:lnTo>
                    <a:lnTo>
                      <a:pt x="222" y="148"/>
                    </a:lnTo>
                    <a:lnTo>
                      <a:pt x="228" y="142"/>
                    </a:lnTo>
                    <a:lnTo>
                      <a:pt x="232" y="132"/>
                    </a:lnTo>
                    <a:lnTo>
                      <a:pt x="236" y="114"/>
                    </a:lnTo>
                    <a:lnTo>
                      <a:pt x="236" y="96"/>
                    </a:lnTo>
                    <a:lnTo>
                      <a:pt x="236" y="82"/>
                    </a:lnTo>
                    <a:lnTo>
                      <a:pt x="234" y="66"/>
                    </a:lnTo>
                    <a:lnTo>
                      <a:pt x="228" y="52"/>
                    </a:lnTo>
                    <a:lnTo>
                      <a:pt x="222" y="38"/>
                    </a:lnTo>
                    <a:lnTo>
                      <a:pt x="214" y="30"/>
                    </a:lnTo>
                    <a:lnTo>
                      <a:pt x="204" y="22"/>
                    </a:lnTo>
                    <a:lnTo>
                      <a:pt x="194" y="18"/>
                    </a:lnTo>
                    <a:lnTo>
                      <a:pt x="182" y="14"/>
                    </a:lnTo>
                    <a:lnTo>
                      <a:pt x="158" y="12"/>
                    </a:lnTo>
                    <a:lnTo>
                      <a:pt x="132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1567"/>
              <p:cNvSpPr>
                <a:spLocks noEditPoints="1"/>
              </p:cNvSpPr>
              <p:nvPr/>
            </p:nvSpPr>
            <p:spPr bwMode="gray">
              <a:xfrm>
                <a:off x="1143" y="2043"/>
                <a:ext cx="111" cy="121"/>
              </a:xfrm>
              <a:custGeom>
                <a:avLst/>
                <a:gdLst>
                  <a:gd name="T0" fmla="*/ 190 w 226"/>
                  <a:gd name="T1" fmla="*/ 206 h 242"/>
                  <a:gd name="T2" fmla="*/ 198 w 226"/>
                  <a:gd name="T3" fmla="*/ 224 h 242"/>
                  <a:gd name="T4" fmla="*/ 208 w 226"/>
                  <a:gd name="T5" fmla="*/ 224 h 242"/>
                  <a:gd name="T6" fmla="*/ 226 w 226"/>
                  <a:gd name="T7" fmla="*/ 224 h 242"/>
                  <a:gd name="T8" fmla="*/ 212 w 226"/>
                  <a:gd name="T9" fmla="*/ 234 h 242"/>
                  <a:gd name="T10" fmla="*/ 186 w 226"/>
                  <a:gd name="T11" fmla="*/ 242 h 242"/>
                  <a:gd name="T12" fmla="*/ 160 w 226"/>
                  <a:gd name="T13" fmla="*/ 236 h 242"/>
                  <a:gd name="T14" fmla="*/ 146 w 226"/>
                  <a:gd name="T15" fmla="*/ 222 h 242"/>
                  <a:gd name="T16" fmla="*/ 138 w 226"/>
                  <a:gd name="T17" fmla="*/ 196 h 242"/>
                  <a:gd name="T18" fmla="*/ 126 w 226"/>
                  <a:gd name="T19" fmla="*/ 214 h 242"/>
                  <a:gd name="T20" fmla="*/ 100 w 226"/>
                  <a:gd name="T21" fmla="*/ 234 h 242"/>
                  <a:gd name="T22" fmla="*/ 64 w 226"/>
                  <a:gd name="T23" fmla="*/ 242 h 242"/>
                  <a:gd name="T24" fmla="*/ 38 w 226"/>
                  <a:gd name="T25" fmla="*/ 238 h 242"/>
                  <a:gd name="T26" fmla="*/ 10 w 226"/>
                  <a:gd name="T27" fmla="*/ 220 h 242"/>
                  <a:gd name="T28" fmla="*/ 0 w 226"/>
                  <a:gd name="T29" fmla="*/ 188 h 242"/>
                  <a:gd name="T30" fmla="*/ 4 w 226"/>
                  <a:gd name="T31" fmla="*/ 164 h 242"/>
                  <a:gd name="T32" fmla="*/ 26 w 226"/>
                  <a:gd name="T33" fmla="*/ 136 h 242"/>
                  <a:gd name="T34" fmla="*/ 64 w 226"/>
                  <a:gd name="T35" fmla="*/ 118 h 242"/>
                  <a:gd name="T36" fmla="*/ 102 w 226"/>
                  <a:gd name="T37" fmla="*/ 110 h 242"/>
                  <a:gd name="T38" fmla="*/ 138 w 226"/>
                  <a:gd name="T39" fmla="*/ 54 h 242"/>
                  <a:gd name="T40" fmla="*/ 132 w 226"/>
                  <a:gd name="T41" fmla="*/ 26 h 242"/>
                  <a:gd name="T42" fmla="*/ 112 w 226"/>
                  <a:gd name="T43" fmla="*/ 12 h 242"/>
                  <a:gd name="T44" fmla="*/ 90 w 226"/>
                  <a:gd name="T45" fmla="*/ 12 h 242"/>
                  <a:gd name="T46" fmla="*/ 58 w 226"/>
                  <a:gd name="T47" fmla="*/ 26 h 242"/>
                  <a:gd name="T48" fmla="*/ 54 w 226"/>
                  <a:gd name="T49" fmla="*/ 34 h 242"/>
                  <a:gd name="T50" fmla="*/ 64 w 226"/>
                  <a:gd name="T51" fmla="*/ 52 h 242"/>
                  <a:gd name="T52" fmla="*/ 64 w 226"/>
                  <a:gd name="T53" fmla="*/ 70 h 242"/>
                  <a:gd name="T54" fmla="*/ 40 w 226"/>
                  <a:gd name="T55" fmla="*/ 84 h 242"/>
                  <a:gd name="T56" fmla="*/ 22 w 226"/>
                  <a:gd name="T57" fmla="*/ 76 h 242"/>
                  <a:gd name="T58" fmla="*/ 16 w 226"/>
                  <a:gd name="T59" fmla="*/ 58 h 242"/>
                  <a:gd name="T60" fmla="*/ 30 w 226"/>
                  <a:gd name="T61" fmla="*/ 28 h 242"/>
                  <a:gd name="T62" fmla="*/ 70 w 226"/>
                  <a:gd name="T63" fmla="*/ 6 h 242"/>
                  <a:gd name="T64" fmla="*/ 108 w 226"/>
                  <a:gd name="T65" fmla="*/ 0 h 242"/>
                  <a:gd name="T66" fmla="*/ 162 w 226"/>
                  <a:gd name="T67" fmla="*/ 12 h 242"/>
                  <a:gd name="T68" fmla="*/ 180 w 226"/>
                  <a:gd name="T69" fmla="*/ 28 h 242"/>
                  <a:gd name="T70" fmla="*/ 190 w 226"/>
                  <a:gd name="T71" fmla="*/ 62 h 242"/>
                  <a:gd name="T72" fmla="*/ 138 w 226"/>
                  <a:gd name="T73" fmla="*/ 118 h 242"/>
                  <a:gd name="T74" fmla="*/ 106 w 226"/>
                  <a:gd name="T75" fmla="*/ 122 h 242"/>
                  <a:gd name="T76" fmla="*/ 68 w 226"/>
                  <a:gd name="T77" fmla="*/ 138 h 242"/>
                  <a:gd name="T78" fmla="*/ 52 w 226"/>
                  <a:gd name="T79" fmla="*/ 178 h 242"/>
                  <a:gd name="T80" fmla="*/ 56 w 226"/>
                  <a:gd name="T81" fmla="*/ 194 h 242"/>
                  <a:gd name="T82" fmla="*/ 68 w 226"/>
                  <a:gd name="T83" fmla="*/ 210 h 242"/>
                  <a:gd name="T84" fmla="*/ 88 w 226"/>
                  <a:gd name="T85" fmla="*/ 216 h 242"/>
                  <a:gd name="T86" fmla="*/ 114 w 226"/>
                  <a:gd name="T87" fmla="*/ 208 h 242"/>
                  <a:gd name="T88" fmla="*/ 124 w 226"/>
                  <a:gd name="T89" fmla="*/ 196 h 242"/>
                  <a:gd name="T90" fmla="*/ 138 w 226"/>
                  <a:gd name="T91" fmla="*/ 158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242"/>
                  <a:gd name="T140" fmla="*/ 226 w 226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242">
                    <a:moveTo>
                      <a:pt x="190" y="194"/>
                    </a:moveTo>
                    <a:lnTo>
                      <a:pt x="190" y="194"/>
                    </a:lnTo>
                    <a:lnTo>
                      <a:pt x="190" y="206"/>
                    </a:lnTo>
                    <a:lnTo>
                      <a:pt x="192" y="216"/>
                    </a:lnTo>
                    <a:lnTo>
                      <a:pt x="196" y="224"/>
                    </a:lnTo>
                    <a:lnTo>
                      <a:pt x="198" y="224"/>
                    </a:lnTo>
                    <a:lnTo>
                      <a:pt x="202" y="226"/>
                    </a:lnTo>
                    <a:lnTo>
                      <a:pt x="208" y="224"/>
                    </a:lnTo>
                    <a:lnTo>
                      <a:pt x="212" y="222"/>
                    </a:lnTo>
                    <a:lnTo>
                      <a:pt x="220" y="216"/>
                    </a:lnTo>
                    <a:lnTo>
                      <a:pt x="226" y="224"/>
                    </a:lnTo>
                    <a:lnTo>
                      <a:pt x="222" y="228"/>
                    </a:lnTo>
                    <a:lnTo>
                      <a:pt x="212" y="234"/>
                    </a:lnTo>
                    <a:lnTo>
                      <a:pt x="200" y="240"/>
                    </a:lnTo>
                    <a:lnTo>
                      <a:pt x="186" y="242"/>
                    </a:lnTo>
                    <a:lnTo>
                      <a:pt x="176" y="240"/>
                    </a:lnTo>
                    <a:lnTo>
                      <a:pt x="168" y="238"/>
                    </a:lnTo>
                    <a:lnTo>
                      <a:pt x="160" y="236"/>
                    </a:lnTo>
                    <a:lnTo>
                      <a:pt x="152" y="232"/>
                    </a:lnTo>
                    <a:lnTo>
                      <a:pt x="146" y="222"/>
                    </a:lnTo>
                    <a:lnTo>
                      <a:pt x="140" y="214"/>
                    </a:lnTo>
                    <a:lnTo>
                      <a:pt x="138" y="204"/>
                    </a:lnTo>
                    <a:lnTo>
                      <a:pt x="138" y="196"/>
                    </a:lnTo>
                    <a:lnTo>
                      <a:pt x="132" y="204"/>
                    </a:lnTo>
                    <a:lnTo>
                      <a:pt x="126" y="214"/>
                    </a:lnTo>
                    <a:lnTo>
                      <a:pt x="118" y="220"/>
                    </a:lnTo>
                    <a:lnTo>
                      <a:pt x="110" y="228"/>
                    </a:lnTo>
                    <a:lnTo>
                      <a:pt x="100" y="234"/>
                    </a:lnTo>
                    <a:lnTo>
                      <a:pt x="88" y="238"/>
                    </a:lnTo>
                    <a:lnTo>
                      <a:pt x="76" y="240"/>
                    </a:lnTo>
                    <a:lnTo>
                      <a:pt x="64" y="242"/>
                    </a:lnTo>
                    <a:lnTo>
                      <a:pt x="50" y="240"/>
                    </a:lnTo>
                    <a:lnTo>
                      <a:pt x="38" y="238"/>
                    </a:lnTo>
                    <a:lnTo>
                      <a:pt x="28" y="234"/>
                    </a:lnTo>
                    <a:lnTo>
                      <a:pt x="18" y="228"/>
                    </a:lnTo>
                    <a:lnTo>
                      <a:pt x="10" y="220"/>
                    </a:lnTo>
                    <a:lnTo>
                      <a:pt x="6" y="210"/>
                    </a:lnTo>
                    <a:lnTo>
                      <a:pt x="2" y="200"/>
                    </a:lnTo>
                    <a:lnTo>
                      <a:pt x="0" y="188"/>
                    </a:lnTo>
                    <a:lnTo>
                      <a:pt x="2" y="176"/>
                    </a:lnTo>
                    <a:lnTo>
                      <a:pt x="4" y="164"/>
                    </a:lnTo>
                    <a:lnTo>
                      <a:pt x="10" y="154"/>
                    </a:lnTo>
                    <a:lnTo>
                      <a:pt x="18" y="144"/>
                    </a:lnTo>
                    <a:lnTo>
                      <a:pt x="26" y="136"/>
                    </a:lnTo>
                    <a:lnTo>
                      <a:pt x="38" y="128"/>
                    </a:lnTo>
                    <a:lnTo>
                      <a:pt x="50" y="122"/>
                    </a:lnTo>
                    <a:lnTo>
                      <a:pt x="64" y="118"/>
                    </a:lnTo>
                    <a:lnTo>
                      <a:pt x="82" y="114"/>
                    </a:lnTo>
                    <a:lnTo>
                      <a:pt x="102" y="110"/>
                    </a:lnTo>
                    <a:lnTo>
                      <a:pt x="138" y="108"/>
                    </a:lnTo>
                    <a:lnTo>
                      <a:pt x="138" y="54"/>
                    </a:lnTo>
                    <a:lnTo>
                      <a:pt x="138" y="40"/>
                    </a:lnTo>
                    <a:lnTo>
                      <a:pt x="136" y="32"/>
                    </a:lnTo>
                    <a:lnTo>
                      <a:pt x="132" y="26"/>
                    </a:lnTo>
                    <a:lnTo>
                      <a:pt x="128" y="20"/>
                    </a:lnTo>
                    <a:lnTo>
                      <a:pt x="122" y="16"/>
                    </a:lnTo>
                    <a:lnTo>
                      <a:pt x="112" y="12"/>
                    </a:lnTo>
                    <a:lnTo>
                      <a:pt x="100" y="10"/>
                    </a:lnTo>
                    <a:lnTo>
                      <a:pt x="90" y="12"/>
                    </a:lnTo>
                    <a:lnTo>
                      <a:pt x="82" y="14"/>
                    </a:lnTo>
                    <a:lnTo>
                      <a:pt x="68" y="20"/>
                    </a:lnTo>
                    <a:lnTo>
                      <a:pt x="58" y="26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60" y="46"/>
                    </a:lnTo>
                    <a:lnTo>
                      <a:pt x="64" y="52"/>
                    </a:lnTo>
                    <a:lnTo>
                      <a:pt x="66" y="60"/>
                    </a:lnTo>
                    <a:lnTo>
                      <a:pt x="64" y="70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40" y="84"/>
                    </a:lnTo>
                    <a:lnTo>
                      <a:pt x="30" y="82"/>
                    </a:lnTo>
                    <a:lnTo>
                      <a:pt x="22" y="76"/>
                    </a:lnTo>
                    <a:lnTo>
                      <a:pt x="18" y="68"/>
                    </a:lnTo>
                    <a:lnTo>
                      <a:pt x="16" y="58"/>
                    </a:lnTo>
                    <a:lnTo>
                      <a:pt x="18" y="48"/>
                    </a:lnTo>
                    <a:lnTo>
                      <a:pt x="22" y="38"/>
                    </a:lnTo>
                    <a:lnTo>
                      <a:pt x="30" y="28"/>
                    </a:lnTo>
                    <a:lnTo>
                      <a:pt x="40" y="18"/>
                    </a:lnTo>
                    <a:lnTo>
                      <a:pt x="54" y="12"/>
                    </a:lnTo>
                    <a:lnTo>
                      <a:pt x="70" y="6"/>
                    </a:lnTo>
                    <a:lnTo>
                      <a:pt x="88" y="2"/>
                    </a:lnTo>
                    <a:lnTo>
                      <a:pt x="108" y="0"/>
                    </a:lnTo>
                    <a:lnTo>
                      <a:pt x="128" y="2"/>
                    </a:lnTo>
                    <a:lnTo>
                      <a:pt x="146" y="6"/>
                    </a:lnTo>
                    <a:lnTo>
                      <a:pt x="162" y="12"/>
                    </a:lnTo>
                    <a:lnTo>
                      <a:pt x="174" y="22"/>
                    </a:lnTo>
                    <a:lnTo>
                      <a:pt x="180" y="28"/>
                    </a:lnTo>
                    <a:lnTo>
                      <a:pt x="184" y="34"/>
                    </a:lnTo>
                    <a:lnTo>
                      <a:pt x="188" y="48"/>
                    </a:lnTo>
                    <a:lnTo>
                      <a:pt x="190" y="62"/>
                    </a:lnTo>
                    <a:lnTo>
                      <a:pt x="190" y="78"/>
                    </a:lnTo>
                    <a:lnTo>
                      <a:pt x="190" y="194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22" y="120"/>
                    </a:lnTo>
                    <a:lnTo>
                      <a:pt x="106" y="122"/>
                    </a:lnTo>
                    <a:lnTo>
                      <a:pt x="92" y="126"/>
                    </a:lnTo>
                    <a:lnTo>
                      <a:pt x="80" y="132"/>
                    </a:lnTo>
                    <a:lnTo>
                      <a:pt x="68" y="138"/>
                    </a:lnTo>
                    <a:lnTo>
                      <a:pt x="60" y="148"/>
                    </a:lnTo>
                    <a:lnTo>
                      <a:pt x="54" y="162"/>
                    </a:lnTo>
                    <a:lnTo>
                      <a:pt x="52" y="178"/>
                    </a:lnTo>
                    <a:lnTo>
                      <a:pt x="54" y="186"/>
                    </a:lnTo>
                    <a:lnTo>
                      <a:pt x="56" y="194"/>
                    </a:lnTo>
                    <a:lnTo>
                      <a:pt x="58" y="202"/>
                    </a:lnTo>
                    <a:lnTo>
                      <a:pt x="64" y="206"/>
                    </a:lnTo>
                    <a:lnTo>
                      <a:pt x="68" y="210"/>
                    </a:lnTo>
                    <a:lnTo>
                      <a:pt x="74" y="214"/>
                    </a:lnTo>
                    <a:lnTo>
                      <a:pt x="88" y="216"/>
                    </a:lnTo>
                    <a:lnTo>
                      <a:pt x="98" y="214"/>
                    </a:lnTo>
                    <a:lnTo>
                      <a:pt x="106" y="212"/>
                    </a:lnTo>
                    <a:lnTo>
                      <a:pt x="114" y="208"/>
                    </a:lnTo>
                    <a:lnTo>
                      <a:pt x="118" y="204"/>
                    </a:lnTo>
                    <a:lnTo>
                      <a:pt x="124" y="196"/>
                    </a:lnTo>
                    <a:lnTo>
                      <a:pt x="128" y="190"/>
                    </a:lnTo>
                    <a:lnTo>
                      <a:pt x="134" y="176"/>
                    </a:lnTo>
                    <a:lnTo>
                      <a:pt x="138" y="158"/>
                    </a:lnTo>
                    <a:lnTo>
                      <a:pt x="138" y="138"/>
                    </a:lnTo>
                    <a:lnTo>
                      <a:pt x="13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1568"/>
              <p:cNvSpPr>
                <a:spLocks/>
              </p:cNvSpPr>
              <p:nvPr/>
            </p:nvSpPr>
            <p:spPr bwMode="gray">
              <a:xfrm>
                <a:off x="1252" y="2001"/>
                <a:ext cx="79" cy="162"/>
              </a:xfrm>
              <a:custGeom>
                <a:avLst/>
                <a:gdLst>
                  <a:gd name="T0" fmla="*/ 148 w 160"/>
                  <a:gd name="T1" fmla="*/ 104 h 328"/>
                  <a:gd name="T2" fmla="*/ 88 w 160"/>
                  <a:gd name="T3" fmla="*/ 104 h 328"/>
                  <a:gd name="T4" fmla="*/ 88 w 160"/>
                  <a:gd name="T5" fmla="*/ 270 h 328"/>
                  <a:gd name="T6" fmla="*/ 88 w 160"/>
                  <a:gd name="T7" fmla="*/ 270 h 328"/>
                  <a:gd name="T8" fmla="*/ 88 w 160"/>
                  <a:gd name="T9" fmla="*/ 282 h 328"/>
                  <a:gd name="T10" fmla="*/ 92 w 160"/>
                  <a:gd name="T11" fmla="*/ 296 h 328"/>
                  <a:gd name="T12" fmla="*/ 94 w 160"/>
                  <a:gd name="T13" fmla="*/ 302 h 328"/>
                  <a:gd name="T14" fmla="*/ 100 w 160"/>
                  <a:gd name="T15" fmla="*/ 306 h 328"/>
                  <a:gd name="T16" fmla="*/ 106 w 160"/>
                  <a:gd name="T17" fmla="*/ 308 h 328"/>
                  <a:gd name="T18" fmla="*/ 116 w 160"/>
                  <a:gd name="T19" fmla="*/ 310 h 328"/>
                  <a:gd name="T20" fmla="*/ 116 w 160"/>
                  <a:gd name="T21" fmla="*/ 310 h 328"/>
                  <a:gd name="T22" fmla="*/ 124 w 160"/>
                  <a:gd name="T23" fmla="*/ 308 h 328"/>
                  <a:gd name="T24" fmla="*/ 132 w 160"/>
                  <a:gd name="T25" fmla="*/ 306 h 328"/>
                  <a:gd name="T26" fmla="*/ 138 w 160"/>
                  <a:gd name="T27" fmla="*/ 302 h 328"/>
                  <a:gd name="T28" fmla="*/ 142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8 w 160"/>
                  <a:gd name="T39" fmla="*/ 292 h 328"/>
                  <a:gd name="T40" fmla="*/ 154 w 160"/>
                  <a:gd name="T41" fmla="*/ 300 h 328"/>
                  <a:gd name="T42" fmla="*/ 148 w 160"/>
                  <a:gd name="T43" fmla="*/ 308 h 328"/>
                  <a:gd name="T44" fmla="*/ 140 w 160"/>
                  <a:gd name="T45" fmla="*/ 316 h 328"/>
                  <a:gd name="T46" fmla="*/ 130 w 160"/>
                  <a:gd name="T47" fmla="*/ 322 h 328"/>
                  <a:gd name="T48" fmla="*/ 116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80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6 w 160"/>
                  <a:gd name="T61" fmla="*/ 316 h 328"/>
                  <a:gd name="T62" fmla="*/ 50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8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6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2 w 160"/>
                  <a:gd name="T91" fmla="*/ 54 h 328"/>
                  <a:gd name="T92" fmla="*/ 52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8 w 160"/>
                  <a:gd name="T99" fmla="*/ 10 h 328"/>
                  <a:gd name="T100" fmla="*/ 80 w 160"/>
                  <a:gd name="T101" fmla="*/ 0 h 328"/>
                  <a:gd name="T102" fmla="*/ 88 w 160"/>
                  <a:gd name="T103" fmla="*/ 0 h 328"/>
                  <a:gd name="T104" fmla="*/ 88 w 160"/>
                  <a:gd name="T105" fmla="*/ 92 h 328"/>
                  <a:gd name="T106" fmla="*/ 148 w 160"/>
                  <a:gd name="T107" fmla="*/ 92 h 328"/>
                  <a:gd name="T108" fmla="*/ 148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8" y="104"/>
                    </a:moveTo>
                    <a:lnTo>
                      <a:pt x="88" y="104"/>
                    </a:lnTo>
                    <a:lnTo>
                      <a:pt x="88" y="270"/>
                    </a:lnTo>
                    <a:lnTo>
                      <a:pt x="88" y="28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6"/>
                    </a:lnTo>
                    <a:lnTo>
                      <a:pt x="106" y="308"/>
                    </a:lnTo>
                    <a:lnTo>
                      <a:pt x="116" y="310"/>
                    </a:lnTo>
                    <a:lnTo>
                      <a:pt x="124" y="308"/>
                    </a:lnTo>
                    <a:lnTo>
                      <a:pt x="132" y="306"/>
                    </a:lnTo>
                    <a:lnTo>
                      <a:pt x="138" y="302"/>
                    </a:lnTo>
                    <a:lnTo>
                      <a:pt x="142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8" y="292"/>
                    </a:lnTo>
                    <a:lnTo>
                      <a:pt x="154" y="300"/>
                    </a:lnTo>
                    <a:lnTo>
                      <a:pt x="148" y="308"/>
                    </a:lnTo>
                    <a:lnTo>
                      <a:pt x="140" y="316"/>
                    </a:lnTo>
                    <a:lnTo>
                      <a:pt x="130" y="322"/>
                    </a:lnTo>
                    <a:lnTo>
                      <a:pt x="116" y="326"/>
                    </a:lnTo>
                    <a:lnTo>
                      <a:pt x="98" y="328"/>
                    </a:lnTo>
                    <a:lnTo>
                      <a:pt x="80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6" y="316"/>
                    </a:lnTo>
                    <a:lnTo>
                      <a:pt x="50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8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6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2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8" y="1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92"/>
                    </a:lnTo>
                    <a:lnTo>
                      <a:pt x="148" y="92"/>
                    </a:lnTo>
                    <a:lnTo>
                      <a:pt x="148" y="1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1570"/>
              <p:cNvSpPr>
                <a:spLocks/>
              </p:cNvSpPr>
              <p:nvPr/>
            </p:nvSpPr>
            <p:spPr bwMode="gray">
              <a:xfrm>
                <a:off x="1340" y="2047"/>
                <a:ext cx="62" cy="112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5" name="Freeform 1571"/>
              <p:cNvSpPr>
                <a:spLocks/>
              </p:cNvSpPr>
              <p:nvPr/>
            </p:nvSpPr>
            <p:spPr bwMode="gray">
              <a:xfrm>
                <a:off x="1356" y="1970"/>
                <a:ext cx="31" cy="32"/>
              </a:xfrm>
              <a:custGeom>
                <a:avLst/>
                <a:gdLst>
                  <a:gd name="T0" fmla="*/ 32 w 64"/>
                  <a:gd name="T1" fmla="*/ 0 h 66"/>
                  <a:gd name="T2" fmla="*/ 32 w 64"/>
                  <a:gd name="T3" fmla="*/ 0 h 66"/>
                  <a:gd name="T4" fmla="*/ 38 w 64"/>
                  <a:gd name="T5" fmla="*/ 0 h 66"/>
                  <a:gd name="T6" fmla="*/ 44 w 64"/>
                  <a:gd name="T7" fmla="*/ 2 h 66"/>
                  <a:gd name="T8" fmla="*/ 50 w 64"/>
                  <a:gd name="T9" fmla="*/ 6 h 66"/>
                  <a:gd name="T10" fmla="*/ 56 w 64"/>
                  <a:gd name="T11" fmla="*/ 10 h 66"/>
                  <a:gd name="T12" fmla="*/ 60 w 64"/>
                  <a:gd name="T13" fmla="*/ 14 h 66"/>
                  <a:gd name="T14" fmla="*/ 62 w 64"/>
                  <a:gd name="T15" fmla="*/ 20 h 66"/>
                  <a:gd name="T16" fmla="*/ 64 w 64"/>
                  <a:gd name="T17" fmla="*/ 26 h 66"/>
                  <a:gd name="T18" fmla="*/ 64 w 64"/>
                  <a:gd name="T19" fmla="*/ 32 h 66"/>
                  <a:gd name="T20" fmla="*/ 64 w 64"/>
                  <a:gd name="T21" fmla="*/ 32 h 66"/>
                  <a:gd name="T22" fmla="*/ 64 w 64"/>
                  <a:gd name="T23" fmla="*/ 40 h 66"/>
                  <a:gd name="T24" fmla="*/ 62 w 64"/>
                  <a:gd name="T25" fmla="*/ 46 h 66"/>
                  <a:gd name="T26" fmla="*/ 60 w 64"/>
                  <a:gd name="T27" fmla="*/ 52 h 66"/>
                  <a:gd name="T28" fmla="*/ 56 w 64"/>
                  <a:gd name="T29" fmla="*/ 56 h 66"/>
                  <a:gd name="T30" fmla="*/ 50 w 64"/>
                  <a:gd name="T31" fmla="*/ 60 h 66"/>
                  <a:gd name="T32" fmla="*/ 44 w 64"/>
                  <a:gd name="T33" fmla="*/ 64 h 66"/>
                  <a:gd name="T34" fmla="*/ 38 w 64"/>
                  <a:gd name="T35" fmla="*/ 64 h 66"/>
                  <a:gd name="T36" fmla="*/ 32 w 64"/>
                  <a:gd name="T37" fmla="*/ 66 h 66"/>
                  <a:gd name="T38" fmla="*/ 32 w 64"/>
                  <a:gd name="T39" fmla="*/ 66 h 66"/>
                  <a:gd name="T40" fmla="*/ 26 w 64"/>
                  <a:gd name="T41" fmla="*/ 64 h 66"/>
                  <a:gd name="T42" fmla="*/ 20 w 64"/>
                  <a:gd name="T43" fmla="*/ 64 h 66"/>
                  <a:gd name="T44" fmla="*/ 14 w 64"/>
                  <a:gd name="T45" fmla="*/ 60 h 66"/>
                  <a:gd name="T46" fmla="*/ 8 w 64"/>
                  <a:gd name="T47" fmla="*/ 56 h 66"/>
                  <a:gd name="T48" fmla="*/ 4 w 64"/>
                  <a:gd name="T49" fmla="*/ 52 h 66"/>
                  <a:gd name="T50" fmla="*/ 2 w 64"/>
                  <a:gd name="T51" fmla="*/ 46 h 66"/>
                  <a:gd name="T52" fmla="*/ 0 w 64"/>
                  <a:gd name="T53" fmla="*/ 40 h 66"/>
                  <a:gd name="T54" fmla="*/ 0 w 64"/>
                  <a:gd name="T55" fmla="*/ 32 h 66"/>
                  <a:gd name="T56" fmla="*/ 0 w 64"/>
                  <a:gd name="T57" fmla="*/ 32 h 66"/>
                  <a:gd name="T58" fmla="*/ 0 w 64"/>
                  <a:gd name="T59" fmla="*/ 26 h 66"/>
                  <a:gd name="T60" fmla="*/ 2 w 64"/>
                  <a:gd name="T61" fmla="*/ 20 h 66"/>
                  <a:gd name="T62" fmla="*/ 4 w 64"/>
                  <a:gd name="T63" fmla="*/ 14 h 66"/>
                  <a:gd name="T64" fmla="*/ 8 w 64"/>
                  <a:gd name="T65" fmla="*/ 10 h 66"/>
                  <a:gd name="T66" fmla="*/ 14 w 64"/>
                  <a:gd name="T67" fmla="*/ 6 h 66"/>
                  <a:gd name="T68" fmla="*/ 20 w 64"/>
                  <a:gd name="T69" fmla="*/ 2 h 66"/>
                  <a:gd name="T70" fmla="*/ 26 w 64"/>
                  <a:gd name="T71" fmla="*/ 0 h 66"/>
                  <a:gd name="T72" fmla="*/ 32 w 64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6"/>
                  <a:gd name="T113" fmla="*/ 64 w 6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6">
                    <a:moveTo>
                      <a:pt x="32" y="0"/>
                    </a:move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6" name="Freeform 1572"/>
              <p:cNvSpPr>
                <a:spLocks/>
              </p:cNvSpPr>
              <p:nvPr/>
            </p:nvSpPr>
            <p:spPr bwMode="gray">
              <a:xfrm>
                <a:off x="1415" y="2043"/>
                <a:ext cx="137" cy="116"/>
              </a:xfrm>
              <a:custGeom>
                <a:avLst/>
                <a:gdLst>
                  <a:gd name="T0" fmla="*/ 126 w 276"/>
                  <a:gd name="T1" fmla="*/ 234 h 234"/>
                  <a:gd name="T2" fmla="*/ 0 w 276"/>
                  <a:gd name="T3" fmla="*/ 234 h 234"/>
                  <a:gd name="T4" fmla="*/ 0 w 276"/>
                  <a:gd name="T5" fmla="*/ 224 h 234"/>
                  <a:gd name="T6" fmla="*/ 36 w 276"/>
                  <a:gd name="T7" fmla="*/ 224 h 234"/>
                  <a:gd name="T8" fmla="*/ 36 w 276"/>
                  <a:gd name="T9" fmla="*/ 18 h 234"/>
                  <a:gd name="T10" fmla="*/ 0 w 276"/>
                  <a:gd name="T11" fmla="*/ 18 h 234"/>
                  <a:gd name="T12" fmla="*/ 0 w 276"/>
                  <a:gd name="T13" fmla="*/ 6 h 234"/>
                  <a:gd name="T14" fmla="*/ 90 w 276"/>
                  <a:gd name="T15" fmla="*/ 6 h 234"/>
                  <a:gd name="T16" fmla="*/ 90 w 276"/>
                  <a:gd name="T17" fmla="*/ 40 h 234"/>
                  <a:gd name="T18" fmla="*/ 90 w 276"/>
                  <a:gd name="T19" fmla="*/ 40 h 234"/>
                  <a:gd name="T20" fmla="*/ 100 w 276"/>
                  <a:gd name="T21" fmla="*/ 26 h 234"/>
                  <a:gd name="T22" fmla="*/ 112 w 276"/>
                  <a:gd name="T23" fmla="*/ 18 h 234"/>
                  <a:gd name="T24" fmla="*/ 122 w 276"/>
                  <a:gd name="T25" fmla="*/ 10 h 234"/>
                  <a:gd name="T26" fmla="*/ 134 w 276"/>
                  <a:gd name="T27" fmla="*/ 6 h 234"/>
                  <a:gd name="T28" fmla="*/ 144 w 276"/>
                  <a:gd name="T29" fmla="*/ 2 h 234"/>
                  <a:gd name="T30" fmla="*/ 152 w 276"/>
                  <a:gd name="T31" fmla="*/ 0 h 234"/>
                  <a:gd name="T32" fmla="*/ 164 w 276"/>
                  <a:gd name="T33" fmla="*/ 0 h 234"/>
                  <a:gd name="T34" fmla="*/ 164 w 276"/>
                  <a:gd name="T35" fmla="*/ 0 h 234"/>
                  <a:gd name="T36" fmla="*/ 180 w 276"/>
                  <a:gd name="T37" fmla="*/ 2 h 234"/>
                  <a:gd name="T38" fmla="*/ 196 w 276"/>
                  <a:gd name="T39" fmla="*/ 6 h 234"/>
                  <a:gd name="T40" fmla="*/ 210 w 276"/>
                  <a:gd name="T41" fmla="*/ 14 h 234"/>
                  <a:gd name="T42" fmla="*/ 222 w 276"/>
                  <a:gd name="T43" fmla="*/ 22 h 234"/>
                  <a:gd name="T44" fmla="*/ 222 w 276"/>
                  <a:gd name="T45" fmla="*/ 22 h 234"/>
                  <a:gd name="T46" fmla="*/ 228 w 276"/>
                  <a:gd name="T47" fmla="*/ 30 h 234"/>
                  <a:gd name="T48" fmla="*/ 234 w 276"/>
                  <a:gd name="T49" fmla="*/ 40 h 234"/>
                  <a:gd name="T50" fmla="*/ 238 w 276"/>
                  <a:gd name="T51" fmla="*/ 58 h 234"/>
                  <a:gd name="T52" fmla="*/ 240 w 276"/>
                  <a:gd name="T53" fmla="*/ 82 h 234"/>
                  <a:gd name="T54" fmla="*/ 240 w 276"/>
                  <a:gd name="T55" fmla="*/ 224 h 234"/>
                  <a:gd name="T56" fmla="*/ 276 w 276"/>
                  <a:gd name="T57" fmla="*/ 224 h 234"/>
                  <a:gd name="T58" fmla="*/ 276 w 276"/>
                  <a:gd name="T59" fmla="*/ 234 h 234"/>
                  <a:gd name="T60" fmla="*/ 152 w 276"/>
                  <a:gd name="T61" fmla="*/ 234 h 234"/>
                  <a:gd name="T62" fmla="*/ 152 w 276"/>
                  <a:gd name="T63" fmla="*/ 224 h 234"/>
                  <a:gd name="T64" fmla="*/ 188 w 276"/>
                  <a:gd name="T65" fmla="*/ 224 h 234"/>
                  <a:gd name="T66" fmla="*/ 188 w 276"/>
                  <a:gd name="T67" fmla="*/ 74 h 234"/>
                  <a:gd name="T68" fmla="*/ 188 w 276"/>
                  <a:gd name="T69" fmla="*/ 74 h 234"/>
                  <a:gd name="T70" fmla="*/ 186 w 276"/>
                  <a:gd name="T71" fmla="*/ 52 h 234"/>
                  <a:gd name="T72" fmla="*/ 184 w 276"/>
                  <a:gd name="T73" fmla="*/ 42 h 234"/>
                  <a:gd name="T74" fmla="*/ 184 w 276"/>
                  <a:gd name="T75" fmla="*/ 42 h 234"/>
                  <a:gd name="T76" fmla="*/ 182 w 276"/>
                  <a:gd name="T77" fmla="*/ 34 h 234"/>
                  <a:gd name="T78" fmla="*/ 178 w 276"/>
                  <a:gd name="T79" fmla="*/ 28 h 234"/>
                  <a:gd name="T80" fmla="*/ 174 w 276"/>
                  <a:gd name="T81" fmla="*/ 24 h 234"/>
                  <a:gd name="T82" fmla="*/ 170 w 276"/>
                  <a:gd name="T83" fmla="*/ 20 h 234"/>
                  <a:gd name="T84" fmla="*/ 160 w 276"/>
                  <a:gd name="T85" fmla="*/ 16 h 234"/>
                  <a:gd name="T86" fmla="*/ 152 w 276"/>
                  <a:gd name="T87" fmla="*/ 16 h 234"/>
                  <a:gd name="T88" fmla="*/ 152 w 276"/>
                  <a:gd name="T89" fmla="*/ 16 h 234"/>
                  <a:gd name="T90" fmla="*/ 142 w 276"/>
                  <a:gd name="T91" fmla="*/ 16 h 234"/>
                  <a:gd name="T92" fmla="*/ 134 w 276"/>
                  <a:gd name="T93" fmla="*/ 20 h 234"/>
                  <a:gd name="T94" fmla="*/ 124 w 276"/>
                  <a:gd name="T95" fmla="*/ 24 h 234"/>
                  <a:gd name="T96" fmla="*/ 116 w 276"/>
                  <a:gd name="T97" fmla="*/ 30 h 234"/>
                  <a:gd name="T98" fmla="*/ 116 w 276"/>
                  <a:gd name="T99" fmla="*/ 30 h 234"/>
                  <a:gd name="T100" fmla="*/ 108 w 276"/>
                  <a:gd name="T101" fmla="*/ 38 h 234"/>
                  <a:gd name="T102" fmla="*/ 102 w 276"/>
                  <a:gd name="T103" fmla="*/ 48 h 234"/>
                  <a:gd name="T104" fmla="*/ 96 w 276"/>
                  <a:gd name="T105" fmla="*/ 58 h 234"/>
                  <a:gd name="T106" fmla="*/ 94 w 276"/>
                  <a:gd name="T107" fmla="*/ 70 h 234"/>
                  <a:gd name="T108" fmla="*/ 90 w 276"/>
                  <a:gd name="T109" fmla="*/ 96 h 234"/>
                  <a:gd name="T110" fmla="*/ 90 w 276"/>
                  <a:gd name="T111" fmla="*/ 126 h 234"/>
                  <a:gd name="T112" fmla="*/ 90 w 276"/>
                  <a:gd name="T113" fmla="*/ 224 h 234"/>
                  <a:gd name="T114" fmla="*/ 126 w 276"/>
                  <a:gd name="T115" fmla="*/ 224 h 234"/>
                  <a:gd name="T116" fmla="*/ 126 w 276"/>
                  <a:gd name="T117" fmla="*/ 234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234"/>
                  <a:gd name="T179" fmla="*/ 276 w 2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234">
                    <a:moveTo>
                      <a:pt x="126" y="234"/>
                    </a:moveTo>
                    <a:lnTo>
                      <a:pt x="0" y="234"/>
                    </a:lnTo>
                    <a:lnTo>
                      <a:pt x="0" y="224"/>
                    </a:lnTo>
                    <a:lnTo>
                      <a:pt x="36" y="22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90" y="6"/>
                    </a:lnTo>
                    <a:lnTo>
                      <a:pt x="90" y="40"/>
                    </a:lnTo>
                    <a:lnTo>
                      <a:pt x="100" y="26"/>
                    </a:lnTo>
                    <a:lnTo>
                      <a:pt x="112" y="18"/>
                    </a:lnTo>
                    <a:lnTo>
                      <a:pt x="122" y="10"/>
                    </a:lnTo>
                    <a:lnTo>
                      <a:pt x="134" y="6"/>
                    </a:lnTo>
                    <a:lnTo>
                      <a:pt x="144" y="2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80" y="2"/>
                    </a:lnTo>
                    <a:lnTo>
                      <a:pt x="196" y="6"/>
                    </a:lnTo>
                    <a:lnTo>
                      <a:pt x="210" y="14"/>
                    </a:lnTo>
                    <a:lnTo>
                      <a:pt x="222" y="22"/>
                    </a:lnTo>
                    <a:lnTo>
                      <a:pt x="228" y="30"/>
                    </a:lnTo>
                    <a:lnTo>
                      <a:pt x="234" y="40"/>
                    </a:lnTo>
                    <a:lnTo>
                      <a:pt x="238" y="58"/>
                    </a:lnTo>
                    <a:lnTo>
                      <a:pt x="240" y="82"/>
                    </a:lnTo>
                    <a:lnTo>
                      <a:pt x="240" y="224"/>
                    </a:lnTo>
                    <a:lnTo>
                      <a:pt x="276" y="224"/>
                    </a:lnTo>
                    <a:lnTo>
                      <a:pt x="276" y="234"/>
                    </a:lnTo>
                    <a:lnTo>
                      <a:pt x="152" y="234"/>
                    </a:lnTo>
                    <a:lnTo>
                      <a:pt x="152" y="224"/>
                    </a:lnTo>
                    <a:lnTo>
                      <a:pt x="188" y="224"/>
                    </a:lnTo>
                    <a:lnTo>
                      <a:pt x="188" y="74"/>
                    </a:lnTo>
                    <a:lnTo>
                      <a:pt x="186" y="52"/>
                    </a:lnTo>
                    <a:lnTo>
                      <a:pt x="184" y="42"/>
                    </a:lnTo>
                    <a:lnTo>
                      <a:pt x="182" y="34"/>
                    </a:lnTo>
                    <a:lnTo>
                      <a:pt x="178" y="28"/>
                    </a:lnTo>
                    <a:lnTo>
                      <a:pt x="174" y="24"/>
                    </a:lnTo>
                    <a:lnTo>
                      <a:pt x="170" y="20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2" y="16"/>
                    </a:lnTo>
                    <a:lnTo>
                      <a:pt x="134" y="20"/>
                    </a:lnTo>
                    <a:lnTo>
                      <a:pt x="124" y="24"/>
                    </a:lnTo>
                    <a:lnTo>
                      <a:pt x="116" y="30"/>
                    </a:lnTo>
                    <a:lnTo>
                      <a:pt x="108" y="38"/>
                    </a:lnTo>
                    <a:lnTo>
                      <a:pt x="102" y="48"/>
                    </a:lnTo>
                    <a:lnTo>
                      <a:pt x="96" y="58"/>
                    </a:lnTo>
                    <a:lnTo>
                      <a:pt x="94" y="70"/>
                    </a:lnTo>
                    <a:lnTo>
                      <a:pt x="90" y="96"/>
                    </a:lnTo>
                    <a:lnTo>
                      <a:pt x="90" y="126"/>
                    </a:lnTo>
                    <a:lnTo>
                      <a:pt x="90" y="224"/>
                    </a:lnTo>
                    <a:lnTo>
                      <a:pt x="126" y="224"/>
                    </a:lnTo>
                    <a:lnTo>
                      <a:pt x="126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7" name="Freeform 1573"/>
              <p:cNvSpPr>
                <a:spLocks noEditPoints="1"/>
              </p:cNvSpPr>
              <p:nvPr/>
            </p:nvSpPr>
            <p:spPr bwMode="gray">
              <a:xfrm>
                <a:off x="1562" y="2043"/>
                <a:ext cx="121" cy="196"/>
              </a:xfrm>
              <a:custGeom>
                <a:avLst/>
                <a:gdLst>
                  <a:gd name="T0" fmla="*/ 190 w 246"/>
                  <a:gd name="T1" fmla="*/ 226 h 396"/>
                  <a:gd name="T2" fmla="*/ 228 w 246"/>
                  <a:gd name="T3" fmla="*/ 264 h 396"/>
                  <a:gd name="T4" fmla="*/ 220 w 246"/>
                  <a:gd name="T5" fmla="*/ 330 h 396"/>
                  <a:gd name="T6" fmla="*/ 156 w 246"/>
                  <a:gd name="T7" fmla="*/ 388 h 396"/>
                  <a:gd name="T8" fmla="*/ 84 w 246"/>
                  <a:gd name="T9" fmla="*/ 394 h 396"/>
                  <a:gd name="T10" fmla="*/ 18 w 246"/>
                  <a:gd name="T11" fmla="*/ 364 h 396"/>
                  <a:gd name="T12" fmla="*/ 0 w 246"/>
                  <a:gd name="T13" fmla="*/ 326 h 396"/>
                  <a:gd name="T14" fmla="*/ 12 w 246"/>
                  <a:gd name="T15" fmla="*/ 294 h 396"/>
                  <a:gd name="T16" fmla="*/ 46 w 246"/>
                  <a:gd name="T17" fmla="*/ 272 h 396"/>
                  <a:gd name="T18" fmla="*/ 14 w 246"/>
                  <a:gd name="T19" fmla="*/ 254 h 396"/>
                  <a:gd name="T20" fmla="*/ 2 w 246"/>
                  <a:gd name="T21" fmla="*/ 222 h 396"/>
                  <a:gd name="T22" fmla="*/ 16 w 246"/>
                  <a:gd name="T23" fmla="*/ 182 h 396"/>
                  <a:gd name="T24" fmla="*/ 54 w 246"/>
                  <a:gd name="T25" fmla="*/ 150 h 396"/>
                  <a:gd name="T26" fmla="*/ 26 w 246"/>
                  <a:gd name="T27" fmla="*/ 120 h 396"/>
                  <a:gd name="T28" fmla="*/ 18 w 246"/>
                  <a:gd name="T29" fmla="*/ 82 h 396"/>
                  <a:gd name="T30" fmla="*/ 34 w 246"/>
                  <a:gd name="T31" fmla="*/ 32 h 396"/>
                  <a:gd name="T32" fmla="*/ 94 w 246"/>
                  <a:gd name="T33" fmla="*/ 2 h 396"/>
                  <a:gd name="T34" fmla="*/ 148 w 246"/>
                  <a:gd name="T35" fmla="*/ 6 h 396"/>
                  <a:gd name="T36" fmla="*/ 186 w 246"/>
                  <a:gd name="T37" fmla="*/ 16 h 396"/>
                  <a:gd name="T38" fmla="*/ 218 w 246"/>
                  <a:gd name="T39" fmla="*/ 4 h 396"/>
                  <a:gd name="T40" fmla="*/ 246 w 246"/>
                  <a:gd name="T41" fmla="*/ 28 h 396"/>
                  <a:gd name="T42" fmla="*/ 234 w 246"/>
                  <a:gd name="T43" fmla="*/ 48 h 396"/>
                  <a:gd name="T44" fmla="*/ 210 w 246"/>
                  <a:gd name="T45" fmla="*/ 44 h 396"/>
                  <a:gd name="T46" fmla="*/ 204 w 246"/>
                  <a:gd name="T47" fmla="*/ 28 h 396"/>
                  <a:gd name="T48" fmla="*/ 198 w 246"/>
                  <a:gd name="T49" fmla="*/ 22 h 396"/>
                  <a:gd name="T50" fmla="*/ 184 w 246"/>
                  <a:gd name="T51" fmla="*/ 32 h 396"/>
                  <a:gd name="T52" fmla="*/ 204 w 246"/>
                  <a:gd name="T53" fmla="*/ 84 h 396"/>
                  <a:gd name="T54" fmla="*/ 188 w 246"/>
                  <a:gd name="T55" fmla="*/ 132 h 396"/>
                  <a:gd name="T56" fmla="*/ 128 w 246"/>
                  <a:gd name="T57" fmla="*/ 164 h 396"/>
                  <a:gd name="T58" fmla="*/ 86 w 246"/>
                  <a:gd name="T59" fmla="*/ 162 h 396"/>
                  <a:gd name="T60" fmla="*/ 48 w 246"/>
                  <a:gd name="T61" fmla="*/ 168 h 396"/>
                  <a:gd name="T62" fmla="*/ 26 w 246"/>
                  <a:gd name="T63" fmla="*/ 202 h 396"/>
                  <a:gd name="T64" fmla="*/ 34 w 246"/>
                  <a:gd name="T65" fmla="*/ 220 h 396"/>
                  <a:gd name="T66" fmla="*/ 154 w 246"/>
                  <a:gd name="T67" fmla="*/ 224 h 396"/>
                  <a:gd name="T68" fmla="*/ 56 w 246"/>
                  <a:gd name="T69" fmla="*/ 274 h 396"/>
                  <a:gd name="T70" fmla="*/ 38 w 246"/>
                  <a:gd name="T71" fmla="*/ 304 h 396"/>
                  <a:gd name="T72" fmla="*/ 40 w 246"/>
                  <a:gd name="T73" fmla="*/ 340 h 396"/>
                  <a:gd name="T74" fmla="*/ 74 w 246"/>
                  <a:gd name="T75" fmla="*/ 376 h 396"/>
                  <a:gd name="T76" fmla="*/ 120 w 246"/>
                  <a:gd name="T77" fmla="*/ 380 h 396"/>
                  <a:gd name="T78" fmla="*/ 174 w 246"/>
                  <a:gd name="T79" fmla="*/ 362 h 396"/>
                  <a:gd name="T80" fmla="*/ 210 w 246"/>
                  <a:gd name="T81" fmla="*/ 310 h 396"/>
                  <a:gd name="T82" fmla="*/ 208 w 246"/>
                  <a:gd name="T83" fmla="*/ 284 h 396"/>
                  <a:gd name="T84" fmla="*/ 184 w 246"/>
                  <a:gd name="T85" fmla="*/ 274 h 396"/>
                  <a:gd name="T86" fmla="*/ 146 w 246"/>
                  <a:gd name="T87" fmla="*/ 30 h 396"/>
                  <a:gd name="T88" fmla="*/ 110 w 246"/>
                  <a:gd name="T89" fmla="*/ 10 h 396"/>
                  <a:gd name="T90" fmla="*/ 84 w 246"/>
                  <a:gd name="T91" fmla="*/ 20 h 396"/>
                  <a:gd name="T92" fmla="*/ 74 w 246"/>
                  <a:gd name="T93" fmla="*/ 56 h 396"/>
                  <a:gd name="T94" fmla="*/ 74 w 246"/>
                  <a:gd name="T95" fmla="*/ 124 h 396"/>
                  <a:gd name="T96" fmla="*/ 88 w 246"/>
                  <a:gd name="T97" fmla="*/ 150 h 396"/>
                  <a:gd name="T98" fmla="*/ 118 w 246"/>
                  <a:gd name="T99" fmla="*/ 154 h 396"/>
                  <a:gd name="T100" fmla="*/ 138 w 246"/>
                  <a:gd name="T101" fmla="*/ 144 h 396"/>
                  <a:gd name="T102" fmla="*/ 148 w 246"/>
                  <a:gd name="T103" fmla="*/ 78 h 396"/>
                  <a:gd name="T104" fmla="*/ 146 w 246"/>
                  <a:gd name="T105" fmla="*/ 30 h 3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396"/>
                  <a:gd name="T161" fmla="*/ 246 w 246"/>
                  <a:gd name="T162" fmla="*/ 396 h 3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396">
                    <a:moveTo>
                      <a:pt x="154" y="224"/>
                    </a:moveTo>
                    <a:lnTo>
                      <a:pt x="154" y="224"/>
                    </a:lnTo>
                    <a:lnTo>
                      <a:pt x="178" y="224"/>
                    </a:lnTo>
                    <a:lnTo>
                      <a:pt x="190" y="226"/>
                    </a:lnTo>
                    <a:lnTo>
                      <a:pt x="202" y="232"/>
                    </a:lnTo>
                    <a:lnTo>
                      <a:pt x="214" y="238"/>
                    </a:lnTo>
                    <a:lnTo>
                      <a:pt x="222" y="250"/>
                    </a:lnTo>
                    <a:lnTo>
                      <a:pt x="228" y="264"/>
                    </a:lnTo>
                    <a:lnTo>
                      <a:pt x="230" y="286"/>
                    </a:lnTo>
                    <a:lnTo>
                      <a:pt x="226" y="308"/>
                    </a:lnTo>
                    <a:lnTo>
                      <a:pt x="220" y="330"/>
                    </a:lnTo>
                    <a:lnTo>
                      <a:pt x="210" y="348"/>
                    </a:lnTo>
                    <a:lnTo>
                      <a:pt x="196" y="364"/>
                    </a:lnTo>
                    <a:lnTo>
                      <a:pt x="178" y="378"/>
                    </a:lnTo>
                    <a:lnTo>
                      <a:pt x="156" y="388"/>
                    </a:lnTo>
                    <a:lnTo>
                      <a:pt x="132" y="394"/>
                    </a:lnTo>
                    <a:lnTo>
                      <a:pt x="106" y="396"/>
                    </a:lnTo>
                    <a:lnTo>
                      <a:pt x="84" y="394"/>
                    </a:lnTo>
                    <a:lnTo>
                      <a:pt x="64" y="390"/>
                    </a:lnTo>
                    <a:lnTo>
                      <a:pt x="46" y="384"/>
                    </a:lnTo>
                    <a:lnTo>
                      <a:pt x="30" y="376"/>
                    </a:lnTo>
                    <a:lnTo>
                      <a:pt x="18" y="364"/>
                    </a:lnTo>
                    <a:lnTo>
                      <a:pt x="8" y="352"/>
                    </a:lnTo>
                    <a:lnTo>
                      <a:pt x="2" y="340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4" y="308"/>
                    </a:lnTo>
                    <a:lnTo>
                      <a:pt x="6" y="300"/>
                    </a:lnTo>
                    <a:lnTo>
                      <a:pt x="12" y="294"/>
                    </a:lnTo>
                    <a:lnTo>
                      <a:pt x="18" y="286"/>
                    </a:lnTo>
                    <a:lnTo>
                      <a:pt x="26" y="282"/>
                    </a:lnTo>
                    <a:lnTo>
                      <a:pt x="36" y="276"/>
                    </a:lnTo>
                    <a:lnTo>
                      <a:pt x="46" y="272"/>
                    </a:lnTo>
                    <a:lnTo>
                      <a:pt x="28" y="264"/>
                    </a:lnTo>
                    <a:lnTo>
                      <a:pt x="20" y="260"/>
                    </a:lnTo>
                    <a:lnTo>
                      <a:pt x="14" y="254"/>
                    </a:lnTo>
                    <a:lnTo>
                      <a:pt x="8" y="246"/>
                    </a:lnTo>
                    <a:lnTo>
                      <a:pt x="4" y="240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0"/>
                    </a:lnTo>
                    <a:lnTo>
                      <a:pt x="8" y="196"/>
                    </a:lnTo>
                    <a:lnTo>
                      <a:pt x="16" y="182"/>
                    </a:lnTo>
                    <a:lnTo>
                      <a:pt x="28" y="168"/>
                    </a:lnTo>
                    <a:lnTo>
                      <a:pt x="40" y="158"/>
                    </a:lnTo>
                    <a:lnTo>
                      <a:pt x="54" y="150"/>
                    </a:lnTo>
                    <a:lnTo>
                      <a:pt x="38" y="136"/>
                    </a:lnTo>
                    <a:lnTo>
                      <a:pt x="32" y="128"/>
                    </a:lnTo>
                    <a:lnTo>
                      <a:pt x="26" y="120"/>
                    </a:lnTo>
                    <a:lnTo>
                      <a:pt x="22" y="112"/>
                    </a:lnTo>
                    <a:lnTo>
                      <a:pt x="20" y="102"/>
                    </a:lnTo>
                    <a:lnTo>
                      <a:pt x="18" y="92"/>
                    </a:lnTo>
                    <a:lnTo>
                      <a:pt x="18" y="82"/>
                    </a:lnTo>
                    <a:lnTo>
                      <a:pt x="20" y="64"/>
                    </a:lnTo>
                    <a:lnTo>
                      <a:pt x="26" y="46"/>
                    </a:lnTo>
                    <a:lnTo>
                      <a:pt x="34" y="32"/>
                    </a:lnTo>
                    <a:lnTo>
                      <a:pt x="46" y="22"/>
                    </a:lnTo>
                    <a:lnTo>
                      <a:pt x="60" y="12"/>
                    </a:lnTo>
                    <a:lnTo>
                      <a:pt x="76" y="6"/>
                    </a:lnTo>
                    <a:lnTo>
                      <a:pt x="94" y="2"/>
                    </a:lnTo>
                    <a:lnTo>
                      <a:pt x="112" y="0"/>
                    </a:lnTo>
                    <a:lnTo>
                      <a:pt x="132" y="2"/>
                    </a:lnTo>
                    <a:lnTo>
                      <a:pt x="148" y="6"/>
                    </a:lnTo>
                    <a:lnTo>
                      <a:pt x="164" y="14"/>
                    </a:lnTo>
                    <a:lnTo>
                      <a:pt x="176" y="24"/>
                    </a:lnTo>
                    <a:lnTo>
                      <a:pt x="186" y="16"/>
                    </a:lnTo>
                    <a:lnTo>
                      <a:pt x="196" y="10"/>
                    </a:lnTo>
                    <a:lnTo>
                      <a:pt x="206" y="4"/>
                    </a:lnTo>
                    <a:lnTo>
                      <a:pt x="218" y="4"/>
                    </a:lnTo>
                    <a:lnTo>
                      <a:pt x="230" y="4"/>
                    </a:lnTo>
                    <a:lnTo>
                      <a:pt x="238" y="10"/>
                    </a:lnTo>
                    <a:lnTo>
                      <a:pt x="244" y="18"/>
                    </a:lnTo>
                    <a:lnTo>
                      <a:pt x="246" y="28"/>
                    </a:lnTo>
                    <a:lnTo>
                      <a:pt x="246" y="36"/>
                    </a:lnTo>
                    <a:lnTo>
                      <a:pt x="242" y="42"/>
                    </a:lnTo>
                    <a:lnTo>
                      <a:pt x="234" y="48"/>
                    </a:lnTo>
                    <a:lnTo>
                      <a:pt x="226" y="50"/>
                    </a:lnTo>
                    <a:lnTo>
                      <a:pt x="216" y="48"/>
                    </a:lnTo>
                    <a:lnTo>
                      <a:pt x="210" y="44"/>
                    </a:lnTo>
                    <a:lnTo>
                      <a:pt x="208" y="38"/>
                    </a:lnTo>
                    <a:lnTo>
                      <a:pt x="206" y="34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2" y="24"/>
                    </a:lnTo>
                    <a:lnTo>
                      <a:pt x="198" y="22"/>
                    </a:lnTo>
                    <a:lnTo>
                      <a:pt x="194" y="24"/>
                    </a:lnTo>
                    <a:lnTo>
                      <a:pt x="190" y="26"/>
                    </a:lnTo>
                    <a:lnTo>
                      <a:pt x="184" y="32"/>
                    </a:lnTo>
                    <a:lnTo>
                      <a:pt x="192" y="44"/>
                    </a:lnTo>
                    <a:lnTo>
                      <a:pt x="198" y="56"/>
                    </a:lnTo>
                    <a:lnTo>
                      <a:pt x="202" y="70"/>
                    </a:lnTo>
                    <a:lnTo>
                      <a:pt x="204" y="84"/>
                    </a:lnTo>
                    <a:lnTo>
                      <a:pt x="202" y="102"/>
                    </a:lnTo>
                    <a:lnTo>
                      <a:pt x="196" y="118"/>
                    </a:lnTo>
                    <a:lnTo>
                      <a:pt x="188" y="132"/>
                    </a:lnTo>
                    <a:lnTo>
                      <a:pt x="176" y="144"/>
                    </a:lnTo>
                    <a:lnTo>
                      <a:pt x="162" y="152"/>
                    </a:lnTo>
                    <a:lnTo>
                      <a:pt x="146" y="160"/>
                    </a:lnTo>
                    <a:lnTo>
                      <a:pt x="128" y="164"/>
                    </a:lnTo>
                    <a:lnTo>
                      <a:pt x="110" y="166"/>
                    </a:lnTo>
                    <a:lnTo>
                      <a:pt x="98" y="164"/>
                    </a:lnTo>
                    <a:lnTo>
                      <a:pt x="86" y="162"/>
                    </a:lnTo>
                    <a:lnTo>
                      <a:pt x="74" y="160"/>
                    </a:lnTo>
                    <a:lnTo>
                      <a:pt x="64" y="156"/>
                    </a:lnTo>
                    <a:lnTo>
                      <a:pt x="48" y="168"/>
                    </a:lnTo>
                    <a:lnTo>
                      <a:pt x="36" y="178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10"/>
                    </a:lnTo>
                    <a:lnTo>
                      <a:pt x="30" y="216"/>
                    </a:lnTo>
                    <a:lnTo>
                      <a:pt x="34" y="220"/>
                    </a:lnTo>
                    <a:lnTo>
                      <a:pt x="40" y="222"/>
                    </a:lnTo>
                    <a:lnTo>
                      <a:pt x="56" y="224"/>
                    </a:lnTo>
                    <a:lnTo>
                      <a:pt x="72" y="224"/>
                    </a:lnTo>
                    <a:lnTo>
                      <a:pt x="154" y="224"/>
                    </a:lnTo>
                    <a:close/>
                    <a:moveTo>
                      <a:pt x="118" y="276"/>
                    </a:moveTo>
                    <a:lnTo>
                      <a:pt x="118" y="276"/>
                    </a:lnTo>
                    <a:lnTo>
                      <a:pt x="84" y="276"/>
                    </a:lnTo>
                    <a:lnTo>
                      <a:pt x="56" y="274"/>
                    </a:lnTo>
                    <a:lnTo>
                      <a:pt x="48" y="282"/>
                    </a:lnTo>
                    <a:lnTo>
                      <a:pt x="42" y="292"/>
                    </a:lnTo>
                    <a:lnTo>
                      <a:pt x="38" y="304"/>
                    </a:lnTo>
                    <a:lnTo>
                      <a:pt x="36" y="320"/>
                    </a:lnTo>
                    <a:lnTo>
                      <a:pt x="36" y="330"/>
                    </a:lnTo>
                    <a:lnTo>
                      <a:pt x="40" y="340"/>
                    </a:lnTo>
                    <a:lnTo>
                      <a:pt x="44" y="352"/>
                    </a:lnTo>
                    <a:lnTo>
                      <a:pt x="52" y="360"/>
                    </a:lnTo>
                    <a:lnTo>
                      <a:pt x="62" y="368"/>
                    </a:lnTo>
                    <a:lnTo>
                      <a:pt x="74" y="376"/>
                    </a:lnTo>
                    <a:lnTo>
                      <a:pt x="88" y="380"/>
                    </a:lnTo>
                    <a:lnTo>
                      <a:pt x="106" y="382"/>
                    </a:lnTo>
                    <a:lnTo>
                      <a:pt x="120" y="380"/>
                    </a:lnTo>
                    <a:lnTo>
                      <a:pt x="134" y="378"/>
                    </a:lnTo>
                    <a:lnTo>
                      <a:pt x="146" y="376"/>
                    </a:lnTo>
                    <a:lnTo>
                      <a:pt x="156" y="372"/>
                    </a:lnTo>
                    <a:lnTo>
                      <a:pt x="174" y="362"/>
                    </a:lnTo>
                    <a:lnTo>
                      <a:pt x="188" y="350"/>
                    </a:lnTo>
                    <a:lnTo>
                      <a:pt x="200" y="338"/>
                    </a:lnTo>
                    <a:lnTo>
                      <a:pt x="206" y="324"/>
                    </a:lnTo>
                    <a:lnTo>
                      <a:pt x="210" y="310"/>
                    </a:lnTo>
                    <a:lnTo>
                      <a:pt x="210" y="300"/>
                    </a:lnTo>
                    <a:lnTo>
                      <a:pt x="210" y="290"/>
                    </a:lnTo>
                    <a:lnTo>
                      <a:pt x="208" y="284"/>
                    </a:lnTo>
                    <a:lnTo>
                      <a:pt x="204" y="280"/>
                    </a:lnTo>
                    <a:lnTo>
                      <a:pt x="200" y="278"/>
                    </a:lnTo>
                    <a:lnTo>
                      <a:pt x="192" y="276"/>
                    </a:lnTo>
                    <a:lnTo>
                      <a:pt x="184" y="274"/>
                    </a:lnTo>
                    <a:lnTo>
                      <a:pt x="164" y="274"/>
                    </a:lnTo>
                    <a:lnTo>
                      <a:pt x="118" y="276"/>
                    </a:lnTo>
                    <a:close/>
                    <a:moveTo>
                      <a:pt x="146" y="30"/>
                    </a:moveTo>
                    <a:lnTo>
                      <a:pt x="146" y="30"/>
                    </a:lnTo>
                    <a:lnTo>
                      <a:pt x="140" y="22"/>
                    </a:lnTo>
                    <a:lnTo>
                      <a:pt x="134" y="16"/>
                    </a:lnTo>
                    <a:lnTo>
                      <a:pt x="124" y="12"/>
                    </a:lnTo>
                    <a:lnTo>
                      <a:pt x="110" y="10"/>
                    </a:lnTo>
                    <a:lnTo>
                      <a:pt x="100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4" y="42"/>
                    </a:lnTo>
                    <a:lnTo>
                      <a:pt x="74" y="56"/>
                    </a:lnTo>
                    <a:lnTo>
                      <a:pt x="72" y="110"/>
                    </a:lnTo>
                    <a:lnTo>
                      <a:pt x="74" y="124"/>
                    </a:lnTo>
                    <a:lnTo>
                      <a:pt x="74" y="130"/>
                    </a:lnTo>
                    <a:lnTo>
                      <a:pt x="78" y="138"/>
                    </a:lnTo>
                    <a:lnTo>
                      <a:pt x="82" y="144"/>
                    </a:lnTo>
                    <a:lnTo>
                      <a:pt x="88" y="150"/>
                    </a:lnTo>
                    <a:lnTo>
                      <a:pt x="98" y="152"/>
                    </a:lnTo>
                    <a:lnTo>
                      <a:pt x="110" y="154"/>
                    </a:lnTo>
                    <a:lnTo>
                      <a:pt x="118" y="154"/>
                    </a:lnTo>
                    <a:lnTo>
                      <a:pt x="126" y="152"/>
                    </a:lnTo>
                    <a:lnTo>
                      <a:pt x="132" y="148"/>
                    </a:lnTo>
                    <a:lnTo>
                      <a:pt x="138" y="144"/>
                    </a:lnTo>
                    <a:lnTo>
                      <a:pt x="142" y="136"/>
                    </a:lnTo>
                    <a:lnTo>
                      <a:pt x="146" y="126"/>
                    </a:lnTo>
                    <a:lnTo>
                      <a:pt x="146" y="108"/>
                    </a:lnTo>
                    <a:lnTo>
                      <a:pt x="148" y="78"/>
                    </a:lnTo>
                    <a:lnTo>
                      <a:pt x="148" y="52"/>
                    </a:lnTo>
                    <a:lnTo>
                      <a:pt x="146" y="40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1577"/>
              <p:cNvSpPr>
                <a:spLocks/>
              </p:cNvSpPr>
              <p:nvPr/>
            </p:nvSpPr>
            <p:spPr bwMode="gray">
              <a:xfrm>
                <a:off x="1692" y="2043"/>
                <a:ext cx="79" cy="121"/>
              </a:xfrm>
              <a:custGeom>
                <a:avLst/>
                <a:gdLst>
                  <a:gd name="T0" fmla="*/ 0 w 160"/>
                  <a:gd name="T1" fmla="*/ 234 h 242"/>
                  <a:gd name="T2" fmla="*/ 10 w 160"/>
                  <a:gd name="T3" fmla="*/ 148 h 242"/>
                  <a:gd name="T4" fmla="*/ 18 w 160"/>
                  <a:gd name="T5" fmla="*/ 174 h 242"/>
                  <a:gd name="T6" fmla="*/ 28 w 160"/>
                  <a:gd name="T7" fmla="*/ 196 h 242"/>
                  <a:gd name="T8" fmla="*/ 44 w 160"/>
                  <a:gd name="T9" fmla="*/ 212 h 242"/>
                  <a:gd name="T10" fmla="*/ 62 w 160"/>
                  <a:gd name="T11" fmla="*/ 224 h 242"/>
                  <a:gd name="T12" fmla="*/ 86 w 160"/>
                  <a:gd name="T13" fmla="*/ 228 h 242"/>
                  <a:gd name="T14" fmla="*/ 96 w 160"/>
                  <a:gd name="T15" fmla="*/ 226 h 242"/>
                  <a:gd name="T16" fmla="*/ 116 w 160"/>
                  <a:gd name="T17" fmla="*/ 218 h 242"/>
                  <a:gd name="T18" fmla="*/ 130 w 160"/>
                  <a:gd name="T19" fmla="*/ 206 h 242"/>
                  <a:gd name="T20" fmla="*/ 138 w 160"/>
                  <a:gd name="T21" fmla="*/ 192 h 242"/>
                  <a:gd name="T22" fmla="*/ 138 w 160"/>
                  <a:gd name="T23" fmla="*/ 184 h 242"/>
                  <a:gd name="T24" fmla="*/ 134 w 160"/>
                  <a:gd name="T25" fmla="*/ 166 h 242"/>
                  <a:gd name="T26" fmla="*/ 122 w 160"/>
                  <a:gd name="T27" fmla="*/ 156 h 242"/>
                  <a:gd name="T28" fmla="*/ 92 w 160"/>
                  <a:gd name="T29" fmla="*/ 146 h 242"/>
                  <a:gd name="T30" fmla="*/ 74 w 160"/>
                  <a:gd name="T31" fmla="*/ 144 h 242"/>
                  <a:gd name="T32" fmla="*/ 42 w 160"/>
                  <a:gd name="T33" fmla="*/ 136 h 242"/>
                  <a:gd name="T34" fmla="*/ 34 w 160"/>
                  <a:gd name="T35" fmla="*/ 132 h 242"/>
                  <a:gd name="T36" fmla="*/ 10 w 160"/>
                  <a:gd name="T37" fmla="*/ 108 h 242"/>
                  <a:gd name="T38" fmla="*/ 2 w 160"/>
                  <a:gd name="T39" fmla="*/ 82 h 242"/>
                  <a:gd name="T40" fmla="*/ 2 w 160"/>
                  <a:gd name="T41" fmla="*/ 72 h 242"/>
                  <a:gd name="T42" fmla="*/ 6 w 160"/>
                  <a:gd name="T43" fmla="*/ 44 h 242"/>
                  <a:gd name="T44" fmla="*/ 20 w 160"/>
                  <a:gd name="T45" fmla="*/ 22 h 242"/>
                  <a:gd name="T46" fmla="*/ 42 w 160"/>
                  <a:gd name="T47" fmla="*/ 6 h 242"/>
                  <a:gd name="T48" fmla="*/ 72 w 160"/>
                  <a:gd name="T49" fmla="*/ 0 h 242"/>
                  <a:gd name="T50" fmla="*/ 88 w 160"/>
                  <a:gd name="T51" fmla="*/ 2 h 242"/>
                  <a:gd name="T52" fmla="*/ 118 w 160"/>
                  <a:gd name="T53" fmla="*/ 14 h 242"/>
                  <a:gd name="T54" fmla="*/ 138 w 160"/>
                  <a:gd name="T55" fmla="*/ 4 h 242"/>
                  <a:gd name="T56" fmla="*/ 148 w 160"/>
                  <a:gd name="T57" fmla="*/ 72 h 242"/>
                  <a:gd name="T58" fmla="*/ 136 w 160"/>
                  <a:gd name="T59" fmla="*/ 72 h 242"/>
                  <a:gd name="T60" fmla="*/ 130 w 160"/>
                  <a:gd name="T61" fmla="*/ 50 h 242"/>
                  <a:gd name="T62" fmla="*/ 116 w 160"/>
                  <a:gd name="T63" fmla="*/ 30 h 242"/>
                  <a:gd name="T64" fmla="*/ 96 w 160"/>
                  <a:gd name="T65" fmla="*/ 18 h 242"/>
                  <a:gd name="T66" fmla="*/ 70 w 160"/>
                  <a:gd name="T67" fmla="*/ 14 h 242"/>
                  <a:gd name="T68" fmla="*/ 60 w 160"/>
                  <a:gd name="T69" fmla="*/ 14 h 242"/>
                  <a:gd name="T70" fmla="*/ 42 w 160"/>
                  <a:gd name="T71" fmla="*/ 22 h 242"/>
                  <a:gd name="T72" fmla="*/ 28 w 160"/>
                  <a:gd name="T73" fmla="*/ 34 h 242"/>
                  <a:gd name="T74" fmla="*/ 22 w 160"/>
                  <a:gd name="T75" fmla="*/ 48 h 242"/>
                  <a:gd name="T76" fmla="*/ 22 w 160"/>
                  <a:gd name="T77" fmla="*/ 54 h 242"/>
                  <a:gd name="T78" fmla="*/ 26 w 160"/>
                  <a:gd name="T79" fmla="*/ 68 h 242"/>
                  <a:gd name="T80" fmla="*/ 40 w 160"/>
                  <a:gd name="T81" fmla="*/ 78 h 242"/>
                  <a:gd name="T82" fmla="*/ 68 w 160"/>
                  <a:gd name="T83" fmla="*/ 86 h 242"/>
                  <a:gd name="T84" fmla="*/ 88 w 160"/>
                  <a:gd name="T85" fmla="*/ 90 h 242"/>
                  <a:gd name="T86" fmla="*/ 120 w 160"/>
                  <a:gd name="T87" fmla="*/ 98 h 242"/>
                  <a:gd name="T88" fmla="*/ 142 w 160"/>
                  <a:gd name="T89" fmla="*/ 114 h 242"/>
                  <a:gd name="T90" fmla="*/ 158 w 160"/>
                  <a:gd name="T91" fmla="*/ 142 h 242"/>
                  <a:gd name="T92" fmla="*/ 160 w 160"/>
                  <a:gd name="T93" fmla="*/ 164 h 242"/>
                  <a:gd name="T94" fmla="*/ 158 w 160"/>
                  <a:gd name="T95" fmla="*/ 178 h 242"/>
                  <a:gd name="T96" fmla="*/ 148 w 160"/>
                  <a:gd name="T97" fmla="*/ 206 h 242"/>
                  <a:gd name="T98" fmla="*/ 128 w 160"/>
                  <a:gd name="T99" fmla="*/ 228 h 242"/>
                  <a:gd name="T100" fmla="*/ 100 w 160"/>
                  <a:gd name="T101" fmla="*/ 240 h 242"/>
                  <a:gd name="T102" fmla="*/ 84 w 160"/>
                  <a:gd name="T103" fmla="*/ 242 h 242"/>
                  <a:gd name="T104" fmla="*/ 64 w 160"/>
                  <a:gd name="T105" fmla="*/ 240 h 242"/>
                  <a:gd name="T106" fmla="*/ 32 w 160"/>
                  <a:gd name="T107" fmla="*/ 226 h 242"/>
                  <a:gd name="T108" fmla="*/ 8 w 160"/>
                  <a:gd name="T109" fmla="*/ 234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242"/>
                  <a:gd name="T167" fmla="*/ 160 w 160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242">
                    <a:moveTo>
                      <a:pt x="8" y="234"/>
                    </a:moveTo>
                    <a:lnTo>
                      <a:pt x="0" y="234"/>
                    </a:lnTo>
                    <a:lnTo>
                      <a:pt x="0" y="148"/>
                    </a:lnTo>
                    <a:lnTo>
                      <a:pt x="10" y="148"/>
                    </a:lnTo>
                    <a:lnTo>
                      <a:pt x="18" y="174"/>
                    </a:lnTo>
                    <a:lnTo>
                      <a:pt x="22" y="186"/>
                    </a:lnTo>
                    <a:lnTo>
                      <a:pt x="28" y="196"/>
                    </a:lnTo>
                    <a:lnTo>
                      <a:pt x="36" y="206"/>
                    </a:lnTo>
                    <a:lnTo>
                      <a:pt x="44" y="212"/>
                    </a:lnTo>
                    <a:lnTo>
                      <a:pt x="52" y="218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86" y="228"/>
                    </a:lnTo>
                    <a:lnTo>
                      <a:pt x="96" y="226"/>
                    </a:lnTo>
                    <a:lnTo>
                      <a:pt x="106" y="224"/>
                    </a:lnTo>
                    <a:lnTo>
                      <a:pt x="116" y="218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4" y="200"/>
                    </a:lnTo>
                    <a:lnTo>
                      <a:pt x="138" y="192"/>
                    </a:lnTo>
                    <a:lnTo>
                      <a:pt x="138" y="184"/>
                    </a:lnTo>
                    <a:lnTo>
                      <a:pt x="136" y="174"/>
                    </a:lnTo>
                    <a:lnTo>
                      <a:pt x="134" y="166"/>
                    </a:lnTo>
                    <a:lnTo>
                      <a:pt x="128" y="160"/>
                    </a:lnTo>
                    <a:lnTo>
                      <a:pt x="122" y="156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4" y="144"/>
                    </a:lnTo>
                    <a:lnTo>
                      <a:pt x="52" y="140"/>
                    </a:lnTo>
                    <a:lnTo>
                      <a:pt x="42" y="136"/>
                    </a:lnTo>
                    <a:lnTo>
                      <a:pt x="34" y="132"/>
                    </a:lnTo>
                    <a:lnTo>
                      <a:pt x="20" y="122"/>
                    </a:lnTo>
                    <a:lnTo>
                      <a:pt x="10" y="108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2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0" y="22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4" y="6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8" y="4"/>
                    </a:lnTo>
                    <a:lnTo>
                      <a:pt x="148" y="4"/>
                    </a:lnTo>
                    <a:lnTo>
                      <a:pt x="148" y="72"/>
                    </a:lnTo>
                    <a:lnTo>
                      <a:pt x="136" y="72"/>
                    </a:lnTo>
                    <a:lnTo>
                      <a:pt x="134" y="60"/>
                    </a:lnTo>
                    <a:lnTo>
                      <a:pt x="130" y="50"/>
                    </a:lnTo>
                    <a:lnTo>
                      <a:pt x="124" y="40"/>
                    </a:lnTo>
                    <a:lnTo>
                      <a:pt x="116" y="30"/>
                    </a:lnTo>
                    <a:lnTo>
                      <a:pt x="106" y="24"/>
                    </a:lnTo>
                    <a:lnTo>
                      <a:pt x="96" y="18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0" y="14"/>
                    </a:lnTo>
                    <a:lnTo>
                      <a:pt x="50" y="18"/>
                    </a:lnTo>
                    <a:lnTo>
                      <a:pt x="42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6" y="68"/>
                    </a:lnTo>
                    <a:lnTo>
                      <a:pt x="32" y="74"/>
                    </a:lnTo>
                    <a:lnTo>
                      <a:pt x="40" y="78"/>
                    </a:lnTo>
                    <a:lnTo>
                      <a:pt x="56" y="82"/>
                    </a:lnTo>
                    <a:lnTo>
                      <a:pt x="68" y="86"/>
                    </a:lnTo>
                    <a:lnTo>
                      <a:pt x="88" y="90"/>
                    </a:lnTo>
                    <a:lnTo>
                      <a:pt x="108" y="94"/>
                    </a:lnTo>
                    <a:lnTo>
                      <a:pt x="120" y="98"/>
                    </a:lnTo>
                    <a:lnTo>
                      <a:pt x="132" y="106"/>
                    </a:lnTo>
                    <a:lnTo>
                      <a:pt x="142" y="114"/>
                    </a:lnTo>
                    <a:lnTo>
                      <a:pt x="152" y="126"/>
                    </a:lnTo>
                    <a:lnTo>
                      <a:pt x="158" y="142"/>
                    </a:lnTo>
                    <a:lnTo>
                      <a:pt x="160" y="152"/>
                    </a:lnTo>
                    <a:lnTo>
                      <a:pt x="160" y="164"/>
                    </a:lnTo>
                    <a:lnTo>
                      <a:pt x="158" y="178"/>
                    </a:lnTo>
                    <a:lnTo>
                      <a:pt x="154" y="192"/>
                    </a:lnTo>
                    <a:lnTo>
                      <a:pt x="148" y="206"/>
                    </a:lnTo>
                    <a:lnTo>
                      <a:pt x="140" y="218"/>
                    </a:lnTo>
                    <a:lnTo>
                      <a:pt x="128" y="228"/>
                    </a:lnTo>
                    <a:lnTo>
                      <a:pt x="116" y="236"/>
                    </a:lnTo>
                    <a:lnTo>
                      <a:pt x="100" y="240"/>
                    </a:lnTo>
                    <a:lnTo>
                      <a:pt x="84" y="242"/>
                    </a:lnTo>
                    <a:lnTo>
                      <a:pt x="74" y="242"/>
                    </a:lnTo>
                    <a:lnTo>
                      <a:pt x="64" y="240"/>
                    </a:lnTo>
                    <a:lnTo>
                      <a:pt x="48" y="234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87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56" r:id="rId2"/>
    <p:sldLayoutId id="2147484443" r:id="rId3"/>
    <p:sldLayoutId id="2147484444" r:id="rId4"/>
    <p:sldLayoutId id="214748444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defTabSz="457200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 typeface="Arial" pitchFamily="34" charset="0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635000" indent="-173038" algn="l" defTabSz="4572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600">
          <a:solidFill>
            <a:schemeClr val="accent1"/>
          </a:solidFill>
          <a:latin typeface="+mn-lt"/>
          <a:cs typeface="+mn-cs"/>
        </a:defRPr>
      </a:lvl2pPr>
      <a:lvl3pPr marL="922338" indent="-17303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5E6A71"/>
          </a:solidFill>
          <a:latin typeface="+mn-lt"/>
          <a:cs typeface="+mn-cs"/>
        </a:defRPr>
      </a:lvl3pPr>
      <a:lvl4pPr marL="1200150" indent="-163513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5E6A71"/>
          </a:solidFill>
          <a:latin typeface="+mn-lt"/>
          <a:cs typeface="+mn-cs"/>
        </a:defRPr>
      </a:lvl4pPr>
      <a:lvl5pPr marL="1430338" indent="-115888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5E6A71"/>
          </a:solidFill>
          <a:latin typeface="+mn-lt"/>
          <a:cs typeface="+mn-cs"/>
        </a:defRPr>
      </a:lvl5pPr>
      <a:lvl6pPr marL="18875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6pPr>
      <a:lvl7pPr marL="23447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7pPr>
      <a:lvl8pPr marL="28019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8pPr>
      <a:lvl9pPr marL="3259138" indent="-115888" algn="l" defTabSz="457200" rtl="0" fontAlgn="base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sz="1400">
          <a:solidFill>
            <a:srgbClr val="5E6A7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ET40008_NewPattern_US_v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232900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" name="TextBox 1482"/>
          <p:cNvSpPr txBox="1">
            <a:spLocks noChangeArrowheads="1"/>
          </p:cNvSpPr>
          <p:nvPr/>
        </p:nvSpPr>
        <p:spPr bwMode="gray">
          <a:xfrm>
            <a:off x="4576763" y="3097213"/>
            <a:ext cx="2546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noProof="0" dirty="0" smtClean="0">
                <a:solidFill>
                  <a:schemeClr val="accent1"/>
                </a:solidFill>
                <a:cs typeface="+mn-cs"/>
              </a:rPr>
              <a:t>New York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noProof="0" dirty="0" smtClean="0">
                <a:solidFill>
                  <a:schemeClr val="accent1"/>
                </a:solidFill>
                <a:cs typeface="+mn-cs"/>
              </a:rPr>
              <a:t>33 Whitehall Street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noProof="0" dirty="0" smtClean="0">
                <a:solidFill>
                  <a:schemeClr val="accent1"/>
                </a:solidFill>
                <a:cs typeface="+mn-cs"/>
              </a:rPr>
              <a:t>New York, NY 10004</a:t>
            </a:r>
            <a:endParaRPr lang="en-GB" sz="2000" noProof="0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1236" name="TextBox 1483"/>
          <p:cNvSpPr txBox="1">
            <a:spLocks noChangeArrowheads="1"/>
          </p:cNvSpPr>
          <p:nvPr/>
        </p:nvSpPr>
        <p:spPr bwMode="gray">
          <a:xfrm>
            <a:off x="4576763" y="4811713"/>
            <a:ext cx="252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noProof="0" dirty="0" smtClean="0">
                <a:solidFill>
                  <a:schemeClr val="accent1"/>
                </a:solidFill>
                <a:latin typeface="Arial" charset="0"/>
                <a:cs typeface="+mn-cs"/>
              </a:rPr>
              <a:t>London </a:t>
            </a:r>
          </a:p>
          <a:p>
            <a:pPr>
              <a:defRPr/>
            </a:pPr>
            <a:r>
              <a:rPr lang="en-GB" sz="2000" noProof="0" dirty="0" smtClean="0">
                <a:solidFill>
                  <a:schemeClr val="accent1"/>
                </a:solidFill>
                <a:latin typeface="Arial" charset="0"/>
                <a:cs typeface="+mn-cs"/>
              </a:rPr>
              <a:t>30 North Colonnade </a:t>
            </a:r>
          </a:p>
          <a:p>
            <a:pPr>
              <a:defRPr/>
            </a:pPr>
            <a:r>
              <a:rPr lang="en-GB" sz="2000" noProof="0" dirty="0" smtClean="0">
                <a:solidFill>
                  <a:schemeClr val="accent1"/>
                </a:solidFill>
                <a:latin typeface="Arial" charset="0"/>
                <a:cs typeface="+mn-cs"/>
              </a:rPr>
              <a:t>Canary Wharf</a:t>
            </a:r>
            <a:br>
              <a:rPr lang="en-GB" sz="2000" noProof="0" dirty="0" smtClean="0">
                <a:solidFill>
                  <a:schemeClr val="accent1"/>
                </a:solidFill>
                <a:latin typeface="Arial" charset="0"/>
                <a:cs typeface="+mn-cs"/>
              </a:rPr>
            </a:br>
            <a:r>
              <a:rPr lang="en-GB" sz="2000" noProof="0" dirty="0" smtClean="0">
                <a:solidFill>
                  <a:schemeClr val="accent1"/>
                </a:solidFill>
                <a:latin typeface="Arial" charset="0"/>
                <a:cs typeface="+mn-cs"/>
              </a:rPr>
              <a:t>London E14 5GN</a:t>
            </a:r>
            <a:endParaRPr lang="en-GB" sz="2000" noProof="0" dirty="0">
              <a:solidFill>
                <a:schemeClr val="accent1"/>
              </a:solidFill>
              <a:latin typeface="Arial" charset="0"/>
              <a:cs typeface="+mn-cs"/>
            </a:endParaRPr>
          </a:p>
        </p:txBody>
      </p:sp>
      <p:sp>
        <p:nvSpPr>
          <p:cNvPr id="1226" name="Freeform 1574"/>
          <p:cNvSpPr>
            <a:spLocks/>
          </p:cNvSpPr>
          <p:nvPr/>
        </p:nvSpPr>
        <p:spPr bwMode="gray">
          <a:xfrm>
            <a:off x="2479675" y="3243263"/>
            <a:ext cx="192088" cy="311150"/>
          </a:xfrm>
          <a:custGeom>
            <a:avLst/>
            <a:gdLst>
              <a:gd name="T0" fmla="*/ 178 w 246"/>
              <a:gd name="T1" fmla="*/ 224 h 396"/>
              <a:gd name="T2" fmla="*/ 214 w 246"/>
              <a:gd name="T3" fmla="*/ 238 h 396"/>
              <a:gd name="T4" fmla="*/ 230 w 246"/>
              <a:gd name="T5" fmla="*/ 286 h 396"/>
              <a:gd name="T6" fmla="*/ 220 w 246"/>
              <a:gd name="T7" fmla="*/ 330 h 396"/>
              <a:gd name="T8" fmla="*/ 178 w 246"/>
              <a:gd name="T9" fmla="*/ 378 h 396"/>
              <a:gd name="T10" fmla="*/ 106 w 246"/>
              <a:gd name="T11" fmla="*/ 396 h 396"/>
              <a:gd name="T12" fmla="*/ 64 w 246"/>
              <a:gd name="T13" fmla="*/ 390 h 396"/>
              <a:gd name="T14" fmla="*/ 18 w 246"/>
              <a:gd name="T15" fmla="*/ 364 h 396"/>
              <a:gd name="T16" fmla="*/ 0 w 246"/>
              <a:gd name="T17" fmla="*/ 326 h 396"/>
              <a:gd name="T18" fmla="*/ 4 w 246"/>
              <a:gd name="T19" fmla="*/ 308 h 396"/>
              <a:gd name="T20" fmla="*/ 18 w 246"/>
              <a:gd name="T21" fmla="*/ 286 h 396"/>
              <a:gd name="T22" fmla="*/ 46 w 246"/>
              <a:gd name="T23" fmla="*/ 272 h 396"/>
              <a:gd name="T24" fmla="*/ 20 w 246"/>
              <a:gd name="T25" fmla="*/ 260 h 396"/>
              <a:gd name="T26" fmla="*/ 4 w 246"/>
              <a:gd name="T27" fmla="*/ 240 h 396"/>
              <a:gd name="T28" fmla="*/ 2 w 246"/>
              <a:gd name="T29" fmla="*/ 222 h 396"/>
              <a:gd name="T30" fmla="*/ 16 w 246"/>
              <a:gd name="T31" fmla="*/ 182 h 396"/>
              <a:gd name="T32" fmla="*/ 40 w 246"/>
              <a:gd name="T33" fmla="*/ 158 h 396"/>
              <a:gd name="T34" fmla="*/ 38 w 246"/>
              <a:gd name="T35" fmla="*/ 136 h 396"/>
              <a:gd name="T36" fmla="*/ 22 w 246"/>
              <a:gd name="T37" fmla="*/ 112 h 396"/>
              <a:gd name="T38" fmla="*/ 18 w 246"/>
              <a:gd name="T39" fmla="*/ 82 h 396"/>
              <a:gd name="T40" fmla="*/ 26 w 246"/>
              <a:gd name="T41" fmla="*/ 46 h 396"/>
              <a:gd name="T42" fmla="*/ 60 w 246"/>
              <a:gd name="T43" fmla="*/ 12 h 396"/>
              <a:gd name="T44" fmla="*/ 112 w 246"/>
              <a:gd name="T45" fmla="*/ 0 h 396"/>
              <a:gd name="T46" fmla="*/ 148 w 246"/>
              <a:gd name="T47" fmla="*/ 6 h 396"/>
              <a:gd name="T48" fmla="*/ 176 w 246"/>
              <a:gd name="T49" fmla="*/ 24 h 396"/>
              <a:gd name="T50" fmla="*/ 206 w 246"/>
              <a:gd name="T51" fmla="*/ 4 h 396"/>
              <a:gd name="T52" fmla="*/ 230 w 246"/>
              <a:gd name="T53" fmla="*/ 4 h 396"/>
              <a:gd name="T54" fmla="*/ 246 w 246"/>
              <a:gd name="T55" fmla="*/ 28 h 396"/>
              <a:gd name="T56" fmla="*/ 242 w 246"/>
              <a:gd name="T57" fmla="*/ 42 h 396"/>
              <a:gd name="T58" fmla="*/ 226 w 246"/>
              <a:gd name="T59" fmla="*/ 50 h 396"/>
              <a:gd name="T60" fmla="*/ 208 w 246"/>
              <a:gd name="T61" fmla="*/ 38 h 396"/>
              <a:gd name="T62" fmla="*/ 204 w 246"/>
              <a:gd name="T63" fmla="*/ 28 h 396"/>
              <a:gd name="T64" fmla="*/ 198 w 246"/>
              <a:gd name="T65" fmla="*/ 22 h 396"/>
              <a:gd name="T66" fmla="*/ 190 w 246"/>
              <a:gd name="T67" fmla="*/ 26 h 396"/>
              <a:gd name="T68" fmla="*/ 192 w 246"/>
              <a:gd name="T69" fmla="*/ 44 h 396"/>
              <a:gd name="T70" fmla="*/ 204 w 246"/>
              <a:gd name="T71" fmla="*/ 84 h 396"/>
              <a:gd name="T72" fmla="*/ 196 w 246"/>
              <a:gd name="T73" fmla="*/ 118 h 396"/>
              <a:gd name="T74" fmla="*/ 162 w 246"/>
              <a:gd name="T75" fmla="*/ 152 h 396"/>
              <a:gd name="T76" fmla="*/ 110 w 246"/>
              <a:gd name="T77" fmla="*/ 166 h 396"/>
              <a:gd name="T78" fmla="*/ 86 w 246"/>
              <a:gd name="T79" fmla="*/ 162 h 396"/>
              <a:gd name="T80" fmla="*/ 64 w 246"/>
              <a:gd name="T81" fmla="*/ 156 h 396"/>
              <a:gd name="T82" fmla="*/ 28 w 246"/>
              <a:gd name="T83" fmla="*/ 190 h 396"/>
              <a:gd name="T84" fmla="*/ 26 w 246"/>
              <a:gd name="T85" fmla="*/ 202 h 396"/>
              <a:gd name="T86" fmla="*/ 34 w 246"/>
              <a:gd name="T87" fmla="*/ 220 h 396"/>
              <a:gd name="T88" fmla="*/ 72 w 246"/>
              <a:gd name="T89" fmla="*/ 224 h 39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6"/>
              <a:gd name="T136" fmla="*/ 0 h 396"/>
              <a:gd name="T137" fmla="*/ 246 w 246"/>
              <a:gd name="T138" fmla="*/ 396 h 39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6" h="396">
                <a:moveTo>
                  <a:pt x="154" y="224"/>
                </a:moveTo>
                <a:lnTo>
                  <a:pt x="154" y="224"/>
                </a:lnTo>
                <a:lnTo>
                  <a:pt x="178" y="224"/>
                </a:lnTo>
                <a:lnTo>
                  <a:pt x="190" y="226"/>
                </a:lnTo>
                <a:lnTo>
                  <a:pt x="202" y="232"/>
                </a:lnTo>
                <a:lnTo>
                  <a:pt x="214" y="238"/>
                </a:lnTo>
                <a:lnTo>
                  <a:pt x="222" y="250"/>
                </a:lnTo>
                <a:lnTo>
                  <a:pt x="228" y="264"/>
                </a:lnTo>
                <a:lnTo>
                  <a:pt x="230" y="286"/>
                </a:lnTo>
                <a:lnTo>
                  <a:pt x="226" y="308"/>
                </a:lnTo>
                <a:lnTo>
                  <a:pt x="220" y="330"/>
                </a:lnTo>
                <a:lnTo>
                  <a:pt x="210" y="348"/>
                </a:lnTo>
                <a:lnTo>
                  <a:pt x="196" y="364"/>
                </a:lnTo>
                <a:lnTo>
                  <a:pt x="178" y="378"/>
                </a:lnTo>
                <a:lnTo>
                  <a:pt x="156" y="388"/>
                </a:lnTo>
                <a:lnTo>
                  <a:pt x="132" y="394"/>
                </a:lnTo>
                <a:lnTo>
                  <a:pt x="106" y="396"/>
                </a:lnTo>
                <a:lnTo>
                  <a:pt x="84" y="394"/>
                </a:lnTo>
                <a:lnTo>
                  <a:pt x="64" y="390"/>
                </a:lnTo>
                <a:lnTo>
                  <a:pt x="46" y="384"/>
                </a:lnTo>
                <a:lnTo>
                  <a:pt x="30" y="376"/>
                </a:lnTo>
                <a:lnTo>
                  <a:pt x="18" y="364"/>
                </a:lnTo>
                <a:lnTo>
                  <a:pt x="8" y="352"/>
                </a:lnTo>
                <a:lnTo>
                  <a:pt x="2" y="340"/>
                </a:lnTo>
                <a:lnTo>
                  <a:pt x="0" y="326"/>
                </a:lnTo>
                <a:lnTo>
                  <a:pt x="0" y="316"/>
                </a:lnTo>
                <a:lnTo>
                  <a:pt x="4" y="308"/>
                </a:lnTo>
                <a:lnTo>
                  <a:pt x="6" y="300"/>
                </a:lnTo>
                <a:lnTo>
                  <a:pt x="12" y="294"/>
                </a:lnTo>
                <a:lnTo>
                  <a:pt x="18" y="286"/>
                </a:lnTo>
                <a:lnTo>
                  <a:pt x="26" y="282"/>
                </a:lnTo>
                <a:lnTo>
                  <a:pt x="36" y="276"/>
                </a:lnTo>
                <a:lnTo>
                  <a:pt x="46" y="272"/>
                </a:lnTo>
                <a:lnTo>
                  <a:pt x="28" y="264"/>
                </a:lnTo>
                <a:lnTo>
                  <a:pt x="20" y="260"/>
                </a:lnTo>
                <a:lnTo>
                  <a:pt x="14" y="254"/>
                </a:lnTo>
                <a:lnTo>
                  <a:pt x="8" y="246"/>
                </a:lnTo>
                <a:lnTo>
                  <a:pt x="4" y="240"/>
                </a:lnTo>
                <a:lnTo>
                  <a:pt x="2" y="230"/>
                </a:lnTo>
                <a:lnTo>
                  <a:pt x="2" y="222"/>
                </a:lnTo>
                <a:lnTo>
                  <a:pt x="2" y="210"/>
                </a:lnTo>
                <a:lnTo>
                  <a:pt x="8" y="196"/>
                </a:lnTo>
                <a:lnTo>
                  <a:pt x="16" y="182"/>
                </a:lnTo>
                <a:lnTo>
                  <a:pt x="28" y="168"/>
                </a:lnTo>
                <a:lnTo>
                  <a:pt x="40" y="158"/>
                </a:lnTo>
                <a:lnTo>
                  <a:pt x="54" y="150"/>
                </a:lnTo>
                <a:lnTo>
                  <a:pt x="38" y="136"/>
                </a:lnTo>
                <a:lnTo>
                  <a:pt x="32" y="128"/>
                </a:lnTo>
                <a:lnTo>
                  <a:pt x="26" y="120"/>
                </a:lnTo>
                <a:lnTo>
                  <a:pt x="22" y="112"/>
                </a:lnTo>
                <a:lnTo>
                  <a:pt x="20" y="102"/>
                </a:lnTo>
                <a:lnTo>
                  <a:pt x="18" y="92"/>
                </a:lnTo>
                <a:lnTo>
                  <a:pt x="18" y="82"/>
                </a:lnTo>
                <a:lnTo>
                  <a:pt x="20" y="64"/>
                </a:lnTo>
                <a:lnTo>
                  <a:pt x="26" y="46"/>
                </a:lnTo>
                <a:lnTo>
                  <a:pt x="34" y="32"/>
                </a:lnTo>
                <a:lnTo>
                  <a:pt x="46" y="22"/>
                </a:lnTo>
                <a:lnTo>
                  <a:pt x="60" y="12"/>
                </a:lnTo>
                <a:lnTo>
                  <a:pt x="76" y="6"/>
                </a:lnTo>
                <a:lnTo>
                  <a:pt x="94" y="2"/>
                </a:lnTo>
                <a:lnTo>
                  <a:pt x="112" y="0"/>
                </a:lnTo>
                <a:lnTo>
                  <a:pt x="132" y="2"/>
                </a:lnTo>
                <a:lnTo>
                  <a:pt x="148" y="6"/>
                </a:lnTo>
                <a:lnTo>
                  <a:pt x="164" y="14"/>
                </a:lnTo>
                <a:lnTo>
                  <a:pt x="176" y="24"/>
                </a:lnTo>
                <a:lnTo>
                  <a:pt x="186" y="16"/>
                </a:lnTo>
                <a:lnTo>
                  <a:pt x="196" y="10"/>
                </a:lnTo>
                <a:lnTo>
                  <a:pt x="206" y="4"/>
                </a:lnTo>
                <a:lnTo>
                  <a:pt x="218" y="4"/>
                </a:lnTo>
                <a:lnTo>
                  <a:pt x="230" y="4"/>
                </a:lnTo>
                <a:lnTo>
                  <a:pt x="238" y="10"/>
                </a:lnTo>
                <a:lnTo>
                  <a:pt x="244" y="18"/>
                </a:lnTo>
                <a:lnTo>
                  <a:pt x="246" y="28"/>
                </a:lnTo>
                <a:lnTo>
                  <a:pt x="246" y="36"/>
                </a:lnTo>
                <a:lnTo>
                  <a:pt x="242" y="42"/>
                </a:lnTo>
                <a:lnTo>
                  <a:pt x="234" y="48"/>
                </a:lnTo>
                <a:lnTo>
                  <a:pt x="226" y="50"/>
                </a:lnTo>
                <a:lnTo>
                  <a:pt x="216" y="48"/>
                </a:lnTo>
                <a:lnTo>
                  <a:pt x="210" y="44"/>
                </a:lnTo>
                <a:lnTo>
                  <a:pt x="208" y="38"/>
                </a:lnTo>
                <a:lnTo>
                  <a:pt x="206" y="34"/>
                </a:lnTo>
                <a:lnTo>
                  <a:pt x="204" y="28"/>
                </a:lnTo>
                <a:lnTo>
                  <a:pt x="204" y="24"/>
                </a:lnTo>
                <a:lnTo>
                  <a:pt x="202" y="24"/>
                </a:lnTo>
                <a:lnTo>
                  <a:pt x="198" y="22"/>
                </a:lnTo>
                <a:lnTo>
                  <a:pt x="194" y="24"/>
                </a:lnTo>
                <a:lnTo>
                  <a:pt x="190" y="26"/>
                </a:lnTo>
                <a:lnTo>
                  <a:pt x="184" y="32"/>
                </a:lnTo>
                <a:lnTo>
                  <a:pt x="192" y="44"/>
                </a:lnTo>
                <a:lnTo>
                  <a:pt x="198" y="56"/>
                </a:lnTo>
                <a:lnTo>
                  <a:pt x="202" y="70"/>
                </a:lnTo>
                <a:lnTo>
                  <a:pt x="204" y="84"/>
                </a:lnTo>
                <a:lnTo>
                  <a:pt x="202" y="102"/>
                </a:lnTo>
                <a:lnTo>
                  <a:pt x="196" y="118"/>
                </a:lnTo>
                <a:lnTo>
                  <a:pt x="188" y="132"/>
                </a:lnTo>
                <a:lnTo>
                  <a:pt x="176" y="144"/>
                </a:lnTo>
                <a:lnTo>
                  <a:pt x="162" y="152"/>
                </a:lnTo>
                <a:lnTo>
                  <a:pt x="146" y="160"/>
                </a:lnTo>
                <a:lnTo>
                  <a:pt x="128" y="164"/>
                </a:lnTo>
                <a:lnTo>
                  <a:pt x="110" y="166"/>
                </a:lnTo>
                <a:lnTo>
                  <a:pt x="98" y="164"/>
                </a:lnTo>
                <a:lnTo>
                  <a:pt x="86" y="162"/>
                </a:lnTo>
                <a:lnTo>
                  <a:pt x="74" y="160"/>
                </a:lnTo>
                <a:lnTo>
                  <a:pt x="64" y="156"/>
                </a:lnTo>
                <a:lnTo>
                  <a:pt x="48" y="168"/>
                </a:lnTo>
                <a:lnTo>
                  <a:pt x="36" y="178"/>
                </a:lnTo>
                <a:lnTo>
                  <a:pt x="28" y="190"/>
                </a:lnTo>
                <a:lnTo>
                  <a:pt x="26" y="196"/>
                </a:lnTo>
                <a:lnTo>
                  <a:pt x="26" y="202"/>
                </a:lnTo>
                <a:lnTo>
                  <a:pt x="26" y="210"/>
                </a:lnTo>
                <a:lnTo>
                  <a:pt x="30" y="216"/>
                </a:lnTo>
                <a:lnTo>
                  <a:pt x="34" y="220"/>
                </a:lnTo>
                <a:lnTo>
                  <a:pt x="40" y="222"/>
                </a:lnTo>
                <a:lnTo>
                  <a:pt x="56" y="224"/>
                </a:lnTo>
                <a:lnTo>
                  <a:pt x="72" y="224"/>
                </a:lnTo>
                <a:lnTo>
                  <a:pt x="154" y="2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>
              <a:latin typeface="+mn-lt"/>
              <a:cs typeface="+mn-cs"/>
            </a:endParaRPr>
          </a:p>
        </p:txBody>
      </p:sp>
      <p:sp>
        <p:nvSpPr>
          <p:cNvPr id="1227" name="Freeform 1575"/>
          <p:cNvSpPr>
            <a:spLocks/>
          </p:cNvSpPr>
          <p:nvPr/>
        </p:nvSpPr>
        <p:spPr bwMode="gray">
          <a:xfrm>
            <a:off x="2508250" y="3459163"/>
            <a:ext cx="134938" cy="84137"/>
          </a:xfrm>
          <a:custGeom>
            <a:avLst/>
            <a:gdLst>
              <a:gd name="T0" fmla="*/ 82 w 174"/>
              <a:gd name="T1" fmla="*/ 2 h 108"/>
              <a:gd name="T2" fmla="*/ 82 w 174"/>
              <a:gd name="T3" fmla="*/ 2 h 108"/>
              <a:gd name="T4" fmla="*/ 48 w 174"/>
              <a:gd name="T5" fmla="*/ 2 h 108"/>
              <a:gd name="T6" fmla="*/ 20 w 174"/>
              <a:gd name="T7" fmla="*/ 0 h 108"/>
              <a:gd name="T8" fmla="*/ 20 w 174"/>
              <a:gd name="T9" fmla="*/ 0 h 108"/>
              <a:gd name="T10" fmla="*/ 12 w 174"/>
              <a:gd name="T11" fmla="*/ 8 h 108"/>
              <a:gd name="T12" fmla="*/ 6 w 174"/>
              <a:gd name="T13" fmla="*/ 18 h 108"/>
              <a:gd name="T14" fmla="*/ 2 w 174"/>
              <a:gd name="T15" fmla="*/ 30 h 108"/>
              <a:gd name="T16" fmla="*/ 0 w 174"/>
              <a:gd name="T17" fmla="*/ 46 h 108"/>
              <a:gd name="T18" fmla="*/ 0 w 174"/>
              <a:gd name="T19" fmla="*/ 46 h 108"/>
              <a:gd name="T20" fmla="*/ 0 w 174"/>
              <a:gd name="T21" fmla="*/ 56 h 108"/>
              <a:gd name="T22" fmla="*/ 4 w 174"/>
              <a:gd name="T23" fmla="*/ 66 h 108"/>
              <a:gd name="T24" fmla="*/ 8 w 174"/>
              <a:gd name="T25" fmla="*/ 78 h 108"/>
              <a:gd name="T26" fmla="*/ 16 w 174"/>
              <a:gd name="T27" fmla="*/ 86 h 108"/>
              <a:gd name="T28" fmla="*/ 26 w 174"/>
              <a:gd name="T29" fmla="*/ 94 h 108"/>
              <a:gd name="T30" fmla="*/ 38 w 174"/>
              <a:gd name="T31" fmla="*/ 102 h 108"/>
              <a:gd name="T32" fmla="*/ 52 w 174"/>
              <a:gd name="T33" fmla="*/ 106 h 108"/>
              <a:gd name="T34" fmla="*/ 70 w 174"/>
              <a:gd name="T35" fmla="*/ 108 h 108"/>
              <a:gd name="T36" fmla="*/ 70 w 174"/>
              <a:gd name="T37" fmla="*/ 108 h 108"/>
              <a:gd name="T38" fmla="*/ 84 w 174"/>
              <a:gd name="T39" fmla="*/ 106 h 108"/>
              <a:gd name="T40" fmla="*/ 98 w 174"/>
              <a:gd name="T41" fmla="*/ 104 h 108"/>
              <a:gd name="T42" fmla="*/ 110 w 174"/>
              <a:gd name="T43" fmla="*/ 102 h 108"/>
              <a:gd name="T44" fmla="*/ 120 w 174"/>
              <a:gd name="T45" fmla="*/ 98 h 108"/>
              <a:gd name="T46" fmla="*/ 138 w 174"/>
              <a:gd name="T47" fmla="*/ 88 h 108"/>
              <a:gd name="T48" fmla="*/ 152 w 174"/>
              <a:gd name="T49" fmla="*/ 76 h 108"/>
              <a:gd name="T50" fmla="*/ 164 w 174"/>
              <a:gd name="T51" fmla="*/ 64 h 108"/>
              <a:gd name="T52" fmla="*/ 170 w 174"/>
              <a:gd name="T53" fmla="*/ 50 h 108"/>
              <a:gd name="T54" fmla="*/ 174 w 174"/>
              <a:gd name="T55" fmla="*/ 36 h 108"/>
              <a:gd name="T56" fmla="*/ 174 w 174"/>
              <a:gd name="T57" fmla="*/ 26 h 108"/>
              <a:gd name="T58" fmla="*/ 174 w 174"/>
              <a:gd name="T59" fmla="*/ 26 h 108"/>
              <a:gd name="T60" fmla="*/ 174 w 174"/>
              <a:gd name="T61" fmla="*/ 16 h 108"/>
              <a:gd name="T62" fmla="*/ 172 w 174"/>
              <a:gd name="T63" fmla="*/ 10 h 108"/>
              <a:gd name="T64" fmla="*/ 168 w 174"/>
              <a:gd name="T65" fmla="*/ 6 h 108"/>
              <a:gd name="T66" fmla="*/ 164 w 174"/>
              <a:gd name="T67" fmla="*/ 4 h 108"/>
              <a:gd name="T68" fmla="*/ 156 w 174"/>
              <a:gd name="T69" fmla="*/ 2 h 108"/>
              <a:gd name="T70" fmla="*/ 148 w 174"/>
              <a:gd name="T71" fmla="*/ 0 h 108"/>
              <a:gd name="T72" fmla="*/ 128 w 174"/>
              <a:gd name="T73" fmla="*/ 0 h 108"/>
              <a:gd name="T74" fmla="*/ 82 w 174"/>
              <a:gd name="T75" fmla="*/ 2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4"/>
              <a:gd name="T115" fmla="*/ 0 h 108"/>
              <a:gd name="T116" fmla="*/ 174 w 174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4" h="108">
                <a:moveTo>
                  <a:pt x="82" y="2"/>
                </a:moveTo>
                <a:lnTo>
                  <a:pt x="82" y="2"/>
                </a:lnTo>
                <a:lnTo>
                  <a:pt x="48" y="2"/>
                </a:lnTo>
                <a:lnTo>
                  <a:pt x="20" y="0"/>
                </a:lnTo>
                <a:lnTo>
                  <a:pt x="12" y="8"/>
                </a:lnTo>
                <a:lnTo>
                  <a:pt x="6" y="18"/>
                </a:lnTo>
                <a:lnTo>
                  <a:pt x="2" y="30"/>
                </a:lnTo>
                <a:lnTo>
                  <a:pt x="0" y="46"/>
                </a:lnTo>
                <a:lnTo>
                  <a:pt x="0" y="56"/>
                </a:lnTo>
                <a:lnTo>
                  <a:pt x="4" y="66"/>
                </a:lnTo>
                <a:lnTo>
                  <a:pt x="8" y="78"/>
                </a:lnTo>
                <a:lnTo>
                  <a:pt x="16" y="86"/>
                </a:lnTo>
                <a:lnTo>
                  <a:pt x="26" y="94"/>
                </a:lnTo>
                <a:lnTo>
                  <a:pt x="38" y="102"/>
                </a:lnTo>
                <a:lnTo>
                  <a:pt x="52" y="106"/>
                </a:lnTo>
                <a:lnTo>
                  <a:pt x="70" y="108"/>
                </a:lnTo>
                <a:lnTo>
                  <a:pt x="84" y="106"/>
                </a:lnTo>
                <a:lnTo>
                  <a:pt x="98" y="104"/>
                </a:lnTo>
                <a:lnTo>
                  <a:pt x="110" y="102"/>
                </a:lnTo>
                <a:lnTo>
                  <a:pt x="120" y="98"/>
                </a:lnTo>
                <a:lnTo>
                  <a:pt x="138" y="88"/>
                </a:lnTo>
                <a:lnTo>
                  <a:pt x="152" y="76"/>
                </a:lnTo>
                <a:lnTo>
                  <a:pt x="164" y="64"/>
                </a:lnTo>
                <a:lnTo>
                  <a:pt x="170" y="50"/>
                </a:lnTo>
                <a:lnTo>
                  <a:pt x="174" y="36"/>
                </a:lnTo>
                <a:lnTo>
                  <a:pt x="174" y="26"/>
                </a:lnTo>
                <a:lnTo>
                  <a:pt x="174" y="16"/>
                </a:lnTo>
                <a:lnTo>
                  <a:pt x="172" y="10"/>
                </a:lnTo>
                <a:lnTo>
                  <a:pt x="168" y="6"/>
                </a:lnTo>
                <a:lnTo>
                  <a:pt x="164" y="4"/>
                </a:lnTo>
                <a:lnTo>
                  <a:pt x="156" y="2"/>
                </a:lnTo>
                <a:lnTo>
                  <a:pt x="148" y="0"/>
                </a:lnTo>
                <a:lnTo>
                  <a:pt x="128" y="0"/>
                </a:lnTo>
                <a:lnTo>
                  <a:pt x="8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>
              <a:latin typeface="+mn-lt"/>
              <a:cs typeface="+mn-cs"/>
            </a:endParaRPr>
          </a:p>
        </p:txBody>
      </p:sp>
      <p:sp>
        <p:nvSpPr>
          <p:cNvPr id="1228" name="Freeform 1576"/>
          <p:cNvSpPr>
            <a:spLocks/>
          </p:cNvSpPr>
          <p:nvPr/>
        </p:nvSpPr>
        <p:spPr bwMode="gray">
          <a:xfrm>
            <a:off x="2535238" y="3251200"/>
            <a:ext cx="60325" cy="112713"/>
          </a:xfrm>
          <a:custGeom>
            <a:avLst/>
            <a:gdLst>
              <a:gd name="T0" fmla="*/ 74 w 76"/>
              <a:gd name="T1" fmla="*/ 20 h 144"/>
              <a:gd name="T2" fmla="*/ 74 w 76"/>
              <a:gd name="T3" fmla="*/ 20 h 144"/>
              <a:gd name="T4" fmla="*/ 68 w 76"/>
              <a:gd name="T5" fmla="*/ 12 h 144"/>
              <a:gd name="T6" fmla="*/ 62 w 76"/>
              <a:gd name="T7" fmla="*/ 6 h 144"/>
              <a:gd name="T8" fmla="*/ 52 w 76"/>
              <a:gd name="T9" fmla="*/ 2 h 144"/>
              <a:gd name="T10" fmla="*/ 38 w 76"/>
              <a:gd name="T11" fmla="*/ 0 h 144"/>
              <a:gd name="T12" fmla="*/ 38 w 76"/>
              <a:gd name="T13" fmla="*/ 0 h 144"/>
              <a:gd name="T14" fmla="*/ 28 w 76"/>
              <a:gd name="T15" fmla="*/ 2 h 144"/>
              <a:gd name="T16" fmla="*/ 18 w 76"/>
              <a:gd name="T17" fmla="*/ 6 h 144"/>
              <a:gd name="T18" fmla="*/ 12 w 76"/>
              <a:gd name="T19" fmla="*/ 10 h 144"/>
              <a:gd name="T20" fmla="*/ 8 w 76"/>
              <a:gd name="T21" fmla="*/ 16 h 144"/>
              <a:gd name="T22" fmla="*/ 4 w 76"/>
              <a:gd name="T23" fmla="*/ 24 h 144"/>
              <a:gd name="T24" fmla="*/ 2 w 76"/>
              <a:gd name="T25" fmla="*/ 32 h 144"/>
              <a:gd name="T26" fmla="*/ 2 w 76"/>
              <a:gd name="T27" fmla="*/ 46 h 144"/>
              <a:gd name="T28" fmla="*/ 2 w 76"/>
              <a:gd name="T29" fmla="*/ 46 h 144"/>
              <a:gd name="T30" fmla="*/ 0 w 76"/>
              <a:gd name="T31" fmla="*/ 100 h 144"/>
              <a:gd name="T32" fmla="*/ 0 w 76"/>
              <a:gd name="T33" fmla="*/ 100 h 144"/>
              <a:gd name="T34" fmla="*/ 2 w 76"/>
              <a:gd name="T35" fmla="*/ 114 h 144"/>
              <a:gd name="T36" fmla="*/ 2 w 76"/>
              <a:gd name="T37" fmla="*/ 120 h 144"/>
              <a:gd name="T38" fmla="*/ 6 w 76"/>
              <a:gd name="T39" fmla="*/ 128 h 144"/>
              <a:gd name="T40" fmla="*/ 10 w 76"/>
              <a:gd name="T41" fmla="*/ 134 h 144"/>
              <a:gd name="T42" fmla="*/ 16 w 76"/>
              <a:gd name="T43" fmla="*/ 140 h 144"/>
              <a:gd name="T44" fmla="*/ 26 w 76"/>
              <a:gd name="T45" fmla="*/ 142 h 144"/>
              <a:gd name="T46" fmla="*/ 38 w 76"/>
              <a:gd name="T47" fmla="*/ 144 h 144"/>
              <a:gd name="T48" fmla="*/ 38 w 76"/>
              <a:gd name="T49" fmla="*/ 144 h 144"/>
              <a:gd name="T50" fmla="*/ 46 w 76"/>
              <a:gd name="T51" fmla="*/ 144 h 144"/>
              <a:gd name="T52" fmla="*/ 54 w 76"/>
              <a:gd name="T53" fmla="*/ 142 h 144"/>
              <a:gd name="T54" fmla="*/ 60 w 76"/>
              <a:gd name="T55" fmla="*/ 138 h 144"/>
              <a:gd name="T56" fmla="*/ 66 w 76"/>
              <a:gd name="T57" fmla="*/ 134 h 144"/>
              <a:gd name="T58" fmla="*/ 66 w 76"/>
              <a:gd name="T59" fmla="*/ 134 h 144"/>
              <a:gd name="T60" fmla="*/ 70 w 76"/>
              <a:gd name="T61" fmla="*/ 126 h 144"/>
              <a:gd name="T62" fmla="*/ 74 w 76"/>
              <a:gd name="T63" fmla="*/ 116 h 144"/>
              <a:gd name="T64" fmla="*/ 74 w 76"/>
              <a:gd name="T65" fmla="*/ 98 h 144"/>
              <a:gd name="T66" fmla="*/ 76 w 76"/>
              <a:gd name="T67" fmla="*/ 68 h 144"/>
              <a:gd name="T68" fmla="*/ 76 w 76"/>
              <a:gd name="T69" fmla="*/ 68 h 144"/>
              <a:gd name="T70" fmla="*/ 76 w 76"/>
              <a:gd name="T71" fmla="*/ 42 h 144"/>
              <a:gd name="T72" fmla="*/ 74 w 76"/>
              <a:gd name="T73" fmla="*/ 30 h 144"/>
              <a:gd name="T74" fmla="*/ 74 w 76"/>
              <a:gd name="T75" fmla="*/ 20 h 1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6"/>
              <a:gd name="T115" fmla="*/ 0 h 144"/>
              <a:gd name="T116" fmla="*/ 76 w 76"/>
              <a:gd name="T117" fmla="*/ 144 h 1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6" h="144">
                <a:moveTo>
                  <a:pt x="74" y="20"/>
                </a:moveTo>
                <a:lnTo>
                  <a:pt x="74" y="20"/>
                </a:lnTo>
                <a:lnTo>
                  <a:pt x="68" y="12"/>
                </a:lnTo>
                <a:lnTo>
                  <a:pt x="62" y="6"/>
                </a:lnTo>
                <a:lnTo>
                  <a:pt x="52" y="2"/>
                </a:lnTo>
                <a:lnTo>
                  <a:pt x="38" y="0"/>
                </a:lnTo>
                <a:lnTo>
                  <a:pt x="28" y="2"/>
                </a:lnTo>
                <a:lnTo>
                  <a:pt x="18" y="6"/>
                </a:lnTo>
                <a:lnTo>
                  <a:pt x="12" y="10"/>
                </a:lnTo>
                <a:lnTo>
                  <a:pt x="8" y="16"/>
                </a:lnTo>
                <a:lnTo>
                  <a:pt x="4" y="24"/>
                </a:lnTo>
                <a:lnTo>
                  <a:pt x="2" y="32"/>
                </a:lnTo>
                <a:lnTo>
                  <a:pt x="2" y="46"/>
                </a:lnTo>
                <a:lnTo>
                  <a:pt x="0" y="100"/>
                </a:lnTo>
                <a:lnTo>
                  <a:pt x="2" y="114"/>
                </a:lnTo>
                <a:lnTo>
                  <a:pt x="2" y="120"/>
                </a:lnTo>
                <a:lnTo>
                  <a:pt x="6" y="128"/>
                </a:lnTo>
                <a:lnTo>
                  <a:pt x="10" y="134"/>
                </a:lnTo>
                <a:lnTo>
                  <a:pt x="16" y="140"/>
                </a:lnTo>
                <a:lnTo>
                  <a:pt x="26" y="142"/>
                </a:lnTo>
                <a:lnTo>
                  <a:pt x="38" y="144"/>
                </a:lnTo>
                <a:lnTo>
                  <a:pt x="46" y="144"/>
                </a:lnTo>
                <a:lnTo>
                  <a:pt x="54" y="142"/>
                </a:lnTo>
                <a:lnTo>
                  <a:pt x="60" y="138"/>
                </a:lnTo>
                <a:lnTo>
                  <a:pt x="66" y="134"/>
                </a:lnTo>
                <a:lnTo>
                  <a:pt x="70" y="126"/>
                </a:lnTo>
                <a:lnTo>
                  <a:pt x="74" y="116"/>
                </a:lnTo>
                <a:lnTo>
                  <a:pt x="74" y="98"/>
                </a:lnTo>
                <a:lnTo>
                  <a:pt x="76" y="68"/>
                </a:lnTo>
                <a:lnTo>
                  <a:pt x="76" y="42"/>
                </a:lnTo>
                <a:lnTo>
                  <a:pt x="74" y="30"/>
                </a:lnTo>
                <a:lnTo>
                  <a:pt x="74" y="2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>
              <a:latin typeface="+mn-lt"/>
              <a:cs typeface="+mn-cs"/>
            </a:endParaRPr>
          </a:p>
        </p:txBody>
      </p:sp>
      <p:grpSp>
        <p:nvGrpSpPr>
          <p:cNvPr id="5128" name="Group 32"/>
          <p:cNvGrpSpPr>
            <a:grpSpLocks/>
          </p:cNvGrpSpPr>
          <p:nvPr/>
        </p:nvGrpSpPr>
        <p:grpSpPr bwMode="auto">
          <a:xfrm>
            <a:off x="641350" y="3121025"/>
            <a:ext cx="2170113" cy="433388"/>
            <a:chOff x="404" y="1966"/>
            <a:chExt cx="1367" cy="273"/>
          </a:xfrm>
        </p:grpSpPr>
        <p:grpSp>
          <p:nvGrpSpPr>
            <p:cNvPr id="5129" name="Group 33"/>
            <p:cNvGrpSpPr>
              <a:grpSpLocks/>
            </p:cNvGrpSpPr>
            <p:nvPr/>
          </p:nvGrpSpPr>
          <p:grpSpPr bwMode="auto">
            <a:xfrm>
              <a:off x="404" y="1966"/>
              <a:ext cx="547" cy="197"/>
              <a:chOff x="404" y="1966"/>
              <a:chExt cx="547" cy="197"/>
            </a:xfrm>
          </p:grpSpPr>
          <p:sp>
            <p:nvSpPr>
              <p:cNvPr id="1211" name="Freeform 1559"/>
              <p:cNvSpPr>
                <a:spLocks/>
              </p:cNvSpPr>
              <p:nvPr/>
            </p:nvSpPr>
            <p:spPr bwMode="gray">
              <a:xfrm>
                <a:off x="404" y="1966"/>
                <a:ext cx="142" cy="193"/>
              </a:xfrm>
              <a:custGeom>
                <a:avLst/>
                <a:gdLst>
                  <a:gd name="T0" fmla="*/ 208 w 288"/>
                  <a:gd name="T1" fmla="*/ 272 h 390"/>
                  <a:gd name="T2" fmla="*/ 208 w 288"/>
                  <a:gd name="T3" fmla="*/ 272 h 390"/>
                  <a:gd name="T4" fmla="*/ 208 w 288"/>
                  <a:gd name="T5" fmla="*/ 248 h 390"/>
                  <a:gd name="T6" fmla="*/ 204 w 288"/>
                  <a:gd name="T7" fmla="*/ 230 h 390"/>
                  <a:gd name="T8" fmla="*/ 198 w 288"/>
                  <a:gd name="T9" fmla="*/ 216 h 390"/>
                  <a:gd name="T10" fmla="*/ 190 w 288"/>
                  <a:gd name="T11" fmla="*/ 208 h 390"/>
                  <a:gd name="T12" fmla="*/ 180 w 288"/>
                  <a:gd name="T13" fmla="*/ 204 h 390"/>
                  <a:gd name="T14" fmla="*/ 168 w 288"/>
                  <a:gd name="T15" fmla="*/ 200 h 390"/>
                  <a:gd name="T16" fmla="*/ 152 w 288"/>
                  <a:gd name="T17" fmla="*/ 200 h 390"/>
                  <a:gd name="T18" fmla="*/ 136 w 288"/>
                  <a:gd name="T19" fmla="*/ 200 h 390"/>
                  <a:gd name="T20" fmla="*/ 112 w 288"/>
                  <a:gd name="T21" fmla="*/ 200 h 390"/>
                  <a:gd name="T22" fmla="*/ 112 w 288"/>
                  <a:gd name="T23" fmla="*/ 380 h 390"/>
                  <a:gd name="T24" fmla="*/ 162 w 288"/>
                  <a:gd name="T25" fmla="*/ 380 h 390"/>
                  <a:gd name="T26" fmla="*/ 162 w 288"/>
                  <a:gd name="T27" fmla="*/ 390 h 390"/>
                  <a:gd name="T28" fmla="*/ 0 w 288"/>
                  <a:gd name="T29" fmla="*/ 390 h 390"/>
                  <a:gd name="T30" fmla="*/ 0 w 288"/>
                  <a:gd name="T31" fmla="*/ 380 h 390"/>
                  <a:gd name="T32" fmla="*/ 50 w 288"/>
                  <a:gd name="T33" fmla="*/ 380 h 390"/>
                  <a:gd name="T34" fmla="*/ 50 w 288"/>
                  <a:gd name="T35" fmla="*/ 10 h 390"/>
                  <a:gd name="T36" fmla="*/ 0 w 288"/>
                  <a:gd name="T37" fmla="*/ 10 h 390"/>
                  <a:gd name="T38" fmla="*/ 0 w 288"/>
                  <a:gd name="T39" fmla="*/ 0 h 390"/>
                  <a:gd name="T40" fmla="*/ 282 w 288"/>
                  <a:gd name="T41" fmla="*/ 0 h 390"/>
                  <a:gd name="T42" fmla="*/ 288 w 288"/>
                  <a:gd name="T43" fmla="*/ 110 h 390"/>
                  <a:gd name="T44" fmla="*/ 280 w 288"/>
                  <a:gd name="T45" fmla="*/ 110 h 390"/>
                  <a:gd name="T46" fmla="*/ 280 w 288"/>
                  <a:gd name="T47" fmla="*/ 110 h 390"/>
                  <a:gd name="T48" fmla="*/ 274 w 288"/>
                  <a:gd name="T49" fmla="*/ 86 h 390"/>
                  <a:gd name="T50" fmla="*/ 268 w 288"/>
                  <a:gd name="T51" fmla="*/ 64 h 390"/>
                  <a:gd name="T52" fmla="*/ 262 w 288"/>
                  <a:gd name="T53" fmla="*/ 54 h 390"/>
                  <a:gd name="T54" fmla="*/ 256 w 288"/>
                  <a:gd name="T55" fmla="*/ 44 h 390"/>
                  <a:gd name="T56" fmla="*/ 250 w 288"/>
                  <a:gd name="T57" fmla="*/ 34 h 390"/>
                  <a:gd name="T58" fmla="*/ 242 w 288"/>
                  <a:gd name="T59" fmla="*/ 28 h 390"/>
                  <a:gd name="T60" fmla="*/ 242 w 288"/>
                  <a:gd name="T61" fmla="*/ 28 h 390"/>
                  <a:gd name="T62" fmla="*/ 234 w 288"/>
                  <a:gd name="T63" fmla="*/ 22 h 390"/>
                  <a:gd name="T64" fmla="*/ 226 w 288"/>
                  <a:gd name="T65" fmla="*/ 18 h 390"/>
                  <a:gd name="T66" fmla="*/ 210 w 288"/>
                  <a:gd name="T67" fmla="*/ 12 h 390"/>
                  <a:gd name="T68" fmla="*/ 190 w 288"/>
                  <a:gd name="T69" fmla="*/ 12 h 390"/>
                  <a:gd name="T70" fmla="*/ 164 w 288"/>
                  <a:gd name="T71" fmla="*/ 10 h 390"/>
                  <a:gd name="T72" fmla="*/ 112 w 288"/>
                  <a:gd name="T73" fmla="*/ 10 h 390"/>
                  <a:gd name="T74" fmla="*/ 112 w 288"/>
                  <a:gd name="T75" fmla="*/ 186 h 390"/>
                  <a:gd name="T76" fmla="*/ 134 w 288"/>
                  <a:gd name="T77" fmla="*/ 186 h 390"/>
                  <a:gd name="T78" fmla="*/ 134 w 288"/>
                  <a:gd name="T79" fmla="*/ 186 h 390"/>
                  <a:gd name="T80" fmla="*/ 162 w 288"/>
                  <a:gd name="T81" fmla="*/ 186 h 390"/>
                  <a:gd name="T82" fmla="*/ 182 w 288"/>
                  <a:gd name="T83" fmla="*/ 184 h 390"/>
                  <a:gd name="T84" fmla="*/ 190 w 288"/>
                  <a:gd name="T85" fmla="*/ 180 h 390"/>
                  <a:gd name="T86" fmla="*/ 194 w 288"/>
                  <a:gd name="T87" fmla="*/ 176 h 390"/>
                  <a:gd name="T88" fmla="*/ 200 w 288"/>
                  <a:gd name="T89" fmla="*/ 170 h 390"/>
                  <a:gd name="T90" fmla="*/ 202 w 288"/>
                  <a:gd name="T91" fmla="*/ 162 h 390"/>
                  <a:gd name="T92" fmla="*/ 202 w 288"/>
                  <a:gd name="T93" fmla="*/ 162 h 390"/>
                  <a:gd name="T94" fmla="*/ 206 w 288"/>
                  <a:gd name="T95" fmla="*/ 152 h 390"/>
                  <a:gd name="T96" fmla="*/ 206 w 288"/>
                  <a:gd name="T97" fmla="*/ 138 h 390"/>
                  <a:gd name="T98" fmla="*/ 208 w 288"/>
                  <a:gd name="T99" fmla="*/ 112 h 390"/>
                  <a:gd name="T100" fmla="*/ 218 w 288"/>
                  <a:gd name="T101" fmla="*/ 112 h 390"/>
                  <a:gd name="T102" fmla="*/ 218 w 288"/>
                  <a:gd name="T103" fmla="*/ 272 h 390"/>
                  <a:gd name="T104" fmla="*/ 208 w 288"/>
                  <a:gd name="T105" fmla="*/ 272 h 39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8"/>
                  <a:gd name="T160" fmla="*/ 0 h 390"/>
                  <a:gd name="T161" fmla="*/ 288 w 288"/>
                  <a:gd name="T162" fmla="*/ 390 h 39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8" h="390">
                    <a:moveTo>
                      <a:pt x="208" y="272"/>
                    </a:moveTo>
                    <a:lnTo>
                      <a:pt x="208" y="272"/>
                    </a:lnTo>
                    <a:lnTo>
                      <a:pt x="208" y="248"/>
                    </a:lnTo>
                    <a:lnTo>
                      <a:pt x="204" y="230"/>
                    </a:lnTo>
                    <a:lnTo>
                      <a:pt x="198" y="216"/>
                    </a:lnTo>
                    <a:lnTo>
                      <a:pt x="190" y="208"/>
                    </a:lnTo>
                    <a:lnTo>
                      <a:pt x="180" y="204"/>
                    </a:lnTo>
                    <a:lnTo>
                      <a:pt x="168" y="200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12" y="200"/>
                    </a:lnTo>
                    <a:lnTo>
                      <a:pt x="112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50" y="380"/>
                    </a:lnTo>
                    <a:lnTo>
                      <a:pt x="5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8" y="110"/>
                    </a:lnTo>
                    <a:lnTo>
                      <a:pt x="280" y="110"/>
                    </a:lnTo>
                    <a:lnTo>
                      <a:pt x="274" y="86"/>
                    </a:lnTo>
                    <a:lnTo>
                      <a:pt x="268" y="64"/>
                    </a:lnTo>
                    <a:lnTo>
                      <a:pt x="262" y="54"/>
                    </a:lnTo>
                    <a:lnTo>
                      <a:pt x="256" y="44"/>
                    </a:lnTo>
                    <a:lnTo>
                      <a:pt x="250" y="34"/>
                    </a:lnTo>
                    <a:lnTo>
                      <a:pt x="242" y="28"/>
                    </a:lnTo>
                    <a:lnTo>
                      <a:pt x="234" y="22"/>
                    </a:lnTo>
                    <a:lnTo>
                      <a:pt x="226" y="18"/>
                    </a:lnTo>
                    <a:lnTo>
                      <a:pt x="210" y="12"/>
                    </a:lnTo>
                    <a:lnTo>
                      <a:pt x="190" y="12"/>
                    </a:lnTo>
                    <a:lnTo>
                      <a:pt x="164" y="10"/>
                    </a:lnTo>
                    <a:lnTo>
                      <a:pt x="112" y="10"/>
                    </a:lnTo>
                    <a:lnTo>
                      <a:pt x="112" y="186"/>
                    </a:lnTo>
                    <a:lnTo>
                      <a:pt x="134" y="186"/>
                    </a:lnTo>
                    <a:lnTo>
                      <a:pt x="162" y="186"/>
                    </a:lnTo>
                    <a:lnTo>
                      <a:pt x="182" y="184"/>
                    </a:lnTo>
                    <a:lnTo>
                      <a:pt x="190" y="180"/>
                    </a:lnTo>
                    <a:lnTo>
                      <a:pt x="194" y="176"/>
                    </a:lnTo>
                    <a:lnTo>
                      <a:pt x="200" y="170"/>
                    </a:lnTo>
                    <a:lnTo>
                      <a:pt x="202" y="162"/>
                    </a:lnTo>
                    <a:lnTo>
                      <a:pt x="206" y="152"/>
                    </a:lnTo>
                    <a:lnTo>
                      <a:pt x="206" y="138"/>
                    </a:lnTo>
                    <a:lnTo>
                      <a:pt x="208" y="112"/>
                    </a:lnTo>
                    <a:lnTo>
                      <a:pt x="218" y="112"/>
                    </a:lnTo>
                    <a:lnTo>
                      <a:pt x="218" y="272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13" name="Freeform 1561"/>
              <p:cNvSpPr>
                <a:spLocks/>
              </p:cNvSpPr>
              <p:nvPr/>
            </p:nvSpPr>
            <p:spPr bwMode="gray">
              <a:xfrm>
                <a:off x="551" y="2046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14" name="Freeform 1562"/>
              <p:cNvSpPr>
                <a:spLocks/>
              </p:cNvSpPr>
              <p:nvPr/>
            </p:nvSpPr>
            <p:spPr bwMode="gray">
              <a:xfrm>
                <a:off x="566" y="1970"/>
                <a:ext cx="32" cy="33"/>
              </a:xfrm>
              <a:custGeom>
                <a:avLst/>
                <a:gdLst>
                  <a:gd name="T0" fmla="*/ 32 w 66"/>
                  <a:gd name="T1" fmla="*/ 0 h 66"/>
                  <a:gd name="T2" fmla="*/ 32 w 66"/>
                  <a:gd name="T3" fmla="*/ 0 h 66"/>
                  <a:gd name="T4" fmla="*/ 40 w 66"/>
                  <a:gd name="T5" fmla="*/ 0 h 66"/>
                  <a:gd name="T6" fmla="*/ 46 w 66"/>
                  <a:gd name="T7" fmla="*/ 2 h 66"/>
                  <a:gd name="T8" fmla="*/ 50 w 66"/>
                  <a:gd name="T9" fmla="*/ 6 h 66"/>
                  <a:gd name="T10" fmla="*/ 56 w 66"/>
                  <a:gd name="T11" fmla="*/ 10 h 66"/>
                  <a:gd name="T12" fmla="*/ 60 w 66"/>
                  <a:gd name="T13" fmla="*/ 14 h 66"/>
                  <a:gd name="T14" fmla="*/ 62 w 66"/>
                  <a:gd name="T15" fmla="*/ 20 h 66"/>
                  <a:gd name="T16" fmla="*/ 64 w 66"/>
                  <a:gd name="T17" fmla="*/ 26 h 66"/>
                  <a:gd name="T18" fmla="*/ 66 w 66"/>
                  <a:gd name="T19" fmla="*/ 32 h 66"/>
                  <a:gd name="T20" fmla="*/ 66 w 66"/>
                  <a:gd name="T21" fmla="*/ 32 h 66"/>
                  <a:gd name="T22" fmla="*/ 64 w 66"/>
                  <a:gd name="T23" fmla="*/ 40 h 66"/>
                  <a:gd name="T24" fmla="*/ 62 w 66"/>
                  <a:gd name="T25" fmla="*/ 46 h 66"/>
                  <a:gd name="T26" fmla="*/ 60 w 66"/>
                  <a:gd name="T27" fmla="*/ 52 h 66"/>
                  <a:gd name="T28" fmla="*/ 56 w 66"/>
                  <a:gd name="T29" fmla="*/ 56 h 66"/>
                  <a:gd name="T30" fmla="*/ 50 w 66"/>
                  <a:gd name="T31" fmla="*/ 60 h 66"/>
                  <a:gd name="T32" fmla="*/ 46 w 66"/>
                  <a:gd name="T33" fmla="*/ 64 h 66"/>
                  <a:gd name="T34" fmla="*/ 40 w 66"/>
                  <a:gd name="T35" fmla="*/ 64 h 66"/>
                  <a:gd name="T36" fmla="*/ 32 w 66"/>
                  <a:gd name="T37" fmla="*/ 66 h 66"/>
                  <a:gd name="T38" fmla="*/ 32 w 66"/>
                  <a:gd name="T39" fmla="*/ 66 h 66"/>
                  <a:gd name="T40" fmla="*/ 26 w 66"/>
                  <a:gd name="T41" fmla="*/ 64 h 66"/>
                  <a:gd name="T42" fmla="*/ 20 w 66"/>
                  <a:gd name="T43" fmla="*/ 64 h 66"/>
                  <a:gd name="T44" fmla="*/ 14 w 66"/>
                  <a:gd name="T45" fmla="*/ 60 h 66"/>
                  <a:gd name="T46" fmla="*/ 10 w 66"/>
                  <a:gd name="T47" fmla="*/ 56 h 66"/>
                  <a:gd name="T48" fmla="*/ 6 w 66"/>
                  <a:gd name="T49" fmla="*/ 52 h 66"/>
                  <a:gd name="T50" fmla="*/ 2 w 66"/>
                  <a:gd name="T51" fmla="*/ 46 h 66"/>
                  <a:gd name="T52" fmla="*/ 0 w 66"/>
                  <a:gd name="T53" fmla="*/ 40 h 66"/>
                  <a:gd name="T54" fmla="*/ 0 w 66"/>
                  <a:gd name="T55" fmla="*/ 32 h 66"/>
                  <a:gd name="T56" fmla="*/ 0 w 66"/>
                  <a:gd name="T57" fmla="*/ 32 h 66"/>
                  <a:gd name="T58" fmla="*/ 0 w 66"/>
                  <a:gd name="T59" fmla="*/ 26 h 66"/>
                  <a:gd name="T60" fmla="*/ 2 w 66"/>
                  <a:gd name="T61" fmla="*/ 20 h 66"/>
                  <a:gd name="T62" fmla="*/ 6 w 66"/>
                  <a:gd name="T63" fmla="*/ 14 h 66"/>
                  <a:gd name="T64" fmla="*/ 10 w 66"/>
                  <a:gd name="T65" fmla="*/ 10 h 66"/>
                  <a:gd name="T66" fmla="*/ 14 w 66"/>
                  <a:gd name="T67" fmla="*/ 6 h 66"/>
                  <a:gd name="T68" fmla="*/ 20 w 66"/>
                  <a:gd name="T69" fmla="*/ 2 h 66"/>
                  <a:gd name="T70" fmla="*/ 26 w 66"/>
                  <a:gd name="T71" fmla="*/ 0 h 66"/>
                  <a:gd name="T72" fmla="*/ 32 w 66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6"/>
                  <a:gd name="T113" fmla="*/ 66 w 66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6">
                    <a:moveTo>
                      <a:pt x="32" y="0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6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6" y="64"/>
                    </a:lnTo>
                    <a:lnTo>
                      <a:pt x="40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15" name="Freeform 1563"/>
              <p:cNvSpPr>
                <a:spLocks/>
              </p:cNvSpPr>
              <p:nvPr/>
            </p:nvSpPr>
            <p:spPr bwMode="gray">
              <a:xfrm>
                <a:off x="618" y="2001"/>
                <a:ext cx="79" cy="162"/>
              </a:xfrm>
              <a:custGeom>
                <a:avLst/>
                <a:gdLst>
                  <a:gd name="T0" fmla="*/ 146 w 160"/>
                  <a:gd name="T1" fmla="*/ 104 h 328"/>
                  <a:gd name="T2" fmla="*/ 86 w 160"/>
                  <a:gd name="T3" fmla="*/ 104 h 328"/>
                  <a:gd name="T4" fmla="*/ 86 w 160"/>
                  <a:gd name="T5" fmla="*/ 270 h 328"/>
                  <a:gd name="T6" fmla="*/ 86 w 160"/>
                  <a:gd name="T7" fmla="*/ 270 h 328"/>
                  <a:gd name="T8" fmla="*/ 88 w 160"/>
                  <a:gd name="T9" fmla="*/ 282 h 328"/>
                  <a:gd name="T10" fmla="*/ 90 w 160"/>
                  <a:gd name="T11" fmla="*/ 296 h 328"/>
                  <a:gd name="T12" fmla="*/ 94 w 160"/>
                  <a:gd name="T13" fmla="*/ 302 h 328"/>
                  <a:gd name="T14" fmla="*/ 98 w 160"/>
                  <a:gd name="T15" fmla="*/ 306 h 328"/>
                  <a:gd name="T16" fmla="*/ 104 w 160"/>
                  <a:gd name="T17" fmla="*/ 308 h 328"/>
                  <a:gd name="T18" fmla="*/ 114 w 160"/>
                  <a:gd name="T19" fmla="*/ 310 h 328"/>
                  <a:gd name="T20" fmla="*/ 114 w 160"/>
                  <a:gd name="T21" fmla="*/ 310 h 328"/>
                  <a:gd name="T22" fmla="*/ 124 w 160"/>
                  <a:gd name="T23" fmla="*/ 308 h 328"/>
                  <a:gd name="T24" fmla="*/ 130 w 160"/>
                  <a:gd name="T25" fmla="*/ 306 h 328"/>
                  <a:gd name="T26" fmla="*/ 136 w 160"/>
                  <a:gd name="T27" fmla="*/ 302 h 328"/>
                  <a:gd name="T28" fmla="*/ 140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6 w 160"/>
                  <a:gd name="T39" fmla="*/ 292 h 328"/>
                  <a:gd name="T40" fmla="*/ 152 w 160"/>
                  <a:gd name="T41" fmla="*/ 300 h 328"/>
                  <a:gd name="T42" fmla="*/ 146 w 160"/>
                  <a:gd name="T43" fmla="*/ 308 h 328"/>
                  <a:gd name="T44" fmla="*/ 138 w 160"/>
                  <a:gd name="T45" fmla="*/ 316 h 328"/>
                  <a:gd name="T46" fmla="*/ 128 w 160"/>
                  <a:gd name="T47" fmla="*/ 322 h 328"/>
                  <a:gd name="T48" fmla="*/ 114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78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4 w 160"/>
                  <a:gd name="T61" fmla="*/ 316 h 328"/>
                  <a:gd name="T62" fmla="*/ 48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6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4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0 w 160"/>
                  <a:gd name="T91" fmla="*/ 54 h 328"/>
                  <a:gd name="T92" fmla="*/ 50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6 w 160"/>
                  <a:gd name="T99" fmla="*/ 10 h 328"/>
                  <a:gd name="T100" fmla="*/ 78 w 160"/>
                  <a:gd name="T101" fmla="*/ 0 h 328"/>
                  <a:gd name="T102" fmla="*/ 86 w 160"/>
                  <a:gd name="T103" fmla="*/ 0 h 328"/>
                  <a:gd name="T104" fmla="*/ 86 w 160"/>
                  <a:gd name="T105" fmla="*/ 92 h 328"/>
                  <a:gd name="T106" fmla="*/ 146 w 160"/>
                  <a:gd name="T107" fmla="*/ 92 h 328"/>
                  <a:gd name="T108" fmla="*/ 146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6" y="104"/>
                    </a:moveTo>
                    <a:lnTo>
                      <a:pt x="86" y="104"/>
                    </a:lnTo>
                    <a:lnTo>
                      <a:pt x="86" y="270"/>
                    </a:lnTo>
                    <a:lnTo>
                      <a:pt x="88" y="282"/>
                    </a:lnTo>
                    <a:lnTo>
                      <a:pt x="90" y="296"/>
                    </a:lnTo>
                    <a:lnTo>
                      <a:pt x="94" y="302"/>
                    </a:lnTo>
                    <a:lnTo>
                      <a:pt x="98" y="306"/>
                    </a:lnTo>
                    <a:lnTo>
                      <a:pt x="104" y="308"/>
                    </a:lnTo>
                    <a:lnTo>
                      <a:pt x="114" y="310"/>
                    </a:lnTo>
                    <a:lnTo>
                      <a:pt x="124" y="308"/>
                    </a:lnTo>
                    <a:lnTo>
                      <a:pt x="130" y="306"/>
                    </a:lnTo>
                    <a:lnTo>
                      <a:pt x="136" y="302"/>
                    </a:lnTo>
                    <a:lnTo>
                      <a:pt x="140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6" y="292"/>
                    </a:lnTo>
                    <a:lnTo>
                      <a:pt x="152" y="300"/>
                    </a:lnTo>
                    <a:lnTo>
                      <a:pt x="146" y="308"/>
                    </a:lnTo>
                    <a:lnTo>
                      <a:pt x="138" y="316"/>
                    </a:lnTo>
                    <a:lnTo>
                      <a:pt x="128" y="322"/>
                    </a:lnTo>
                    <a:lnTo>
                      <a:pt x="114" y="326"/>
                    </a:lnTo>
                    <a:lnTo>
                      <a:pt x="98" y="328"/>
                    </a:lnTo>
                    <a:lnTo>
                      <a:pt x="78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4" y="316"/>
                    </a:lnTo>
                    <a:lnTo>
                      <a:pt x="48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6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4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0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6" y="1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92"/>
                    </a:lnTo>
                    <a:lnTo>
                      <a:pt x="146" y="92"/>
                    </a:lnTo>
                    <a:lnTo>
                      <a:pt x="146" y="10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16" name="Freeform 1564"/>
              <p:cNvSpPr>
                <a:spLocks/>
              </p:cNvSpPr>
              <p:nvPr/>
            </p:nvSpPr>
            <p:spPr bwMode="gray">
              <a:xfrm>
                <a:off x="702" y="2043"/>
                <a:ext cx="103" cy="120"/>
              </a:xfrm>
              <a:custGeom>
                <a:avLst/>
                <a:gdLst>
                  <a:gd name="T0" fmla="*/ 210 w 210"/>
                  <a:gd name="T1" fmla="*/ 160 h 242"/>
                  <a:gd name="T2" fmla="*/ 200 w 210"/>
                  <a:gd name="T3" fmla="*/ 190 h 242"/>
                  <a:gd name="T4" fmla="*/ 182 w 210"/>
                  <a:gd name="T5" fmla="*/ 216 h 242"/>
                  <a:gd name="T6" fmla="*/ 154 w 210"/>
                  <a:gd name="T7" fmla="*/ 234 h 242"/>
                  <a:gd name="T8" fmla="*/ 114 w 210"/>
                  <a:gd name="T9" fmla="*/ 242 h 242"/>
                  <a:gd name="T10" fmla="*/ 102 w 210"/>
                  <a:gd name="T11" fmla="*/ 242 h 242"/>
                  <a:gd name="T12" fmla="*/ 68 w 210"/>
                  <a:gd name="T13" fmla="*/ 232 h 242"/>
                  <a:gd name="T14" fmla="*/ 32 w 210"/>
                  <a:gd name="T15" fmla="*/ 206 h 242"/>
                  <a:gd name="T16" fmla="*/ 8 w 210"/>
                  <a:gd name="T17" fmla="*/ 170 h 242"/>
                  <a:gd name="T18" fmla="*/ 0 w 210"/>
                  <a:gd name="T19" fmla="*/ 122 h 242"/>
                  <a:gd name="T20" fmla="*/ 0 w 210"/>
                  <a:gd name="T21" fmla="*/ 110 h 242"/>
                  <a:gd name="T22" fmla="*/ 6 w 210"/>
                  <a:gd name="T23" fmla="*/ 84 h 242"/>
                  <a:gd name="T24" fmla="*/ 20 w 210"/>
                  <a:gd name="T25" fmla="*/ 52 h 242"/>
                  <a:gd name="T26" fmla="*/ 54 w 210"/>
                  <a:gd name="T27" fmla="*/ 20 h 242"/>
                  <a:gd name="T28" fmla="*/ 96 w 210"/>
                  <a:gd name="T29" fmla="*/ 2 h 242"/>
                  <a:gd name="T30" fmla="*/ 120 w 210"/>
                  <a:gd name="T31" fmla="*/ 0 h 242"/>
                  <a:gd name="T32" fmla="*/ 156 w 210"/>
                  <a:gd name="T33" fmla="*/ 6 h 242"/>
                  <a:gd name="T34" fmla="*/ 182 w 210"/>
                  <a:gd name="T35" fmla="*/ 20 h 242"/>
                  <a:gd name="T36" fmla="*/ 198 w 210"/>
                  <a:gd name="T37" fmla="*/ 38 h 242"/>
                  <a:gd name="T38" fmla="*/ 204 w 210"/>
                  <a:gd name="T39" fmla="*/ 60 h 242"/>
                  <a:gd name="T40" fmla="*/ 202 w 210"/>
                  <a:gd name="T41" fmla="*/ 72 h 242"/>
                  <a:gd name="T42" fmla="*/ 186 w 210"/>
                  <a:gd name="T43" fmla="*/ 88 h 242"/>
                  <a:gd name="T44" fmla="*/ 176 w 210"/>
                  <a:gd name="T45" fmla="*/ 90 h 242"/>
                  <a:gd name="T46" fmla="*/ 170 w 210"/>
                  <a:gd name="T47" fmla="*/ 90 h 242"/>
                  <a:gd name="T48" fmla="*/ 156 w 210"/>
                  <a:gd name="T49" fmla="*/ 82 h 242"/>
                  <a:gd name="T50" fmla="*/ 150 w 210"/>
                  <a:gd name="T51" fmla="*/ 62 h 242"/>
                  <a:gd name="T52" fmla="*/ 150 w 210"/>
                  <a:gd name="T53" fmla="*/ 52 h 242"/>
                  <a:gd name="T54" fmla="*/ 160 w 210"/>
                  <a:gd name="T55" fmla="*/ 36 h 242"/>
                  <a:gd name="T56" fmla="*/ 162 w 210"/>
                  <a:gd name="T57" fmla="*/ 32 h 242"/>
                  <a:gd name="T58" fmla="*/ 164 w 210"/>
                  <a:gd name="T59" fmla="*/ 30 h 242"/>
                  <a:gd name="T60" fmla="*/ 152 w 210"/>
                  <a:gd name="T61" fmla="*/ 18 h 242"/>
                  <a:gd name="T62" fmla="*/ 130 w 210"/>
                  <a:gd name="T63" fmla="*/ 12 h 242"/>
                  <a:gd name="T64" fmla="*/ 120 w 210"/>
                  <a:gd name="T65" fmla="*/ 10 h 242"/>
                  <a:gd name="T66" fmla="*/ 92 w 210"/>
                  <a:gd name="T67" fmla="*/ 16 h 242"/>
                  <a:gd name="T68" fmla="*/ 80 w 210"/>
                  <a:gd name="T69" fmla="*/ 26 h 242"/>
                  <a:gd name="T70" fmla="*/ 70 w 210"/>
                  <a:gd name="T71" fmla="*/ 42 h 242"/>
                  <a:gd name="T72" fmla="*/ 66 w 210"/>
                  <a:gd name="T73" fmla="*/ 52 h 242"/>
                  <a:gd name="T74" fmla="*/ 62 w 210"/>
                  <a:gd name="T75" fmla="*/ 90 h 242"/>
                  <a:gd name="T76" fmla="*/ 60 w 210"/>
                  <a:gd name="T77" fmla="*/ 140 h 242"/>
                  <a:gd name="T78" fmla="*/ 62 w 210"/>
                  <a:gd name="T79" fmla="*/ 182 h 242"/>
                  <a:gd name="T80" fmla="*/ 66 w 210"/>
                  <a:gd name="T81" fmla="*/ 196 h 242"/>
                  <a:gd name="T82" fmla="*/ 76 w 210"/>
                  <a:gd name="T83" fmla="*/ 214 h 242"/>
                  <a:gd name="T84" fmla="*/ 88 w 210"/>
                  <a:gd name="T85" fmla="*/ 224 h 242"/>
                  <a:gd name="T86" fmla="*/ 106 w 210"/>
                  <a:gd name="T87" fmla="*/ 228 h 242"/>
                  <a:gd name="T88" fmla="*/ 116 w 210"/>
                  <a:gd name="T89" fmla="*/ 230 h 242"/>
                  <a:gd name="T90" fmla="*/ 146 w 210"/>
                  <a:gd name="T91" fmla="*/ 224 h 242"/>
                  <a:gd name="T92" fmla="*/ 170 w 210"/>
                  <a:gd name="T93" fmla="*/ 208 h 242"/>
                  <a:gd name="T94" fmla="*/ 188 w 210"/>
                  <a:gd name="T95" fmla="*/ 186 h 242"/>
                  <a:gd name="T96" fmla="*/ 196 w 210"/>
                  <a:gd name="T97" fmla="*/ 160 h 2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0"/>
                  <a:gd name="T148" fmla="*/ 0 h 242"/>
                  <a:gd name="T149" fmla="*/ 210 w 210"/>
                  <a:gd name="T150" fmla="*/ 242 h 2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0" h="242">
                    <a:moveTo>
                      <a:pt x="210" y="160"/>
                    </a:moveTo>
                    <a:lnTo>
                      <a:pt x="210" y="160"/>
                    </a:lnTo>
                    <a:lnTo>
                      <a:pt x="206" y="176"/>
                    </a:lnTo>
                    <a:lnTo>
                      <a:pt x="200" y="190"/>
                    </a:lnTo>
                    <a:lnTo>
                      <a:pt x="192" y="204"/>
                    </a:lnTo>
                    <a:lnTo>
                      <a:pt x="182" y="216"/>
                    </a:lnTo>
                    <a:lnTo>
                      <a:pt x="168" y="226"/>
                    </a:lnTo>
                    <a:lnTo>
                      <a:pt x="154" y="234"/>
                    </a:lnTo>
                    <a:lnTo>
                      <a:pt x="134" y="240"/>
                    </a:lnTo>
                    <a:lnTo>
                      <a:pt x="114" y="242"/>
                    </a:lnTo>
                    <a:lnTo>
                      <a:pt x="102" y="242"/>
                    </a:lnTo>
                    <a:lnTo>
                      <a:pt x="90" y="240"/>
                    </a:lnTo>
                    <a:lnTo>
                      <a:pt x="68" y="232"/>
                    </a:lnTo>
                    <a:lnTo>
                      <a:pt x="50" y="222"/>
                    </a:lnTo>
                    <a:lnTo>
                      <a:pt x="32" y="206"/>
                    </a:lnTo>
                    <a:lnTo>
                      <a:pt x="18" y="190"/>
                    </a:lnTo>
                    <a:lnTo>
                      <a:pt x="8" y="170"/>
                    </a:lnTo>
                    <a:lnTo>
                      <a:pt x="2" y="146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2" y="98"/>
                    </a:lnTo>
                    <a:lnTo>
                      <a:pt x="6" y="84"/>
                    </a:lnTo>
                    <a:lnTo>
                      <a:pt x="10" y="74"/>
                    </a:lnTo>
                    <a:lnTo>
                      <a:pt x="20" y="52"/>
                    </a:lnTo>
                    <a:lnTo>
                      <a:pt x="36" y="34"/>
                    </a:lnTo>
                    <a:lnTo>
                      <a:pt x="54" y="20"/>
                    </a:lnTo>
                    <a:lnTo>
                      <a:pt x="74" y="8"/>
                    </a:lnTo>
                    <a:lnTo>
                      <a:pt x="96" y="2"/>
                    </a:lnTo>
                    <a:lnTo>
                      <a:pt x="120" y="0"/>
                    </a:lnTo>
                    <a:lnTo>
                      <a:pt x="138" y="2"/>
                    </a:lnTo>
                    <a:lnTo>
                      <a:pt x="156" y="6"/>
                    </a:lnTo>
                    <a:lnTo>
                      <a:pt x="170" y="12"/>
                    </a:lnTo>
                    <a:lnTo>
                      <a:pt x="182" y="20"/>
                    </a:lnTo>
                    <a:lnTo>
                      <a:pt x="190" y="28"/>
                    </a:lnTo>
                    <a:lnTo>
                      <a:pt x="198" y="38"/>
                    </a:lnTo>
                    <a:lnTo>
                      <a:pt x="202" y="50"/>
                    </a:lnTo>
                    <a:lnTo>
                      <a:pt x="204" y="60"/>
                    </a:lnTo>
                    <a:lnTo>
                      <a:pt x="202" y="72"/>
                    </a:lnTo>
                    <a:lnTo>
                      <a:pt x="196" y="82"/>
                    </a:lnTo>
                    <a:lnTo>
                      <a:pt x="186" y="88"/>
                    </a:lnTo>
                    <a:lnTo>
                      <a:pt x="182" y="90"/>
                    </a:lnTo>
                    <a:lnTo>
                      <a:pt x="176" y="90"/>
                    </a:lnTo>
                    <a:lnTo>
                      <a:pt x="170" y="90"/>
                    </a:lnTo>
                    <a:lnTo>
                      <a:pt x="164" y="88"/>
                    </a:lnTo>
                    <a:lnTo>
                      <a:pt x="156" y="82"/>
                    </a:lnTo>
                    <a:lnTo>
                      <a:pt x="152" y="72"/>
                    </a:lnTo>
                    <a:lnTo>
                      <a:pt x="150" y="62"/>
                    </a:lnTo>
                    <a:lnTo>
                      <a:pt x="150" y="52"/>
                    </a:lnTo>
                    <a:lnTo>
                      <a:pt x="154" y="46"/>
                    </a:lnTo>
                    <a:lnTo>
                      <a:pt x="160" y="36"/>
                    </a:lnTo>
                    <a:lnTo>
                      <a:pt x="162" y="32"/>
                    </a:lnTo>
                    <a:lnTo>
                      <a:pt x="164" y="30"/>
                    </a:lnTo>
                    <a:lnTo>
                      <a:pt x="160" y="24"/>
                    </a:lnTo>
                    <a:lnTo>
                      <a:pt x="152" y="18"/>
                    </a:lnTo>
                    <a:lnTo>
                      <a:pt x="138" y="14"/>
                    </a:lnTo>
                    <a:lnTo>
                      <a:pt x="130" y="12"/>
                    </a:lnTo>
                    <a:lnTo>
                      <a:pt x="120" y="10"/>
                    </a:lnTo>
                    <a:lnTo>
                      <a:pt x="106" y="12"/>
                    </a:lnTo>
                    <a:lnTo>
                      <a:pt x="92" y="16"/>
                    </a:lnTo>
                    <a:lnTo>
                      <a:pt x="86" y="20"/>
                    </a:lnTo>
                    <a:lnTo>
                      <a:pt x="80" y="26"/>
                    </a:lnTo>
                    <a:lnTo>
                      <a:pt x="74" y="32"/>
                    </a:lnTo>
                    <a:lnTo>
                      <a:pt x="70" y="42"/>
                    </a:lnTo>
                    <a:lnTo>
                      <a:pt x="66" y="52"/>
                    </a:lnTo>
                    <a:lnTo>
                      <a:pt x="64" y="62"/>
                    </a:lnTo>
                    <a:lnTo>
                      <a:pt x="62" y="90"/>
                    </a:lnTo>
                    <a:lnTo>
                      <a:pt x="60" y="140"/>
                    </a:lnTo>
                    <a:lnTo>
                      <a:pt x="60" y="168"/>
                    </a:lnTo>
                    <a:lnTo>
                      <a:pt x="62" y="182"/>
                    </a:lnTo>
                    <a:lnTo>
                      <a:pt x="66" y="196"/>
                    </a:lnTo>
                    <a:lnTo>
                      <a:pt x="72" y="208"/>
                    </a:lnTo>
                    <a:lnTo>
                      <a:pt x="76" y="214"/>
                    </a:lnTo>
                    <a:lnTo>
                      <a:pt x="82" y="220"/>
                    </a:lnTo>
                    <a:lnTo>
                      <a:pt x="88" y="224"/>
                    </a:lnTo>
                    <a:lnTo>
                      <a:pt x="96" y="226"/>
                    </a:lnTo>
                    <a:lnTo>
                      <a:pt x="106" y="228"/>
                    </a:lnTo>
                    <a:lnTo>
                      <a:pt x="116" y="230"/>
                    </a:lnTo>
                    <a:lnTo>
                      <a:pt x="132" y="228"/>
                    </a:lnTo>
                    <a:lnTo>
                      <a:pt x="146" y="224"/>
                    </a:lnTo>
                    <a:lnTo>
                      <a:pt x="160" y="216"/>
                    </a:lnTo>
                    <a:lnTo>
                      <a:pt x="170" y="208"/>
                    </a:lnTo>
                    <a:lnTo>
                      <a:pt x="180" y="198"/>
                    </a:lnTo>
                    <a:lnTo>
                      <a:pt x="188" y="186"/>
                    </a:lnTo>
                    <a:lnTo>
                      <a:pt x="194" y="174"/>
                    </a:lnTo>
                    <a:lnTo>
                      <a:pt x="196" y="160"/>
                    </a:lnTo>
                    <a:lnTo>
                      <a:pt x="210" y="1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17" name="Freeform 1565"/>
              <p:cNvSpPr>
                <a:spLocks/>
              </p:cNvSpPr>
              <p:nvPr/>
            </p:nvSpPr>
            <p:spPr bwMode="gray">
              <a:xfrm>
                <a:off x="810" y="1966"/>
                <a:ext cx="141" cy="193"/>
              </a:xfrm>
              <a:custGeom>
                <a:avLst/>
                <a:gdLst>
                  <a:gd name="T0" fmla="*/ 2 w 286"/>
                  <a:gd name="T1" fmla="*/ 0 h 390"/>
                  <a:gd name="T2" fmla="*/ 90 w 286"/>
                  <a:gd name="T3" fmla="*/ 0 h 390"/>
                  <a:gd name="T4" fmla="*/ 90 w 286"/>
                  <a:gd name="T5" fmla="*/ 196 h 390"/>
                  <a:gd name="T6" fmla="*/ 90 w 286"/>
                  <a:gd name="T7" fmla="*/ 196 h 390"/>
                  <a:gd name="T8" fmla="*/ 100 w 286"/>
                  <a:gd name="T9" fmla="*/ 184 h 390"/>
                  <a:gd name="T10" fmla="*/ 108 w 286"/>
                  <a:gd name="T11" fmla="*/ 178 h 390"/>
                  <a:gd name="T12" fmla="*/ 118 w 286"/>
                  <a:gd name="T13" fmla="*/ 170 h 390"/>
                  <a:gd name="T14" fmla="*/ 128 w 286"/>
                  <a:gd name="T15" fmla="*/ 164 h 390"/>
                  <a:gd name="T16" fmla="*/ 142 w 286"/>
                  <a:gd name="T17" fmla="*/ 160 h 390"/>
                  <a:gd name="T18" fmla="*/ 156 w 286"/>
                  <a:gd name="T19" fmla="*/ 156 h 390"/>
                  <a:gd name="T20" fmla="*/ 174 w 286"/>
                  <a:gd name="T21" fmla="*/ 156 h 390"/>
                  <a:gd name="T22" fmla="*/ 174 w 286"/>
                  <a:gd name="T23" fmla="*/ 156 h 390"/>
                  <a:gd name="T24" fmla="*/ 196 w 286"/>
                  <a:gd name="T25" fmla="*/ 158 h 390"/>
                  <a:gd name="T26" fmla="*/ 214 w 286"/>
                  <a:gd name="T27" fmla="*/ 162 h 390"/>
                  <a:gd name="T28" fmla="*/ 226 w 286"/>
                  <a:gd name="T29" fmla="*/ 170 h 390"/>
                  <a:gd name="T30" fmla="*/ 236 w 286"/>
                  <a:gd name="T31" fmla="*/ 178 h 390"/>
                  <a:gd name="T32" fmla="*/ 236 w 286"/>
                  <a:gd name="T33" fmla="*/ 178 h 390"/>
                  <a:gd name="T34" fmla="*/ 240 w 286"/>
                  <a:gd name="T35" fmla="*/ 184 h 390"/>
                  <a:gd name="T36" fmla="*/ 244 w 286"/>
                  <a:gd name="T37" fmla="*/ 190 h 390"/>
                  <a:gd name="T38" fmla="*/ 248 w 286"/>
                  <a:gd name="T39" fmla="*/ 204 h 390"/>
                  <a:gd name="T40" fmla="*/ 250 w 286"/>
                  <a:gd name="T41" fmla="*/ 218 h 390"/>
                  <a:gd name="T42" fmla="*/ 250 w 286"/>
                  <a:gd name="T43" fmla="*/ 230 h 390"/>
                  <a:gd name="T44" fmla="*/ 250 w 286"/>
                  <a:gd name="T45" fmla="*/ 380 h 390"/>
                  <a:gd name="T46" fmla="*/ 286 w 286"/>
                  <a:gd name="T47" fmla="*/ 380 h 390"/>
                  <a:gd name="T48" fmla="*/ 286 w 286"/>
                  <a:gd name="T49" fmla="*/ 390 h 390"/>
                  <a:gd name="T50" fmla="*/ 160 w 286"/>
                  <a:gd name="T51" fmla="*/ 390 h 390"/>
                  <a:gd name="T52" fmla="*/ 160 w 286"/>
                  <a:gd name="T53" fmla="*/ 380 h 390"/>
                  <a:gd name="T54" fmla="*/ 196 w 286"/>
                  <a:gd name="T55" fmla="*/ 380 h 390"/>
                  <a:gd name="T56" fmla="*/ 196 w 286"/>
                  <a:gd name="T57" fmla="*/ 226 h 390"/>
                  <a:gd name="T58" fmla="*/ 196 w 286"/>
                  <a:gd name="T59" fmla="*/ 226 h 390"/>
                  <a:gd name="T60" fmla="*/ 194 w 286"/>
                  <a:gd name="T61" fmla="*/ 208 h 390"/>
                  <a:gd name="T62" fmla="*/ 194 w 286"/>
                  <a:gd name="T63" fmla="*/ 200 h 390"/>
                  <a:gd name="T64" fmla="*/ 190 w 286"/>
                  <a:gd name="T65" fmla="*/ 190 h 390"/>
                  <a:gd name="T66" fmla="*/ 186 w 286"/>
                  <a:gd name="T67" fmla="*/ 184 h 390"/>
                  <a:gd name="T68" fmla="*/ 180 w 286"/>
                  <a:gd name="T69" fmla="*/ 178 h 390"/>
                  <a:gd name="T70" fmla="*/ 170 w 286"/>
                  <a:gd name="T71" fmla="*/ 174 h 390"/>
                  <a:gd name="T72" fmla="*/ 158 w 286"/>
                  <a:gd name="T73" fmla="*/ 172 h 390"/>
                  <a:gd name="T74" fmla="*/ 158 w 286"/>
                  <a:gd name="T75" fmla="*/ 172 h 390"/>
                  <a:gd name="T76" fmla="*/ 150 w 286"/>
                  <a:gd name="T77" fmla="*/ 172 h 390"/>
                  <a:gd name="T78" fmla="*/ 138 w 286"/>
                  <a:gd name="T79" fmla="*/ 176 h 390"/>
                  <a:gd name="T80" fmla="*/ 132 w 286"/>
                  <a:gd name="T81" fmla="*/ 178 h 390"/>
                  <a:gd name="T82" fmla="*/ 124 w 286"/>
                  <a:gd name="T83" fmla="*/ 182 h 390"/>
                  <a:gd name="T84" fmla="*/ 116 w 286"/>
                  <a:gd name="T85" fmla="*/ 188 h 390"/>
                  <a:gd name="T86" fmla="*/ 110 w 286"/>
                  <a:gd name="T87" fmla="*/ 196 h 390"/>
                  <a:gd name="T88" fmla="*/ 110 w 286"/>
                  <a:gd name="T89" fmla="*/ 196 h 390"/>
                  <a:gd name="T90" fmla="*/ 104 w 286"/>
                  <a:gd name="T91" fmla="*/ 204 h 390"/>
                  <a:gd name="T92" fmla="*/ 100 w 286"/>
                  <a:gd name="T93" fmla="*/ 214 h 390"/>
                  <a:gd name="T94" fmla="*/ 94 w 286"/>
                  <a:gd name="T95" fmla="*/ 232 h 390"/>
                  <a:gd name="T96" fmla="*/ 92 w 286"/>
                  <a:gd name="T97" fmla="*/ 256 h 390"/>
                  <a:gd name="T98" fmla="*/ 90 w 286"/>
                  <a:gd name="T99" fmla="*/ 286 h 390"/>
                  <a:gd name="T100" fmla="*/ 90 w 286"/>
                  <a:gd name="T101" fmla="*/ 380 h 390"/>
                  <a:gd name="T102" fmla="*/ 126 w 286"/>
                  <a:gd name="T103" fmla="*/ 380 h 390"/>
                  <a:gd name="T104" fmla="*/ 126 w 286"/>
                  <a:gd name="T105" fmla="*/ 390 h 390"/>
                  <a:gd name="T106" fmla="*/ 0 w 286"/>
                  <a:gd name="T107" fmla="*/ 390 h 390"/>
                  <a:gd name="T108" fmla="*/ 0 w 286"/>
                  <a:gd name="T109" fmla="*/ 380 h 390"/>
                  <a:gd name="T110" fmla="*/ 36 w 286"/>
                  <a:gd name="T111" fmla="*/ 380 h 390"/>
                  <a:gd name="T112" fmla="*/ 36 w 286"/>
                  <a:gd name="T113" fmla="*/ 10 h 390"/>
                  <a:gd name="T114" fmla="*/ 2 w 286"/>
                  <a:gd name="T115" fmla="*/ 10 h 390"/>
                  <a:gd name="T116" fmla="*/ 2 w 286"/>
                  <a:gd name="T117" fmla="*/ 0 h 3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6"/>
                  <a:gd name="T178" fmla="*/ 0 h 390"/>
                  <a:gd name="T179" fmla="*/ 286 w 286"/>
                  <a:gd name="T180" fmla="*/ 390 h 3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6" h="390">
                    <a:moveTo>
                      <a:pt x="2" y="0"/>
                    </a:moveTo>
                    <a:lnTo>
                      <a:pt x="90" y="0"/>
                    </a:lnTo>
                    <a:lnTo>
                      <a:pt x="90" y="196"/>
                    </a:lnTo>
                    <a:lnTo>
                      <a:pt x="100" y="184"/>
                    </a:lnTo>
                    <a:lnTo>
                      <a:pt x="108" y="178"/>
                    </a:lnTo>
                    <a:lnTo>
                      <a:pt x="118" y="170"/>
                    </a:lnTo>
                    <a:lnTo>
                      <a:pt x="128" y="164"/>
                    </a:lnTo>
                    <a:lnTo>
                      <a:pt x="142" y="160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96" y="158"/>
                    </a:lnTo>
                    <a:lnTo>
                      <a:pt x="214" y="162"/>
                    </a:lnTo>
                    <a:lnTo>
                      <a:pt x="226" y="170"/>
                    </a:lnTo>
                    <a:lnTo>
                      <a:pt x="236" y="178"/>
                    </a:lnTo>
                    <a:lnTo>
                      <a:pt x="240" y="184"/>
                    </a:lnTo>
                    <a:lnTo>
                      <a:pt x="244" y="190"/>
                    </a:lnTo>
                    <a:lnTo>
                      <a:pt x="248" y="204"/>
                    </a:lnTo>
                    <a:lnTo>
                      <a:pt x="250" y="218"/>
                    </a:lnTo>
                    <a:lnTo>
                      <a:pt x="250" y="230"/>
                    </a:lnTo>
                    <a:lnTo>
                      <a:pt x="250" y="380"/>
                    </a:lnTo>
                    <a:lnTo>
                      <a:pt x="286" y="380"/>
                    </a:lnTo>
                    <a:lnTo>
                      <a:pt x="286" y="390"/>
                    </a:lnTo>
                    <a:lnTo>
                      <a:pt x="160" y="390"/>
                    </a:lnTo>
                    <a:lnTo>
                      <a:pt x="160" y="380"/>
                    </a:lnTo>
                    <a:lnTo>
                      <a:pt x="196" y="380"/>
                    </a:lnTo>
                    <a:lnTo>
                      <a:pt x="196" y="226"/>
                    </a:lnTo>
                    <a:lnTo>
                      <a:pt x="194" y="208"/>
                    </a:lnTo>
                    <a:lnTo>
                      <a:pt x="194" y="200"/>
                    </a:lnTo>
                    <a:lnTo>
                      <a:pt x="190" y="190"/>
                    </a:lnTo>
                    <a:lnTo>
                      <a:pt x="186" y="184"/>
                    </a:lnTo>
                    <a:lnTo>
                      <a:pt x="180" y="178"/>
                    </a:lnTo>
                    <a:lnTo>
                      <a:pt x="170" y="174"/>
                    </a:lnTo>
                    <a:lnTo>
                      <a:pt x="158" y="172"/>
                    </a:lnTo>
                    <a:lnTo>
                      <a:pt x="150" y="172"/>
                    </a:lnTo>
                    <a:lnTo>
                      <a:pt x="138" y="176"/>
                    </a:lnTo>
                    <a:lnTo>
                      <a:pt x="132" y="178"/>
                    </a:lnTo>
                    <a:lnTo>
                      <a:pt x="124" y="182"/>
                    </a:lnTo>
                    <a:lnTo>
                      <a:pt x="116" y="188"/>
                    </a:lnTo>
                    <a:lnTo>
                      <a:pt x="110" y="196"/>
                    </a:lnTo>
                    <a:lnTo>
                      <a:pt x="104" y="204"/>
                    </a:lnTo>
                    <a:lnTo>
                      <a:pt x="100" y="214"/>
                    </a:lnTo>
                    <a:lnTo>
                      <a:pt x="94" y="232"/>
                    </a:lnTo>
                    <a:lnTo>
                      <a:pt x="92" y="256"/>
                    </a:lnTo>
                    <a:lnTo>
                      <a:pt x="90" y="286"/>
                    </a:lnTo>
                    <a:lnTo>
                      <a:pt x="90" y="380"/>
                    </a:lnTo>
                    <a:lnTo>
                      <a:pt x="126" y="380"/>
                    </a:lnTo>
                    <a:lnTo>
                      <a:pt x="126" y="390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6" y="380"/>
                    </a:lnTo>
                    <a:lnTo>
                      <a:pt x="36" y="10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5130" name="Group 40"/>
            <p:cNvGrpSpPr>
              <a:grpSpLocks/>
            </p:cNvGrpSpPr>
            <p:nvPr/>
          </p:nvGrpSpPr>
          <p:grpSpPr bwMode="auto">
            <a:xfrm>
              <a:off x="965" y="1966"/>
              <a:ext cx="806" cy="273"/>
              <a:chOff x="965" y="1966"/>
              <a:chExt cx="806" cy="273"/>
            </a:xfrm>
          </p:grpSpPr>
          <p:sp>
            <p:nvSpPr>
              <p:cNvPr id="1218" name="Freeform 1566"/>
              <p:cNvSpPr>
                <a:spLocks noEditPoints="1"/>
              </p:cNvSpPr>
              <p:nvPr/>
            </p:nvSpPr>
            <p:spPr bwMode="gray">
              <a:xfrm>
                <a:off x="965" y="1966"/>
                <a:ext cx="171" cy="195"/>
              </a:xfrm>
              <a:custGeom>
                <a:avLst/>
                <a:gdLst>
                  <a:gd name="T0" fmla="*/ 346 w 346"/>
                  <a:gd name="T1" fmla="*/ 384 h 394"/>
                  <a:gd name="T2" fmla="*/ 322 w 346"/>
                  <a:gd name="T3" fmla="*/ 392 h 394"/>
                  <a:gd name="T4" fmla="*/ 304 w 346"/>
                  <a:gd name="T5" fmla="*/ 394 h 394"/>
                  <a:gd name="T6" fmla="*/ 276 w 346"/>
                  <a:gd name="T7" fmla="*/ 390 h 394"/>
                  <a:gd name="T8" fmla="*/ 250 w 346"/>
                  <a:gd name="T9" fmla="*/ 374 h 394"/>
                  <a:gd name="T10" fmla="*/ 242 w 346"/>
                  <a:gd name="T11" fmla="*/ 366 h 394"/>
                  <a:gd name="T12" fmla="*/ 230 w 346"/>
                  <a:gd name="T13" fmla="*/ 344 h 394"/>
                  <a:gd name="T14" fmla="*/ 224 w 346"/>
                  <a:gd name="T15" fmla="*/ 310 h 394"/>
                  <a:gd name="T16" fmla="*/ 222 w 346"/>
                  <a:gd name="T17" fmla="*/ 262 h 394"/>
                  <a:gd name="T18" fmla="*/ 220 w 346"/>
                  <a:gd name="T19" fmla="*/ 244 h 394"/>
                  <a:gd name="T20" fmla="*/ 216 w 346"/>
                  <a:gd name="T21" fmla="*/ 226 h 394"/>
                  <a:gd name="T22" fmla="*/ 204 w 346"/>
                  <a:gd name="T23" fmla="*/ 208 h 394"/>
                  <a:gd name="T24" fmla="*/ 186 w 346"/>
                  <a:gd name="T25" fmla="*/ 196 h 394"/>
                  <a:gd name="T26" fmla="*/ 172 w 346"/>
                  <a:gd name="T27" fmla="*/ 192 h 394"/>
                  <a:gd name="T28" fmla="*/ 114 w 346"/>
                  <a:gd name="T29" fmla="*/ 190 h 394"/>
                  <a:gd name="T30" fmla="*/ 162 w 346"/>
                  <a:gd name="T31" fmla="*/ 380 h 394"/>
                  <a:gd name="T32" fmla="*/ 2 w 346"/>
                  <a:gd name="T33" fmla="*/ 390 h 394"/>
                  <a:gd name="T34" fmla="*/ 52 w 346"/>
                  <a:gd name="T35" fmla="*/ 380 h 394"/>
                  <a:gd name="T36" fmla="*/ 0 w 346"/>
                  <a:gd name="T37" fmla="*/ 10 h 394"/>
                  <a:gd name="T38" fmla="*/ 154 w 346"/>
                  <a:gd name="T39" fmla="*/ 0 h 394"/>
                  <a:gd name="T40" fmla="*/ 186 w 346"/>
                  <a:gd name="T41" fmla="*/ 0 h 394"/>
                  <a:gd name="T42" fmla="*/ 230 w 346"/>
                  <a:gd name="T43" fmla="*/ 6 h 394"/>
                  <a:gd name="T44" fmla="*/ 258 w 346"/>
                  <a:gd name="T45" fmla="*/ 16 h 394"/>
                  <a:gd name="T46" fmla="*/ 270 w 346"/>
                  <a:gd name="T47" fmla="*/ 24 h 394"/>
                  <a:gd name="T48" fmla="*/ 286 w 346"/>
                  <a:gd name="T49" fmla="*/ 38 h 394"/>
                  <a:gd name="T50" fmla="*/ 296 w 346"/>
                  <a:gd name="T51" fmla="*/ 54 h 394"/>
                  <a:gd name="T52" fmla="*/ 304 w 346"/>
                  <a:gd name="T53" fmla="*/ 90 h 394"/>
                  <a:gd name="T54" fmla="*/ 304 w 346"/>
                  <a:gd name="T55" fmla="*/ 100 h 394"/>
                  <a:gd name="T56" fmla="*/ 296 w 346"/>
                  <a:gd name="T57" fmla="*/ 128 h 394"/>
                  <a:gd name="T58" fmla="*/ 270 w 346"/>
                  <a:gd name="T59" fmla="*/ 156 h 394"/>
                  <a:gd name="T60" fmla="*/ 232 w 346"/>
                  <a:gd name="T61" fmla="*/ 176 h 394"/>
                  <a:gd name="T62" fmla="*/ 184 w 346"/>
                  <a:gd name="T63" fmla="*/ 184 h 394"/>
                  <a:gd name="T64" fmla="*/ 198 w 346"/>
                  <a:gd name="T65" fmla="*/ 188 h 394"/>
                  <a:gd name="T66" fmla="*/ 232 w 346"/>
                  <a:gd name="T67" fmla="*/ 200 h 394"/>
                  <a:gd name="T68" fmla="*/ 256 w 346"/>
                  <a:gd name="T69" fmla="*/ 216 h 394"/>
                  <a:gd name="T70" fmla="*/ 268 w 346"/>
                  <a:gd name="T71" fmla="*/ 228 h 394"/>
                  <a:gd name="T72" fmla="*/ 284 w 346"/>
                  <a:gd name="T73" fmla="*/ 254 h 394"/>
                  <a:gd name="T74" fmla="*/ 290 w 346"/>
                  <a:gd name="T75" fmla="*/ 278 h 394"/>
                  <a:gd name="T76" fmla="*/ 292 w 346"/>
                  <a:gd name="T77" fmla="*/ 312 h 394"/>
                  <a:gd name="T78" fmla="*/ 292 w 346"/>
                  <a:gd name="T79" fmla="*/ 328 h 394"/>
                  <a:gd name="T80" fmla="*/ 294 w 346"/>
                  <a:gd name="T81" fmla="*/ 358 h 394"/>
                  <a:gd name="T82" fmla="*/ 296 w 346"/>
                  <a:gd name="T83" fmla="*/ 366 h 394"/>
                  <a:gd name="T84" fmla="*/ 308 w 346"/>
                  <a:gd name="T85" fmla="*/ 378 h 394"/>
                  <a:gd name="T86" fmla="*/ 318 w 346"/>
                  <a:gd name="T87" fmla="*/ 380 h 394"/>
                  <a:gd name="T88" fmla="*/ 342 w 346"/>
                  <a:gd name="T89" fmla="*/ 374 h 394"/>
                  <a:gd name="T90" fmla="*/ 114 w 346"/>
                  <a:gd name="T91" fmla="*/ 12 h 394"/>
                  <a:gd name="T92" fmla="*/ 132 w 346"/>
                  <a:gd name="T93" fmla="*/ 176 h 394"/>
                  <a:gd name="T94" fmla="*/ 152 w 346"/>
                  <a:gd name="T95" fmla="*/ 176 h 394"/>
                  <a:gd name="T96" fmla="*/ 192 w 346"/>
                  <a:gd name="T97" fmla="*/ 170 h 394"/>
                  <a:gd name="T98" fmla="*/ 210 w 346"/>
                  <a:gd name="T99" fmla="*/ 162 h 394"/>
                  <a:gd name="T100" fmla="*/ 218 w 346"/>
                  <a:gd name="T101" fmla="*/ 156 h 394"/>
                  <a:gd name="T102" fmla="*/ 228 w 346"/>
                  <a:gd name="T103" fmla="*/ 142 h 394"/>
                  <a:gd name="T104" fmla="*/ 236 w 346"/>
                  <a:gd name="T105" fmla="*/ 114 h 394"/>
                  <a:gd name="T106" fmla="*/ 236 w 346"/>
                  <a:gd name="T107" fmla="*/ 96 h 394"/>
                  <a:gd name="T108" fmla="*/ 234 w 346"/>
                  <a:gd name="T109" fmla="*/ 66 h 394"/>
                  <a:gd name="T110" fmla="*/ 222 w 346"/>
                  <a:gd name="T111" fmla="*/ 38 h 394"/>
                  <a:gd name="T112" fmla="*/ 214 w 346"/>
                  <a:gd name="T113" fmla="*/ 30 h 394"/>
                  <a:gd name="T114" fmla="*/ 194 w 346"/>
                  <a:gd name="T115" fmla="*/ 18 h 394"/>
                  <a:gd name="T116" fmla="*/ 158 w 346"/>
                  <a:gd name="T117" fmla="*/ 12 h 394"/>
                  <a:gd name="T118" fmla="*/ 114 w 346"/>
                  <a:gd name="T119" fmla="*/ 12 h 3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6"/>
                  <a:gd name="T181" fmla="*/ 0 h 394"/>
                  <a:gd name="T182" fmla="*/ 346 w 346"/>
                  <a:gd name="T183" fmla="*/ 394 h 3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6" h="394">
                    <a:moveTo>
                      <a:pt x="346" y="384"/>
                    </a:moveTo>
                    <a:lnTo>
                      <a:pt x="346" y="384"/>
                    </a:lnTo>
                    <a:lnTo>
                      <a:pt x="334" y="388"/>
                    </a:lnTo>
                    <a:lnTo>
                      <a:pt x="322" y="392"/>
                    </a:lnTo>
                    <a:lnTo>
                      <a:pt x="304" y="394"/>
                    </a:lnTo>
                    <a:lnTo>
                      <a:pt x="290" y="392"/>
                    </a:lnTo>
                    <a:lnTo>
                      <a:pt x="276" y="390"/>
                    </a:lnTo>
                    <a:lnTo>
                      <a:pt x="264" y="384"/>
                    </a:lnTo>
                    <a:lnTo>
                      <a:pt x="250" y="374"/>
                    </a:lnTo>
                    <a:lnTo>
                      <a:pt x="242" y="366"/>
                    </a:lnTo>
                    <a:lnTo>
                      <a:pt x="236" y="356"/>
                    </a:lnTo>
                    <a:lnTo>
                      <a:pt x="230" y="344"/>
                    </a:lnTo>
                    <a:lnTo>
                      <a:pt x="226" y="334"/>
                    </a:lnTo>
                    <a:lnTo>
                      <a:pt x="224" y="310"/>
                    </a:lnTo>
                    <a:lnTo>
                      <a:pt x="222" y="288"/>
                    </a:lnTo>
                    <a:lnTo>
                      <a:pt x="222" y="262"/>
                    </a:lnTo>
                    <a:lnTo>
                      <a:pt x="220" y="244"/>
                    </a:lnTo>
                    <a:lnTo>
                      <a:pt x="218" y="236"/>
                    </a:lnTo>
                    <a:lnTo>
                      <a:pt x="216" y="226"/>
                    </a:lnTo>
                    <a:lnTo>
                      <a:pt x="210" y="216"/>
                    </a:lnTo>
                    <a:lnTo>
                      <a:pt x="204" y="208"/>
                    </a:lnTo>
                    <a:lnTo>
                      <a:pt x="196" y="202"/>
                    </a:lnTo>
                    <a:lnTo>
                      <a:pt x="186" y="196"/>
                    </a:lnTo>
                    <a:lnTo>
                      <a:pt x="172" y="192"/>
                    </a:lnTo>
                    <a:lnTo>
                      <a:pt x="158" y="190"/>
                    </a:lnTo>
                    <a:lnTo>
                      <a:pt x="114" y="190"/>
                    </a:lnTo>
                    <a:lnTo>
                      <a:pt x="114" y="380"/>
                    </a:lnTo>
                    <a:lnTo>
                      <a:pt x="162" y="380"/>
                    </a:lnTo>
                    <a:lnTo>
                      <a:pt x="162" y="390"/>
                    </a:lnTo>
                    <a:lnTo>
                      <a:pt x="2" y="390"/>
                    </a:lnTo>
                    <a:lnTo>
                      <a:pt x="2" y="380"/>
                    </a:lnTo>
                    <a:lnTo>
                      <a:pt x="52" y="380"/>
                    </a:lnTo>
                    <a:lnTo>
                      <a:pt x="5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86" y="0"/>
                    </a:lnTo>
                    <a:lnTo>
                      <a:pt x="216" y="2"/>
                    </a:lnTo>
                    <a:lnTo>
                      <a:pt x="230" y="6"/>
                    </a:lnTo>
                    <a:lnTo>
                      <a:pt x="244" y="10"/>
                    </a:lnTo>
                    <a:lnTo>
                      <a:pt x="258" y="16"/>
                    </a:lnTo>
                    <a:lnTo>
                      <a:pt x="270" y="24"/>
                    </a:lnTo>
                    <a:lnTo>
                      <a:pt x="280" y="30"/>
                    </a:lnTo>
                    <a:lnTo>
                      <a:pt x="286" y="38"/>
                    </a:lnTo>
                    <a:lnTo>
                      <a:pt x="292" y="46"/>
                    </a:lnTo>
                    <a:lnTo>
                      <a:pt x="296" y="54"/>
                    </a:lnTo>
                    <a:lnTo>
                      <a:pt x="302" y="72"/>
                    </a:lnTo>
                    <a:lnTo>
                      <a:pt x="304" y="90"/>
                    </a:lnTo>
                    <a:lnTo>
                      <a:pt x="304" y="100"/>
                    </a:lnTo>
                    <a:lnTo>
                      <a:pt x="302" y="110"/>
                    </a:lnTo>
                    <a:lnTo>
                      <a:pt x="296" y="128"/>
                    </a:lnTo>
                    <a:lnTo>
                      <a:pt x="284" y="144"/>
                    </a:lnTo>
                    <a:lnTo>
                      <a:pt x="270" y="156"/>
                    </a:lnTo>
                    <a:lnTo>
                      <a:pt x="252" y="168"/>
                    </a:lnTo>
                    <a:lnTo>
                      <a:pt x="232" y="176"/>
                    </a:lnTo>
                    <a:lnTo>
                      <a:pt x="210" y="182"/>
                    </a:lnTo>
                    <a:lnTo>
                      <a:pt x="184" y="184"/>
                    </a:lnTo>
                    <a:lnTo>
                      <a:pt x="198" y="188"/>
                    </a:lnTo>
                    <a:lnTo>
                      <a:pt x="212" y="190"/>
                    </a:lnTo>
                    <a:lnTo>
                      <a:pt x="232" y="200"/>
                    </a:lnTo>
                    <a:lnTo>
                      <a:pt x="248" y="208"/>
                    </a:lnTo>
                    <a:lnTo>
                      <a:pt x="256" y="216"/>
                    </a:lnTo>
                    <a:lnTo>
                      <a:pt x="268" y="228"/>
                    </a:lnTo>
                    <a:lnTo>
                      <a:pt x="278" y="240"/>
                    </a:lnTo>
                    <a:lnTo>
                      <a:pt x="284" y="254"/>
                    </a:lnTo>
                    <a:lnTo>
                      <a:pt x="288" y="266"/>
                    </a:lnTo>
                    <a:lnTo>
                      <a:pt x="290" y="278"/>
                    </a:lnTo>
                    <a:lnTo>
                      <a:pt x="292" y="290"/>
                    </a:lnTo>
                    <a:lnTo>
                      <a:pt x="292" y="312"/>
                    </a:lnTo>
                    <a:lnTo>
                      <a:pt x="292" y="328"/>
                    </a:lnTo>
                    <a:lnTo>
                      <a:pt x="292" y="346"/>
                    </a:lnTo>
                    <a:lnTo>
                      <a:pt x="294" y="358"/>
                    </a:lnTo>
                    <a:lnTo>
                      <a:pt x="296" y="366"/>
                    </a:lnTo>
                    <a:lnTo>
                      <a:pt x="302" y="372"/>
                    </a:lnTo>
                    <a:lnTo>
                      <a:pt x="308" y="378"/>
                    </a:lnTo>
                    <a:lnTo>
                      <a:pt x="318" y="380"/>
                    </a:lnTo>
                    <a:lnTo>
                      <a:pt x="328" y="378"/>
                    </a:lnTo>
                    <a:lnTo>
                      <a:pt x="342" y="374"/>
                    </a:lnTo>
                    <a:lnTo>
                      <a:pt x="346" y="384"/>
                    </a:lnTo>
                    <a:close/>
                    <a:moveTo>
                      <a:pt x="114" y="12"/>
                    </a:moveTo>
                    <a:lnTo>
                      <a:pt x="114" y="176"/>
                    </a:lnTo>
                    <a:lnTo>
                      <a:pt x="132" y="176"/>
                    </a:lnTo>
                    <a:lnTo>
                      <a:pt x="152" y="176"/>
                    </a:lnTo>
                    <a:lnTo>
                      <a:pt x="172" y="174"/>
                    </a:lnTo>
                    <a:lnTo>
                      <a:pt x="192" y="170"/>
                    </a:lnTo>
                    <a:lnTo>
                      <a:pt x="202" y="166"/>
                    </a:lnTo>
                    <a:lnTo>
                      <a:pt x="210" y="162"/>
                    </a:lnTo>
                    <a:lnTo>
                      <a:pt x="218" y="156"/>
                    </a:lnTo>
                    <a:lnTo>
                      <a:pt x="222" y="148"/>
                    </a:lnTo>
                    <a:lnTo>
                      <a:pt x="228" y="142"/>
                    </a:lnTo>
                    <a:lnTo>
                      <a:pt x="232" y="132"/>
                    </a:lnTo>
                    <a:lnTo>
                      <a:pt x="236" y="114"/>
                    </a:lnTo>
                    <a:lnTo>
                      <a:pt x="236" y="96"/>
                    </a:lnTo>
                    <a:lnTo>
                      <a:pt x="236" y="82"/>
                    </a:lnTo>
                    <a:lnTo>
                      <a:pt x="234" y="66"/>
                    </a:lnTo>
                    <a:lnTo>
                      <a:pt x="228" y="52"/>
                    </a:lnTo>
                    <a:lnTo>
                      <a:pt x="222" y="38"/>
                    </a:lnTo>
                    <a:lnTo>
                      <a:pt x="214" y="30"/>
                    </a:lnTo>
                    <a:lnTo>
                      <a:pt x="204" y="22"/>
                    </a:lnTo>
                    <a:lnTo>
                      <a:pt x="194" y="18"/>
                    </a:lnTo>
                    <a:lnTo>
                      <a:pt x="182" y="14"/>
                    </a:lnTo>
                    <a:lnTo>
                      <a:pt x="158" y="12"/>
                    </a:lnTo>
                    <a:lnTo>
                      <a:pt x="132" y="12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19" name="Freeform 1567"/>
              <p:cNvSpPr>
                <a:spLocks noEditPoints="1"/>
              </p:cNvSpPr>
              <p:nvPr/>
            </p:nvSpPr>
            <p:spPr bwMode="gray">
              <a:xfrm>
                <a:off x="1143" y="2043"/>
                <a:ext cx="111" cy="120"/>
              </a:xfrm>
              <a:custGeom>
                <a:avLst/>
                <a:gdLst>
                  <a:gd name="T0" fmla="*/ 190 w 226"/>
                  <a:gd name="T1" fmla="*/ 206 h 242"/>
                  <a:gd name="T2" fmla="*/ 198 w 226"/>
                  <a:gd name="T3" fmla="*/ 224 h 242"/>
                  <a:gd name="T4" fmla="*/ 208 w 226"/>
                  <a:gd name="T5" fmla="*/ 224 h 242"/>
                  <a:gd name="T6" fmla="*/ 226 w 226"/>
                  <a:gd name="T7" fmla="*/ 224 h 242"/>
                  <a:gd name="T8" fmla="*/ 212 w 226"/>
                  <a:gd name="T9" fmla="*/ 234 h 242"/>
                  <a:gd name="T10" fmla="*/ 186 w 226"/>
                  <a:gd name="T11" fmla="*/ 242 h 242"/>
                  <a:gd name="T12" fmla="*/ 160 w 226"/>
                  <a:gd name="T13" fmla="*/ 236 h 242"/>
                  <a:gd name="T14" fmla="*/ 146 w 226"/>
                  <a:gd name="T15" fmla="*/ 222 h 242"/>
                  <a:gd name="T16" fmla="*/ 138 w 226"/>
                  <a:gd name="T17" fmla="*/ 196 h 242"/>
                  <a:gd name="T18" fmla="*/ 126 w 226"/>
                  <a:gd name="T19" fmla="*/ 214 h 242"/>
                  <a:gd name="T20" fmla="*/ 100 w 226"/>
                  <a:gd name="T21" fmla="*/ 234 h 242"/>
                  <a:gd name="T22" fmla="*/ 64 w 226"/>
                  <a:gd name="T23" fmla="*/ 242 h 242"/>
                  <a:gd name="T24" fmla="*/ 38 w 226"/>
                  <a:gd name="T25" fmla="*/ 238 h 242"/>
                  <a:gd name="T26" fmla="*/ 10 w 226"/>
                  <a:gd name="T27" fmla="*/ 220 h 242"/>
                  <a:gd name="T28" fmla="*/ 0 w 226"/>
                  <a:gd name="T29" fmla="*/ 188 h 242"/>
                  <a:gd name="T30" fmla="*/ 4 w 226"/>
                  <a:gd name="T31" fmla="*/ 164 h 242"/>
                  <a:gd name="T32" fmla="*/ 26 w 226"/>
                  <a:gd name="T33" fmla="*/ 136 h 242"/>
                  <a:gd name="T34" fmla="*/ 64 w 226"/>
                  <a:gd name="T35" fmla="*/ 118 h 242"/>
                  <a:gd name="T36" fmla="*/ 102 w 226"/>
                  <a:gd name="T37" fmla="*/ 110 h 242"/>
                  <a:gd name="T38" fmla="*/ 138 w 226"/>
                  <a:gd name="T39" fmla="*/ 54 h 242"/>
                  <a:gd name="T40" fmla="*/ 132 w 226"/>
                  <a:gd name="T41" fmla="*/ 26 h 242"/>
                  <a:gd name="T42" fmla="*/ 112 w 226"/>
                  <a:gd name="T43" fmla="*/ 12 h 242"/>
                  <a:gd name="T44" fmla="*/ 90 w 226"/>
                  <a:gd name="T45" fmla="*/ 12 h 242"/>
                  <a:gd name="T46" fmla="*/ 58 w 226"/>
                  <a:gd name="T47" fmla="*/ 26 h 242"/>
                  <a:gd name="T48" fmla="*/ 54 w 226"/>
                  <a:gd name="T49" fmla="*/ 34 h 242"/>
                  <a:gd name="T50" fmla="*/ 64 w 226"/>
                  <a:gd name="T51" fmla="*/ 52 h 242"/>
                  <a:gd name="T52" fmla="*/ 64 w 226"/>
                  <a:gd name="T53" fmla="*/ 70 h 242"/>
                  <a:gd name="T54" fmla="*/ 40 w 226"/>
                  <a:gd name="T55" fmla="*/ 84 h 242"/>
                  <a:gd name="T56" fmla="*/ 22 w 226"/>
                  <a:gd name="T57" fmla="*/ 76 h 242"/>
                  <a:gd name="T58" fmla="*/ 16 w 226"/>
                  <a:gd name="T59" fmla="*/ 58 h 242"/>
                  <a:gd name="T60" fmla="*/ 30 w 226"/>
                  <a:gd name="T61" fmla="*/ 28 h 242"/>
                  <a:gd name="T62" fmla="*/ 70 w 226"/>
                  <a:gd name="T63" fmla="*/ 6 h 242"/>
                  <a:gd name="T64" fmla="*/ 108 w 226"/>
                  <a:gd name="T65" fmla="*/ 0 h 242"/>
                  <a:gd name="T66" fmla="*/ 162 w 226"/>
                  <a:gd name="T67" fmla="*/ 12 h 242"/>
                  <a:gd name="T68" fmla="*/ 180 w 226"/>
                  <a:gd name="T69" fmla="*/ 28 h 242"/>
                  <a:gd name="T70" fmla="*/ 190 w 226"/>
                  <a:gd name="T71" fmla="*/ 62 h 242"/>
                  <a:gd name="T72" fmla="*/ 138 w 226"/>
                  <a:gd name="T73" fmla="*/ 118 h 242"/>
                  <a:gd name="T74" fmla="*/ 106 w 226"/>
                  <a:gd name="T75" fmla="*/ 122 h 242"/>
                  <a:gd name="T76" fmla="*/ 68 w 226"/>
                  <a:gd name="T77" fmla="*/ 138 h 242"/>
                  <a:gd name="T78" fmla="*/ 52 w 226"/>
                  <a:gd name="T79" fmla="*/ 178 h 242"/>
                  <a:gd name="T80" fmla="*/ 56 w 226"/>
                  <a:gd name="T81" fmla="*/ 194 h 242"/>
                  <a:gd name="T82" fmla="*/ 68 w 226"/>
                  <a:gd name="T83" fmla="*/ 210 h 242"/>
                  <a:gd name="T84" fmla="*/ 88 w 226"/>
                  <a:gd name="T85" fmla="*/ 216 h 242"/>
                  <a:gd name="T86" fmla="*/ 114 w 226"/>
                  <a:gd name="T87" fmla="*/ 208 h 242"/>
                  <a:gd name="T88" fmla="*/ 124 w 226"/>
                  <a:gd name="T89" fmla="*/ 196 h 242"/>
                  <a:gd name="T90" fmla="*/ 138 w 226"/>
                  <a:gd name="T91" fmla="*/ 158 h 2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242"/>
                  <a:gd name="T140" fmla="*/ 226 w 226"/>
                  <a:gd name="T141" fmla="*/ 242 h 2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242">
                    <a:moveTo>
                      <a:pt x="190" y="194"/>
                    </a:moveTo>
                    <a:lnTo>
                      <a:pt x="190" y="194"/>
                    </a:lnTo>
                    <a:lnTo>
                      <a:pt x="190" y="206"/>
                    </a:lnTo>
                    <a:lnTo>
                      <a:pt x="192" y="216"/>
                    </a:lnTo>
                    <a:lnTo>
                      <a:pt x="196" y="224"/>
                    </a:lnTo>
                    <a:lnTo>
                      <a:pt x="198" y="224"/>
                    </a:lnTo>
                    <a:lnTo>
                      <a:pt x="202" y="226"/>
                    </a:lnTo>
                    <a:lnTo>
                      <a:pt x="208" y="224"/>
                    </a:lnTo>
                    <a:lnTo>
                      <a:pt x="212" y="222"/>
                    </a:lnTo>
                    <a:lnTo>
                      <a:pt x="220" y="216"/>
                    </a:lnTo>
                    <a:lnTo>
                      <a:pt x="226" y="224"/>
                    </a:lnTo>
                    <a:lnTo>
                      <a:pt x="222" y="228"/>
                    </a:lnTo>
                    <a:lnTo>
                      <a:pt x="212" y="234"/>
                    </a:lnTo>
                    <a:lnTo>
                      <a:pt x="200" y="240"/>
                    </a:lnTo>
                    <a:lnTo>
                      <a:pt x="186" y="242"/>
                    </a:lnTo>
                    <a:lnTo>
                      <a:pt x="176" y="240"/>
                    </a:lnTo>
                    <a:lnTo>
                      <a:pt x="168" y="238"/>
                    </a:lnTo>
                    <a:lnTo>
                      <a:pt x="160" y="236"/>
                    </a:lnTo>
                    <a:lnTo>
                      <a:pt x="152" y="232"/>
                    </a:lnTo>
                    <a:lnTo>
                      <a:pt x="146" y="222"/>
                    </a:lnTo>
                    <a:lnTo>
                      <a:pt x="140" y="214"/>
                    </a:lnTo>
                    <a:lnTo>
                      <a:pt x="138" y="204"/>
                    </a:lnTo>
                    <a:lnTo>
                      <a:pt x="138" y="196"/>
                    </a:lnTo>
                    <a:lnTo>
                      <a:pt x="132" y="204"/>
                    </a:lnTo>
                    <a:lnTo>
                      <a:pt x="126" y="214"/>
                    </a:lnTo>
                    <a:lnTo>
                      <a:pt x="118" y="220"/>
                    </a:lnTo>
                    <a:lnTo>
                      <a:pt x="110" y="228"/>
                    </a:lnTo>
                    <a:lnTo>
                      <a:pt x="100" y="234"/>
                    </a:lnTo>
                    <a:lnTo>
                      <a:pt x="88" y="238"/>
                    </a:lnTo>
                    <a:lnTo>
                      <a:pt x="76" y="240"/>
                    </a:lnTo>
                    <a:lnTo>
                      <a:pt x="64" y="242"/>
                    </a:lnTo>
                    <a:lnTo>
                      <a:pt x="50" y="240"/>
                    </a:lnTo>
                    <a:lnTo>
                      <a:pt x="38" y="238"/>
                    </a:lnTo>
                    <a:lnTo>
                      <a:pt x="28" y="234"/>
                    </a:lnTo>
                    <a:lnTo>
                      <a:pt x="18" y="228"/>
                    </a:lnTo>
                    <a:lnTo>
                      <a:pt x="10" y="220"/>
                    </a:lnTo>
                    <a:lnTo>
                      <a:pt x="6" y="210"/>
                    </a:lnTo>
                    <a:lnTo>
                      <a:pt x="2" y="200"/>
                    </a:lnTo>
                    <a:lnTo>
                      <a:pt x="0" y="188"/>
                    </a:lnTo>
                    <a:lnTo>
                      <a:pt x="2" y="176"/>
                    </a:lnTo>
                    <a:lnTo>
                      <a:pt x="4" y="164"/>
                    </a:lnTo>
                    <a:lnTo>
                      <a:pt x="10" y="154"/>
                    </a:lnTo>
                    <a:lnTo>
                      <a:pt x="18" y="144"/>
                    </a:lnTo>
                    <a:lnTo>
                      <a:pt x="26" y="136"/>
                    </a:lnTo>
                    <a:lnTo>
                      <a:pt x="38" y="128"/>
                    </a:lnTo>
                    <a:lnTo>
                      <a:pt x="50" y="122"/>
                    </a:lnTo>
                    <a:lnTo>
                      <a:pt x="64" y="118"/>
                    </a:lnTo>
                    <a:lnTo>
                      <a:pt x="82" y="114"/>
                    </a:lnTo>
                    <a:lnTo>
                      <a:pt x="102" y="110"/>
                    </a:lnTo>
                    <a:lnTo>
                      <a:pt x="138" y="108"/>
                    </a:lnTo>
                    <a:lnTo>
                      <a:pt x="138" y="54"/>
                    </a:lnTo>
                    <a:lnTo>
                      <a:pt x="138" y="40"/>
                    </a:lnTo>
                    <a:lnTo>
                      <a:pt x="136" y="32"/>
                    </a:lnTo>
                    <a:lnTo>
                      <a:pt x="132" y="26"/>
                    </a:lnTo>
                    <a:lnTo>
                      <a:pt x="128" y="20"/>
                    </a:lnTo>
                    <a:lnTo>
                      <a:pt x="122" y="16"/>
                    </a:lnTo>
                    <a:lnTo>
                      <a:pt x="112" y="12"/>
                    </a:lnTo>
                    <a:lnTo>
                      <a:pt x="100" y="10"/>
                    </a:lnTo>
                    <a:lnTo>
                      <a:pt x="90" y="12"/>
                    </a:lnTo>
                    <a:lnTo>
                      <a:pt x="82" y="14"/>
                    </a:lnTo>
                    <a:lnTo>
                      <a:pt x="68" y="20"/>
                    </a:lnTo>
                    <a:lnTo>
                      <a:pt x="58" y="26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6" y="40"/>
                    </a:lnTo>
                    <a:lnTo>
                      <a:pt x="60" y="46"/>
                    </a:lnTo>
                    <a:lnTo>
                      <a:pt x="64" y="52"/>
                    </a:lnTo>
                    <a:lnTo>
                      <a:pt x="66" y="60"/>
                    </a:lnTo>
                    <a:lnTo>
                      <a:pt x="64" y="70"/>
                    </a:lnTo>
                    <a:lnTo>
                      <a:pt x="58" y="78"/>
                    </a:lnTo>
                    <a:lnTo>
                      <a:pt x="50" y="82"/>
                    </a:lnTo>
                    <a:lnTo>
                      <a:pt x="40" y="84"/>
                    </a:lnTo>
                    <a:lnTo>
                      <a:pt x="30" y="82"/>
                    </a:lnTo>
                    <a:lnTo>
                      <a:pt x="22" y="76"/>
                    </a:lnTo>
                    <a:lnTo>
                      <a:pt x="18" y="68"/>
                    </a:lnTo>
                    <a:lnTo>
                      <a:pt x="16" y="58"/>
                    </a:lnTo>
                    <a:lnTo>
                      <a:pt x="18" y="48"/>
                    </a:lnTo>
                    <a:lnTo>
                      <a:pt x="22" y="38"/>
                    </a:lnTo>
                    <a:lnTo>
                      <a:pt x="30" y="28"/>
                    </a:lnTo>
                    <a:lnTo>
                      <a:pt x="40" y="18"/>
                    </a:lnTo>
                    <a:lnTo>
                      <a:pt x="54" y="12"/>
                    </a:lnTo>
                    <a:lnTo>
                      <a:pt x="70" y="6"/>
                    </a:lnTo>
                    <a:lnTo>
                      <a:pt x="88" y="2"/>
                    </a:lnTo>
                    <a:lnTo>
                      <a:pt x="108" y="0"/>
                    </a:lnTo>
                    <a:lnTo>
                      <a:pt x="128" y="2"/>
                    </a:lnTo>
                    <a:lnTo>
                      <a:pt x="146" y="6"/>
                    </a:lnTo>
                    <a:lnTo>
                      <a:pt x="162" y="12"/>
                    </a:lnTo>
                    <a:lnTo>
                      <a:pt x="174" y="22"/>
                    </a:lnTo>
                    <a:lnTo>
                      <a:pt x="180" y="28"/>
                    </a:lnTo>
                    <a:lnTo>
                      <a:pt x="184" y="34"/>
                    </a:lnTo>
                    <a:lnTo>
                      <a:pt x="188" y="48"/>
                    </a:lnTo>
                    <a:lnTo>
                      <a:pt x="190" y="62"/>
                    </a:lnTo>
                    <a:lnTo>
                      <a:pt x="190" y="78"/>
                    </a:lnTo>
                    <a:lnTo>
                      <a:pt x="190" y="194"/>
                    </a:lnTo>
                    <a:close/>
                    <a:moveTo>
                      <a:pt x="138" y="118"/>
                    </a:moveTo>
                    <a:lnTo>
                      <a:pt x="138" y="118"/>
                    </a:lnTo>
                    <a:lnTo>
                      <a:pt x="122" y="120"/>
                    </a:lnTo>
                    <a:lnTo>
                      <a:pt x="106" y="122"/>
                    </a:lnTo>
                    <a:lnTo>
                      <a:pt x="92" y="126"/>
                    </a:lnTo>
                    <a:lnTo>
                      <a:pt x="80" y="132"/>
                    </a:lnTo>
                    <a:lnTo>
                      <a:pt x="68" y="138"/>
                    </a:lnTo>
                    <a:lnTo>
                      <a:pt x="60" y="148"/>
                    </a:lnTo>
                    <a:lnTo>
                      <a:pt x="54" y="162"/>
                    </a:lnTo>
                    <a:lnTo>
                      <a:pt x="52" y="178"/>
                    </a:lnTo>
                    <a:lnTo>
                      <a:pt x="54" y="186"/>
                    </a:lnTo>
                    <a:lnTo>
                      <a:pt x="56" y="194"/>
                    </a:lnTo>
                    <a:lnTo>
                      <a:pt x="58" y="202"/>
                    </a:lnTo>
                    <a:lnTo>
                      <a:pt x="64" y="206"/>
                    </a:lnTo>
                    <a:lnTo>
                      <a:pt x="68" y="210"/>
                    </a:lnTo>
                    <a:lnTo>
                      <a:pt x="74" y="214"/>
                    </a:lnTo>
                    <a:lnTo>
                      <a:pt x="88" y="216"/>
                    </a:lnTo>
                    <a:lnTo>
                      <a:pt x="98" y="214"/>
                    </a:lnTo>
                    <a:lnTo>
                      <a:pt x="106" y="212"/>
                    </a:lnTo>
                    <a:lnTo>
                      <a:pt x="114" y="208"/>
                    </a:lnTo>
                    <a:lnTo>
                      <a:pt x="118" y="204"/>
                    </a:lnTo>
                    <a:lnTo>
                      <a:pt x="124" y="196"/>
                    </a:lnTo>
                    <a:lnTo>
                      <a:pt x="128" y="190"/>
                    </a:lnTo>
                    <a:lnTo>
                      <a:pt x="134" y="176"/>
                    </a:lnTo>
                    <a:lnTo>
                      <a:pt x="138" y="158"/>
                    </a:lnTo>
                    <a:lnTo>
                      <a:pt x="138" y="138"/>
                    </a:lnTo>
                    <a:lnTo>
                      <a:pt x="138" y="1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20" name="Freeform 1568"/>
              <p:cNvSpPr>
                <a:spLocks/>
              </p:cNvSpPr>
              <p:nvPr/>
            </p:nvSpPr>
            <p:spPr bwMode="gray">
              <a:xfrm>
                <a:off x="1252" y="2001"/>
                <a:ext cx="79" cy="162"/>
              </a:xfrm>
              <a:custGeom>
                <a:avLst/>
                <a:gdLst>
                  <a:gd name="T0" fmla="*/ 148 w 160"/>
                  <a:gd name="T1" fmla="*/ 104 h 328"/>
                  <a:gd name="T2" fmla="*/ 88 w 160"/>
                  <a:gd name="T3" fmla="*/ 104 h 328"/>
                  <a:gd name="T4" fmla="*/ 88 w 160"/>
                  <a:gd name="T5" fmla="*/ 270 h 328"/>
                  <a:gd name="T6" fmla="*/ 88 w 160"/>
                  <a:gd name="T7" fmla="*/ 270 h 328"/>
                  <a:gd name="T8" fmla="*/ 88 w 160"/>
                  <a:gd name="T9" fmla="*/ 282 h 328"/>
                  <a:gd name="T10" fmla="*/ 92 w 160"/>
                  <a:gd name="T11" fmla="*/ 296 h 328"/>
                  <a:gd name="T12" fmla="*/ 94 w 160"/>
                  <a:gd name="T13" fmla="*/ 302 h 328"/>
                  <a:gd name="T14" fmla="*/ 100 w 160"/>
                  <a:gd name="T15" fmla="*/ 306 h 328"/>
                  <a:gd name="T16" fmla="*/ 106 w 160"/>
                  <a:gd name="T17" fmla="*/ 308 h 328"/>
                  <a:gd name="T18" fmla="*/ 116 w 160"/>
                  <a:gd name="T19" fmla="*/ 310 h 328"/>
                  <a:gd name="T20" fmla="*/ 116 w 160"/>
                  <a:gd name="T21" fmla="*/ 310 h 328"/>
                  <a:gd name="T22" fmla="*/ 124 w 160"/>
                  <a:gd name="T23" fmla="*/ 308 h 328"/>
                  <a:gd name="T24" fmla="*/ 132 w 160"/>
                  <a:gd name="T25" fmla="*/ 306 h 328"/>
                  <a:gd name="T26" fmla="*/ 138 w 160"/>
                  <a:gd name="T27" fmla="*/ 302 h 328"/>
                  <a:gd name="T28" fmla="*/ 142 w 160"/>
                  <a:gd name="T29" fmla="*/ 298 h 328"/>
                  <a:gd name="T30" fmla="*/ 146 w 160"/>
                  <a:gd name="T31" fmla="*/ 286 h 328"/>
                  <a:gd name="T32" fmla="*/ 148 w 160"/>
                  <a:gd name="T33" fmla="*/ 278 h 328"/>
                  <a:gd name="T34" fmla="*/ 160 w 160"/>
                  <a:gd name="T35" fmla="*/ 278 h 328"/>
                  <a:gd name="T36" fmla="*/ 160 w 160"/>
                  <a:gd name="T37" fmla="*/ 278 h 328"/>
                  <a:gd name="T38" fmla="*/ 158 w 160"/>
                  <a:gd name="T39" fmla="*/ 292 h 328"/>
                  <a:gd name="T40" fmla="*/ 154 w 160"/>
                  <a:gd name="T41" fmla="*/ 300 h 328"/>
                  <a:gd name="T42" fmla="*/ 148 w 160"/>
                  <a:gd name="T43" fmla="*/ 308 h 328"/>
                  <a:gd name="T44" fmla="*/ 140 w 160"/>
                  <a:gd name="T45" fmla="*/ 316 h 328"/>
                  <a:gd name="T46" fmla="*/ 130 w 160"/>
                  <a:gd name="T47" fmla="*/ 322 h 328"/>
                  <a:gd name="T48" fmla="*/ 116 w 160"/>
                  <a:gd name="T49" fmla="*/ 326 h 328"/>
                  <a:gd name="T50" fmla="*/ 98 w 160"/>
                  <a:gd name="T51" fmla="*/ 328 h 328"/>
                  <a:gd name="T52" fmla="*/ 98 w 160"/>
                  <a:gd name="T53" fmla="*/ 328 h 328"/>
                  <a:gd name="T54" fmla="*/ 80 w 160"/>
                  <a:gd name="T55" fmla="*/ 326 h 328"/>
                  <a:gd name="T56" fmla="*/ 70 w 160"/>
                  <a:gd name="T57" fmla="*/ 324 h 328"/>
                  <a:gd name="T58" fmla="*/ 62 w 160"/>
                  <a:gd name="T59" fmla="*/ 320 h 328"/>
                  <a:gd name="T60" fmla="*/ 56 w 160"/>
                  <a:gd name="T61" fmla="*/ 316 h 328"/>
                  <a:gd name="T62" fmla="*/ 50 w 160"/>
                  <a:gd name="T63" fmla="*/ 310 h 328"/>
                  <a:gd name="T64" fmla="*/ 44 w 160"/>
                  <a:gd name="T65" fmla="*/ 302 h 328"/>
                  <a:gd name="T66" fmla="*/ 40 w 160"/>
                  <a:gd name="T67" fmla="*/ 294 h 328"/>
                  <a:gd name="T68" fmla="*/ 40 w 160"/>
                  <a:gd name="T69" fmla="*/ 294 h 328"/>
                  <a:gd name="T70" fmla="*/ 38 w 160"/>
                  <a:gd name="T71" fmla="*/ 286 h 328"/>
                  <a:gd name="T72" fmla="*/ 38 w 160"/>
                  <a:gd name="T73" fmla="*/ 276 h 328"/>
                  <a:gd name="T74" fmla="*/ 36 w 160"/>
                  <a:gd name="T75" fmla="*/ 244 h 328"/>
                  <a:gd name="T76" fmla="*/ 36 w 160"/>
                  <a:gd name="T77" fmla="*/ 104 h 328"/>
                  <a:gd name="T78" fmla="*/ 0 w 160"/>
                  <a:gd name="T79" fmla="*/ 104 h 328"/>
                  <a:gd name="T80" fmla="*/ 0 w 160"/>
                  <a:gd name="T81" fmla="*/ 96 h 328"/>
                  <a:gd name="T82" fmla="*/ 0 w 160"/>
                  <a:gd name="T83" fmla="*/ 96 h 328"/>
                  <a:gd name="T84" fmla="*/ 16 w 160"/>
                  <a:gd name="T85" fmla="*/ 88 h 328"/>
                  <a:gd name="T86" fmla="*/ 28 w 160"/>
                  <a:gd name="T87" fmla="*/ 78 h 328"/>
                  <a:gd name="T88" fmla="*/ 40 w 160"/>
                  <a:gd name="T89" fmla="*/ 68 h 328"/>
                  <a:gd name="T90" fmla="*/ 52 w 160"/>
                  <a:gd name="T91" fmla="*/ 54 h 328"/>
                  <a:gd name="T92" fmla="*/ 52 w 160"/>
                  <a:gd name="T93" fmla="*/ 54 h 328"/>
                  <a:gd name="T94" fmla="*/ 64 w 160"/>
                  <a:gd name="T95" fmla="*/ 36 h 328"/>
                  <a:gd name="T96" fmla="*/ 72 w 160"/>
                  <a:gd name="T97" fmla="*/ 22 h 328"/>
                  <a:gd name="T98" fmla="*/ 78 w 160"/>
                  <a:gd name="T99" fmla="*/ 10 h 328"/>
                  <a:gd name="T100" fmla="*/ 80 w 160"/>
                  <a:gd name="T101" fmla="*/ 0 h 328"/>
                  <a:gd name="T102" fmla="*/ 88 w 160"/>
                  <a:gd name="T103" fmla="*/ 0 h 328"/>
                  <a:gd name="T104" fmla="*/ 88 w 160"/>
                  <a:gd name="T105" fmla="*/ 92 h 328"/>
                  <a:gd name="T106" fmla="*/ 148 w 160"/>
                  <a:gd name="T107" fmla="*/ 92 h 328"/>
                  <a:gd name="T108" fmla="*/ 148 w 160"/>
                  <a:gd name="T109" fmla="*/ 104 h 3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328"/>
                  <a:gd name="T167" fmla="*/ 160 w 160"/>
                  <a:gd name="T168" fmla="*/ 328 h 3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328">
                    <a:moveTo>
                      <a:pt x="148" y="104"/>
                    </a:moveTo>
                    <a:lnTo>
                      <a:pt x="88" y="104"/>
                    </a:lnTo>
                    <a:lnTo>
                      <a:pt x="88" y="270"/>
                    </a:lnTo>
                    <a:lnTo>
                      <a:pt x="88" y="28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6"/>
                    </a:lnTo>
                    <a:lnTo>
                      <a:pt x="106" y="308"/>
                    </a:lnTo>
                    <a:lnTo>
                      <a:pt x="116" y="310"/>
                    </a:lnTo>
                    <a:lnTo>
                      <a:pt x="124" y="308"/>
                    </a:lnTo>
                    <a:lnTo>
                      <a:pt x="132" y="306"/>
                    </a:lnTo>
                    <a:lnTo>
                      <a:pt x="138" y="302"/>
                    </a:lnTo>
                    <a:lnTo>
                      <a:pt x="142" y="298"/>
                    </a:lnTo>
                    <a:lnTo>
                      <a:pt x="146" y="286"/>
                    </a:lnTo>
                    <a:lnTo>
                      <a:pt x="148" y="278"/>
                    </a:lnTo>
                    <a:lnTo>
                      <a:pt x="160" y="278"/>
                    </a:lnTo>
                    <a:lnTo>
                      <a:pt x="158" y="292"/>
                    </a:lnTo>
                    <a:lnTo>
                      <a:pt x="154" y="300"/>
                    </a:lnTo>
                    <a:lnTo>
                      <a:pt x="148" y="308"/>
                    </a:lnTo>
                    <a:lnTo>
                      <a:pt x="140" y="316"/>
                    </a:lnTo>
                    <a:lnTo>
                      <a:pt x="130" y="322"/>
                    </a:lnTo>
                    <a:lnTo>
                      <a:pt x="116" y="326"/>
                    </a:lnTo>
                    <a:lnTo>
                      <a:pt x="98" y="328"/>
                    </a:lnTo>
                    <a:lnTo>
                      <a:pt x="80" y="326"/>
                    </a:lnTo>
                    <a:lnTo>
                      <a:pt x="70" y="324"/>
                    </a:lnTo>
                    <a:lnTo>
                      <a:pt x="62" y="320"/>
                    </a:lnTo>
                    <a:lnTo>
                      <a:pt x="56" y="316"/>
                    </a:lnTo>
                    <a:lnTo>
                      <a:pt x="50" y="310"/>
                    </a:lnTo>
                    <a:lnTo>
                      <a:pt x="44" y="302"/>
                    </a:lnTo>
                    <a:lnTo>
                      <a:pt x="40" y="294"/>
                    </a:lnTo>
                    <a:lnTo>
                      <a:pt x="38" y="286"/>
                    </a:lnTo>
                    <a:lnTo>
                      <a:pt x="38" y="276"/>
                    </a:lnTo>
                    <a:lnTo>
                      <a:pt x="36" y="244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16" y="88"/>
                    </a:lnTo>
                    <a:lnTo>
                      <a:pt x="28" y="78"/>
                    </a:lnTo>
                    <a:lnTo>
                      <a:pt x="40" y="68"/>
                    </a:lnTo>
                    <a:lnTo>
                      <a:pt x="52" y="54"/>
                    </a:lnTo>
                    <a:lnTo>
                      <a:pt x="64" y="36"/>
                    </a:lnTo>
                    <a:lnTo>
                      <a:pt x="72" y="22"/>
                    </a:lnTo>
                    <a:lnTo>
                      <a:pt x="78" y="1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88" y="92"/>
                    </a:lnTo>
                    <a:lnTo>
                      <a:pt x="148" y="92"/>
                    </a:lnTo>
                    <a:lnTo>
                      <a:pt x="148" y="1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22" name="Freeform 1570"/>
              <p:cNvSpPr>
                <a:spLocks/>
              </p:cNvSpPr>
              <p:nvPr/>
            </p:nvSpPr>
            <p:spPr bwMode="gray">
              <a:xfrm>
                <a:off x="1341" y="2046"/>
                <a:ext cx="62" cy="113"/>
              </a:xfrm>
              <a:custGeom>
                <a:avLst/>
                <a:gdLst>
                  <a:gd name="T0" fmla="*/ 0 w 126"/>
                  <a:gd name="T1" fmla="*/ 0 h 228"/>
                  <a:gd name="T2" fmla="*/ 90 w 126"/>
                  <a:gd name="T3" fmla="*/ 0 h 228"/>
                  <a:gd name="T4" fmla="*/ 90 w 126"/>
                  <a:gd name="T5" fmla="*/ 218 h 228"/>
                  <a:gd name="T6" fmla="*/ 126 w 126"/>
                  <a:gd name="T7" fmla="*/ 218 h 228"/>
                  <a:gd name="T8" fmla="*/ 126 w 126"/>
                  <a:gd name="T9" fmla="*/ 228 h 228"/>
                  <a:gd name="T10" fmla="*/ 0 w 126"/>
                  <a:gd name="T11" fmla="*/ 228 h 228"/>
                  <a:gd name="T12" fmla="*/ 0 w 126"/>
                  <a:gd name="T13" fmla="*/ 218 h 228"/>
                  <a:gd name="T14" fmla="*/ 38 w 126"/>
                  <a:gd name="T15" fmla="*/ 218 h 228"/>
                  <a:gd name="T16" fmla="*/ 38 w 126"/>
                  <a:gd name="T17" fmla="*/ 12 h 228"/>
                  <a:gd name="T18" fmla="*/ 0 w 126"/>
                  <a:gd name="T19" fmla="*/ 12 h 228"/>
                  <a:gd name="T20" fmla="*/ 0 w 126"/>
                  <a:gd name="T21" fmla="*/ 0 h 2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228"/>
                  <a:gd name="T35" fmla="*/ 126 w 126"/>
                  <a:gd name="T36" fmla="*/ 228 h 2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228">
                    <a:moveTo>
                      <a:pt x="0" y="0"/>
                    </a:moveTo>
                    <a:lnTo>
                      <a:pt x="90" y="0"/>
                    </a:lnTo>
                    <a:lnTo>
                      <a:pt x="90" y="218"/>
                    </a:lnTo>
                    <a:lnTo>
                      <a:pt x="126" y="218"/>
                    </a:lnTo>
                    <a:lnTo>
                      <a:pt x="126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12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23" name="Freeform 1571"/>
              <p:cNvSpPr>
                <a:spLocks/>
              </p:cNvSpPr>
              <p:nvPr/>
            </p:nvSpPr>
            <p:spPr bwMode="gray">
              <a:xfrm>
                <a:off x="1356" y="1970"/>
                <a:ext cx="31" cy="33"/>
              </a:xfrm>
              <a:custGeom>
                <a:avLst/>
                <a:gdLst>
                  <a:gd name="T0" fmla="*/ 32 w 64"/>
                  <a:gd name="T1" fmla="*/ 0 h 66"/>
                  <a:gd name="T2" fmla="*/ 32 w 64"/>
                  <a:gd name="T3" fmla="*/ 0 h 66"/>
                  <a:gd name="T4" fmla="*/ 38 w 64"/>
                  <a:gd name="T5" fmla="*/ 0 h 66"/>
                  <a:gd name="T6" fmla="*/ 44 w 64"/>
                  <a:gd name="T7" fmla="*/ 2 h 66"/>
                  <a:gd name="T8" fmla="*/ 50 w 64"/>
                  <a:gd name="T9" fmla="*/ 6 h 66"/>
                  <a:gd name="T10" fmla="*/ 56 w 64"/>
                  <a:gd name="T11" fmla="*/ 10 h 66"/>
                  <a:gd name="T12" fmla="*/ 60 w 64"/>
                  <a:gd name="T13" fmla="*/ 14 h 66"/>
                  <a:gd name="T14" fmla="*/ 62 w 64"/>
                  <a:gd name="T15" fmla="*/ 20 h 66"/>
                  <a:gd name="T16" fmla="*/ 64 w 64"/>
                  <a:gd name="T17" fmla="*/ 26 h 66"/>
                  <a:gd name="T18" fmla="*/ 64 w 64"/>
                  <a:gd name="T19" fmla="*/ 32 h 66"/>
                  <a:gd name="T20" fmla="*/ 64 w 64"/>
                  <a:gd name="T21" fmla="*/ 32 h 66"/>
                  <a:gd name="T22" fmla="*/ 64 w 64"/>
                  <a:gd name="T23" fmla="*/ 40 h 66"/>
                  <a:gd name="T24" fmla="*/ 62 w 64"/>
                  <a:gd name="T25" fmla="*/ 46 h 66"/>
                  <a:gd name="T26" fmla="*/ 60 w 64"/>
                  <a:gd name="T27" fmla="*/ 52 h 66"/>
                  <a:gd name="T28" fmla="*/ 56 w 64"/>
                  <a:gd name="T29" fmla="*/ 56 h 66"/>
                  <a:gd name="T30" fmla="*/ 50 w 64"/>
                  <a:gd name="T31" fmla="*/ 60 h 66"/>
                  <a:gd name="T32" fmla="*/ 44 w 64"/>
                  <a:gd name="T33" fmla="*/ 64 h 66"/>
                  <a:gd name="T34" fmla="*/ 38 w 64"/>
                  <a:gd name="T35" fmla="*/ 64 h 66"/>
                  <a:gd name="T36" fmla="*/ 32 w 64"/>
                  <a:gd name="T37" fmla="*/ 66 h 66"/>
                  <a:gd name="T38" fmla="*/ 32 w 64"/>
                  <a:gd name="T39" fmla="*/ 66 h 66"/>
                  <a:gd name="T40" fmla="*/ 26 w 64"/>
                  <a:gd name="T41" fmla="*/ 64 h 66"/>
                  <a:gd name="T42" fmla="*/ 20 w 64"/>
                  <a:gd name="T43" fmla="*/ 64 h 66"/>
                  <a:gd name="T44" fmla="*/ 14 w 64"/>
                  <a:gd name="T45" fmla="*/ 60 h 66"/>
                  <a:gd name="T46" fmla="*/ 8 w 64"/>
                  <a:gd name="T47" fmla="*/ 56 h 66"/>
                  <a:gd name="T48" fmla="*/ 4 w 64"/>
                  <a:gd name="T49" fmla="*/ 52 h 66"/>
                  <a:gd name="T50" fmla="*/ 2 w 64"/>
                  <a:gd name="T51" fmla="*/ 46 h 66"/>
                  <a:gd name="T52" fmla="*/ 0 w 64"/>
                  <a:gd name="T53" fmla="*/ 40 h 66"/>
                  <a:gd name="T54" fmla="*/ 0 w 64"/>
                  <a:gd name="T55" fmla="*/ 32 h 66"/>
                  <a:gd name="T56" fmla="*/ 0 w 64"/>
                  <a:gd name="T57" fmla="*/ 32 h 66"/>
                  <a:gd name="T58" fmla="*/ 0 w 64"/>
                  <a:gd name="T59" fmla="*/ 26 h 66"/>
                  <a:gd name="T60" fmla="*/ 2 w 64"/>
                  <a:gd name="T61" fmla="*/ 20 h 66"/>
                  <a:gd name="T62" fmla="*/ 4 w 64"/>
                  <a:gd name="T63" fmla="*/ 14 h 66"/>
                  <a:gd name="T64" fmla="*/ 8 w 64"/>
                  <a:gd name="T65" fmla="*/ 10 h 66"/>
                  <a:gd name="T66" fmla="*/ 14 w 64"/>
                  <a:gd name="T67" fmla="*/ 6 h 66"/>
                  <a:gd name="T68" fmla="*/ 20 w 64"/>
                  <a:gd name="T69" fmla="*/ 2 h 66"/>
                  <a:gd name="T70" fmla="*/ 26 w 64"/>
                  <a:gd name="T71" fmla="*/ 0 h 66"/>
                  <a:gd name="T72" fmla="*/ 32 w 64"/>
                  <a:gd name="T73" fmla="*/ 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4"/>
                  <a:gd name="T112" fmla="*/ 0 h 66"/>
                  <a:gd name="T113" fmla="*/ 64 w 6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4" h="66">
                    <a:moveTo>
                      <a:pt x="32" y="0"/>
                    </a:move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6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2" y="20"/>
                    </a:lnTo>
                    <a:lnTo>
                      <a:pt x="64" y="26"/>
                    </a:lnTo>
                    <a:lnTo>
                      <a:pt x="64" y="32"/>
                    </a:lnTo>
                    <a:lnTo>
                      <a:pt x="64" y="40"/>
                    </a:lnTo>
                    <a:lnTo>
                      <a:pt x="62" y="46"/>
                    </a:lnTo>
                    <a:lnTo>
                      <a:pt x="60" y="52"/>
                    </a:lnTo>
                    <a:lnTo>
                      <a:pt x="56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6" y="64"/>
                    </a:lnTo>
                    <a:lnTo>
                      <a:pt x="20" y="64"/>
                    </a:lnTo>
                    <a:lnTo>
                      <a:pt x="14" y="60"/>
                    </a:lnTo>
                    <a:lnTo>
                      <a:pt x="8" y="56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24" name="Freeform 1572"/>
              <p:cNvSpPr>
                <a:spLocks/>
              </p:cNvSpPr>
              <p:nvPr/>
            </p:nvSpPr>
            <p:spPr bwMode="gray">
              <a:xfrm>
                <a:off x="1415" y="2043"/>
                <a:ext cx="136" cy="116"/>
              </a:xfrm>
              <a:custGeom>
                <a:avLst/>
                <a:gdLst>
                  <a:gd name="T0" fmla="*/ 126 w 276"/>
                  <a:gd name="T1" fmla="*/ 234 h 234"/>
                  <a:gd name="T2" fmla="*/ 0 w 276"/>
                  <a:gd name="T3" fmla="*/ 234 h 234"/>
                  <a:gd name="T4" fmla="*/ 0 w 276"/>
                  <a:gd name="T5" fmla="*/ 224 h 234"/>
                  <a:gd name="T6" fmla="*/ 36 w 276"/>
                  <a:gd name="T7" fmla="*/ 224 h 234"/>
                  <a:gd name="T8" fmla="*/ 36 w 276"/>
                  <a:gd name="T9" fmla="*/ 18 h 234"/>
                  <a:gd name="T10" fmla="*/ 0 w 276"/>
                  <a:gd name="T11" fmla="*/ 18 h 234"/>
                  <a:gd name="T12" fmla="*/ 0 w 276"/>
                  <a:gd name="T13" fmla="*/ 6 h 234"/>
                  <a:gd name="T14" fmla="*/ 90 w 276"/>
                  <a:gd name="T15" fmla="*/ 6 h 234"/>
                  <a:gd name="T16" fmla="*/ 90 w 276"/>
                  <a:gd name="T17" fmla="*/ 40 h 234"/>
                  <a:gd name="T18" fmla="*/ 90 w 276"/>
                  <a:gd name="T19" fmla="*/ 40 h 234"/>
                  <a:gd name="T20" fmla="*/ 100 w 276"/>
                  <a:gd name="T21" fmla="*/ 26 h 234"/>
                  <a:gd name="T22" fmla="*/ 112 w 276"/>
                  <a:gd name="T23" fmla="*/ 18 h 234"/>
                  <a:gd name="T24" fmla="*/ 122 w 276"/>
                  <a:gd name="T25" fmla="*/ 10 h 234"/>
                  <a:gd name="T26" fmla="*/ 134 w 276"/>
                  <a:gd name="T27" fmla="*/ 6 h 234"/>
                  <a:gd name="T28" fmla="*/ 144 w 276"/>
                  <a:gd name="T29" fmla="*/ 2 h 234"/>
                  <a:gd name="T30" fmla="*/ 152 w 276"/>
                  <a:gd name="T31" fmla="*/ 0 h 234"/>
                  <a:gd name="T32" fmla="*/ 164 w 276"/>
                  <a:gd name="T33" fmla="*/ 0 h 234"/>
                  <a:gd name="T34" fmla="*/ 164 w 276"/>
                  <a:gd name="T35" fmla="*/ 0 h 234"/>
                  <a:gd name="T36" fmla="*/ 180 w 276"/>
                  <a:gd name="T37" fmla="*/ 2 h 234"/>
                  <a:gd name="T38" fmla="*/ 196 w 276"/>
                  <a:gd name="T39" fmla="*/ 6 h 234"/>
                  <a:gd name="T40" fmla="*/ 210 w 276"/>
                  <a:gd name="T41" fmla="*/ 14 h 234"/>
                  <a:gd name="T42" fmla="*/ 222 w 276"/>
                  <a:gd name="T43" fmla="*/ 22 h 234"/>
                  <a:gd name="T44" fmla="*/ 222 w 276"/>
                  <a:gd name="T45" fmla="*/ 22 h 234"/>
                  <a:gd name="T46" fmla="*/ 228 w 276"/>
                  <a:gd name="T47" fmla="*/ 30 h 234"/>
                  <a:gd name="T48" fmla="*/ 234 w 276"/>
                  <a:gd name="T49" fmla="*/ 40 h 234"/>
                  <a:gd name="T50" fmla="*/ 238 w 276"/>
                  <a:gd name="T51" fmla="*/ 58 h 234"/>
                  <a:gd name="T52" fmla="*/ 240 w 276"/>
                  <a:gd name="T53" fmla="*/ 82 h 234"/>
                  <a:gd name="T54" fmla="*/ 240 w 276"/>
                  <a:gd name="T55" fmla="*/ 224 h 234"/>
                  <a:gd name="T56" fmla="*/ 276 w 276"/>
                  <a:gd name="T57" fmla="*/ 224 h 234"/>
                  <a:gd name="T58" fmla="*/ 276 w 276"/>
                  <a:gd name="T59" fmla="*/ 234 h 234"/>
                  <a:gd name="T60" fmla="*/ 152 w 276"/>
                  <a:gd name="T61" fmla="*/ 234 h 234"/>
                  <a:gd name="T62" fmla="*/ 152 w 276"/>
                  <a:gd name="T63" fmla="*/ 224 h 234"/>
                  <a:gd name="T64" fmla="*/ 188 w 276"/>
                  <a:gd name="T65" fmla="*/ 224 h 234"/>
                  <a:gd name="T66" fmla="*/ 188 w 276"/>
                  <a:gd name="T67" fmla="*/ 74 h 234"/>
                  <a:gd name="T68" fmla="*/ 188 w 276"/>
                  <a:gd name="T69" fmla="*/ 74 h 234"/>
                  <a:gd name="T70" fmla="*/ 186 w 276"/>
                  <a:gd name="T71" fmla="*/ 52 h 234"/>
                  <a:gd name="T72" fmla="*/ 184 w 276"/>
                  <a:gd name="T73" fmla="*/ 42 h 234"/>
                  <a:gd name="T74" fmla="*/ 184 w 276"/>
                  <a:gd name="T75" fmla="*/ 42 h 234"/>
                  <a:gd name="T76" fmla="*/ 182 w 276"/>
                  <a:gd name="T77" fmla="*/ 34 h 234"/>
                  <a:gd name="T78" fmla="*/ 178 w 276"/>
                  <a:gd name="T79" fmla="*/ 28 h 234"/>
                  <a:gd name="T80" fmla="*/ 174 w 276"/>
                  <a:gd name="T81" fmla="*/ 24 h 234"/>
                  <a:gd name="T82" fmla="*/ 170 w 276"/>
                  <a:gd name="T83" fmla="*/ 20 h 234"/>
                  <a:gd name="T84" fmla="*/ 160 w 276"/>
                  <a:gd name="T85" fmla="*/ 16 h 234"/>
                  <a:gd name="T86" fmla="*/ 152 w 276"/>
                  <a:gd name="T87" fmla="*/ 16 h 234"/>
                  <a:gd name="T88" fmla="*/ 152 w 276"/>
                  <a:gd name="T89" fmla="*/ 16 h 234"/>
                  <a:gd name="T90" fmla="*/ 142 w 276"/>
                  <a:gd name="T91" fmla="*/ 16 h 234"/>
                  <a:gd name="T92" fmla="*/ 134 w 276"/>
                  <a:gd name="T93" fmla="*/ 20 h 234"/>
                  <a:gd name="T94" fmla="*/ 124 w 276"/>
                  <a:gd name="T95" fmla="*/ 24 h 234"/>
                  <a:gd name="T96" fmla="*/ 116 w 276"/>
                  <a:gd name="T97" fmla="*/ 30 h 234"/>
                  <a:gd name="T98" fmla="*/ 116 w 276"/>
                  <a:gd name="T99" fmla="*/ 30 h 234"/>
                  <a:gd name="T100" fmla="*/ 108 w 276"/>
                  <a:gd name="T101" fmla="*/ 38 h 234"/>
                  <a:gd name="T102" fmla="*/ 102 w 276"/>
                  <a:gd name="T103" fmla="*/ 48 h 234"/>
                  <a:gd name="T104" fmla="*/ 96 w 276"/>
                  <a:gd name="T105" fmla="*/ 58 h 234"/>
                  <a:gd name="T106" fmla="*/ 94 w 276"/>
                  <a:gd name="T107" fmla="*/ 70 h 234"/>
                  <a:gd name="T108" fmla="*/ 90 w 276"/>
                  <a:gd name="T109" fmla="*/ 96 h 234"/>
                  <a:gd name="T110" fmla="*/ 90 w 276"/>
                  <a:gd name="T111" fmla="*/ 126 h 234"/>
                  <a:gd name="T112" fmla="*/ 90 w 276"/>
                  <a:gd name="T113" fmla="*/ 224 h 234"/>
                  <a:gd name="T114" fmla="*/ 126 w 276"/>
                  <a:gd name="T115" fmla="*/ 224 h 234"/>
                  <a:gd name="T116" fmla="*/ 126 w 276"/>
                  <a:gd name="T117" fmla="*/ 234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6"/>
                  <a:gd name="T178" fmla="*/ 0 h 234"/>
                  <a:gd name="T179" fmla="*/ 276 w 276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6" h="234">
                    <a:moveTo>
                      <a:pt x="126" y="234"/>
                    </a:moveTo>
                    <a:lnTo>
                      <a:pt x="0" y="234"/>
                    </a:lnTo>
                    <a:lnTo>
                      <a:pt x="0" y="224"/>
                    </a:lnTo>
                    <a:lnTo>
                      <a:pt x="36" y="22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90" y="6"/>
                    </a:lnTo>
                    <a:lnTo>
                      <a:pt x="90" y="40"/>
                    </a:lnTo>
                    <a:lnTo>
                      <a:pt x="100" y="26"/>
                    </a:lnTo>
                    <a:lnTo>
                      <a:pt x="112" y="18"/>
                    </a:lnTo>
                    <a:lnTo>
                      <a:pt x="122" y="10"/>
                    </a:lnTo>
                    <a:lnTo>
                      <a:pt x="134" y="6"/>
                    </a:lnTo>
                    <a:lnTo>
                      <a:pt x="144" y="2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80" y="2"/>
                    </a:lnTo>
                    <a:lnTo>
                      <a:pt x="196" y="6"/>
                    </a:lnTo>
                    <a:lnTo>
                      <a:pt x="210" y="14"/>
                    </a:lnTo>
                    <a:lnTo>
                      <a:pt x="222" y="22"/>
                    </a:lnTo>
                    <a:lnTo>
                      <a:pt x="228" y="30"/>
                    </a:lnTo>
                    <a:lnTo>
                      <a:pt x="234" y="40"/>
                    </a:lnTo>
                    <a:lnTo>
                      <a:pt x="238" y="58"/>
                    </a:lnTo>
                    <a:lnTo>
                      <a:pt x="240" y="82"/>
                    </a:lnTo>
                    <a:lnTo>
                      <a:pt x="240" y="224"/>
                    </a:lnTo>
                    <a:lnTo>
                      <a:pt x="276" y="224"/>
                    </a:lnTo>
                    <a:lnTo>
                      <a:pt x="276" y="234"/>
                    </a:lnTo>
                    <a:lnTo>
                      <a:pt x="152" y="234"/>
                    </a:lnTo>
                    <a:lnTo>
                      <a:pt x="152" y="224"/>
                    </a:lnTo>
                    <a:lnTo>
                      <a:pt x="188" y="224"/>
                    </a:lnTo>
                    <a:lnTo>
                      <a:pt x="188" y="74"/>
                    </a:lnTo>
                    <a:lnTo>
                      <a:pt x="186" y="52"/>
                    </a:lnTo>
                    <a:lnTo>
                      <a:pt x="184" y="42"/>
                    </a:lnTo>
                    <a:lnTo>
                      <a:pt x="182" y="34"/>
                    </a:lnTo>
                    <a:lnTo>
                      <a:pt x="178" y="28"/>
                    </a:lnTo>
                    <a:lnTo>
                      <a:pt x="174" y="24"/>
                    </a:lnTo>
                    <a:lnTo>
                      <a:pt x="170" y="20"/>
                    </a:lnTo>
                    <a:lnTo>
                      <a:pt x="160" y="16"/>
                    </a:lnTo>
                    <a:lnTo>
                      <a:pt x="152" y="16"/>
                    </a:lnTo>
                    <a:lnTo>
                      <a:pt x="142" y="16"/>
                    </a:lnTo>
                    <a:lnTo>
                      <a:pt x="134" y="20"/>
                    </a:lnTo>
                    <a:lnTo>
                      <a:pt x="124" y="24"/>
                    </a:lnTo>
                    <a:lnTo>
                      <a:pt x="116" y="30"/>
                    </a:lnTo>
                    <a:lnTo>
                      <a:pt x="108" y="38"/>
                    </a:lnTo>
                    <a:lnTo>
                      <a:pt x="102" y="48"/>
                    </a:lnTo>
                    <a:lnTo>
                      <a:pt x="96" y="58"/>
                    </a:lnTo>
                    <a:lnTo>
                      <a:pt x="94" y="70"/>
                    </a:lnTo>
                    <a:lnTo>
                      <a:pt x="90" y="96"/>
                    </a:lnTo>
                    <a:lnTo>
                      <a:pt x="90" y="126"/>
                    </a:lnTo>
                    <a:lnTo>
                      <a:pt x="90" y="224"/>
                    </a:lnTo>
                    <a:lnTo>
                      <a:pt x="126" y="224"/>
                    </a:lnTo>
                    <a:lnTo>
                      <a:pt x="126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25" name="Freeform 1573"/>
              <p:cNvSpPr>
                <a:spLocks noEditPoints="1"/>
              </p:cNvSpPr>
              <p:nvPr/>
            </p:nvSpPr>
            <p:spPr bwMode="gray">
              <a:xfrm>
                <a:off x="1562" y="2043"/>
                <a:ext cx="121" cy="196"/>
              </a:xfrm>
              <a:custGeom>
                <a:avLst/>
                <a:gdLst>
                  <a:gd name="T0" fmla="*/ 190 w 246"/>
                  <a:gd name="T1" fmla="*/ 226 h 396"/>
                  <a:gd name="T2" fmla="*/ 228 w 246"/>
                  <a:gd name="T3" fmla="*/ 264 h 396"/>
                  <a:gd name="T4" fmla="*/ 220 w 246"/>
                  <a:gd name="T5" fmla="*/ 330 h 396"/>
                  <a:gd name="T6" fmla="*/ 156 w 246"/>
                  <a:gd name="T7" fmla="*/ 388 h 396"/>
                  <a:gd name="T8" fmla="*/ 84 w 246"/>
                  <a:gd name="T9" fmla="*/ 394 h 396"/>
                  <a:gd name="T10" fmla="*/ 18 w 246"/>
                  <a:gd name="T11" fmla="*/ 364 h 396"/>
                  <a:gd name="T12" fmla="*/ 0 w 246"/>
                  <a:gd name="T13" fmla="*/ 326 h 396"/>
                  <a:gd name="T14" fmla="*/ 12 w 246"/>
                  <a:gd name="T15" fmla="*/ 294 h 396"/>
                  <a:gd name="T16" fmla="*/ 46 w 246"/>
                  <a:gd name="T17" fmla="*/ 272 h 396"/>
                  <a:gd name="T18" fmla="*/ 14 w 246"/>
                  <a:gd name="T19" fmla="*/ 254 h 396"/>
                  <a:gd name="T20" fmla="*/ 2 w 246"/>
                  <a:gd name="T21" fmla="*/ 222 h 396"/>
                  <a:gd name="T22" fmla="*/ 16 w 246"/>
                  <a:gd name="T23" fmla="*/ 182 h 396"/>
                  <a:gd name="T24" fmla="*/ 54 w 246"/>
                  <a:gd name="T25" fmla="*/ 150 h 396"/>
                  <a:gd name="T26" fmla="*/ 26 w 246"/>
                  <a:gd name="T27" fmla="*/ 120 h 396"/>
                  <a:gd name="T28" fmla="*/ 18 w 246"/>
                  <a:gd name="T29" fmla="*/ 82 h 396"/>
                  <a:gd name="T30" fmla="*/ 34 w 246"/>
                  <a:gd name="T31" fmla="*/ 32 h 396"/>
                  <a:gd name="T32" fmla="*/ 94 w 246"/>
                  <a:gd name="T33" fmla="*/ 2 h 396"/>
                  <a:gd name="T34" fmla="*/ 148 w 246"/>
                  <a:gd name="T35" fmla="*/ 6 h 396"/>
                  <a:gd name="T36" fmla="*/ 186 w 246"/>
                  <a:gd name="T37" fmla="*/ 16 h 396"/>
                  <a:gd name="T38" fmla="*/ 218 w 246"/>
                  <a:gd name="T39" fmla="*/ 4 h 396"/>
                  <a:gd name="T40" fmla="*/ 246 w 246"/>
                  <a:gd name="T41" fmla="*/ 28 h 396"/>
                  <a:gd name="T42" fmla="*/ 234 w 246"/>
                  <a:gd name="T43" fmla="*/ 48 h 396"/>
                  <a:gd name="T44" fmla="*/ 210 w 246"/>
                  <a:gd name="T45" fmla="*/ 44 h 396"/>
                  <a:gd name="T46" fmla="*/ 204 w 246"/>
                  <a:gd name="T47" fmla="*/ 28 h 396"/>
                  <a:gd name="T48" fmla="*/ 198 w 246"/>
                  <a:gd name="T49" fmla="*/ 22 h 396"/>
                  <a:gd name="T50" fmla="*/ 184 w 246"/>
                  <a:gd name="T51" fmla="*/ 32 h 396"/>
                  <a:gd name="T52" fmla="*/ 204 w 246"/>
                  <a:gd name="T53" fmla="*/ 84 h 396"/>
                  <a:gd name="T54" fmla="*/ 188 w 246"/>
                  <a:gd name="T55" fmla="*/ 132 h 396"/>
                  <a:gd name="T56" fmla="*/ 128 w 246"/>
                  <a:gd name="T57" fmla="*/ 164 h 396"/>
                  <a:gd name="T58" fmla="*/ 86 w 246"/>
                  <a:gd name="T59" fmla="*/ 162 h 396"/>
                  <a:gd name="T60" fmla="*/ 48 w 246"/>
                  <a:gd name="T61" fmla="*/ 168 h 396"/>
                  <a:gd name="T62" fmla="*/ 26 w 246"/>
                  <a:gd name="T63" fmla="*/ 202 h 396"/>
                  <a:gd name="T64" fmla="*/ 34 w 246"/>
                  <a:gd name="T65" fmla="*/ 220 h 396"/>
                  <a:gd name="T66" fmla="*/ 154 w 246"/>
                  <a:gd name="T67" fmla="*/ 224 h 396"/>
                  <a:gd name="T68" fmla="*/ 56 w 246"/>
                  <a:gd name="T69" fmla="*/ 274 h 396"/>
                  <a:gd name="T70" fmla="*/ 38 w 246"/>
                  <a:gd name="T71" fmla="*/ 304 h 396"/>
                  <a:gd name="T72" fmla="*/ 40 w 246"/>
                  <a:gd name="T73" fmla="*/ 340 h 396"/>
                  <a:gd name="T74" fmla="*/ 74 w 246"/>
                  <a:gd name="T75" fmla="*/ 376 h 396"/>
                  <a:gd name="T76" fmla="*/ 120 w 246"/>
                  <a:gd name="T77" fmla="*/ 380 h 396"/>
                  <a:gd name="T78" fmla="*/ 174 w 246"/>
                  <a:gd name="T79" fmla="*/ 362 h 396"/>
                  <a:gd name="T80" fmla="*/ 210 w 246"/>
                  <a:gd name="T81" fmla="*/ 310 h 396"/>
                  <a:gd name="T82" fmla="*/ 208 w 246"/>
                  <a:gd name="T83" fmla="*/ 284 h 396"/>
                  <a:gd name="T84" fmla="*/ 184 w 246"/>
                  <a:gd name="T85" fmla="*/ 274 h 396"/>
                  <a:gd name="T86" fmla="*/ 146 w 246"/>
                  <a:gd name="T87" fmla="*/ 30 h 396"/>
                  <a:gd name="T88" fmla="*/ 110 w 246"/>
                  <a:gd name="T89" fmla="*/ 10 h 396"/>
                  <a:gd name="T90" fmla="*/ 84 w 246"/>
                  <a:gd name="T91" fmla="*/ 20 h 396"/>
                  <a:gd name="T92" fmla="*/ 74 w 246"/>
                  <a:gd name="T93" fmla="*/ 56 h 396"/>
                  <a:gd name="T94" fmla="*/ 74 w 246"/>
                  <a:gd name="T95" fmla="*/ 124 h 396"/>
                  <a:gd name="T96" fmla="*/ 88 w 246"/>
                  <a:gd name="T97" fmla="*/ 150 h 396"/>
                  <a:gd name="T98" fmla="*/ 118 w 246"/>
                  <a:gd name="T99" fmla="*/ 154 h 396"/>
                  <a:gd name="T100" fmla="*/ 138 w 246"/>
                  <a:gd name="T101" fmla="*/ 144 h 396"/>
                  <a:gd name="T102" fmla="*/ 148 w 246"/>
                  <a:gd name="T103" fmla="*/ 78 h 396"/>
                  <a:gd name="T104" fmla="*/ 146 w 246"/>
                  <a:gd name="T105" fmla="*/ 30 h 3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396"/>
                  <a:gd name="T161" fmla="*/ 246 w 246"/>
                  <a:gd name="T162" fmla="*/ 396 h 3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396">
                    <a:moveTo>
                      <a:pt x="154" y="224"/>
                    </a:moveTo>
                    <a:lnTo>
                      <a:pt x="154" y="224"/>
                    </a:lnTo>
                    <a:lnTo>
                      <a:pt x="178" y="224"/>
                    </a:lnTo>
                    <a:lnTo>
                      <a:pt x="190" y="226"/>
                    </a:lnTo>
                    <a:lnTo>
                      <a:pt x="202" y="232"/>
                    </a:lnTo>
                    <a:lnTo>
                      <a:pt x="214" y="238"/>
                    </a:lnTo>
                    <a:lnTo>
                      <a:pt x="222" y="250"/>
                    </a:lnTo>
                    <a:lnTo>
                      <a:pt x="228" y="264"/>
                    </a:lnTo>
                    <a:lnTo>
                      <a:pt x="230" y="286"/>
                    </a:lnTo>
                    <a:lnTo>
                      <a:pt x="226" y="308"/>
                    </a:lnTo>
                    <a:lnTo>
                      <a:pt x="220" y="330"/>
                    </a:lnTo>
                    <a:lnTo>
                      <a:pt x="210" y="348"/>
                    </a:lnTo>
                    <a:lnTo>
                      <a:pt x="196" y="364"/>
                    </a:lnTo>
                    <a:lnTo>
                      <a:pt x="178" y="378"/>
                    </a:lnTo>
                    <a:lnTo>
                      <a:pt x="156" y="388"/>
                    </a:lnTo>
                    <a:lnTo>
                      <a:pt x="132" y="394"/>
                    </a:lnTo>
                    <a:lnTo>
                      <a:pt x="106" y="396"/>
                    </a:lnTo>
                    <a:lnTo>
                      <a:pt x="84" y="394"/>
                    </a:lnTo>
                    <a:lnTo>
                      <a:pt x="64" y="390"/>
                    </a:lnTo>
                    <a:lnTo>
                      <a:pt x="46" y="384"/>
                    </a:lnTo>
                    <a:lnTo>
                      <a:pt x="30" y="376"/>
                    </a:lnTo>
                    <a:lnTo>
                      <a:pt x="18" y="364"/>
                    </a:lnTo>
                    <a:lnTo>
                      <a:pt x="8" y="352"/>
                    </a:lnTo>
                    <a:lnTo>
                      <a:pt x="2" y="340"/>
                    </a:lnTo>
                    <a:lnTo>
                      <a:pt x="0" y="326"/>
                    </a:lnTo>
                    <a:lnTo>
                      <a:pt x="0" y="316"/>
                    </a:lnTo>
                    <a:lnTo>
                      <a:pt x="4" y="308"/>
                    </a:lnTo>
                    <a:lnTo>
                      <a:pt x="6" y="300"/>
                    </a:lnTo>
                    <a:lnTo>
                      <a:pt x="12" y="294"/>
                    </a:lnTo>
                    <a:lnTo>
                      <a:pt x="18" y="286"/>
                    </a:lnTo>
                    <a:lnTo>
                      <a:pt x="26" y="282"/>
                    </a:lnTo>
                    <a:lnTo>
                      <a:pt x="36" y="276"/>
                    </a:lnTo>
                    <a:lnTo>
                      <a:pt x="46" y="272"/>
                    </a:lnTo>
                    <a:lnTo>
                      <a:pt x="28" y="264"/>
                    </a:lnTo>
                    <a:lnTo>
                      <a:pt x="20" y="260"/>
                    </a:lnTo>
                    <a:lnTo>
                      <a:pt x="14" y="254"/>
                    </a:lnTo>
                    <a:lnTo>
                      <a:pt x="8" y="246"/>
                    </a:lnTo>
                    <a:lnTo>
                      <a:pt x="4" y="240"/>
                    </a:lnTo>
                    <a:lnTo>
                      <a:pt x="2" y="230"/>
                    </a:lnTo>
                    <a:lnTo>
                      <a:pt x="2" y="222"/>
                    </a:lnTo>
                    <a:lnTo>
                      <a:pt x="2" y="210"/>
                    </a:lnTo>
                    <a:lnTo>
                      <a:pt x="8" y="196"/>
                    </a:lnTo>
                    <a:lnTo>
                      <a:pt x="16" y="182"/>
                    </a:lnTo>
                    <a:lnTo>
                      <a:pt x="28" y="168"/>
                    </a:lnTo>
                    <a:lnTo>
                      <a:pt x="40" y="158"/>
                    </a:lnTo>
                    <a:lnTo>
                      <a:pt x="54" y="150"/>
                    </a:lnTo>
                    <a:lnTo>
                      <a:pt x="38" y="136"/>
                    </a:lnTo>
                    <a:lnTo>
                      <a:pt x="32" y="128"/>
                    </a:lnTo>
                    <a:lnTo>
                      <a:pt x="26" y="120"/>
                    </a:lnTo>
                    <a:lnTo>
                      <a:pt x="22" y="112"/>
                    </a:lnTo>
                    <a:lnTo>
                      <a:pt x="20" y="102"/>
                    </a:lnTo>
                    <a:lnTo>
                      <a:pt x="18" y="92"/>
                    </a:lnTo>
                    <a:lnTo>
                      <a:pt x="18" y="82"/>
                    </a:lnTo>
                    <a:lnTo>
                      <a:pt x="20" y="64"/>
                    </a:lnTo>
                    <a:lnTo>
                      <a:pt x="26" y="46"/>
                    </a:lnTo>
                    <a:lnTo>
                      <a:pt x="34" y="32"/>
                    </a:lnTo>
                    <a:lnTo>
                      <a:pt x="46" y="22"/>
                    </a:lnTo>
                    <a:lnTo>
                      <a:pt x="60" y="12"/>
                    </a:lnTo>
                    <a:lnTo>
                      <a:pt x="76" y="6"/>
                    </a:lnTo>
                    <a:lnTo>
                      <a:pt x="94" y="2"/>
                    </a:lnTo>
                    <a:lnTo>
                      <a:pt x="112" y="0"/>
                    </a:lnTo>
                    <a:lnTo>
                      <a:pt x="132" y="2"/>
                    </a:lnTo>
                    <a:lnTo>
                      <a:pt x="148" y="6"/>
                    </a:lnTo>
                    <a:lnTo>
                      <a:pt x="164" y="14"/>
                    </a:lnTo>
                    <a:lnTo>
                      <a:pt x="176" y="24"/>
                    </a:lnTo>
                    <a:lnTo>
                      <a:pt x="186" y="16"/>
                    </a:lnTo>
                    <a:lnTo>
                      <a:pt x="196" y="10"/>
                    </a:lnTo>
                    <a:lnTo>
                      <a:pt x="206" y="4"/>
                    </a:lnTo>
                    <a:lnTo>
                      <a:pt x="218" y="4"/>
                    </a:lnTo>
                    <a:lnTo>
                      <a:pt x="230" y="4"/>
                    </a:lnTo>
                    <a:lnTo>
                      <a:pt x="238" y="10"/>
                    </a:lnTo>
                    <a:lnTo>
                      <a:pt x="244" y="18"/>
                    </a:lnTo>
                    <a:lnTo>
                      <a:pt x="246" y="28"/>
                    </a:lnTo>
                    <a:lnTo>
                      <a:pt x="246" y="36"/>
                    </a:lnTo>
                    <a:lnTo>
                      <a:pt x="242" y="42"/>
                    </a:lnTo>
                    <a:lnTo>
                      <a:pt x="234" y="48"/>
                    </a:lnTo>
                    <a:lnTo>
                      <a:pt x="226" y="50"/>
                    </a:lnTo>
                    <a:lnTo>
                      <a:pt x="216" y="48"/>
                    </a:lnTo>
                    <a:lnTo>
                      <a:pt x="210" y="44"/>
                    </a:lnTo>
                    <a:lnTo>
                      <a:pt x="208" y="38"/>
                    </a:lnTo>
                    <a:lnTo>
                      <a:pt x="206" y="34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2" y="24"/>
                    </a:lnTo>
                    <a:lnTo>
                      <a:pt x="198" y="22"/>
                    </a:lnTo>
                    <a:lnTo>
                      <a:pt x="194" y="24"/>
                    </a:lnTo>
                    <a:lnTo>
                      <a:pt x="190" y="26"/>
                    </a:lnTo>
                    <a:lnTo>
                      <a:pt x="184" y="32"/>
                    </a:lnTo>
                    <a:lnTo>
                      <a:pt x="192" y="44"/>
                    </a:lnTo>
                    <a:lnTo>
                      <a:pt x="198" y="56"/>
                    </a:lnTo>
                    <a:lnTo>
                      <a:pt x="202" y="70"/>
                    </a:lnTo>
                    <a:lnTo>
                      <a:pt x="204" y="84"/>
                    </a:lnTo>
                    <a:lnTo>
                      <a:pt x="202" y="102"/>
                    </a:lnTo>
                    <a:lnTo>
                      <a:pt x="196" y="118"/>
                    </a:lnTo>
                    <a:lnTo>
                      <a:pt x="188" y="132"/>
                    </a:lnTo>
                    <a:lnTo>
                      <a:pt x="176" y="144"/>
                    </a:lnTo>
                    <a:lnTo>
                      <a:pt x="162" y="152"/>
                    </a:lnTo>
                    <a:lnTo>
                      <a:pt x="146" y="160"/>
                    </a:lnTo>
                    <a:lnTo>
                      <a:pt x="128" y="164"/>
                    </a:lnTo>
                    <a:lnTo>
                      <a:pt x="110" y="166"/>
                    </a:lnTo>
                    <a:lnTo>
                      <a:pt x="98" y="164"/>
                    </a:lnTo>
                    <a:lnTo>
                      <a:pt x="86" y="162"/>
                    </a:lnTo>
                    <a:lnTo>
                      <a:pt x="74" y="160"/>
                    </a:lnTo>
                    <a:lnTo>
                      <a:pt x="64" y="156"/>
                    </a:lnTo>
                    <a:lnTo>
                      <a:pt x="48" y="168"/>
                    </a:lnTo>
                    <a:lnTo>
                      <a:pt x="36" y="178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10"/>
                    </a:lnTo>
                    <a:lnTo>
                      <a:pt x="30" y="216"/>
                    </a:lnTo>
                    <a:lnTo>
                      <a:pt x="34" y="220"/>
                    </a:lnTo>
                    <a:lnTo>
                      <a:pt x="40" y="222"/>
                    </a:lnTo>
                    <a:lnTo>
                      <a:pt x="56" y="224"/>
                    </a:lnTo>
                    <a:lnTo>
                      <a:pt x="72" y="224"/>
                    </a:lnTo>
                    <a:lnTo>
                      <a:pt x="154" y="224"/>
                    </a:lnTo>
                    <a:close/>
                    <a:moveTo>
                      <a:pt x="118" y="276"/>
                    </a:moveTo>
                    <a:lnTo>
                      <a:pt x="118" y="276"/>
                    </a:lnTo>
                    <a:lnTo>
                      <a:pt x="84" y="276"/>
                    </a:lnTo>
                    <a:lnTo>
                      <a:pt x="56" y="274"/>
                    </a:lnTo>
                    <a:lnTo>
                      <a:pt x="48" y="282"/>
                    </a:lnTo>
                    <a:lnTo>
                      <a:pt x="42" y="292"/>
                    </a:lnTo>
                    <a:lnTo>
                      <a:pt x="38" y="304"/>
                    </a:lnTo>
                    <a:lnTo>
                      <a:pt x="36" y="320"/>
                    </a:lnTo>
                    <a:lnTo>
                      <a:pt x="36" y="330"/>
                    </a:lnTo>
                    <a:lnTo>
                      <a:pt x="40" y="340"/>
                    </a:lnTo>
                    <a:lnTo>
                      <a:pt x="44" y="352"/>
                    </a:lnTo>
                    <a:lnTo>
                      <a:pt x="52" y="360"/>
                    </a:lnTo>
                    <a:lnTo>
                      <a:pt x="62" y="368"/>
                    </a:lnTo>
                    <a:lnTo>
                      <a:pt x="74" y="376"/>
                    </a:lnTo>
                    <a:lnTo>
                      <a:pt x="88" y="380"/>
                    </a:lnTo>
                    <a:lnTo>
                      <a:pt x="106" y="382"/>
                    </a:lnTo>
                    <a:lnTo>
                      <a:pt x="120" y="380"/>
                    </a:lnTo>
                    <a:lnTo>
                      <a:pt x="134" y="378"/>
                    </a:lnTo>
                    <a:lnTo>
                      <a:pt x="146" y="376"/>
                    </a:lnTo>
                    <a:lnTo>
                      <a:pt x="156" y="372"/>
                    </a:lnTo>
                    <a:lnTo>
                      <a:pt x="174" y="362"/>
                    </a:lnTo>
                    <a:lnTo>
                      <a:pt x="188" y="350"/>
                    </a:lnTo>
                    <a:lnTo>
                      <a:pt x="200" y="338"/>
                    </a:lnTo>
                    <a:lnTo>
                      <a:pt x="206" y="324"/>
                    </a:lnTo>
                    <a:lnTo>
                      <a:pt x="210" y="310"/>
                    </a:lnTo>
                    <a:lnTo>
                      <a:pt x="210" y="300"/>
                    </a:lnTo>
                    <a:lnTo>
                      <a:pt x="210" y="290"/>
                    </a:lnTo>
                    <a:lnTo>
                      <a:pt x="208" y="284"/>
                    </a:lnTo>
                    <a:lnTo>
                      <a:pt x="204" y="280"/>
                    </a:lnTo>
                    <a:lnTo>
                      <a:pt x="200" y="278"/>
                    </a:lnTo>
                    <a:lnTo>
                      <a:pt x="192" y="276"/>
                    </a:lnTo>
                    <a:lnTo>
                      <a:pt x="184" y="274"/>
                    </a:lnTo>
                    <a:lnTo>
                      <a:pt x="164" y="274"/>
                    </a:lnTo>
                    <a:lnTo>
                      <a:pt x="118" y="276"/>
                    </a:lnTo>
                    <a:close/>
                    <a:moveTo>
                      <a:pt x="146" y="30"/>
                    </a:moveTo>
                    <a:lnTo>
                      <a:pt x="146" y="30"/>
                    </a:lnTo>
                    <a:lnTo>
                      <a:pt x="140" y="22"/>
                    </a:lnTo>
                    <a:lnTo>
                      <a:pt x="134" y="16"/>
                    </a:lnTo>
                    <a:lnTo>
                      <a:pt x="124" y="12"/>
                    </a:lnTo>
                    <a:lnTo>
                      <a:pt x="110" y="10"/>
                    </a:lnTo>
                    <a:lnTo>
                      <a:pt x="100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4" y="42"/>
                    </a:lnTo>
                    <a:lnTo>
                      <a:pt x="74" y="56"/>
                    </a:lnTo>
                    <a:lnTo>
                      <a:pt x="72" y="110"/>
                    </a:lnTo>
                    <a:lnTo>
                      <a:pt x="74" y="124"/>
                    </a:lnTo>
                    <a:lnTo>
                      <a:pt x="74" y="130"/>
                    </a:lnTo>
                    <a:lnTo>
                      <a:pt x="78" y="138"/>
                    </a:lnTo>
                    <a:lnTo>
                      <a:pt x="82" y="144"/>
                    </a:lnTo>
                    <a:lnTo>
                      <a:pt x="88" y="150"/>
                    </a:lnTo>
                    <a:lnTo>
                      <a:pt x="98" y="152"/>
                    </a:lnTo>
                    <a:lnTo>
                      <a:pt x="110" y="154"/>
                    </a:lnTo>
                    <a:lnTo>
                      <a:pt x="118" y="154"/>
                    </a:lnTo>
                    <a:lnTo>
                      <a:pt x="126" y="152"/>
                    </a:lnTo>
                    <a:lnTo>
                      <a:pt x="132" y="148"/>
                    </a:lnTo>
                    <a:lnTo>
                      <a:pt x="138" y="144"/>
                    </a:lnTo>
                    <a:lnTo>
                      <a:pt x="142" y="136"/>
                    </a:lnTo>
                    <a:lnTo>
                      <a:pt x="146" y="126"/>
                    </a:lnTo>
                    <a:lnTo>
                      <a:pt x="146" y="108"/>
                    </a:lnTo>
                    <a:lnTo>
                      <a:pt x="148" y="78"/>
                    </a:lnTo>
                    <a:lnTo>
                      <a:pt x="148" y="52"/>
                    </a:lnTo>
                    <a:lnTo>
                      <a:pt x="146" y="40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  <p:sp>
            <p:nvSpPr>
              <p:cNvPr id="1229" name="Freeform 1577"/>
              <p:cNvSpPr>
                <a:spLocks/>
              </p:cNvSpPr>
              <p:nvPr/>
            </p:nvSpPr>
            <p:spPr bwMode="gray">
              <a:xfrm>
                <a:off x="1692" y="2043"/>
                <a:ext cx="79" cy="120"/>
              </a:xfrm>
              <a:custGeom>
                <a:avLst/>
                <a:gdLst>
                  <a:gd name="T0" fmla="*/ 0 w 160"/>
                  <a:gd name="T1" fmla="*/ 234 h 242"/>
                  <a:gd name="T2" fmla="*/ 10 w 160"/>
                  <a:gd name="T3" fmla="*/ 148 h 242"/>
                  <a:gd name="T4" fmla="*/ 18 w 160"/>
                  <a:gd name="T5" fmla="*/ 174 h 242"/>
                  <a:gd name="T6" fmla="*/ 28 w 160"/>
                  <a:gd name="T7" fmla="*/ 196 h 242"/>
                  <a:gd name="T8" fmla="*/ 44 w 160"/>
                  <a:gd name="T9" fmla="*/ 212 h 242"/>
                  <a:gd name="T10" fmla="*/ 62 w 160"/>
                  <a:gd name="T11" fmla="*/ 224 h 242"/>
                  <a:gd name="T12" fmla="*/ 86 w 160"/>
                  <a:gd name="T13" fmla="*/ 228 h 242"/>
                  <a:gd name="T14" fmla="*/ 96 w 160"/>
                  <a:gd name="T15" fmla="*/ 226 h 242"/>
                  <a:gd name="T16" fmla="*/ 116 w 160"/>
                  <a:gd name="T17" fmla="*/ 218 h 242"/>
                  <a:gd name="T18" fmla="*/ 130 w 160"/>
                  <a:gd name="T19" fmla="*/ 206 h 242"/>
                  <a:gd name="T20" fmla="*/ 138 w 160"/>
                  <a:gd name="T21" fmla="*/ 192 h 242"/>
                  <a:gd name="T22" fmla="*/ 138 w 160"/>
                  <a:gd name="T23" fmla="*/ 184 h 242"/>
                  <a:gd name="T24" fmla="*/ 134 w 160"/>
                  <a:gd name="T25" fmla="*/ 166 h 242"/>
                  <a:gd name="T26" fmla="*/ 122 w 160"/>
                  <a:gd name="T27" fmla="*/ 156 h 242"/>
                  <a:gd name="T28" fmla="*/ 92 w 160"/>
                  <a:gd name="T29" fmla="*/ 146 h 242"/>
                  <a:gd name="T30" fmla="*/ 74 w 160"/>
                  <a:gd name="T31" fmla="*/ 144 h 242"/>
                  <a:gd name="T32" fmla="*/ 42 w 160"/>
                  <a:gd name="T33" fmla="*/ 136 h 242"/>
                  <a:gd name="T34" fmla="*/ 34 w 160"/>
                  <a:gd name="T35" fmla="*/ 132 h 242"/>
                  <a:gd name="T36" fmla="*/ 10 w 160"/>
                  <a:gd name="T37" fmla="*/ 108 h 242"/>
                  <a:gd name="T38" fmla="*/ 2 w 160"/>
                  <a:gd name="T39" fmla="*/ 82 h 242"/>
                  <a:gd name="T40" fmla="*/ 2 w 160"/>
                  <a:gd name="T41" fmla="*/ 72 h 242"/>
                  <a:gd name="T42" fmla="*/ 6 w 160"/>
                  <a:gd name="T43" fmla="*/ 44 h 242"/>
                  <a:gd name="T44" fmla="*/ 20 w 160"/>
                  <a:gd name="T45" fmla="*/ 22 h 242"/>
                  <a:gd name="T46" fmla="*/ 42 w 160"/>
                  <a:gd name="T47" fmla="*/ 6 h 242"/>
                  <a:gd name="T48" fmla="*/ 72 w 160"/>
                  <a:gd name="T49" fmla="*/ 0 h 242"/>
                  <a:gd name="T50" fmla="*/ 88 w 160"/>
                  <a:gd name="T51" fmla="*/ 2 h 242"/>
                  <a:gd name="T52" fmla="*/ 118 w 160"/>
                  <a:gd name="T53" fmla="*/ 14 h 242"/>
                  <a:gd name="T54" fmla="*/ 138 w 160"/>
                  <a:gd name="T55" fmla="*/ 4 h 242"/>
                  <a:gd name="T56" fmla="*/ 148 w 160"/>
                  <a:gd name="T57" fmla="*/ 72 h 242"/>
                  <a:gd name="T58" fmla="*/ 136 w 160"/>
                  <a:gd name="T59" fmla="*/ 72 h 242"/>
                  <a:gd name="T60" fmla="*/ 130 w 160"/>
                  <a:gd name="T61" fmla="*/ 50 h 242"/>
                  <a:gd name="T62" fmla="*/ 116 w 160"/>
                  <a:gd name="T63" fmla="*/ 30 h 242"/>
                  <a:gd name="T64" fmla="*/ 96 w 160"/>
                  <a:gd name="T65" fmla="*/ 18 h 242"/>
                  <a:gd name="T66" fmla="*/ 70 w 160"/>
                  <a:gd name="T67" fmla="*/ 14 h 242"/>
                  <a:gd name="T68" fmla="*/ 60 w 160"/>
                  <a:gd name="T69" fmla="*/ 14 h 242"/>
                  <a:gd name="T70" fmla="*/ 42 w 160"/>
                  <a:gd name="T71" fmla="*/ 22 h 242"/>
                  <a:gd name="T72" fmla="*/ 28 w 160"/>
                  <a:gd name="T73" fmla="*/ 34 h 242"/>
                  <a:gd name="T74" fmla="*/ 22 w 160"/>
                  <a:gd name="T75" fmla="*/ 48 h 242"/>
                  <a:gd name="T76" fmla="*/ 22 w 160"/>
                  <a:gd name="T77" fmla="*/ 54 h 242"/>
                  <a:gd name="T78" fmla="*/ 26 w 160"/>
                  <a:gd name="T79" fmla="*/ 68 h 242"/>
                  <a:gd name="T80" fmla="*/ 40 w 160"/>
                  <a:gd name="T81" fmla="*/ 78 h 242"/>
                  <a:gd name="T82" fmla="*/ 68 w 160"/>
                  <a:gd name="T83" fmla="*/ 86 h 242"/>
                  <a:gd name="T84" fmla="*/ 88 w 160"/>
                  <a:gd name="T85" fmla="*/ 90 h 242"/>
                  <a:gd name="T86" fmla="*/ 120 w 160"/>
                  <a:gd name="T87" fmla="*/ 98 h 242"/>
                  <a:gd name="T88" fmla="*/ 142 w 160"/>
                  <a:gd name="T89" fmla="*/ 114 h 242"/>
                  <a:gd name="T90" fmla="*/ 158 w 160"/>
                  <a:gd name="T91" fmla="*/ 142 h 242"/>
                  <a:gd name="T92" fmla="*/ 160 w 160"/>
                  <a:gd name="T93" fmla="*/ 164 h 242"/>
                  <a:gd name="T94" fmla="*/ 158 w 160"/>
                  <a:gd name="T95" fmla="*/ 178 h 242"/>
                  <a:gd name="T96" fmla="*/ 148 w 160"/>
                  <a:gd name="T97" fmla="*/ 206 h 242"/>
                  <a:gd name="T98" fmla="*/ 128 w 160"/>
                  <a:gd name="T99" fmla="*/ 228 h 242"/>
                  <a:gd name="T100" fmla="*/ 100 w 160"/>
                  <a:gd name="T101" fmla="*/ 240 h 242"/>
                  <a:gd name="T102" fmla="*/ 84 w 160"/>
                  <a:gd name="T103" fmla="*/ 242 h 242"/>
                  <a:gd name="T104" fmla="*/ 64 w 160"/>
                  <a:gd name="T105" fmla="*/ 240 h 242"/>
                  <a:gd name="T106" fmla="*/ 32 w 160"/>
                  <a:gd name="T107" fmla="*/ 226 h 242"/>
                  <a:gd name="T108" fmla="*/ 8 w 160"/>
                  <a:gd name="T109" fmla="*/ 234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0"/>
                  <a:gd name="T166" fmla="*/ 0 h 242"/>
                  <a:gd name="T167" fmla="*/ 160 w 160"/>
                  <a:gd name="T168" fmla="*/ 242 h 24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0" h="242">
                    <a:moveTo>
                      <a:pt x="8" y="234"/>
                    </a:moveTo>
                    <a:lnTo>
                      <a:pt x="0" y="234"/>
                    </a:lnTo>
                    <a:lnTo>
                      <a:pt x="0" y="148"/>
                    </a:lnTo>
                    <a:lnTo>
                      <a:pt x="10" y="148"/>
                    </a:lnTo>
                    <a:lnTo>
                      <a:pt x="18" y="174"/>
                    </a:lnTo>
                    <a:lnTo>
                      <a:pt x="22" y="186"/>
                    </a:lnTo>
                    <a:lnTo>
                      <a:pt x="28" y="196"/>
                    </a:lnTo>
                    <a:lnTo>
                      <a:pt x="36" y="206"/>
                    </a:lnTo>
                    <a:lnTo>
                      <a:pt x="44" y="212"/>
                    </a:lnTo>
                    <a:lnTo>
                      <a:pt x="52" y="218"/>
                    </a:lnTo>
                    <a:lnTo>
                      <a:pt x="62" y="224"/>
                    </a:lnTo>
                    <a:lnTo>
                      <a:pt x="74" y="226"/>
                    </a:lnTo>
                    <a:lnTo>
                      <a:pt x="86" y="228"/>
                    </a:lnTo>
                    <a:lnTo>
                      <a:pt x="96" y="226"/>
                    </a:lnTo>
                    <a:lnTo>
                      <a:pt x="106" y="224"/>
                    </a:lnTo>
                    <a:lnTo>
                      <a:pt x="116" y="218"/>
                    </a:lnTo>
                    <a:lnTo>
                      <a:pt x="124" y="214"/>
                    </a:lnTo>
                    <a:lnTo>
                      <a:pt x="130" y="206"/>
                    </a:lnTo>
                    <a:lnTo>
                      <a:pt x="134" y="200"/>
                    </a:lnTo>
                    <a:lnTo>
                      <a:pt x="138" y="192"/>
                    </a:lnTo>
                    <a:lnTo>
                      <a:pt x="138" y="184"/>
                    </a:lnTo>
                    <a:lnTo>
                      <a:pt x="136" y="174"/>
                    </a:lnTo>
                    <a:lnTo>
                      <a:pt x="134" y="166"/>
                    </a:lnTo>
                    <a:lnTo>
                      <a:pt x="128" y="160"/>
                    </a:lnTo>
                    <a:lnTo>
                      <a:pt x="122" y="156"/>
                    </a:lnTo>
                    <a:lnTo>
                      <a:pt x="108" y="150"/>
                    </a:lnTo>
                    <a:lnTo>
                      <a:pt x="92" y="146"/>
                    </a:lnTo>
                    <a:lnTo>
                      <a:pt x="74" y="144"/>
                    </a:lnTo>
                    <a:lnTo>
                      <a:pt x="52" y="140"/>
                    </a:lnTo>
                    <a:lnTo>
                      <a:pt x="42" y="136"/>
                    </a:lnTo>
                    <a:lnTo>
                      <a:pt x="34" y="132"/>
                    </a:lnTo>
                    <a:lnTo>
                      <a:pt x="20" y="122"/>
                    </a:lnTo>
                    <a:lnTo>
                      <a:pt x="10" y="108"/>
                    </a:lnTo>
                    <a:lnTo>
                      <a:pt x="4" y="92"/>
                    </a:lnTo>
                    <a:lnTo>
                      <a:pt x="2" y="82"/>
                    </a:lnTo>
                    <a:lnTo>
                      <a:pt x="2" y="72"/>
                    </a:lnTo>
                    <a:lnTo>
                      <a:pt x="2" y="58"/>
                    </a:lnTo>
                    <a:lnTo>
                      <a:pt x="6" y="44"/>
                    </a:lnTo>
                    <a:lnTo>
                      <a:pt x="12" y="32"/>
                    </a:lnTo>
                    <a:lnTo>
                      <a:pt x="20" y="22"/>
                    </a:lnTo>
                    <a:lnTo>
                      <a:pt x="32" y="12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2" y="0"/>
                    </a:lnTo>
                    <a:lnTo>
                      <a:pt x="88" y="2"/>
                    </a:lnTo>
                    <a:lnTo>
                      <a:pt x="104" y="6"/>
                    </a:lnTo>
                    <a:lnTo>
                      <a:pt x="118" y="14"/>
                    </a:lnTo>
                    <a:lnTo>
                      <a:pt x="128" y="22"/>
                    </a:lnTo>
                    <a:lnTo>
                      <a:pt x="138" y="4"/>
                    </a:lnTo>
                    <a:lnTo>
                      <a:pt x="148" y="4"/>
                    </a:lnTo>
                    <a:lnTo>
                      <a:pt x="148" y="72"/>
                    </a:lnTo>
                    <a:lnTo>
                      <a:pt x="136" y="72"/>
                    </a:lnTo>
                    <a:lnTo>
                      <a:pt x="134" y="60"/>
                    </a:lnTo>
                    <a:lnTo>
                      <a:pt x="130" y="50"/>
                    </a:lnTo>
                    <a:lnTo>
                      <a:pt x="124" y="40"/>
                    </a:lnTo>
                    <a:lnTo>
                      <a:pt x="116" y="30"/>
                    </a:lnTo>
                    <a:lnTo>
                      <a:pt x="106" y="24"/>
                    </a:lnTo>
                    <a:lnTo>
                      <a:pt x="96" y="18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0" y="14"/>
                    </a:lnTo>
                    <a:lnTo>
                      <a:pt x="50" y="18"/>
                    </a:lnTo>
                    <a:lnTo>
                      <a:pt x="42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4" y="40"/>
                    </a:lnTo>
                    <a:lnTo>
                      <a:pt x="22" y="48"/>
                    </a:lnTo>
                    <a:lnTo>
                      <a:pt x="22" y="54"/>
                    </a:lnTo>
                    <a:lnTo>
                      <a:pt x="22" y="62"/>
                    </a:lnTo>
                    <a:lnTo>
                      <a:pt x="26" y="68"/>
                    </a:lnTo>
                    <a:lnTo>
                      <a:pt x="32" y="74"/>
                    </a:lnTo>
                    <a:lnTo>
                      <a:pt x="40" y="78"/>
                    </a:lnTo>
                    <a:lnTo>
                      <a:pt x="56" y="82"/>
                    </a:lnTo>
                    <a:lnTo>
                      <a:pt x="68" y="86"/>
                    </a:lnTo>
                    <a:lnTo>
                      <a:pt x="88" y="90"/>
                    </a:lnTo>
                    <a:lnTo>
                      <a:pt x="108" y="94"/>
                    </a:lnTo>
                    <a:lnTo>
                      <a:pt x="120" y="98"/>
                    </a:lnTo>
                    <a:lnTo>
                      <a:pt x="132" y="106"/>
                    </a:lnTo>
                    <a:lnTo>
                      <a:pt x="142" y="114"/>
                    </a:lnTo>
                    <a:lnTo>
                      <a:pt x="152" y="126"/>
                    </a:lnTo>
                    <a:lnTo>
                      <a:pt x="158" y="142"/>
                    </a:lnTo>
                    <a:lnTo>
                      <a:pt x="160" y="152"/>
                    </a:lnTo>
                    <a:lnTo>
                      <a:pt x="160" y="164"/>
                    </a:lnTo>
                    <a:lnTo>
                      <a:pt x="158" y="178"/>
                    </a:lnTo>
                    <a:lnTo>
                      <a:pt x="154" y="192"/>
                    </a:lnTo>
                    <a:lnTo>
                      <a:pt x="148" y="206"/>
                    </a:lnTo>
                    <a:lnTo>
                      <a:pt x="140" y="218"/>
                    </a:lnTo>
                    <a:lnTo>
                      <a:pt x="128" y="228"/>
                    </a:lnTo>
                    <a:lnTo>
                      <a:pt x="116" y="236"/>
                    </a:lnTo>
                    <a:lnTo>
                      <a:pt x="100" y="240"/>
                    </a:lnTo>
                    <a:lnTo>
                      <a:pt x="84" y="242"/>
                    </a:lnTo>
                    <a:lnTo>
                      <a:pt x="74" y="242"/>
                    </a:lnTo>
                    <a:lnTo>
                      <a:pt x="64" y="240"/>
                    </a:lnTo>
                    <a:lnTo>
                      <a:pt x="48" y="234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noProof="0" dirty="0"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2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5E6A7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sz="2000" b="1">
          <a:solidFill>
            <a:srgbClr val="5E6A71"/>
          </a:solidFill>
          <a:latin typeface="+mn-lt"/>
          <a:ea typeface="+mn-ea"/>
          <a:cs typeface="+mn-cs"/>
        </a:defRPr>
      </a:lvl1pPr>
      <a:lvl2pPr marL="173038" indent="-173038" algn="l" defTabSz="457200" rtl="0" eaLnBrk="0" fontAlgn="base" hangingPunct="0">
        <a:spcBef>
          <a:spcPts val="900"/>
        </a:spcBef>
        <a:spcAft>
          <a:spcPct val="0"/>
        </a:spcAft>
        <a:buClr>
          <a:srgbClr val="CB0447"/>
        </a:buClr>
        <a:buFont typeface="Arial" pitchFamily="34" charset="0"/>
        <a:buChar char="•"/>
        <a:defRPr sz="1600">
          <a:solidFill>
            <a:srgbClr val="5E6A71"/>
          </a:solidFill>
          <a:latin typeface="+mn-lt"/>
          <a:cs typeface="+mn-cs"/>
        </a:defRPr>
      </a:lvl2pPr>
      <a:lvl3pPr marL="346075" indent="-173038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5E6A71"/>
          </a:solidFill>
          <a:latin typeface="+mn-lt"/>
          <a:cs typeface="+mn-cs"/>
        </a:defRPr>
      </a:lvl3pPr>
      <a:lvl4pPr marL="509588" indent="-16351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rgbClr val="5E6A71"/>
          </a:solidFill>
          <a:latin typeface="+mn-lt"/>
          <a:cs typeface="+mn-cs"/>
        </a:defRPr>
      </a:lvl4pPr>
      <a:lvl5pPr marL="625475" indent="-115888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00">
          <a:solidFill>
            <a:srgbClr val="5E6A71"/>
          </a:solidFill>
          <a:latin typeface="+mn-lt"/>
          <a:cs typeface="+mn-cs"/>
        </a:defRPr>
      </a:lvl5pPr>
      <a:lvl6pPr marL="1082675" indent="-1158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5E6A71"/>
          </a:solidFill>
          <a:latin typeface="+mn-lt"/>
          <a:cs typeface="+mn-cs"/>
        </a:defRPr>
      </a:lvl6pPr>
      <a:lvl7pPr marL="1539875" indent="-1158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5E6A71"/>
          </a:solidFill>
          <a:latin typeface="+mn-lt"/>
          <a:cs typeface="+mn-cs"/>
        </a:defRPr>
      </a:lvl7pPr>
      <a:lvl8pPr marL="1997075" indent="-1158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5E6A71"/>
          </a:solidFill>
          <a:latin typeface="+mn-lt"/>
          <a:cs typeface="+mn-cs"/>
        </a:defRPr>
      </a:lvl8pPr>
      <a:lvl9pPr marL="2454275" indent="-1158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5E6A7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8367" y="2946083"/>
            <a:ext cx="4794250" cy="1551194"/>
          </a:xfrm>
        </p:spPr>
        <p:txBody>
          <a:bodyPr/>
          <a:lstStyle/>
          <a:p>
            <a:r>
              <a:rPr lang="ru-RU" dirty="0" smtClean="0"/>
              <a:t>Банковский сектор Узбекистана</a:t>
            </a:r>
            <a:r>
              <a:rPr lang="en-GB" dirty="0" smtClean="0"/>
              <a:t>: </a:t>
            </a:r>
            <a:r>
              <a:rPr lang="ru-RU" dirty="0" smtClean="0"/>
              <a:t>стабильный, но внешнее давление усилилось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94125" y="4673600"/>
            <a:ext cx="4791075" cy="1352550"/>
          </a:xfrm>
        </p:spPr>
        <p:txBody>
          <a:bodyPr/>
          <a:lstStyle/>
          <a:p>
            <a:r>
              <a:rPr lang="ru-RU" b="1" dirty="0" smtClean="0"/>
              <a:t>Сергей Попов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Младший директор</a:t>
            </a:r>
            <a:r>
              <a:rPr lang="en-US" dirty="0" smtClean="0"/>
              <a:t>, </a:t>
            </a:r>
            <a:r>
              <a:rPr lang="ru-RU" dirty="0" smtClean="0"/>
              <a:t>финансовые организации</a:t>
            </a:r>
            <a:endParaRPr lang="en-US" dirty="0" smtClean="0"/>
          </a:p>
          <a:p>
            <a:r>
              <a:rPr lang="ru-RU" b="1" dirty="0" smtClean="0"/>
              <a:t>Александр Данилов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Старший директор</a:t>
            </a:r>
            <a:r>
              <a:rPr lang="en-US" dirty="0" smtClean="0"/>
              <a:t>, </a:t>
            </a:r>
            <a:r>
              <a:rPr lang="ru-RU" dirty="0" smtClean="0"/>
              <a:t>финансовые организации</a:t>
            </a:r>
            <a:endParaRPr lang="en-US" dirty="0" smtClean="0"/>
          </a:p>
          <a:p>
            <a:r>
              <a:rPr lang="ru-RU" dirty="0" smtClean="0"/>
              <a:t>Ноябрь</a:t>
            </a:r>
            <a:r>
              <a:rPr lang="en-US" dirty="0" smtClean="0"/>
              <a:t> 2015</a:t>
            </a:r>
            <a:r>
              <a:rPr lang="ru-RU" dirty="0" smtClean="0"/>
              <a:t> г.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57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Прибыльность различается по сектору</a:t>
            </a:r>
            <a:endParaRPr lang="en-US" dirty="0"/>
          </a:p>
        </p:txBody>
      </p:sp>
      <p:sp>
        <p:nvSpPr>
          <p:cNvPr id="7" name="Rectangle 3"/>
          <p:cNvSpPr>
            <a:spLocks noGrp="1"/>
          </p:cNvSpPr>
          <p:nvPr>
            <p:ph sz="half" idx="1"/>
          </p:nvPr>
        </p:nvSpPr>
        <p:spPr>
          <a:xfrm>
            <a:off x="557161" y="1155201"/>
            <a:ext cx="8058167" cy="1061829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Прибыльность согласно отчетности ниже у госбанков, что отражает существенную долю низкомаржинальных директивных операций</a:t>
            </a:r>
            <a:endParaRPr lang="en-GB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Средний показатель генерирования капитала за счет прибыли</a:t>
            </a:r>
            <a:r>
              <a:rPr lang="en-US" sz="1600" dirty="0" smtClean="0"/>
              <a:t> (12% </a:t>
            </a:r>
            <a:r>
              <a:rPr lang="ru-RU" sz="1600" dirty="0" smtClean="0"/>
              <a:t>в</a:t>
            </a:r>
            <a:r>
              <a:rPr lang="en-US" sz="1600" dirty="0" smtClean="0"/>
              <a:t> 2014</a:t>
            </a:r>
            <a:r>
              <a:rPr lang="ru-RU" sz="1600" dirty="0" smtClean="0"/>
              <a:t> г.</a:t>
            </a:r>
            <a:r>
              <a:rPr lang="en-US" sz="1600" dirty="0" smtClean="0"/>
              <a:t>) </a:t>
            </a:r>
            <a:r>
              <a:rPr lang="ru-RU" sz="1600" dirty="0" smtClean="0"/>
              <a:t>отстает от роста </a:t>
            </a:r>
            <a:r>
              <a:rPr lang="en-US" sz="1600" dirty="0" smtClean="0"/>
              <a:t> </a:t>
            </a:r>
            <a:r>
              <a:rPr lang="ru-RU" sz="1600" dirty="0" smtClean="0"/>
              <a:t>сектор</a:t>
            </a:r>
            <a:r>
              <a:rPr lang="ru-RU" dirty="0"/>
              <a:t>а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12" y="5697252"/>
            <a:ext cx="8070838" cy="138499"/>
          </a:xfrm>
        </p:spPr>
        <p:txBody>
          <a:bodyPr/>
          <a:lstStyle/>
          <a:p>
            <a:r>
              <a:rPr lang="ru-RU" dirty="0"/>
              <a:t>Источник</a:t>
            </a:r>
            <a:r>
              <a:rPr lang="en-US" dirty="0"/>
              <a:t>: </a:t>
            </a:r>
            <a:r>
              <a:rPr lang="ru-RU" dirty="0"/>
              <a:t>расчеты </a:t>
            </a:r>
            <a:r>
              <a:rPr lang="en-US" dirty="0"/>
              <a:t>Fitch</a:t>
            </a:r>
            <a:r>
              <a:rPr lang="ru-RU" dirty="0"/>
              <a:t>, основанные на отчетности банков по МСФО</a:t>
            </a:r>
            <a:endParaRPr 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539750" y="2442933"/>
            <a:ext cx="64706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/>
              <a:t>Доходность на средний капитал (</a:t>
            </a:r>
            <a:r>
              <a:rPr lang="en-US" sz="1600" b="1" dirty="0" smtClean="0"/>
              <a:t>ROAE</a:t>
            </a:r>
            <a:r>
              <a:rPr lang="ru-RU" sz="1600" b="1" dirty="0" smtClean="0"/>
              <a:t>)</a:t>
            </a:r>
            <a:endParaRPr lang="en-US" sz="1600" b="1" dirty="0"/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868094593"/>
              </p:ext>
            </p:extLst>
          </p:nvPr>
        </p:nvGraphicFramePr>
        <p:xfrm>
          <a:off x="539750" y="2689155"/>
          <a:ext cx="8064500" cy="289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5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sz="quarter" idx="13"/>
          </p:nvPr>
        </p:nvSpPr>
        <p:spPr>
          <a:xfrm>
            <a:off x="539750" y="1268413"/>
            <a:ext cx="8064500" cy="1158875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sz="1600" dirty="0"/>
              <a:t>Прибыльность до отчислений под обесценение в секторе ниже, чем у  других банковских систем региона СНГ</a:t>
            </a:r>
            <a:r>
              <a:rPr lang="en-US" sz="1600" dirty="0"/>
              <a:t>, </a:t>
            </a:r>
            <a:r>
              <a:rPr lang="ru-RU" sz="1600" dirty="0"/>
              <a:t>в то время как чистая прибыль находится в большем соответствии ввиду </a:t>
            </a:r>
            <a:r>
              <a:rPr lang="ru-RU" sz="1600" dirty="0" smtClean="0"/>
              <a:t>более низких отчислений под обесценение кредитов</a:t>
            </a:r>
            <a:endParaRPr lang="en-US" sz="1600" dirty="0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Чистая прибыль поддерживается низкими отчислениями под обесценение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4770002" y="2487010"/>
            <a:ext cx="32970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Доходность на средний капитал</a:t>
            </a:r>
            <a:endParaRPr lang="en-US" sz="1600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546100" y="2487010"/>
            <a:ext cx="4013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/>
              <a:t>Опер. прибыль до отчислений под обесценение</a:t>
            </a:r>
            <a:r>
              <a:rPr lang="en-US" sz="1600" b="1" dirty="0" smtClean="0"/>
              <a:t>/</a:t>
            </a:r>
            <a:r>
              <a:rPr lang="ru-RU" sz="1600" b="1" dirty="0" smtClean="0"/>
              <a:t>средние активы</a:t>
            </a:r>
            <a:endParaRPr lang="en-US" sz="1600" b="1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gray">
          <a:xfrm>
            <a:off x="539221" y="5695854"/>
            <a:ext cx="8056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900" dirty="0" smtClean="0"/>
              <a:t>Источники</a:t>
            </a:r>
            <a:r>
              <a:rPr lang="en-US" sz="900" dirty="0" smtClean="0"/>
              <a:t>: </a:t>
            </a:r>
            <a:r>
              <a:rPr lang="ru-RU" sz="900" dirty="0" smtClean="0"/>
              <a:t>национальные банки и банковские </a:t>
            </a:r>
            <a:r>
              <a:rPr lang="ru-RU" sz="900" dirty="0"/>
              <a:t>регуляторы</a:t>
            </a:r>
            <a:r>
              <a:rPr lang="en-US" sz="900" dirty="0"/>
              <a:t>, </a:t>
            </a:r>
            <a:r>
              <a:rPr lang="ru-RU" sz="900" dirty="0"/>
              <a:t>расчеты </a:t>
            </a:r>
            <a:r>
              <a:rPr lang="en-US" sz="900" dirty="0"/>
              <a:t>Fitch. </a:t>
            </a:r>
            <a:r>
              <a:rPr lang="ru-RU" sz="900" dirty="0"/>
              <a:t>Данные по Узбекистану основаны на отчетности банков по МСФО</a:t>
            </a:r>
            <a:r>
              <a:rPr lang="en-US" sz="900" dirty="0"/>
              <a:t>. </a:t>
            </a:r>
          </a:p>
        </p:txBody>
      </p:sp>
      <p:graphicFrame>
        <p:nvGraphicFramePr>
          <p:cNvPr id="18" name="Object 3"/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01447185"/>
              </p:ext>
            </p:extLst>
          </p:nvPr>
        </p:nvGraphicFramePr>
        <p:xfrm>
          <a:off x="4757738" y="2950956"/>
          <a:ext cx="3846512" cy="263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4492859"/>
              </p:ext>
            </p:extLst>
          </p:nvPr>
        </p:nvGraphicFramePr>
        <p:xfrm>
          <a:off x="539750" y="2950956"/>
          <a:ext cx="3852863" cy="263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771625" y="5075163"/>
            <a:ext cx="28567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solidFill>
                  <a:srgbClr val="5E6A71"/>
                </a:solidFill>
              </a:rPr>
              <a:t>-30</a:t>
            </a:r>
            <a:endParaRPr lang="en-GB" sz="1300" dirty="0">
              <a:solidFill>
                <a:srgbClr val="5E6A7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16392" y="5572748"/>
            <a:ext cx="3881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2724" y="5572748"/>
            <a:ext cx="3881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87486300"/>
              </p:ext>
            </p:extLst>
          </p:nvPr>
        </p:nvGraphicFramePr>
        <p:xfrm>
          <a:off x="539750" y="3289300"/>
          <a:ext cx="3852863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3"/>
          <p:cNvSpPr>
            <a:spLocks noGrp="1"/>
          </p:cNvSpPr>
          <p:nvPr>
            <p:ph sz="quarter" idx="13"/>
          </p:nvPr>
        </p:nvSpPr>
        <p:spPr>
          <a:xfrm>
            <a:off x="539750" y="1007143"/>
            <a:ext cx="8064500" cy="1639887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sz="1500" dirty="0" smtClean="0"/>
              <a:t>В  структуре фондирования доминируют клиентские счета </a:t>
            </a:r>
            <a:r>
              <a:rPr lang="en-US" sz="1500" dirty="0" smtClean="0"/>
              <a:t>(</a:t>
            </a:r>
            <a:r>
              <a:rPr lang="ru-RU" sz="1500" dirty="0" smtClean="0"/>
              <a:t>корпоративные депозиты составляют свыше</a:t>
            </a:r>
            <a:r>
              <a:rPr lang="en-US" sz="1500" dirty="0" smtClean="0"/>
              <a:t> 70% </a:t>
            </a:r>
            <a:r>
              <a:rPr lang="ru-RU" sz="1500" dirty="0" smtClean="0"/>
              <a:t>всех счетов</a:t>
            </a:r>
            <a:r>
              <a:rPr lang="en-US" sz="1500" dirty="0" smtClean="0"/>
              <a:t>) </a:t>
            </a:r>
            <a:r>
              <a:rPr lang="ru-RU" sz="1500" dirty="0" smtClean="0"/>
              <a:t>и государственное фондирование</a:t>
            </a:r>
            <a:endParaRPr lang="en-US" sz="1500" dirty="0" smtClean="0"/>
          </a:p>
          <a:p>
            <a:pPr lvl="1">
              <a:spcBef>
                <a:spcPts val="600"/>
              </a:spcBef>
            </a:pPr>
            <a:r>
              <a:rPr lang="ru-RU" sz="1500" dirty="0"/>
              <a:t>Фонд реконструкции и развития </a:t>
            </a:r>
            <a:r>
              <a:rPr lang="ru-RU" sz="1500" dirty="0" smtClean="0"/>
              <a:t>Узбекистана является крупнейшим источником долгосрочного фондирования банковской системы</a:t>
            </a:r>
            <a:r>
              <a:rPr lang="en-US" sz="1500" dirty="0" smtClean="0"/>
              <a:t>, </a:t>
            </a:r>
            <a:r>
              <a:rPr lang="ru-RU" sz="1500" dirty="0" smtClean="0"/>
              <a:t>и на его долю приходится около</a:t>
            </a:r>
            <a:r>
              <a:rPr lang="en-US" sz="1500" dirty="0" smtClean="0"/>
              <a:t> 17% </a:t>
            </a:r>
            <a:r>
              <a:rPr lang="ru-RU" sz="1500" dirty="0" smtClean="0"/>
              <a:t>всех обязательств</a:t>
            </a:r>
            <a:endParaRPr lang="en-US" sz="1500" dirty="0" smtClean="0"/>
          </a:p>
          <a:p>
            <a:pPr lvl="1">
              <a:spcBef>
                <a:spcPts val="600"/>
              </a:spcBef>
            </a:pPr>
            <a:r>
              <a:rPr lang="ru-RU" sz="1500" dirty="0" smtClean="0"/>
              <a:t>Зарубежные заимствования</a:t>
            </a:r>
            <a:r>
              <a:rPr lang="en-US" sz="1500" dirty="0" smtClean="0"/>
              <a:t> (12% </a:t>
            </a:r>
            <a:r>
              <a:rPr lang="ru-RU" sz="1500" dirty="0" smtClean="0"/>
              <a:t>обязательств</a:t>
            </a:r>
            <a:r>
              <a:rPr lang="en-US" sz="1500" dirty="0" smtClean="0"/>
              <a:t>) </a:t>
            </a:r>
            <a:r>
              <a:rPr lang="ru-RU" sz="1500" dirty="0" smtClean="0"/>
              <a:t>в основном представлены международными организациями</a:t>
            </a:r>
            <a:r>
              <a:rPr lang="en-US" sz="1500" dirty="0" smtClean="0"/>
              <a:t>, </a:t>
            </a:r>
            <a:r>
              <a:rPr lang="ru-RU" sz="1500" dirty="0" smtClean="0"/>
              <a:t>такими как </a:t>
            </a:r>
            <a:r>
              <a:rPr lang="en-US" sz="1500" dirty="0" smtClean="0"/>
              <a:t>IDB, ADB </a:t>
            </a:r>
            <a:r>
              <a:rPr lang="ru-RU" sz="1500" dirty="0" smtClean="0"/>
              <a:t>и</a:t>
            </a:r>
            <a:r>
              <a:rPr lang="en-US" sz="1500" dirty="0" smtClean="0"/>
              <a:t> China Export-Import Bank</a:t>
            </a:r>
            <a:endParaRPr lang="en-US" sz="1500" dirty="0"/>
          </a:p>
        </p:txBody>
      </p:sp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539750" y="296864"/>
            <a:ext cx="8212364" cy="792162"/>
          </a:xfrm>
        </p:spPr>
        <p:txBody>
          <a:bodyPr/>
          <a:lstStyle/>
          <a:p>
            <a:r>
              <a:rPr lang="ru-RU" dirty="0" smtClean="0"/>
              <a:t>Высокая зависимость от внутреннего фондирования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4567502" y="3027864"/>
            <a:ext cx="44560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Средства</a:t>
            </a:r>
            <a:r>
              <a:rPr lang="en-US" sz="1600" b="1" dirty="0" smtClean="0"/>
              <a:t> </a:t>
            </a:r>
            <a:r>
              <a:rPr lang="ru-RU" sz="1600" b="1" dirty="0" smtClean="0"/>
              <a:t>Фонда </a:t>
            </a:r>
            <a:r>
              <a:rPr lang="ru-RU" sz="1600" b="1" dirty="0"/>
              <a:t>реконструкции и </a:t>
            </a:r>
            <a:r>
              <a:rPr lang="ru-RU" sz="1600" b="1" dirty="0" smtClean="0"/>
              <a:t>развития</a:t>
            </a:r>
            <a:endParaRPr lang="en-US" sz="1600" b="1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558800" y="3027864"/>
            <a:ext cx="2640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Структура фондирования</a:t>
            </a:r>
            <a:endParaRPr lang="en-US" sz="1600" b="1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gray">
          <a:xfrm>
            <a:off x="539221" y="5418855"/>
            <a:ext cx="8056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defTabSz="914400" eaLnBrk="1" hangingPunct="1">
              <a:buFont typeface="Arial" charset="0"/>
              <a:buChar char="•"/>
            </a:pPr>
            <a:r>
              <a:rPr lang="ru-RU" sz="900" dirty="0" smtClean="0"/>
              <a:t>Государственные кредиты в основном включают заимствования </a:t>
            </a:r>
          </a:p>
          <a:p>
            <a:pPr marL="171450" indent="-171450" defTabSz="914400" eaLnBrk="1" hangingPunct="1">
              <a:buFont typeface="Arial" charset="0"/>
              <a:buChar char="•"/>
            </a:pPr>
            <a:r>
              <a:rPr lang="ru-RU" sz="900" dirty="0" smtClean="0"/>
              <a:t>от Фонда </a:t>
            </a:r>
            <a:r>
              <a:rPr lang="ru-RU" sz="900" dirty="0"/>
              <a:t>реконструкции и развития </a:t>
            </a:r>
            <a:r>
              <a:rPr lang="ru-RU" sz="900" dirty="0" smtClean="0"/>
              <a:t>Узбекистана, Министерства финансов и других фондов, контролируемых государством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914400" eaLnBrk="1" hangingPunct="1"/>
            <a:r>
              <a:rPr lang="ru-RU" sz="900" dirty="0" smtClean="0"/>
              <a:t>Источники</a:t>
            </a:r>
            <a:r>
              <a:rPr lang="en-US" sz="900" dirty="0" smtClean="0"/>
              <a:t>: </a:t>
            </a:r>
            <a:r>
              <a:rPr lang="ru-RU" sz="900" dirty="0" smtClean="0"/>
              <a:t>финансовая отчетность банков</a:t>
            </a:r>
            <a:r>
              <a:rPr lang="en-US" sz="900" dirty="0" smtClean="0"/>
              <a:t>, </a:t>
            </a:r>
            <a:r>
              <a:rPr lang="ru-RU" sz="900" dirty="0" smtClean="0"/>
              <a:t>расчеты </a:t>
            </a:r>
            <a:r>
              <a:rPr lang="en-US" sz="900" dirty="0" smtClean="0"/>
              <a:t>Fitch</a:t>
            </a:r>
            <a:endParaRPr lang="en-US" sz="900" dirty="0"/>
          </a:p>
        </p:txBody>
      </p:sp>
      <p:graphicFrame>
        <p:nvGraphicFramePr>
          <p:cNvPr id="17" name="Object 3"/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865384013"/>
              </p:ext>
            </p:extLst>
          </p:nvPr>
        </p:nvGraphicFramePr>
        <p:xfrm>
          <a:off x="4757738" y="3274085"/>
          <a:ext cx="3846512" cy="231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62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Хороший запас ликвидности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1076824"/>
            <a:ext cx="8058167" cy="936625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Риск ликвидности является умеренным за счет адекватной доли высоколиквидных активов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Госбанки держат меньший запас ликвидности за счет более высокой доли долгосрочного целевого фондирования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12" y="5697252"/>
            <a:ext cx="8070838" cy="138499"/>
          </a:xfrm>
        </p:spPr>
        <p:txBody>
          <a:bodyPr/>
          <a:lstStyle/>
          <a:p>
            <a:r>
              <a:rPr lang="ru-RU" dirty="0"/>
              <a:t>Источник</a:t>
            </a:r>
            <a:r>
              <a:rPr lang="en-US" dirty="0"/>
              <a:t>: </a:t>
            </a:r>
            <a:r>
              <a:rPr lang="ru-RU" dirty="0"/>
              <a:t>расчеты </a:t>
            </a:r>
            <a:r>
              <a:rPr lang="en-US" dirty="0"/>
              <a:t>Fitch</a:t>
            </a:r>
            <a:r>
              <a:rPr lang="ru-RU" dirty="0"/>
              <a:t>, основанные на отчетности банков </a:t>
            </a:r>
            <a:r>
              <a:rPr lang="ru-RU" dirty="0" smtClean="0"/>
              <a:t>МСФО на </a:t>
            </a:r>
            <a:r>
              <a:rPr lang="ru-RU" dirty="0"/>
              <a:t>конец </a:t>
            </a:r>
            <a:r>
              <a:rPr lang="en-US" dirty="0"/>
              <a:t>2014</a:t>
            </a:r>
            <a:r>
              <a:rPr lang="ru-RU" dirty="0"/>
              <a:t> </a:t>
            </a:r>
            <a:r>
              <a:rPr lang="ru-RU" dirty="0" smtClean="0"/>
              <a:t>г.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539750" y="2168526"/>
            <a:ext cx="24472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/>
              <a:t>Структура активов</a:t>
            </a:r>
            <a:endParaRPr lang="en-US" sz="1600" b="1" dirty="0"/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225523310"/>
              </p:ext>
            </p:extLst>
          </p:nvPr>
        </p:nvGraphicFramePr>
        <p:xfrm>
          <a:off x="539750" y="2427289"/>
          <a:ext cx="8064500" cy="316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76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Ограниченное фондирование с финансовых рынков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9435" y="937488"/>
            <a:ext cx="8058167" cy="1434609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dirty="0"/>
              <a:t>Среднее скорректированное отношение кредитов к депозитам </a:t>
            </a:r>
            <a:r>
              <a:rPr lang="en-US" dirty="0"/>
              <a:t>(</a:t>
            </a:r>
            <a:r>
              <a:rPr lang="ru-RU" dirty="0"/>
              <a:t>включая целевые государственные средства</a:t>
            </a:r>
            <a:r>
              <a:rPr lang="en-US" dirty="0"/>
              <a:t>) </a:t>
            </a:r>
            <a:r>
              <a:rPr lang="ru-RU" dirty="0"/>
              <a:t>было приемлемым на уровне</a:t>
            </a:r>
            <a:r>
              <a:rPr lang="en-US" dirty="0"/>
              <a:t> </a:t>
            </a:r>
            <a:r>
              <a:rPr lang="en-US" dirty="0" smtClean="0"/>
              <a:t>9</a:t>
            </a:r>
            <a:r>
              <a:rPr lang="ru-RU" dirty="0" smtClean="0"/>
              <a:t>5</a:t>
            </a:r>
            <a:r>
              <a:rPr lang="en-US" dirty="0" smtClean="0"/>
              <a:t>% </a:t>
            </a:r>
            <a:r>
              <a:rPr lang="ru-RU" dirty="0"/>
              <a:t>на конец </a:t>
            </a:r>
            <a:r>
              <a:rPr lang="en-US" dirty="0"/>
              <a:t>2014</a:t>
            </a:r>
            <a:r>
              <a:rPr lang="ru-RU" dirty="0"/>
              <a:t> г.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ru-RU" dirty="0"/>
              <a:t>Высокий </a:t>
            </a:r>
            <a:r>
              <a:rPr lang="ru-RU" dirty="0" smtClean="0"/>
              <a:t>(не скорректированный) </a:t>
            </a:r>
            <a:r>
              <a:rPr lang="ru-RU" dirty="0"/>
              <a:t>показатель кредитов к депозитам у </a:t>
            </a:r>
            <a:r>
              <a:rPr lang="ru-RU" dirty="0" smtClean="0"/>
              <a:t>НБУ </a:t>
            </a:r>
            <a:r>
              <a:rPr lang="ru-RU" dirty="0"/>
              <a:t>и у Узпромстройбанка </a:t>
            </a:r>
            <a:r>
              <a:rPr lang="ru-RU" dirty="0" smtClean="0"/>
              <a:t>отражает существенное целевое государственное фондирование для конкретных программ, финансируемых банками</a:t>
            </a:r>
            <a:endParaRPr lang="en-GB" dirty="0"/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560940464"/>
              </p:ext>
            </p:extLst>
          </p:nvPr>
        </p:nvGraphicFramePr>
        <p:xfrm>
          <a:off x="539750" y="2855422"/>
          <a:ext cx="8064500" cy="273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Источник</a:t>
            </a:r>
            <a:r>
              <a:rPr lang="en-US" dirty="0"/>
              <a:t>: </a:t>
            </a:r>
            <a:r>
              <a:rPr lang="ru-RU" dirty="0"/>
              <a:t>расчеты </a:t>
            </a:r>
            <a:r>
              <a:rPr lang="en-US" dirty="0"/>
              <a:t>Fitch</a:t>
            </a:r>
            <a:r>
              <a:rPr lang="ru-RU" dirty="0"/>
              <a:t>, основанные на отчетности банков по МСФО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529435" y="2600492"/>
            <a:ext cx="48437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/>
              <a:t>Отношение кредитов к депозитам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28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Рейтинги банков Узбекистана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5702769"/>
            <a:ext cx="8062913" cy="138499"/>
          </a:xfrm>
        </p:spPr>
        <p:txBody>
          <a:bodyPr/>
          <a:lstStyle/>
          <a:p>
            <a:r>
              <a:rPr lang="ru-RU" dirty="0" smtClean="0"/>
              <a:t>Источник</a:t>
            </a:r>
            <a:r>
              <a:rPr lang="en-US" dirty="0" smtClean="0"/>
              <a:t>: Fitch</a:t>
            </a:r>
            <a:endParaRPr lang="en-US" dirty="0"/>
          </a:p>
        </p:txBody>
      </p:sp>
      <p:graphicFrame>
        <p:nvGraphicFramePr>
          <p:cNvPr id="7" name="Group 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063853"/>
              </p:ext>
            </p:extLst>
          </p:nvPr>
        </p:nvGraphicFramePr>
        <p:xfrm>
          <a:off x="539750" y="1870075"/>
          <a:ext cx="8043866" cy="33534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0273"/>
                <a:gridCol w="1367246"/>
                <a:gridCol w="1225731"/>
                <a:gridCol w="2319867"/>
                <a:gridCol w="1310749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Банк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1440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РДЭ в </a:t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ин. вал.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1440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РДЭ в </a:t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нац. вал.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1440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поддержки долгосрочного РДЭ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144000" marB="360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Прогноз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144000" marB="36000" anchor="b" horzOverflow="overflow"/>
                </a:tc>
              </a:tr>
              <a:tr h="20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Узпромстройбанк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Стабильный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</a:tr>
              <a:tr h="20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Банк Асака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Стабильный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</a:tr>
              <a:tr h="20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Агробанк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Стабильный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</a:tr>
              <a:tr h="20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Микрокредитбанк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Стабильный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</a:tr>
              <a:tr h="20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Ипак Йули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 уровня поддержки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Стабильный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</a:tr>
              <a:tr h="20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Трастбанк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 уровня поддержки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Стабильный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36000" horzOverflow="overflow"/>
                </a:tc>
              </a:tr>
              <a:tr h="20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Универсал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72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72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72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 уровня поддержки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72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36000" marT="36000" marB="72000" horzOverflow="overflow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539750" y="1268413"/>
            <a:ext cx="25661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b="1" dirty="0"/>
              <a:t>27 </a:t>
            </a:r>
            <a:r>
              <a:rPr lang="ru-RU" b="1" dirty="0" smtClean="0"/>
              <a:t>ноября</a:t>
            </a:r>
            <a:r>
              <a:rPr lang="en-US" b="1" dirty="0" smtClean="0"/>
              <a:t> 2015</a:t>
            </a:r>
            <a:r>
              <a:rPr lang="ru-RU" b="1" dirty="0" smtClean="0"/>
              <a:t> г.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7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Рейтинговые действия</a:t>
            </a:r>
            <a:r>
              <a:rPr lang="en-US" dirty="0" smtClean="0"/>
              <a:t>, </a:t>
            </a:r>
            <a:r>
              <a:rPr lang="ru-RU" dirty="0" smtClean="0"/>
              <a:t>ключевые факторы</a:t>
            </a:r>
            <a:endParaRPr lang="en-US" dirty="0"/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470082" y="876527"/>
            <a:ext cx="8247198" cy="4321175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sz="1400" dirty="0" smtClean="0"/>
              <a:t>Долгосрочные </a:t>
            </a:r>
            <a:r>
              <a:rPr lang="ru-RU" sz="1400" dirty="0"/>
              <a:t>РДЭ в национальной валюте «B» у Узпромстройбанка, Банка Асака и Микрокредитбанка отражают сильную историю поддержки их ликвидности и капитала со стороны властей </a:t>
            </a:r>
            <a:r>
              <a:rPr lang="ru-RU" sz="1400" dirty="0" smtClean="0"/>
              <a:t>Узбекистана. </a:t>
            </a:r>
            <a:r>
              <a:rPr lang="en-US" sz="1400" spc="-20" dirty="0" smtClean="0"/>
              <a:t>Fitch </a:t>
            </a:r>
            <a:r>
              <a:rPr lang="ru-RU" sz="1400" spc="-20" dirty="0" smtClean="0"/>
              <a:t>ожидает, что государство и контролируемые им структуры продолжат предоставлять новый капитал и фондирование в соответствии с планами роста банков</a:t>
            </a:r>
            <a:r>
              <a:rPr lang="en-US" sz="1400" spc="-20" dirty="0" smtClean="0"/>
              <a:t>, </a:t>
            </a:r>
            <a:r>
              <a:rPr lang="ru-RU" sz="1400" spc="-20" dirty="0" smtClean="0"/>
              <a:t>связанными главным образом с государственным директивным кредитованием и кредитованием в рамках государственной политики</a:t>
            </a:r>
            <a:endParaRPr lang="ru-RU" sz="1400" spc="-20" dirty="0"/>
          </a:p>
          <a:p>
            <a:pPr lvl="1">
              <a:spcBef>
                <a:spcPts val="600"/>
              </a:spcBef>
            </a:pPr>
            <a:r>
              <a:rPr lang="ru-RU" sz="1400" dirty="0" smtClean="0"/>
              <a:t>Долгосрочный </a:t>
            </a:r>
            <a:r>
              <a:rPr lang="ru-RU" sz="1400" dirty="0"/>
              <a:t>РДЭ в национальной валюте «B-» у Агробанка отражает </a:t>
            </a:r>
            <a:r>
              <a:rPr lang="ru-RU" sz="1400" dirty="0" smtClean="0"/>
              <a:t>тот факт, что с 2010</a:t>
            </a:r>
            <a:r>
              <a:rPr lang="ru-RU" sz="1400" dirty="0"/>
              <a:t> г</a:t>
            </a:r>
            <a:r>
              <a:rPr lang="ru-RU" sz="1400" dirty="0" smtClean="0"/>
              <a:t>. поддержка капиталом является </a:t>
            </a:r>
            <a:r>
              <a:rPr lang="ru-RU" sz="1400" dirty="0"/>
              <a:t>недостаточной для полного восстановления финансовой устойчивости банка. В то же время в качестве позитивного фактора рейтинг банка учитывает историю своевременной поддержки ликвидности от властей, регулятивные послабления и поэтапные взносы в капитал. Агробанк </a:t>
            </a:r>
            <a:r>
              <a:rPr lang="ru-RU" sz="1400" dirty="0" smtClean="0"/>
              <a:t>ожидает относительно большой взнос капитала в</a:t>
            </a:r>
            <a:r>
              <a:rPr lang="en-GB" sz="1400" dirty="0" smtClean="0"/>
              <a:t> 2016</a:t>
            </a:r>
            <a:r>
              <a:rPr lang="ru-RU" sz="1400" dirty="0" smtClean="0"/>
              <a:t> г.</a:t>
            </a:r>
            <a:r>
              <a:rPr lang="en-GB" sz="1400" dirty="0" smtClean="0"/>
              <a:t>, </a:t>
            </a:r>
            <a:r>
              <a:rPr lang="ru-RU" sz="1400" dirty="0" smtClean="0"/>
              <a:t>в результате которого его капитализация может улучшиться и оказать позитивное влияние на рейтинги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ru-RU" sz="1400" dirty="0" smtClean="0"/>
              <a:t>По мнению </a:t>
            </a:r>
            <a:r>
              <a:rPr lang="en-GB" sz="1400" dirty="0" smtClean="0"/>
              <a:t>Fitch</a:t>
            </a:r>
            <a:r>
              <a:rPr lang="ru-RU" sz="1400" dirty="0" smtClean="0"/>
              <a:t>, поддержка для банков в иностранной валюте</a:t>
            </a:r>
            <a:r>
              <a:rPr lang="en-GB" sz="1400" dirty="0" smtClean="0"/>
              <a:t> </a:t>
            </a:r>
            <a:r>
              <a:rPr lang="ru-RU" sz="1400" dirty="0" smtClean="0"/>
              <a:t>может быть предоставлена менее своевременно, чем в национальной валюте</a:t>
            </a:r>
            <a:r>
              <a:rPr lang="en-GB" sz="1400" dirty="0" smtClean="0"/>
              <a:t>, </a:t>
            </a:r>
            <a:r>
              <a:rPr lang="ru-RU" sz="1400" dirty="0" smtClean="0"/>
              <a:t>ввиду ограничений на конвертацию в иностранную валюту в Узбекистане</a:t>
            </a:r>
            <a:r>
              <a:rPr lang="en-GB" sz="1400" dirty="0" smtClean="0"/>
              <a:t>. </a:t>
            </a:r>
            <a:r>
              <a:rPr lang="ru-RU" sz="1400" dirty="0" smtClean="0"/>
              <a:t>Как следствие</a:t>
            </a:r>
            <a:r>
              <a:rPr lang="en-GB" sz="1400" dirty="0" smtClean="0"/>
              <a:t>, </a:t>
            </a:r>
            <a:r>
              <a:rPr lang="ru-RU" sz="1400" dirty="0" smtClean="0"/>
              <a:t>долгосрочные РДЭ этих четырех банков в иностранной валюте сдерживаются на уровне</a:t>
            </a:r>
            <a:r>
              <a:rPr lang="en-GB" sz="1400" dirty="0" smtClean="0"/>
              <a:t> </a:t>
            </a:r>
            <a:r>
              <a:rPr lang="ru-RU" sz="1400" dirty="0" smtClean="0"/>
              <a:t>«</a:t>
            </a:r>
            <a:r>
              <a:rPr lang="en-GB" sz="1400" dirty="0" smtClean="0"/>
              <a:t>B−</a:t>
            </a:r>
            <a:r>
              <a:rPr lang="ru-RU" sz="1400" dirty="0" smtClean="0"/>
              <a:t>», на одну ступень ниже их РДЭ в национальной валюте</a:t>
            </a:r>
            <a:endParaRPr lang="en-GB" sz="1400" dirty="0" smtClean="0"/>
          </a:p>
          <a:p>
            <a:pPr lvl="1">
              <a:spcBef>
                <a:spcPts val="600"/>
              </a:spcBef>
            </a:pPr>
            <a:r>
              <a:rPr lang="ru-RU" sz="1400" dirty="0" smtClean="0"/>
              <a:t>Рейтинги банков </a:t>
            </a:r>
            <a:r>
              <a:rPr lang="ru-RU" sz="1400" dirty="0"/>
              <a:t>в частной собственности отражают недостатки операционной среды и рыночных позиций</a:t>
            </a:r>
            <a:r>
              <a:rPr lang="en-US" sz="1400" dirty="0"/>
              <a:t>, </a:t>
            </a:r>
            <a:r>
              <a:rPr lang="ru-RU" sz="1400" dirty="0" smtClean="0"/>
              <a:t>но поддерживаются в значительной мере приемлемыми финансовыми показателями согласно отчетности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8991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/>
          </p:cNvSpPr>
          <p:nvPr/>
        </p:nvSpPr>
        <p:spPr bwMode="gray">
          <a:xfrm>
            <a:off x="450850" y="1525588"/>
            <a:ext cx="814705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1200"/>
              </a:spcBef>
              <a:buFont typeface="Arial" charset="0"/>
              <a:buNone/>
            </a:pPr>
            <a:r>
              <a:rPr lang="ru-RU" altLang="en-US" sz="1300" dirty="0">
                <a:solidFill>
                  <a:schemeClr val="accent1"/>
                </a:solidFill>
              </a:rPr>
              <a:t>Кредитные рейтинги Fitch Ratings полагаются на фактическую информацию, которую агентство получает от эмитентов и из других источников. Fitch Ratings не может обеспечить точность и полноту всей такой информации. Кроме того, рейтинги по своей сути нацелены на перспективу и включают допущения и прогнозы, которые по своей природе не могут быть проверены как факты и на которые могут влиять будущие события и условия, не ожидавшиеся на момент присвоения или подтверждения рейтинга. </a:t>
            </a:r>
          </a:p>
          <a:p>
            <a:pPr algn="just">
              <a:spcBef>
                <a:spcPts val="1200"/>
              </a:spcBef>
              <a:buFont typeface="Arial" charset="0"/>
              <a:buNone/>
            </a:pPr>
            <a:r>
              <a:rPr lang="ru-RU" altLang="en-US" sz="1300" dirty="0">
                <a:solidFill>
                  <a:schemeClr val="accent1"/>
                </a:solidFill>
              </a:rPr>
              <a:t>Информация, содержащаяся в настоящей презентации, публикуется на условиях «как есть», без каких-либо заверений и гарантий. Кредитные рейтинги Fitch Ratings представляют собой мнение относительно кредитоспособности ценной бумаги и не оценивают риск убытков вследствие каких-либо иных рисков, кроме кредитных, за исключением случаев, когда это оговорено отдельно. Отчет Fitch Ratings не служит заменой информации, представляемой инвесторам эмитентом или его агентами в связи с продажей ценных бумаг. </a:t>
            </a:r>
          </a:p>
          <a:p>
            <a:pPr algn="just">
              <a:spcBef>
                <a:spcPts val="1200"/>
              </a:spcBef>
              <a:buFont typeface="Arial" charset="0"/>
              <a:buNone/>
            </a:pPr>
            <a:r>
              <a:rPr lang="ru-RU" altLang="en-US" sz="1300" dirty="0">
                <a:solidFill>
                  <a:schemeClr val="accent1"/>
                </a:solidFill>
              </a:rPr>
              <a:t>Рейтинги могут быть изменены или отозваны в любое время и по любой причине по усмотрению Fitch Ratings.  Агентство не предоставляет каких-либо рекомендаций по вопросам инвестиций. Рейтинги не являются рекомендацией «покупать», «продавать» или «держать» какую-либо ценную бумагу.  </a:t>
            </a:r>
          </a:p>
          <a:p>
            <a:pPr algn="just">
              <a:spcBef>
                <a:spcPts val="1200"/>
              </a:spcBef>
              <a:buFont typeface="Arial" charset="0"/>
              <a:buNone/>
            </a:pPr>
            <a:r>
              <a:rPr lang="ru-RU" altLang="en-US" sz="1300" dirty="0">
                <a:solidFill>
                  <a:schemeClr val="accent1"/>
                </a:solidFill>
              </a:rPr>
              <a:t>НА ВСЕ КРЕДИТНЫЕ РЕЙТИНГИ FITCH РАСПРОСТРАНЯЮТСЯ ОПРЕДЕЛЕННЫЕ ОГРАНИЧЕНИЯ И ДИСКЛЕЙМЕРЫ.  ПРОСИМ ВАС ОЗНАКОМИТЬСЯ С ЭТИМИ ОГРАНИЧЕНИЯМИ И ДИСКЛЕЙМЕРАМИ, А ТАКЖЕ С УСЛОВИЯМИ ИСПОЛЬЗОВАНИЯ КРЕДИТНЫХ РЕЙТИНГОВ ПО ССЫЛКЕ: WWW.FITCHRATINGS.COM.</a:t>
            </a:r>
            <a:endParaRPr lang="en-GB" altLang="en-US" sz="1300" dirty="0">
              <a:solidFill>
                <a:srgbClr val="5E6A71"/>
              </a:solidFill>
            </a:endParaRPr>
          </a:p>
        </p:txBody>
      </p:sp>
      <p:sp>
        <p:nvSpPr>
          <p:cNvPr id="72706" name="Rectangle 2"/>
          <p:cNvSpPr txBox="1">
            <a:spLocks/>
          </p:cNvSpPr>
          <p:nvPr/>
        </p:nvSpPr>
        <p:spPr bwMode="gray">
          <a:xfrm>
            <a:off x="450850" y="506413"/>
            <a:ext cx="83296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Bef>
                <a:spcPts val="1200"/>
              </a:spcBef>
              <a:buFont typeface="Arial" charset="0"/>
              <a:defRPr sz="20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  <a:lvl2pPr marL="173038" indent="-173038" eaLnBrk="0" hangingPunct="0">
              <a:lnSpc>
                <a:spcPct val="120000"/>
              </a:lnSpc>
              <a:spcBef>
                <a:spcPts val="900"/>
              </a:spcBef>
              <a:buClr>
                <a:schemeClr val="accent2"/>
              </a:buClr>
              <a:buFont typeface="Arial" charset="0"/>
              <a:buChar char="•"/>
              <a:defRPr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marL="460375" indent="-173038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marL="738188" indent="-17145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-"/>
              <a:defRPr sz="14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marL="1023938" indent="-171450" eaLnBrk="0" hangingPunct="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1481138" indent="-17145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938338" indent="-17145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2395538" indent="-17145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2852738" indent="-171450" defTabSz="4572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600" dirty="0"/>
              <a:t>Дисклеймер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725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Обзор макроэкономики и банковского сектора</a:t>
            </a:r>
            <a:endParaRPr lang="en-US" dirty="0" smtClean="0"/>
          </a:p>
          <a:p>
            <a:r>
              <a:rPr lang="ru-RU" dirty="0" smtClean="0"/>
              <a:t>Качество активов</a:t>
            </a:r>
            <a:endParaRPr lang="en-US" dirty="0" smtClean="0"/>
          </a:p>
          <a:p>
            <a:r>
              <a:rPr lang="ru-RU" dirty="0" smtClean="0"/>
              <a:t>Капитал и прибыльность</a:t>
            </a:r>
            <a:endParaRPr lang="en-US" dirty="0" smtClean="0"/>
          </a:p>
          <a:p>
            <a:r>
              <a:rPr lang="ru-RU" dirty="0" smtClean="0"/>
              <a:t>Фондирование и ликвидность</a:t>
            </a:r>
            <a:endParaRPr lang="en-US" dirty="0"/>
          </a:p>
          <a:p>
            <a:r>
              <a:rPr lang="ru-RU" dirty="0" smtClean="0"/>
              <a:t>Рейтинги банков</a:t>
            </a:r>
            <a:endParaRPr lang="en-US" dirty="0" smtClean="0"/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1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Макроэкономические индикаторы пока стабильные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1" y="1268413"/>
            <a:ext cx="4137379" cy="3960813"/>
          </a:xfrm>
        </p:spPr>
        <p:txBody>
          <a:bodyPr/>
          <a:lstStyle/>
          <a:p>
            <a:pPr lvl="1"/>
            <a:r>
              <a:rPr lang="ru-RU" sz="1600" dirty="0" smtClean="0"/>
              <a:t>На текущий момент незначительное влияние на операционную среду со стороны снижения цен на нефть</a:t>
            </a:r>
            <a:r>
              <a:rPr lang="en-GB" sz="1600" dirty="0" smtClean="0"/>
              <a:t>/</a:t>
            </a:r>
            <a:r>
              <a:rPr lang="ru-RU" sz="1600" dirty="0" smtClean="0"/>
              <a:t>замедления у основных торговых партнеров в СНГ</a:t>
            </a:r>
            <a:endParaRPr lang="en-GB" sz="1600" dirty="0"/>
          </a:p>
          <a:p>
            <a:pPr lvl="1"/>
            <a:r>
              <a:rPr lang="ru-RU" sz="1600" dirty="0" smtClean="0"/>
              <a:t>Ожидается, что рост ВВП останется высоким в результате высоких государственных инвестиций, подкрепляемых более высоким внутренним потреблением</a:t>
            </a:r>
            <a:endParaRPr lang="en-GB" sz="1600" dirty="0"/>
          </a:p>
          <a:p>
            <a:pPr lvl="1"/>
            <a:r>
              <a:rPr lang="ru-RU" sz="1600" dirty="0"/>
              <a:t>Государственный долг является </a:t>
            </a:r>
            <a:r>
              <a:rPr lang="ru-RU" sz="1600" dirty="0" smtClean="0"/>
              <a:t>низким </a:t>
            </a:r>
            <a:r>
              <a:rPr lang="ru-RU" sz="1600" dirty="0"/>
              <a:t>и прогнозируется </a:t>
            </a:r>
            <a:r>
              <a:rPr lang="ru-RU" sz="1600" dirty="0" smtClean="0"/>
              <a:t>на низком уровне в</a:t>
            </a:r>
            <a:r>
              <a:rPr lang="en-US" sz="1600" dirty="0" smtClean="0"/>
              <a:t> 11</a:t>
            </a:r>
            <a:r>
              <a:rPr lang="ru-RU" sz="1600" dirty="0" smtClean="0"/>
              <a:t>,</a:t>
            </a:r>
            <a:r>
              <a:rPr lang="en-US" sz="1600" dirty="0" smtClean="0"/>
              <a:t>6% </a:t>
            </a:r>
            <a:r>
              <a:rPr lang="ru-RU" sz="1600" dirty="0" smtClean="0"/>
              <a:t>от ВВП на конец</a:t>
            </a:r>
            <a:r>
              <a:rPr lang="en-US" sz="1600" dirty="0" smtClean="0"/>
              <a:t> 2015</a:t>
            </a:r>
            <a:r>
              <a:rPr lang="ru-RU" sz="1600" dirty="0" smtClean="0"/>
              <a:t>г.</a:t>
            </a:r>
            <a:endParaRPr lang="en-US" sz="1600" dirty="0"/>
          </a:p>
          <a:p>
            <a:pPr lvl="1"/>
            <a:r>
              <a:rPr lang="ru-RU" sz="1600" dirty="0" smtClean="0"/>
              <a:t>Аккумулированные резервы в иностранной валюте являются существенными</a:t>
            </a:r>
            <a:r>
              <a:rPr lang="en-US" sz="1600" dirty="0" smtClean="0"/>
              <a:t> (</a:t>
            </a:r>
            <a:r>
              <a:rPr lang="ru-RU" sz="1600" dirty="0" smtClean="0"/>
              <a:t>около</a:t>
            </a:r>
            <a:r>
              <a:rPr lang="en-US" sz="1600" dirty="0" smtClean="0"/>
              <a:t> </a:t>
            </a:r>
            <a:r>
              <a:rPr lang="en-US" sz="1600" dirty="0"/>
              <a:t>30% </a:t>
            </a:r>
            <a:r>
              <a:rPr lang="ru-RU" sz="1600" dirty="0" smtClean="0"/>
              <a:t>ВВП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52019" y="1268413"/>
            <a:ext cx="4043637" cy="252412"/>
          </a:xfrm>
        </p:spPr>
        <p:txBody>
          <a:bodyPr/>
          <a:lstStyle/>
          <a:p>
            <a:r>
              <a:rPr lang="ru-RU" dirty="0" smtClean="0"/>
              <a:t>Ключевые экономические индикаторы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52020" y="5564269"/>
            <a:ext cx="3852230" cy="276999"/>
          </a:xfrm>
        </p:spPr>
        <p:txBody>
          <a:bodyPr/>
          <a:lstStyle/>
          <a:p>
            <a:pPr lvl="0"/>
            <a:r>
              <a:rPr lang="en-US" dirty="0" smtClean="0"/>
              <a:t>* </a:t>
            </a:r>
            <a:r>
              <a:rPr lang="ru-RU" dirty="0" smtClean="0"/>
              <a:t>как</a:t>
            </a:r>
            <a:r>
              <a:rPr lang="en-GB" dirty="0" smtClean="0"/>
              <a:t> </a:t>
            </a:r>
            <a:r>
              <a:rPr lang="en-GB" dirty="0"/>
              <a:t>% </a:t>
            </a:r>
            <a:r>
              <a:rPr lang="ru-RU" dirty="0" smtClean="0"/>
              <a:t>от ВВП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ru-RU" dirty="0" smtClean="0"/>
              <a:t>Источники</a:t>
            </a:r>
            <a:r>
              <a:rPr lang="en-US" dirty="0" smtClean="0"/>
              <a:t>: </a:t>
            </a:r>
            <a:r>
              <a:rPr lang="ru-RU" dirty="0" smtClean="0"/>
              <a:t>МВФ</a:t>
            </a:r>
            <a:r>
              <a:rPr lang="en-US" dirty="0" smtClean="0"/>
              <a:t>, </a:t>
            </a:r>
            <a:r>
              <a:rPr lang="ru-RU" dirty="0" smtClean="0"/>
              <a:t>ЕБРР</a:t>
            </a:r>
            <a:r>
              <a:rPr lang="en-US" dirty="0" smtClean="0"/>
              <a:t>, Fitch</a:t>
            </a:r>
            <a:endParaRPr lang="en-US" dirty="0"/>
          </a:p>
        </p:txBody>
      </p:sp>
      <p:graphicFrame>
        <p:nvGraphicFramePr>
          <p:cNvPr id="13" name="Group 5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346769"/>
              </p:ext>
            </p:extLst>
          </p:nvPr>
        </p:nvGraphicFramePr>
        <p:xfrm>
          <a:off x="4751388" y="1628775"/>
          <a:ext cx="3957182" cy="1856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9412"/>
                <a:gridCol w="509939"/>
                <a:gridCol w="599277"/>
                <a:gridCol w="536704"/>
                <a:gridCol w="66185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(%)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72000" marT="144000" marB="36000" anchor="b" horzOverflow="overflow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GB" sz="1400" u="none" strike="noStrike" dirty="0">
                          <a:effectLst/>
                        </a:rPr>
                        <a:t>2012</a:t>
                      </a:r>
                      <a:endParaRPr lang="en-GB" sz="1400" b="1" i="0" u="none" strike="noStrike" dirty="0">
                        <a:solidFill>
                          <a:srgbClr val="5E6A71"/>
                        </a:solidFill>
                        <a:effectLst/>
                        <a:latin typeface="Arial"/>
                      </a:endParaRPr>
                    </a:p>
                  </a:txBody>
                  <a:tcPr marL="36000" marR="72000" marT="144000" marB="36000" anchor="b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GB" sz="1400" u="none" strike="noStrike" dirty="0">
                          <a:effectLst/>
                        </a:rPr>
                        <a:t>2013</a:t>
                      </a:r>
                      <a:endParaRPr lang="en-GB" sz="1400" b="1" i="0" u="none" strike="noStrike" dirty="0">
                        <a:solidFill>
                          <a:srgbClr val="5E6A71"/>
                        </a:solidFill>
                        <a:effectLst/>
                        <a:latin typeface="Arial"/>
                      </a:endParaRPr>
                    </a:p>
                  </a:txBody>
                  <a:tcPr marL="36000" marR="72000" marT="144000" marB="36000" anchor="b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GB" sz="1400" u="none" strike="noStrike" dirty="0">
                          <a:effectLst/>
                        </a:rPr>
                        <a:t>2014</a:t>
                      </a:r>
                      <a:endParaRPr lang="en-GB" sz="1400" b="1" i="0" u="none" strike="noStrike" dirty="0">
                        <a:solidFill>
                          <a:srgbClr val="5E6A71"/>
                        </a:solidFill>
                        <a:effectLst/>
                        <a:latin typeface="Arial"/>
                      </a:endParaRPr>
                    </a:p>
                  </a:txBody>
                  <a:tcPr marL="36000" marR="72000" marT="144000" marB="36000" anchor="b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lang="en-GB" sz="1400" u="none" strike="noStrike" dirty="0" smtClean="0">
                          <a:effectLst/>
                        </a:rPr>
                        <a:t>2015</a:t>
                      </a:r>
                      <a:r>
                        <a:rPr lang="ru-RU" sz="1400" u="none" strike="noStrike" dirty="0" smtClean="0">
                          <a:effectLst/>
                        </a:rPr>
                        <a:t>п</a:t>
                      </a:r>
                      <a:endParaRPr lang="en-GB" sz="1400" b="1" i="0" u="none" strike="noStrike" dirty="0">
                        <a:solidFill>
                          <a:srgbClr val="5E6A71"/>
                        </a:solidFill>
                        <a:effectLst/>
                        <a:latin typeface="Arial"/>
                      </a:endParaRPr>
                    </a:p>
                  </a:txBody>
                  <a:tcPr marL="36000" marR="72000" marT="144000" marB="3600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Рост ВВП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72000" marT="36000" marB="36000" horzOverflow="overflow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Инфляция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72000" marT="36000" marB="36000" horzOverflow="overflow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Госдолг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72000" marT="36000" marB="36000" horzOverflow="overflow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Баланс бюджета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72000" marT="36000" marB="36000" horzOverflow="overflow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4.7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1.7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36000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Счет тек. операц.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72000" marT="36000" marB="72000" horzOverflow="overflow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72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72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72000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</a:pP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r>
                        <a:rPr kumimoji="0" lang="en-GB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72000" marT="36000" marB="72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43241" y="1094243"/>
            <a:ext cx="8064500" cy="144145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sz="1600" dirty="0" smtClean="0"/>
              <a:t>Падение цен на сырьевые товары</a:t>
            </a:r>
            <a:r>
              <a:rPr lang="en-GB" sz="1600" dirty="0" smtClean="0"/>
              <a:t>,</a:t>
            </a:r>
            <a:r>
              <a:rPr lang="ru-RU" sz="1600" dirty="0" smtClean="0"/>
              <a:t> в особенности на нефть и хлопок</a:t>
            </a:r>
            <a:r>
              <a:rPr lang="en-GB" sz="1600" dirty="0" smtClean="0"/>
              <a:t>, </a:t>
            </a:r>
            <a:r>
              <a:rPr lang="ru-RU" sz="1600" dirty="0" smtClean="0"/>
              <a:t>оказывает давление на крупнейшие секторы экономики Узбекистана</a:t>
            </a:r>
            <a:endParaRPr lang="en-GB" sz="1600" dirty="0"/>
          </a:p>
          <a:p>
            <a:pPr lvl="1">
              <a:spcBef>
                <a:spcPts val="600"/>
              </a:spcBef>
            </a:pPr>
            <a:r>
              <a:rPr lang="ru-RU" sz="1600" dirty="0" smtClean="0"/>
              <a:t>Чистые денежные переводы из России существенно сократились: на</a:t>
            </a:r>
            <a:r>
              <a:rPr lang="en-GB" sz="1600" dirty="0" smtClean="0"/>
              <a:t> </a:t>
            </a:r>
            <a:r>
              <a:rPr lang="en-GB" sz="1600" dirty="0"/>
              <a:t>18% </a:t>
            </a:r>
            <a:r>
              <a:rPr lang="ru-RU" sz="1600" dirty="0" smtClean="0"/>
              <a:t>в</a:t>
            </a:r>
            <a:r>
              <a:rPr lang="en-GB" sz="1600" dirty="0" smtClean="0"/>
              <a:t> 2014</a:t>
            </a:r>
            <a:r>
              <a:rPr lang="ru-RU" sz="1600" dirty="0" smtClean="0"/>
              <a:t> г. и, как ожидается, снизятся еще на</a:t>
            </a:r>
            <a:r>
              <a:rPr lang="en-GB" sz="1600" dirty="0" smtClean="0"/>
              <a:t> </a:t>
            </a:r>
            <a:r>
              <a:rPr lang="en-GB" sz="1600" dirty="0"/>
              <a:t>30% </a:t>
            </a:r>
            <a:r>
              <a:rPr lang="ru-RU" sz="1600" dirty="0" smtClean="0"/>
              <a:t>в</a:t>
            </a:r>
            <a:r>
              <a:rPr lang="en-GB" sz="1600" dirty="0" smtClean="0"/>
              <a:t> 2015</a:t>
            </a:r>
            <a:r>
              <a:rPr lang="ru-RU" sz="1600" dirty="0" smtClean="0"/>
              <a:t> г.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В отличие от большинства других стран в регионе СНГ, Узбекистан в последнее время не проводил существенной девальвации национальной валюты</a:t>
            </a:r>
            <a:endParaRPr lang="en-GB" sz="1600" dirty="0"/>
          </a:p>
        </p:txBody>
      </p:sp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Внешнее давление усилилось</a:t>
            </a:r>
            <a:endParaRPr lang="en-US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gray">
          <a:xfrm>
            <a:off x="543241" y="5695854"/>
            <a:ext cx="37675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900" dirty="0" smtClean="0"/>
              <a:t>Источники</a:t>
            </a:r>
            <a:r>
              <a:rPr lang="en-US" sz="900" dirty="0" smtClean="0"/>
              <a:t>: </a:t>
            </a:r>
            <a:r>
              <a:rPr lang="ru-RU" sz="900" dirty="0" smtClean="0"/>
              <a:t>Центральный банк Российской Федерации</a:t>
            </a:r>
            <a:r>
              <a:rPr lang="en-US" sz="900" dirty="0" smtClean="0"/>
              <a:t>, </a:t>
            </a:r>
            <a:r>
              <a:rPr lang="ru-RU" sz="900" dirty="0" smtClean="0"/>
              <a:t>расчеты </a:t>
            </a:r>
            <a:r>
              <a:rPr lang="en-US" sz="900" dirty="0" smtClean="0"/>
              <a:t>Fitch</a:t>
            </a:r>
            <a:endParaRPr lang="en-US" sz="9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gray">
          <a:xfrm>
            <a:off x="539750" y="3044885"/>
            <a:ext cx="3218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Денежные переводы из России</a:t>
            </a:r>
            <a:endParaRPr lang="en-US" sz="1600" b="1" dirty="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gray">
          <a:xfrm>
            <a:off x="4756103" y="5557354"/>
            <a:ext cx="3973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900" dirty="0" smtClean="0"/>
              <a:t>* </a:t>
            </a:r>
            <a:r>
              <a:rPr lang="ru-RU" sz="900" dirty="0" smtClean="0"/>
              <a:t>Девальвация к доллару США </a:t>
            </a:r>
            <a:r>
              <a:rPr lang="en-US" sz="900" dirty="0" smtClean="0"/>
              <a:t>(</a:t>
            </a:r>
            <a:r>
              <a:rPr lang="ru-RU" sz="900" dirty="0"/>
              <a:t>к</a:t>
            </a:r>
            <a:r>
              <a:rPr lang="ru-RU" sz="900" dirty="0" smtClean="0"/>
              <a:t>онец </a:t>
            </a:r>
            <a:r>
              <a:rPr lang="en-US" sz="900" dirty="0" smtClean="0"/>
              <a:t>2013</a:t>
            </a:r>
            <a:r>
              <a:rPr lang="ru-RU" sz="900" dirty="0" smtClean="0"/>
              <a:t> г.</a:t>
            </a:r>
            <a:r>
              <a:rPr lang="en-US" sz="900" dirty="0" smtClean="0"/>
              <a:t> </a:t>
            </a:r>
            <a:r>
              <a:rPr lang="en-US" sz="900" dirty="0"/>
              <a:t>= 100)</a:t>
            </a:r>
          </a:p>
          <a:p>
            <a:pPr defTabSz="914400" eaLnBrk="1" hangingPunct="1"/>
            <a:r>
              <a:rPr lang="ru-RU" sz="900" dirty="0" smtClean="0"/>
              <a:t>Источник</a:t>
            </a:r>
            <a:r>
              <a:rPr lang="en-US" sz="900" dirty="0" smtClean="0"/>
              <a:t>: </a:t>
            </a:r>
            <a:r>
              <a:rPr lang="ru-RU" sz="900" dirty="0" smtClean="0"/>
              <a:t>центральные банки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750282" y="3044885"/>
            <a:ext cx="38867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600" b="1" dirty="0" smtClean="0"/>
              <a:t>Девальвация валют в странах СНГ</a:t>
            </a:r>
            <a:r>
              <a:rPr lang="en-GB" sz="1600" b="1" dirty="0" smtClean="0"/>
              <a:t>*</a:t>
            </a:r>
            <a:endParaRPr lang="en-US" sz="1600" b="1" dirty="0"/>
          </a:p>
        </p:txBody>
      </p:sp>
      <p:graphicFrame>
        <p:nvGraphicFramePr>
          <p:cNvPr id="13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24857408"/>
              </p:ext>
            </p:extLst>
          </p:nvPr>
        </p:nvGraphicFramePr>
        <p:xfrm>
          <a:off x="539750" y="3289300"/>
          <a:ext cx="3852863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3"/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77958875"/>
              </p:ext>
            </p:extLst>
          </p:nvPr>
        </p:nvGraphicFramePr>
        <p:xfrm>
          <a:off x="4757737" y="3289300"/>
          <a:ext cx="3954943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5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07298928"/>
              </p:ext>
            </p:extLst>
          </p:nvPr>
        </p:nvGraphicFramePr>
        <p:xfrm>
          <a:off x="539750" y="3603180"/>
          <a:ext cx="3852863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Grp="1"/>
          </p:cNvSpPr>
          <p:nvPr>
            <p:ph sz="quarter" idx="13"/>
          </p:nvPr>
        </p:nvSpPr>
        <p:spPr>
          <a:xfrm>
            <a:off x="539750" y="1155197"/>
            <a:ext cx="8064500" cy="1669844"/>
          </a:xfrm>
        </p:spPr>
        <p:txBody>
          <a:bodyPr/>
          <a:lstStyle/>
          <a:p>
            <a:pPr lvl="1"/>
            <a:r>
              <a:rPr lang="ru-RU" sz="1600" dirty="0" smtClean="0"/>
              <a:t>Долговая нагрузка экономики является низкой</a:t>
            </a:r>
            <a:r>
              <a:rPr lang="en-US" sz="1600" dirty="0" smtClean="0"/>
              <a:t>, </a:t>
            </a:r>
            <a:r>
              <a:rPr lang="ru-RU" sz="1600" dirty="0" smtClean="0"/>
              <a:t>что сокращает риски, связанные с ростом</a:t>
            </a:r>
            <a:r>
              <a:rPr lang="en-US" sz="1600" dirty="0" smtClean="0"/>
              <a:t>, </a:t>
            </a:r>
            <a:r>
              <a:rPr lang="ru-RU" sz="1600" dirty="0" smtClean="0"/>
              <a:t>но также </a:t>
            </a:r>
            <a:r>
              <a:rPr lang="ru-RU" sz="1600" dirty="0"/>
              <a:t>отражает низкое проникновение </a:t>
            </a:r>
            <a:r>
              <a:rPr lang="ru-RU" sz="1600" dirty="0" smtClean="0"/>
              <a:t>банковских услуг</a:t>
            </a:r>
            <a:endParaRPr lang="en-US" sz="1600" dirty="0" smtClean="0"/>
          </a:p>
          <a:p>
            <a:pPr lvl="1"/>
            <a:r>
              <a:rPr lang="ru-RU" sz="1600" dirty="0" smtClean="0"/>
              <a:t>Розничное кредитование остается недостаточно развитым в сравнении с другими рынками региона СНГ</a:t>
            </a:r>
            <a:endParaRPr lang="en-US" sz="1600" dirty="0" smtClean="0"/>
          </a:p>
          <a:p>
            <a:pPr lvl="1"/>
            <a:r>
              <a:rPr lang="ru-RU" sz="1600" dirty="0" smtClean="0"/>
              <a:t>На госбанки, ориентированные на ключевые секторы экономики и</a:t>
            </a:r>
            <a:r>
              <a:rPr lang="en-US" sz="1600" dirty="0" smtClean="0"/>
              <a:t>/</a:t>
            </a:r>
            <a:r>
              <a:rPr lang="ru-RU" sz="1600" dirty="0" smtClean="0"/>
              <a:t>или крупные компании в госсобственности, приходится свыше</a:t>
            </a:r>
            <a:r>
              <a:rPr lang="en-US" sz="1600" dirty="0" smtClean="0"/>
              <a:t> 75% </a:t>
            </a:r>
            <a:r>
              <a:rPr lang="ru-RU" sz="1600" dirty="0" smtClean="0"/>
              <a:t>активов сектора</a:t>
            </a:r>
            <a:endParaRPr lang="en-US" sz="1600" dirty="0" smtClean="0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Небольшой высоко-концентрированный банковский сектор</a:t>
            </a:r>
            <a:endParaRPr lang="en-US" dirty="0" smtClean="0"/>
          </a:p>
        </p:txBody>
      </p:sp>
      <p:graphicFrame>
        <p:nvGraphicFramePr>
          <p:cNvPr id="14" name="Object 3"/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58797666"/>
              </p:ext>
            </p:extLst>
          </p:nvPr>
        </p:nvGraphicFramePr>
        <p:xfrm>
          <a:off x="4740804" y="3604879"/>
          <a:ext cx="3846512" cy="215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Text Box 5"/>
          <p:cNvSpPr txBox="1">
            <a:spLocks noChangeArrowheads="1"/>
          </p:cNvSpPr>
          <p:nvPr/>
        </p:nvSpPr>
        <p:spPr bwMode="gray">
          <a:xfrm>
            <a:off x="544398" y="5870035"/>
            <a:ext cx="804291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900" dirty="0" smtClean="0"/>
              <a:t>Данные на конец </a:t>
            </a:r>
            <a:r>
              <a:rPr lang="en-US" sz="900" dirty="0" smtClean="0"/>
              <a:t>1</a:t>
            </a:r>
            <a:r>
              <a:rPr lang="ru-RU" sz="900" dirty="0" smtClean="0"/>
              <a:t> пол. 20</a:t>
            </a:r>
            <a:r>
              <a:rPr lang="en-US" sz="900" dirty="0" smtClean="0"/>
              <a:t>15</a:t>
            </a:r>
            <a:r>
              <a:rPr lang="ru-RU" sz="900" dirty="0" smtClean="0"/>
              <a:t> г</a:t>
            </a:r>
            <a:r>
              <a:rPr lang="en-US" sz="900" dirty="0" smtClean="0"/>
              <a:t>. </a:t>
            </a:r>
            <a:r>
              <a:rPr lang="ru-RU" sz="900" dirty="0" smtClean="0"/>
              <a:t>Источники</a:t>
            </a:r>
            <a:r>
              <a:rPr lang="en-US" sz="900" dirty="0" smtClean="0"/>
              <a:t>: </a:t>
            </a:r>
            <a:r>
              <a:rPr lang="ru-RU" sz="900" dirty="0" smtClean="0"/>
              <a:t>национальные банки и банковские регуляторы</a:t>
            </a:r>
            <a:r>
              <a:rPr lang="en-US" sz="900" dirty="0" smtClean="0"/>
              <a:t>, </a:t>
            </a:r>
            <a:r>
              <a:rPr lang="ru-RU" sz="900" dirty="0" smtClean="0"/>
              <a:t>финансовая отчетность банков</a:t>
            </a:r>
            <a:r>
              <a:rPr lang="en-US" sz="900" dirty="0" smtClean="0"/>
              <a:t>, </a:t>
            </a:r>
            <a:r>
              <a:rPr lang="ru-RU" sz="900" dirty="0" smtClean="0"/>
              <a:t>расчеты </a:t>
            </a:r>
            <a:r>
              <a:rPr lang="en-US" sz="900" dirty="0" smtClean="0"/>
              <a:t>Fitch</a:t>
            </a:r>
            <a:endParaRPr lang="en-US" sz="9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555764" y="3112437"/>
            <a:ext cx="13962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Кредиты</a:t>
            </a:r>
            <a:r>
              <a:rPr lang="en-US" sz="1600" b="1" dirty="0" smtClean="0"/>
              <a:t>/</a:t>
            </a:r>
            <a:r>
              <a:rPr lang="ru-RU" sz="1600" b="1" dirty="0" smtClean="0"/>
              <a:t>ВВП</a:t>
            </a:r>
            <a:endParaRPr lang="en-US" sz="16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4762744" y="3112437"/>
            <a:ext cx="26416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Доля госбанков в секторе</a:t>
            </a:r>
            <a:endParaRPr lang="en-US" sz="1600" b="1" dirty="0" smtClean="0"/>
          </a:p>
          <a:p>
            <a:r>
              <a:rPr lang="ru-RU" sz="1600" dirty="0" smtClean="0"/>
              <a:t>По суммарным активам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56008" y="5764346"/>
            <a:ext cx="3881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58596" y="5764346"/>
            <a:ext cx="3881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/>
          </p:cNvSpPr>
          <p:nvPr>
            <p:ph sz="quarter" idx="13"/>
          </p:nvPr>
        </p:nvSpPr>
        <p:spPr>
          <a:xfrm>
            <a:off x="539750" y="1015853"/>
            <a:ext cx="8064500" cy="144145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sz="1600" dirty="0" smtClean="0"/>
              <a:t>Рост кредитования снизился в</a:t>
            </a:r>
            <a:r>
              <a:rPr lang="en-US" sz="1600" dirty="0" smtClean="0"/>
              <a:t> 1</a:t>
            </a:r>
            <a:r>
              <a:rPr lang="ru-RU" sz="1600" dirty="0" smtClean="0"/>
              <a:t> полугодии 20</a:t>
            </a:r>
            <a:r>
              <a:rPr lang="en-US" sz="1600" dirty="0" smtClean="0"/>
              <a:t>15</a:t>
            </a:r>
            <a:r>
              <a:rPr lang="ru-RU" sz="1600" dirty="0" smtClean="0"/>
              <a:t> г. до</a:t>
            </a:r>
            <a:r>
              <a:rPr lang="en-US" sz="1600" dirty="0" smtClean="0"/>
              <a:t> 8% </a:t>
            </a:r>
            <a:r>
              <a:rPr lang="ru-RU" sz="1600" dirty="0" smtClean="0"/>
              <a:t>с исторически высоких уровней, выраженных двузначными числами</a:t>
            </a:r>
            <a:endParaRPr lang="en-GB" sz="1600" dirty="0" smtClean="0"/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Доля валютного кредитования в Узбекистане была высокой на уровне</a:t>
            </a:r>
            <a:r>
              <a:rPr lang="en-GB" sz="1600" dirty="0" smtClean="0"/>
              <a:t> 49% </a:t>
            </a:r>
            <a:r>
              <a:rPr lang="ru-RU" sz="1600" dirty="0" smtClean="0"/>
              <a:t>от всех кредитов на конец </a:t>
            </a:r>
            <a:r>
              <a:rPr lang="en-GB" sz="1600" dirty="0" smtClean="0"/>
              <a:t>2014</a:t>
            </a:r>
            <a:r>
              <a:rPr lang="ru-RU" sz="1600" dirty="0" smtClean="0"/>
              <a:t> г. Позитивным моментом является наличие валютных доходов у большинства заемщиков</a:t>
            </a:r>
            <a:endParaRPr lang="en-GB" sz="1600" dirty="0" smtClean="0"/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Валютной позиции соответствует фондирование в иностранной валюте на уровне</a:t>
            </a:r>
            <a:r>
              <a:rPr lang="en-GB" sz="1600" dirty="0" smtClean="0"/>
              <a:t> 49% </a:t>
            </a:r>
            <a:r>
              <a:rPr lang="ru-RU" sz="1600" dirty="0" smtClean="0"/>
              <a:t>всех обязательств</a:t>
            </a:r>
            <a:endParaRPr lang="en-GB" sz="1600" dirty="0"/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кредитования замедлился</a:t>
            </a:r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gray">
          <a:xfrm>
            <a:off x="4758639" y="5748529"/>
            <a:ext cx="38540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900" dirty="0" smtClean="0"/>
              <a:t>Данные на конец </a:t>
            </a:r>
            <a:r>
              <a:rPr lang="en-US" sz="900" dirty="0" smtClean="0"/>
              <a:t>2014</a:t>
            </a:r>
            <a:r>
              <a:rPr lang="ru-RU" sz="900" dirty="0" smtClean="0"/>
              <a:t> г.</a:t>
            </a:r>
            <a:r>
              <a:rPr lang="en-US" sz="900" dirty="0" smtClean="0"/>
              <a:t> </a:t>
            </a:r>
            <a:r>
              <a:rPr lang="ru-RU" sz="900" dirty="0"/>
              <a:t>Источники</a:t>
            </a:r>
            <a:r>
              <a:rPr lang="en-US" sz="900" dirty="0"/>
              <a:t>: </a:t>
            </a:r>
            <a:r>
              <a:rPr lang="ru-RU" sz="900" dirty="0"/>
              <a:t>национальные банки и банковские регуляторы</a:t>
            </a:r>
            <a:r>
              <a:rPr lang="en-US" sz="900" dirty="0"/>
              <a:t>, </a:t>
            </a:r>
            <a:r>
              <a:rPr lang="ru-RU" sz="900" dirty="0"/>
              <a:t>финансовая отчетность банков</a:t>
            </a:r>
            <a:r>
              <a:rPr lang="en-US" sz="900" dirty="0"/>
              <a:t>, </a:t>
            </a:r>
            <a:r>
              <a:rPr lang="ru-RU" sz="900" dirty="0"/>
              <a:t>расчеты </a:t>
            </a:r>
            <a:r>
              <a:rPr lang="en-US" sz="900" dirty="0" smtClean="0"/>
              <a:t>Fitch</a:t>
            </a:r>
            <a:endParaRPr lang="en-US" sz="9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4757738" y="3063404"/>
            <a:ext cx="38992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Валютные кредиты</a:t>
            </a:r>
            <a:r>
              <a:rPr lang="en-US" sz="1600" b="1" dirty="0" smtClean="0"/>
              <a:t>/</a:t>
            </a:r>
            <a:r>
              <a:rPr lang="ru-RU" sz="1600" b="1" dirty="0" smtClean="0"/>
              <a:t>валовые кредиты</a:t>
            </a:r>
            <a:endParaRPr lang="en-US" sz="16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gray">
          <a:xfrm>
            <a:off x="539722" y="5817780"/>
            <a:ext cx="353695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900" dirty="0" smtClean="0"/>
              <a:t>Источники</a:t>
            </a:r>
            <a:r>
              <a:rPr lang="en-US" sz="900" dirty="0" smtClean="0"/>
              <a:t>: </a:t>
            </a:r>
            <a:r>
              <a:rPr lang="ru-RU" sz="900" dirty="0" smtClean="0"/>
              <a:t>Центральный банк Узбекистана</a:t>
            </a:r>
            <a:r>
              <a:rPr lang="en-US" sz="900" dirty="0" smtClean="0"/>
              <a:t>, </a:t>
            </a:r>
            <a:r>
              <a:rPr lang="ru-RU" sz="900" dirty="0" smtClean="0"/>
              <a:t>расчеты </a:t>
            </a:r>
            <a:r>
              <a:rPr lang="en-US" sz="900" dirty="0" smtClean="0"/>
              <a:t>Fitch.</a:t>
            </a:r>
            <a:endParaRPr lang="en-US" sz="9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539750" y="3063404"/>
            <a:ext cx="19552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Рост кредитования</a:t>
            </a:r>
            <a:endParaRPr lang="en-US" sz="1600" b="1" dirty="0"/>
          </a:p>
        </p:txBody>
      </p:sp>
      <p:graphicFrame>
        <p:nvGraphicFramePr>
          <p:cNvPr id="24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97200468"/>
              </p:ext>
            </p:extLst>
          </p:nvPr>
        </p:nvGraphicFramePr>
        <p:xfrm>
          <a:off x="539750" y="3411226"/>
          <a:ext cx="3852863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Object 3"/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640026135"/>
              </p:ext>
            </p:extLst>
          </p:nvPr>
        </p:nvGraphicFramePr>
        <p:xfrm>
          <a:off x="4757738" y="3411226"/>
          <a:ext cx="3846512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142007" y="5685965"/>
            <a:ext cx="3881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/>
          </p:cNvSpPr>
          <p:nvPr>
            <p:ph sz="quarter" idx="13"/>
          </p:nvPr>
        </p:nvSpPr>
        <p:spPr>
          <a:xfrm>
            <a:off x="539750" y="1268413"/>
            <a:ext cx="8064500" cy="1158875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sz="1600" dirty="0" smtClean="0"/>
              <a:t>Качество активов системы согласно отчетности является адекватным при проблемных кредитах на умеренном уровне в</a:t>
            </a:r>
            <a:r>
              <a:rPr lang="en-US" sz="1600" dirty="0" smtClean="0"/>
              <a:t> 4</a:t>
            </a:r>
            <a:r>
              <a:rPr lang="ru-RU" sz="1600" dirty="0" smtClean="0"/>
              <a:t>,</a:t>
            </a:r>
            <a:r>
              <a:rPr lang="en-US" sz="1600" dirty="0" smtClean="0"/>
              <a:t>7% </a:t>
            </a:r>
            <a:r>
              <a:rPr lang="ru-RU" sz="1600" dirty="0" smtClean="0"/>
              <a:t>и хорошем покрытии резервами на уровне</a:t>
            </a:r>
            <a:r>
              <a:rPr lang="en-US" sz="1600" dirty="0" smtClean="0"/>
              <a:t> 90%</a:t>
            </a:r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По оценкам </a:t>
            </a:r>
            <a:r>
              <a:rPr lang="en-GB" sz="1600" dirty="0" smtClean="0"/>
              <a:t>Fitch</a:t>
            </a:r>
            <a:r>
              <a:rPr lang="ru-RU" sz="1600" dirty="0" smtClean="0"/>
              <a:t>, банки могут увеличить резервы в среднем на</a:t>
            </a:r>
            <a:r>
              <a:rPr lang="en-GB" sz="1600" dirty="0" smtClean="0"/>
              <a:t> 9%, </a:t>
            </a:r>
            <a:r>
              <a:rPr lang="ru-RU" sz="1600" dirty="0" smtClean="0"/>
              <a:t>что в большинстве случаев будет достаточным, чтобы выдержать умеренный стресс</a:t>
            </a:r>
            <a:endParaRPr lang="en-GB" sz="1600" dirty="0" smtClean="0"/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Умеренное качество активов и способность абсорбировать убытки</a:t>
            </a:r>
            <a:endParaRPr lang="en-US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gray">
          <a:xfrm>
            <a:off x="547688" y="5584327"/>
            <a:ext cx="39735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900" dirty="0" smtClean="0"/>
              <a:t>Данные на конец </a:t>
            </a:r>
            <a:r>
              <a:rPr lang="en-US" sz="900" dirty="0" smtClean="0"/>
              <a:t>1</a:t>
            </a:r>
            <a:r>
              <a:rPr lang="ru-RU" sz="900" dirty="0" smtClean="0"/>
              <a:t> пол. 20</a:t>
            </a:r>
            <a:r>
              <a:rPr lang="en-US" sz="900" dirty="0" smtClean="0"/>
              <a:t>15</a:t>
            </a:r>
            <a:r>
              <a:rPr lang="ru-RU" sz="900" dirty="0" smtClean="0"/>
              <a:t> г</a:t>
            </a:r>
            <a:r>
              <a:rPr lang="en-US" sz="900" dirty="0" smtClean="0"/>
              <a:t>. </a:t>
            </a:r>
            <a:r>
              <a:rPr lang="ru-RU" sz="900" dirty="0" smtClean="0"/>
              <a:t>Источник</a:t>
            </a:r>
            <a:r>
              <a:rPr lang="en-US" sz="900" dirty="0" smtClean="0"/>
              <a:t>: </a:t>
            </a:r>
            <a:r>
              <a:rPr lang="ru-RU" sz="900" dirty="0" smtClean="0"/>
              <a:t>Национальные банки и банковские регуляторы</a:t>
            </a:r>
            <a:r>
              <a:rPr lang="en-US" sz="900" dirty="0" smtClean="0"/>
              <a:t>, </a:t>
            </a:r>
            <a:r>
              <a:rPr lang="ru-RU" sz="900" dirty="0" smtClean="0"/>
              <a:t>расчеты </a:t>
            </a:r>
            <a:r>
              <a:rPr lang="en-US" sz="900" dirty="0" smtClean="0"/>
              <a:t>Fitch. </a:t>
            </a:r>
            <a:r>
              <a:rPr lang="ru-RU" sz="900" dirty="0" smtClean="0"/>
              <a:t>Данные по Узбекистану на конец </a:t>
            </a:r>
            <a:r>
              <a:rPr lang="en-US" sz="900" dirty="0" smtClean="0"/>
              <a:t>2014</a:t>
            </a:r>
            <a:r>
              <a:rPr lang="ru-RU" sz="900" dirty="0" smtClean="0"/>
              <a:t> г. основаны на отчетности банков по МСФО</a:t>
            </a:r>
            <a:r>
              <a:rPr lang="en-US" sz="900" dirty="0" smtClean="0"/>
              <a:t>. </a:t>
            </a:r>
            <a:endParaRPr lang="en-US" sz="900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gray">
          <a:xfrm>
            <a:off x="558800" y="2754173"/>
            <a:ext cx="1807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Качество активов</a:t>
            </a:r>
            <a:endParaRPr lang="en-US" sz="16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4757738" y="5307328"/>
            <a:ext cx="391717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900" dirty="0" smtClean="0"/>
              <a:t>Максимальные возможные резервы указывают максимальные размер резервов, которые банки могут создать до того, как их показатель достаточности капитала по базельскому соглашению снизится до минимального уровня в</a:t>
            </a:r>
            <a:r>
              <a:rPr lang="en-US" sz="900" dirty="0" smtClean="0"/>
              <a:t> </a:t>
            </a:r>
            <a:r>
              <a:rPr lang="en-US" sz="900" dirty="0"/>
              <a:t>8</a:t>
            </a:r>
            <a:r>
              <a:rPr lang="en-US" sz="900" dirty="0" smtClean="0"/>
              <a:t>%. </a:t>
            </a:r>
            <a:endParaRPr lang="en-US" sz="900" dirty="0"/>
          </a:p>
          <a:p>
            <a:pPr defTabSz="914400" eaLnBrk="1" hangingPunct="1"/>
            <a:r>
              <a:rPr lang="ru-RU" sz="900" dirty="0" smtClean="0"/>
              <a:t>Источник</a:t>
            </a:r>
            <a:r>
              <a:rPr lang="en-US" sz="900" dirty="0" smtClean="0"/>
              <a:t>: </a:t>
            </a:r>
            <a:r>
              <a:rPr lang="ru-RU" sz="900" dirty="0" smtClean="0"/>
              <a:t>расчеты </a:t>
            </a:r>
            <a:r>
              <a:rPr lang="en-US" sz="900" dirty="0" smtClean="0"/>
              <a:t>Fitch</a:t>
            </a:r>
            <a:r>
              <a:rPr lang="ru-RU" sz="900" dirty="0" smtClean="0"/>
              <a:t>, основанные на отчетности по МСФО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4712510" y="2754173"/>
            <a:ext cx="19029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Резервы по МСФО</a:t>
            </a:r>
            <a:endParaRPr lang="en-US" sz="1600" b="1" dirty="0"/>
          </a:p>
        </p:txBody>
      </p:sp>
      <p:graphicFrame>
        <p:nvGraphicFramePr>
          <p:cNvPr id="19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1942886"/>
              </p:ext>
            </p:extLst>
          </p:nvPr>
        </p:nvGraphicFramePr>
        <p:xfrm>
          <a:off x="539750" y="3101708"/>
          <a:ext cx="3852863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Object 3"/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183611384"/>
              </p:ext>
            </p:extLst>
          </p:nvPr>
        </p:nvGraphicFramePr>
        <p:xfrm>
          <a:off x="4757738" y="3101708"/>
          <a:ext cx="3846512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390182" y="5340825"/>
            <a:ext cx="38818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Стабильная капитализация поддерживается взносами государства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2846" y="1185068"/>
            <a:ext cx="8360228" cy="1496131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dirty="0" smtClean="0"/>
              <a:t>Капитализация сектора оставалась в целом стабильной в</a:t>
            </a:r>
            <a:r>
              <a:rPr lang="en-US" dirty="0" smtClean="0"/>
              <a:t> </a:t>
            </a:r>
            <a:r>
              <a:rPr lang="en-US" dirty="0"/>
              <a:t>2014 </a:t>
            </a:r>
            <a:r>
              <a:rPr lang="ru-RU" dirty="0" smtClean="0"/>
              <a:t>г. благодаря систематическим взносам капитала со стороны государства</a:t>
            </a:r>
            <a:r>
              <a:rPr lang="en-US" dirty="0" smtClean="0"/>
              <a:t> (</a:t>
            </a:r>
            <a:r>
              <a:rPr lang="ru-RU" dirty="0" smtClean="0"/>
              <a:t>главным образом в госбанки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ru-RU" dirty="0" smtClean="0"/>
              <a:t>Взносы капитала также были сделаны в 2015 году для поддержки банков для соблюдения требования по </a:t>
            </a:r>
            <a:r>
              <a:rPr lang="en-US" dirty="0" smtClean="0"/>
              <a:t>20</a:t>
            </a:r>
            <a:r>
              <a:rPr lang="ru-RU" dirty="0" smtClean="0"/>
              <a:t>-процентному годовому росту капитала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12" y="5801760"/>
            <a:ext cx="8070838" cy="138499"/>
          </a:xfrm>
        </p:spPr>
        <p:txBody>
          <a:bodyPr/>
          <a:lstStyle/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расчеты </a:t>
            </a:r>
            <a:r>
              <a:rPr lang="en-US" dirty="0" smtClean="0"/>
              <a:t>Fitch</a:t>
            </a:r>
            <a:r>
              <a:rPr lang="ru-RU" dirty="0"/>
              <a:t>,</a:t>
            </a:r>
            <a:r>
              <a:rPr lang="ru-RU" dirty="0" smtClean="0"/>
              <a:t> основанные на отчетности банков по МСФО</a:t>
            </a:r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546100" y="2681199"/>
            <a:ext cx="3193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Отношение капитала к активам</a:t>
            </a:r>
            <a:endParaRPr lang="en-US" sz="1600" b="1" dirty="0"/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875473118"/>
              </p:ext>
            </p:extLst>
          </p:nvPr>
        </p:nvGraphicFramePr>
        <p:xfrm>
          <a:off x="539750" y="2992163"/>
          <a:ext cx="8064500" cy="270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25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749" y="937471"/>
            <a:ext cx="8208963" cy="1953775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ru-RU" sz="1600" dirty="0"/>
              <a:t>Средняя доходность </a:t>
            </a:r>
            <a:r>
              <a:rPr lang="ru-RU" sz="1600" dirty="0" smtClean="0"/>
              <a:t>активов является умеренной на уровне </a:t>
            </a:r>
            <a:r>
              <a:rPr lang="en-US" sz="1600" dirty="0" smtClean="0"/>
              <a:t>8</a:t>
            </a:r>
            <a:r>
              <a:rPr lang="en-US" sz="1600" dirty="0"/>
              <a:t>% </a:t>
            </a:r>
            <a:r>
              <a:rPr lang="ru-RU" sz="1600" dirty="0" smtClean="0"/>
              <a:t>ввиду доминирования госбанков с высокой долей низкомаржинального кредитования по стратегически важным проектам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ru-RU" sz="1600" spc="-20" dirty="0" smtClean="0"/>
              <a:t>Чистая процентная маржа в секторе была стабильной в предыдущие годы</a:t>
            </a:r>
            <a:r>
              <a:rPr lang="en-US" sz="1600" spc="-20" dirty="0" smtClean="0"/>
              <a:t>, </a:t>
            </a:r>
            <a:r>
              <a:rPr lang="ru-RU" sz="1600" spc="-20" dirty="0" smtClean="0"/>
              <a:t>получая преимущества от низкой стоимости фондирования</a:t>
            </a:r>
            <a:endParaRPr lang="en-US" sz="1600" spc="-20" dirty="0"/>
          </a:p>
          <a:p>
            <a:pPr lvl="1">
              <a:spcBef>
                <a:spcPts val="600"/>
              </a:spcBef>
            </a:pPr>
            <a:r>
              <a:rPr lang="ru-RU" sz="1600" dirty="0" smtClean="0"/>
              <a:t>Непроцентные доходы снижаются с</a:t>
            </a:r>
            <a:r>
              <a:rPr lang="en-GB" sz="1600" dirty="0" smtClean="0"/>
              <a:t> </a:t>
            </a:r>
            <a:r>
              <a:rPr lang="en-GB" sz="1600" dirty="0"/>
              <a:t>2014 </a:t>
            </a:r>
            <a:r>
              <a:rPr lang="ru-RU" sz="1600" dirty="0" smtClean="0"/>
              <a:t>г., главным образом ввиду сокращения трансграничных перечислений физических лиц</a:t>
            </a:r>
            <a:endParaRPr lang="en-GB" sz="1600" dirty="0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Умеренная</a:t>
            </a:r>
            <a:r>
              <a:rPr lang="en-US" dirty="0" smtClean="0"/>
              <a:t>, </a:t>
            </a:r>
            <a:r>
              <a:rPr lang="ru-RU" dirty="0" smtClean="0"/>
              <a:t>но стабильная маржа и прибыльность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4762500" y="3013151"/>
            <a:ext cx="34953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Другие показатели прибыльности</a:t>
            </a:r>
            <a:endParaRPr lang="en-US" sz="1600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512385" y="3004428"/>
            <a:ext cx="672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/>
              <a:t>Маржа</a:t>
            </a:r>
            <a:endParaRPr lang="en-US" sz="1600" b="1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gray">
          <a:xfrm>
            <a:off x="539221" y="5852616"/>
            <a:ext cx="39735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r"/>
                <a:tab pos="1206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900" dirty="0" smtClean="0"/>
              <a:t>Источник</a:t>
            </a:r>
            <a:r>
              <a:rPr lang="en-US" sz="900" dirty="0"/>
              <a:t>: </a:t>
            </a:r>
            <a:r>
              <a:rPr lang="ru-RU" sz="900" dirty="0"/>
              <a:t>расчеты </a:t>
            </a:r>
            <a:r>
              <a:rPr lang="en-US" sz="900" dirty="0"/>
              <a:t>Fitch</a:t>
            </a:r>
            <a:r>
              <a:rPr lang="ru-RU" sz="900" dirty="0"/>
              <a:t>, основанные на отчетности банков по МСФО</a:t>
            </a:r>
            <a:endParaRPr lang="en-US" sz="900" dirty="0"/>
          </a:p>
        </p:txBody>
      </p:sp>
      <p:graphicFrame>
        <p:nvGraphicFramePr>
          <p:cNvPr id="14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21294331"/>
              </p:ext>
            </p:extLst>
          </p:nvPr>
        </p:nvGraphicFramePr>
        <p:xfrm>
          <a:off x="558800" y="3136261"/>
          <a:ext cx="3852863" cy="261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3"/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098448933"/>
              </p:ext>
            </p:extLst>
          </p:nvPr>
        </p:nvGraphicFramePr>
        <p:xfrm>
          <a:off x="4757738" y="3357162"/>
          <a:ext cx="3846512" cy="238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31199D204EFB4550B9E7D33A79B7639F"/>
  <p:tag name="TPVERSION" val="5"/>
  <p:tag name="TPFULLVERSION" val="5.0.4.2251"/>
  <p:tag name="PPTVERSION" val="14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y 15 Conference template">
  <a:themeElements>
    <a:clrScheme name="Fitch 2015">
      <a:dk1>
        <a:srgbClr val="FFFFFF"/>
      </a:dk1>
      <a:lt1>
        <a:srgbClr val="5E6A71"/>
      </a:lt1>
      <a:dk2>
        <a:srgbClr val="D1D4D3"/>
      </a:dk2>
      <a:lt2>
        <a:srgbClr val="792258"/>
      </a:lt2>
      <a:accent1>
        <a:srgbClr val="5E6A71"/>
      </a:accent1>
      <a:accent2>
        <a:srgbClr val="CB0447"/>
      </a:accent2>
      <a:accent3>
        <a:srgbClr val="63B1E5"/>
      </a:accent3>
      <a:accent4>
        <a:srgbClr val="000000"/>
      </a:accent4>
      <a:accent5>
        <a:srgbClr val="D1D4D3"/>
      </a:accent5>
      <a:accent6>
        <a:srgbClr val="792258"/>
      </a:accent6>
      <a:hlink>
        <a:srgbClr val="0048C2"/>
      </a:hlink>
      <a:folHlink>
        <a:srgbClr val="F6EEDD"/>
      </a:folHlink>
    </a:clrScheme>
    <a:fontScheme name="Fit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tchRatings_template_v6 1">
        <a:dk1>
          <a:srgbClr val="5E6A71"/>
        </a:dk1>
        <a:lt1>
          <a:srgbClr val="FFFFFF"/>
        </a:lt1>
        <a:dk2>
          <a:srgbClr val="792258"/>
        </a:dk2>
        <a:lt2>
          <a:srgbClr val="D1D4D3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tch template">
  <a:themeElements>
    <a:clrScheme name="Fitch Ratings - New">
      <a:dk1>
        <a:srgbClr val="FFFFFF"/>
      </a:dk1>
      <a:lt1>
        <a:srgbClr val="5E6A71"/>
      </a:lt1>
      <a:dk2>
        <a:srgbClr val="D1D4D3"/>
      </a:dk2>
      <a:lt2>
        <a:srgbClr val="792258"/>
      </a:lt2>
      <a:accent1>
        <a:srgbClr val="5E6A71"/>
      </a:accent1>
      <a:accent2>
        <a:srgbClr val="CB0447"/>
      </a:accent2>
      <a:accent3>
        <a:srgbClr val="63B1E5"/>
      </a:accent3>
      <a:accent4>
        <a:srgbClr val="000000"/>
      </a:accent4>
      <a:accent5>
        <a:srgbClr val="D1D4D3"/>
      </a:accent5>
      <a:accent6>
        <a:srgbClr val="792258"/>
      </a:accent6>
      <a:hlink>
        <a:srgbClr val="0048C2"/>
      </a:hlink>
      <a:folHlink>
        <a:srgbClr val="F6EEDD"/>
      </a:folHlink>
    </a:clrScheme>
    <a:fontScheme name="Interior Pg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erior Pg 1 1">
        <a:dk1>
          <a:srgbClr val="5E6A71"/>
        </a:dk1>
        <a:lt1>
          <a:srgbClr val="FFFFFF"/>
        </a:lt1>
        <a:dk2>
          <a:srgbClr val="792258"/>
        </a:dk2>
        <a:lt2>
          <a:srgbClr val="D1D4D3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lusion Dark">
  <a:themeElements>
    <a:clrScheme name="Fitch Ratings - New">
      <a:dk1>
        <a:srgbClr val="FFFFFF"/>
      </a:dk1>
      <a:lt1>
        <a:srgbClr val="5E6A71"/>
      </a:lt1>
      <a:dk2>
        <a:srgbClr val="D1D4D3"/>
      </a:dk2>
      <a:lt2>
        <a:srgbClr val="792258"/>
      </a:lt2>
      <a:accent1>
        <a:srgbClr val="5E6A71"/>
      </a:accent1>
      <a:accent2>
        <a:srgbClr val="CB0447"/>
      </a:accent2>
      <a:accent3>
        <a:srgbClr val="63B1E5"/>
      </a:accent3>
      <a:accent4>
        <a:srgbClr val="000000"/>
      </a:accent4>
      <a:accent5>
        <a:srgbClr val="D1D4D3"/>
      </a:accent5>
      <a:accent6>
        <a:srgbClr val="792258"/>
      </a:accent6>
      <a:hlink>
        <a:srgbClr val="0048C2"/>
      </a:hlink>
      <a:folHlink>
        <a:srgbClr val="F6EEDD"/>
      </a:folHlink>
    </a:clrScheme>
    <a:fontScheme name="Interior Pg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erior Pg 1 1">
        <a:dk1>
          <a:srgbClr val="5E6A71"/>
        </a:dk1>
        <a:lt1>
          <a:srgbClr val="FFFFFF"/>
        </a:lt1>
        <a:dk2>
          <a:srgbClr val="792258"/>
        </a:dk2>
        <a:lt2>
          <a:srgbClr val="D1D4D3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genda/Divider Dark">
  <a:themeElements>
    <a:clrScheme name="Fitch Ratings - New">
      <a:dk1>
        <a:srgbClr val="FFFFFF"/>
      </a:dk1>
      <a:lt1>
        <a:srgbClr val="5E6A71"/>
      </a:lt1>
      <a:dk2>
        <a:srgbClr val="D1D4D3"/>
      </a:dk2>
      <a:lt2>
        <a:srgbClr val="792258"/>
      </a:lt2>
      <a:accent1>
        <a:srgbClr val="5E6A71"/>
      </a:accent1>
      <a:accent2>
        <a:srgbClr val="CB0447"/>
      </a:accent2>
      <a:accent3>
        <a:srgbClr val="63B1E5"/>
      </a:accent3>
      <a:accent4>
        <a:srgbClr val="000000"/>
      </a:accent4>
      <a:accent5>
        <a:srgbClr val="D1D4D3"/>
      </a:accent5>
      <a:accent6>
        <a:srgbClr val="792258"/>
      </a:accent6>
      <a:hlink>
        <a:srgbClr val="0048C2"/>
      </a:hlink>
      <a:folHlink>
        <a:srgbClr val="F6EEDD"/>
      </a:folHlink>
    </a:clrScheme>
    <a:fontScheme name="1_Agenda or Divider P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genda or Divider Page 1">
        <a:dk1>
          <a:srgbClr val="5E6A71"/>
        </a:dk1>
        <a:lt1>
          <a:srgbClr val="FFFFFF"/>
        </a:lt1>
        <a:dk2>
          <a:srgbClr val="792258"/>
        </a:dk2>
        <a:lt2>
          <a:srgbClr val="D1D4D3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genda or Divider Page 2">
        <a:dk1>
          <a:srgbClr val="5E6A71"/>
        </a:dk1>
        <a:lt1>
          <a:srgbClr val="FFFFFF"/>
        </a:lt1>
        <a:dk2>
          <a:srgbClr val="792258"/>
        </a:dk2>
        <a:lt2>
          <a:srgbClr val="C0C0C0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Agenda or Divider Page">
  <a:themeElements>
    <a:clrScheme name="Fitch Ratings - New">
      <a:dk1>
        <a:srgbClr val="FFFFFF"/>
      </a:dk1>
      <a:lt1>
        <a:srgbClr val="5E6A71"/>
      </a:lt1>
      <a:dk2>
        <a:srgbClr val="D1D4D3"/>
      </a:dk2>
      <a:lt2>
        <a:srgbClr val="792258"/>
      </a:lt2>
      <a:accent1>
        <a:srgbClr val="5E6A71"/>
      </a:accent1>
      <a:accent2>
        <a:srgbClr val="CB0447"/>
      </a:accent2>
      <a:accent3>
        <a:srgbClr val="63B1E5"/>
      </a:accent3>
      <a:accent4>
        <a:srgbClr val="000000"/>
      </a:accent4>
      <a:accent5>
        <a:srgbClr val="D1D4D3"/>
      </a:accent5>
      <a:accent6>
        <a:srgbClr val="792258"/>
      </a:accent6>
      <a:hlink>
        <a:srgbClr val="0048C2"/>
      </a:hlink>
      <a:folHlink>
        <a:srgbClr val="F6EEDD"/>
      </a:folHlink>
    </a:clrScheme>
    <a:fontScheme name="1_Agenda or Divider P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genda or Divider Page 1">
        <a:dk1>
          <a:srgbClr val="5E6A71"/>
        </a:dk1>
        <a:lt1>
          <a:srgbClr val="FFFFFF"/>
        </a:lt1>
        <a:dk2>
          <a:srgbClr val="792258"/>
        </a:dk2>
        <a:lt2>
          <a:srgbClr val="D1D4D3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genda or Divider Page 2">
        <a:dk1>
          <a:srgbClr val="5E6A71"/>
        </a:dk1>
        <a:lt1>
          <a:srgbClr val="FFFFFF"/>
        </a:lt1>
        <a:dk2>
          <a:srgbClr val="792258"/>
        </a:dk2>
        <a:lt2>
          <a:srgbClr val="C0C0C0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itle w 2 Offices">
  <a:themeElements>
    <a:clrScheme name="Fitch Ratings - New">
      <a:dk1>
        <a:srgbClr val="FFFFFF"/>
      </a:dk1>
      <a:lt1>
        <a:srgbClr val="5E6A71"/>
      </a:lt1>
      <a:dk2>
        <a:srgbClr val="D1D4D3"/>
      </a:dk2>
      <a:lt2>
        <a:srgbClr val="792258"/>
      </a:lt2>
      <a:accent1>
        <a:srgbClr val="5E6A71"/>
      </a:accent1>
      <a:accent2>
        <a:srgbClr val="CB0447"/>
      </a:accent2>
      <a:accent3>
        <a:srgbClr val="63B1E5"/>
      </a:accent3>
      <a:accent4>
        <a:srgbClr val="000000"/>
      </a:accent4>
      <a:accent5>
        <a:srgbClr val="D1D4D3"/>
      </a:accent5>
      <a:accent6>
        <a:srgbClr val="792258"/>
      </a:accent6>
      <a:hlink>
        <a:srgbClr val="0048C2"/>
      </a:hlink>
      <a:folHlink>
        <a:srgbClr val="F6EEDD"/>
      </a:folHlink>
    </a:clrScheme>
    <a:fontScheme name="1_Title w 2 Offic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tle w 2 Offices 1">
        <a:dk1>
          <a:srgbClr val="5E6A71"/>
        </a:dk1>
        <a:lt1>
          <a:srgbClr val="FFFFFF"/>
        </a:lt1>
        <a:dk2>
          <a:srgbClr val="792258"/>
        </a:dk2>
        <a:lt2>
          <a:srgbClr val="C0C0C0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w 2 Offices 2">
        <a:dk1>
          <a:srgbClr val="5E6A71"/>
        </a:dk1>
        <a:lt1>
          <a:srgbClr val="FFFFFF"/>
        </a:lt1>
        <a:dk2>
          <a:srgbClr val="792258"/>
        </a:dk2>
        <a:lt2>
          <a:srgbClr val="D1D4D3"/>
        </a:lt2>
        <a:accent1>
          <a:srgbClr val="5E6A71"/>
        </a:accent1>
        <a:accent2>
          <a:srgbClr val="CB0447"/>
        </a:accent2>
        <a:accent3>
          <a:srgbClr val="FFFFFF"/>
        </a:accent3>
        <a:accent4>
          <a:srgbClr val="4F595F"/>
        </a:accent4>
        <a:accent5>
          <a:srgbClr val="B6B9BB"/>
        </a:accent5>
        <a:accent6>
          <a:srgbClr val="B8033F"/>
        </a:accent6>
        <a:hlink>
          <a:srgbClr val="63B1E5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5E6A71"/>
      </a:dk1>
      <a:lt1>
        <a:srgbClr val="FFFFFF"/>
      </a:lt1>
      <a:dk2>
        <a:srgbClr val="792258"/>
      </a:dk2>
      <a:lt2>
        <a:srgbClr val="C0C0C0"/>
      </a:lt2>
      <a:accent1>
        <a:srgbClr val="5E6A71"/>
      </a:accent1>
      <a:accent2>
        <a:srgbClr val="CB0447"/>
      </a:accent2>
      <a:accent3>
        <a:srgbClr val="FFFFFF"/>
      </a:accent3>
      <a:accent4>
        <a:srgbClr val="4F595F"/>
      </a:accent4>
      <a:accent5>
        <a:srgbClr val="B6B9BB"/>
      </a:accent5>
      <a:accent6>
        <a:srgbClr val="B8033F"/>
      </a:accent6>
      <a:hlink>
        <a:srgbClr val="63B1E5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5E6A71"/>
      </a:dk1>
      <a:lt1>
        <a:srgbClr val="FFFFFF"/>
      </a:lt1>
      <a:dk2>
        <a:srgbClr val="792258"/>
      </a:dk2>
      <a:lt2>
        <a:srgbClr val="D1D4D3"/>
      </a:lt2>
      <a:accent1>
        <a:srgbClr val="5E6A71"/>
      </a:accent1>
      <a:accent2>
        <a:srgbClr val="CB0447"/>
      </a:accent2>
      <a:accent3>
        <a:srgbClr val="FFFFFF"/>
      </a:accent3>
      <a:accent4>
        <a:srgbClr val="4F595F"/>
      </a:accent4>
      <a:accent5>
        <a:srgbClr val="B6B9BB"/>
      </a:accent5>
      <a:accent6>
        <a:srgbClr val="B8033F"/>
      </a:accent6>
      <a:hlink>
        <a:srgbClr val="63B1E5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tchRatings_template_v6 1">
    <a:dk1>
      <a:srgbClr val="5E6A71"/>
    </a:dk1>
    <a:lt1>
      <a:srgbClr val="FFFFFF"/>
    </a:lt1>
    <a:dk2>
      <a:srgbClr val="792258"/>
    </a:dk2>
    <a:lt2>
      <a:srgbClr val="D1D4D3"/>
    </a:lt2>
    <a:accent1>
      <a:srgbClr val="5E6A71"/>
    </a:accent1>
    <a:accent2>
      <a:srgbClr val="CB0447"/>
    </a:accent2>
    <a:accent3>
      <a:srgbClr val="FFFFFF"/>
    </a:accent3>
    <a:accent4>
      <a:srgbClr val="4F595F"/>
    </a:accent4>
    <a:accent5>
      <a:srgbClr val="B6B9BB"/>
    </a:accent5>
    <a:accent6>
      <a:srgbClr val="B8033F"/>
    </a:accent6>
    <a:hlink>
      <a:srgbClr val="63B1E5"/>
    </a:hlink>
    <a:folHlink>
      <a:srgbClr val="000000"/>
    </a:folHlink>
  </a:clrScheme>
  <a:fontScheme name="FitchRatings_template_v6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itchRatings_template_v6 1">
    <a:dk1>
      <a:srgbClr val="5E6A71"/>
    </a:dk1>
    <a:lt1>
      <a:srgbClr val="FFFFFF"/>
    </a:lt1>
    <a:dk2>
      <a:srgbClr val="792258"/>
    </a:dk2>
    <a:lt2>
      <a:srgbClr val="D1D4D3"/>
    </a:lt2>
    <a:accent1>
      <a:srgbClr val="5E6A71"/>
    </a:accent1>
    <a:accent2>
      <a:srgbClr val="CB0447"/>
    </a:accent2>
    <a:accent3>
      <a:srgbClr val="FFFFFF"/>
    </a:accent3>
    <a:accent4>
      <a:srgbClr val="4F595F"/>
    </a:accent4>
    <a:accent5>
      <a:srgbClr val="B6B9BB"/>
    </a:accent5>
    <a:accent6>
      <a:srgbClr val="B8033F"/>
    </a:accent6>
    <a:hlink>
      <a:srgbClr val="63B1E5"/>
    </a:hlink>
    <a:folHlink>
      <a:srgbClr val="000000"/>
    </a:folHlink>
  </a:clrScheme>
  <a:fontScheme name="FitchRatings_template_v6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itchRatings_template_v6 1">
    <a:dk1>
      <a:srgbClr val="5E6A71"/>
    </a:dk1>
    <a:lt1>
      <a:srgbClr val="FFFFFF"/>
    </a:lt1>
    <a:dk2>
      <a:srgbClr val="792258"/>
    </a:dk2>
    <a:lt2>
      <a:srgbClr val="D1D4D3"/>
    </a:lt2>
    <a:accent1>
      <a:srgbClr val="5E6A71"/>
    </a:accent1>
    <a:accent2>
      <a:srgbClr val="CB0447"/>
    </a:accent2>
    <a:accent3>
      <a:srgbClr val="FFFFFF"/>
    </a:accent3>
    <a:accent4>
      <a:srgbClr val="4F595F"/>
    </a:accent4>
    <a:accent5>
      <a:srgbClr val="B6B9BB"/>
    </a:accent5>
    <a:accent6>
      <a:srgbClr val="B8033F"/>
    </a:accent6>
    <a:hlink>
      <a:srgbClr val="63B1E5"/>
    </a:hlink>
    <a:folHlink>
      <a:srgbClr val="000000"/>
    </a:folHlink>
  </a:clrScheme>
  <a:fontScheme name="FitchRatings_template_v6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itchRatings_template_v6 1">
    <a:dk1>
      <a:srgbClr val="5E6A71"/>
    </a:dk1>
    <a:lt1>
      <a:srgbClr val="FFFFFF"/>
    </a:lt1>
    <a:dk2>
      <a:srgbClr val="792258"/>
    </a:dk2>
    <a:lt2>
      <a:srgbClr val="D1D4D3"/>
    </a:lt2>
    <a:accent1>
      <a:srgbClr val="5E6A71"/>
    </a:accent1>
    <a:accent2>
      <a:srgbClr val="CB0447"/>
    </a:accent2>
    <a:accent3>
      <a:srgbClr val="FFFFFF"/>
    </a:accent3>
    <a:accent4>
      <a:srgbClr val="4F595F"/>
    </a:accent4>
    <a:accent5>
      <a:srgbClr val="B6B9BB"/>
    </a:accent5>
    <a:accent6>
      <a:srgbClr val="B8033F"/>
    </a:accent6>
    <a:hlink>
      <a:srgbClr val="63B1E5"/>
    </a:hlink>
    <a:folHlink>
      <a:srgbClr val="000000"/>
    </a:folHlink>
  </a:clrScheme>
  <a:fontScheme name="FitchRatings_template_v6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itchRatings_template_v6 1">
    <a:dk1>
      <a:srgbClr val="5E6A71"/>
    </a:dk1>
    <a:lt1>
      <a:srgbClr val="FFFFFF"/>
    </a:lt1>
    <a:dk2>
      <a:srgbClr val="792258"/>
    </a:dk2>
    <a:lt2>
      <a:srgbClr val="D1D4D3"/>
    </a:lt2>
    <a:accent1>
      <a:srgbClr val="5E6A71"/>
    </a:accent1>
    <a:accent2>
      <a:srgbClr val="CB0447"/>
    </a:accent2>
    <a:accent3>
      <a:srgbClr val="FFFFFF"/>
    </a:accent3>
    <a:accent4>
      <a:srgbClr val="4F595F"/>
    </a:accent4>
    <a:accent5>
      <a:srgbClr val="B6B9BB"/>
    </a:accent5>
    <a:accent6>
      <a:srgbClr val="B8033F"/>
    </a:accent6>
    <a:hlink>
      <a:srgbClr val="63B1E5"/>
    </a:hlink>
    <a:folHlink>
      <a:srgbClr val="000000"/>
    </a:folHlink>
  </a:clrScheme>
  <a:fontScheme name="FitchRatings_template_v6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itchRatings_template_v6 1">
    <a:dk1>
      <a:srgbClr val="5E6A71"/>
    </a:dk1>
    <a:lt1>
      <a:srgbClr val="FFFFFF"/>
    </a:lt1>
    <a:dk2>
      <a:srgbClr val="792258"/>
    </a:dk2>
    <a:lt2>
      <a:srgbClr val="D1D4D3"/>
    </a:lt2>
    <a:accent1>
      <a:srgbClr val="5E6A71"/>
    </a:accent1>
    <a:accent2>
      <a:srgbClr val="CB0447"/>
    </a:accent2>
    <a:accent3>
      <a:srgbClr val="FFFFFF"/>
    </a:accent3>
    <a:accent4>
      <a:srgbClr val="4F595F"/>
    </a:accent4>
    <a:accent5>
      <a:srgbClr val="B6B9BB"/>
    </a:accent5>
    <a:accent6>
      <a:srgbClr val="B8033F"/>
    </a:accent6>
    <a:hlink>
      <a:srgbClr val="63B1E5"/>
    </a:hlink>
    <a:folHlink>
      <a:srgbClr val="000000"/>
    </a:folHlink>
  </a:clrScheme>
  <a:fontScheme name="FitchRatings_template_v6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May 15 Conference template</Template>
  <TotalTime>1630</TotalTime>
  <Words>1567</Words>
  <Application>Microsoft Office PowerPoint</Application>
  <PresentationFormat>On-screen Show (4:3)</PresentationFormat>
  <Paragraphs>223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May 15 Conference template</vt:lpstr>
      <vt:lpstr>1_Fitch template</vt:lpstr>
      <vt:lpstr>Conclusion Dark</vt:lpstr>
      <vt:lpstr>Agenda/Divider Dark</vt:lpstr>
      <vt:lpstr>5_Agenda or Divider Page</vt:lpstr>
      <vt:lpstr>2_Title w 2 Offices</vt:lpstr>
      <vt:lpstr>think-cell Slide</vt:lpstr>
      <vt:lpstr>Банковский сектор Узбекистана: стабильный, но внешнее давление усилилось</vt:lpstr>
      <vt:lpstr>Содержание</vt:lpstr>
      <vt:lpstr>Макроэкономические индикаторы пока стабильные</vt:lpstr>
      <vt:lpstr>Внешнее давление усилилось</vt:lpstr>
      <vt:lpstr>Небольшой высоко-концентрированный банковский сектор</vt:lpstr>
      <vt:lpstr>Рост кредитования замедлился</vt:lpstr>
      <vt:lpstr>Умеренное качество активов и способность абсорбировать убытки</vt:lpstr>
      <vt:lpstr>Стабильная капитализация поддерживается взносами государства</vt:lpstr>
      <vt:lpstr>Умеренная, но стабильная маржа и прибыльность</vt:lpstr>
      <vt:lpstr>Прибыльность различается по сектору</vt:lpstr>
      <vt:lpstr>Чистая прибыль поддерживается низкими отчислениями под обесценение</vt:lpstr>
      <vt:lpstr>Высокая зависимость от внутреннего фондирования</vt:lpstr>
      <vt:lpstr>Хороший запас ликвидности</vt:lpstr>
      <vt:lpstr>Ограниченное фондирование с финансовых рынков</vt:lpstr>
      <vt:lpstr>Рейтинги банков Узбекистана</vt:lpstr>
      <vt:lpstr>Рейтинговые действия, ключевые факторы</vt:lpstr>
      <vt:lpstr>PowerPoint Presentation</vt:lpstr>
      <vt:lpstr>PowerPoint Presentation</vt:lpstr>
    </vt:vector>
  </TitlesOfParts>
  <Company>FitchRatings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Uzbekistan’s Banking Sector: Stable, External Pressure Increased</dc:title>
  <dc:creator>Maria Huybens</dc:creator>
  <cp:keywords>20120327</cp:keywords>
  <cp:lastModifiedBy>Ksenia Ivanova</cp:lastModifiedBy>
  <cp:revision>75</cp:revision>
  <cp:lastPrinted>2015-11-23T15:22:17Z</cp:lastPrinted>
  <dcterms:created xsi:type="dcterms:W3CDTF">2015-11-18T16:17:27Z</dcterms:created>
  <dcterms:modified xsi:type="dcterms:W3CDTF">2015-11-26T10:53:54Z</dcterms:modified>
</cp:coreProperties>
</file>