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1" r:id="rId2"/>
    <p:sldId id="265" r:id="rId3"/>
    <p:sldId id="360" r:id="rId4"/>
    <p:sldId id="352" r:id="rId5"/>
    <p:sldId id="353" r:id="rId6"/>
    <p:sldId id="370" r:id="rId7"/>
    <p:sldId id="357" r:id="rId8"/>
    <p:sldId id="356" r:id="rId9"/>
    <p:sldId id="354" r:id="rId10"/>
    <p:sldId id="358" r:id="rId11"/>
    <p:sldId id="355" r:id="rId12"/>
    <p:sldId id="359" r:id="rId13"/>
    <p:sldId id="351" r:id="rId14"/>
    <p:sldId id="371" r:id="rId15"/>
    <p:sldId id="361" r:id="rId16"/>
    <p:sldId id="369" r:id="rId17"/>
    <p:sldId id="376" r:id="rId18"/>
    <p:sldId id="365" r:id="rId19"/>
    <p:sldId id="364" r:id="rId20"/>
    <p:sldId id="372" r:id="rId21"/>
    <p:sldId id="328" r:id="rId22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gay_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6600"/>
    <a:srgbClr val="0000FF"/>
    <a:srgbClr val="339966"/>
    <a:srgbClr val="D0F0D0"/>
    <a:srgbClr val="EBFFEB"/>
    <a:srgbClr val="003300"/>
    <a:srgbClr val="C5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8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D77D477-8F23-4E18-A245-32889644547A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8390E8D-16BB-4448-B706-ABC1B06AA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223073C-FFF2-4471-9338-E9727CA4B0A3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3EE8A53-2C1A-46A2-8790-434FF7628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F6148-7CC6-49FB-990C-A7C1706992B9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9C84D-C526-4B1A-83CA-65DDD5C92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B3164-5C35-44B1-8DBB-EE7EC401DB49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0E60-A88D-466D-A4FC-35289960F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BA95B-8081-467B-8659-29413212788B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DC00A-BC06-41CC-98E4-F9F9944E9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0C7A9-22C6-412D-93AF-5C033127C76C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AEA3C-5665-4700-973A-557148C1D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B6A1-D7BD-4F0B-89D1-4E386FF1B4DB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AFD3-22B4-405E-B3D2-90FD99860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46B9-EE46-4FA2-A965-EAFB51B53948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2BB9-BDF0-41B2-9F1B-B68B22011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E05E-C0F9-4881-B355-1F7E41387AF9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346B7-2817-4FC2-BB73-8AA59AC46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CB47F-0C65-4A8A-A762-EAC76F75AA7A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88D6-D212-464C-A0D0-0D2652C2C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0D50-779C-4C3D-A48B-0987A15F9A9D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C8180-CE94-4E4D-9816-A34AA1671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7ADC-1594-4747-B4A3-1CC6D44B3222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77D7-976D-4193-8277-25921C52F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4591-DFD2-4EAC-86BB-10A7E5F34422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0CEC-5007-44D8-BC80-327CE2ED0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E1BB37-9903-4AE4-952D-B5DDB01F9C15}" type="datetime1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AA85B6-7E3B-4EA2-AC95-DA85571E5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5143500" y="5143500"/>
            <a:ext cx="3500438" cy="4286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00500" y="5013325"/>
            <a:ext cx="4748213" cy="1558925"/>
          </a:xfrm>
          <a:prstGeom prst="roundRect">
            <a:avLst>
              <a:gd name="adj" fmla="val 967"/>
            </a:avLst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Презентация</a:t>
            </a:r>
            <a:endParaRPr lang="en-US" sz="3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 t="3030"/>
          <a:stretch>
            <a:fillRect/>
          </a:stretch>
        </p:blipFill>
        <p:spPr bwMode="auto">
          <a:xfrm>
            <a:off x="285750" y="214313"/>
            <a:ext cx="2357438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3500438" y="3429000"/>
            <a:ext cx="5214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rgbClr val="006600"/>
                </a:solidFill>
              </a:rPr>
              <a:t>Будущее создается сегодня - перспективы развития розничного банкинга</a:t>
            </a:r>
            <a:endParaRPr lang="ru-RU" sz="2000" b="1" dirty="0">
              <a:solidFill>
                <a:srgbClr val="008000"/>
              </a:solidFill>
            </a:endParaRPr>
          </a:p>
        </p:txBody>
      </p:sp>
      <p:pic>
        <p:nvPicPr>
          <p:cNvPr id="15365" name="Picture 2" descr="http://ipakyulibank.com/images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357188"/>
            <a:ext cx="3016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https://fbcdn-sphotos-e-a.akamaihd.net/hphotos-ak-xap1/v/t1.0-9/600669_480245321988992_1589835241_n.jpg?oh=db3f67350d256b8bb87d71e31b74bb17&amp;oe=54D44DF6&amp;__gda__=1428070517_be3949a01752cdd4bf3ddc093b12bc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85875"/>
            <a:ext cx="350043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3670342-BD73-4592-BC4B-5DF443F88E01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6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4500563" y="4070350"/>
            <a:ext cx="1439862" cy="1368425"/>
          </a:xfrm>
          <a:prstGeom prst="octagon">
            <a:avLst>
              <a:gd name="adj" fmla="val 29287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37%</a:t>
            </a:r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2987675" y="4076700"/>
            <a:ext cx="1439863" cy="1368425"/>
          </a:xfrm>
          <a:prstGeom prst="octagon">
            <a:avLst>
              <a:gd name="adj" fmla="val 29287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млн.</a:t>
            </a:r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4500563" y="2563813"/>
            <a:ext cx="1439862" cy="1368425"/>
          </a:xfrm>
          <a:prstGeom prst="octagon">
            <a:avLst>
              <a:gd name="adj" fmla="val 29287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58%</a:t>
            </a:r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>
            <a:off x="2987675" y="2570163"/>
            <a:ext cx="1439863" cy="1368425"/>
          </a:xfrm>
          <a:prstGeom prst="octagon">
            <a:avLst>
              <a:gd name="adj" fmla="val 29287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22</a:t>
            </a:r>
            <a:r>
              <a:rPr lang="ru-RU" sz="2500"/>
              <a:t> </a:t>
            </a: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млн.</a:t>
            </a:r>
          </a:p>
        </p:txBody>
      </p:sp>
      <p:sp>
        <p:nvSpPr>
          <p:cNvPr id="23563" name="AutoShape 18"/>
          <p:cNvSpPr>
            <a:spLocks/>
          </p:cNvSpPr>
          <p:nvPr/>
        </p:nvSpPr>
        <p:spPr bwMode="auto">
          <a:xfrm>
            <a:off x="6508750" y="2774950"/>
            <a:ext cx="2095500" cy="914400"/>
          </a:xfrm>
          <a:prstGeom prst="borderCallout1">
            <a:avLst>
              <a:gd name="adj1" fmla="val 108333"/>
              <a:gd name="adj2" fmla="val 94546"/>
              <a:gd name="adj3" fmla="val 108333"/>
              <a:gd name="adj4" fmla="val -370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Домашних хозяйств имеют доступ к интернету</a:t>
            </a:r>
          </a:p>
        </p:txBody>
      </p:sp>
      <p:sp>
        <p:nvSpPr>
          <p:cNvPr id="23564" name="AutoShape 23"/>
          <p:cNvSpPr>
            <a:spLocks/>
          </p:cNvSpPr>
          <p:nvPr/>
        </p:nvSpPr>
        <p:spPr bwMode="auto">
          <a:xfrm>
            <a:off x="6443663" y="4330700"/>
            <a:ext cx="2160587" cy="914400"/>
          </a:xfrm>
          <a:prstGeom prst="borderCallout1">
            <a:avLst>
              <a:gd name="adj1" fmla="val 108333"/>
              <a:gd name="adj2" fmla="val 94708"/>
              <a:gd name="adj3" fmla="val 108333"/>
              <a:gd name="adj4" fmla="val -321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Домашних хозяйств имеют компьютер</a:t>
            </a:r>
          </a:p>
        </p:txBody>
      </p:sp>
      <p:sp>
        <p:nvSpPr>
          <p:cNvPr id="23565" name="AutoShape 24"/>
          <p:cNvSpPr>
            <a:spLocks/>
          </p:cNvSpPr>
          <p:nvPr/>
        </p:nvSpPr>
        <p:spPr bwMode="auto">
          <a:xfrm>
            <a:off x="468313" y="2805113"/>
            <a:ext cx="2095500" cy="914400"/>
          </a:xfrm>
          <a:prstGeom prst="borderCallout1">
            <a:avLst>
              <a:gd name="adj1" fmla="val 108333"/>
              <a:gd name="adj2" fmla="val 5454"/>
              <a:gd name="adj3" fmla="val 108333"/>
              <a:gd name="adj4" fmla="val 1290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Количество абонентов мобильной связи</a:t>
            </a:r>
          </a:p>
        </p:txBody>
      </p:sp>
      <p:sp>
        <p:nvSpPr>
          <p:cNvPr id="23566" name="AutoShape 26"/>
          <p:cNvSpPr>
            <a:spLocks/>
          </p:cNvSpPr>
          <p:nvPr/>
        </p:nvSpPr>
        <p:spPr bwMode="auto">
          <a:xfrm>
            <a:off x="468313" y="4292600"/>
            <a:ext cx="2095500" cy="914400"/>
          </a:xfrm>
          <a:prstGeom prst="borderCallout1">
            <a:avLst>
              <a:gd name="adj1" fmla="val 108333"/>
              <a:gd name="adj2" fmla="val 5454"/>
              <a:gd name="adj3" fmla="val 108333"/>
              <a:gd name="adj4" fmla="val 1290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Количество интернет пользователей</a:t>
            </a:r>
          </a:p>
        </p:txBody>
      </p:sp>
      <p:sp>
        <p:nvSpPr>
          <p:cNvPr id="23567" name="Text Box 27"/>
          <p:cNvSpPr txBox="1">
            <a:spLocks noChangeArrowheads="1"/>
          </p:cNvSpPr>
          <p:nvPr/>
        </p:nvSpPr>
        <p:spPr bwMode="auto">
          <a:xfrm>
            <a:off x="827088" y="6061075"/>
            <a:ext cx="741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/>
              <a:t>Источник: </a:t>
            </a:r>
            <a:r>
              <a:rPr lang="ru-RU" sz="1500"/>
              <a:t>http://www.gazeta.uz/2015/09/18/users/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539750" y="1838325"/>
            <a:ext cx="8135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Статистика использования средств связи по Узбекистану на 2015 г.</a:t>
            </a:r>
            <a:endParaRPr lang="ru-RU" dirty="0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11188" y="938213"/>
            <a:ext cx="8281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Развитие дистанционных каналов продаж и обслуживания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14BA946-3D91-4C00-8FB6-20AB12399202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95288" y="1628775"/>
            <a:ext cx="80010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None/>
            </a:pPr>
            <a:r>
              <a:rPr lang="ru-RU" sz="2200" b="1" dirty="0">
                <a:solidFill>
                  <a:srgbClr val="006600"/>
                </a:solidFill>
                <a:cs typeface="Arial" charset="0"/>
              </a:rPr>
              <a:t>Средства: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err="1"/>
              <a:t>Колл</a:t>
            </a:r>
            <a:r>
              <a:rPr lang="ru-RU" b="1" dirty="0"/>
              <a:t>-центры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err="1"/>
              <a:t>Инфокиоски</a:t>
            </a:r>
            <a:r>
              <a:rPr lang="ru-RU" b="1" dirty="0"/>
              <a:t> и банкоматы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Интернет банкинг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Мобильный </a:t>
            </a:r>
            <a:r>
              <a:rPr lang="ru-RU" b="1" dirty="0" smtClean="0"/>
              <a:t>банкинг</a:t>
            </a:r>
            <a:endParaRPr lang="en-US" b="1" dirty="0" smtClean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Социальные сети</a:t>
            </a:r>
            <a:endParaRPr lang="ru-RU" b="1" dirty="0"/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endParaRPr lang="ru-RU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1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11188" y="938213"/>
            <a:ext cx="8281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Развитие дистанционных каналов продаж и обслуживания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1337DB3-40D5-4534-AE4D-AB251D4DDAB0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525" name="Picture 8" descr="лого финал"/>
          <p:cNvPicPr>
            <a:picLocks noChangeAspect="1" noChangeArrowheads="1"/>
          </p:cNvPicPr>
          <p:nvPr/>
        </p:nvPicPr>
        <p:blipFill>
          <a:blip r:embed="rId3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6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323850" y="1530350"/>
          <a:ext cx="8353425" cy="470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Диаграмма" r:id="rId4" imgW="8077010" imgH="4552855" progId="Excel.Sheet.8">
                  <p:embed/>
                </p:oleObj>
              </mc:Choice>
              <mc:Fallback>
                <p:oleObj name="Диаграмма" r:id="rId4" imgW="8077010" imgH="4552855" progId="Excel.Shee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530350"/>
                        <a:ext cx="8353425" cy="470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8" name="Text Box 10"/>
          <p:cNvSpPr txBox="1">
            <a:spLocks noChangeArrowheads="1"/>
          </p:cNvSpPr>
          <p:nvPr/>
        </p:nvSpPr>
        <p:spPr bwMode="auto">
          <a:xfrm>
            <a:off x="827088" y="6165850"/>
            <a:ext cx="741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/>
              <a:t>Источник: </a:t>
            </a:r>
            <a:r>
              <a:rPr lang="ru-RU" sz="1500"/>
              <a:t>World Retail Banking Report 2015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11188" y="938213"/>
            <a:ext cx="8281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Развитие дистанционных каналов продаж и обслуживания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8AE0123-F61C-4BAE-93C8-A118AF68CDBA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395288" y="1052513"/>
            <a:ext cx="8001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Информационная </a:t>
            </a:r>
            <a:r>
              <a:rPr lang="ru-RU" sz="2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безопасность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541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2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5543" name="Text Box 9"/>
          <p:cNvSpPr txBox="1">
            <a:spLocks noChangeArrowheads="1"/>
          </p:cNvSpPr>
          <p:nvPr/>
        </p:nvSpPr>
        <p:spPr bwMode="auto">
          <a:xfrm>
            <a:off x="900113" y="1700213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5544" name="TextBox 6"/>
          <p:cNvSpPr txBox="1">
            <a:spLocks noChangeArrowheads="1"/>
          </p:cNvSpPr>
          <p:nvPr/>
        </p:nvSpPr>
        <p:spPr bwMode="auto">
          <a:xfrm>
            <a:off x="395288" y="1922463"/>
            <a:ext cx="8001000" cy="348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None/>
            </a:pPr>
            <a:r>
              <a:rPr lang="ru-RU" sz="2200" b="1" dirty="0">
                <a:solidFill>
                  <a:srgbClr val="006600"/>
                </a:solidFill>
                <a:cs typeface="Arial" charset="0"/>
              </a:rPr>
              <a:t>Цели: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Борьба с новыми видами угроз, связанных с применением информационных технологий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Минимизация </a:t>
            </a:r>
            <a:r>
              <a:rPr lang="ru-RU" b="1" dirty="0" err="1"/>
              <a:t>репутационных</a:t>
            </a:r>
            <a:r>
              <a:rPr lang="ru-RU" b="1" dirty="0"/>
              <a:t> </a:t>
            </a:r>
            <a:r>
              <a:rPr lang="ru-RU" b="1" dirty="0" smtClean="0"/>
              <a:t>рисков </a:t>
            </a:r>
            <a:endParaRPr lang="ru-RU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Поддержание имиджа надежного банка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9C5025C-3723-4FF5-94DA-76B848333BDD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6563" name="TextBox 6"/>
          <p:cNvSpPr txBox="1">
            <a:spLocks noChangeArrowheads="1"/>
          </p:cNvSpPr>
          <p:nvPr/>
        </p:nvSpPr>
        <p:spPr bwMode="auto">
          <a:xfrm>
            <a:off x="395288" y="765175"/>
            <a:ext cx="83534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Практика применения современных методов банком «Ипак Йули»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806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6569" name="TextBox 6"/>
          <p:cNvSpPr txBox="1">
            <a:spLocks noChangeArrowheads="1"/>
          </p:cNvSpPr>
          <p:nvPr/>
        </p:nvSpPr>
        <p:spPr bwMode="auto">
          <a:xfrm>
            <a:off x="323850" y="1916113"/>
            <a:ext cx="8001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Укрепление взаимосвязи с клиентами</a:t>
            </a:r>
            <a:endParaRPr lang="ru-RU" sz="2200" b="1" dirty="0">
              <a:solidFill>
                <a:srgbClr val="006600"/>
              </a:solidFill>
              <a:cs typeface="Arial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/>
              <a:t>	Система банка по сбору и обработки информации о клиентах и их предпочтениях.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/>
              <a:t>	Источники информации: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АБС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Карточные системы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Системы контроля очередей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err="1"/>
              <a:t>Колл</a:t>
            </a:r>
            <a:r>
              <a:rPr lang="ru-RU" b="1" dirty="0"/>
              <a:t>-центр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Сбор информации во время обслуживания в отделениях банка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Социальные сети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AAD21AE-C547-4453-B5F0-CDC04F33BE5B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6563" name="TextBox 6"/>
          <p:cNvSpPr txBox="1">
            <a:spLocks noChangeArrowheads="1"/>
          </p:cNvSpPr>
          <p:nvPr/>
        </p:nvSpPr>
        <p:spPr bwMode="auto">
          <a:xfrm>
            <a:off x="395288" y="765175"/>
            <a:ext cx="83534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Практика применения современных методов банком «Ипак Йули»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565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6569" name="TextBox 6"/>
          <p:cNvSpPr txBox="1">
            <a:spLocks noChangeArrowheads="1"/>
          </p:cNvSpPr>
          <p:nvPr/>
        </p:nvSpPr>
        <p:spPr bwMode="auto">
          <a:xfrm>
            <a:off x="250825" y="1763713"/>
            <a:ext cx="8001000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использования системы</a:t>
            </a:r>
            <a:endParaRPr lang="en-US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>
                <a:solidFill>
                  <a:srgbClr val="006600"/>
                </a:solidFill>
              </a:rPr>
              <a:t>Проект «Единое Окно»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/>
              <a:t>На основании анализа данных из систем контроля очереди и АБС;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>
                <a:solidFill>
                  <a:srgbClr val="006600"/>
                </a:solidFill>
              </a:rPr>
              <a:t>Веб-сервис </a:t>
            </a:r>
            <a:r>
              <a:rPr lang="en-US" b="1" dirty="0" err="1">
                <a:solidFill>
                  <a:srgbClr val="006600"/>
                </a:solidFill>
              </a:rPr>
              <a:t>IssuingWS</a:t>
            </a:r>
            <a:r>
              <a:rPr lang="ru-RU" b="1" dirty="0">
                <a:solidFill>
                  <a:srgbClr val="006600"/>
                </a:solidFill>
              </a:rPr>
              <a:t> по </a:t>
            </a:r>
            <a:r>
              <a:rPr lang="ru-RU" b="1" dirty="0" smtClean="0">
                <a:solidFill>
                  <a:srgbClr val="006600"/>
                </a:solidFill>
              </a:rPr>
              <a:t>автоматизации </a:t>
            </a:r>
            <a:r>
              <a:rPr lang="ru-RU" b="1" dirty="0">
                <a:solidFill>
                  <a:srgbClr val="006600"/>
                </a:solidFill>
              </a:rPr>
              <a:t>процесса обслуживания клиентов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ru-RU" b="1" dirty="0">
                <a:solidFill>
                  <a:srgbClr val="006600"/>
                </a:solidFill>
              </a:rPr>
              <a:t>в сфере карточных продуктов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/>
              <a:t>На основании анализа данных из систем контроля очереди и </a:t>
            </a:r>
            <a:r>
              <a:rPr lang="ru-RU" sz="1600" b="1" dirty="0" err="1"/>
              <a:t>колл</a:t>
            </a:r>
            <a:r>
              <a:rPr lang="ru-RU" sz="1600" b="1" dirty="0"/>
              <a:t>-центра;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6600"/>
                </a:solidFill>
              </a:rPr>
              <a:t>Увеличение линейки сегментно ориентированных карточных продуктов</a:t>
            </a:r>
            <a:endParaRPr lang="ru-RU" b="1" dirty="0">
              <a:solidFill>
                <a:srgbClr val="0066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/>
              <a:t>На основании анализа данных из карточной системы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>
                <a:solidFill>
                  <a:srgbClr val="006600"/>
                </a:solidFill>
              </a:rPr>
              <a:t>Бесконтактные карты</a:t>
            </a:r>
            <a:endParaRPr lang="en-U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4D1B328-0C5F-4344-BAEE-EF50AC89794F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734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5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>
                <a:latin typeface="Arial Narrow" pitchFamily="34" charset="0"/>
              </a:rPr>
              <a:t> </a:t>
            </a:r>
            <a:r>
              <a:rPr lang="ru-RU" sz="500" dirty="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 dirty="0">
                <a:solidFill>
                  <a:srgbClr val="006600"/>
                </a:solidFill>
                <a:latin typeface="Arial Black" pitchFamily="34" charset="0"/>
              </a:rPr>
              <a:t>Банк </a:t>
            </a:r>
            <a:r>
              <a:rPr lang="ru-RU" sz="1200" dirty="0" err="1">
                <a:solidFill>
                  <a:srgbClr val="006600"/>
                </a:solidFill>
                <a:latin typeface="Arial Black" pitchFamily="34" charset="0"/>
              </a:rPr>
              <a:t>Ипак</a:t>
            </a:r>
            <a:r>
              <a:rPr lang="ru-RU" sz="1200" dirty="0">
                <a:solidFill>
                  <a:srgbClr val="006600"/>
                </a:solidFill>
                <a:latin typeface="Arial Black" pitchFamily="34" charset="0"/>
              </a:rPr>
              <a:t> </a:t>
            </a:r>
            <a:r>
              <a:rPr lang="ru-RU" sz="1200" dirty="0" err="1">
                <a:solidFill>
                  <a:srgbClr val="006600"/>
                </a:solidFill>
                <a:latin typeface="Arial Black" pitchFamily="34" charset="0"/>
              </a:rPr>
              <a:t>Йули</a:t>
            </a:r>
            <a:endParaRPr lang="ru-RU" sz="120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70659" name="TextBox 6"/>
          <p:cNvSpPr txBox="1">
            <a:spLocks noChangeArrowheads="1"/>
          </p:cNvSpPr>
          <p:nvPr/>
        </p:nvSpPr>
        <p:spPr bwMode="auto">
          <a:xfrm>
            <a:off x="539750" y="404813"/>
            <a:ext cx="83534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ru-RU" sz="2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Система «Единое Окно»</a:t>
            </a:r>
          </a:p>
        </p:txBody>
      </p:sp>
      <p:pic>
        <p:nvPicPr>
          <p:cNvPr id="73738" name="Picture 10" descr="helpdes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6588" y="2930525"/>
            <a:ext cx="1009650" cy="1009650"/>
          </a:xfrm>
          <a:prstGeom prst="rect">
            <a:avLst/>
          </a:prstGeom>
          <a:noFill/>
        </p:spPr>
      </p:pic>
      <p:pic>
        <p:nvPicPr>
          <p:cNvPr id="73739" name="Picture 11" descr="helpdes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013" y="2930525"/>
            <a:ext cx="1009650" cy="1009650"/>
          </a:xfrm>
          <a:prstGeom prst="rect">
            <a:avLst/>
          </a:prstGeom>
          <a:noFill/>
        </p:spPr>
      </p:pic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39750" y="2492375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Вклады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1979613" y="2492375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Карты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3130550" y="2498725"/>
            <a:ext cx="1154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Переводы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5002213" y="1771650"/>
            <a:ext cx="12969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Вклады</a:t>
            </a:r>
          </a:p>
          <a:p>
            <a:pPr>
              <a:spcBef>
                <a:spcPct val="50000"/>
              </a:spcBef>
            </a:pPr>
            <a:r>
              <a:rPr lang="ru-RU" sz="1600"/>
              <a:t>Карты</a:t>
            </a:r>
          </a:p>
          <a:p>
            <a:pPr>
              <a:spcBef>
                <a:spcPct val="50000"/>
              </a:spcBef>
            </a:pPr>
            <a:r>
              <a:rPr lang="ru-RU" sz="1600"/>
              <a:t>Переводы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6299200" y="1771650"/>
            <a:ext cx="1296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Вклады</a:t>
            </a:r>
          </a:p>
          <a:p>
            <a:pPr>
              <a:spcBef>
                <a:spcPct val="50000"/>
              </a:spcBef>
            </a:pPr>
            <a:r>
              <a:rPr lang="ru-RU" sz="1600"/>
              <a:t>Карты</a:t>
            </a:r>
          </a:p>
          <a:p>
            <a:pPr>
              <a:spcBef>
                <a:spcPct val="50000"/>
              </a:spcBef>
            </a:pPr>
            <a:r>
              <a:rPr lang="ru-RU" sz="1600"/>
              <a:t>Переводы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7523163" y="1771650"/>
            <a:ext cx="12969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Вклады</a:t>
            </a:r>
          </a:p>
          <a:p>
            <a:pPr>
              <a:spcBef>
                <a:spcPct val="50000"/>
              </a:spcBef>
            </a:pPr>
            <a:r>
              <a:rPr lang="ru-RU" sz="1600"/>
              <a:t>Карты</a:t>
            </a:r>
          </a:p>
          <a:p>
            <a:pPr>
              <a:spcBef>
                <a:spcPct val="50000"/>
              </a:spcBef>
            </a:pPr>
            <a:r>
              <a:rPr lang="ru-RU" sz="1600"/>
              <a:t>Переводы</a:t>
            </a:r>
          </a:p>
        </p:txBody>
      </p:sp>
      <p:pic>
        <p:nvPicPr>
          <p:cNvPr id="73754" name="Picture 26" descr="latest?cb=201105252309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4076700"/>
            <a:ext cx="708025" cy="1003300"/>
          </a:xfrm>
          <a:prstGeom prst="rect">
            <a:avLst/>
          </a:prstGeom>
          <a:noFill/>
        </p:spPr>
      </p:pic>
      <p:pic>
        <p:nvPicPr>
          <p:cNvPr id="73762" name="Picture 34" descr="waiting_ro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8175" y="5373688"/>
            <a:ext cx="1003300" cy="1003300"/>
          </a:xfrm>
          <a:prstGeom prst="rect">
            <a:avLst/>
          </a:prstGeom>
          <a:noFill/>
        </p:spPr>
      </p:pic>
      <p:pic>
        <p:nvPicPr>
          <p:cNvPr id="73766" name="Picture 38" descr="care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924175"/>
            <a:ext cx="1835150" cy="927100"/>
          </a:xfrm>
          <a:prstGeom prst="rect">
            <a:avLst/>
          </a:prstGeom>
          <a:noFill/>
        </p:spPr>
      </p:pic>
      <p:sp>
        <p:nvSpPr>
          <p:cNvPr id="73768" name="Line 40"/>
          <p:cNvSpPr>
            <a:spLocks noChangeShapeType="1"/>
          </p:cNvSpPr>
          <p:nvPr/>
        </p:nvSpPr>
        <p:spPr bwMode="auto">
          <a:xfrm>
            <a:off x="4500563" y="1125538"/>
            <a:ext cx="0" cy="5040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323850" y="1196975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Старая система обслуживания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5076825" y="11969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«Единое Окно»</a:t>
            </a:r>
          </a:p>
        </p:txBody>
      </p:sp>
      <p:pic>
        <p:nvPicPr>
          <p:cNvPr id="73772" name="Picture 44" descr="latest?cb=201105252309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4076700"/>
            <a:ext cx="708025" cy="1003300"/>
          </a:xfrm>
          <a:prstGeom prst="rect">
            <a:avLst/>
          </a:prstGeom>
          <a:noFill/>
        </p:spPr>
      </p:pic>
      <p:pic>
        <p:nvPicPr>
          <p:cNvPr id="73773" name="Picture 45" descr="helpdes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9200" y="2919413"/>
            <a:ext cx="1009650" cy="1009650"/>
          </a:xfrm>
          <a:prstGeom prst="rect">
            <a:avLst/>
          </a:prstGeom>
          <a:noFill/>
        </p:spPr>
      </p:pic>
      <p:pic>
        <p:nvPicPr>
          <p:cNvPr id="73774" name="Picture 46" descr="helpdes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2919413"/>
            <a:ext cx="1009650" cy="1009650"/>
          </a:xfrm>
          <a:prstGeom prst="rect">
            <a:avLst/>
          </a:prstGeom>
          <a:noFill/>
        </p:spPr>
      </p:pic>
      <p:pic>
        <p:nvPicPr>
          <p:cNvPr id="73775" name="Picture 47" descr="helpdes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919413"/>
            <a:ext cx="1009650" cy="1009650"/>
          </a:xfrm>
          <a:prstGeom prst="rect">
            <a:avLst/>
          </a:prstGeom>
          <a:noFill/>
        </p:spPr>
      </p:pic>
      <p:pic>
        <p:nvPicPr>
          <p:cNvPr id="73776" name="Picture 48" descr="latest?cb=201105252309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5238" y="4076700"/>
            <a:ext cx="708025" cy="1003300"/>
          </a:xfrm>
          <a:prstGeom prst="rect">
            <a:avLst/>
          </a:prstGeom>
          <a:noFill/>
        </p:spPr>
      </p:pic>
      <p:pic>
        <p:nvPicPr>
          <p:cNvPr id="73777" name="Picture 49" descr="latest?cb=201105252309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4076700"/>
            <a:ext cx="708025" cy="1003300"/>
          </a:xfrm>
          <a:prstGeom prst="rect">
            <a:avLst/>
          </a:prstGeom>
          <a:noFill/>
        </p:spPr>
      </p:pic>
      <p:pic>
        <p:nvPicPr>
          <p:cNvPr id="73778" name="Picture 50" descr="latest?cb=201105252309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4076700"/>
            <a:ext cx="708025" cy="100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65" y="1200311"/>
            <a:ext cx="8229600" cy="774720"/>
          </a:xfrm>
        </p:spPr>
        <p:txBody>
          <a:bodyPr/>
          <a:lstStyle/>
          <a:p>
            <a:r>
              <a:rPr lang="ru-RU" sz="22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Бесконтактные карты</a:t>
            </a:r>
            <a:endParaRPr lang="ru-RU" sz="22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2285992"/>
            <a:ext cx="60722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Удобно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Технология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позволяет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совершать транзакции, не выпуская карту из рук.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Если в магазине отсутствует терминал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принимающий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бесконтактные карты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оплата пройдет по чипу или магнитной полосе этой же карты.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9485" y="3748283"/>
            <a:ext cx="664373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Безопасно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Б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есконтактные карты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обладает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надежной защитой от мошенничества. Вдобавок, карту не придется передавать третьим лицам при оплате покупок, а надежная система шифрования персональных данных обезопасит ее от подделки.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8596" y="5210573"/>
            <a:ext cx="83582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Быстро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Покупки оплачиваются одним движением руки, просто поднеся карту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терминалу с символом бесконтактной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оплаты.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9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dirty="0">
                <a:latin typeface="Arial Narrow" pitchFamily="34" charset="0"/>
              </a:rPr>
              <a:t> </a:t>
            </a:r>
            <a:r>
              <a:rPr lang="ru-RU" sz="500" dirty="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 dirty="0">
                <a:solidFill>
                  <a:srgbClr val="006600"/>
                </a:solidFill>
                <a:latin typeface="Arial Black" pitchFamily="34" charset="0"/>
              </a:rPr>
              <a:t>Банк </a:t>
            </a:r>
            <a:r>
              <a:rPr lang="ru-RU" sz="1200" dirty="0" err="1">
                <a:solidFill>
                  <a:srgbClr val="006600"/>
                </a:solidFill>
                <a:latin typeface="Arial Black" pitchFamily="34" charset="0"/>
              </a:rPr>
              <a:t>Ипак</a:t>
            </a:r>
            <a:r>
              <a:rPr lang="ru-RU" sz="1200" dirty="0">
                <a:solidFill>
                  <a:srgbClr val="006600"/>
                </a:solidFill>
                <a:latin typeface="Arial Black" pitchFamily="34" charset="0"/>
              </a:rPr>
              <a:t> </a:t>
            </a:r>
            <a:r>
              <a:rPr lang="ru-RU" sz="1200" dirty="0" err="1">
                <a:solidFill>
                  <a:srgbClr val="006600"/>
                </a:solidFill>
                <a:latin typeface="Arial Black" pitchFamily="34" charset="0"/>
              </a:rPr>
              <a:t>Йули</a:t>
            </a:r>
            <a:endParaRPr lang="ru-RU" sz="1200" dirty="0">
              <a:solidFill>
                <a:srgbClr val="0066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A4A2A08-F85B-4E28-9E29-1933412620C8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589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70664" name="TextBox 6"/>
          <p:cNvSpPr txBox="1">
            <a:spLocks noChangeArrowheads="1"/>
          </p:cNvSpPr>
          <p:nvPr/>
        </p:nvSpPr>
        <p:spPr bwMode="auto">
          <a:xfrm>
            <a:off x="323850" y="2133600"/>
            <a:ext cx="8001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дистанционных каналов продаж и </a:t>
            </a: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обслуживания</a:t>
            </a:r>
          </a:p>
          <a:p>
            <a:pPr marL="342900" indent="-342900" algn="ctr">
              <a:spcBef>
                <a:spcPct val="50000"/>
              </a:spcBef>
            </a:pPr>
            <a:endParaRPr lang="ru-RU" b="1" dirty="0">
              <a:solidFill>
                <a:srgbClr val="0066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/>
              <a:t>Дистанционные каналы используемые банком:</a:t>
            </a:r>
            <a:endParaRPr lang="en-US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Круглосуточный </a:t>
            </a:r>
            <a:r>
              <a:rPr lang="ru-RU" b="1" dirty="0" err="1"/>
              <a:t>колл</a:t>
            </a:r>
            <a:r>
              <a:rPr lang="ru-RU" b="1" dirty="0"/>
              <a:t>-центр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Интернет-банкинг посредством сервиса «Персональный кабинет»</a:t>
            </a:r>
            <a:endParaRPr lang="en-US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Сеть </a:t>
            </a:r>
            <a:r>
              <a:rPr lang="ru-RU" b="1" dirty="0" err="1"/>
              <a:t>инфокиосков</a:t>
            </a:r>
            <a:r>
              <a:rPr lang="ru-RU" b="1" dirty="0"/>
              <a:t> и банкоматов самообслуживания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C7BBDA3-095E-4B6B-B03B-9488FF9F9BC5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635" name="TextBox 6"/>
          <p:cNvSpPr txBox="1">
            <a:spLocks noChangeArrowheads="1"/>
          </p:cNvSpPr>
          <p:nvPr/>
        </p:nvSpPr>
        <p:spPr bwMode="auto">
          <a:xfrm>
            <a:off x="395288" y="908050"/>
            <a:ext cx="83534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Практика применения современных методов банком «Ипак Йули»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613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9640" name="TextBox 6"/>
          <p:cNvSpPr txBox="1">
            <a:spLocks noChangeArrowheads="1"/>
          </p:cNvSpPr>
          <p:nvPr/>
        </p:nvSpPr>
        <p:spPr bwMode="auto">
          <a:xfrm>
            <a:off x="250825" y="2060575"/>
            <a:ext cx="84963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Информационная </a:t>
            </a: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безопасность</a:t>
            </a:r>
            <a:endParaRPr lang="en-US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/>
            <a:endParaRPr lang="en-US" b="1" dirty="0">
              <a:solidFill>
                <a:srgbClr val="006600"/>
              </a:solidFill>
            </a:endParaRPr>
          </a:p>
          <a:p>
            <a:pPr marL="342900" indent="-342900"/>
            <a:r>
              <a:rPr lang="ru-RU" b="1" dirty="0"/>
              <a:t>	Банк на постоянной основе совершенствует свою информационную систему: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Соответствие информационной системы банка международному стандарту безопасности </a:t>
            </a:r>
            <a:r>
              <a:rPr lang="en-US" b="1" dirty="0"/>
              <a:t>PCI DSS</a:t>
            </a:r>
            <a:endParaRPr lang="ru-RU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Соответствие карточных продуктов банка стандарту </a:t>
            </a:r>
            <a:r>
              <a:rPr lang="en-US" b="1" dirty="0"/>
              <a:t>EMV</a:t>
            </a:r>
            <a:endParaRPr lang="ru-RU" b="1" dirty="0"/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Вся линейка платежных карт </a:t>
            </a:r>
            <a:r>
              <a:rPr lang="en-US" b="1" dirty="0"/>
              <a:t>Visa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Национальные карты системы </a:t>
            </a:r>
            <a:r>
              <a:rPr lang="en-US" b="1" dirty="0" err="1"/>
              <a:t>Uzcard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54C158D-89B0-4A26-B8D2-C7EBD2D38F27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684213" y="2060575"/>
            <a:ext cx="792003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Современные тенденции в сфере розничных финансовых услуг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Практика применения современных методов банком «</a:t>
            </a:r>
            <a:r>
              <a:rPr 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Ипак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Йули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»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611188" y="1125538"/>
            <a:ext cx="7921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B043036-6E77-46C8-9E8A-2FA5D7C3BB7B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635" name="TextBox 6"/>
          <p:cNvSpPr txBox="1">
            <a:spLocks noChangeArrowheads="1"/>
          </p:cNvSpPr>
          <p:nvPr/>
        </p:nvSpPr>
        <p:spPr bwMode="auto">
          <a:xfrm>
            <a:off x="395288" y="908050"/>
            <a:ext cx="8353425" cy="53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Перспективные направления развития</a:t>
            </a:r>
            <a:endParaRPr lang="ru-RU" sz="22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830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1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9640" name="TextBox 6"/>
          <p:cNvSpPr txBox="1">
            <a:spLocks noChangeArrowheads="1"/>
          </p:cNvSpPr>
          <p:nvPr/>
        </p:nvSpPr>
        <p:spPr bwMode="auto">
          <a:xfrm>
            <a:off x="250825" y="2060575"/>
            <a:ext cx="84963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/>
            <a:endParaRPr lang="ru-RU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ru-RU" b="1" dirty="0" smtClean="0"/>
              <a:t>Внедрение эффективной </a:t>
            </a:r>
            <a:r>
              <a:rPr lang="ru-RU" b="1" dirty="0"/>
              <a:t>системы </a:t>
            </a:r>
            <a:r>
              <a:rPr lang="en-US" b="1" dirty="0"/>
              <a:t>CRM</a:t>
            </a:r>
            <a:endParaRPr lang="ru-RU" b="1" dirty="0"/>
          </a:p>
          <a:p>
            <a:pPr marL="742950" lvl="1" indent="-285750"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ru-RU" b="1" dirty="0" smtClean="0"/>
              <a:t>Дальнейшее развитие услуги мобильного и интернет </a:t>
            </a:r>
            <a:r>
              <a:rPr lang="ru-RU" b="1" dirty="0"/>
              <a:t>банкинга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ru-RU" b="1" dirty="0" smtClean="0"/>
              <a:t>Выпуск </a:t>
            </a:r>
            <a:r>
              <a:rPr lang="ru-RU" b="1" dirty="0"/>
              <a:t>виртуальных карт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ru-RU" b="1" dirty="0" smtClean="0"/>
              <a:t>Более </a:t>
            </a:r>
            <a:r>
              <a:rPr lang="ru-RU" b="1" dirty="0"/>
              <a:t>активное присутствие банка в социальных </a:t>
            </a:r>
            <a:r>
              <a:rPr lang="ru-RU" b="1" dirty="0" smtClean="0"/>
              <a:t>сетях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ru-RU" b="1" dirty="0" smtClean="0"/>
              <a:t>Внедрение </a:t>
            </a:r>
            <a:r>
              <a:rPr lang="ru-RU" b="1" dirty="0"/>
              <a:t>системы 3</a:t>
            </a:r>
            <a:r>
              <a:rPr lang="en-US" b="1" dirty="0"/>
              <a:t>D </a:t>
            </a:r>
            <a:r>
              <a:rPr lang="en-US" b="1" dirty="0" smtClean="0"/>
              <a:t>Secure</a:t>
            </a:r>
            <a:endParaRPr lang="ru-RU" b="1" dirty="0"/>
          </a:p>
          <a:p>
            <a:pPr marL="742950" lvl="1" indent="-285750">
              <a:buFont typeface="Wingdings" pitchFamily="2" charset="2"/>
              <a:buChar char="Ø"/>
            </a:pPr>
            <a:endParaRPr lang="en-U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3F4DC6E-1179-41F6-B810-C239983EDE23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634" name="TextBox 6"/>
          <p:cNvSpPr txBox="1">
            <a:spLocks noChangeArrowheads="1"/>
          </p:cNvSpPr>
          <p:nvPr/>
        </p:nvSpPr>
        <p:spPr bwMode="auto">
          <a:xfrm>
            <a:off x="1214438" y="500063"/>
            <a:ext cx="72151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endParaRPr lang="ru-RU" sz="1200" b="1"/>
          </a:p>
          <a:p>
            <a:pPr algn="just">
              <a:lnSpc>
                <a:spcPct val="150000"/>
              </a:lnSpc>
            </a:pPr>
            <a:endParaRPr lang="ru-RU" sz="1200"/>
          </a:p>
          <a:p>
            <a:pPr algn="ctr">
              <a:lnSpc>
                <a:spcPct val="150000"/>
              </a:lnSpc>
            </a:pPr>
            <a:endParaRPr lang="ru-RU" sz="2000" b="1">
              <a:solidFill>
                <a:srgbClr val="006600"/>
              </a:solidFill>
              <a:cs typeface="Arial" charset="0"/>
            </a:endParaRPr>
          </a:p>
          <a:p>
            <a:pPr algn="ctr">
              <a:lnSpc>
                <a:spcPct val="150000"/>
              </a:lnSpc>
            </a:pPr>
            <a:endParaRPr lang="ru-RU" sz="2000" b="1">
              <a:solidFill>
                <a:srgbClr val="006600"/>
              </a:solidFill>
              <a:cs typeface="Arial" charset="0"/>
            </a:endParaRPr>
          </a:p>
          <a:p>
            <a:pPr algn="ctr">
              <a:lnSpc>
                <a:spcPct val="150000"/>
              </a:lnSpc>
            </a:pPr>
            <a:endParaRPr lang="ru-RU" sz="3600" b="1">
              <a:solidFill>
                <a:srgbClr val="006600"/>
              </a:solidFill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b="1">
                <a:solidFill>
                  <a:srgbClr val="006600"/>
                </a:solidFill>
                <a:cs typeface="Arial" charset="0"/>
              </a:rPr>
              <a:t>СПАСИБО ЗА ВНИМАНИЕ!</a:t>
            </a:r>
          </a:p>
          <a:p>
            <a:pPr algn="ctr">
              <a:lnSpc>
                <a:spcPct val="150000"/>
              </a:lnSpc>
            </a:pPr>
            <a:endParaRPr lang="ru-RU" sz="3200" b="1">
              <a:solidFill>
                <a:srgbClr val="006600"/>
              </a:solidFill>
              <a:cs typeface="Arial" charset="0"/>
            </a:endParaRPr>
          </a:p>
          <a:p>
            <a:pPr algn="ctr"/>
            <a:endParaRPr lang="ru-RU" sz="2000" b="1">
              <a:solidFill>
                <a:srgbClr val="006600"/>
              </a:solidFill>
              <a:cs typeface="Arial" charset="0"/>
            </a:endParaRPr>
          </a:p>
          <a:p>
            <a:pPr algn="ctr"/>
            <a:endParaRPr lang="ru-RU" sz="2000" b="1"/>
          </a:p>
          <a:p>
            <a:pPr algn="just"/>
            <a:endParaRPr lang="ru-RU" sz="2000"/>
          </a:p>
          <a:p>
            <a:endParaRPr lang="ru-RU" sz="2000"/>
          </a:p>
          <a:p>
            <a:pPr algn="ctr"/>
            <a:endParaRPr lang="ru-RU" sz="2000" b="1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637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4AFB9A0-E23C-4BC9-AFF5-603CFBF39931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684213" y="2565400"/>
            <a:ext cx="77120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Укрепление взаимосвязи с клиентами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Развитие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дистанционных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каналов продаж и обслуживания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Информационная безопасность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611188" y="1125538"/>
            <a:ext cx="7921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Современные тенденции в сфере розничных финансовых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358C4CE-C553-408D-BA76-5C6EF3C8850A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95288" y="1989138"/>
            <a:ext cx="800100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None/>
            </a:pPr>
            <a:r>
              <a:rPr lang="ru-RU" sz="2200" b="1" dirty="0">
                <a:solidFill>
                  <a:srgbClr val="006600"/>
                </a:solidFill>
                <a:cs typeface="Arial" charset="0"/>
              </a:rPr>
              <a:t>Цели: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solidFill>
                  <a:srgbClr val="006600"/>
                </a:solidFill>
                <a:cs typeface="Arial" charset="0"/>
              </a:rPr>
              <a:t> Повышение эффективности продаж</a:t>
            </a:r>
          </a:p>
          <a:p>
            <a:pPr marL="1600200" lvl="3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/>
              <a:t>Разработка продуктов и услуг наиболее точно соответствующих ожиданиям клиента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solidFill>
                  <a:srgbClr val="006600"/>
                </a:solidFill>
                <a:cs typeface="Arial" charset="0"/>
              </a:rPr>
              <a:t> Достижение высокой лояльности клиентов</a:t>
            </a:r>
          </a:p>
          <a:p>
            <a:pPr marL="1600200" lvl="3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>
                <a:cs typeface="Arial" charset="0"/>
              </a:rPr>
              <a:t>За счет наличия информации об их вкусах, нуждах и ожиданиях от продукта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solidFill>
                  <a:srgbClr val="006600"/>
                </a:solidFill>
              </a:rPr>
              <a:t>Увеличение объема перекрестных продаж</a:t>
            </a:r>
          </a:p>
          <a:p>
            <a:pPr marL="1600200" lvl="3" indent="-2286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/>
              <a:t>За счет разработки пакетных предложений</a:t>
            </a:r>
          </a:p>
          <a:p>
            <a:pPr marL="1600200" lvl="3" indent="-228600">
              <a:lnSpc>
                <a:spcPct val="150000"/>
              </a:lnSpc>
              <a:buFont typeface="Wingdings" pitchFamily="2" charset="2"/>
              <a:buChar char="Ø"/>
            </a:pPr>
            <a:endParaRPr lang="ru-RU" sz="1600" b="1" dirty="0"/>
          </a:p>
          <a:p>
            <a:pPr marL="1600200" lvl="3" indent="-228600">
              <a:lnSpc>
                <a:spcPct val="150000"/>
              </a:lnSpc>
              <a:buFont typeface="Wingdings" pitchFamily="2" charset="2"/>
              <a:buChar char="Ø"/>
            </a:pPr>
            <a:endParaRPr lang="ru-RU" sz="2000" b="1" dirty="0">
              <a:cs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7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11188" y="1125538"/>
            <a:ext cx="7921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Укрепление взаимосвязи с клиентами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A469961-0A1E-419B-A313-4E34B690A549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387350" y="1816100"/>
            <a:ext cx="8001000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None/>
            </a:pPr>
            <a:r>
              <a:rPr lang="ru-RU" sz="2200" b="1" dirty="0">
                <a:solidFill>
                  <a:srgbClr val="006600"/>
                </a:solidFill>
                <a:cs typeface="Arial" charset="0"/>
              </a:rPr>
              <a:t>Средства: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Использование </a:t>
            </a:r>
            <a:r>
              <a:rPr lang="en-US" b="1" dirty="0"/>
              <a:t>CRM </a:t>
            </a:r>
            <a:r>
              <a:rPr lang="ru-RU" b="1" dirty="0"/>
              <a:t>систем (</a:t>
            </a:r>
            <a:r>
              <a:rPr lang="en-US" b="1" dirty="0"/>
              <a:t>Customer Relationship Management</a:t>
            </a:r>
            <a:r>
              <a:rPr lang="ru-RU" b="1" dirty="0"/>
              <a:t>)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Постоянный мониторинг и исследование рыночных тенденций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endParaRPr lang="ru-RU" b="1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Постоянная разработка новых </a:t>
            </a:r>
            <a:r>
              <a:rPr lang="ru-RU" b="1" dirty="0" err="1"/>
              <a:t>сегменто</a:t>
            </a:r>
            <a:r>
              <a:rPr lang="ru-RU" b="1" dirty="0"/>
              <a:t>-ориентированных продуктов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1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611188" y="1125538"/>
            <a:ext cx="7921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Укрепление</a:t>
            </a:r>
            <a:r>
              <a:rPr lang="ru-RU"/>
              <a:t> </a:t>
            </a: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взаимосвязи с клиентами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A834D40-138D-4EE2-B59E-F7CA01D49AD3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780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pic>
        <p:nvPicPr>
          <p:cNvPr id="75782" name="Picture 6" descr="kus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565400"/>
            <a:ext cx="647700" cy="647700"/>
          </a:xfrm>
          <a:prstGeom prst="rect">
            <a:avLst/>
          </a:prstGeom>
          <a:noFill/>
        </p:spPr>
      </p:pic>
      <p:pic>
        <p:nvPicPr>
          <p:cNvPr id="75783" name="Picture 7" descr="clien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341438"/>
            <a:ext cx="863600" cy="863600"/>
          </a:xfrm>
          <a:prstGeom prst="rect">
            <a:avLst/>
          </a:prstGeom>
          <a:noFill/>
        </p:spPr>
      </p:pic>
      <p:grpSp>
        <p:nvGrpSpPr>
          <p:cNvPr id="75784" name="Group 8"/>
          <p:cNvGrpSpPr>
            <a:grpSpLocks/>
          </p:cNvGrpSpPr>
          <p:nvPr/>
        </p:nvGrpSpPr>
        <p:grpSpPr bwMode="auto">
          <a:xfrm>
            <a:off x="2268538" y="1722438"/>
            <a:ext cx="520700" cy="2427287"/>
            <a:chOff x="1429" y="1085"/>
            <a:chExt cx="328" cy="1529"/>
          </a:xfrm>
        </p:grpSpPr>
        <p:pic>
          <p:nvPicPr>
            <p:cNvPr id="75785" name="Picture 9" descr="phon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29" y="1085"/>
              <a:ext cx="314" cy="314"/>
            </a:xfrm>
            <a:prstGeom prst="rect">
              <a:avLst/>
            </a:prstGeom>
            <a:noFill/>
          </p:spPr>
        </p:pic>
        <p:pic>
          <p:nvPicPr>
            <p:cNvPr id="75786" name="Picture 10" descr="phon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474" y="1448"/>
              <a:ext cx="216" cy="360"/>
            </a:xfrm>
            <a:prstGeom prst="rect">
              <a:avLst/>
            </a:prstGeom>
            <a:noFill/>
          </p:spPr>
        </p:pic>
        <p:pic>
          <p:nvPicPr>
            <p:cNvPr id="75787" name="Picture 11" descr="notebook-5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46" y="1901"/>
              <a:ext cx="311" cy="311"/>
            </a:xfrm>
            <a:prstGeom prst="rect">
              <a:avLst/>
            </a:prstGeom>
            <a:noFill/>
          </p:spPr>
        </p:pic>
        <p:pic>
          <p:nvPicPr>
            <p:cNvPr id="75788" name="Picture 12" descr="latest?cb=2011052523090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74" y="2264"/>
              <a:ext cx="247" cy="350"/>
            </a:xfrm>
            <a:prstGeom prst="rect">
              <a:avLst/>
            </a:prstGeom>
            <a:noFill/>
          </p:spPr>
        </p:pic>
      </p:grpSp>
      <p:grpSp>
        <p:nvGrpSpPr>
          <p:cNvPr id="75789" name="Group 13"/>
          <p:cNvGrpSpPr>
            <a:grpSpLocks/>
          </p:cNvGrpSpPr>
          <p:nvPr/>
        </p:nvGrpSpPr>
        <p:grpSpPr bwMode="auto">
          <a:xfrm>
            <a:off x="7019925" y="404813"/>
            <a:ext cx="1620838" cy="3811587"/>
            <a:chOff x="4286" y="663"/>
            <a:chExt cx="1021" cy="2401"/>
          </a:xfrm>
        </p:grpSpPr>
        <p:pic>
          <p:nvPicPr>
            <p:cNvPr id="75790" name="Picture 14" descr="bar-graph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286" y="845"/>
              <a:ext cx="541" cy="541"/>
            </a:xfrm>
            <a:prstGeom prst="rect">
              <a:avLst/>
            </a:prstGeom>
            <a:noFill/>
          </p:spPr>
        </p:pic>
        <p:pic>
          <p:nvPicPr>
            <p:cNvPr id="75791" name="Picture 15" descr="bar-graph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468" y="1752"/>
              <a:ext cx="541" cy="541"/>
            </a:xfrm>
            <a:prstGeom prst="rect">
              <a:avLst/>
            </a:prstGeom>
            <a:noFill/>
          </p:spPr>
        </p:pic>
        <p:pic>
          <p:nvPicPr>
            <p:cNvPr id="75792" name="Picture 16" descr="bar-graph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604" y="2523"/>
              <a:ext cx="541" cy="541"/>
            </a:xfrm>
            <a:prstGeom prst="rect">
              <a:avLst/>
            </a:prstGeom>
            <a:noFill/>
          </p:spPr>
        </p:pic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4377" y="663"/>
              <a:ext cx="4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500"/>
                <a:t>АБС</a:t>
              </a:r>
            </a:p>
          </p:txBody>
        </p:sp>
        <p:sp>
          <p:nvSpPr>
            <p:cNvPr id="75794" name="Text Box 18"/>
            <p:cNvSpPr txBox="1">
              <a:spLocks noChangeArrowheads="1"/>
            </p:cNvSpPr>
            <p:nvPr/>
          </p:nvSpPr>
          <p:spPr bwMode="auto">
            <a:xfrm>
              <a:off x="4468" y="1389"/>
              <a:ext cx="83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500"/>
                <a:t>Карточные системы</a:t>
              </a:r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4422" y="2341"/>
              <a:ext cx="83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500"/>
                <a:t>Прочие ИС</a:t>
              </a:r>
            </a:p>
          </p:txBody>
        </p:sp>
      </p:grpSp>
      <p:sp>
        <p:nvSpPr>
          <p:cNvPr id="75796" name="Oval 20"/>
          <p:cNvSpPr>
            <a:spLocks noChangeArrowheads="1"/>
          </p:cNvSpPr>
          <p:nvPr/>
        </p:nvSpPr>
        <p:spPr bwMode="auto">
          <a:xfrm>
            <a:off x="4500563" y="3213100"/>
            <a:ext cx="1944687" cy="129698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/>
              <a:t>ПотребностиЖалобы Предложения</a:t>
            </a:r>
          </a:p>
        </p:txBody>
      </p:sp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3203575" y="2349500"/>
            <a:ext cx="1008063" cy="12954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Единый</a:t>
            </a:r>
          </a:p>
          <a:p>
            <a:pPr algn="ctr"/>
            <a:r>
              <a:rPr lang="ru-RU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Фронт</a:t>
            </a:r>
          </a:p>
        </p:txBody>
      </p:sp>
      <p:sp>
        <p:nvSpPr>
          <p:cNvPr id="75798" name="Oval 22"/>
          <p:cNvSpPr>
            <a:spLocks noChangeArrowheads="1"/>
          </p:cNvSpPr>
          <p:nvPr/>
        </p:nvSpPr>
        <p:spPr bwMode="auto">
          <a:xfrm>
            <a:off x="4498975" y="1700213"/>
            <a:ext cx="1944688" cy="129698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/>
              <a:t>Операции</a:t>
            </a:r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6659563" y="4652963"/>
            <a:ext cx="1079500" cy="12954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CRM </a:t>
            </a:r>
            <a:r>
              <a:rPr lang="ru-RU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</a:t>
            </a: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 rot="-1565820">
            <a:off x="4284663" y="2565400"/>
            <a:ext cx="287337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 rot="2359119">
            <a:off x="4284663" y="3284538"/>
            <a:ext cx="287337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 rot="-2353058">
            <a:off x="6407150" y="1628775"/>
            <a:ext cx="541338" cy="260350"/>
          </a:xfrm>
          <a:prstGeom prst="rightArrow">
            <a:avLst>
              <a:gd name="adj1" fmla="val 50000"/>
              <a:gd name="adj2" fmla="val 5198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 rot="448130">
            <a:off x="6588125" y="2276475"/>
            <a:ext cx="541338" cy="260350"/>
          </a:xfrm>
          <a:prstGeom prst="rightArrow">
            <a:avLst>
              <a:gd name="adj1" fmla="val 50000"/>
              <a:gd name="adj2" fmla="val 5198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4" name="AutoShape 28"/>
          <p:cNvSpPr>
            <a:spLocks noChangeArrowheads="1"/>
          </p:cNvSpPr>
          <p:nvPr/>
        </p:nvSpPr>
        <p:spPr bwMode="auto">
          <a:xfrm rot="1953234">
            <a:off x="6502400" y="2900363"/>
            <a:ext cx="719138" cy="260350"/>
          </a:xfrm>
          <a:prstGeom prst="rightArrow">
            <a:avLst>
              <a:gd name="adj1" fmla="val 50000"/>
              <a:gd name="adj2" fmla="val 6905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5" name="AutoShape 29"/>
          <p:cNvSpPr>
            <a:spLocks noChangeArrowheads="1"/>
          </p:cNvSpPr>
          <p:nvPr/>
        </p:nvSpPr>
        <p:spPr bwMode="auto">
          <a:xfrm rot="2412333">
            <a:off x="6084888" y="4437063"/>
            <a:ext cx="541337" cy="260350"/>
          </a:xfrm>
          <a:prstGeom prst="rightArrow">
            <a:avLst>
              <a:gd name="adj1" fmla="val 50000"/>
              <a:gd name="adj2" fmla="val 5198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flipV="1">
            <a:off x="1763713" y="2133600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 flipV="1">
            <a:off x="1763713" y="2636838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1763713" y="3068638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1692275" y="3213100"/>
            <a:ext cx="647700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>
            <a:off x="2700338" y="2563813"/>
            <a:ext cx="503237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>
            <a:off x="2700338" y="2133600"/>
            <a:ext cx="503237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V="1">
            <a:off x="2771775" y="3068638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 flipV="1">
            <a:off x="2700338" y="3213100"/>
            <a:ext cx="503237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75814" name="AutoShape 38"/>
          <p:cNvCxnSpPr>
            <a:cxnSpLocks noChangeShapeType="1"/>
            <a:stCxn id="0" idx="3"/>
          </p:cNvCxnSpPr>
          <p:nvPr/>
        </p:nvCxnSpPr>
        <p:spPr bwMode="auto">
          <a:xfrm>
            <a:off x="7878763" y="1123950"/>
            <a:ext cx="101441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15" name="AutoShape 39"/>
          <p:cNvCxnSpPr>
            <a:cxnSpLocks noChangeShapeType="1"/>
          </p:cNvCxnSpPr>
          <p:nvPr/>
        </p:nvCxnSpPr>
        <p:spPr bwMode="auto">
          <a:xfrm flipH="1" flipV="1">
            <a:off x="8893175" y="1125538"/>
            <a:ext cx="69850" cy="4679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16" name="AutoShape 40"/>
          <p:cNvCxnSpPr>
            <a:cxnSpLocks noChangeShapeType="1"/>
            <a:stCxn id="75799" idx="3"/>
          </p:cNvCxnSpPr>
          <p:nvPr/>
        </p:nvCxnSpPr>
        <p:spPr bwMode="auto">
          <a:xfrm>
            <a:off x="7739063" y="5300663"/>
            <a:ext cx="1225550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17" name="AutoShape 41"/>
          <p:cNvCxnSpPr>
            <a:cxnSpLocks noChangeShapeType="1"/>
          </p:cNvCxnSpPr>
          <p:nvPr/>
        </p:nvCxnSpPr>
        <p:spPr bwMode="auto">
          <a:xfrm flipH="1" flipV="1">
            <a:off x="8788400" y="2422525"/>
            <a:ext cx="38100" cy="294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18" name="AutoShape 42"/>
          <p:cNvCxnSpPr>
            <a:cxnSpLocks noChangeShapeType="1"/>
          </p:cNvCxnSpPr>
          <p:nvPr/>
        </p:nvCxnSpPr>
        <p:spPr bwMode="auto">
          <a:xfrm>
            <a:off x="8243888" y="2420938"/>
            <a:ext cx="5445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19" name="AutoShape 43"/>
          <p:cNvCxnSpPr>
            <a:cxnSpLocks noChangeShapeType="1"/>
            <a:stCxn id="75799" idx="3"/>
          </p:cNvCxnSpPr>
          <p:nvPr/>
        </p:nvCxnSpPr>
        <p:spPr bwMode="auto">
          <a:xfrm>
            <a:off x="7739063" y="5300663"/>
            <a:ext cx="1084262" cy="74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20" name="AutoShape 44"/>
          <p:cNvCxnSpPr>
            <a:cxnSpLocks noChangeShapeType="1"/>
          </p:cNvCxnSpPr>
          <p:nvPr/>
        </p:nvCxnSpPr>
        <p:spPr bwMode="auto">
          <a:xfrm flipH="1" flipV="1">
            <a:off x="8518525" y="3789363"/>
            <a:ext cx="15875" cy="1223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21" name="AutoShape 45"/>
          <p:cNvCxnSpPr>
            <a:cxnSpLocks noChangeShapeType="1"/>
          </p:cNvCxnSpPr>
          <p:nvPr/>
        </p:nvCxnSpPr>
        <p:spPr bwMode="auto">
          <a:xfrm>
            <a:off x="8316913" y="3789363"/>
            <a:ext cx="201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822" name="AutoShape 46"/>
          <p:cNvCxnSpPr>
            <a:cxnSpLocks noChangeShapeType="1"/>
            <a:stCxn id="75799" idx="3"/>
          </p:cNvCxnSpPr>
          <p:nvPr/>
        </p:nvCxnSpPr>
        <p:spPr bwMode="auto">
          <a:xfrm flipV="1">
            <a:off x="7739063" y="5014913"/>
            <a:ext cx="79375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971550" y="2060575"/>
            <a:ext cx="1008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Клиенты банка</a:t>
            </a:r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0" y="836613"/>
            <a:ext cx="180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 bIns="10800">
            <a:spAutoFit/>
          </a:bodyPr>
          <a:lstStyle/>
          <a:p>
            <a:pPr algn="ctr"/>
            <a:r>
              <a:rPr lang="ru-RU" sz="1600"/>
              <a:t>Потенциальные клиенты</a:t>
            </a:r>
          </a:p>
        </p:txBody>
      </p:sp>
      <p:cxnSp>
        <p:nvCxnSpPr>
          <p:cNvPr id="75825" name="AutoShape 49"/>
          <p:cNvCxnSpPr>
            <a:cxnSpLocks noChangeShapeType="1"/>
          </p:cNvCxnSpPr>
          <p:nvPr/>
        </p:nvCxnSpPr>
        <p:spPr bwMode="auto">
          <a:xfrm flipH="1">
            <a:off x="1476375" y="5084763"/>
            <a:ext cx="504031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75826" name="AutoShape 50"/>
          <p:cNvCxnSpPr>
            <a:cxnSpLocks noChangeShapeType="1"/>
          </p:cNvCxnSpPr>
          <p:nvPr/>
        </p:nvCxnSpPr>
        <p:spPr bwMode="auto">
          <a:xfrm flipH="1">
            <a:off x="755650" y="5734050"/>
            <a:ext cx="5761038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75827" name="AutoShape 51"/>
          <p:cNvCxnSpPr>
            <a:cxnSpLocks noChangeShapeType="1"/>
          </p:cNvCxnSpPr>
          <p:nvPr/>
        </p:nvCxnSpPr>
        <p:spPr bwMode="auto">
          <a:xfrm flipV="1">
            <a:off x="1476375" y="3573463"/>
            <a:ext cx="0" cy="1511300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5828" name="AutoShape 52"/>
          <p:cNvCxnSpPr>
            <a:cxnSpLocks noChangeShapeType="1"/>
          </p:cNvCxnSpPr>
          <p:nvPr/>
        </p:nvCxnSpPr>
        <p:spPr bwMode="auto">
          <a:xfrm flipV="1">
            <a:off x="755650" y="2276475"/>
            <a:ext cx="1588" cy="3457575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75829" name="Text Box 53"/>
          <p:cNvSpPr txBox="1">
            <a:spLocks noChangeArrowheads="1"/>
          </p:cNvSpPr>
          <p:nvPr/>
        </p:nvSpPr>
        <p:spPr bwMode="auto">
          <a:xfrm>
            <a:off x="2195513" y="46529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Расширение перечня услуг</a:t>
            </a:r>
          </a:p>
        </p:txBody>
      </p:sp>
      <p:sp>
        <p:nvSpPr>
          <p:cNvPr id="75830" name="Text Box 54"/>
          <p:cNvSpPr txBox="1">
            <a:spLocks noChangeArrowheads="1"/>
          </p:cNvSpPr>
          <p:nvPr/>
        </p:nvSpPr>
        <p:spPr bwMode="auto">
          <a:xfrm>
            <a:off x="1258888" y="5300663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Эффективное привлечение новых клиентов</a:t>
            </a:r>
          </a:p>
        </p:txBody>
      </p:sp>
      <p:sp>
        <p:nvSpPr>
          <p:cNvPr id="75831" name="Text Box 55"/>
          <p:cNvSpPr txBox="1">
            <a:spLocks noChangeArrowheads="1"/>
          </p:cNvSpPr>
          <p:nvPr/>
        </p:nvSpPr>
        <p:spPr bwMode="auto">
          <a:xfrm>
            <a:off x="2627313" y="333375"/>
            <a:ext cx="33131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</a:t>
            </a:r>
            <a:r>
              <a:rPr lang="en-US" sz="25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CRM</a:t>
            </a:r>
            <a:endParaRPr lang="ru-RU" sz="25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BCAD9C2-64CE-48D1-B948-8DC7DDE27CB9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395288" y="1484313"/>
            <a:ext cx="8001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>
                <a:solidFill>
                  <a:srgbClr val="006600"/>
                </a:solidFill>
              </a:rPr>
              <a:t>Эффективность </a:t>
            </a:r>
            <a:r>
              <a:rPr lang="en-US" b="1" dirty="0">
                <a:solidFill>
                  <a:srgbClr val="006600"/>
                </a:solidFill>
              </a:rPr>
              <a:t>CRM </a:t>
            </a:r>
            <a:r>
              <a:rPr lang="ru-RU" b="1" dirty="0" smtClean="0">
                <a:solidFill>
                  <a:srgbClr val="006600"/>
                </a:solidFill>
              </a:rPr>
              <a:t>систем</a:t>
            </a:r>
            <a:endParaRPr lang="ru-RU" b="1" dirty="0">
              <a:solidFill>
                <a:srgbClr val="0066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5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11188" y="1125538"/>
            <a:ext cx="7921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Укрепление</a:t>
            </a:r>
            <a:r>
              <a:rPr lang="ru-RU"/>
              <a:t> </a:t>
            </a: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взаимосвязи с клиентами</a:t>
            </a:r>
          </a:p>
        </p:txBody>
      </p:sp>
      <p:sp>
        <p:nvSpPr>
          <p:cNvPr id="20488" name="Text Box 15"/>
          <p:cNvSpPr txBox="1">
            <a:spLocks noChangeArrowheads="1"/>
          </p:cNvSpPr>
          <p:nvPr/>
        </p:nvSpPr>
        <p:spPr bwMode="auto">
          <a:xfrm>
            <a:off x="827088" y="6061075"/>
            <a:ext cx="741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/>
              <a:t>Источник: </a:t>
            </a:r>
            <a:r>
              <a:rPr lang="en-US" sz="1500"/>
              <a:t>www.</a:t>
            </a:r>
            <a:r>
              <a:rPr lang="ru-RU" sz="1500"/>
              <a:t>tsconsulting.ru</a:t>
            </a:r>
          </a:p>
        </p:txBody>
      </p:sp>
      <p:sp>
        <p:nvSpPr>
          <p:cNvPr id="62481" name="AutoShape 17"/>
          <p:cNvSpPr>
            <a:spLocks noChangeArrowheads="1"/>
          </p:cNvSpPr>
          <p:nvPr/>
        </p:nvSpPr>
        <p:spPr bwMode="auto">
          <a:xfrm>
            <a:off x="827088" y="3213100"/>
            <a:ext cx="2016125" cy="2519363"/>
          </a:xfrm>
          <a:prstGeom prst="upArrow">
            <a:avLst>
              <a:gd name="adj1" fmla="val 50000"/>
              <a:gd name="adj2" fmla="val 3124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32%</a:t>
            </a:r>
          </a:p>
        </p:txBody>
      </p:sp>
      <p:sp>
        <p:nvSpPr>
          <p:cNvPr id="62482" name="AutoShape 18"/>
          <p:cNvSpPr>
            <a:spLocks noChangeArrowheads="1"/>
          </p:cNvSpPr>
          <p:nvPr/>
        </p:nvSpPr>
        <p:spPr bwMode="auto">
          <a:xfrm>
            <a:off x="3492500" y="3429000"/>
            <a:ext cx="1944688" cy="2305050"/>
          </a:xfrm>
          <a:prstGeom prst="upArrow">
            <a:avLst>
              <a:gd name="adj1" fmla="val 50000"/>
              <a:gd name="adj2" fmla="val 296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30%</a:t>
            </a:r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auto">
          <a:xfrm>
            <a:off x="6300788" y="4581525"/>
            <a:ext cx="1511300" cy="11525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10%</a:t>
            </a:r>
          </a:p>
        </p:txBody>
      </p:sp>
      <p:sp>
        <p:nvSpPr>
          <p:cNvPr id="20492" name="Rectangle 21"/>
          <p:cNvSpPr>
            <a:spLocks noChangeArrowheads="1"/>
          </p:cNvSpPr>
          <p:nvPr/>
        </p:nvSpPr>
        <p:spPr bwMode="auto">
          <a:xfrm>
            <a:off x="898525" y="2205038"/>
            <a:ext cx="18732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Рост в</a:t>
            </a:r>
          </a:p>
          <a:p>
            <a:pPr algn="ctr"/>
            <a:r>
              <a:rPr lang="ru-RU" sz="1600"/>
              <a:t>привлечении новых клиентов</a:t>
            </a:r>
          </a:p>
        </p:txBody>
      </p:sp>
      <p:sp>
        <p:nvSpPr>
          <p:cNvPr id="20493" name="Rectangle 22"/>
          <p:cNvSpPr>
            <a:spLocks noChangeArrowheads="1"/>
          </p:cNvSpPr>
          <p:nvPr/>
        </p:nvSpPr>
        <p:spPr bwMode="auto">
          <a:xfrm>
            <a:off x="3492500" y="2420938"/>
            <a:ext cx="18732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Увеличение объема продаж</a:t>
            </a:r>
          </a:p>
        </p:txBody>
      </p: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5940425" y="3573463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Увеличение числа удерживаемых клиентов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521196E-87D0-455D-AD2B-A3690A72E96F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395288" y="1628775"/>
            <a:ext cx="8001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>
                <a:solidFill>
                  <a:srgbClr val="006600"/>
                </a:solidFill>
              </a:rPr>
              <a:t>Эффективность </a:t>
            </a:r>
            <a:r>
              <a:rPr lang="en-US" b="1" dirty="0">
                <a:solidFill>
                  <a:srgbClr val="006600"/>
                </a:solidFill>
              </a:rPr>
              <a:t>CRM </a:t>
            </a:r>
            <a:r>
              <a:rPr lang="ru-RU" b="1" dirty="0" smtClean="0">
                <a:solidFill>
                  <a:srgbClr val="006600"/>
                </a:solidFill>
              </a:rPr>
              <a:t>систем</a:t>
            </a:r>
            <a:endParaRPr lang="ru-RU" b="1" dirty="0">
              <a:solidFill>
                <a:srgbClr val="0066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9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11188" y="1125538"/>
            <a:ext cx="7921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Укрепление взаимосвязи с клиентами</a:t>
            </a:r>
          </a:p>
        </p:txBody>
      </p:sp>
      <p:sp>
        <p:nvSpPr>
          <p:cNvPr id="21512" name="AutoShape 9"/>
          <p:cNvSpPr>
            <a:spLocks noChangeArrowheads="1"/>
          </p:cNvSpPr>
          <p:nvPr/>
        </p:nvSpPr>
        <p:spPr bwMode="auto">
          <a:xfrm>
            <a:off x="1258888" y="2709863"/>
            <a:ext cx="1727200" cy="3095625"/>
          </a:xfrm>
          <a:prstGeom prst="can">
            <a:avLst>
              <a:gd name="adj" fmla="val 1167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AutoShape 10"/>
          <p:cNvSpPr>
            <a:spLocks noChangeArrowheads="1"/>
          </p:cNvSpPr>
          <p:nvPr/>
        </p:nvSpPr>
        <p:spPr bwMode="auto">
          <a:xfrm>
            <a:off x="3059113" y="5073650"/>
            <a:ext cx="1439862" cy="720725"/>
          </a:xfrm>
          <a:prstGeom prst="ca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1498600" y="3860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214%</a:t>
            </a:r>
            <a:endParaRPr lang="ru-RU" sz="28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3205163" y="522922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6%</a:t>
            </a:r>
            <a:endParaRPr lang="ru-RU" sz="28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6" name="AutoShape 18"/>
          <p:cNvSpPr>
            <a:spLocks/>
          </p:cNvSpPr>
          <p:nvPr/>
        </p:nvSpPr>
        <p:spPr bwMode="auto">
          <a:xfrm>
            <a:off x="4284663" y="2492375"/>
            <a:ext cx="2159000" cy="1296988"/>
          </a:xfrm>
          <a:prstGeom prst="borderCallout1">
            <a:avLst>
              <a:gd name="adj1" fmla="val 8815"/>
              <a:gd name="adj2" fmla="val -3528"/>
              <a:gd name="adj3" fmla="val 92167"/>
              <a:gd name="adj4" fmla="val -56912"/>
            </a:avLst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/>
              <a:t>Рост продаж в филиалах с использованием системы </a:t>
            </a:r>
            <a:r>
              <a:rPr lang="en-US"/>
              <a:t>CRM</a:t>
            </a:r>
            <a:endParaRPr lang="ru-RU"/>
          </a:p>
          <a:p>
            <a:pPr algn="ctr"/>
            <a:endParaRPr lang="ru-RU"/>
          </a:p>
        </p:txBody>
      </p:sp>
      <p:sp>
        <p:nvSpPr>
          <p:cNvPr id="21517" name="AutoShape 19"/>
          <p:cNvSpPr>
            <a:spLocks/>
          </p:cNvSpPr>
          <p:nvPr/>
        </p:nvSpPr>
        <p:spPr bwMode="auto">
          <a:xfrm>
            <a:off x="5508625" y="4292600"/>
            <a:ext cx="2159000" cy="1296988"/>
          </a:xfrm>
          <a:prstGeom prst="borderCallout1">
            <a:avLst>
              <a:gd name="adj1" fmla="val 8815"/>
              <a:gd name="adj2" fmla="val -3528"/>
              <a:gd name="adj3" fmla="val 70014"/>
              <a:gd name="adj4" fmla="val -46912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/>
              <a:t>Рост продаж в филиалах без использованием системы </a:t>
            </a:r>
            <a:r>
              <a:rPr lang="en-US"/>
              <a:t>CRM</a:t>
            </a:r>
            <a:endParaRPr lang="ru-RU"/>
          </a:p>
          <a:p>
            <a:pPr algn="ctr"/>
            <a:endParaRPr lang="ru-RU"/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827088" y="6061075"/>
            <a:ext cx="741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 dirty="0"/>
              <a:t>Источник: </a:t>
            </a:r>
            <a:r>
              <a:rPr lang="ru-RU" sz="1500" dirty="0" err="1"/>
              <a:t>Bora</a:t>
            </a:r>
            <a:r>
              <a:rPr lang="ru-RU" sz="1500" dirty="0"/>
              <a:t> </a:t>
            </a:r>
            <a:r>
              <a:rPr lang="ru-RU" sz="1500" dirty="0" err="1"/>
              <a:t>Hosver</a:t>
            </a:r>
            <a:r>
              <a:rPr lang="ru-RU" sz="1500" dirty="0"/>
              <a:t> </a:t>
            </a:r>
            <a:r>
              <a:rPr lang="ru-RU" sz="1500" dirty="0" smtClean="0"/>
              <a:t>(</a:t>
            </a:r>
            <a:r>
              <a:rPr lang="ru-RU" sz="1500" dirty="0" err="1" smtClean="0"/>
              <a:t>Customer</a:t>
            </a:r>
            <a:r>
              <a:rPr lang="ru-RU" sz="1500" dirty="0" smtClean="0"/>
              <a:t> </a:t>
            </a:r>
            <a:r>
              <a:rPr lang="ru-RU" sz="1500" dirty="0" err="1"/>
              <a:t>Relationship&amp;</a:t>
            </a:r>
            <a:r>
              <a:rPr lang="ru-RU" sz="1500" dirty="0"/>
              <a:t> </a:t>
            </a:r>
            <a:r>
              <a:rPr lang="ru-RU" sz="1500" dirty="0" err="1"/>
              <a:t>Marketing</a:t>
            </a:r>
            <a:r>
              <a:rPr lang="ru-RU" sz="1500" dirty="0"/>
              <a:t> </a:t>
            </a:r>
            <a:r>
              <a:rPr lang="ru-RU" sz="1500" dirty="0" err="1"/>
              <a:t>Dept</a:t>
            </a:r>
            <a:r>
              <a:rPr lang="ru-RU" sz="1500" dirty="0" smtClean="0"/>
              <a:t>.)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 txBox="1">
            <a:spLocks/>
          </p:cNvSpPr>
          <p:nvPr/>
        </p:nvSpPr>
        <p:spPr>
          <a:xfrm>
            <a:off x="8715375" y="6207125"/>
            <a:ext cx="357188" cy="2936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F9397BA-FC12-4E13-A11E-9F5F195F25A0}" type="slidenum">
              <a:rPr lang="ru-RU" sz="1200" b="1">
                <a:solidFill>
                  <a:schemeClr val="bg1"/>
                </a:solidFill>
                <a:latin typeface="Arial Black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395288" y="2060575"/>
            <a:ext cx="80010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None/>
            </a:pPr>
            <a:r>
              <a:rPr lang="ru-RU" sz="2200" b="1" dirty="0">
                <a:solidFill>
                  <a:srgbClr val="006600"/>
                </a:solidFill>
                <a:cs typeface="Arial" charset="0"/>
              </a:rPr>
              <a:t>Цели: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Соответствие ожиданиям обширной категории клиентов – активных пользователей цифровых технологий;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Сокращение времени обслуживания;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Повышение качества обслуживания за счет автоматизации и алгоритмизации процессов;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Сокращение расходов по привлечению и обслуживанию клиентов;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/>
              <a:t>Улучшение коммуникации с клиентами;</a:t>
            </a:r>
          </a:p>
          <a:p>
            <a:pPr marL="1143000" lvl="2" indent="-228600">
              <a:lnSpc>
                <a:spcPct val="150000"/>
              </a:lnSpc>
              <a:buFont typeface="Wingdings" pitchFamily="2" charset="2"/>
              <a:buChar char="Ø"/>
            </a:pPr>
            <a:endParaRPr lang="ru-RU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0" y="928688"/>
            <a:ext cx="9144000" cy="1587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6499225"/>
            <a:ext cx="9144000" cy="1588"/>
          </a:xfrm>
          <a:prstGeom prst="line">
            <a:avLst/>
          </a:prstGeom>
          <a:ln w="635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Picture 8" descr="лого финал"/>
          <p:cNvPicPr>
            <a:picLocks noChangeAspect="1" noChangeArrowheads="1"/>
          </p:cNvPicPr>
          <p:nvPr/>
        </p:nvPicPr>
        <p:blipFill>
          <a:blip r:embed="rId2"/>
          <a:srcRect r="87878"/>
          <a:stretch>
            <a:fillRect/>
          </a:stretch>
        </p:blipFill>
        <p:spPr bwMode="auto">
          <a:xfrm>
            <a:off x="214313" y="214313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12"/>
          <p:cNvSpPr txBox="1">
            <a:spLocks noChangeArrowheads="1"/>
          </p:cNvSpPr>
          <p:nvPr/>
        </p:nvSpPr>
        <p:spPr bwMode="auto">
          <a:xfrm>
            <a:off x="500063" y="285750"/>
            <a:ext cx="20716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>
                <a:latin typeface="Arial Narrow" pitchFamily="34" charset="0"/>
              </a:rPr>
              <a:t> </a:t>
            </a:r>
            <a:r>
              <a:rPr lang="ru-RU" sz="500">
                <a:latin typeface="Arial Narrow" pitchFamily="34" charset="0"/>
              </a:rPr>
              <a:t>Акционерный Инновационный Коммерческий Банк </a:t>
            </a:r>
          </a:p>
          <a:p>
            <a:r>
              <a:rPr lang="ru-RU" sz="1200">
                <a:solidFill>
                  <a:srgbClr val="006600"/>
                </a:solidFill>
                <a:latin typeface="Arial Black" pitchFamily="34" charset="0"/>
              </a:rPr>
              <a:t>Банк Ипак Йули</a:t>
            </a:r>
            <a:endParaRPr lang="ru-RU" sz="12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11188" y="1125538"/>
            <a:ext cx="8281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Развитие дистанционных каналов продаж и обслуживания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6972</TotalTime>
  <Words>732</Words>
  <Application>Microsoft Office PowerPoint</Application>
  <PresentationFormat>Экран (4:3)</PresentationFormat>
  <Paragraphs>224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Times New Roman</vt:lpstr>
      <vt:lpstr>Wingdings</vt:lpstr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Бесконтактные карты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Ibodova_D</dc:creator>
  <cp:lastModifiedBy>Tursun</cp:lastModifiedBy>
  <cp:revision>858</cp:revision>
  <dcterms:created xsi:type="dcterms:W3CDTF">2014-04-08T10:15:33Z</dcterms:created>
  <dcterms:modified xsi:type="dcterms:W3CDTF">2015-11-25T23:59:50Z</dcterms:modified>
</cp:coreProperties>
</file>