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PT Sans"/>
      <p:regular r:id="rId25"/>
      <p:bold r:id="rId26"/>
      <p:italic r:id="rId27"/>
      <p:boldItalic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376"/>
            <a:ext cx="5486399" cy="4114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376"/>
            <a:ext cx="5486399" cy="4114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376"/>
            <a:ext cx="5486399" cy="4114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376"/>
            <a:ext cx="5486399" cy="4114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376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4587" y="685800"/>
            <a:ext cx="4570411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hyperlink" Target="http://www.protobase.ru/" TargetMode="External"/><Relationship Id="rId4" Type="http://schemas.openxmlformats.org/officeDocument/2006/relationships/image" Target="../media/image0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protobase.ru/" TargetMode="External"/><Relationship Id="rId3" Type="http://schemas.openxmlformats.org/officeDocument/2006/relationships/image" Target="../media/image0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3.png"/><Relationship Id="rId4" Type="http://schemas.openxmlformats.org/officeDocument/2006/relationships/image" Target="../media/image0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Blank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998203" y="6326116"/>
            <a:ext cx="145795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8758796" y="6326116"/>
            <a:ext cx="36003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794800" y="6326116"/>
            <a:ext cx="203401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3153027" y="1663032"/>
            <a:ext cx="5990998" cy="4455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360672"/>
            <a:ext cx="5601600" cy="707362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2C7BB4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7501146" y="6401521"/>
            <a:ext cx="1090499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77939"/>
            <a:ext cx="21029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23" name="Shape 23"/>
          <p:cNvSpPr txBox="1"/>
          <p:nvPr/>
        </p:nvSpPr>
        <p:spPr>
          <a:xfrm>
            <a:off x="6848025" y="6401525"/>
            <a:ext cx="17436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BB4"/>
              </a:buClr>
              <a:buSzPct val="25000"/>
              <a:buFont typeface="Helvetica Neue"/>
              <a:buNone/>
            </a:pPr>
            <a:r>
              <a:rPr b="0" baseline="0" i="0" lang="en" sz="12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  <a:rtl val="0"/>
              </a:rPr>
              <a:t>www.protobase.ru</a:t>
            </a:r>
          </a:p>
        </p:txBody>
      </p:sp>
      <p:cxnSp>
        <p:nvCxnSpPr>
          <p:cNvPr id="24" name="Shape 24"/>
          <p:cNvCxnSpPr/>
          <p:nvPr/>
        </p:nvCxnSpPr>
        <p:spPr>
          <a:xfrm>
            <a:off x="4650" y="1060600"/>
            <a:ext cx="9134699" cy="9300"/>
          </a:xfrm>
          <a:prstGeom prst="straightConnector1">
            <a:avLst/>
          </a:prstGeom>
          <a:noFill/>
          <a:ln cap="flat" cmpd="sng" w="28575">
            <a:solidFill>
              <a:srgbClr val="2C7B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" name="Shape 25"/>
          <p:cNvCxnSpPr/>
          <p:nvPr/>
        </p:nvCxnSpPr>
        <p:spPr>
          <a:xfrm>
            <a:off x="4650" y="6132700"/>
            <a:ext cx="9134699" cy="9300"/>
          </a:xfrm>
          <a:prstGeom prst="straightConnector1">
            <a:avLst/>
          </a:prstGeom>
          <a:noFill/>
          <a:ln cap="flat" cmpd="sng" w="28575">
            <a:solidFill>
              <a:srgbClr val="2C7BB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" name="Shape 26"/>
          <p:cNvPicPr preferRelativeResize="0"/>
          <p:nvPr/>
        </p:nvPicPr>
        <p:blipFill rotWithShape="1">
          <a:blip r:embed="rId4">
            <a:alphaModFix/>
          </a:blip>
          <a:srcRect b="0" l="4915" r="0" t="0"/>
          <a:stretch/>
        </p:blipFill>
        <p:spPr>
          <a:xfrm>
            <a:off x="194550" y="6243000"/>
            <a:ext cx="1409702" cy="44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8998203" y="6326116"/>
            <a:ext cx="145795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8758796" y="6326116"/>
            <a:ext cx="36003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8794800" y="6326116"/>
            <a:ext cx="203401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360672"/>
            <a:ext cx="5879996" cy="707362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2C7BB4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47178" y="2440993"/>
            <a:ext cx="8449499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7501146" y="6401521"/>
            <a:ext cx="1090499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77939"/>
            <a:ext cx="21029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37" name="Shape 37"/>
          <p:cNvSpPr txBox="1"/>
          <p:nvPr/>
        </p:nvSpPr>
        <p:spPr>
          <a:xfrm>
            <a:off x="6707650" y="6401525"/>
            <a:ext cx="1884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BB4"/>
              </a:buClr>
              <a:buSzPct val="25000"/>
              <a:buFont typeface="Helvetica Neue"/>
              <a:buNone/>
            </a:pPr>
            <a:r>
              <a:rPr b="0" baseline="0" i="0" lang="en" sz="12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  <a:rtl val="0"/>
              </a:rPr>
              <a:t>www.protobase.ru</a:t>
            </a:r>
          </a:p>
        </p:txBody>
      </p:sp>
      <p:cxnSp>
        <p:nvCxnSpPr>
          <p:cNvPr id="38" name="Shape 38"/>
          <p:cNvCxnSpPr/>
          <p:nvPr/>
        </p:nvCxnSpPr>
        <p:spPr>
          <a:xfrm>
            <a:off x="4650" y="1060600"/>
            <a:ext cx="9134699" cy="9300"/>
          </a:xfrm>
          <a:prstGeom prst="straightConnector1">
            <a:avLst/>
          </a:prstGeom>
          <a:noFill/>
          <a:ln cap="flat" cmpd="sng" w="28575">
            <a:solidFill>
              <a:srgbClr val="2C7B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Shape 39"/>
          <p:cNvCxnSpPr/>
          <p:nvPr/>
        </p:nvCxnSpPr>
        <p:spPr>
          <a:xfrm>
            <a:off x="4650" y="6132700"/>
            <a:ext cx="9134699" cy="9300"/>
          </a:xfrm>
          <a:prstGeom prst="straightConnector1">
            <a:avLst/>
          </a:prstGeom>
          <a:noFill/>
          <a:ln cap="flat" cmpd="sng" w="28575">
            <a:solidFill>
              <a:srgbClr val="2C7BB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 b="0" l="4915" r="0" t="0"/>
          <a:stretch/>
        </p:blipFill>
        <p:spPr>
          <a:xfrm>
            <a:off x="194550" y="6243000"/>
            <a:ext cx="1409702" cy="44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685800" y="2125978"/>
            <a:ext cx="7772400" cy="14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spcBef>
                <a:spcPts val="0"/>
              </a:spcBef>
              <a:defRPr b="0" baseline="0" i="0" sz="1800" u="none" cap="none" strike="noStrike"/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/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/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/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/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/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/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7501146" y="6401521"/>
            <a:ext cx="1090499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77939"/>
            <a:ext cx="21029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577340"/>
            <a:ext cx="3977699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709157" y="1577340"/>
            <a:ext cx="3977699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7501146" y="6401521"/>
            <a:ext cx="1090499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77939"/>
            <a:ext cx="21029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8998203" y="6326116"/>
            <a:ext cx="145795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8758796" y="6326116"/>
            <a:ext cx="36003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8794800" y="6326116"/>
            <a:ext cx="203401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6699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027412" y="1933191"/>
            <a:ext cx="7089300" cy="165269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027411" y="4153694"/>
            <a:ext cx="7089300" cy="16526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7501146" y="6401521"/>
            <a:ext cx="1090499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77939"/>
            <a:ext cx="21029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 b="0" l="4915" r="0" t="0"/>
          <a:stretch/>
        </p:blipFill>
        <p:spPr>
          <a:xfrm>
            <a:off x="194550" y="6243000"/>
            <a:ext cx="1409702" cy="44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 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spcBef>
                <a:spcPts val="0"/>
              </a:spcBef>
              <a:defRPr b="0" baseline="0" i="0" sz="4800" u="none" cap="none" strike="noStrike"/>
            </a:lvl2pPr>
            <a:lvl3pPr indent="0" marL="0" marR="0" rtl="0" algn="ctr">
              <a:spcBef>
                <a:spcPts val="0"/>
              </a:spcBef>
              <a:defRPr b="0" baseline="0" i="0" sz="4800" u="none" cap="none" strike="noStrike"/>
            </a:lvl3pPr>
            <a:lvl4pPr indent="0" marL="0" marR="0" rtl="0" algn="ctr">
              <a:spcBef>
                <a:spcPts val="0"/>
              </a:spcBef>
              <a:defRPr b="0" baseline="0" i="0" sz="4800" u="none" cap="none" strike="noStrike"/>
            </a:lvl4pPr>
            <a:lvl5pPr indent="0" marL="0" marR="0" rtl="0" algn="ctr">
              <a:spcBef>
                <a:spcPts val="0"/>
              </a:spcBef>
              <a:defRPr b="0" baseline="0" i="0" sz="4800" u="none" cap="none" strike="noStrike"/>
            </a:lvl5pPr>
            <a:lvl6pPr indent="0" marL="0" marR="0" rtl="0" algn="ctr">
              <a:spcBef>
                <a:spcPts val="0"/>
              </a:spcBef>
              <a:defRPr b="0" baseline="0" i="0" sz="4800" u="none" cap="none" strike="noStrike"/>
            </a:lvl6pPr>
            <a:lvl7pPr indent="0" marL="0" marR="0" rtl="0" algn="ctr">
              <a:spcBef>
                <a:spcPts val="0"/>
              </a:spcBef>
              <a:defRPr b="0" baseline="0" i="0" sz="4800" u="none" cap="none" strike="noStrike"/>
            </a:lvl7pPr>
            <a:lvl8pPr indent="0" marL="0" marR="0" rtl="0" algn="ctr">
              <a:spcBef>
                <a:spcPts val="0"/>
              </a:spcBef>
              <a:defRPr b="0" baseline="0" i="0" sz="4800" u="none" cap="none" strike="noStrike"/>
            </a:lvl8pPr>
            <a:lvl9pPr indent="0" marL="0" marR="0" rtl="0" algn="ctr">
              <a:spcBef>
                <a:spcPts val="0"/>
              </a:spcBef>
              <a:defRPr b="0" baseline="0" i="0" sz="4800" u="none" cap="none" strike="noStrike"/>
            </a:lvl9pPr>
          </a:lstStyle>
          <a:p/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>
            <a:alphaModFix/>
          </a:blip>
          <a:srcRect b="0" l="4915" r="0" t="0"/>
          <a:stretch/>
        </p:blipFill>
        <p:spPr>
          <a:xfrm>
            <a:off x="194550" y="6243000"/>
            <a:ext cx="1409702" cy="4474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/>
          <p:nvPr/>
        </p:nvSpPr>
        <p:spPr>
          <a:xfrm>
            <a:off x="8998203" y="6326116"/>
            <a:ext cx="145795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2C7BB4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8758796" y="6326116"/>
            <a:ext cx="36003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2C7BB4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8" name="Shape 8"/>
          <p:cNvSpPr/>
          <p:nvPr/>
        </p:nvSpPr>
        <p:spPr>
          <a:xfrm>
            <a:off x="8794800" y="6326116"/>
            <a:ext cx="203401" cy="34646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2C7BB4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spcBef>
                <a:spcPts val="0"/>
              </a:spcBef>
              <a:defRPr b="0" baseline="0" i="0" sz="1800" u="none" cap="none" strike="noStrike"/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/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/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/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/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/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/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347178" y="2440993"/>
            <a:ext cx="8449499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7501146" y="6401521"/>
            <a:ext cx="1090499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77939"/>
            <a:ext cx="21029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Relationship Id="rId4" Type="http://schemas.openxmlformats.org/officeDocument/2006/relationships/image" Target="../media/image0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jpg"/><Relationship Id="rId4" Type="http://schemas.openxmlformats.org/officeDocument/2006/relationships/image" Target="../media/image26.png"/><Relationship Id="rId5" Type="http://schemas.openxmlformats.org/officeDocument/2006/relationships/hyperlink" Target="http://www.protobase.r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05.png"/><Relationship Id="rId6" Type="http://schemas.openxmlformats.org/officeDocument/2006/relationships/image" Target="../media/image07.png"/><Relationship Id="rId7" Type="http://schemas.openxmlformats.org/officeDocument/2006/relationships/image" Target="../media/image06.jp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-9150"/>
            <a:ext cx="9144000" cy="68580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25" y="1080775"/>
            <a:ext cx="3934798" cy="39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85375" y="4963375"/>
            <a:ext cx="7082098" cy="1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b="0" baseline="0" i="0" lang="en" sz="3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КРЕДИТНЫЙ КОНВЕЙЕР ДЛЯ ФИЗИЧЕСКИХ ЛИЦ </a:t>
            </a:r>
            <a:r>
              <a:rPr b="1" baseline="0" i="0" lang="en" sz="3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LOANSTATION (INDIVIDUALS)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40775"/>
            <a:ext cx="4947849" cy="149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86" name="Shape 186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КОСТРУКТОР ОТЧЁТОВ</a:t>
            </a: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188" name="Shape 188"/>
          <p:cNvSpPr/>
          <p:nvPr/>
        </p:nvSpPr>
        <p:spPr>
          <a:xfrm>
            <a:off x="0" y="1057525"/>
            <a:ext cx="9144000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Конструктор отчётов позволяет с помощью удобного пользовательского интерфейса создавать отчёты любой сложности с обновлением информации в реальном времени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Возможность использования интерактивной фильтрации, сортировок и группировок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Возможности создания вложенной, иерархической отчетности и кросс-табличных форм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Для создания отчётов могут быть использованы поля любого объекта системы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90488" y="2495910"/>
            <a:ext cx="6079708" cy="371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9462" y="3045858"/>
            <a:ext cx="4824537" cy="279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ИНТЕГРАЦИЯ</a:t>
            </a:r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940" y="2809776"/>
            <a:ext cx="5337810" cy="32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49" y="1057525"/>
            <a:ext cx="914400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Универсальные возможности данного решения, позволяют в короткие сроки решать интеграционные задачи любой сложности. Интерфейс настроек позволяет проводить работы без участи разработчиков и обеспечить интеграцию системы со сторонними сервисами с помощью обмена сообщениями wsdl, xml, txt.</a:t>
            </a:r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Инструментарий интеграции позволяет настроить получение данных из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Автоматизированной Банковской Системы (АБС)</a:t>
            </a: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о финансовых показателях существующих клиентов и передавать в АБС данные для создания кредитных договоров.</a:t>
            </a:r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Стандартный коннектор для систем ЦФТ, UNIT, АРТ БАНК, ДИАСОФТ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5" name="Shape 205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0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УПРАВЛЕНИЕ УВЕДОМЛЕНИЯМИ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6319"/>
            <a:ext cx="3576913" cy="48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3571710" y="1057525"/>
            <a:ext cx="5572190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Модуль SMS оповещений позволяет: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Создавать шаблоны отправляемых сообщений с использованием редактора, позволяющем размещать в шаблоне сообщения ссылку на объект и поле, содержащие необходимые данные;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Осуществлять отправку SMS сообщений в автоматическом или ручном режиме, с возможностью настройки различных условий отправки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Осуществлять проверку статуса отправленного сообщения;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Ведет историю отправки сообщений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 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Модуль e-mail уведомлений позволяет: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Создавать шаблоны отправляемых сообщений с использованием редактора, аналогичного используемому редактору в модуле «Генерация документов»;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Добавлять вложения в отправляемые сообщения. В качестве вложения могут быть использованы сгенерированный системой документ, сканированное изображение, фото, отчет БКИ и др.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Формировать e-mail сообщение произвольного содержания с использованием текстового редактора.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345925" y="527750"/>
            <a:ext cx="5533799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РЕЗУЛЬТАТЫ</a:t>
            </a: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826500" y="6401525"/>
            <a:ext cx="312898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‹#›</a:t>
            </a:fld>
          </a:p>
        </p:txBody>
      </p:sp>
      <p:sp>
        <p:nvSpPr>
          <p:cNvPr id="216" name="Shape 216"/>
          <p:cNvSpPr/>
          <p:nvPr/>
        </p:nvSpPr>
        <p:spPr>
          <a:xfrm>
            <a:off x="0" y="1152462"/>
            <a:ext cx="926973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повышение эффективности работы структурных подразделений в среднем в 2,5 раза;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ускорение процесса принятия решения;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прозрачность, гибкость и высокая управляемость процессов кредитования;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снижение рисков внешнего и внутреннего мошенничества;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снижение операционных издержек;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повышение качества обслуживания и эффективности бизнеса;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уменьшение объемов просроченной задолженности и как следствие уменьшение резервирования.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09503"/>
            <a:ext cx="914400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23" name="Shape 223"/>
          <p:cNvCxnSpPr/>
          <p:nvPr/>
        </p:nvCxnSpPr>
        <p:spPr>
          <a:xfrm>
            <a:off x="4650" y="1060600"/>
            <a:ext cx="9134699" cy="9300"/>
          </a:xfrm>
          <a:prstGeom prst="straightConnector1">
            <a:avLst/>
          </a:prstGeom>
          <a:noFill/>
          <a:ln cap="flat" cmpd="sng" w="28575">
            <a:solidFill>
              <a:srgbClr val="2C7B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Shape 224"/>
          <p:cNvCxnSpPr/>
          <p:nvPr/>
        </p:nvCxnSpPr>
        <p:spPr>
          <a:xfrm>
            <a:off x="4650" y="6132700"/>
            <a:ext cx="9134699" cy="9300"/>
          </a:xfrm>
          <a:prstGeom prst="straightConnector1">
            <a:avLst/>
          </a:prstGeom>
          <a:noFill/>
          <a:ln cap="flat" cmpd="sng" w="28575">
            <a:solidFill>
              <a:srgbClr val="2C7BB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19263" t="0"/>
          <a:stretch/>
        </p:blipFill>
        <p:spPr>
          <a:xfrm>
            <a:off x="76200" y="1136800"/>
            <a:ext cx="2798099" cy="15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ПРЕИМУЩЕСТВА PROTOBASE</a:t>
            </a: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826500" y="6401525"/>
            <a:ext cx="312898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228" name="Shape 228"/>
          <p:cNvSpPr txBox="1"/>
          <p:nvPr/>
        </p:nvSpPr>
        <p:spPr>
          <a:xfrm>
            <a:off x="3832575" y="1264600"/>
            <a:ext cx="4993800" cy="12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Бизнес-партнер, а не подрядчик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Мы рассматриваем бизнес наших клиентов, как долгосрочную совместную инвестицию и заинтересованы в результате</a:t>
            </a: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2907369" y="1112194"/>
            <a:ext cx="875398" cy="149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" sz="9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1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2819400"/>
            <a:ext cx="2798099" cy="15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12624" y="2736075"/>
            <a:ext cx="946498" cy="1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" sz="9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2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832575" y="2799525"/>
            <a:ext cx="4934399" cy="155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Индивидуально и быстро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600" u="none" cap="none" strike="noStrike">
              <a:solidFill>
                <a:srgbClr val="00669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 Protobase уверены – если проблема острая - решение должно быть найдено и применено оперативно, а от точности «диагноза» - зависит финансовый результат.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 b="19296" l="0" r="13269" t="0"/>
          <a:stretch/>
        </p:blipFill>
        <p:spPr>
          <a:xfrm>
            <a:off x="76250" y="4478950"/>
            <a:ext cx="2798099" cy="15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2874350" y="4453100"/>
            <a:ext cx="875398" cy="161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" sz="9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3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859125" y="4405125"/>
            <a:ext cx="49080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Собственное ПО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baseline="0" i="0" sz="600" u="none" cap="none" strike="noStrike">
              <a:solidFill>
                <a:srgbClr val="00669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Protobase внимательно следит за глобальными трендами, однако для быстроты, гибкости и индивидуальности подхода пользуется собственным программным обеспечением на основе облачных технологий.</a:t>
            </a: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500" u="none" cap="none" strike="noStrike">
              <a:solidFill>
                <a:srgbClr val="2C7BB4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2C7BB4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9098" y="4605523"/>
            <a:ext cx="2780577" cy="8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4298275" y="4605528"/>
            <a:ext cx="359992" cy="839231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2C7BB4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4755475" y="4529175"/>
            <a:ext cx="3335998" cy="99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0" baseline="0" i="0" lang="en" sz="30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СПАСИБО ЗА ВНИМАНИЕ!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700" y="537425"/>
            <a:ext cx="3412999" cy="3380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Shape 244"/>
          <p:cNvCxnSpPr/>
          <p:nvPr/>
        </p:nvCxnSpPr>
        <p:spPr>
          <a:xfrm>
            <a:off x="4650" y="6132700"/>
            <a:ext cx="9134699" cy="9300"/>
          </a:xfrm>
          <a:prstGeom prst="straightConnector1">
            <a:avLst/>
          </a:prstGeom>
          <a:noFill/>
          <a:ln cap="flat" cmpd="sng" w="28575">
            <a:solidFill>
              <a:srgbClr val="2C7B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Shape 245"/>
          <p:cNvSpPr txBox="1"/>
          <p:nvPr/>
        </p:nvSpPr>
        <p:spPr>
          <a:xfrm>
            <a:off x="6707650" y="6401525"/>
            <a:ext cx="1884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BB4"/>
              </a:buClr>
              <a:buSzPct val="25000"/>
              <a:buFont typeface="Helvetica Neue"/>
              <a:buNone/>
            </a:pPr>
            <a:r>
              <a:rPr b="0" baseline="0" i="0" lang="en" sz="12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  <a:rtl val="0"/>
              </a:rPr>
              <a:t>www.protobase.ru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4915" r="0" t="0"/>
          <a:stretch/>
        </p:blipFill>
        <p:spPr>
          <a:xfrm>
            <a:off x="194550" y="6243000"/>
            <a:ext cx="1409702" cy="447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4526125" y="791875"/>
            <a:ext cx="44466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Helvetica Neue"/>
              <a:buNone/>
            </a:pPr>
            <a:r>
              <a:rPr b="0" baseline="0" i="0" lang="en" sz="22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127473 Москва,  </a:t>
            </a: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Helvetica Neue"/>
              <a:buNone/>
            </a:pPr>
            <a:r>
              <a:rPr b="0" baseline="0" i="0" lang="en" sz="22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Суворовская площадь 1/52</a:t>
            </a: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200" u="none" cap="none" strike="noStrike">
              <a:solidFill>
                <a:srgbClr val="366092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Helvetica Neue"/>
              <a:buNone/>
            </a:pPr>
            <a:r>
              <a:rPr b="0" baseline="0" i="0" lang="en" sz="22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КОНТАКТНОЕ ЛИЦО</a:t>
            </a: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Helvetica Neue"/>
              <a:buNone/>
            </a:pPr>
            <a:r>
              <a:rPr b="0" baseline="0" i="0" lang="en" sz="22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Тел.: +7 (495) 212 91 51</a:t>
            </a: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Helvetica Neue"/>
              <a:buNone/>
            </a:pPr>
            <a:r>
              <a:rPr b="0" baseline="0" i="0" lang="en" sz="22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Моб. тел.:</a:t>
            </a: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200" u="none" cap="none" strike="noStrike">
              <a:solidFill>
                <a:srgbClr val="366092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Helvetica Neue"/>
              <a:buNone/>
            </a:pPr>
            <a:r>
              <a:rPr b="0" baseline="0" i="0" lang="en" sz="2200" u="none" cap="none" strike="noStrik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pa@protobase.ru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АКТУАЛЬНЫЕ ПРОБЛЕМЫ </a:t>
            </a:r>
            <a:b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83" name="Shape 83"/>
          <p:cNvSpPr/>
          <p:nvPr/>
        </p:nvSpPr>
        <p:spPr>
          <a:xfrm>
            <a:off x="5776780" y="1235775"/>
            <a:ext cx="336721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АКТУАЛЬНЫЕ ПРОБЛЕМЫ В БАНКОВСКОЙ СФЕРЕ</a:t>
            </a:r>
          </a:p>
        </p:txBody>
      </p:sp>
      <p:sp>
        <p:nvSpPr>
          <p:cNvPr id="84" name="Shape 84"/>
          <p:cNvSpPr/>
          <p:nvPr/>
        </p:nvSpPr>
        <p:spPr>
          <a:xfrm>
            <a:off x="5798107" y="1592049"/>
            <a:ext cx="3418606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Нестабильная экономическая ситуация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Снижение маржинальной прибыли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Рост просроченной задолженности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Снижение темпов роста розничного кредитования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Ухудшение качества банковских активов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Дефицит качественных заемщиков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9" y="4195026"/>
            <a:ext cx="9144000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Изменение требований Ц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ентрального Банка</a:t>
            </a:r>
            <a:r>
              <a:rPr b="0" baseline="0" i="0" lang="en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, регламентирующих банковскую деятельность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Отрицательная динамика в наращивании бизнеса и капитализации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Удорожание ресурсной базы банков на фоне определенного дефицита ликвидности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69" y="1063325"/>
            <a:ext cx="5795353" cy="295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ОСНОВНЫЕ ЗАДАЧИ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94" name="Shape 94"/>
          <p:cNvSpPr/>
          <p:nvPr/>
        </p:nvSpPr>
        <p:spPr>
          <a:xfrm>
            <a:off x="0" y="1057525"/>
            <a:ext cx="9063890" cy="196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Сократить издержки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Повысить прибыль по кредитованию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Уменьшить объем просроченной задолженности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Повысить качество обслуживания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Противодействовать мошенническим действиям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" y="2317935"/>
            <a:ext cx="9143900" cy="377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LOAN STATION</a:t>
            </a: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586" y="2134780"/>
            <a:ext cx="1193675" cy="8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4907" y="2016999"/>
            <a:ext cx="942877" cy="94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9051" y="2029573"/>
            <a:ext cx="962839" cy="96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2310" y="2128207"/>
            <a:ext cx="804348" cy="80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2937" y="2013549"/>
            <a:ext cx="999005" cy="9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78721" y="1992185"/>
            <a:ext cx="992502" cy="992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251519" y="1268759"/>
            <a:ext cx="8712967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“</a:t>
            </a: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Loan Station</a:t>
            </a: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” автоматизирует процесс выдачи и сопровождения займов от продажи кредитных продуктов до момента поступления средств на счёт клиента. </a:t>
            </a:r>
          </a:p>
        </p:txBody>
      </p:sp>
      <p:sp>
        <p:nvSpPr>
          <p:cNvPr id="110" name="Shape 110"/>
          <p:cNvSpPr/>
          <p:nvPr/>
        </p:nvSpPr>
        <p:spPr>
          <a:xfrm>
            <a:off x="2325333" y="4215592"/>
            <a:ext cx="52925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Внедрение “Loan Station” позволит Вам:</a:t>
            </a:r>
          </a:p>
        </p:txBody>
      </p:sp>
      <p:sp>
        <p:nvSpPr>
          <p:cNvPr id="111" name="Shape 111"/>
          <p:cNvSpPr/>
          <p:nvPr/>
        </p:nvSpPr>
        <p:spPr>
          <a:xfrm>
            <a:off x="347300" y="4560398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 кратчайшие сроки обеспечить запуск новых продуктов на рынок</a:t>
            </a:r>
          </a:p>
        </p:txBody>
      </p:sp>
      <p:sp>
        <p:nvSpPr>
          <p:cNvPr id="112" name="Shape 112"/>
          <p:cNvSpPr/>
          <p:nvPr/>
        </p:nvSpPr>
        <p:spPr>
          <a:xfrm>
            <a:off x="760512" y="5137248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Контролировать и управлять кредитными рисками</a:t>
            </a:r>
          </a:p>
        </p:txBody>
      </p:sp>
      <p:sp>
        <p:nvSpPr>
          <p:cNvPr id="113" name="Shape 113"/>
          <p:cNvSpPr/>
          <p:nvPr/>
        </p:nvSpPr>
        <p:spPr>
          <a:xfrm>
            <a:off x="489129" y="4869382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Повысить эффективность процесса продаж кредитных продуктов</a:t>
            </a:r>
          </a:p>
        </p:txBody>
      </p:sp>
      <p:sp>
        <p:nvSpPr>
          <p:cNvPr id="114" name="Shape 114"/>
          <p:cNvSpPr/>
          <p:nvPr/>
        </p:nvSpPr>
        <p:spPr>
          <a:xfrm>
            <a:off x="1033186" y="5384630"/>
            <a:ext cx="76380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Управлять единой базой потенциальных и существующих заемщиков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7300" y="3518967"/>
            <a:ext cx="8766808" cy="64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38247" y="3045611"/>
            <a:ext cx="17182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Оформление заявки на сайте или в офисе банка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813110" y="2969585"/>
            <a:ext cx="1561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Автоматические проверки и скоринг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545596" y="3091231"/>
            <a:ext cx="162178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Принятие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решения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215622" y="3091566"/>
            <a:ext cx="162178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Андеррайтинг 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Верификация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950528" y="3013805"/>
            <a:ext cx="16217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Выдача 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оформление кредита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402453" y="3057183"/>
            <a:ext cx="162178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Сопровождение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кредита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АРХИТЕКТУРА РЕШЕНИЯ</a:t>
            </a: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57">
            <a:off x="964193" y="1559187"/>
            <a:ext cx="6575700" cy="42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3737" y="3117188"/>
            <a:ext cx="1176630" cy="117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1586638" y="1989074"/>
            <a:ext cx="975599" cy="503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-3" y="2056132"/>
            <a:ext cx="1711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КЛИЕНТЫ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252450" y="1080774"/>
            <a:ext cx="226674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АНДЕРРАЙТИНГ И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КРЕДИТНЫЕ РИСКИ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7032828" y="1675517"/>
            <a:ext cx="22023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БЮРО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КРЕДИТНЫХ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ИСТОРИЙ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7302481" y="2667351"/>
            <a:ext cx="149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SMS 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E-MAIL ШЛЮЗ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302478" y="3586153"/>
            <a:ext cx="1282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КОНТАКТ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ЦЕНТР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788425" y="4504950"/>
            <a:ext cx="2501400" cy="97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АВТОМАТИЗИРОВАННАЯ БАНКОВСКАЯ СИСТЕМА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663517" y="5483253"/>
            <a:ext cx="1444499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КРЕДИТНЫЕ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МЕНЕДЖЕРЫ</a:t>
            </a:r>
          </a:p>
        </p:txBody>
      </p:sp>
      <p:sp>
        <p:nvSpPr>
          <p:cNvPr id="139" name="Shape 139"/>
          <p:cNvSpPr/>
          <p:nvPr/>
        </p:nvSpPr>
        <p:spPr>
          <a:xfrm>
            <a:off x="6232308" y="3695196"/>
            <a:ext cx="983400" cy="216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0" name="Shape 140"/>
          <p:cNvSpPr/>
          <p:nvPr/>
        </p:nvSpPr>
        <p:spPr>
          <a:xfrm rot="1043804">
            <a:off x="6078448" y="4539087"/>
            <a:ext cx="696352" cy="19802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1" name="Shape 141"/>
          <p:cNvSpPr/>
          <p:nvPr/>
        </p:nvSpPr>
        <p:spPr>
          <a:xfrm rot="1828255">
            <a:off x="5695602" y="5119935"/>
            <a:ext cx="974954" cy="216097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2" name="Shape 142"/>
          <p:cNvSpPr/>
          <p:nvPr/>
        </p:nvSpPr>
        <p:spPr>
          <a:xfrm rot="-822592">
            <a:off x="6159462" y="2946298"/>
            <a:ext cx="983522" cy="216758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3" name="Shape 143"/>
          <p:cNvSpPr/>
          <p:nvPr/>
        </p:nvSpPr>
        <p:spPr>
          <a:xfrm rot="-1403547">
            <a:off x="5953773" y="2170514"/>
            <a:ext cx="983505" cy="21676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/>
          <p:nvPr/>
        </p:nvSpPr>
        <p:spPr>
          <a:xfrm rot="-2344119">
            <a:off x="5349964" y="1563159"/>
            <a:ext cx="983504" cy="21676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УПРАВЛЕНИЕ КЛИЕНТАМИ</a:t>
            </a: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275" y="2927466"/>
            <a:ext cx="6413547" cy="31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100" y="1235775"/>
            <a:ext cx="91439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Идентификация клиента и выборка всей существующей в системе информации о клиенте</a:t>
            </a: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Проверка клиента на «стоп-лист»,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 миграционным и статистическим базам</a:t>
            </a: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; анализ атрибутов заявки на предмет обнаружения подозрительных моментов и потенциального мошенничества (Anti-Fraud)</a:t>
            </a: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Вся введенная в систему информация о клиенте становится доступной для анализа всем участникам процесса рассмотрения кредитной заявки, которые дополняют досье различными электронными документами, оценками и комментариями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УПРАВЛЕНИЕ ПРОДУКТАМИ</a:t>
            </a:r>
            <a:b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161" name="Shape 161"/>
          <p:cNvSpPr/>
          <p:nvPr/>
        </p:nvSpPr>
        <p:spPr>
          <a:xfrm>
            <a:off x="4744671" y="1965959"/>
            <a:ext cx="4730700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Конструктор продуктов позволяет создавать банковские продукты любой сложности и задавать параметры без дополнительного программирования.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Для каждого кредитного продукта может быть настроен свой состав атрибутов кредитной заявки и своя собственная стратегия рассмотрения заявки и принятия решения.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Единый справочник продуктов с возможностью настройки доступности для подразделений и клиентов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1600" y="1428750"/>
            <a:ext cx="6918299" cy="42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ВЕРИФИКАЦИЯ И АНДЕРРАЙТИНГ</a:t>
            </a: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605" y="1289200"/>
            <a:ext cx="4134795" cy="43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4274819" y="2025415"/>
            <a:ext cx="4869080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Автоматизация процесса верификации клиента и компании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Принцип 4-х глаз при проверке кредитной заявки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Авто распределение заявок по задаваемым условиям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Интеграция с Call центром</a:t>
            </a: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Возможность отслеживания кредитной заявки специалистом андеррайтинга на любом этапе процесса рассмотрения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0" y="356725"/>
            <a:ext cx="5879700" cy="700800"/>
          </a:xfrm>
          <a:prstGeom prst="rect">
            <a:avLst/>
          </a:prstGeom>
          <a:solidFill>
            <a:srgbClr val="2C7BB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347300" y="534975"/>
            <a:ext cx="8449499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Helvetica Neue"/>
              <a:buNone/>
            </a:pPr>
            <a:r>
              <a:rPr b="1" baseline="0" i="0" lang="en" sz="2200" u="none" cap="none" strike="noStrike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СКОРИНГ</a:t>
            </a:r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8826500" y="6401525"/>
            <a:ext cx="3174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  <p:sp>
        <p:nvSpPr>
          <p:cNvPr id="179" name="Shape 179"/>
          <p:cNvSpPr/>
          <p:nvPr/>
        </p:nvSpPr>
        <p:spPr>
          <a:xfrm>
            <a:off x="5669275" y="1895500"/>
            <a:ext cx="3553199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Автоматический расчет скорингового балла, рейтинга заемщика. Данные расчеты осуществляются на основе введенных анкетных данных заемщика, полученной кредитной истории, наличия и величины задолженности заемщика по результатам БКИ, дисциплинированности (своевременность, регулярность, полнота) погашения задолженностей</a:t>
            </a:r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Поддержка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апликационного</a:t>
            </a: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и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поведенческого</a:t>
            </a: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скоринга.</a:t>
            </a:r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Автоматический расчет рекомендуемых параметров кредитования: рекомендации сумм, сроков и процентных ставок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0550" y="885075"/>
            <a:ext cx="8608800" cy="526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9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