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7" r:id="rId2"/>
    <p:sldId id="309" r:id="rId3"/>
    <p:sldId id="312" r:id="rId4"/>
    <p:sldId id="308" r:id="rId5"/>
    <p:sldId id="340" r:id="rId6"/>
    <p:sldId id="341" r:id="rId7"/>
    <p:sldId id="342" r:id="rId8"/>
    <p:sldId id="297" r:id="rId9"/>
    <p:sldId id="336" r:id="rId10"/>
    <p:sldId id="337" r:id="rId11"/>
    <p:sldId id="262" r:id="rId12"/>
    <p:sldId id="339" r:id="rId13"/>
    <p:sldId id="344" r:id="rId14"/>
    <p:sldId id="343" r:id="rId15"/>
    <p:sldId id="286" r:id="rId16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64" d="100"/>
          <a:sy n="64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>
        <c:manualLayout>
          <c:layoutTarget val="inner"/>
          <c:xMode val="edge"/>
          <c:yMode val="edge"/>
          <c:x val="0.50517253002885287"/>
          <c:y val="0"/>
          <c:w val="0.41324020752283674"/>
          <c:h val="0.9319276415680909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Собственный капитал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Коэф. дост. капитала</c:v>
                </c:pt>
                <c:pt idx="1">
                  <c:v>Коэф. дост. капитала 1 уровня</c:v>
                </c:pt>
                <c:pt idx="2">
                  <c:v>Коэф. левераджа</c:v>
                </c:pt>
                <c:pt idx="3">
                  <c:v>Капитал/ Активы</c:v>
                </c:pt>
                <c:pt idx="4">
                  <c:v>Коэффициент текущей ликвидности</c:v>
                </c:pt>
                <c:pt idx="5">
                  <c:v>Кредиты/Депозиты клиентов</c:v>
                </c:pt>
                <c:pt idx="6">
                  <c:v>Ликвидные активы/ Всего активы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0.31800000000000006</c:v>
                </c:pt>
                <c:pt idx="1">
                  <c:v>0.27100000000000002</c:v>
                </c:pt>
                <c:pt idx="2">
                  <c:v>0.15300000000000002</c:v>
                </c:pt>
                <c:pt idx="3">
                  <c:v>0.20472162785321818</c:v>
                </c:pt>
                <c:pt idx="4">
                  <c:v>1.069</c:v>
                </c:pt>
                <c:pt idx="5">
                  <c:v>0.64000000000000012</c:v>
                </c:pt>
                <c:pt idx="6">
                  <c:v>0.49000000000000005</c:v>
                </c:pt>
              </c:numCache>
            </c:numRef>
          </c:val>
        </c:ser>
        <c:dLbls>
          <c:showVal val="1"/>
        </c:dLbls>
        <c:axId val="143090048"/>
        <c:axId val="143255424"/>
      </c:barChart>
      <c:catAx>
        <c:axId val="143090048"/>
        <c:scaling>
          <c:orientation val="minMax"/>
        </c:scaling>
        <c:axPos val="l"/>
        <c:tickLblPos val="nextTo"/>
        <c:crossAx val="143255424"/>
        <c:crosses val="autoZero"/>
        <c:auto val="1"/>
        <c:lblAlgn val="ctr"/>
        <c:lblOffset val="100"/>
      </c:catAx>
      <c:valAx>
        <c:axId val="143255424"/>
        <c:scaling>
          <c:orientation val="minMax"/>
        </c:scaling>
        <c:delete val="1"/>
        <c:axPos val="b"/>
        <c:numFmt formatCode="0%" sourceLinked="1"/>
        <c:tickLblPos val="none"/>
        <c:crossAx val="143090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Arial Narrow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8C65-C818-4C3D-AC16-23B82FB9AEAA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BF4A-D6D3-4B31-A9A2-97AB301D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2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29245-D434-42CF-A070-324115E53B5C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8089C-88A0-49C8-B4C5-EB5B1A07E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11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7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9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281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50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1505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287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42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39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006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87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5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17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47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72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089C-88A0-49C8-B4C5-EB5B1A07EF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2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8F23-24D2-47E4-A72B-EBB3ADC3D29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87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1663-7658-4CC3-947A-DB613432A63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9B1A-EE64-4AA1-B5A9-2BCF3DEB719E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52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89CF-944E-42E1-95CB-0F54D5C4F42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95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D537-0AD8-4AAE-B72F-A9B869F81BDD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75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AF54-E33F-4E42-A14A-DA4DD7C14792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2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2AB6-89FF-443B-B485-5CFBB75F894E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804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AC71-B1E2-4A10-99CB-1808897CAECC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35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BD71-5176-45BC-A29D-7AEA192E4B4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95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A8BC-750C-49BF-9959-ECCE1AE737FA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022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D0D3-51CE-4086-BF14-9F1B7CF53719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35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4AC1-A1C9-4C49-8427-1A59E7A7CF8A}" type="datetime1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79E9-97F4-43D6-88A8-F7DB96DEB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ab.uz/" TargetMode="External"/><Relationship Id="rId5" Type="http://schemas.openxmlformats.org/officeDocument/2006/relationships/hyperlink" Target="mailto:info@aab.uz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narbaev\Pictures\000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" r="1997"/>
          <a:stretch/>
        </p:blipFill>
        <p:spPr bwMode="auto">
          <a:xfrm>
            <a:off x="-35507" y="0"/>
            <a:ext cx="9178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4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НОВЫЕ ТРЕБОВАНИЯ К КАПИТАЛУ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80023" y="1268760"/>
            <a:ext cx="8149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 Narrow" pitchFamily="34" charset="0"/>
              </a:rPr>
              <a:t>Новое положение </a:t>
            </a:r>
            <a:r>
              <a:rPr lang="ru-RU" sz="1200" dirty="0">
                <a:latin typeface="Arial Narrow" pitchFamily="34" charset="0"/>
              </a:rPr>
              <a:t>устанавливает новый порядок определения и расчета достаточности капитала коммерческих </a:t>
            </a:r>
            <a:r>
              <a:rPr lang="ru-RU" sz="1200" dirty="0" smtClean="0">
                <a:latin typeface="Arial Narrow" pitchFamily="34" charset="0"/>
              </a:rPr>
              <a:t>банков. В данном документе внесены </a:t>
            </a:r>
            <a:r>
              <a:rPr lang="ru-RU" sz="1200" dirty="0">
                <a:latin typeface="Arial Narrow" pitchFamily="34" charset="0"/>
              </a:rPr>
              <a:t>существенные изменения и дополнения в структуру и расчет регулятивного капитала </a:t>
            </a:r>
            <a:r>
              <a:rPr lang="ru-RU" sz="1200" dirty="0" smtClean="0">
                <a:latin typeface="Arial Narrow" pitchFamily="34" charset="0"/>
              </a:rPr>
              <a:t>банка</a:t>
            </a:r>
            <a:r>
              <a:rPr lang="ru-RU" sz="1200" dirty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в соответствии с рекомендациями Базеля </a:t>
            </a:r>
            <a:r>
              <a:rPr lang="en-US" sz="1200" dirty="0" smtClean="0">
                <a:latin typeface="Arial Narrow" pitchFamily="34" charset="0"/>
              </a:rPr>
              <a:t>III</a:t>
            </a:r>
            <a:endParaRPr lang="ru-RU" sz="1200" dirty="0" smtClean="0">
              <a:latin typeface="Arial Narrow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93523" y="2607789"/>
            <a:ext cx="3239139" cy="10197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itchFamily="34" charset="0"/>
              </a:rPr>
              <a:t>Регулятивный капитал: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 Narrow" pitchFamily="34" charset="0"/>
              </a:rPr>
              <a:t>Капитал 1 уровня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 Narrow" pitchFamily="34" charset="0"/>
              </a:rPr>
              <a:t>Капитал 2 уровня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4417056" y="2970219"/>
            <a:ext cx="489323" cy="294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3254" y="2276872"/>
            <a:ext cx="3215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Структура капитала </a:t>
            </a:r>
            <a:endParaRPr lang="ru-RU" sz="1200" b="1" u="sng" dirty="0">
              <a:latin typeface="Arial Narrow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133595" y="2559586"/>
            <a:ext cx="3194643" cy="11161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itchFamily="34" charset="0"/>
              </a:rPr>
              <a:t>Регулятивный </a:t>
            </a:r>
            <a:r>
              <a:rPr lang="ru-RU" sz="1400" dirty="0">
                <a:latin typeface="Arial Narrow" pitchFamily="34" charset="0"/>
              </a:rPr>
              <a:t>капитал:</a:t>
            </a:r>
          </a:p>
          <a:p>
            <a:r>
              <a:rPr lang="ru-RU" sz="1400" dirty="0" smtClean="0">
                <a:latin typeface="Arial Narrow" pitchFamily="34" charset="0"/>
              </a:rPr>
              <a:t>1. Капитал </a:t>
            </a:r>
            <a:r>
              <a:rPr lang="ru-RU" sz="1400" dirty="0">
                <a:latin typeface="Arial Narrow" pitchFamily="34" charset="0"/>
              </a:rPr>
              <a:t>1 </a:t>
            </a:r>
            <a:r>
              <a:rPr lang="ru-RU" sz="1400" dirty="0" smtClean="0">
                <a:latin typeface="Arial Narrow" pitchFamily="34" charset="0"/>
              </a:rPr>
              <a:t>уровня</a:t>
            </a:r>
          </a:p>
          <a:p>
            <a:r>
              <a:rPr lang="ru-RU" sz="1100" dirty="0" smtClean="0">
                <a:latin typeface="Arial Narrow" pitchFamily="34" charset="0"/>
              </a:rPr>
              <a:t>1.1. Основной капитал 1 уровня</a:t>
            </a:r>
          </a:p>
          <a:p>
            <a:r>
              <a:rPr lang="ru-RU" sz="1100" dirty="0" smtClean="0">
                <a:latin typeface="Arial Narrow" pitchFamily="34" charset="0"/>
              </a:rPr>
              <a:t>1.2. Дополнительный капитал 1 уровня</a:t>
            </a:r>
            <a:endParaRPr lang="ru-RU" sz="1100" dirty="0">
              <a:latin typeface="Arial Narrow" pitchFamily="34" charset="0"/>
            </a:endParaRPr>
          </a:p>
          <a:p>
            <a:r>
              <a:rPr lang="ru-RU" sz="1400" dirty="0" smtClean="0">
                <a:latin typeface="Arial Narrow" pitchFamily="34" charset="0"/>
              </a:rPr>
              <a:t>2. Капитал </a:t>
            </a:r>
            <a:r>
              <a:rPr lang="ru-RU" sz="1400" dirty="0">
                <a:latin typeface="Arial Narrow" pitchFamily="34" charset="0"/>
              </a:rPr>
              <a:t>2 уровня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3254" y="3697287"/>
            <a:ext cx="4608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Расчет активов взвешенных с учетом риска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93524" y="3981807"/>
            <a:ext cx="3239139" cy="8311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Активы, взвешенные </a:t>
            </a:r>
            <a:r>
              <a:rPr lang="ru-RU" sz="1200" dirty="0">
                <a:solidFill>
                  <a:sysClr val="windowText" lastClr="000000"/>
                </a:solidFill>
                <a:latin typeface="Arial Narrow" pitchFamily="34" charset="0"/>
              </a:rPr>
              <a:t>с учетом риска </a:t>
            </a:r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:</a:t>
            </a:r>
          </a:p>
          <a:p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- сумма </a:t>
            </a:r>
            <a:r>
              <a:rPr lang="ru-RU" sz="1200" dirty="0">
                <a:solidFill>
                  <a:sysClr val="windowText" lastClr="000000"/>
                </a:solidFill>
                <a:latin typeface="Arial Narrow" pitchFamily="34" charset="0"/>
              </a:rPr>
              <a:t>балансовых </a:t>
            </a:r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активов и </a:t>
            </a:r>
            <a:r>
              <a:rPr lang="ru-RU" sz="1200" dirty="0" err="1">
                <a:solidFill>
                  <a:sysClr val="windowText" lastClr="000000"/>
                </a:solidFill>
                <a:latin typeface="Arial Narrow" pitchFamily="34" charset="0"/>
              </a:rPr>
              <a:t>забалансовых</a:t>
            </a:r>
            <a:r>
              <a:rPr lang="ru-RU" sz="12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активов, </a:t>
            </a:r>
            <a:r>
              <a:rPr lang="ru-RU" sz="1200" dirty="0">
                <a:solidFill>
                  <a:sysClr val="windowText" lastClr="000000"/>
                </a:solidFill>
                <a:latin typeface="Arial Narrow" pitchFamily="34" charset="0"/>
              </a:rPr>
              <a:t>взвешенных с учетом </a:t>
            </a:r>
            <a:r>
              <a:rPr lang="ru-RU" sz="1200" dirty="0" smtClean="0">
                <a:solidFill>
                  <a:sysClr val="windowText" lastClr="000000"/>
                </a:solidFill>
                <a:latin typeface="Arial Narrow" pitchFamily="34" charset="0"/>
              </a:rPr>
              <a:t>риска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133595" y="3935485"/>
            <a:ext cx="3194643" cy="9571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Активы, взвешенные </a:t>
            </a:r>
            <a:r>
              <a:rPr lang="ru-RU" sz="1200" dirty="0">
                <a:latin typeface="Arial Narrow" pitchFamily="34" charset="0"/>
              </a:rPr>
              <a:t>с учетом </a:t>
            </a:r>
            <a:r>
              <a:rPr lang="ru-RU" sz="1200" dirty="0" smtClean="0">
                <a:latin typeface="Arial Narrow" pitchFamily="34" charset="0"/>
              </a:rPr>
              <a:t>риска:</a:t>
            </a:r>
          </a:p>
          <a:p>
            <a:r>
              <a:rPr lang="ru-RU" sz="1200" dirty="0" smtClean="0">
                <a:latin typeface="Arial Narrow" pitchFamily="34" charset="0"/>
              </a:rPr>
              <a:t>- сумма </a:t>
            </a:r>
            <a:r>
              <a:rPr lang="ru-RU" sz="1200" dirty="0">
                <a:latin typeface="Arial Narrow" pitchFamily="34" charset="0"/>
              </a:rPr>
              <a:t>балансовых и </a:t>
            </a:r>
            <a:r>
              <a:rPr lang="ru-RU" sz="1200" dirty="0" err="1">
                <a:latin typeface="Arial Narrow" pitchFamily="34" charset="0"/>
              </a:rPr>
              <a:t>забалансовых</a:t>
            </a:r>
            <a:r>
              <a:rPr lang="ru-RU" sz="1200" dirty="0">
                <a:latin typeface="Arial Narrow" pitchFamily="34" charset="0"/>
              </a:rPr>
              <a:t> активов, взвешенных с учетом </a:t>
            </a:r>
            <a:r>
              <a:rPr lang="ru-RU" sz="1200" dirty="0" smtClean="0">
                <a:latin typeface="Arial Narrow" pitchFamily="34" charset="0"/>
              </a:rPr>
              <a:t>риска</a:t>
            </a:r>
          </a:p>
          <a:p>
            <a:r>
              <a:rPr lang="ru-RU" sz="1200" dirty="0">
                <a:latin typeface="Arial Narrow" pitchFamily="34" charset="0"/>
              </a:rPr>
              <a:t>-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>
                <a:latin typeface="Arial Narrow" pitchFamily="34" charset="0"/>
              </a:rPr>
              <a:t>сумма </a:t>
            </a:r>
            <a:r>
              <a:rPr lang="ru-RU" sz="1200" dirty="0" smtClean="0">
                <a:latin typeface="Arial Narrow" pitchFamily="34" charset="0"/>
              </a:rPr>
              <a:t>операционных </a:t>
            </a:r>
            <a:r>
              <a:rPr lang="ru-RU" sz="1200" dirty="0">
                <a:latin typeface="Arial Narrow" pitchFamily="34" charset="0"/>
              </a:rPr>
              <a:t>рисков </a:t>
            </a:r>
            <a:r>
              <a:rPr lang="ru-RU" sz="1200" dirty="0" smtClean="0">
                <a:latin typeface="Arial Narrow" pitchFamily="34" charset="0"/>
              </a:rPr>
              <a:t>и рыночных рисков 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65302" y="1988840"/>
            <a:ext cx="2995122" cy="25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ДЕЙСТВУЮЩЕЕ ПОЛОЖЕНИЕ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67690" y="1988840"/>
            <a:ext cx="3194642" cy="254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 Narrow" pitchFamily="34" charset="0"/>
              </a:rPr>
              <a:t>НОВОЕ ПОЛОЖЕНИЕ</a:t>
            </a:r>
            <a:endParaRPr lang="ru-RU" sz="1200" b="1" dirty="0">
              <a:latin typeface="Arial Narrow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578176" y="2151997"/>
            <a:ext cx="19826" cy="3524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5026" y="2144994"/>
            <a:ext cx="265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88342" y="3117648"/>
            <a:ext cx="2051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98002" y="4397382"/>
            <a:ext cx="1955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77270" y="5676718"/>
            <a:ext cx="312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793293" y="5303637"/>
            <a:ext cx="3239369" cy="7880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Arial Narrow" pitchFamily="34" charset="0"/>
              </a:rPr>
              <a:t>Вычет из капитала </a:t>
            </a:r>
            <a:r>
              <a:rPr lang="ru-RU" sz="1200" dirty="0">
                <a:latin typeface="Arial Narrow" pitchFamily="34" charset="0"/>
              </a:rPr>
              <a:t>1 </a:t>
            </a:r>
            <a:r>
              <a:rPr lang="ru-RU" sz="1200" dirty="0" smtClean="0">
                <a:latin typeface="Arial Narrow" pitchFamily="34" charset="0"/>
              </a:rPr>
              <a:t>уровня только</a:t>
            </a:r>
          </a:p>
          <a:p>
            <a:r>
              <a:rPr lang="ru-RU" sz="1200" dirty="0" smtClean="0">
                <a:latin typeface="Arial Narrow" pitchFamily="34" charset="0"/>
              </a:rPr>
              <a:t>нематериальных активов, остальные </a:t>
            </a:r>
            <a:r>
              <a:rPr lang="ru-RU" sz="1200" dirty="0">
                <a:latin typeface="Arial Narrow" pitchFamily="34" charset="0"/>
              </a:rPr>
              <a:t>вычеты </a:t>
            </a:r>
            <a:r>
              <a:rPr lang="ru-RU" sz="1200" dirty="0" smtClean="0">
                <a:latin typeface="Arial Narrow" pitchFamily="34" charset="0"/>
              </a:rPr>
              <a:t>из </a:t>
            </a:r>
            <a:r>
              <a:rPr lang="ru-RU" sz="1200" dirty="0">
                <a:latin typeface="Arial Narrow" pitchFamily="34" charset="0"/>
              </a:rPr>
              <a:t>регулятивного капитала</a:t>
            </a:r>
            <a:endParaRPr lang="ru-RU" sz="12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133595" y="5303638"/>
            <a:ext cx="3194643" cy="7880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Arial Narrow" pitchFamily="34" charset="0"/>
              </a:rPr>
              <a:t>В</a:t>
            </a:r>
            <a:r>
              <a:rPr lang="ru-RU" sz="1400" dirty="0" smtClean="0">
                <a:latin typeface="Arial Narrow" pitchFamily="34" charset="0"/>
              </a:rPr>
              <a:t>се </a:t>
            </a:r>
            <a:r>
              <a:rPr lang="ru-RU" sz="1400" dirty="0">
                <a:latin typeface="Arial Narrow" pitchFamily="34" charset="0"/>
              </a:rPr>
              <a:t>вычеты </a:t>
            </a:r>
            <a:r>
              <a:rPr lang="ru-RU" sz="1400" dirty="0" smtClean="0">
                <a:latin typeface="Arial Narrow" pitchFamily="34" charset="0"/>
              </a:rPr>
              <a:t>осуществляются </a:t>
            </a:r>
            <a:r>
              <a:rPr lang="ru-RU" sz="1400" dirty="0">
                <a:latin typeface="Arial Narrow" pitchFamily="34" charset="0"/>
              </a:rPr>
              <a:t>из Капитала 1 </a:t>
            </a:r>
            <a:r>
              <a:rPr lang="ru-RU" sz="1400" dirty="0" smtClean="0">
                <a:latin typeface="Arial Narrow" pitchFamily="34" charset="0"/>
              </a:rPr>
              <a:t>уровня</a:t>
            </a:r>
            <a:endParaRPr lang="ru-RU" sz="1400" dirty="0">
              <a:latin typeface="Arial Narrow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8533419" y="2115993"/>
            <a:ext cx="44037" cy="3571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380126" y="2108581"/>
            <a:ext cx="148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362331" y="3090259"/>
            <a:ext cx="1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343570" y="4397382"/>
            <a:ext cx="2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323384" y="5691616"/>
            <a:ext cx="254072" cy="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право 70"/>
          <p:cNvSpPr/>
          <p:nvPr/>
        </p:nvSpPr>
        <p:spPr>
          <a:xfrm>
            <a:off x="4417056" y="5538496"/>
            <a:ext cx="529389" cy="276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4417056" y="4249953"/>
            <a:ext cx="489323" cy="294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3254" y="4985172"/>
            <a:ext cx="5218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0" algn="just">
              <a:buNone/>
            </a:pPr>
            <a:r>
              <a:rPr lang="ru-RU" sz="1400" b="1" u="sng" dirty="0" smtClean="0">
                <a:latin typeface="Arial Narrow" pitchFamily="34" charset="0"/>
              </a:rPr>
              <a:t>Вычеты из капитала </a:t>
            </a:r>
            <a:r>
              <a:rPr lang="ru-RU" sz="1000" b="1" u="sng" dirty="0" smtClean="0">
                <a:latin typeface="Arial Narrow" pitchFamily="34" charset="0"/>
              </a:rPr>
              <a:t>(при расчете капитала 1 уровня и капитала 2 уровня)</a:t>
            </a:r>
            <a:endParaRPr lang="ru-RU" sz="1000" b="1" u="sng" dirty="0">
              <a:latin typeface="Arial Narrow" pitchFamily="34" charset="0"/>
            </a:endParaRPr>
          </a:p>
        </p:txBody>
      </p:sp>
      <p:sp>
        <p:nvSpPr>
          <p:cNvPr id="7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7579E9-97F4-43D6-88A8-F7DB96DEBA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НОВЫЕ </a:t>
            </a:r>
            <a:r>
              <a:rPr lang="ru-RU" sz="2800" dirty="0">
                <a:solidFill>
                  <a:schemeClr val="tx2"/>
                </a:solidFill>
                <a:latin typeface="Arial Narrow" pitchFamily="34" charset="0"/>
              </a:rPr>
              <a:t>ТРЕБОВАНИЯ К 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КАПИТАЛУ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8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4364177"/>
              </p:ext>
            </p:extLst>
          </p:nvPr>
        </p:nvGraphicFramePr>
        <p:xfrm>
          <a:off x="1222094" y="2204864"/>
          <a:ext cx="6480720" cy="2822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6288"/>
                <a:gridCol w="2008480"/>
                <a:gridCol w="2045952"/>
              </a:tblGrid>
              <a:tr h="1203905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Дата </a:t>
                      </a:r>
                      <a:endParaRPr lang="ru-RU" sz="12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вступления</a:t>
                      </a:r>
                      <a:endParaRPr lang="ru-RU" sz="12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в силу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Регулятивный капитал, </a:t>
                      </a:r>
                      <a:endParaRPr lang="ru-RU" sz="12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(К1)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Капитал</a:t>
                      </a:r>
                      <a:endParaRPr lang="ru-RU" sz="12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I уровня, </a:t>
                      </a:r>
                      <a:endParaRPr lang="ru-RU" sz="12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(К2)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0611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01.09.2015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7,5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338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01.01.2016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11,5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8,5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2714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01.01.2017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12,5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9,5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16243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01.01.2018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13,5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10,5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35716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</a:rPr>
                        <a:t>01.01.2019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14,5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4162" y="1337628"/>
            <a:ext cx="759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 Narrow" pitchFamily="34" charset="0"/>
              </a:rPr>
              <a:t>Будет обеспечено поэтапное </a:t>
            </a:r>
            <a:r>
              <a:rPr lang="ru-RU" sz="1600" dirty="0" smtClean="0">
                <a:latin typeface="Arial Narrow" pitchFamily="34" charset="0"/>
              </a:rPr>
              <a:t>повышение минимальных требований к показателям адекватности капитала в </a:t>
            </a:r>
            <a:r>
              <a:rPr lang="ru-RU" sz="1600" dirty="0">
                <a:latin typeface="Arial Narrow" pitchFamily="34" charset="0"/>
              </a:rPr>
              <a:t>2015-2019 </a:t>
            </a:r>
            <a:r>
              <a:rPr lang="ru-RU" sz="1600" dirty="0" smtClean="0">
                <a:latin typeface="Arial Narrow" pitchFamily="34" charset="0"/>
              </a:rPr>
              <a:t>годах 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НОВЫЕ ТРЕБОВАНИЯ К ЛИКВИДНОСТИ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88546" y="5636270"/>
            <a:ext cx="2133600" cy="365125"/>
          </a:xfrm>
        </p:spPr>
        <p:txBody>
          <a:bodyPr/>
          <a:lstStyle/>
          <a:p>
            <a:fld id="{F67579E9-97F4-43D6-88A8-F7DB96DEBA8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668" y="1321604"/>
            <a:ext cx="8224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itchFamily="34" charset="0"/>
              </a:rPr>
              <a:t>Новым Положением </a:t>
            </a:r>
            <a:r>
              <a:rPr lang="ru-RU" sz="1400" dirty="0" smtClean="0">
                <a:latin typeface="Arial Narrow" pitchFamily="34" charset="0"/>
              </a:rPr>
              <a:t>«О </a:t>
            </a:r>
            <a:r>
              <a:rPr lang="ru-RU" sz="1400" dirty="0">
                <a:latin typeface="Arial Narrow" pitchFamily="34" charset="0"/>
              </a:rPr>
              <a:t>требованиях к управлению </a:t>
            </a:r>
            <a:r>
              <a:rPr lang="ru-RU" sz="1400" dirty="0" smtClean="0">
                <a:latin typeface="Arial Narrow" pitchFamily="34" charset="0"/>
              </a:rPr>
              <a:t>ликвидностью коммерческих банков» повышаются </a:t>
            </a:r>
            <a:r>
              <a:rPr lang="ru-RU" sz="1400" dirty="0">
                <a:latin typeface="Arial Narrow" pitchFamily="34" charset="0"/>
              </a:rPr>
              <a:t>требования к качеству </a:t>
            </a:r>
            <a:r>
              <a:rPr lang="ru-RU" sz="1400" dirty="0" smtClean="0">
                <a:latin typeface="Arial Narrow" pitchFamily="34" charset="0"/>
              </a:rPr>
              <a:t>управления ликвидностью </a:t>
            </a:r>
            <a:r>
              <a:rPr lang="ru-RU" sz="1400" dirty="0">
                <a:latin typeface="Arial Narrow" pitchFamily="34" charset="0"/>
              </a:rPr>
              <a:t>коммерческих банков и внедряются новые нормативы оценки ликвидности банков в соответствии с рекомендациями </a:t>
            </a:r>
            <a:r>
              <a:rPr lang="ru-RU" sz="1400" dirty="0" smtClean="0">
                <a:latin typeface="Arial Narrow" pitchFamily="34" charset="0"/>
              </a:rPr>
              <a:t>Базеля </a:t>
            </a:r>
            <a:r>
              <a:rPr lang="en-US" sz="1400" dirty="0">
                <a:latin typeface="Arial Narrow" pitchFamily="34" charset="0"/>
              </a:rPr>
              <a:t>III </a:t>
            </a:r>
            <a:r>
              <a:rPr lang="ru-RU" sz="1400" dirty="0">
                <a:latin typeface="Arial Narrow" pitchFamily="34" charset="0"/>
              </a:rPr>
              <a:t>и лучшей международной </a:t>
            </a:r>
            <a:r>
              <a:rPr lang="ru-RU" sz="1400" dirty="0" smtClean="0">
                <a:latin typeface="Arial Narrow" pitchFamily="34" charset="0"/>
              </a:rPr>
              <a:t>банковской практики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9" name="Rounded Rectangle 8"/>
          <p:cNvSpPr/>
          <p:nvPr/>
        </p:nvSpPr>
        <p:spPr>
          <a:xfrm>
            <a:off x="539552" y="2204862"/>
            <a:ext cx="1440000" cy="1814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Требование </a:t>
            </a: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к мониторингу состояния 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ликвидности по всем основным валютам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2195736" y="2204863"/>
            <a:ext cx="1440000" cy="1814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Оценка степени уязвимости ликвидности банка к крупным партнерам, продуктам </a:t>
            </a: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и 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инструментам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3" name="Rounded Rectangle 8"/>
          <p:cNvSpPr/>
          <p:nvPr/>
        </p:nvSpPr>
        <p:spPr>
          <a:xfrm>
            <a:off x="3851920" y="2190308"/>
            <a:ext cx="1440000" cy="1814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Проведение регулярного стресс-тестирования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786214"/>
              </p:ext>
            </p:extLst>
          </p:nvPr>
        </p:nvGraphicFramePr>
        <p:xfrm>
          <a:off x="952881" y="4293096"/>
          <a:ext cx="7094221" cy="195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403"/>
                <a:gridCol w="1521001"/>
                <a:gridCol w="1549378"/>
                <a:gridCol w="2186439"/>
              </a:tblGrid>
              <a:tr h="310873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Поэтапное</a:t>
                      </a:r>
                      <a:r>
                        <a:rPr lang="ru-RU" sz="1200" baseline="0" dirty="0" smtClean="0">
                          <a:effectLst/>
                          <a:latin typeface="Arial Narrow" pitchFamily="34" charset="0"/>
                        </a:rPr>
                        <a:t> повышение м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инимальных требований 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к ликвидности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коммерческих банков 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(%)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646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Дата </a:t>
                      </a:r>
                      <a:endParaRPr lang="ru-RU" sz="11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вступления</a:t>
                      </a:r>
                      <a:endParaRPr lang="ru-RU" sz="11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в силу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Текущая ликвидность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Норма </a:t>
                      </a:r>
                      <a:endParaRPr lang="ru-RU" sz="11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покрытия</a:t>
                      </a:r>
                      <a:endParaRPr lang="ru-RU" sz="1100" dirty="0">
                        <a:effectLst/>
                        <a:latin typeface="Arial Narrow" pitchFamily="34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ликвидности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Норма 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чистого стабильного финансирования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930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01.01.2016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30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80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effectLst/>
                          <a:latin typeface="Arial Narrow" pitchFamily="34" charset="0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9390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01.01.2017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30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90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100" dirty="0" smtClean="0">
                          <a:effectLst/>
                          <a:latin typeface="Arial Narrow" pitchFamily="34" charset="0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283874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01.01.2018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30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100</a:t>
                      </a:r>
                      <a:endParaRPr lang="ru-RU" sz="11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100</a:t>
                      </a:r>
                      <a:endParaRPr lang="ru-RU" sz="11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15" name="Rounded Rectangle 8"/>
          <p:cNvSpPr/>
          <p:nvPr/>
        </p:nvSpPr>
        <p:spPr>
          <a:xfrm>
            <a:off x="7164288" y="2204862"/>
            <a:ext cx="1440000" cy="1814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Норма покрытия ликвидности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7" name="Rounded Rectangle 8"/>
          <p:cNvSpPr/>
          <p:nvPr/>
        </p:nvSpPr>
        <p:spPr>
          <a:xfrm>
            <a:off x="5508104" y="2190307"/>
            <a:ext cx="1440000" cy="1814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Норма чистого стабильного финансирования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579E9-97F4-43D6-88A8-F7DB96DEBA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9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8"/>
          <p:cNvSpPr/>
          <p:nvPr/>
        </p:nvSpPr>
        <p:spPr>
          <a:xfrm>
            <a:off x="574708" y="2776803"/>
            <a:ext cx="8102623" cy="3600400"/>
          </a:xfrm>
          <a:prstGeom prst="roundRect">
            <a:avLst>
              <a:gd name="adj" fmla="val 564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2"/>
                </a:solidFill>
                <a:latin typeface="Arial Narrow" pitchFamily="34" charset="0"/>
              </a:rPr>
              <a:t>БАЗЕЛЬ</a:t>
            </a:r>
            <a:r>
              <a:rPr lang="en-US" sz="2800" dirty="0">
                <a:solidFill>
                  <a:schemeClr val="tx2"/>
                </a:solidFill>
                <a:latin typeface="Arial Narrow" pitchFamily="34" charset="0"/>
              </a:rPr>
              <a:t> III</a:t>
            </a:r>
            <a:r>
              <a:rPr lang="ru-RU" sz="28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ВЫГОДА ДЛЯ БАНКОВ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9961" y="1268760"/>
            <a:ext cx="82240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В результате внедрения стандартов Базеля </a:t>
            </a:r>
            <a:r>
              <a:rPr lang="en-US" sz="1400" dirty="0" smtClean="0">
                <a:latin typeface="Arial Narrow" pitchFamily="34" charset="0"/>
              </a:rPr>
              <a:t>III</a:t>
            </a:r>
            <a:r>
              <a:rPr lang="ru-RU" sz="1400" dirty="0" smtClean="0">
                <a:latin typeface="Arial Narrow" pitchFamily="34" charset="0"/>
              </a:rPr>
              <a:t>, повышения финансовой устойчивости банков и снижения системных рисков улучшится операционная среда и возрастёт доверие клиентов к банковской системе, от чего выиграют все участники рынка. Также, приведение банковского надзора </a:t>
            </a:r>
            <a:r>
              <a:rPr lang="ru-RU" sz="1400" dirty="0">
                <a:latin typeface="Arial Narrow" pitchFamily="34" charset="0"/>
              </a:rPr>
              <a:t>к международным стандартам и </a:t>
            </a:r>
            <a:r>
              <a:rPr lang="ru-RU" sz="1400" dirty="0" smtClean="0">
                <a:latin typeface="Arial Narrow" pitchFamily="34" charset="0"/>
              </a:rPr>
              <a:t>совершенствование управления рисками способствует укреплению доверия иностранных банков-партнеров, повышению привлекательности отечественного банковского рынка и снижению стоимости заемных ресурсов для узбекских банков. 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9" y="2992827"/>
            <a:ext cx="324035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 Narrow" pitchFamily="34" charset="0"/>
              </a:rPr>
              <a:t>На сегодняшний день </a:t>
            </a:r>
            <a:r>
              <a:rPr lang="en-US" sz="1300" dirty="0" smtClean="0">
                <a:latin typeface="Arial Narrow" pitchFamily="34" charset="0"/>
              </a:rPr>
              <a:t>AK</a:t>
            </a:r>
            <a:r>
              <a:rPr lang="ru-RU" sz="1300" dirty="0" smtClean="0">
                <a:latin typeface="Arial Narrow" pitchFamily="34" charset="0"/>
              </a:rPr>
              <a:t>Б «</a:t>
            </a:r>
            <a:r>
              <a:rPr lang="en-US" sz="1300" dirty="0" smtClean="0">
                <a:latin typeface="Arial Narrow" pitchFamily="34" charset="0"/>
              </a:rPr>
              <a:t>ASIA ALLIANCE BANK</a:t>
            </a:r>
            <a:r>
              <a:rPr lang="ru-RU" sz="1300" dirty="0" smtClean="0">
                <a:latin typeface="Arial Narrow" pitchFamily="34" charset="0"/>
              </a:rPr>
              <a:t>» показывает </a:t>
            </a:r>
            <a:r>
              <a:rPr lang="ru-RU" sz="1300" dirty="0">
                <a:latin typeface="Arial Narrow" pitchFamily="34" charset="0"/>
              </a:rPr>
              <a:t>высокие показатели финансовой </a:t>
            </a:r>
            <a:r>
              <a:rPr lang="ru-RU" sz="1300" dirty="0" smtClean="0">
                <a:latin typeface="Arial Narrow" pitchFamily="34" charset="0"/>
              </a:rPr>
              <a:t>устойчивости. </a:t>
            </a:r>
            <a:r>
              <a:rPr lang="ru-RU" sz="1300" dirty="0">
                <a:latin typeface="Arial Narrow" pitchFamily="34" charset="0"/>
              </a:rPr>
              <a:t>Их благоприятный уровень </a:t>
            </a:r>
            <a:r>
              <a:rPr lang="ru-RU" sz="1300" dirty="0" smtClean="0">
                <a:latin typeface="Arial Narrow" pitchFamily="34" charset="0"/>
              </a:rPr>
              <a:t>позволяет банку успешно </a:t>
            </a:r>
            <a:r>
              <a:rPr lang="ru-RU" sz="1300" dirty="0">
                <a:latin typeface="Arial Narrow" pitchFamily="34" charset="0"/>
              </a:rPr>
              <a:t>перейти </a:t>
            </a:r>
            <a:r>
              <a:rPr lang="ru-RU" sz="1300" dirty="0" smtClean="0">
                <a:latin typeface="Arial Narrow" pitchFamily="34" charset="0"/>
              </a:rPr>
              <a:t>к новым </a:t>
            </a:r>
            <a:r>
              <a:rPr lang="ru-RU" sz="1300" dirty="0">
                <a:latin typeface="Arial Narrow" pitchFamily="34" charset="0"/>
              </a:rPr>
              <a:t>требованиям </a:t>
            </a:r>
            <a:r>
              <a:rPr lang="ru-RU" sz="1300" dirty="0" smtClean="0">
                <a:latin typeface="Arial Narrow" pitchFamily="34" charset="0"/>
              </a:rPr>
              <a:t>в </a:t>
            </a:r>
            <a:r>
              <a:rPr lang="ru-RU" sz="1300" dirty="0">
                <a:latin typeface="Arial Narrow" pitchFamily="34" charset="0"/>
              </a:rPr>
              <a:t>соответствии с </a:t>
            </a:r>
            <a:r>
              <a:rPr lang="ru-RU" sz="1300" dirty="0" smtClean="0">
                <a:latin typeface="Arial Narrow" pitchFamily="34" charset="0"/>
              </a:rPr>
              <a:t>рекомендациями Базеля </a:t>
            </a:r>
            <a:r>
              <a:rPr lang="en-US" sz="1300" dirty="0" smtClean="0">
                <a:latin typeface="Arial Narrow" pitchFamily="34" charset="0"/>
              </a:rPr>
              <a:t>III</a:t>
            </a:r>
            <a:r>
              <a:rPr lang="ru-RU" sz="1300" dirty="0" smtClean="0">
                <a:latin typeface="Arial Narrow" pitchFamily="34" charset="0"/>
              </a:rPr>
              <a:t>. </a:t>
            </a:r>
          </a:p>
          <a:p>
            <a:endParaRPr lang="ru-RU" sz="1300" dirty="0" smtClean="0">
              <a:latin typeface="Arial Narrow" pitchFamily="34" charset="0"/>
            </a:endParaRPr>
          </a:p>
          <a:p>
            <a:r>
              <a:rPr lang="ru-RU" sz="1300" dirty="0" smtClean="0">
                <a:latin typeface="Arial Narrow" pitchFamily="34" charset="0"/>
              </a:rPr>
              <a:t>Между тем, банком принимается ряд мер, направленных на дальнейшее увеличение уставного капитала банка, оптимизацию структуры активов, наращивание долгосрочной и стабильной заемной ресурсной базы, повышение стрессоустойчивости банка и совершенствование системы управления и оценки банковских рисков. </a:t>
            </a:r>
            <a:endParaRPr lang="ru-RU" sz="1300" dirty="0">
              <a:latin typeface="Arial Narrow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675663393"/>
              </p:ext>
            </p:extLst>
          </p:nvPr>
        </p:nvGraphicFramePr>
        <p:xfrm>
          <a:off x="4555641" y="3429000"/>
          <a:ext cx="396044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4407834" y="2852936"/>
            <a:ext cx="4256055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Показатели финансовой устойчивости банка </a:t>
            </a:r>
          </a:p>
          <a:p>
            <a:pPr algn="ctr"/>
            <a:r>
              <a:rPr lang="ru-RU" sz="1200" b="1" dirty="0" smtClean="0">
                <a:latin typeface="Arial Narrow" pitchFamily="34" charset="0"/>
              </a:rPr>
              <a:t>на 1 октября 2015 г.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7579E9-97F4-43D6-88A8-F7DB96DEBA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7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ВЫВОДЫ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49897" y="3573016"/>
            <a:ext cx="2770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 smtClean="0">
                <a:latin typeface="Arial Narrow" pitchFamily="34" charset="0"/>
              </a:rPr>
              <a:t>Мервин</a:t>
            </a:r>
            <a:r>
              <a:rPr lang="ru-RU" sz="1200" b="1" dirty="0" smtClean="0">
                <a:latin typeface="Arial Narrow" pitchFamily="34" charset="0"/>
              </a:rPr>
              <a:t> Кинг,</a:t>
            </a:r>
          </a:p>
          <a:p>
            <a:r>
              <a:rPr lang="ru-RU" sz="1200" dirty="0" smtClean="0">
                <a:latin typeface="Arial Narrow" pitchFamily="34" charset="0"/>
              </a:rPr>
              <a:t>бывший глава Банка Англии (2003-2013гг.),</a:t>
            </a:r>
          </a:p>
          <a:p>
            <a:pPr algn="just"/>
            <a:r>
              <a:rPr lang="ru-RU" sz="1200" dirty="0">
                <a:latin typeface="Arial Narrow" pitchFamily="34" charset="0"/>
              </a:rPr>
              <a:t>в</a:t>
            </a:r>
            <a:r>
              <a:rPr lang="ru-RU" sz="1200" dirty="0" smtClean="0">
                <a:latin typeface="Arial Narrow" pitchFamily="34" charset="0"/>
              </a:rPr>
              <a:t>озглавлял Наблюдательный совет </a:t>
            </a:r>
          </a:p>
          <a:p>
            <a:pPr algn="just"/>
            <a:r>
              <a:rPr lang="ru-RU" sz="1200" dirty="0" err="1" smtClean="0">
                <a:latin typeface="Arial Narrow" pitchFamily="34" charset="0"/>
              </a:rPr>
              <a:t>Базельского</a:t>
            </a:r>
            <a:r>
              <a:rPr lang="ru-RU" sz="1200" dirty="0" smtClean="0">
                <a:latin typeface="Arial Narrow" pitchFamily="34" charset="0"/>
              </a:rPr>
              <a:t> комитета</a:t>
            </a:r>
            <a:endParaRPr lang="en-US" sz="12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897" y="1669491"/>
            <a:ext cx="2038858" cy="173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32379" y="1664804"/>
            <a:ext cx="4786818" cy="3816424"/>
          </a:xfrm>
          <a:prstGeom prst="roundRect">
            <a:avLst>
              <a:gd name="adj" fmla="val 7215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Arial Narrow" pitchFamily="34" charset="0"/>
              </a:rPr>
              <a:t>Безусловно Базель </a:t>
            </a:r>
            <a:r>
              <a:rPr lang="en-US" dirty="0" smtClean="0">
                <a:latin typeface="Arial Narrow" pitchFamily="34" charset="0"/>
              </a:rPr>
              <a:t>III</a:t>
            </a:r>
            <a:r>
              <a:rPr lang="ru-RU" dirty="0" smtClean="0">
                <a:latin typeface="Arial Narrow" pitchFamily="34" charset="0"/>
              </a:rPr>
              <a:t> является шагом </a:t>
            </a:r>
            <a:r>
              <a:rPr lang="ru-RU" dirty="0">
                <a:latin typeface="Arial Narrow" pitchFamily="34" charset="0"/>
              </a:rPr>
              <a:t>в правильном направлении, </a:t>
            </a:r>
            <a:r>
              <a:rPr lang="ru-RU" dirty="0" smtClean="0">
                <a:latin typeface="Arial Narrow" pitchFamily="34" charset="0"/>
              </a:rPr>
              <a:t>улучшением Базеля </a:t>
            </a:r>
            <a:r>
              <a:rPr lang="ru-RU" dirty="0">
                <a:latin typeface="Arial Narrow" pitchFamily="34" charset="0"/>
              </a:rPr>
              <a:t>I и </a:t>
            </a:r>
            <a:r>
              <a:rPr lang="ru-RU" dirty="0" smtClean="0">
                <a:latin typeface="Arial Narrow" pitchFamily="34" charset="0"/>
              </a:rPr>
              <a:t>Базеля </a:t>
            </a:r>
            <a:r>
              <a:rPr lang="ru-RU" dirty="0">
                <a:latin typeface="Arial Narrow" pitchFamily="34" charset="0"/>
              </a:rPr>
              <a:t>II, и мы все должны приветствовать его. </a:t>
            </a:r>
            <a:r>
              <a:rPr lang="ru-RU" dirty="0" smtClean="0">
                <a:latin typeface="Arial Narrow" pitchFamily="34" charset="0"/>
              </a:rPr>
              <a:t>Однако, Базель </a:t>
            </a:r>
            <a:r>
              <a:rPr lang="ru-RU" dirty="0">
                <a:latin typeface="Arial Narrow" pitchFamily="34" charset="0"/>
              </a:rPr>
              <a:t>III </a:t>
            </a:r>
            <a:r>
              <a:rPr lang="ru-RU" dirty="0" smtClean="0">
                <a:latin typeface="Arial Narrow" pitchFamily="34" charset="0"/>
              </a:rPr>
              <a:t>и новые </a:t>
            </a:r>
            <a:r>
              <a:rPr lang="ru-RU" dirty="0">
                <a:latin typeface="Arial Narrow" pitchFamily="34" charset="0"/>
              </a:rPr>
              <a:t>уровни капитала </a:t>
            </a:r>
            <a:r>
              <a:rPr lang="ru-RU" dirty="0" smtClean="0">
                <a:latin typeface="Arial Narrow" pitchFamily="34" charset="0"/>
              </a:rPr>
              <a:t>не гарантируют защиты от возникновения возможных кризисов в будущем. При этом у нас не </a:t>
            </a:r>
            <a:r>
              <a:rPr lang="ru-RU" dirty="0">
                <a:latin typeface="Arial Narrow" pitchFamily="34" charset="0"/>
              </a:rPr>
              <a:t>должно быть </a:t>
            </a:r>
            <a:r>
              <a:rPr lang="ru-RU" dirty="0" smtClean="0">
                <a:latin typeface="Arial Narrow" pitchFamily="34" charset="0"/>
              </a:rPr>
              <a:t>ожидание того, </a:t>
            </a:r>
            <a:r>
              <a:rPr lang="ru-RU" dirty="0">
                <a:latin typeface="Arial Narrow" pitchFamily="34" charset="0"/>
              </a:rPr>
              <a:t>чтобы "изменить финансовую систему к лучшему </a:t>
            </a:r>
            <a:r>
              <a:rPr lang="ru-RU" dirty="0" smtClean="0">
                <a:latin typeface="Arial Narrow" pitchFamily="34" charset="0"/>
              </a:rPr>
              <a:t>за одну ночь</a:t>
            </a:r>
            <a:r>
              <a:rPr lang="ru-RU" dirty="0">
                <a:latin typeface="Arial Narrow" pitchFamily="34" charset="0"/>
              </a:rPr>
              <a:t>", </a:t>
            </a:r>
            <a:r>
              <a:rPr lang="ru-RU" dirty="0" smtClean="0">
                <a:latin typeface="Arial Narrow" pitchFamily="34" charset="0"/>
              </a:rPr>
              <a:t>но, понятно, что </a:t>
            </a:r>
            <a:r>
              <a:rPr lang="ru-RU" dirty="0">
                <a:latin typeface="Arial Narrow" pitchFamily="34" charset="0"/>
              </a:rPr>
              <a:t>радикальные реформы необходимы, чтобы создать более </a:t>
            </a:r>
            <a:r>
              <a:rPr lang="ru-RU" dirty="0" smtClean="0">
                <a:latin typeface="Arial Narrow" pitchFamily="34" charset="0"/>
              </a:rPr>
              <a:t>надёжную </a:t>
            </a:r>
            <a:r>
              <a:rPr lang="ru-RU" dirty="0">
                <a:latin typeface="Arial Narrow" pitchFamily="34" charset="0"/>
              </a:rPr>
              <a:t>систему в долгосрочной перспективе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6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3030538"/>
            <a:ext cx="5049837" cy="7699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Arial Narrow" pitchFamily="34" charset="0"/>
              </a:rPr>
              <a:t>Спасибо за внимание!</a:t>
            </a:r>
            <a:endParaRPr lang="en-US" sz="3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3" name="Picture 4" descr="C:\Users\mnarbaev.AAB\Pictures\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11"/>
          <a:stretch/>
        </p:blipFill>
        <p:spPr bwMode="auto">
          <a:xfrm>
            <a:off x="6089188" y="1530545"/>
            <a:ext cx="2621558" cy="37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5342" y="4869160"/>
            <a:ext cx="4138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Адрес банка:</a:t>
            </a:r>
          </a:p>
          <a:p>
            <a:r>
              <a:rPr lang="ru-RU" sz="1200" dirty="0" smtClean="0">
                <a:latin typeface="Arial Narrow" pitchFamily="34" charset="0"/>
              </a:rPr>
              <a:t>ул. </a:t>
            </a:r>
            <a:r>
              <a:rPr lang="ru-RU" sz="1200" dirty="0" err="1" smtClean="0">
                <a:latin typeface="Arial Narrow" pitchFamily="34" charset="0"/>
              </a:rPr>
              <a:t>Тараккиет</a:t>
            </a:r>
            <a:r>
              <a:rPr lang="ru-RU" sz="1200" dirty="0" smtClean="0">
                <a:latin typeface="Arial Narrow" pitchFamily="34" charset="0"/>
              </a:rPr>
              <a:t>, дом 2а, г. Ташкент</a:t>
            </a:r>
          </a:p>
          <a:p>
            <a:r>
              <a:rPr lang="ru-RU" sz="1200" dirty="0" smtClean="0">
                <a:latin typeface="Arial Narrow" pitchFamily="34" charset="0"/>
              </a:rPr>
              <a:t>100047, Республика Узбекистан</a:t>
            </a:r>
          </a:p>
          <a:p>
            <a:r>
              <a:rPr lang="ru-RU" sz="1200" dirty="0" smtClean="0">
                <a:latin typeface="Arial Narrow" pitchFamily="34" charset="0"/>
              </a:rPr>
              <a:t>Тел</a:t>
            </a:r>
            <a:r>
              <a:rPr lang="en-US" sz="1200" dirty="0" smtClean="0">
                <a:latin typeface="Arial Narrow" pitchFamily="34" charset="0"/>
              </a:rPr>
              <a:t>: (+99871) 231-60-00, (+99871) 231-60-06</a:t>
            </a:r>
          </a:p>
          <a:p>
            <a:r>
              <a:rPr lang="en-US" sz="1200" dirty="0" smtClean="0">
                <a:latin typeface="Arial Narrow" pitchFamily="34" charset="0"/>
              </a:rPr>
              <a:t>Факс: (+99871) 289-64-44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Эл. почта: </a:t>
            </a:r>
            <a:r>
              <a:rPr lang="en-US" sz="1200" dirty="0" smtClean="0">
                <a:latin typeface="Arial Narrow" pitchFamily="34" charset="0"/>
                <a:hlinkClick r:id="rId5"/>
              </a:rPr>
              <a:t>info@aab.uz</a:t>
            </a:r>
            <a:endParaRPr lang="ru-RU" sz="12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Веб-адрес: </a:t>
            </a:r>
            <a:r>
              <a:rPr lang="en-US" sz="1200" dirty="0" smtClean="0">
                <a:latin typeface="Arial Narrow" pitchFamily="34" charset="0"/>
                <a:hlinkClick r:id="rId6"/>
              </a:rPr>
              <a:t>www.aab.uz</a:t>
            </a:r>
            <a:r>
              <a:rPr lang="en-US" sz="1200" dirty="0" smtClean="0">
                <a:latin typeface="Arial Narrow" pitchFamily="34" charset="0"/>
              </a:rPr>
              <a:t> </a:t>
            </a: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ОСНОВЫЕ СВЕДЕНИЯ О БАНКЕ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822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Arial Narrow" pitchFamily="34" charset="0"/>
              </a:rPr>
              <a:t>Акционерно-коммерческий «</a:t>
            </a:r>
            <a:r>
              <a:rPr lang="en-US" sz="1200" dirty="0" smtClean="0">
                <a:latin typeface="Arial Narrow" pitchFamily="34" charset="0"/>
              </a:rPr>
              <a:t>ASIA ALLIANCE BANK</a:t>
            </a:r>
            <a:r>
              <a:rPr lang="ru-RU" sz="1200" dirty="0" smtClean="0">
                <a:latin typeface="Arial Narrow" pitchFamily="34" charset="0"/>
              </a:rPr>
              <a:t>»</a:t>
            </a:r>
            <a:r>
              <a:rPr lang="en-US" sz="1200" dirty="0" smtClean="0"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является молодым и динамично развивающимся банком в Республике Узбекистан. Банк осуществляет свою деятельность на основании Лицензии на осуществление банковских операций, выданной Центральным Банком Республики Узбекистан за №79 от 15 августа 2009 года.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254424"/>
              </p:ext>
            </p:extLst>
          </p:nvPr>
        </p:nvGraphicFramePr>
        <p:xfrm>
          <a:off x="577270" y="2272079"/>
          <a:ext cx="5074850" cy="3956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/>
                <a:gridCol w="2986618"/>
              </a:tblGrid>
              <a:tr h="2928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Год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создания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Август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 Narrow" pitchFamily="34" charset="0"/>
                        </a:rPr>
                        <a:t>2009 года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63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Форма собственности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Акционерное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общество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Уставный капитал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99 007 947 тыс. </a:t>
                      </a:r>
                      <a:r>
                        <a:rPr lang="ru-RU" sz="1200" b="0" dirty="0" err="1" smtClean="0">
                          <a:latin typeface="Arial Narrow" pitchFamily="34" charset="0"/>
                        </a:rPr>
                        <a:t>сум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Листинг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акций банка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 Narrow" pitchFamily="34" charset="0"/>
                        </a:rPr>
                        <a:t>Республиканская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фондовая биржа «Ташкент», категория листинга «А»</a:t>
                      </a:r>
                      <a:endParaRPr lang="ru-RU" sz="1200" b="0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Количество филиалов 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ОПЕРУ, 4 филиала в г. Ташкенте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и 1 филиал в г. Карши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Количество розничных офисов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11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мини-банков и 15 </a:t>
                      </a:r>
                      <a:r>
                        <a:rPr lang="ru-RU" sz="1200" b="0" baseline="0" dirty="0" err="1" smtClean="0">
                          <a:latin typeface="Arial Narrow" pitchFamily="34" charset="0"/>
                        </a:rPr>
                        <a:t>спец.касс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itchFamily="34" charset="0"/>
                        </a:rPr>
                        <a:t>Внешние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аудиторы</a:t>
                      </a:r>
                      <a:endParaRPr lang="ru-RU" sz="1200" b="1" dirty="0" smtClean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>
                          <a:latin typeface="Arial Narrow" pitchFamily="34" charset="0"/>
                        </a:rPr>
                        <a:t>Pricewaterhousecoopers</a:t>
                      </a:r>
                      <a:r>
                        <a:rPr lang="en-US" sz="1200" b="0" dirty="0" smtClean="0">
                          <a:latin typeface="Arial Narrow" pitchFamily="34" charset="0"/>
                        </a:rPr>
                        <a:t> (2014,</a:t>
                      </a:r>
                      <a:r>
                        <a:rPr lang="en-US" sz="1200" b="0" baseline="0" dirty="0" smtClean="0">
                          <a:latin typeface="Arial Narrow" pitchFamily="34" charset="0"/>
                        </a:rPr>
                        <a:t> 2013 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годы), </a:t>
                      </a:r>
                      <a:r>
                        <a:rPr lang="en-US" sz="1200" b="0" baseline="0" dirty="0" smtClean="0">
                          <a:latin typeface="Arial Narrow" pitchFamily="34" charset="0"/>
                        </a:rPr>
                        <a:t>Deloitte (2012 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г.</a:t>
                      </a:r>
                      <a:r>
                        <a:rPr lang="en-US" sz="1200" b="0" baseline="0" dirty="0" smtClean="0">
                          <a:latin typeface="Arial Narrow" pitchFamily="34" charset="0"/>
                        </a:rPr>
                        <a:t>)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Международный</a:t>
                      </a:r>
                      <a:r>
                        <a:rPr lang="ru-RU" sz="1200" b="1" baseline="0" dirty="0" smtClean="0">
                          <a:latin typeface="Arial Narrow" pitchFamily="34" charset="0"/>
                        </a:rPr>
                        <a:t> рейтинг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latin typeface="Arial Narrow" pitchFamily="34" charset="0"/>
                        </a:rPr>
                        <a:t>Moody’s</a:t>
                      </a:r>
                      <a:r>
                        <a:rPr lang="ru-RU" sz="1200" b="0" dirty="0" smtClean="0">
                          <a:latin typeface="Arial Narrow" pitchFamily="34" charset="0"/>
                        </a:rPr>
                        <a:t> - «В3» по депозитам в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национальной и иностранной валютах, прогноз «Стабильный»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78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Национальный рейтинг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«</a:t>
                      </a:r>
                      <a:r>
                        <a:rPr lang="en-US" sz="1200" b="0" dirty="0" err="1" smtClean="0">
                          <a:latin typeface="Arial Narrow" pitchFamily="34" charset="0"/>
                        </a:rPr>
                        <a:t>UzA</a:t>
                      </a:r>
                      <a:r>
                        <a:rPr lang="en-US" sz="1200" b="0" dirty="0" smtClean="0">
                          <a:latin typeface="Arial Narrow" pitchFamily="34" charset="0"/>
                        </a:rPr>
                        <a:t>+</a:t>
                      </a:r>
                      <a:r>
                        <a:rPr lang="ru-RU" sz="1200" b="0" dirty="0" smtClean="0">
                          <a:latin typeface="Arial Narrow" pitchFamily="34" charset="0"/>
                        </a:rPr>
                        <a:t>» (высокий</a:t>
                      </a:r>
                      <a:r>
                        <a:rPr lang="ru-RU" sz="1200" b="0" baseline="0" dirty="0" smtClean="0">
                          <a:latin typeface="Arial Narrow" pitchFamily="34" charset="0"/>
                        </a:rPr>
                        <a:t> уровень кредитоспособности), прогноз «Стабильный»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4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</a:rPr>
                        <a:t>Количество сотрудников</a:t>
                      </a:r>
                      <a:endParaRPr lang="ru-RU" sz="12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itchFamily="34" charset="0"/>
                        </a:rPr>
                        <a:t>более 400 человек</a:t>
                      </a:r>
                      <a:endParaRPr lang="ru-RU" sz="1200" b="0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304998"/>
            <a:ext cx="2747704" cy="50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54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ЛИНЕЙКА БАНКОВСКИХ УСЛУГ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53546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Arial Narrow" pitchFamily="34" charset="0"/>
              </a:rPr>
              <a:t>ASIA ALLIANCE BANK </a:t>
            </a:r>
            <a:r>
              <a:rPr lang="ru-RU" sz="1200" dirty="0" smtClean="0">
                <a:latin typeface="Arial Narrow" pitchFamily="34" charset="0"/>
              </a:rPr>
              <a:t>позиционируя себя универсальным коммерческим банком, предлагает весь спектр традиционных и современных банковских услуг. Банком уделяется активное внимание на развитие инновационных банковских услуг, основанных на современны</a:t>
            </a:r>
            <a:r>
              <a:rPr lang="ru-RU" sz="1200" dirty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банковских и ИТ –технологиях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2060848"/>
            <a:ext cx="252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КОРПОРАТИВНЫЕ БАНКОВСКИЕ УСЛУГИ</a:t>
            </a:r>
            <a:endParaRPr lang="ru-RU" sz="11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060848"/>
            <a:ext cx="2520000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РОЗНИЧНЫЕ УСЛУГИ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2060848"/>
            <a:ext cx="230425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МЕЖБАНКОВСКИЕ УСЛУГИ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2780928"/>
            <a:ext cx="2520000" cy="3456384"/>
          </a:xfrm>
          <a:prstGeom prst="roundRect">
            <a:avLst>
              <a:gd name="adj" fmla="val 53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Кредитование;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Лизинг;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Проектное финансирование;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Факторинг;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Гарантии и поручительства;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Расчетно-кассовое обслуживание;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Валютные операции;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Аккредитивы и торговое финансирование;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Депозитные сертификаты;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Сберегательные и срочные депозиты;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Интернет, мобильный и смс банкинг;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Зарплатные проекты, корпоративные карты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6856" y="2780928"/>
            <a:ext cx="2520000" cy="3456384"/>
          </a:xfrm>
          <a:prstGeom prst="roundRect">
            <a:avLst>
              <a:gd name="adj" fmla="val 850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Вклады;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Потребительское, образовательное и ипотечное кредитование;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Международные денежные переводы;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2"/>
                </a:solidFill>
                <a:latin typeface="Arial Narrow" pitchFamily="34" charset="0"/>
              </a:rPr>
              <a:t>Сумовые</a:t>
            </a: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 и валютные пластиковые карты </a:t>
            </a:r>
            <a:r>
              <a:rPr lang="en-US" sz="1200" dirty="0" smtClean="0">
                <a:solidFill>
                  <a:schemeClr val="tx2"/>
                </a:solidFill>
                <a:latin typeface="Arial Narrow" pitchFamily="34" charset="0"/>
              </a:rPr>
              <a:t>VISA, China Union Pay;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Прием платежей;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Переводы;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Аренда сейфовых ячеек;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Валютные обменные операции;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Мобильный банкинг</a:t>
            </a: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780928"/>
            <a:ext cx="2304256" cy="1512168"/>
          </a:xfrm>
          <a:prstGeom prst="roundRect">
            <a:avLst>
              <a:gd name="adj" fmla="val 773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Депозитные операции в национальной и иностранной валютах;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Банкнотные операции;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2"/>
                </a:solidFill>
                <a:latin typeface="Arial Narrow" pitchFamily="34" charset="0"/>
              </a:rPr>
              <a:t>Конверсионные операции;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2"/>
                </a:solidFill>
                <a:latin typeface="Arial Narrow" pitchFamily="34" charset="0"/>
              </a:rPr>
              <a:t>Форекс</a:t>
            </a:r>
            <a:endParaRPr lang="ru-RU" sz="12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918" y="4653136"/>
            <a:ext cx="2018804" cy="14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90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772816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ASIA ALLIANCE BANK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</a:rPr>
              <a:t> -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</a:rPr>
              <a:t> лучший банк в Узбекистане среди банков на развивающихся рынках в Азиатско-Тихоокеанском регионе в 2014 и 2015  годах по версии международного финансового журнала «</a:t>
            </a:r>
            <a:r>
              <a:rPr lang="ru-RU" sz="2400" dirty="0" err="1" smtClean="0">
                <a:solidFill>
                  <a:schemeClr val="tx2"/>
                </a:solidFill>
                <a:latin typeface="Arial Narrow" pitchFamily="34" charset="0"/>
              </a:rPr>
              <a:t>Global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itchFamily="34" charset="0"/>
              </a:rPr>
              <a:t>Finance</a:t>
            </a:r>
            <a:r>
              <a:rPr lang="ru-RU" sz="2400" dirty="0" smtClean="0">
                <a:solidFill>
                  <a:schemeClr val="tx2"/>
                </a:solidFill>
                <a:latin typeface="Arial Narrow" pitchFamily="34" charset="0"/>
              </a:rPr>
              <a:t>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576" y="2034962"/>
            <a:ext cx="3763144" cy="26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476672"/>
            <a:ext cx="8280920" cy="5760640"/>
          </a:xfrm>
          <a:prstGeom prst="roundRect">
            <a:avLst>
              <a:gd name="adj" fmla="val 526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БАЗЕЛЬСКИЕ СОГЛАШЕНИЯ 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952" y="1268760"/>
            <a:ext cx="584299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err="1">
                <a:latin typeface="Arial Narrow" pitchFamily="34" charset="0"/>
              </a:rPr>
              <a:t>Базельский</a:t>
            </a:r>
            <a:r>
              <a:rPr lang="ru-RU" sz="1200" dirty="0">
                <a:latin typeface="Arial Narrow" pitchFamily="34" charset="0"/>
              </a:rPr>
              <a:t> комитет по банковскому надзору был основан в 1974 году при Банке международных </a:t>
            </a:r>
            <a:r>
              <a:rPr lang="ru-RU" sz="1200" dirty="0" smtClean="0">
                <a:latin typeface="Arial Narrow" pitchFamily="34" charset="0"/>
              </a:rPr>
              <a:t>расчетов, который расположен в городе Базель, Швейцария. </a:t>
            </a:r>
            <a:r>
              <a:rPr lang="ru-RU" sz="1200" dirty="0">
                <a:latin typeface="Arial Narrow" pitchFamily="34" charset="0"/>
              </a:rPr>
              <a:t>В него входят центральные банки крупнейших </a:t>
            </a:r>
            <a:r>
              <a:rPr lang="ru-RU" sz="1200" dirty="0" smtClean="0">
                <a:latin typeface="Arial Narrow" pitchFamily="34" charset="0"/>
              </a:rPr>
              <a:t>государств. </a:t>
            </a:r>
            <a:r>
              <a:rPr lang="ru-RU" sz="1200" dirty="0">
                <a:latin typeface="Arial Narrow" pitchFamily="34" charset="0"/>
              </a:rPr>
              <a:t>Комитет разрабатывает рекомендации и стандарты Банковского надзора, применяемые органами банковского регулирования и надзора разных </a:t>
            </a:r>
            <a:r>
              <a:rPr lang="ru-RU" sz="1200" dirty="0" smtClean="0">
                <a:latin typeface="Arial Narrow" pitchFamily="34" charset="0"/>
              </a:rPr>
              <a:t>стран.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848" y="2708920"/>
            <a:ext cx="6552568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БАЗЕЛЬ </a:t>
            </a:r>
            <a:r>
              <a:rPr lang="en-US" sz="1100" b="1" dirty="0" smtClean="0">
                <a:solidFill>
                  <a:schemeClr val="tx1"/>
                </a:solidFill>
                <a:latin typeface="Arial Narrow" pitchFamily="34" charset="0"/>
              </a:rPr>
              <a:t>I 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- основной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целью является ограничение кредитных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рисков. Капитал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банка для регулятивных целей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разделяется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на две категории – капитал первого и второго уровня, а все активы банка для регулятивных целей разделяются на 5 групп в зависимости от степени риска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8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>
            <a:stCxn id="17" idx="2"/>
          </p:cNvCxnSpPr>
          <p:nvPr/>
        </p:nvCxnSpPr>
        <p:spPr>
          <a:xfrm flipH="1">
            <a:off x="1043608" y="3068920"/>
            <a:ext cx="40" cy="2664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83648" y="2708920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dirty="0" smtClean="0"/>
              <a:t>1988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2169" y="3717032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/>
              <a:t>2004 г.</a:t>
            </a:r>
            <a:endParaRPr lang="ru-RU" sz="1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5276" y="4941208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/>
              <a:t>2010 г.</a:t>
            </a:r>
            <a:endParaRPr lang="ru-RU" sz="1000" b="1" dirty="0"/>
          </a:p>
        </p:txBody>
      </p:sp>
      <p:pic>
        <p:nvPicPr>
          <p:cNvPr id="1026" name="Picture 2" descr="C:\Users\mnarbaev\AppData\Local\Microsoft\Windows\Temporary Internet Files\Content.Outlook\SKMLQJHJ\Bank-for-International-Settlements-Logo-Thum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7" t="24373" r="8009" b="26901"/>
          <a:stretch/>
        </p:blipFill>
        <p:spPr bwMode="auto">
          <a:xfrm>
            <a:off x="6641485" y="1268760"/>
            <a:ext cx="1772747" cy="11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763848" y="3717032"/>
            <a:ext cx="6552568" cy="93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БАЗЕЛЬ </a:t>
            </a:r>
            <a:r>
              <a:rPr lang="en-US" sz="1100" b="1" dirty="0" smtClean="0">
                <a:solidFill>
                  <a:schemeClr val="tx1"/>
                </a:solidFill>
                <a:latin typeface="Arial Narrow" pitchFamily="34" charset="0"/>
              </a:rPr>
              <a:t>II 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подход</a:t>
            </a:r>
            <a:r>
              <a:rPr lang="en-US" sz="11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основан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на трех компонентах: минимальных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требования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к капиталу (основа Базель I), процедурах надзора и рыночной дисциплине.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Механизм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расчета минимального уровня достаточности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капитала </a:t>
            </a:r>
            <a:r>
              <a:rPr lang="ru-RU" sz="1100" dirty="0">
                <a:solidFill>
                  <a:schemeClr val="tx1"/>
                </a:solidFill>
                <a:latin typeface="Arial Narrow" pitchFamily="34" charset="0"/>
              </a:rPr>
              <a:t>был дополнен системой надзора и взаимодействия между банками и надзорными органами, а также широкой системой раскрытия </a:t>
            </a:r>
            <a:r>
              <a:rPr lang="ru-RU" sz="1100" dirty="0" smtClean="0">
                <a:solidFill>
                  <a:schemeClr val="tx1"/>
                </a:solidFill>
                <a:latin typeface="Arial Narrow" pitchFamily="34" charset="0"/>
              </a:rPr>
              <a:t>информации.</a:t>
            </a:r>
            <a:endParaRPr lang="ru-RU" sz="11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63848" y="4941168"/>
            <a:ext cx="6552567" cy="1080120"/>
          </a:xfrm>
          <a:prstGeom prst="roundRect">
            <a:avLst>
              <a:gd name="adj" fmla="val 1084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БАЗЕЛЬ </a:t>
            </a:r>
            <a:r>
              <a:rPr lang="en-US" sz="1100" b="1" dirty="0" smtClean="0">
                <a:solidFill>
                  <a:schemeClr val="tx1"/>
                </a:solidFill>
                <a:latin typeface="Arial Narrow" pitchFamily="34" charset="0"/>
              </a:rPr>
              <a:t> III </a:t>
            </a:r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100" kern="600" dirty="0" smtClean="0">
                <a:solidFill>
                  <a:schemeClr val="tx1"/>
                </a:solidFill>
                <a:latin typeface="Arial Narrow" pitchFamily="34" charset="0"/>
              </a:rPr>
              <a:t>– был разработан </a:t>
            </a:r>
            <a:r>
              <a:rPr lang="ru-RU" sz="1100" kern="600" dirty="0">
                <a:solidFill>
                  <a:schemeClr val="tx1"/>
                </a:solidFill>
                <a:latin typeface="Arial Narrow" pitchFamily="34" charset="0"/>
              </a:rPr>
              <a:t>в ответ на недостатки в финансовом регулировании, выявленные финансовым кризисом </a:t>
            </a:r>
            <a:r>
              <a:rPr lang="ru-RU" sz="1100" kern="600" dirty="0" smtClean="0">
                <a:solidFill>
                  <a:schemeClr val="tx1"/>
                </a:solidFill>
                <a:latin typeface="Arial Narrow" pitchFamily="34" charset="0"/>
              </a:rPr>
              <a:t>2008-2010 гг. </a:t>
            </a:r>
            <a:r>
              <a:rPr lang="ru-RU" sz="1100" kern="600" dirty="0">
                <a:solidFill>
                  <a:schemeClr val="tx1"/>
                </a:solidFill>
                <a:latin typeface="Arial Narrow" pitchFamily="34" charset="0"/>
              </a:rPr>
              <a:t>Ее требования были разработаны на базе существующего рамочного подхода Базеля </a:t>
            </a:r>
            <a:r>
              <a:rPr lang="en-US" sz="1100" kern="600" dirty="0" smtClean="0">
                <a:solidFill>
                  <a:schemeClr val="tx1"/>
                </a:solidFill>
                <a:latin typeface="Arial Narrow" pitchFamily="34" charset="0"/>
              </a:rPr>
              <a:t>II</a:t>
            </a:r>
            <a:r>
              <a:rPr lang="ru-RU" sz="1100" kern="6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ru-RU" sz="1100" kern="600" dirty="0">
                <a:solidFill>
                  <a:schemeClr val="tx1"/>
                </a:solidFill>
                <a:latin typeface="Arial Narrow" pitchFamily="34" charset="0"/>
              </a:rPr>
              <a:t>и наиболее существенные для банков различия </a:t>
            </a:r>
            <a:r>
              <a:rPr lang="ru-RU" sz="1100" kern="600" dirty="0" smtClean="0">
                <a:solidFill>
                  <a:schemeClr val="tx1"/>
                </a:solidFill>
                <a:latin typeface="Arial Narrow" pitchFamily="34" charset="0"/>
              </a:rPr>
              <a:t>заключаются </a:t>
            </a:r>
            <a:r>
              <a:rPr lang="ru-RU" sz="1100" kern="600" dirty="0">
                <a:solidFill>
                  <a:schemeClr val="tx1"/>
                </a:solidFill>
                <a:latin typeface="Arial Narrow" pitchFamily="34" charset="0"/>
              </a:rPr>
              <a:t>в введении показателей ликвидности и коэффициентов соотношения собственных и заемных средств, а также в увеличении минимальных требований к размеру капитала. Переход на Базель III намечен на 2012—2019 </a:t>
            </a:r>
            <a:r>
              <a:rPr lang="ru-RU" sz="1100" kern="600" dirty="0" smtClean="0">
                <a:solidFill>
                  <a:schemeClr val="tx1"/>
                </a:solidFill>
                <a:latin typeface="Arial Narrow" pitchFamily="34" charset="0"/>
              </a:rPr>
              <a:t>гг.</a:t>
            </a:r>
            <a:endParaRPr lang="ru-RU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9552" y="23488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Arial Narrow" pitchFamily="34" charset="0"/>
              </a:rPr>
              <a:t>Основные документы </a:t>
            </a:r>
            <a:r>
              <a:rPr lang="ru-RU" sz="1200" b="1" dirty="0" err="1">
                <a:latin typeface="Arial Narrow" pitchFamily="34" charset="0"/>
              </a:rPr>
              <a:t>Базельского</a:t>
            </a:r>
            <a:r>
              <a:rPr lang="ru-RU" sz="1200" b="1" dirty="0">
                <a:latin typeface="Arial Narrow" pitchFamily="34" charset="0"/>
              </a:rPr>
              <a:t> </a:t>
            </a:r>
            <a:r>
              <a:rPr lang="ru-RU" sz="1200" b="1" dirty="0" smtClean="0">
                <a:latin typeface="Arial Narrow" pitchFamily="34" charset="0"/>
              </a:rPr>
              <a:t>комитета:</a:t>
            </a:r>
            <a:endParaRPr lang="ru-RU" sz="1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9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БАЗЕЛЬ 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III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: ЦЕЛИ и НАПРАВЛЕНИЯ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67544" y="2046856"/>
            <a:ext cx="3528392" cy="1692000"/>
          </a:xfrm>
          <a:prstGeom prst="roundRect">
            <a:avLst>
              <a:gd name="adj" fmla="val 845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укрепить </a:t>
            </a:r>
            <a:r>
              <a:rPr lang="ru-RU" sz="1200" dirty="0">
                <a:latin typeface="Arial Narrow" pitchFamily="34" charset="0"/>
              </a:rPr>
              <a:t>международные нормативы по управлению </a:t>
            </a:r>
            <a:r>
              <a:rPr lang="ru-RU" sz="1200" dirty="0" smtClean="0">
                <a:latin typeface="Arial Narrow" pitchFamily="34" charset="0"/>
              </a:rPr>
              <a:t>капиталом </a:t>
            </a:r>
            <a:r>
              <a:rPr lang="ru-RU" sz="1200" dirty="0">
                <a:latin typeface="Arial Narrow" pitchFamily="34" charset="0"/>
              </a:rPr>
              <a:t>и ликвидностью с целью создания более </a:t>
            </a:r>
            <a:r>
              <a:rPr lang="ru-RU" sz="1200" dirty="0" smtClean="0">
                <a:latin typeface="Arial Narrow" pitchFamily="34" charset="0"/>
              </a:rPr>
              <a:t>устойчивого </a:t>
            </a:r>
            <a:r>
              <a:rPr lang="ru-RU" sz="1200" dirty="0">
                <a:latin typeface="Arial Narrow" pitchFamily="34" charset="0"/>
              </a:rPr>
              <a:t>банковского сектора;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улучшить </a:t>
            </a:r>
            <a:r>
              <a:rPr lang="ru-RU" sz="1200" dirty="0">
                <a:latin typeface="Arial Narrow" pitchFamily="34" charset="0"/>
              </a:rPr>
              <a:t>способность банковского сектора справляться </a:t>
            </a:r>
            <a:r>
              <a:rPr lang="ru-RU" sz="1200" dirty="0" smtClean="0">
                <a:latin typeface="Arial Narrow" pitchFamily="34" charset="0"/>
              </a:rPr>
              <a:t>с </a:t>
            </a:r>
            <a:r>
              <a:rPr lang="ru-RU" sz="1200" dirty="0">
                <a:latin typeface="Arial Narrow" pitchFamily="34" charset="0"/>
              </a:rPr>
              <a:t>последствиями финансовых и экономических кризисов, </a:t>
            </a:r>
            <a:r>
              <a:rPr lang="ru-RU" sz="1200" dirty="0" smtClean="0">
                <a:latin typeface="Arial Narrow" pitchFamily="34" charset="0"/>
              </a:rPr>
              <a:t>таким </a:t>
            </a:r>
            <a:r>
              <a:rPr lang="ru-RU" sz="1200" dirty="0">
                <a:latin typeface="Arial Narrow" pitchFamily="34" charset="0"/>
              </a:rPr>
              <a:t>образом снизив риск распространения этих </a:t>
            </a:r>
            <a:r>
              <a:rPr lang="ru-RU" sz="1200" dirty="0" smtClean="0">
                <a:latin typeface="Arial Narrow" pitchFamily="34" charset="0"/>
              </a:rPr>
              <a:t>проблем </a:t>
            </a:r>
            <a:r>
              <a:rPr lang="ru-RU" sz="1200" dirty="0">
                <a:latin typeface="Arial Narrow" pitchFamily="34" charset="0"/>
              </a:rPr>
              <a:t>из финансового в реальный сектор экономики</a:t>
            </a:r>
            <a:r>
              <a:rPr lang="ru-RU" sz="1200" dirty="0" smtClean="0">
                <a:latin typeface="Arial Narrow" pitchFamily="34" charset="0"/>
              </a:rPr>
              <a:t>.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80389" y="2064341"/>
            <a:ext cx="3816424" cy="1692000"/>
          </a:xfrm>
          <a:prstGeom prst="roundRect">
            <a:avLst>
              <a:gd name="adj" fmla="val 904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реформа </a:t>
            </a:r>
            <a:r>
              <a:rPr lang="ru-RU" sz="1200" dirty="0">
                <a:latin typeface="Arial Narrow" pitchFamily="34" charset="0"/>
              </a:rPr>
              <a:t>капитала (включая качество и </a:t>
            </a:r>
            <a:r>
              <a:rPr lang="ru-RU" sz="1200" dirty="0" smtClean="0">
                <a:latin typeface="Arial Narrow" pitchFamily="34" charset="0"/>
              </a:rPr>
              <a:t>количество капитала</a:t>
            </a:r>
            <a:r>
              <a:rPr lang="ru-RU" sz="1200" dirty="0">
                <a:latin typeface="Arial Narrow" pitchFamily="34" charset="0"/>
              </a:rPr>
              <a:t>, учет всех рисков, коэффициент долговой </a:t>
            </a:r>
            <a:r>
              <a:rPr lang="ru-RU" sz="1200" dirty="0" smtClean="0">
                <a:latin typeface="Arial Narrow" pitchFamily="34" charset="0"/>
              </a:rPr>
              <a:t>нагрузки</a:t>
            </a:r>
            <a:r>
              <a:rPr lang="ru-RU" sz="1200" dirty="0">
                <a:latin typeface="Arial Narrow" pitchFamily="34" charset="0"/>
              </a:rPr>
              <a:t>, ввод понятий буферов </a:t>
            </a:r>
            <a:r>
              <a:rPr lang="ru-RU" sz="1200" dirty="0" smtClean="0">
                <a:latin typeface="Arial Narrow" pitchFamily="34" charset="0"/>
              </a:rPr>
              <a:t>консервации </a:t>
            </a:r>
            <a:r>
              <a:rPr lang="ru-RU" sz="1200" dirty="0">
                <a:latin typeface="Arial Narrow" pitchFamily="34" charset="0"/>
              </a:rPr>
              <a:t>капитала </a:t>
            </a:r>
            <a:r>
              <a:rPr lang="ru-RU" sz="1200" dirty="0" smtClean="0">
                <a:latin typeface="Arial Narrow" pitchFamily="34" charset="0"/>
              </a:rPr>
              <a:t>и </a:t>
            </a:r>
            <a:r>
              <a:rPr lang="ru-RU" sz="1200" dirty="0" err="1">
                <a:latin typeface="Arial Narrow" pitchFamily="34" charset="0"/>
              </a:rPr>
              <a:t>контрциклического</a:t>
            </a:r>
            <a:r>
              <a:rPr lang="ru-RU" sz="1200" dirty="0">
                <a:latin typeface="Arial Narrow" pitchFamily="34" charset="0"/>
              </a:rPr>
              <a:t> буфера капитала);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реформа </a:t>
            </a:r>
            <a:r>
              <a:rPr lang="ru-RU" sz="1200" dirty="0">
                <a:latin typeface="Arial Narrow" pitchFamily="34" charset="0"/>
              </a:rPr>
              <a:t>ликвидности (краткосрочные и долгосрочные </a:t>
            </a:r>
            <a:r>
              <a:rPr lang="ru-RU" sz="1200" dirty="0" smtClean="0">
                <a:latin typeface="Arial Narrow" pitchFamily="34" charset="0"/>
              </a:rPr>
              <a:t>коэффициенты</a:t>
            </a:r>
            <a:r>
              <a:rPr lang="ru-RU" sz="1200" dirty="0">
                <a:latin typeface="Arial Narrow" pitchFamily="34" charset="0"/>
              </a:rPr>
              <a:t>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latin typeface="Arial Narrow" pitchFamily="34" charset="0"/>
              </a:rPr>
              <a:t>другие </a:t>
            </a:r>
            <a:r>
              <a:rPr lang="ru-RU" sz="1200" dirty="0">
                <a:latin typeface="Arial Narrow" pitchFamily="34" charset="0"/>
              </a:rPr>
              <a:t>элементы, относящиеся к </a:t>
            </a:r>
            <a:r>
              <a:rPr lang="ru-RU" sz="1200" dirty="0" smtClean="0">
                <a:latin typeface="Arial Narrow" pitchFamily="34" charset="0"/>
              </a:rPr>
              <a:t>общему совершенствованию </a:t>
            </a:r>
            <a:r>
              <a:rPr lang="ru-RU" sz="1200" dirty="0">
                <a:latin typeface="Arial Narrow" pitchFamily="34" charset="0"/>
              </a:rPr>
              <a:t>стабильности финансовой </a:t>
            </a:r>
            <a:r>
              <a:rPr lang="ru-RU" sz="1200" dirty="0" smtClean="0">
                <a:latin typeface="Arial Narrow" pitchFamily="34" charset="0"/>
              </a:rPr>
              <a:t>системы</a:t>
            </a:r>
            <a:r>
              <a:rPr lang="ru-RU" sz="1200" dirty="0">
                <a:latin typeface="Arial Narrow" pitchFamily="34" charset="0"/>
              </a:rPr>
              <a:t>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1" t="9119" r="1717" b="7271"/>
          <a:stretch>
            <a:fillRect/>
          </a:stretch>
        </p:blipFill>
        <p:spPr bwMode="auto">
          <a:xfrm>
            <a:off x="1404399" y="4172743"/>
            <a:ext cx="6335201" cy="21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60558" y="1443493"/>
            <a:ext cx="3535378" cy="4086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Основные цели </a:t>
            </a:r>
            <a:r>
              <a:rPr lang="ru-RU" b="1" dirty="0" smtClean="0">
                <a:latin typeface="Arial Narrow" pitchFamily="34" charset="0"/>
              </a:rPr>
              <a:t>Базеля </a:t>
            </a:r>
            <a:r>
              <a:rPr lang="en-US" b="1" dirty="0">
                <a:latin typeface="Arial Narrow" pitchFamily="34" charset="0"/>
              </a:rPr>
              <a:t>III</a:t>
            </a:r>
            <a:r>
              <a:rPr lang="ru-RU" dirty="0">
                <a:latin typeface="Arial Narrow" pitchFamily="34" charset="0"/>
              </a:rPr>
              <a:t>: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72001" y="1432294"/>
            <a:ext cx="3816423" cy="3745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Предложения </a:t>
            </a:r>
            <a:r>
              <a:rPr lang="ru-RU" sz="1600" b="1" dirty="0" smtClean="0">
                <a:latin typeface="Arial Narrow" pitchFamily="34" charset="0"/>
              </a:rPr>
              <a:t>Базеля </a:t>
            </a:r>
            <a:r>
              <a:rPr lang="ru-RU" sz="1600" b="1" dirty="0">
                <a:latin typeface="Arial Narrow" pitchFamily="34" charset="0"/>
              </a:rPr>
              <a:t>III по </a:t>
            </a:r>
            <a:r>
              <a:rPr lang="ru-RU" sz="1600" b="1" dirty="0" smtClean="0">
                <a:latin typeface="Arial Narrow" pitchFamily="34" charset="0"/>
              </a:rPr>
              <a:t>направлениям</a:t>
            </a:r>
            <a:r>
              <a:rPr lang="ru-RU" sz="1600" b="1" dirty="0">
                <a:latin typeface="Arial Narrow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3972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БАЗЕЛЬ 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III: 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ПОЭТАПНОЕ ВНЕДРЕНИЕ 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8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722361"/>
              </p:ext>
            </p:extLst>
          </p:nvPr>
        </p:nvGraphicFramePr>
        <p:xfrm>
          <a:off x="539552" y="1700808"/>
          <a:ext cx="7488829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4482"/>
                <a:gridCol w="620621"/>
                <a:gridCol w="620621"/>
                <a:gridCol w="620621"/>
                <a:gridCol w="620621"/>
                <a:gridCol w="620621"/>
                <a:gridCol w="620621"/>
                <a:gridCol w="620621"/>
              </a:tblGrid>
              <a:tr h="445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7345" marR="7345" marT="0" marB="73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2013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2017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2019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Акционерный капитал (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Common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Equity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3,5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Резервный буфер (Conservation Buffer)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0,625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1,875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2,5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Акционерный капитал + Резервный буфер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3,5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5,125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5,75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6,375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7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Капитал 1-го уровня 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Tier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 1 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Capital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5,5</a:t>
                      </a:r>
                      <a:endParaRPr lang="ru-RU" sz="12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Совокупный капитал 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Total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Capital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  <a:tr h="38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Совокупный капитал + Буферный</a:t>
                      </a:r>
                      <a:r>
                        <a:rPr lang="ru-RU" sz="1200" baseline="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капитал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8,625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9,250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9,875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10,5</a:t>
                      </a:r>
                      <a:endParaRPr lang="ru-RU" sz="12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345" marR="7345" marT="0" marB="7345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552" y="1268760"/>
            <a:ext cx="7577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itchFamily="34" charset="0"/>
              </a:rPr>
              <a:t>Фазы введения коэффициентов </a:t>
            </a:r>
            <a:r>
              <a:rPr lang="ru-RU" sz="1400" dirty="0" smtClean="0">
                <a:latin typeface="Arial Narrow" pitchFamily="34" charset="0"/>
              </a:rPr>
              <a:t>достаточности капитала банков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797152"/>
            <a:ext cx="7577177" cy="1425178"/>
          </a:xfrm>
          <a:prstGeom prst="roundRect">
            <a:avLst>
              <a:gd name="adj" fmla="val 5126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Narrow" pitchFamily="34" charset="0"/>
              </a:rPr>
              <a:t>Нормативы ликвидности</a:t>
            </a:r>
            <a:r>
              <a:rPr lang="ru-RU" sz="1200" dirty="0">
                <a:latin typeface="Arial Narrow" pitchFamily="34" charset="0"/>
              </a:rPr>
              <a:t>:</a:t>
            </a:r>
          </a:p>
          <a:p>
            <a:pPr lvl="0"/>
            <a:r>
              <a:rPr lang="ru-RU" sz="1200" dirty="0" smtClean="0">
                <a:latin typeface="Arial Narrow" pitchFamily="34" charset="0"/>
              </a:rPr>
              <a:t>- начиная </a:t>
            </a:r>
            <a:r>
              <a:rPr lang="ru-RU" sz="1200" dirty="0">
                <a:latin typeface="Arial Narrow" pitchFamily="34" charset="0"/>
              </a:rPr>
              <a:t>с 1 января 2012 года планируется представление банками отчетности по расчету показателя </a:t>
            </a:r>
            <a:r>
              <a:rPr lang="ru-RU" sz="1200" i="1" dirty="0" err="1">
                <a:latin typeface="Arial Narrow" pitchFamily="34" charset="0"/>
              </a:rPr>
              <a:t>Liquidity</a:t>
            </a:r>
            <a:r>
              <a:rPr lang="ru-RU" sz="1200" i="1" dirty="0">
                <a:latin typeface="Arial Narrow" pitchFamily="34" charset="0"/>
              </a:rPr>
              <a:t> </a:t>
            </a:r>
            <a:r>
              <a:rPr lang="ru-RU" sz="1200" i="1" dirty="0" err="1">
                <a:latin typeface="Arial Narrow" pitchFamily="34" charset="0"/>
              </a:rPr>
              <a:t>Coverage</a:t>
            </a:r>
            <a:r>
              <a:rPr lang="ru-RU" sz="1200" i="1" dirty="0">
                <a:latin typeface="Arial Narrow" pitchFamily="34" charset="0"/>
              </a:rPr>
              <a:t> </a:t>
            </a:r>
            <a:r>
              <a:rPr lang="ru-RU" sz="1200" i="1" dirty="0" err="1">
                <a:latin typeface="Arial Narrow" pitchFamily="34" charset="0"/>
              </a:rPr>
              <a:t>Ratio</a:t>
            </a:r>
            <a:r>
              <a:rPr lang="ru-RU" sz="1200" i="1" dirty="0">
                <a:latin typeface="Arial Narrow" pitchFamily="34" charset="0"/>
              </a:rPr>
              <a:t> (LCR)</a:t>
            </a:r>
            <a:r>
              <a:rPr lang="ru-RU" sz="1200" dirty="0">
                <a:latin typeface="Arial Narrow" pitchFamily="34" charset="0"/>
              </a:rPr>
              <a:t> — краткосрочной ликвидности и показателя </a:t>
            </a:r>
            <a:r>
              <a:rPr lang="ru-RU" sz="1200" i="1" dirty="0" err="1">
                <a:latin typeface="Arial Narrow" pitchFamily="34" charset="0"/>
              </a:rPr>
              <a:t>Net</a:t>
            </a:r>
            <a:r>
              <a:rPr lang="ru-RU" sz="1200" i="1" dirty="0">
                <a:latin typeface="Arial Narrow" pitchFamily="34" charset="0"/>
              </a:rPr>
              <a:t> </a:t>
            </a:r>
            <a:r>
              <a:rPr lang="ru-RU" sz="1200" i="1" dirty="0" err="1">
                <a:latin typeface="Arial Narrow" pitchFamily="34" charset="0"/>
              </a:rPr>
              <a:t>Stable</a:t>
            </a:r>
            <a:r>
              <a:rPr lang="ru-RU" sz="1200" i="1" dirty="0">
                <a:latin typeface="Arial Narrow" pitchFamily="34" charset="0"/>
              </a:rPr>
              <a:t> </a:t>
            </a:r>
            <a:r>
              <a:rPr lang="ru-RU" sz="1200" i="1" dirty="0" err="1">
                <a:latin typeface="Arial Narrow" pitchFamily="34" charset="0"/>
              </a:rPr>
              <a:t>Funding</a:t>
            </a:r>
            <a:r>
              <a:rPr lang="ru-RU" sz="1200" i="1" dirty="0">
                <a:latin typeface="Arial Narrow" pitchFamily="34" charset="0"/>
              </a:rPr>
              <a:t> </a:t>
            </a:r>
            <a:r>
              <a:rPr lang="ru-RU" sz="1200" i="1" dirty="0" err="1">
                <a:latin typeface="Arial Narrow" pitchFamily="34" charset="0"/>
              </a:rPr>
              <a:t>Ratio</a:t>
            </a:r>
            <a:r>
              <a:rPr lang="ru-RU" sz="1200" i="1" dirty="0">
                <a:latin typeface="Arial Narrow" pitchFamily="34" charset="0"/>
              </a:rPr>
              <a:t> (NSFR)</a:t>
            </a:r>
            <a:r>
              <a:rPr lang="ru-RU" sz="1200" dirty="0">
                <a:latin typeface="Arial Narrow" pitchFamily="34" charset="0"/>
              </a:rPr>
              <a:t> — чистого стабильного фондирования на регулярной основе. Представление банками отчетности будет осуществляться в рамках периода мониторинга </a:t>
            </a:r>
            <a:r>
              <a:rPr lang="ru-RU" sz="1200" dirty="0" smtClean="0">
                <a:latin typeface="Arial Narrow" pitchFamily="34" charset="0"/>
              </a:rPr>
              <a:t>со </a:t>
            </a:r>
            <a:r>
              <a:rPr lang="ru-RU" sz="1200" dirty="0">
                <a:latin typeface="Arial Narrow" pitchFamily="34" charset="0"/>
              </a:rPr>
              <a:t>значениями показателей ликвидности и их компонентов;</a:t>
            </a:r>
          </a:p>
          <a:p>
            <a:pPr lvl="0"/>
            <a:r>
              <a:rPr lang="ru-RU" sz="1200" dirty="0" smtClean="0">
                <a:latin typeface="Arial Narrow" pitchFamily="34" charset="0"/>
              </a:rPr>
              <a:t>- с </a:t>
            </a:r>
            <a:r>
              <a:rPr lang="ru-RU" sz="1200" dirty="0">
                <a:latin typeface="Arial Narrow" pitchFamily="34" charset="0"/>
              </a:rPr>
              <a:t>1 января 2015 года включить </a:t>
            </a:r>
            <a:r>
              <a:rPr lang="ru-RU" sz="1200" i="1" dirty="0">
                <a:latin typeface="Arial Narrow" pitchFamily="34" charset="0"/>
              </a:rPr>
              <a:t>LCR</a:t>
            </a:r>
            <a:r>
              <a:rPr lang="ru-RU" sz="1200" dirty="0">
                <a:latin typeface="Arial Narrow" pitchFamily="34" charset="0"/>
              </a:rPr>
              <a:t> в перечень обязательных нормативов;</a:t>
            </a:r>
          </a:p>
          <a:p>
            <a:pPr lvl="0"/>
            <a:r>
              <a:rPr lang="ru-RU" sz="1200" dirty="0" smtClean="0">
                <a:latin typeface="Arial Narrow" pitchFamily="34" charset="0"/>
              </a:rPr>
              <a:t>- с </a:t>
            </a:r>
            <a:r>
              <a:rPr lang="ru-RU" sz="1200" dirty="0">
                <a:latin typeface="Arial Narrow" pitchFamily="34" charset="0"/>
              </a:rPr>
              <a:t>1 января 2018 года включить </a:t>
            </a:r>
            <a:r>
              <a:rPr lang="ru-RU" sz="1200" i="1" dirty="0">
                <a:latin typeface="Arial Narrow" pitchFamily="34" charset="0"/>
              </a:rPr>
              <a:t>NSFR</a:t>
            </a:r>
            <a:r>
              <a:rPr lang="ru-RU" sz="1200" dirty="0">
                <a:latin typeface="Arial Narrow" pitchFamily="34" charset="0"/>
              </a:rPr>
              <a:t> в перечень обязательных нормативов.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9174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БАЗЕЛЬ</a:t>
            </a:r>
            <a:r>
              <a:rPr lang="en-US" sz="2800" dirty="0" smtClean="0">
                <a:solidFill>
                  <a:schemeClr val="tx2"/>
                </a:solidFill>
                <a:latin typeface="Arial Narrow" pitchFamily="34" charset="0"/>
              </a:rPr>
              <a:t> III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: ВНЕДРЕНИЕ В УЗБЕКИСТАНЕ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7853"/>
            <a:ext cx="4906887" cy="1975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Arial Narrow" pitchFamily="34" charset="0"/>
              </a:rPr>
              <a:t>В целях дальнейшего повышения финансовой устойчивости и надежности банковской системы, создания благоприятных условий для укрепления и роста ресурсной базы коммерческих банков, стимулирования их инвестиционной активности, а также обеспечения выхода на более высокий уровень организации банковской деятельности в соответствии с общепринятыми международными нормами и </a:t>
            </a:r>
            <a:r>
              <a:rPr lang="ru-RU" sz="1200" dirty="0" smtClean="0">
                <a:latin typeface="Arial Narrow" pitchFamily="34" charset="0"/>
              </a:rPr>
              <a:t>стандартами, в частности Базеля </a:t>
            </a:r>
            <a:r>
              <a:rPr lang="en-US" sz="1200" dirty="0" smtClean="0">
                <a:latin typeface="Arial Narrow" pitchFamily="34" charset="0"/>
              </a:rPr>
              <a:t>III,</a:t>
            </a:r>
            <a:r>
              <a:rPr lang="ru-RU" sz="1200" dirty="0" smtClean="0">
                <a:latin typeface="Arial Narrow" pitchFamily="34" charset="0"/>
              </a:rPr>
              <a:t> 6 </a:t>
            </a:r>
            <a:r>
              <a:rPr lang="ru-RU" sz="1200" dirty="0">
                <a:latin typeface="Arial Narrow" pitchFamily="34" charset="0"/>
              </a:rPr>
              <a:t>мая 2015 года принято Постановление Президента Республики Узбекистан </a:t>
            </a:r>
            <a:r>
              <a:rPr lang="ru-RU" sz="1200" dirty="0" smtClean="0">
                <a:latin typeface="Arial Narrow" pitchFamily="34" charset="0"/>
              </a:rPr>
              <a:t>за №</a:t>
            </a:r>
            <a:r>
              <a:rPr lang="ru-RU" sz="1200" dirty="0">
                <a:latin typeface="Arial Narrow" pitchFamily="34" charset="0"/>
              </a:rPr>
              <a:t>2344 </a:t>
            </a:r>
            <a:r>
              <a:rPr lang="ru-RU" sz="1200" dirty="0" smtClean="0">
                <a:latin typeface="Arial Narrow" pitchFamily="34" charset="0"/>
              </a:rPr>
              <a:t>«О мерах по дальнейшему повышению финансовой устойчивости коммерческих банков и развитию их ресурсной базы».</a:t>
            </a:r>
          </a:p>
          <a:p>
            <a:pPr marL="0" indent="0">
              <a:buNone/>
            </a:pPr>
            <a:r>
              <a:rPr lang="ru-RU" sz="1200" dirty="0" smtClean="0">
                <a:latin typeface="Arial Narrow" pitchFamily="34" charset="0"/>
              </a:rPr>
              <a:t>Основные мероприятия включают следующее:</a:t>
            </a:r>
            <a:endParaRPr lang="ru-RU" sz="12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Arial Narrow" pitchFamily="34" charset="0"/>
              </a:rPr>
              <a:t> 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579E9-97F4-43D6-88A8-F7DB96DEBA82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3356992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latin typeface="Arial Narrow" pitchFamily="34" charset="0"/>
              </a:rPr>
              <a:t>Дальнейшее </a:t>
            </a:r>
            <a:r>
              <a:rPr lang="ru-RU" sz="1050" dirty="0">
                <a:latin typeface="Arial Narrow" pitchFamily="34" charset="0"/>
              </a:rPr>
              <a:t>совершенствование нормативных требований, предъявляемых к банкам </a:t>
            </a:r>
            <a:r>
              <a:rPr lang="ru-RU" sz="1050" dirty="0" smtClean="0">
                <a:latin typeface="Arial Narrow" pitchFamily="34" charset="0"/>
              </a:rPr>
              <a:t>республики </a:t>
            </a:r>
            <a:r>
              <a:rPr lang="ru-RU" sz="1050" dirty="0">
                <a:latin typeface="Arial Narrow" pitchFamily="34" charset="0"/>
              </a:rPr>
              <a:t>в соответствии с международными нормами и стандартами, в том числе в области депозитной и кредитной политики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4149080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latin typeface="Arial Narrow" pitchFamily="34" charset="0"/>
              </a:rPr>
              <a:t>Реализация мер </a:t>
            </a:r>
            <a:r>
              <a:rPr lang="ru-RU" sz="1050" dirty="0">
                <a:latin typeface="Arial Narrow" pitchFamily="34" charset="0"/>
              </a:rPr>
              <a:t>по укреплению ресурсной базы коммерческих банков, широкому привлечению в банковский оборот свободных денежных средств населения и хозяйствующих субъектов путем внедрения новых привлекательных видов вкладов и депозитов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560" y="4972774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latin typeface="Arial Narrow" pitchFamily="34" charset="0"/>
              </a:rPr>
              <a:t>Совершенствование методов корпоративного управления в коммерческих банках, в том числе управление рисками и улучшение внутреннего контроля, на основе глубокого изучения системы организации управления в ведущих зарубежных банках и финансовых институтах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1560" y="5773246"/>
            <a:ext cx="43924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latin typeface="Arial Narrow" pitchFamily="34" charset="0"/>
              </a:rPr>
              <a:t>Расширение спектра </a:t>
            </a:r>
            <a:r>
              <a:rPr lang="ru-RU" sz="1050" dirty="0">
                <a:latin typeface="Arial Narrow" pitchFamily="34" charset="0"/>
              </a:rPr>
              <a:t>и качества оказываемых банковских услуг с широким применением передовых информационно-коммуникационных технологий, а также расширение системы безналичных расчетов с использованием банковских пластиковых карточек</a:t>
            </a:r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5542394" y="4149080"/>
            <a:ext cx="2990046" cy="2071059"/>
          </a:xfrm>
          <a:prstGeom prst="bracketPair">
            <a:avLst>
              <a:gd name="adj" fmla="val 76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4221088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 Narrow" pitchFamily="34" charset="0"/>
              </a:rPr>
              <a:t>Будет обеспечено </a:t>
            </a:r>
            <a:r>
              <a:rPr lang="ru-RU" sz="1200" i="1" dirty="0">
                <a:latin typeface="Arial Narrow" pitchFamily="34" charset="0"/>
              </a:rPr>
              <a:t>поэтапное внедрение в 2015-2019 годах </a:t>
            </a:r>
            <a:r>
              <a:rPr lang="ru-RU" sz="1200" i="1" dirty="0" smtClean="0">
                <a:latin typeface="Arial Narrow" pitchFamily="34" charset="0"/>
              </a:rPr>
              <a:t>новых стандартов </a:t>
            </a:r>
            <a:r>
              <a:rPr lang="ru-RU" sz="1200" i="1" dirty="0">
                <a:latin typeface="Arial Narrow" pitchFamily="34" charset="0"/>
              </a:rPr>
              <a:t>и </a:t>
            </a:r>
            <a:r>
              <a:rPr lang="ru-RU" sz="1200" i="1" dirty="0" smtClean="0">
                <a:latin typeface="Arial Narrow" pitchFamily="34" charset="0"/>
              </a:rPr>
              <a:t>рекомендаций </a:t>
            </a:r>
            <a:r>
              <a:rPr lang="ru-RU" sz="1200" i="1" dirty="0" err="1" smtClean="0">
                <a:latin typeface="Arial Narrow" pitchFamily="34" charset="0"/>
              </a:rPr>
              <a:t>Базельского</a:t>
            </a:r>
            <a:r>
              <a:rPr lang="ru-RU" sz="1200" i="1" dirty="0" smtClean="0">
                <a:latin typeface="Arial Narrow" pitchFamily="34" charset="0"/>
              </a:rPr>
              <a:t> </a:t>
            </a:r>
            <a:r>
              <a:rPr lang="ru-RU" sz="1200" i="1" dirty="0">
                <a:latin typeface="Arial Narrow" pitchFamily="34" charset="0"/>
              </a:rPr>
              <a:t>комитета по банковскому </a:t>
            </a:r>
            <a:r>
              <a:rPr lang="ru-RU" sz="1200" i="1" dirty="0" smtClean="0">
                <a:latin typeface="Arial Narrow" pitchFamily="34" charset="0"/>
              </a:rPr>
              <a:t>надзору (</a:t>
            </a:r>
            <a:r>
              <a:rPr lang="ru-RU" sz="1200" i="1" dirty="0">
                <a:latin typeface="Arial Narrow" pitchFamily="34" charset="0"/>
              </a:rPr>
              <a:t>Базель-III</a:t>
            </a:r>
            <a:r>
              <a:rPr lang="ru-RU" sz="1200" i="1" dirty="0" smtClean="0">
                <a:latin typeface="Arial Narrow" pitchFamily="34" charset="0"/>
              </a:rPr>
              <a:t>), предусматривающих </a:t>
            </a:r>
            <a:r>
              <a:rPr lang="ru-RU" sz="1200" i="1" dirty="0">
                <a:latin typeface="Arial Narrow" pitchFamily="34" charset="0"/>
              </a:rPr>
              <a:t>дальнейшее совершенствование нормативных требований, предъявляемых к коммерческим банкам, включая новые требования </a:t>
            </a:r>
            <a:r>
              <a:rPr lang="ru-RU" sz="1200" i="1" dirty="0" smtClean="0">
                <a:latin typeface="Arial Narrow" pitchFamily="34" charset="0"/>
              </a:rPr>
              <a:t>к показателям достаточности </a:t>
            </a:r>
            <a:r>
              <a:rPr lang="ru-RU" sz="1200" i="1" dirty="0">
                <a:latin typeface="Arial Narrow" pitchFamily="34" charset="0"/>
              </a:rPr>
              <a:t>капитала и </a:t>
            </a:r>
            <a:r>
              <a:rPr lang="ru-RU" sz="1200" i="1" dirty="0" smtClean="0">
                <a:latin typeface="Arial Narrow" pitchFamily="34" charset="0"/>
              </a:rPr>
              <a:t>ликвидности</a:t>
            </a:r>
            <a:endParaRPr lang="ru-RU" sz="1200" i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569" y="1329178"/>
            <a:ext cx="3237177" cy="245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0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СОВЕРШЕНСТВОВАНИЕ НОРМАТИВНОЙ БАЗЫ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316835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052736"/>
            <a:ext cx="3168352" cy="720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42394" y="1052736"/>
            <a:ext cx="3168352" cy="7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88546" y="5636270"/>
            <a:ext cx="2133600" cy="365125"/>
          </a:xfrm>
        </p:spPr>
        <p:txBody>
          <a:bodyPr/>
          <a:lstStyle/>
          <a:p>
            <a:fld id="{F67579E9-97F4-43D6-88A8-F7DB96DEBA8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Picture 3" descr="C:\Users\mnarbaev.AAB\Pictures\logo_asia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746" y="384781"/>
            <a:ext cx="900000" cy="6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668" y="1412776"/>
            <a:ext cx="828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Arial Narrow" pitchFamily="34" charset="0"/>
              </a:rPr>
              <a:t>Во исполнение Постановления Президента </a:t>
            </a:r>
            <a:r>
              <a:rPr lang="ru-RU" sz="1400" dirty="0" smtClean="0">
                <a:latin typeface="Arial Narrow" pitchFamily="34" charset="0"/>
              </a:rPr>
              <a:t>Республики Узбекистан за №</a:t>
            </a:r>
            <a:r>
              <a:rPr lang="ru-RU" sz="1400" dirty="0">
                <a:latin typeface="Arial Narrow" pitchFamily="34" charset="0"/>
              </a:rPr>
              <a:t>2344 от 06.05.2015г. Центральным банком Республики </a:t>
            </a:r>
            <a:r>
              <a:rPr lang="ru-RU" sz="1400" dirty="0" smtClean="0">
                <a:latin typeface="Arial Narrow" pitchFamily="34" charset="0"/>
              </a:rPr>
              <a:t>Узбекистан, в </a:t>
            </a:r>
            <a:r>
              <a:rPr lang="ru-RU" sz="1400" dirty="0">
                <a:latin typeface="Arial Narrow" pitchFamily="34" charset="0"/>
              </a:rPr>
              <a:t>целях совершенствования нормативных требований, предъявляемых к банкам </a:t>
            </a:r>
            <a:r>
              <a:rPr lang="ru-RU" sz="1400" dirty="0" smtClean="0">
                <a:latin typeface="Arial Narrow" pitchFamily="34" charset="0"/>
              </a:rPr>
              <a:t>республики </a:t>
            </a:r>
            <a:r>
              <a:rPr lang="ru-RU" sz="1400" dirty="0">
                <a:latin typeface="Arial Narrow" pitchFamily="34" charset="0"/>
              </a:rPr>
              <a:t>в соответствии с международными нормами и </a:t>
            </a:r>
            <a:r>
              <a:rPr lang="ru-RU" sz="1400" dirty="0" smtClean="0">
                <a:latin typeface="Arial Narrow" pitchFamily="34" charset="0"/>
              </a:rPr>
              <a:t>стандартами, были приняты решения о введении новых нормативных документов, а также утверждении ряда нормативных документов в новой редакции, в том числе:</a:t>
            </a:r>
            <a:endParaRPr lang="en-US" sz="1400" dirty="0">
              <a:latin typeface="Arial Narrow" pitchFamily="34" charset="0"/>
            </a:endParaRPr>
          </a:p>
        </p:txBody>
      </p:sp>
      <p:sp>
        <p:nvSpPr>
          <p:cNvPr id="19" name="Rounded Rectangle 8"/>
          <p:cNvSpPr/>
          <p:nvPr/>
        </p:nvSpPr>
        <p:spPr>
          <a:xfrm>
            <a:off x="611560" y="2636911"/>
            <a:ext cx="1368152" cy="3384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Положение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 «О требованиях к адекватности капитала коммерческих банков»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№2693 от 06.07.2015г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ounded Rectangle 8"/>
          <p:cNvSpPr/>
          <p:nvPr/>
        </p:nvSpPr>
        <p:spPr>
          <a:xfrm>
            <a:off x="2195736" y="2636912"/>
            <a:ext cx="1618466" cy="33843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1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Положение «О классификации </a:t>
            </a:r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качества активов,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формирования и использования резервов,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создаваемых коммерческими банками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на покрытие возможных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Arial Narrow" pitchFamily="34" charset="0"/>
              </a:rPr>
              <a:t>потерь по </a:t>
            </a:r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активам»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 Narrow" pitchFamily="34" charset="0"/>
              </a:rPr>
              <a:t>№2696 от 14.07.2015г.</a:t>
            </a:r>
          </a:p>
          <a:p>
            <a:pPr algn="ctr"/>
            <a:endParaRPr lang="ru-RU" sz="11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Rounded Rectangle 8"/>
          <p:cNvSpPr/>
          <p:nvPr/>
        </p:nvSpPr>
        <p:spPr>
          <a:xfrm>
            <a:off x="3978796" y="2636912"/>
            <a:ext cx="1529308" cy="33843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 Положение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«О </a:t>
            </a: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максимальном размере риска на одного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заемщика или группу взаимосвязанных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заемщиков»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№2707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о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т 05.08.2015г.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Rounded Rectangle 8"/>
          <p:cNvSpPr/>
          <p:nvPr/>
        </p:nvSpPr>
        <p:spPr>
          <a:xfrm>
            <a:off x="5652120" y="2636912"/>
            <a:ext cx="1368152" cy="33843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Положение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«Об </a:t>
            </a: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операциях между банками и связанными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с ними 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лицами»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№2706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От 05.08.2015г.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Rounded Rectangle 8"/>
          <p:cNvSpPr/>
          <p:nvPr/>
        </p:nvSpPr>
        <p:spPr>
          <a:xfrm>
            <a:off x="7282110" y="2636911"/>
            <a:ext cx="1394346" cy="3384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Положение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 «О требованиях к управлению ликвидностью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коммерческих банков»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 Narrow" pitchFamily="34" charset="0"/>
              </a:rPr>
              <a:t>№2709 от 13.08.2015г</a:t>
            </a:r>
            <a:r>
              <a:rPr lang="ru-RU" sz="12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3" name="Номер слайда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7579E9-97F4-43D6-88A8-F7DB96DEBA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0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1811</Words>
  <Application>Microsoft Office PowerPoint</Application>
  <PresentationFormat>On-screen Show (4:3)</PresentationFormat>
  <Paragraphs>295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Slide 1</vt:lpstr>
      <vt:lpstr>ОСНОВЫЕ СВЕДЕНИЯ О БАНКЕ</vt:lpstr>
      <vt:lpstr>ЛИНЕЙКА БАНКОВСКИХ УСЛУГ</vt:lpstr>
      <vt:lpstr>Slide 4</vt:lpstr>
      <vt:lpstr>БАЗЕЛЬСКИЕ СОГЛАШЕНИЯ </vt:lpstr>
      <vt:lpstr>БАЗЕЛЬ III: ЦЕЛИ и НАПРАВЛЕНИЯ</vt:lpstr>
      <vt:lpstr>БАЗЕЛЬ III: ПОЭТАПНОЕ ВНЕДРЕНИЕ </vt:lpstr>
      <vt:lpstr>БАЗЕЛЬ III: ВНЕДРЕНИЕ В УЗБЕКИСТАНЕ</vt:lpstr>
      <vt:lpstr>СОВЕРШЕНСТВОВАНИЕ НОРМАТИВНОЙ БАЗЫ</vt:lpstr>
      <vt:lpstr>НОВЫЕ ТРЕБОВАНИЯ К КАПИТАЛУ</vt:lpstr>
      <vt:lpstr>НОВЫЕ ТРЕБОВАНИЯ К КАПИТАЛУ</vt:lpstr>
      <vt:lpstr>НОВЫЕ ТРЕБОВАНИЯ К ЛИКВИДНОСТИ</vt:lpstr>
      <vt:lpstr>БАЗЕЛЬ III: ВЫГОДА ДЛЯ БАНКОВ</vt:lpstr>
      <vt:lpstr>ВЫВОДЫ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Музаффар Нарбаев</dc:creator>
  <cp:lastModifiedBy>Smart</cp:lastModifiedBy>
  <cp:revision>242</cp:revision>
  <cp:lastPrinted>2015-11-25T12:43:25Z</cp:lastPrinted>
  <dcterms:created xsi:type="dcterms:W3CDTF">2015-06-30T03:53:35Z</dcterms:created>
  <dcterms:modified xsi:type="dcterms:W3CDTF">2015-11-25T17:56:14Z</dcterms:modified>
</cp:coreProperties>
</file>