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06" r:id="rId2"/>
    <p:sldId id="369" r:id="rId3"/>
    <p:sldId id="312" r:id="rId4"/>
    <p:sldId id="345" r:id="rId5"/>
    <p:sldId id="346" r:id="rId6"/>
    <p:sldId id="331" r:id="rId7"/>
    <p:sldId id="336" r:id="rId8"/>
    <p:sldId id="358" r:id="rId9"/>
    <p:sldId id="381" r:id="rId10"/>
    <p:sldId id="378" r:id="rId11"/>
    <p:sldId id="360" r:id="rId12"/>
    <p:sldId id="377" r:id="rId13"/>
    <p:sldId id="390" r:id="rId14"/>
    <p:sldId id="335" r:id="rId15"/>
    <p:sldId id="382" r:id="rId16"/>
    <p:sldId id="333" r:id="rId17"/>
    <p:sldId id="389" r:id="rId18"/>
    <p:sldId id="370" r:id="rId19"/>
    <p:sldId id="349" r:id="rId20"/>
    <p:sldId id="316" r:id="rId21"/>
    <p:sldId id="386" r:id="rId22"/>
    <p:sldId id="375" r:id="rId23"/>
    <p:sldId id="365" r:id="rId24"/>
    <p:sldId id="318" r:id="rId25"/>
    <p:sldId id="355" r:id="rId26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8" autoAdjust="0"/>
    <p:restoredTop sz="94722" autoAdjust="0"/>
  </p:normalViewPr>
  <p:slideViewPr>
    <p:cSldViewPr>
      <p:cViewPr>
        <p:scale>
          <a:sx n="75" d="100"/>
          <a:sy n="75" d="100"/>
        </p:scale>
        <p:origin x="-125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3408" y="-90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7E1486-118E-4756-8A75-87BE6EFDF302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AEFB27-8132-4730-875D-67CF34CC722B}">
      <dgm:prSet phldrT="[Текст]" custT="1"/>
      <dgm:spPr/>
      <dgm:t>
        <a:bodyPr/>
        <a:lstStyle/>
        <a:p>
          <a:r>
            <a:rPr lang="uz-Cyrl-UZ" sz="3200" b="1" dirty="0" smtClean="0">
              <a:latin typeface="Times New Roman" pitchFamily="18" charset="0"/>
              <a:cs typeface="Times New Roman" pitchFamily="18" charset="0"/>
            </a:rPr>
            <a:t>ВЫГОДНЫЕ ПОЗИЦИИ УЗБЕКИСТАНА В МИРОВОЙ ЭКОНОМИКЕ 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F1A27F4C-73D5-449F-853A-B492AB7C8054}" type="parTrans" cxnId="{7B50EBC4-90AF-4E95-8F04-3017BCAF36A7}">
      <dgm:prSet/>
      <dgm:spPr/>
      <dgm:t>
        <a:bodyPr/>
        <a:lstStyle/>
        <a:p>
          <a:endParaRPr lang="ru-RU" sz="3200"/>
        </a:p>
      </dgm:t>
    </dgm:pt>
    <dgm:pt modelId="{23833AFF-3BBB-485B-B981-A24E293CB2C4}" type="sibTrans" cxnId="{7B50EBC4-90AF-4E95-8F04-3017BCAF36A7}">
      <dgm:prSet/>
      <dgm:spPr/>
      <dgm:t>
        <a:bodyPr/>
        <a:lstStyle/>
        <a:p>
          <a:endParaRPr lang="ru-RU" sz="3200"/>
        </a:p>
      </dgm:t>
    </dgm:pt>
    <dgm:pt modelId="{DB381836-4C53-485D-BBC9-BA0533B24140}">
      <dgm:prSet custT="1"/>
      <dgm:spPr/>
      <dgm:t>
        <a:bodyPr/>
        <a:lstStyle/>
        <a:p>
          <a:pPr algn="l"/>
          <a:r>
            <a:rPr lang="uz-Cyrl-UZ" sz="2000" b="1" dirty="0" smtClean="0">
              <a:latin typeface="Times New Roman" pitchFamily="18" charset="0"/>
              <a:cs typeface="Times New Roman" pitchFamily="18" charset="0"/>
            </a:rPr>
            <a:t>По выпуску хлопкового сырья - 6 место.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550CDFFF-EB79-47B2-94F7-B6BE9F803AC5}" type="parTrans" cxnId="{78C2D5EC-2372-43D4-87FB-982D16F41D09}">
      <dgm:prSet/>
      <dgm:spPr/>
      <dgm:t>
        <a:bodyPr/>
        <a:lstStyle/>
        <a:p>
          <a:endParaRPr lang="ru-RU" sz="3200"/>
        </a:p>
      </dgm:t>
    </dgm:pt>
    <dgm:pt modelId="{E92812CD-8C99-429F-B40D-320CF9C14FC9}" type="sibTrans" cxnId="{78C2D5EC-2372-43D4-87FB-982D16F41D09}">
      <dgm:prSet/>
      <dgm:spPr/>
      <dgm:t>
        <a:bodyPr/>
        <a:lstStyle/>
        <a:p>
          <a:endParaRPr lang="ru-RU" sz="3200"/>
        </a:p>
      </dgm:t>
    </dgm:pt>
    <dgm:pt modelId="{E98D5C33-D7E4-4AFA-BFBF-C7913C7895E0}">
      <dgm:prSet custT="1"/>
      <dgm:spPr/>
      <dgm:t>
        <a:bodyPr/>
        <a:lstStyle/>
        <a:p>
          <a:pPr algn="l"/>
          <a:r>
            <a:rPr lang="uz-Cyrl-UZ" sz="2000" b="1" dirty="0" smtClean="0"/>
            <a:t>По экспорту хлопкового сырья – 5-место.</a:t>
          </a:r>
          <a:endParaRPr lang="ru-RU" sz="2000" b="1" dirty="0"/>
        </a:p>
      </dgm:t>
    </dgm:pt>
    <dgm:pt modelId="{02C6E164-7F19-41E8-8F74-4DA2172AC0C4}" type="parTrans" cxnId="{8BA0002E-8D41-4263-B64E-A7E87E24B870}">
      <dgm:prSet/>
      <dgm:spPr/>
      <dgm:t>
        <a:bodyPr/>
        <a:lstStyle/>
        <a:p>
          <a:endParaRPr lang="ru-RU" sz="3200"/>
        </a:p>
      </dgm:t>
    </dgm:pt>
    <dgm:pt modelId="{1F705631-8907-4AC7-970B-202343D8E453}" type="sibTrans" cxnId="{8BA0002E-8D41-4263-B64E-A7E87E24B870}">
      <dgm:prSet/>
      <dgm:spPr/>
      <dgm:t>
        <a:bodyPr/>
        <a:lstStyle/>
        <a:p>
          <a:endParaRPr lang="ru-RU" sz="3200"/>
        </a:p>
      </dgm:t>
    </dgm:pt>
    <dgm:pt modelId="{979C14C4-3614-4ADE-A11A-991A17B51AE7}">
      <dgm:prSet custT="1"/>
      <dgm:spPr/>
      <dgm:t>
        <a:bodyPr/>
        <a:lstStyle/>
        <a:p>
          <a:pPr algn="l"/>
          <a:r>
            <a:rPr lang="uz-Cyrl-UZ" sz="2000" b="1" dirty="0" smtClean="0">
              <a:latin typeface="Times New Roman" pitchFamily="18" charset="0"/>
              <a:cs typeface="Times New Roman" pitchFamily="18" charset="0"/>
            </a:rPr>
            <a:t>По добыче золота – 7-место.</a:t>
          </a:r>
          <a:r>
            <a:rPr lang="uz-Cyrl-UZ" sz="1400" b="0" dirty="0" smtClean="0"/>
            <a:t> </a:t>
          </a:r>
          <a:endParaRPr lang="ru-RU" sz="1400" b="0" dirty="0"/>
        </a:p>
      </dgm:t>
    </dgm:pt>
    <dgm:pt modelId="{A398A394-0865-45A0-B6DC-06B18708E4F1}" type="parTrans" cxnId="{D1BB954A-52A5-4C7F-8160-FF41BE60FFD0}">
      <dgm:prSet/>
      <dgm:spPr/>
      <dgm:t>
        <a:bodyPr/>
        <a:lstStyle/>
        <a:p>
          <a:endParaRPr lang="ru-RU" sz="3200"/>
        </a:p>
      </dgm:t>
    </dgm:pt>
    <dgm:pt modelId="{38AF675E-9E6E-4F35-9A77-5F2628D16876}" type="sibTrans" cxnId="{D1BB954A-52A5-4C7F-8160-FF41BE60FFD0}">
      <dgm:prSet/>
      <dgm:spPr/>
      <dgm:t>
        <a:bodyPr/>
        <a:lstStyle/>
        <a:p>
          <a:endParaRPr lang="ru-RU" sz="3200"/>
        </a:p>
      </dgm:t>
    </dgm:pt>
    <dgm:pt modelId="{98FBBB28-5671-49EE-81B3-F82A0400AD01}">
      <dgm:prSet custT="1"/>
      <dgm:spPr/>
      <dgm:t>
        <a:bodyPr/>
        <a:lstStyle/>
        <a:p>
          <a:pPr algn="l"/>
          <a:r>
            <a:rPr lang="uz-Cyrl-UZ" sz="2000" b="1" dirty="0" smtClean="0">
              <a:latin typeface="Times New Roman" pitchFamily="18" charset="0"/>
              <a:cs typeface="Times New Roman" pitchFamily="18" charset="0"/>
            </a:rPr>
            <a:t>По запасам золотоместорождений – 4-место.</a:t>
          </a:r>
          <a:endParaRPr lang="ru-RU" sz="1400" b="0" dirty="0"/>
        </a:p>
      </dgm:t>
    </dgm:pt>
    <dgm:pt modelId="{26D94B7A-94D7-4CB1-94DE-9F39FF9591BA}" type="parTrans" cxnId="{E7BD403E-02F5-41F7-ABE8-1A93F505202E}">
      <dgm:prSet/>
      <dgm:spPr/>
      <dgm:t>
        <a:bodyPr/>
        <a:lstStyle/>
        <a:p>
          <a:endParaRPr lang="ru-RU" sz="3200"/>
        </a:p>
      </dgm:t>
    </dgm:pt>
    <dgm:pt modelId="{07777895-83B3-437A-B995-42E35936CFFE}" type="sibTrans" cxnId="{E7BD403E-02F5-41F7-ABE8-1A93F505202E}">
      <dgm:prSet/>
      <dgm:spPr/>
      <dgm:t>
        <a:bodyPr/>
        <a:lstStyle/>
        <a:p>
          <a:endParaRPr lang="ru-RU" sz="3200"/>
        </a:p>
      </dgm:t>
    </dgm:pt>
    <dgm:pt modelId="{9A3EC80E-6C91-475C-AC08-CAF5A04DF041}">
      <dgm:prSet custT="1"/>
      <dgm:spPr/>
      <dgm:t>
        <a:bodyPr/>
        <a:lstStyle/>
        <a:p>
          <a:pPr algn="l"/>
          <a:r>
            <a:rPr lang="uz-Cyrl-UZ" sz="2000" b="1" dirty="0" smtClean="0">
              <a:latin typeface="Times New Roman" pitchFamily="18" charset="0"/>
              <a:cs typeface="Times New Roman" pitchFamily="18" charset="0"/>
            </a:rPr>
            <a:t>По запасам меди – 10-11-место.</a:t>
          </a:r>
          <a:endParaRPr lang="ru-RU" sz="1400" b="0" dirty="0"/>
        </a:p>
      </dgm:t>
    </dgm:pt>
    <dgm:pt modelId="{7F7A05E0-76B1-465C-9652-0E03CA9AA1B0}" type="parTrans" cxnId="{67547674-4ADD-4A50-9365-A436AE0530BD}">
      <dgm:prSet/>
      <dgm:spPr/>
      <dgm:t>
        <a:bodyPr/>
        <a:lstStyle/>
        <a:p>
          <a:endParaRPr lang="ru-RU" sz="3200"/>
        </a:p>
      </dgm:t>
    </dgm:pt>
    <dgm:pt modelId="{815DDD3E-1C7F-4D53-A3EB-0395E38ED87D}" type="sibTrans" cxnId="{67547674-4ADD-4A50-9365-A436AE0530BD}">
      <dgm:prSet/>
      <dgm:spPr/>
      <dgm:t>
        <a:bodyPr/>
        <a:lstStyle/>
        <a:p>
          <a:endParaRPr lang="ru-RU" sz="3200"/>
        </a:p>
      </dgm:t>
    </dgm:pt>
    <dgm:pt modelId="{B3765C0F-E6D4-4045-B1C6-AD6008300C16}">
      <dgm:prSet custT="1"/>
      <dgm:spPr/>
      <dgm:t>
        <a:bodyPr/>
        <a:lstStyle/>
        <a:p>
          <a:pPr algn="l"/>
          <a:r>
            <a:rPr lang="uz-Cyrl-UZ" sz="2000" b="1" dirty="0" smtClean="0">
              <a:latin typeface="Times New Roman" pitchFamily="18" charset="0"/>
              <a:cs typeface="Times New Roman" pitchFamily="18" charset="0"/>
            </a:rPr>
            <a:t>Запасы угля – свыше 2 млрд. тонн. 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09965D63-214E-483D-8A5F-081CB28BA8C1}" type="parTrans" cxnId="{C6B87A6F-ECBB-4E88-A335-ADA59EA133B4}">
      <dgm:prSet/>
      <dgm:spPr/>
      <dgm:t>
        <a:bodyPr/>
        <a:lstStyle/>
        <a:p>
          <a:endParaRPr lang="ru-RU" sz="3200"/>
        </a:p>
      </dgm:t>
    </dgm:pt>
    <dgm:pt modelId="{39351CAB-59C5-48F5-AC0A-AD510C51DF3B}" type="sibTrans" cxnId="{C6B87A6F-ECBB-4E88-A335-ADA59EA133B4}">
      <dgm:prSet/>
      <dgm:spPr/>
      <dgm:t>
        <a:bodyPr/>
        <a:lstStyle/>
        <a:p>
          <a:endParaRPr lang="ru-RU" sz="3200"/>
        </a:p>
      </dgm:t>
    </dgm:pt>
    <dgm:pt modelId="{8765786C-D1A2-46F8-B1DD-0B8592FE41C6}">
      <dgm:prSet custT="1"/>
      <dgm:spPr/>
      <dgm:t>
        <a:bodyPr/>
        <a:lstStyle/>
        <a:p>
          <a:pPr algn="l"/>
          <a:r>
            <a:rPr lang="uz-Cyrl-UZ" sz="2000" b="1" dirty="0" smtClean="0">
              <a:latin typeface="Times New Roman" pitchFamily="18" charset="0"/>
              <a:cs typeface="Times New Roman" pitchFamily="18" charset="0"/>
            </a:rPr>
            <a:t>Потенциал нефтяных ресурсов – свыше 4 млрд. тонн.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0EB1A9B1-4F80-4E02-A93E-A875B6581434}" type="parTrans" cxnId="{B9061E4D-3037-4E30-93CB-58ADF5E6E057}">
      <dgm:prSet/>
      <dgm:spPr/>
      <dgm:t>
        <a:bodyPr/>
        <a:lstStyle/>
        <a:p>
          <a:endParaRPr lang="ru-RU" sz="3200"/>
        </a:p>
      </dgm:t>
    </dgm:pt>
    <dgm:pt modelId="{42AD10A9-FB64-4E93-B3D8-CA27256C7900}" type="sibTrans" cxnId="{B9061E4D-3037-4E30-93CB-58ADF5E6E057}">
      <dgm:prSet/>
      <dgm:spPr/>
      <dgm:t>
        <a:bodyPr/>
        <a:lstStyle/>
        <a:p>
          <a:endParaRPr lang="ru-RU" sz="3200"/>
        </a:p>
      </dgm:t>
    </dgm:pt>
    <dgm:pt modelId="{77170ACF-4BB4-43A8-A4ED-D255C49E4AE4}">
      <dgm:prSet custT="1"/>
      <dgm:spPr/>
      <dgm:t>
        <a:bodyPr/>
        <a:lstStyle/>
        <a:p>
          <a:pPr algn="l"/>
          <a:r>
            <a:rPr lang="uz-Cyrl-UZ" sz="2000" b="1" dirty="0" smtClean="0">
              <a:latin typeface="Times New Roman" pitchFamily="18" charset="0"/>
              <a:cs typeface="Times New Roman" pitchFamily="18" charset="0"/>
            </a:rPr>
            <a:t>Потенциал природного газа – 5 трлн. кубометров.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5BC74D11-AA9D-41E4-B92A-822C3D4ADDC8}" type="parTrans" cxnId="{F50DB5AC-B81F-4DE0-81EE-9E9F1091301C}">
      <dgm:prSet/>
      <dgm:spPr/>
      <dgm:t>
        <a:bodyPr/>
        <a:lstStyle/>
        <a:p>
          <a:endParaRPr lang="ru-RU" sz="3200"/>
        </a:p>
      </dgm:t>
    </dgm:pt>
    <dgm:pt modelId="{A2004A40-EB2A-4ACD-9C51-D7CE69AAB83B}" type="sibTrans" cxnId="{F50DB5AC-B81F-4DE0-81EE-9E9F1091301C}">
      <dgm:prSet/>
      <dgm:spPr/>
      <dgm:t>
        <a:bodyPr/>
        <a:lstStyle/>
        <a:p>
          <a:endParaRPr lang="ru-RU" sz="3200"/>
        </a:p>
      </dgm:t>
    </dgm:pt>
    <dgm:pt modelId="{543D994B-70B5-4976-8E45-24FB174338B8}" type="pres">
      <dgm:prSet presAssocID="{B97E1486-118E-4756-8A75-87BE6EFDF302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FAF797B-37FE-4D09-A678-636BB17F9BAF}" type="pres">
      <dgm:prSet presAssocID="{3AAEFB27-8132-4730-875D-67CF34CC722B}" presName="root" presStyleCnt="0">
        <dgm:presLayoutVars>
          <dgm:chMax/>
          <dgm:chPref val="4"/>
        </dgm:presLayoutVars>
      </dgm:prSet>
      <dgm:spPr/>
    </dgm:pt>
    <dgm:pt modelId="{88D8A27F-B88C-49BD-9345-A1A0CD35F3FE}" type="pres">
      <dgm:prSet presAssocID="{3AAEFB27-8132-4730-875D-67CF34CC722B}" presName="rootComposite" presStyleCnt="0">
        <dgm:presLayoutVars/>
      </dgm:prSet>
      <dgm:spPr/>
    </dgm:pt>
    <dgm:pt modelId="{C1E617D8-E950-4ADF-88E2-F334CB2135E9}" type="pres">
      <dgm:prSet presAssocID="{3AAEFB27-8132-4730-875D-67CF34CC722B}" presName="rootText" presStyleLbl="node0" presStyleIdx="0" presStyleCnt="1" custScaleX="356851" custScaleY="360092" custLinFactY="-51876" custLinFactNeighborX="-6446" custLinFactNeighborY="-100000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2737E40D-BB0D-40F6-94E3-8A3822B2E522}" type="pres">
      <dgm:prSet presAssocID="{3AAEFB27-8132-4730-875D-67CF34CC722B}" presName="childShape" presStyleCnt="0">
        <dgm:presLayoutVars>
          <dgm:chMax val="0"/>
          <dgm:chPref val="0"/>
        </dgm:presLayoutVars>
      </dgm:prSet>
      <dgm:spPr/>
    </dgm:pt>
    <dgm:pt modelId="{DD79680C-451F-4DD6-86F4-A416D841C0EB}" type="pres">
      <dgm:prSet presAssocID="{DB381836-4C53-485D-BBC9-BA0533B24140}" presName="childComposite" presStyleCnt="0">
        <dgm:presLayoutVars>
          <dgm:chMax val="0"/>
          <dgm:chPref val="0"/>
        </dgm:presLayoutVars>
      </dgm:prSet>
      <dgm:spPr/>
    </dgm:pt>
    <dgm:pt modelId="{4A5DAED4-5087-4E8C-8FAE-6E5A9BC5C229}" type="pres">
      <dgm:prSet presAssocID="{DB381836-4C53-485D-BBC9-BA0533B24140}" presName="Image" presStyleLbl="node1" presStyleIdx="0" presStyleCnt="8" custScaleX="97660" custLinFactX="-364061" custLinFactNeighborX="-400000"/>
      <dgm:spPr/>
    </dgm:pt>
    <dgm:pt modelId="{93D9CB32-DC1D-4C63-84AD-5CD7BF033E78}" type="pres">
      <dgm:prSet presAssocID="{DB381836-4C53-485D-BBC9-BA0533B24140}" presName="childText" presStyleLbl="lnNode1" presStyleIdx="0" presStyleCnt="8" custScaleX="405675" custScaleY="94111" custLinFactNeighborX="108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A9548B-FB23-4EE1-BC47-5CDEF3415EC1}" type="pres">
      <dgm:prSet presAssocID="{E98D5C33-D7E4-4AFA-BFBF-C7913C7895E0}" presName="childComposite" presStyleCnt="0">
        <dgm:presLayoutVars>
          <dgm:chMax val="0"/>
          <dgm:chPref val="0"/>
        </dgm:presLayoutVars>
      </dgm:prSet>
      <dgm:spPr/>
    </dgm:pt>
    <dgm:pt modelId="{743CB401-771D-4313-BAC6-91C152A4F1CA}" type="pres">
      <dgm:prSet presAssocID="{E98D5C33-D7E4-4AFA-BFBF-C7913C7895E0}" presName="Image" presStyleLbl="node1" presStyleIdx="1" presStyleCnt="8" custScaleX="97660" custLinFactX="-364061" custLinFactNeighborX="-400000"/>
      <dgm:spPr/>
    </dgm:pt>
    <dgm:pt modelId="{1865A1A4-5D60-4124-914A-E672146907B7}" type="pres">
      <dgm:prSet presAssocID="{E98D5C33-D7E4-4AFA-BFBF-C7913C7895E0}" presName="childText" presStyleLbl="lnNode1" presStyleIdx="1" presStyleCnt="8" custScaleX="405675" custLinFactNeighborX="108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3D1D79-21F0-475D-B43F-36657836266B}" type="pres">
      <dgm:prSet presAssocID="{979C14C4-3614-4ADE-A11A-991A17B51AE7}" presName="childComposite" presStyleCnt="0">
        <dgm:presLayoutVars>
          <dgm:chMax val="0"/>
          <dgm:chPref val="0"/>
        </dgm:presLayoutVars>
      </dgm:prSet>
      <dgm:spPr/>
    </dgm:pt>
    <dgm:pt modelId="{F28F755A-51AE-43EE-A048-8EF4438AE9C3}" type="pres">
      <dgm:prSet presAssocID="{979C14C4-3614-4ADE-A11A-991A17B51AE7}" presName="Image" presStyleLbl="node1" presStyleIdx="2" presStyleCnt="8" custScaleX="97660" custLinFactX="-364061" custLinFactNeighborX="-400000"/>
      <dgm:spPr/>
      <dgm:t>
        <a:bodyPr/>
        <a:lstStyle/>
        <a:p>
          <a:endParaRPr lang="ru-RU"/>
        </a:p>
      </dgm:t>
    </dgm:pt>
    <dgm:pt modelId="{63C254F8-3E21-457A-99E6-8B6A7A384CBD}" type="pres">
      <dgm:prSet presAssocID="{979C14C4-3614-4ADE-A11A-991A17B51AE7}" presName="childText" presStyleLbl="lnNode1" presStyleIdx="2" presStyleCnt="8" custScaleX="405675" custLinFactNeighborX="108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B9D14A-191D-4C38-A73A-ACFC10A9B0EC}" type="pres">
      <dgm:prSet presAssocID="{98FBBB28-5671-49EE-81B3-F82A0400AD01}" presName="childComposite" presStyleCnt="0">
        <dgm:presLayoutVars>
          <dgm:chMax val="0"/>
          <dgm:chPref val="0"/>
        </dgm:presLayoutVars>
      </dgm:prSet>
      <dgm:spPr/>
    </dgm:pt>
    <dgm:pt modelId="{92A0BD1A-3D4E-4A4C-A4C2-541A7AF798B6}" type="pres">
      <dgm:prSet presAssocID="{98FBBB28-5671-49EE-81B3-F82A0400AD01}" presName="Image" presStyleLbl="node1" presStyleIdx="3" presStyleCnt="8" custScaleX="97660" custLinFactX="-364061" custLinFactNeighborX="-400000"/>
      <dgm:spPr/>
    </dgm:pt>
    <dgm:pt modelId="{18016FD9-4773-443D-9A71-5136136C69A7}" type="pres">
      <dgm:prSet presAssocID="{98FBBB28-5671-49EE-81B3-F82A0400AD01}" presName="childText" presStyleLbl="lnNode1" presStyleIdx="3" presStyleCnt="8" custScaleX="405675" custLinFactNeighborX="108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CD1CDF-030C-467E-B22D-0C89F0618D5B}" type="pres">
      <dgm:prSet presAssocID="{9A3EC80E-6C91-475C-AC08-CAF5A04DF041}" presName="childComposite" presStyleCnt="0">
        <dgm:presLayoutVars>
          <dgm:chMax val="0"/>
          <dgm:chPref val="0"/>
        </dgm:presLayoutVars>
      </dgm:prSet>
      <dgm:spPr/>
    </dgm:pt>
    <dgm:pt modelId="{8FAA52B6-1E2B-4622-B33F-1C0CE0A878D3}" type="pres">
      <dgm:prSet presAssocID="{9A3EC80E-6C91-475C-AC08-CAF5A04DF041}" presName="Image" presStyleLbl="node1" presStyleIdx="4" presStyleCnt="8" custScaleX="97660" custLinFactX="-364061" custLinFactNeighborX="-400000"/>
      <dgm:spPr/>
    </dgm:pt>
    <dgm:pt modelId="{C6B5F3DA-100C-4D32-984A-DF22256ACFE8}" type="pres">
      <dgm:prSet presAssocID="{9A3EC80E-6C91-475C-AC08-CAF5A04DF041}" presName="childText" presStyleLbl="lnNode1" presStyleIdx="4" presStyleCnt="8" custScaleX="405675" custLinFactNeighborX="8561" custLinFactNeighborY="90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9926B-2FD6-412C-BB35-888AD79794BB}" type="pres">
      <dgm:prSet presAssocID="{B3765C0F-E6D4-4045-B1C6-AD6008300C16}" presName="childComposite" presStyleCnt="0">
        <dgm:presLayoutVars>
          <dgm:chMax val="0"/>
          <dgm:chPref val="0"/>
        </dgm:presLayoutVars>
      </dgm:prSet>
      <dgm:spPr/>
    </dgm:pt>
    <dgm:pt modelId="{857014C4-A979-4AE1-83D1-05BB9F775841}" type="pres">
      <dgm:prSet presAssocID="{B3765C0F-E6D4-4045-B1C6-AD6008300C16}" presName="Image" presStyleLbl="node1" presStyleIdx="5" presStyleCnt="8" custScaleX="97660" custLinFactX="-364061" custLinFactNeighborX="-400000"/>
      <dgm:spPr/>
    </dgm:pt>
    <dgm:pt modelId="{64CB23ED-A97A-4CFC-A28B-187C2717CCB2}" type="pres">
      <dgm:prSet presAssocID="{B3765C0F-E6D4-4045-B1C6-AD6008300C16}" presName="childText" presStyleLbl="lnNode1" presStyleIdx="5" presStyleCnt="8" custScaleX="405675" custLinFactNeighborX="108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5709BE-FCEF-4813-A3A2-1BBD75836AE3}" type="pres">
      <dgm:prSet presAssocID="{8765786C-D1A2-46F8-B1DD-0B8592FE41C6}" presName="childComposite" presStyleCnt="0">
        <dgm:presLayoutVars>
          <dgm:chMax val="0"/>
          <dgm:chPref val="0"/>
        </dgm:presLayoutVars>
      </dgm:prSet>
      <dgm:spPr/>
    </dgm:pt>
    <dgm:pt modelId="{4B5204F8-E972-45C3-AFE3-7A01FE291AD0}" type="pres">
      <dgm:prSet presAssocID="{8765786C-D1A2-46F8-B1DD-0B8592FE41C6}" presName="Image" presStyleLbl="node1" presStyleIdx="6" presStyleCnt="8" custScaleX="97660" custLinFactX="-364061" custLinFactNeighborX="-400000"/>
      <dgm:spPr/>
      <dgm:t>
        <a:bodyPr/>
        <a:lstStyle/>
        <a:p>
          <a:endParaRPr lang="ru-RU"/>
        </a:p>
      </dgm:t>
    </dgm:pt>
    <dgm:pt modelId="{004405C8-00B0-4D30-89F7-457CAC2EB6CC}" type="pres">
      <dgm:prSet presAssocID="{8765786C-D1A2-46F8-B1DD-0B8592FE41C6}" presName="childText" presStyleLbl="lnNode1" presStyleIdx="6" presStyleCnt="8" custScaleX="405675" custLinFactNeighborX="108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240B5-6ED8-4596-9B7E-519EE80FAC10}" type="pres">
      <dgm:prSet presAssocID="{77170ACF-4BB4-43A8-A4ED-D255C49E4AE4}" presName="childComposite" presStyleCnt="0">
        <dgm:presLayoutVars>
          <dgm:chMax val="0"/>
          <dgm:chPref val="0"/>
        </dgm:presLayoutVars>
      </dgm:prSet>
      <dgm:spPr/>
    </dgm:pt>
    <dgm:pt modelId="{DFFBB333-AA5B-4E6E-B840-01DE02085B65}" type="pres">
      <dgm:prSet presAssocID="{77170ACF-4BB4-43A8-A4ED-D255C49E4AE4}" presName="Image" presStyleLbl="node1" presStyleIdx="7" presStyleCnt="8" custFlipVert="0" custFlipHor="1" custScaleX="104686" custScaleY="109211" custLinFactX="-300000" custLinFactNeighborX="-384267" custLinFactNeighborY="148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52ED1D8-2304-4B9C-8C93-747F77EAE26D}" type="pres">
      <dgm:prSet presAssocID="{77170ACF-4BB4-43A8-A4ED-D255C49E4AE4}" presName="childText" presStyleLbl="lnNode1" presStyleIdx="7" presStyleCnt="8" custScaleX="405675" custScaleY="97252" custLinFactNeighborX="108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9E3540-E819-4D17-B881-EEC89B10D6F2}" type="presOf" srcId="{98FBBB28-5671-49EE-81B3-F82A0400AD01}" destId="{18016FD9-4773-443D-9A71-5136136C69A7}" srcOrd="0" destOrd="0" presId="urn:microsoft.com/office/officeart/2008/layout/PictureAccentList"/>
    <dgm:cxn modelId="{5B83CE27-D3E6-4C1A-B03B-0BD5E0EE03CE}" type="presOf" srcId="{B97E1486-118E-4756-8A75-87BE6EFDF302}" destId="{543D994B-70B5-4976-8E45-24FB174338B8}" srcOrd="0" destOrd="0" presId="urn:microsoft.com/office/officeart/2008/layout/PictureAccentList"/>
    <dgm:cxn modelId="{627DA588-63E0-4EB9-84AF-8D2E5A226BE8}" type="presOf" srcId="{B3765C0F-E6D4-4045-B1C6-AD6008300C16}" destId="{64CB23ED-A97A-4CFC-A28B-187C2717CCB2}" srcOrd="0" destOrd="0" presId="urn:microsoft.com/office/officeart/2008/layout/PictureAccentList"/>
    <dgm:cxn modelId="{BD91574E-9BA9-4B31-B366-B7F7B19C75E9}" type="presOf" srcId="{E98D5C33-D7E4-4AFA-BFBF-C7913C7895E0}" destId="{1865A1A4-5D60-4124-914A-E672146907B7}" srcOrd="0" destOrd="0" presId="urn:microsoft.com/office/officeart/2008/layout/PictureAccentList"/>
    <dgm:cxn modelId="{E7BD403E-02F5-41F7-ABE8-1A93F505202E}" srcId="{3AAEFB27-8132-4730-875D-67CF34CC722B}" destId="{98FBBB28-5671-49EE-81B3-F82A0400AD01}" srcOrd="3" destOrd="0" parTransId="{26D94B7A-94D7-4CB1-94DE-9F39FF9591BA}" sibTransId="{07777895-83B3-437A-B995-42E35936CFFE}"/>
    <dgm:cxn modelId="{894F316A-15B1-400D-AB30-692412087D65}" type="presOf" srcId="{9A3EC80E-6C91-475C-AC08-CAF5A04DF041}" destId="{C6B5F3DA-100C-4D32-984A-DF22256ACFE8}" srcOrd="0" destOrd="0" presId="urn:microsoft.com/office/officeart/2008/layout/PictureAccentList"/>
    <dgm:cxn modelId="{DB127FCA-1FAE-4F91-ADE1-F5249549E00F}" type="presOf" srcId="{3AAEFB27-8132-4730-875D-67CF34CC722B}" destId="{C1E617D8-E950-4ADF-88E2-F334CB2135E9}" srcOrd="0" destOrd="0" presId="urn:microsoft.com/office/officeart/2008/layout/PictureAccentList"/>
    <dgm:cxn modelId="{4CFF090F-B2E9-41BF-B57B-852200C561DC}" type="presOf" srcId="{979C14C4-3614-4ADE-A11A-991A17B51AE7}" destId="{63C254F8-3E21-457A-99E6-8B6A7A384CBD}" srcOrd="0" destOrd="0" presId="urn:microsoft.com/office/officeart/2008/layout/PictureAccentList"/>
    <dgm:cxn modelId="{78C2D5EC-2372-43D4-87FB-982D16F41D09}" srcId="{3AAEFB27-8132-4730-875D-67CF34CC722B}" destId="{DB381836-4C53-485D-BBC9-BA0533B24140}" srcOrd="0" destOrd="0" parTransId="{550CDFFF-EB79-47B2-94F7-B6BE9F803AC5}" sibTransId="{E92812CD-8C99-429F-B40D-320CF9C14FC9}"/>
    <dgm:cxn modelId="{2FB341A4-0122-4C68-BCCA-F67FB387C655}" type="presOf" srcId="{DB381836-4C53-485D-BBC9-BA0533B24140}" destId="{93D9CB32-DC1D-4C63-84AD-5CD7BF033E78}" srcOrd="0" destOrd="0" presId="urn:microsoft.com/office/officeart/2008/layout/PictureAccentList"/>
    <dgm:cxn modelId="{B9061E4D-3037-4E30-93CB-58ADF5E6E057}" srcId="{3AAEFB27-8132-4730-875D-67CF34CC722B}" destId="{8765786C-D1A2-46F8-B1DD-0B8592FE41C6}" srcOrd="6" destOrd="0" parTransId="{0EB1A9B1-4F80-4E02-A93E-A875B6581434}" sibTransId="{42AD10A9-FB64-4E93-B3D8-CA27256C7900}"/>
    <dgm:cxn modelId="{F50DB5AC-B81F-4DE0-81EE-9E9F1091301C}" srcId="{3AAEFB27-8132-4730-875D-67CF34CC722B}" destId="{77170ACF-4BB4-43A8-A4ED-D255C49E4AE4}" srcOrd="7" destOrd="0" parTransId="{5BC74D11-AA9D-41E4-B92A-822C3D4ADDC8}" sibTransId="{A2004A40-EB2A-4ACD-9C51-D7CE69AAB83B}"/>
    <dgm:cxn modelId="{67547674-4ADD-4A50-9365-A436AE0530BD}" srcId="{3AAEFB27-8132-4730-875D-67CF34CC722B}" destId="{9A3EC80E-6C91-475C-AC08-CAF5A04DF041}" srcOrd="4" destOrd="0" parTransId="{7F7A05E0-76B1-465C-9652-0E03CA9AA1B0}" sibTransId="{815DDD3E-1C7F-4D53-A3EB-0395E38ED87D}"/>
    <dgm:cxn modelId="{A8493377-4738-4156-A949-ECE06566F06B}" type="presOf" srcId="{8765786C-D1A2-46F8-B1DD-0B8592FE41C6}" destId="{004405C8-00B0-4D30-89F7-457CAC2EB6CC}" srcOrd="0" destOrd="0" presId="urn:microsoft.com/office/officeart/2008/layout/PictureAccentList"/>
    <dgm:cxn modelId="{D1BB954A-52A5-4C7F-8160-FF41BE60FFD0}" srcId="{3AAEFB27-8132-4730-875D-67CF34CC722B}" destId="{979C14C4-3614-4ADE-A11A-991A17B51AE7}" srcOrd="2" destOrd="0" parTransId="{A398A394-0865-45A0-B6DC-06B18708E4F1}" sibTransId="{38AF675E-9E6E-4F35-9A77-5F2628D16876}"/>
    <dgm:cxn modelId="{7B50EBC4-90AF-4E95-8F04-3017BCAF36A7}" srcId="{B97E1486-118E-4756-8A75-87BE6EFDF302}" destId="{3AAEFB27-8132-4730-875D-67CF34CC722B}" srcOrd="0" destOrd="0" parTransId="{F1A27F4C-73D5-449F-853A-B492AB7C8054}" sibTransId="{23833AFF-3BBB-485B-B981-A24E293CB2C4}"/>
    <dgm:cxn modelId="{8BA0002E-8D41-4263-B64E-A7E87E24B870}" srcId="{3AAEFB27-8132-4730-875D-67CF34CC722B}" destId="{E98D5C33-D7E4-4AFA-BFBF-C7913C7895E0}" srcOrd="1" destOrd="0" parTransId="{02C6E164-7F19-41E8-8F74-4DA2172AC0C4}" sibTransId="{1F705631-8907-4AC7-970B-202343D8E453}"/>
    <dgm:cxn modelId="{C6B87A6F-ECBB-4E88-A335-ADA59EA133B4}" srcId="{3AAEFB27-8132-4730-875D-67CF34CC722B}" destId="{B3765C0F-E6D4-4045-B1C6-AD6008300C16}" srcOrd="5" destOrd="0" parTransId="{09965D63-214E-483D-8A5F-081CB28BA8C1}" sibTransId="{39351CAB-59C5-48F5-AC0A-AD510C51DF3B}"/>
    <dgm:cxn modelId="{3B21A903-ED19-42DD-8364-69A6CAE910DA}" type="presOf" srcId="{77170ACF-4BB4-43A8-A4ED-D255C49E4AE4}" destId="{A52ED1D8-2304-4B9C-8C93-747F77EAE26D}" srcOrd="0" destOrd="0" presId="urn:microsoft.com/office/officeart/2008/layout/PictureAccentList"/>
    <dgm:cxn modelId="{E4C42587-97BC-477F-BCA5-34D4F38D03B0}" type="presParOf" srcId="{543D994B-70B5-4976-8E45-24FB174338B8}" destId="{CFAF797B-37FE-4D09-A678-636BB17F9BAF}" srcOrd="0" destOrd="0" presId="urn:microsoft.com/office/officeart/2008/layout/PictureAccentList"/>
    <dgm:cxn modelId="{DA1C819B-0214-41E0-8E1A-01C265F72138}" type="presParOf" srcId="{CFAF797B-37FE-4D09-A678-636BB17F9BAF}" destId="{88D8A27F-B88C-49BD-9345-A1A0CD35F3FE}" srcOrd="0" destOrd="0" presId="urn:microsoft.com/office/officeart/2008/layout/PictureAccentList"/>
    <dgm:cxn modelId="{9480643A-ADB8-4F71-A192-D8A88CBAC379}" type="presParOf" srcId="{88D8A27F-B88C-49BD-9345-A1A0CD35F3FE}" destId="{C1E617D8-E950-4ADF-88E2-F334CB2135E9}" srcOrd="0" destOrd="0" presId="urn:microsoft.com/office/officeart/2008/layout/PictureAccentList"/>
    <dgm:cxn modelId="{77CD26C0-7891-4D72-AC12-BF2187900BAD}" type="presParOf" srcId="{CFAF797B-37FE-4D09-A678-636BB17F9BAF}" destId="{2737E40D-BB0D-40F6-94E3-8A3822B2E522}" srcOrd="1" destOrd="0" presId="urn:microsoft.com/office/officeart/2008/layout/PictureAccentList"/>
    <dgm:cxn modelId="{6836CB67-F596-46E3-9B07-9DBB474FEC39}" type="presParOf" srcId="{2737E40D-BB0D-40F6-94E3-8A3822B2E522}" destId="{DD79680C-451F-4DD6-86F4-A416D841C0EB}" srcOrd="0" destOrd="0" presId="urn:microsoft.com/office/officeart/2008/layout/PictureAccentList"/>
    <dgm:cxn modelId="{1A156755-B06B-40BA-A626-EB34AA1BC565}" type="presParOf" srcId="{DD79680C-451F-4DD6-86F4-A416D841C0EB}" destId="{4A5DAED4-5087-4E8C-8FAE-6E5A9BC5C229}" srcOrd="0" destOrd="0" presId="urn:microsoft.com/office/officeart/2008/layout/PictureAccentList"/>
    <dgm:cxn modelId="{3C86F094-862B-4347-B583-A61EC32F2FAD}" type="presParOf" srcId="{DD79680C-451F-4DD6-86F4-A416D841C0EB}" destId="{93D9CB32-DC1D-4C63-84AD-5CD7BF033E78}" srcOrd="1" destOrd="0" presId="urn:microsoft.com/office/officeart/2008/layout/PictureAccentList"/>
    <dgm:cxn modelId="{2805A741-247D-4362-A8DF-38967423E7F1}" type="presParOf" srcId="{2737E40D-BB0D-40F6-94E3-8A3822B2E522}" destId="{50A9548B-FB23-4EE1-BC47-5CDEF3415EC1}" srcOrd="1" destOrd="0" presId="urn:microsoft.com/office/officeart/2008/layout/PictureAccentList"/>
    <dgm:cxn modelId="{E4FA9E62-F3B6-44C1-809A-B38792F4E07A}" type="presParOf" srcId="{50A9548B-FB23-4EE1-BC47-5CDEF3415EC1}" destId="{743CB401-771D-4313-BAC6-91C152A4F1CA}" srcOrd="0" destOrd="0" presId="urn:microsoft.com/office/officeart/2008/layout/PictureAccentList"/>
    <dgm:cxn modelId="{2F6BCBB4-50E8-4CF4-B293-79B3424DBC64}" type="presParOf" srcId="{50A9548B-FB23-4EE1-BC47-5CDEF3415EC1}" destId="{1865A1A4-5D60-4124-914A-E672146907B7}" srcOrd="1" destOrd="0" presId="urn:microsoft.com/office/officeart/2008/layout/PictureAccentList"/>
    <dgm:cxn modelId="{7643B956-4386-4D89-88D2-6CCBEB0FEEBE}" type="presParOf" srcId="{2737E40D-BB0D-40F6-94E3-8A3822B2E522}" destId="{B33D1D79-21F0-475D-B43F-36657836266B}" srcOrd="2" destOrd="0" presId="urn:microsoft.com/office/officeart/2008/layout/PictureAccentList"/>
    <dgm:cxn modelId="{324B544F-5862-4E4E-87D1-39EAD02F061F}" type="presParOf" srcId="{B33D1D79-21F0-475D-B43F-36657836266B}" destId="{F28F755A-51AE-43EE-A048-8EF4438AE9C3}" srcOrd="0" destOrd="0" presId="urn:microsoft.com/office/officeart/2008/layout/PictureAccentList"/>
    <dgm:cxn modelId="{8986652D-1F4C-465D-9D77-9F352CC3BD77}" type="presParOf" srcId="{B33D1D79-21F0-475D-B43F-36657836266B}" destId="{63C254F8-3E21-457A-99E6-8B6A7A384CBD}" srcOrd="1" destOrd="0" presId="urn:microsoft.com/office/officeart/2008/layout/PictureAccentList"/>
    <dgm:cxn modelId="{48FEBF0E-F4A3-4B6A-9C48-CB7EA0740D7C}" type="presParOf" srcId="{2737E40D-BB0D-40F6-94E3-8A3822B2E522}" destId="{5DB9D14A-191D-4C38-A73A-ACFC10A9B0EC}" srcOrd="3" destOrd="0" presId="urn:microsoft.com/office/officeart/2008/layout/PictureAccentList"/>
    <dgm:cxn modelId="{3B45ED1F-2500-4207-949D-128FE309FEA8}" type="presParOf" srcId="{5DB9D14A-191D-4C38-A73A-ACFC10A9B0EC}" destId="{92A0BD1A-3D4E-4A4C-A4C2-541A7AF798B6}" srcOrd="0" destOrd="0" presId="urn:microsoft.com/office/officeart/2008/layout/PictureAccentList"/>
    <dgm:cxn modelId="{71738D9F-9AC6-4DD5-B9AB-DB5D5B213B58}" type="presParOf" srcId="{5DB9D14A-191D-4C38-A73A-ACFC10A9B0EC}" destId="{18016FD9-4773-443D-9A71-5136136C69A7}" srcOrd="1" destOrd="0" presId="urn:microsoft.com/office/officeart/2008/layout/PictureAccentList"/>
    <dgm:cxn modelId="{81B759EB-3C09-4473-B04B-15A6A9E068ED}" type="presParOf" srcId="{2737E40D-BB0D-40F6-94E3-8A3822B2E522}" destId="{F8CD1CDF-030C-467E-B22D-0C89F0618D5B}" srcOrd="4" destOrd="0" presId="urn:microsoft.com/office/officeart/2008/layout/PictureAccentList"/>
    <dgm:cxn modelId="{2D65AFBA-DC3B-44CD-AE93-9AE358EDDEBF}" type="presParOf" srcId="{F8CD1CDF-030C-467E-B22D-0C89F0618D5B}" destId="{8FAA52B6-1E2B-4622-B33F-1C0CE0A878D3}" srcOrd="0" destOrd="0" presId="urn:microsoft.com/office/officeart/2008/layout/PictureAccentList"/>
    <dgm:cxn modelId="{AB62B6D8-8584-429F-9C27-9DBB48A0AF4C}" type="presParOf" srcId="{F8CD1CDF-030C-467E-B22D-0C89F0618D5B}" destId="{C6B5F3DA-100C-4D32-984A-DF22256ACFE8}" srcOrd="1" destOrd="0" presId="urn:microsoft.com/office/officeart/2008/layout/PictureAccentList"/>
    <dgm:cxn modelId="{F1ACD543-BD17-4731-A2DD-FD64115D08C1}" type="presParOf" srcId="{2737E40D-BB0D-40F6-94E3-8A3822B2E522}" destId="{7C99926B-2FD6-412C-BB35-888AD79794BB}" srcOrd="5" destOrd="0" presId="urn:microsoft.com/office/officeart/2008/layout/PictureAccentList"/>
    <dgm:cxn modelId="{3B581DBE-E3E9-4F91-BC06-CA6EFA21E39D}" type="presParOf" srcId="{7C99926B-2FD6-412C-BB35-888AD79794BB}" destId="{857014C4-A979-4AE1-83D1-05BB9F775841}" srcOrd="0" destOrd="0" presId="urn:microsoft.com/office/officeart/2008/layout/PictureAccentList"/>
    <dgm:cxn modelId="{1F9C01B6-FB9A-4085-B1AB-556473374DAB}" type="presParOf" srcId="{7C99926B-2FD6-412C-BB35-888AD79794BB}" destId="{64CB23ED-A97A-4CFC-A28B-187C2717CCB2}" srcOrd="1" destOrd="0" presId="urn:microsoft.com/office/officeart/2008/layout/PictureAccentList"/>
    <dgm:cxn modelId="{64CB38DF-2A2E-4ED1-8E3D-37A64B1C1C10}" type="presParOf" srcId="{2737E40D-BB0D-40F6-94E3-8A3822B2E522}" destId="{AF5709BE-FCEF-4813-A3A2-1BBD75836AE3}" srcOrd="6" destOrd="0" presId="urn:microsoft.com/office/officeart/2008/layout/PictureAccentList"/>
    <dgm:cxn modelId="{382071D6-BA8C-49C9-B913-69DF4783D5F4}" type="presParOf" srcId="{AF5709BE-FCEF-4813-A3A2-1BBD75836AE3}" destId="{4B5204F8-E972-45C3-AFE3-7A01FE291AD0}" srcOrd="0" destOrd="0" presId="urn:microsoft.com/office/officeart/2008/layout/PictureAccentList"/>
    <dgm:cxn modelId="{9FCA3947-0E9A-423D-ADE7-F7A9D7C920D9}" type="presParOf" srcId="{AF5709BE-FCEF-4813-A3A2-1BBD75836AE3}" destId="{004405C8-00B0-4D30-89F7-457CAC2EB6CC}" srcOrd="1" destOrd="0" presId="urn:microsoft.com/office/officeart/2008/layout/PictureAccentList"/>
    <dgm:cxn modelId="{9762AEC0-919E-4CF9-99E4-6A5F8DC2EA5D}" type="presParOf" srcId="{2737E40D-BB0D-40F6-94E3-8A3822B2E522}" destId="{9D3240B5-6ED8-4596-9B7E-519EE80FAC10}" srcOrd="7" destOrd="0" presId="urn:microsoft.com/office/officeart/2008/layout/PictureAccentList"/>
    <dgm:cxn modelId="{8ED29DEA-AACF-418A-85EC-1E99182A0B7D}" type="presParOf" srcId="{9D3240B5-6ED8-4596-9B7E-519EE80FAC10}" destId="{DFFBB333-AA5B-4E6E-B840-01DE02085B65}" srcOrd="0" destOrd="0" presId="urn:microsoft.com/office/officeart/2008/layout/PictureAccentList"/>
    <dgm:cxn modelId="{0499E9E4-728E-45AD-9B40-8B3B6E4343F3}" type="presParOf" srcId="{9D3240B5-6ED8-4596-9B7E-519EE80FAC10}" destId="{A52ED1D8-2304-4B9C-8C93-747F77EAE26D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E617D8-E950-4ADF-88E2-F334CB2135E9}">
      <dsp:nvSpPr>
        <dsp:cNvPr id="0" name=""/>
        <dsp:cNvSpPr/>
      </dsp:nvSpPr>
      <dsp:spPr>
        <a:xfrm>
          <a:off x="0" y="0"/>
          <a:ext cx="8555219" cy="1676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3200" b="1" kern="1200" dirty="0" smtClean="0">
              <a:latin typeface="Times New Roman" pitchFamily="18" charset="0"/>
              <a:cs typeface="Times New Roman" pitchFamily="18" charset="0"/>
            </a:rPr>
            <a:t>ВЫГОДНЫЕ ПОЗИЦИИ УЗБЕКИСТАНА В МИРОВОЙ ЭКОНОМИКЕ 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099" y="49099"/>
        <a:ext cx="8457021" cy="1578171"/>
      </dsp:txXfrm>
    </dsp:sp>
    <dsp:sp modelId="{4A5DAED4-5087-4E8C-8FAE-6E5A9BC5C229}">
      <dsp:nvSpPr>
        <dsp:cNvPr id="0" name=""/>
        <dsp:cNvSpPr/>
      </dsp:nvSpPr>
      <dsp:spPr>
        <a:xfrm>
          <a:off x="0" y="2128793"/>
          <a:ext cx="454645" cy="46553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D9CB32-DC1D-4C63-84AD-5CD7BF033E78}">
      <dsp:nvSpPr>
        <dsp:cNvPr id="0" name=""/>
        <dsp:cNvSpPr/>
      </dsp:nvSpPr>
      <dsp:spPr>
        <a:xfrm>
          <a:off x="629679" y="2142501"/>
          <a:ext cx="7723844" cy="43812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000" b="1" kern="1200" dirty="0" smtClean="0">
              <a:latin typeface="Times New Roman" pitchFamily="18" charset="0"/>
              <a:cs typeface="Times New Roman" pitchFamily="18" charset="0"/>
            </a:rPr>
            <a:t>По выпуску хлопкового сырья - 6 место.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1070" y="2163892"/>
        <a:ext cx="7681062" cy="395341"/>
      </dsp:txXfrm>
    </dsp:sp>
    <dsp:sp modelId="{743CB401-771D-4313-BAC6-91C152A4F1CA}">
      <dsp:nvSpPr>
        <dsp:cNvPr id="0" name=""/>
        <dsp:cNvSpPr/>
      </dsp:nvSpPr>
      <dsp:spPr>
        <a:xfrm>
          <a:off x="0" y="2650197"/>
          <a:ext cx="454645" cy="46553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5A1A4-5D60-4124-914A-E672146907B7}">
      <dsp:nvSpPr>
        <dsp:cNvPr id="0" name=""/>
        <dsp:cNvSpPr/>
      </dsp:nvSpPr>
      <dsp:spPr>
        <a:xfrm>
          <a:off x="629679" y="2650197"/>
          <a:ext cx="7723844" cy="46553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000" b="1" kern="1200" dirty="0" smtClean="0"/>
            <a:t>По экспорту хлопкового сырья – 5-место.</a:t>
          </a:r>
          <a:endParaRPr lang="ru-RU" sz="2000" b="1" kern="1200" dirty="0"/>
        </a:p>
      </dsp:txBody>
      <dsp:txXfrm>
        <a:off x="652409" y="2672927"/>
        <a:ext cx="7678384" cy="420079"/>
      </dsp:txXfrm>
    </dsp:sp>
    <dsp:sp modelId="{F28F755A-51AE-43EE-A048-8EF4438AE9C3}">
      <dsp:nvSpPr>
        <dsp:cNvPr id="0" name=""/>
        <dsp:cNvSpPr/>
      </dsp:nvSpPr>
      <dsp:spPr>
        <a:xfrm>
          <a:off x="0" y="3171601"/>
          <a:ext cx="454645" cy="46553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C254F8-3E21-457A-99E6-8B6A7A384CBD}">
      <dsp:nvSpPr>
        <dsp:cNvPr id="0" name=""/>
        <dsp:cNvSpPr/>
      </dsp:nvSpPr>
      <dsp:spPr>
        <a:xfrm>
          <a:off x="629679" y="3171601"/>
          <a:ext cx="7723844" cy="46553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000" b="1" kern="1200" dirty="0" smtClean="0">
              <a:latin typeface="Times New Roman" pitchFamily="18" charset="0"/>
              <a:cs typeface="Times New Roman" pitchFamily="18" charset="0"/>
            </a:rPr>
            <a:t>По добыче золота – 7-место.</a:t>
          </a:r>
          <a:r>
            <a:rPr lang="uz-Cyrl-UZ" sz="1400" b="0" kern="1200" dirty="0" smtClean="0"/>
            <a:t> </a:t>
          </a:r>
          <a:endParaRPr lang="ru-RU" sz="1400" b="0" kern="1200" dirty="0"/>
        </a:p>
      </dsp:txBody>
      <dsp:txXfrm>
        <a:off x="652409" y="3194331"/>
        <a:ext cx="7678384" cy="420079"/>
      </dsp:txXfrm>
    </dsp:sp>
    <dsp:sp modelId="{92A0BD1A-3D4E-4A4C-A4C2-541A7AF798B6}">
      <dsp:nvSpPr>
        <dsp:cNvPr id="0" name=""/>
        <dsp:cNvSpPr/>
      </dsp:nvSpPr>
      <dsp:spPr>
        <a:xfrm>
          <a:off x="0" y="3693005"/>
          <a:ext cx="454645" cy="46553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016FD9-4773-443D-9A71-5136136C69A7}">
      <dsp:nvSpPr>
        <dsp:cNvPr id="0" name=""/>
        <dsp:cNvSpPr/>
      </dsp:nvSpPr>
      <dsp:spPr>
        <a:xfrm>
          <a:off x="629679" y="3693005"/>
          <a:ext cx="7723844" cy="46553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000" b="1" kern="1200" dirty="0" smtClean="0">
              <a:latin typeface="Times New Roman" pitchFamily="18" charset="0"/>
              <a:cs typeface="Times New Roman" pitchFamily="18" charset="0"/>
            </a:rPr>
            <a:t>По запасам золотоместорождений – 4-место.</a:t>
          </a:r>
          <a:endParaRPr lang="ru-RU" sz="1400" b="0" kern="1200" dirty="0"/>
        </a:p>
      </dsp:txBody>
      <dsp:txXfrm>
        <a:off x="652409" y="3715735"/>
        <a:ext cx="7678384" cy="420079"/>
      </dsp:txXfrm>
    </dsp:sp>
    <dsp:sp modelId="{8FAA52B6-1E2B-4622-B33F-1C0CE0A878D3}">
      <dsp:nvSpPr>
        <dsp:cNvPr id="0" name=""/>
        <dsp:cNvSpPr/>
      </dsp:nvSpPr>
      <dsp:spPr>
        <a:xfrm>
          <a:off x="0" y="4214409"/>
          <a:ext cx="454645" cy="46553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B5F3DA-100C-4D32-984A-DF22256ACFE8}">
      <dsp:nvSpPr>
        <dsp:cNvPr id="0" name=""/>
        <dsp:cNvSpPr/>
      </dsp:nvSpPr>
      <dsp:spPr>
        <a:xfrm>
          <a:off x="585470" y="4256321"/>
          <a:ext cx="7723844" cy="46553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000" b="1" kern="1200" dirty="0" smtClean="0">
              <a:latin typeface="Times New Roman" pitchFamily="18" charset="0"/>
              <a:cs typeface="Times New Roman" pitchFamily="18" charset="0"/>
            </a:rPr>
            <a:t>По запасам меди – 10-11-место.</a:t>
          </a:r>
          <a:endParaRPr lang="ru-RU" sz="1400" b="0" kern="1200" dirty="0"/>
        </a:p>
      </dsp:txBody>
      <dsp:txXfrm>
        <a:off x="608200" y="4279051"/>
        <a:ext cx="7678384" cy="420079"/>
      </dsp:txXfrm>
    </dsp:sp>
    <dsp:sp modelId="{857014C4-A979-4AE1-83D1-05BB9F775841}">
      <dsp:nvSpPr>
        <dsp:cNvPr id="0" name=""/>
        <dsp:cNvSpPr/>
      </dsp:nvSpPr>
      <dsp:spPr>
        <a:xfrm>
          <a:off x="0" y="4735813"/>
          <a:ext cx="454645" cy="46553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B23ED-A97A-4CFC-A28B-187C2717CCB2}">
      <dsp:nvSpPr>
        <dsp:cNvPr id="0" name=""/>
        <dsp:cNvSpPr/>
      </dsp:nvSpPr>
      <dsp:spPr>
        <a:xfrm>
          <a:off x="629679" y="4735813"/>
          <a:ext cx="7723844" cy="46553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000" b="1" kern="1200" dirty="0" smtClean="0">
              <a:latin typeface="Times New Roman" pitchFamily="18" charset="0"/>
              <a:cs typeface="Times New Roman" pitchFamily="18" charset="0"/>
            </a:rPr>
            <a:t>Запасы угля – свыше 2 млрд. тонн.  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2409" y="4758543"/>
        <a:ext cx="7678384" cy="420079"/>
      </dsp:txXfrm>
    </dsp:sp>
    <dsp:sp modelId="{4B5204F8-E972-45C3-AFE3-7A01FE291AD0}">
      <dsp:nvSpPr>
        <dsp:cNvPr id="0" name=""/>
        <dsp:cNvSpPr/>
      </dsp:nvSpPr>
      <dsp:spPr>
        <a:xfrm>
          <a:off x="0" y="5257217"/>
          <a:ext cx="454645" cy="46553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405C8-00B0-4D30-89F7-457CAC2EB6CC}">
      <dsp:nvSpPr>
        <dsp:cNvPr id="0" name=""/>
        <dsp:cNvSpPr/>
      </dsp:nvSpPr>
      <dsp:spPr>
        <a:xfrm>
          <a:off x="629679" y="5257217"/>
          <a:ext cx="7723844" cy="46553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000" b="1" kern="1200" dirty="0" smtClean="0">
              <a:latin typeface="Times New Roman" pitchFamily="18" charset="0"/>
              <a:cs typeface="Times New Roman" pitchFamily="18" charset="0"/>
            </a:rPr>
            <a:t>Потенциал нефтяных ресурсов – свыше 4 млрд. тонн. 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2409" y="5279947"/>
        <a:ext cx="7678384" cy="420079"/>
      </dsp:txXfrm>
    </dsp:sp>
    <dsp:sp modelId="{DFFBB333-AA5B-4E6E-B840-01DE02085B65}">
      <dsp:nvSpPr>
        <dsp:cNvPr id="0" name=""/>
        <dsp:cNvSpPr/>
      </dsp:nvSpPr>
      <dsp:spPr>
        <a:xfrm flipH="1">
          <a:off x="0" y="5785515"/>
          <a:ext cx="487354" cy="508420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2ED1D8-2304-4B9C-8C93-747F77EAE26D}">
      <dsp:nvSpPr>
        <dsp:cNvPr id="0" name=""/>
        <dsp:cNvSpPr/>
      </dsp:nvSpPr>
      <dsp:spPr>
        <a:xfrm>
          <a:off x="629679" y="5806458"/>
          <a:ext cx="7723844" cy="45274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000" b="1" kern="1200" dirty="0" smtClean="0">
              <a:latin typeface="Times New Roman" pitchFamily="18" charset="0"/>
              <a:cs typeface="Times New Roman" pitchFamily="18" charset="0"/>
            </a:rPr>
            <a:t>Потенциал природного газа – 5 трлн. кубометров.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1784" y="5828563"/>
        <a:ext cx="7679634" cy="4085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8BC68-CC6C-4C36-A8C0-1DA253F387C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8B7E0-4CEF-48DF-9A75-026CF3B68D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28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7385CCE-15B9-4258-B407-79F09299F800}" type="slidenum">
              <a:rPr lang="ru-RU" sz="1200" smtClean="0">
                <a:latin typeface="Times New Roman" pitchFamily="18" charset="0"/>
              </a:rPr>
              <a:pPr/>
              <a:t>1</a:t>
            </a:fld>
            <a:endParaRPr lang="ru-RU" sz="1200" smtClean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z-Cyrl-UZ" smtClean="0">
              <a:latin typeface="calibri" pitchFamily="34" charset="0"/>
              <a:ea typeface="맑은 고딕"/>
            </a:endParaRPr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D9F5DD3D-6EAE-4D56-A5E2-644C04811D9C}" type="slidenum">
              <a:rPr lang="ru-RU" smtClean="0">
                <a:cs typeface="Arial" pitchFamily="34" charset="0"/>
              </a:rPr>
              <a:pPr/>
              <a:t>2</a:t>
            </a:fld>
            <a:endParaRPr lang="ru-RU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4053-AD7D-4702-9AE8-4EF752AFFA7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88A4-1DD7-4ED9-9830-519C17AF5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4053-AD7D-4702-9AE8-4EF752AFFA7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88A4-1DD7-4ED9-9830-519C17AF5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4053-AD7D-4702-9AE8-4EF752AFFA7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88A4-1DD7-4ED9-9830-519C17AF5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59125-E102-45F1-A2E4-BA45EF4CBA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508530"/>
      </p:ext>
    </p:extLst>
  </p:cSld>
  <p:clrMapOvr>
    <a:masterClrMapping/>
  </p:clrMapOvr>
  <p:transition spd="slow"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A81AE-225F-4A88-83C6-4A926D9CF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558634"/>
      </p:ext>
    </p:extLst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4053-AD7D-4702-9AE8-4EF752AFFA7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88A4-1DD7-4ED9-9830-519C17AF5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4053-AD7D-4702-9AE8-4EF752AFFA7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88A4-1DD7-4ED9-9830-519C17AF5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4053-AD7D-4702-9AE8-4EF752AFFA7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88A4-1DD7-4ED9-9830-519C17AF5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4053-AD7D-4702-9AE8-4EF752AFFA7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88A4-1DD7-4ED9-9830-519C17AF5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4053-AD7D-4702-9AE8-4EF752AFFA7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88A4-1DD7-4ED9-9830-519C17AF5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4053-AD7D-4702-9AE8-4EF752AFFA7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88A4-1DD7-4ED9-9830-519C17AF5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4053-AD7D-4702-9AE8-4EF752AFFA7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88A4-1DD7-4ED9-9830-519C17AF5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4053-AD7D-4702-9AE8-4EF752AFFA7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88A4-1DD7-4ED9-9830-519C17AF5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04053-AD7D-4702-9AE8-4EF752AFFA7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688A4-1DD7-4ED9-9830-519C17AF5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324600"/>
            <a:ext cx="1905000" cy="457200"/>
          </a:xfrm>
        </p:spPr>
        <p:txBody>
          <a:bodyPr/>
          <a:lstStyle/>
          <a:p>
            <a:pPr>
              <a:defRPr/>
            </a:pPr>
            <a:fld id="{B3A6BDE4-2FDE-46AF-B9CD-EC7AA459B316}" type="slidenum">
              <a:rPr lang="ru-RU" smtClean="0"/>
              <a:pPr>
                <a:defRPr/>
              </a:pPr>
              <a:t>1</a:t>
            </a:fld>
            <a:endParaRPr lang="ru-RU" smtClean="0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528" y="3068960"/>
            <a:ext cx="8640960" cy="172819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endParaRPr lang="ru-RU" altLang="ko-KR" sz="1400" b="1" dirty="0" smtClean="0">
              <a:solidFill>
                <a:srgbClr val="00B05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Институциональное  укрепление корпоративного управления как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фактор  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привлечения иностранного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капитала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561" name="Rectangle 17"/>
          <p:cNvSpPr>
            <a:spLocks noChangeArrowheads="1"/>
          </p:cNvSpPr>
          <p:nvPr/>
        </p:nvSpPr>
        <p:spPr bwMode="auto">
          <a:xfrm>
            <a:off x="3492500" y="5085184"/>
            <a:ext cx="5400675" cy="1419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buFontTx/>
              <a:buNone/>
              <a:defRPr/>
            </a:pP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К.э.н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. Котов В.А.</a:t>
            </a:r>
            <a:r>
              <a:rPr lang="ru-RU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– 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доцент кафедры 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«Инвестиции» Банковско-финансовой академии Узбекистана</a:t>
            </a:r>
            <a:endParaRPr lang="en-US" altLang="ko-KR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굴림" pitchFamily="50" charset="-127"/>
            </a:endParaRPr>
          </a:p>
        </p:txBody>
      </p:sp>
      <p:pic>
        <p:nvPicPr>
          <p:cNvPr id="6" name="Picture 1" descr="C:\Documents and Settings\User\Рабочий стол\forum\head_b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568" y="548680"/>
            <a:ext cx="7608904" cy="21253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1988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КЛЮЧЕВЫЕ  ПРЕИМУЩЕСТВА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КОРПОРАТИВНЫХ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ПРЕДПРИЯТИЙ: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24744"/>
            <a:ext cx="83125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Высокий уровень диверсификации  деятельности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корпоративных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предприятий, как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институтов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коллективного инвестирования.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3. Жесткий контроль менеджмента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АО со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стороны высших органов управления акционерных обществ.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4. Большая  зависимость руководителей акционерных предприятий от уровня доверия миноритарных акционеров.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концентрировать значительные объемы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инвестиций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направлять их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быстро окупаемые  инвестиционные  проекты.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Высокий уровень устойчивости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счет наличия коллегиальных органов управления и более объективного характера принимаемых ими управленческих решений.</a:t>
            </a:r>
          </a:p>
        </p:txBody>
      </p:sp>
    </p:spTree>
    <p:extLst>
      <p:ext uri="{BB962C8B-B14F-4D97-AF65-F5344CB8AC3E}">
        <p14:creationId xmlns:p14="http://schemas.microsoft.com/office/powerpoint/2010/main" val="2454426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СДЕРЖЕК И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ПРОТИВОВЕСОВ, ИСПОЛЬЗУЕМЫХ В КОРПОРАТИВНОМ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УПРАВЛЕНИИ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755576" y="1556792"/>
            <a:ext cx="7859216" cy="4495800"/>
          </a:xfrm>
        </p:spPr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556792"/>
            <a:ext cx="7848872" cy="4536504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Собрание акционеров – Наблюдательный Совет  </a:t>
            </a:r>
          </a:p>
          <a:p>
            <a:pPr marL="0" indent="0" algn="l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Наблюдательный Совет  - Ревизионная комиссия </a:t>
            </a:r>
          </a:p>
          <a:p>
            <a:pPr marL="0" indent="0" algn="l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Наблюдательный Совет  - Правление АО</a:t>
            </a:r>
          </a:p>
          <a:p>
            <a:pPr marL="0" indent="0" algn="l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Наблюдательный Совет – Постоянные комитеты акционеров</a:t>
            </a:r>
          </a:p>
          <a:p>
            <a:pPr marL="0" indent="0" algn="l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Правление  АО – Институт независимых директоров </a:t>
            </a:r>
          </a:p>
          <a:p>
            <a:pPr marL="0" indent="0" algn="l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Правление АО – Служба внутреннего аудита АО</a:t>
            </a:r>
          </a:p>
          <a:p>
            <a:pPr marL="0" indent="0" algn="l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7) Правление АО -  Корпоративный секретарь АО</a:t>
            </a:r>
          </a:p>
          <a:p>
            <a:pPr marL="0" indent="0" algn="l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8) Финансовые службы АО  - Служба внутреннего аудита  АО</a:t>
            </a:r>
          </a:p>
          <a:p>
            <a:pPr marL="0" indent="0" algn="l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9) Ревизионная комиссия АО - Служба внутреннего аудита АО</a:t>
            </a:r>
          </a:p>
          <a:p>
            <a:pPr marL="0" indent="0" algn="l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10)Регламенты  работы АО - Кодекс корпоративного управления </a:t>
            </a:r>
          </a:p>
        </p:txBody>
      </p:sp>
    </p:spTree>
    <p:extLst>
      <p:ext uri="{BB962C8B-B14F-4D97-AF65-F5344CB8AC3E}">
        <p14:creationId xmlns:p14="http://schemas.microsoft.com/office/powerpoint/2010/main" val="3546205274"/>
      </p:ext>
    </p:extLst>
  </p:cSld>
  <p:clrMapOvr>
    <a:masterClrMapping/>
  </p:clrMapOvr>
  <p:transition spd="slow">
    <p:cover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Рисунок SmartArt 5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3324350344"/>
              </p:ext>
            </p:extLst>
          </p:nvPr>
        </p:nvGraphicFramePr>
        <p:xfrm>
          <a:off x="602544" y="28228"/>
          <a:ext cx="7954341" cy="1645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54341"/>
              </a:tblGrid>
              <a:tr h="1541018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ИНСТИТУЦИОНАЛЬНАЯ  ОСНОВА  </a:t>
                      </a:r>
                      <a:endParaRPr lang="ru-RU" sz="12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ВНЕДРЕНИЯ  МЕТОДОВ КОРПОРАТИВНОГОУПРАВЛЕНИЯ </a:t>
                      </a:r>
                      <a:endParaRPr lang="ru-RU" sz="12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АКЦИОНЕРНЫХ ПРЕДПРИЯТИЯХ  УЗБЕКИСТАНА</a:t>
                      </a:r>
                      <a:endParaRPr lang="ru-RU" sz="12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Line 2"/>
          <p:cNvSpPr>
            <a:spLocks noChangeShapeType="1"/>
          </p:cNvSpPr>
          <p:nvPr/>
        </p:nvSpPr>
        <p:spPr bwMode="auto">
          <a:xfrm flipV="1">
            <a:off x="5521325" y="2854325"/>
            <a:ext cx="0" cy="1028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199229" y="1982425"/>
            <a:ext cx="8693252" cy="3895437"/>
            <a:chOff x="3593" y="3681"/>
            <a:chExt cx="10141" cy="2326"/>
          </a:xfrm>
        </p:grpSpPr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3593" y="3844"/>
              <a:ext cx="2880" cy="9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СОЗДАНИЕ </a:t>
              </a:r>
              <a:endPara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НАБОРА ПРАВИЛ</a:t>
              </a:r>
              <a:endPara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И ПРЕДПИСАНИЙ, РЕГЛАМЕНТИРУЮЩИХ ДЕЯТЕЛЬНОСТЬ УЧАСТНИКОВ КОРПОРАТИВНОГО СООБЩЕСТВА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7254" y="3681"/>
              <a:ext cx="2880" cy="11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ФОРМИРОВАНИЕ</a:t>
              </a: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  </a:t>
              </a:r>
              <a:endPara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МЕХАНИЗМА  ОБНАРУЖЕНИЯ ОТКЛОНЕНИЙ ОТ  УТВЕРЖДЕННЫХ ПРАВИЛ</a:t>
              </a:r>
              <a:endPara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И ПРЕДПИСАНИЙ КОРПОРАТИВНОГО ПОВЕДЕНИЯ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10854" y="3681"/>
              <a:ext cx="2880" cy="11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ПРИНЯТИЕ </a:t>
              </a:r>
              <a:endPara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МОРАЛЬНЫХ И ЭТИЧЕСКИХ НОРМ ВЗАИМООТНОШЕНИЙ  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МЕЖДУ РАЗЛИЧНЫМИ КАТЕГОРИЯМИ ЧЛЕНОВ  КОРПОРАТИВНОГО СООБЩЕСТВА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5454" y="5123"/>
              <a:ext cx="2880" cy="8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ВЫРАБОТКА 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РЫЧАГОВ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  ПРИНУЖДЕНИЯ   УЧАСТНИКОВ  РЫНКА 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К  ВЫПОЛНЕНИЮ ПРИНЯТЫХ 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ПРАВИЛ  И НОРМ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9054" y="5123"/>
              <a:ext cx="2880" cy="8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СОЗДАНИЕ СПЕЦИАЛИЗИРОВАННЫХ  ОРГАНИЗАЦИЙ,  ОСУЩЕСТВЛЯЮЩИХ  ВЫШЕНАЗВАННЫЕ  ПРОЦЕДУРЫ 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И ПРОЦЕССЫ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4" name="Line 7"/>
          <p:cNvSpPr>
            <a:spLocks noChangeShapeType="1"/>
          </p:cNvSpPr>
          <p:nvPr/>
        </p:nvSpPr>
        <p:spPr bwMode="auto">
          <a:xfrm flipH="1">
            <a:off x="1485943" y="1624013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 flipH="1">
            <a:off x="7396404" y="1654196"/>
            <a:ext cx="0" cy="3127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V="1">
            <a:off x="4572001" y="1624013"/>
            <a:ext cx="0" cy="358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V="1">
            <a:off x="3040080" y="1654195"/>
            <a:ext cx="0" cy="2743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auto">
          <a:xfrm>
            <a:off x="6090848" y="1654175"/>
            <a:ext cx="0" cy="2743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070110"/>
      </p:ext>
    </p:extLst>
  </p:cSld>
  <p:clrMapOvr>
    <a:masterClrMapping/>
  </p:clrMapOvr>
  <p:transition spd="slow">
    <p:cover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7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600" b="1" dirty="0" smtClean="0">
                <a:solidFill>
                  <a:srgbClr val="FF3300"/>
                </a:solidFill>
                <a:latin typeface="Times New Roman" pitchFamily="18" charset="0"/>
              </a:rPr>
              <a:t>РАЗЛИЧНЫЕ АСПЕКТЫ МЕХАНИЗМА РЕАЛИЗАЦИИ  КОРПОРАТИВНОГО УПРАВЛЕНИЯ</a:t>
            </a:r>
          </a:p>
        </p:txBody>
      </p:sp>
      <p:grpSp>
        <p:nvGrpSpPr>
          <p:cNvPr id="16387" name="Group 7"/>
          <p:cNvGrpSpPr>
            <a:grpSpLocks/>
          </p:cNvGrpSpPr>
          <p:nvPr/>
        </p:nvGrpSpPr>
        <p:grpSpPr bwMode="auto">
          <a:xfrm>
            <a:off x="251520" y="1412776"/>
            <a:ext cx="8712968" cy="5040560"/>
            <a:chOff x="19" y="945"/>
            <a:chExt cx="5741" cy="3142"/>
          </a:xfrm>
        </p:grpSpPr>
        <p:sp>
          <p:nvSpPr>
            <p:cNvPr id="16388" name="Rectangle 8"/>
            <p:cNvSpPr>
              <a:spLocks noChangeArrowheads="1"/>
            </p:cNvSpPr>
            <p:nvPr/>
          </p:nvSpPr>
          <p:spPr bwMode="auto">
            <a:xfrm>
              <a:off x="2217" y="2282"/>
              <a:ext cx="1431" cy="53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2041" name="Rectangle 9"/>
            <p:cNvSpPr>
              <a:spLocks noChangeArrowheads="1"/>
            </p:cNvSpPr>
            <p:nvPr/>
          </p:nvSpPr>
          <p:spPr bwMode="auto">
            <a:xfrm>
              <a:off x="2646" y="2321"/>
              <a:ext cx="6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1" lang="ru-RU" b="1">
                  <a:solidFill>
                    <a:srgbClr val="000000"/>
                  </a:solidFill>
                  <a:latin typeface="Times New Roman" pitchFamily="18" charset="0"/>
                </a:rPr>
                <a:t>Механизм </a:t>
              </a:r>
              <a:endParaRPr kumimoji="1"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72042" name="Rectangle 10"/>
            <p:cNvSpPr>
              <a:spLocks noChangeArrowheads="1"/>
            </p:cNvSpPr>
            <p:nvPr/>
          </p:nvSpPr>
          <p:spPr bwMode="auto">
            <a:xfrm>
              <a:off x="2466" y="2470"/>
              <a:ext cx="98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1" lang="ru-RU" b="1">
                  <a:solidFill>
                    <a:srgbClr val="000000"/>
                  </a:solidFill>
                  <a:latin typeface="Times New Roman" pitchFamily="18" charset="0"/>
                </a:rPr>
                <a:t>корпоративного </a:t>
              </a:r>
            </a:p>
            <a:p>
              <a:pPr algn="ctr" eaLnBrk="0" hangingPunct="0"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1" lang="ru-RU" b="1">
                  <a:solidFill>
                    <a:srgbClr val="000000"/>
                  </a:solidFill>
                  <a:latin typeface="Times New Roman" pitchFamily="18" charset="0"/>
                </a:rPr>
                <a:t>управления</a:t>
              </a:r>
              <a:endParaRPr kumimoji="1"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72043" name="Rectangle 11"/>
            <p:cNvSpPr>
              <a:spLocks noChangeArrowheads="1"/>
            </p:cNvSpPr>
            <p:nvPr/>
          </p:nvSpPr>
          <p:spPr bwMode="auto">
            <a:xfrm>
              <a:off x="2948" y="2619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spcBef>
                  <a:spcPct val="0"/>
                </a:spcBef>
                <a:buClrTx/>
                <a:buFontTx/>
                <a:buNone/>
                <a:defRPr/>
              </a:pPr>
              <a:endParaRPr kumimoji="1"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72044" name="Rectangle 12"/>
            <p:cNvSpPr>
              <a:spLocks noChangeArrowheads="1"/>
            </p:cNvSpPr>
            <p:nvPr/>
          </p:nvSpPr>
          <p:spPr bwMode="auto">
            <a:xfrm>
              <a:off x="2045" y="945"/>
              <a:ext cx="1844" cy="40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1" lang="ru-RU" sz="1800" b="1">
                  <a:solidFill>
                    <a:srgbClr val="000000"/>
                  </a:solidFill>
                  <a:latin typeface="Times New Roman" pitchFamily="18" charset="0"/>
                </a:rPr>
                <a:t>Концептуальный</a:t>
              </a:r>
            </a:p>
            <a:p>
              <a:pPr algn="ctr" eaLnBrk="0" hangingPunct="0"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1" lang="ru-RU" sz="1800" b="1">
                  <a:solidFill>
                    <a:srgbClr val="000000"/>
                  </a:solidFill>
                  <a:latin typeface="Times New Roman" pitchFamily="18" charset="0"/>
                </a:rPr>
                <a:t>  аспект</a:t>
              </a:r>
              <a:endParaRPr kumimoji="1"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72045" name="Rectangle 13"/>
            <p:cNvSpPr>
              <a:spLocks noChangeArrowheads="1"/>
            </p:cNvSpPr>
            <p:nvPr/>
          </p:nvSpPr>
          <p:spPr bwMode="auto">
            <a:xfrm>
              <a:off x="4407" y="1728"/>
              <a:ext cx="1353" cy="40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  <a:defRPr/>
              </a:pPr>
              <a:endParaRPr kumimoji="1"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6394" name="Rectangle 14"/>
            <p:cNvSpPr>
              <a:spLocks noChangeArrowheads="1"/>
            </p:cNvSpPr>
            <p:nvPr/>
          </p:nvSpPr>
          <p:spPr bwMode="auto">
            <a:xfrm>
              <a:off x="4416" y="2950"/>
              <a:ext cx="1276" cy="62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0"/>
                </a:spcBef>
                <a:buClrTx/>
                <a:buFontTx/>
                <a:buNone/>
              </a:pPr>
              <a:r>
                <a:rPr kumimoji="1" lang="ru-RU" b="1" dirty="0">
                  <a:solidFill>
                    <a:srgbClr val="000000"/>
                  </a:solidFill>
                  <a:latin typeface="Times New Roman" pitchFamily="18" charset="0"/>
                </a:rPr>
                <a:t>Финансово-экономический аспект</a:t>
              </a:r>
              <a:endParaRPr kumimoji="1" lang="ru-RU" sz="18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395" name="Rectangle 15"/>
            <p:cNvSpPr>
              <a:spLocks noChangeArrowheads="1"/>
            </p:cNvSpPr>
            <p:nvPr/>
          </p:nvSpPr>
          <p:spPr bwMode="auto">
            <a:xfrm>
              <a:off x="1987" y="3685"/>
              <a:ext cx="1845" cy="40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kumimoji="1" lang="ru-RU" b="1" dirty="0" smtClean="0">
                  <a:solidFill>
                    <a:srgbClr val="000000"/>
                  </a:solidFill>
                </a:rPr>
                <a:t>Социально-</a:t>
              </a:r>
              <a:r>
                <a:rPr kumimoji="1" lang="ru-RU" b="1" dirty="0" err="1" smtClean="0">
                  <a:solidFill>
                    <a:srgbClr val="000000"/>
                  </a:solidFill>
                </a:rPr>
                <a:t>психоло</a:t>
              </a:r>
              <a:r>
                <a:rPr kumimoji="1" lang="ru-RU" b="1" dirty="0" smtClean="0">
                  <a:solidFill>
                    <a:srgbClr val="000000"/>
                  </a:solidFill>
                </a:rPr>
                <a:t>-</a:t>
              </a:r>
              <a:endParaRPr kumimoji="1" lang="ru-RU" b="1" dirty="0">
                <a:solidFill>
                  <a:srgbClr val="000000"/>
                </a:solidFill>
              </a:endParaRPr>
            </a:p>
            <a:p>
              <a:pPr algn="ctr"/>
              <a:r>
                <a:rPr kumimoji="1" lang="ru-RU" b="1" dirty="0" err="1">
                  <a:solidFill>
                    <a:srgbClr val="000000"/>
                  </a:solidFill>
                </a:rPr>
                <a:t>гический</a:t>
              </a:r>
              <a:r>
                <a:rPr kumimoji="1" lang="ru-RU" b="1" dirty="0">
                  <a:solidFill>
                    <a:srgbClr val="000000"/>
                  </a:solidFill>
                </a:rPr>
                <a:t> аспект</a:t>
              </a:r>
            </a:p>
          </p:txBody>
        </p:sp>
        <p:sp>
          <p:nvSpPr>
            <p:cNvPr id="16396" name="Rectangle 16"/>
            <p:cNvSpPr>
              <a:spLocks noChangeArrowheads="1"/>
            </p:cNvSpPr>
            <p:nvPr/>
          </p:nvSpPr>
          <p:spPr bwMode="auto">
            <a:xfrm>
              <a:off x="192" y="2849"/>
              <a:ext cx="1277" cy="65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0"/>
                </a:spcBef>
                <a:buClrTx/>
                <a:buFontTx/>
                <a:buNone/>
              </a:pPr>
              <a:r>
                <a:rPr kumimoji="1" lang="ru-RU" sz="1800" b="1" dirty="0">
                  <a:solidFill>
                    <a:srgbClr val="000000"/>
                  </a:solidFill>
                  <a:latin typeface="Times New Roman" pitchFamily="18" charset="0"/>
                </a:rPr>
                <a:t>Организационно-технический аспект</a:t>
              </a:r>
            </a:p>
          </p:txBody>
        </p:sp>
        <p:sp>
          <p:nvSpPr>
            <p:cNvPr id="16397" name="Rectangle 17"/>
            <p:cNvSpPr>
              <a:spLocks noChangeArrowheads="1"/>
            </p:cNvSpPr>
            <p:nvPr/>
          </p:nvSpPr>
          <p:spPr bwMode="auto">
            <a:xfrm>
              <a:off x="19" y="1680"/>
              <a:ext cx="1469" cy="40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0"/>
                </a:spcBef>
                <a:buClrTx/>
                <a:buFontTx/>
                <a:buNone/>
              </a:pPr>
              <a:r>
                <a:rPr kumimoji="1" lang="ru-RU" sz="1800" b="1">
                  <a:solidFill>
                    <a:srgbClr val="000000"/>
                  </a:solidFill>
                  <a:latin typeface="Times New Roman" pitchFamily="18" charset="0"/>
                </a:rPr>
                <a:t>Функциональный аспект</a:t>
              </a:r>
            </a:p>
          </p:txBody>
        </p:sp>
        <p:sp>
          <p:nvSpPr>
            <p:cNvPr id="16398" name="Freeform 18"/>
            <p:cNvSpPr>
              <a:spLocks/>
            </p:cNvSpPr>
            <p:nvPr/>
          </p:nvSpPr>
          <p:spPr bwMode="auto">
            <a:xfrm>
              <a:off x="2909" y="1346"/>
              <a:ext cx="57" cy="936"/>
            </a:xfrm>
            <a:custGeom>
              <a:avLst/>
              <a:gdLst>
                <a:gd name="T0" fmla="*/ 0 w 115"/>
                <a:gd name="T1" fmla="*/ 234 h 936"/>
                <a:gd name="T2" fmla="*/ 0 w 115"/>
                <a:gd name="T3" fmla="*/ 234 h 936"/>
                <a:gd name="T4" fmla="*/ 0 w 115"/>
                <a:gd name="T5" fmla="*/ 936 h 936"/>
                <a:gd name="T6" fmla="*/ 0 w 115"/>
                <a:gd name="T7" fmla="*/ 936 h 936"/>
                <a:gd name="T8" fmla="*/ 0 w 115"/>
                <a:gd name="T9" fmla="*/ 234 h 936"/>
                <a:gd name="T10" fmla="*/ 0 w 115"/>
                <a:gd name="T11" fmla="*/ 234 h 936"/>
                <a:gd name="T12" fmla="*/ 0 w 115"/>
                <a:gd name="T13" fmla="*/ 0 h 936"/>
                <a:gd name="T14" fmla="*/ 0 w 115"/>
                <a:gd name="T15" fmla="*/ 234 h 9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5"/>
                <a:gd name="T25" fmla="*/ 0 h 936"/>
                <a:gd name="T26" fmla="*/ 115 w 115"/>
                <a:gd name="T27" fmla="*/ 936 h 9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5" h="936">
                  <a:moveTo>
                    <a:pt x="0" y="234"/>
                  </a:moveTo>
                  <a:lnTo>
                    <a:pt x="28" y="234"/>
                  </a:lnTo>
                  <a:lnTo>
                    <a:pt x="28" y="936"/>
                  </a:lnTo>
                  <a:lnTo>
                    <a:pt x="86" y="936"/>
                  </a:lnTo>
                  <a:lnTo>
                    <a:pt x="86" y="234"/>
                  </a:lnTo>
                  <a:lnTo>
                    <a:pt x="115" y="234"/>
                  </a:lnTo>
                  <a:lnTo>
                    <a:pt x="57" y="0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9" name="Freeform 19"/>
            <p:cNvSpPr>
              <a:spLocks/>
            </p:cNvSpPr>
            <p:nvPr/>
          </p:nvSpPr>
          <p:spPr bwMode="auto">
            <a:xfrm>
              <a:off x="3655" y="1920"/>
              <a:ext cx="761" cy="391"/>
            </a:xfrm>
            <a:custGeom>
              <a:avLst/>
              <a:gdLst>
                <a:gd name="T0" fmla="*/ 1 w 1617"/>
                <a:gd name="T1" fmla="*/ 130 h 391"/>
                <a:gd name="T2" fmla="*/ 1 w 1617"/>
                <a:gd name="T3" fmla="*/ 112 h 391"/>
                <a:gd name="T4" fmla="*/ 0 w 1617"/>
                <a:gd name="T5" fmla="*/ 391 h 391"/>
                <a:gd name="T6" fmla="*/ 0 w 1617"/>
                <a:gd name="T7" fmla="*/ 355 h 391"/>
                <a:gd name="T8" fmla="*/ 1 w 1617"/>
                <a:gd name="T9" fmla="*/ 75 h 391"/>
                <a:gd name="T10" fmla="*/ 1 w 1617"/>
                <a:gd name="T11" fmla="*/ 56 h 391"/>
                <a:gd name="T12" fmla="*/ 2 w 1617"/>
                <a:gd name="T13" fmla="*/ 0 h 391"/>
                <a:gd name="T14" fmla="*/ 1 w 1617"/>
                <a:gd name="T15" fmla="*/ 130 h 3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17"/>
                <a:gd name="T25" fmla="*/ 0 h 391"/>
                <a:gd name="T26" fmla="*/ 1617 w 1617"/>
                <a:gd name="T27" fmla="*/ 391 h 3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17" h="391">
                  <a:moveTo>
                    <a:pt x="1241" y="130"/>
                  </a:moveTo>
                  <a:lnTo>
                    <a:pt x="1229" y="112"/>
                  </a:lnTo>
                  <a:lnTo>
                    <a:pt x="25" y="391"/>
                  </a:lnTo>
                  <a:lnTo>
                    <a:pt x="0" y="355"/>
                  </a:lnTo>
                  <a:lnTo>
                    <a:pt x="1205" y="75"/>
                  </a:lnTo>
                  <a:lnTo>
                    <a:pt x="1191" y="56"/>
                  </a:lnTo>
                  <a:lnTo>
                    <a:pt x="1617" y="0"/>
                  </a:lnTo>
                  <a:lnTo>
                    <a:pt x="1241" y="13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0" name="Freeform 20"/>
            <p:cNvSpPr>
              <a:spLocks/>
            </p:cNvSpPr>
            <p:nvPr/>
          </p:nvSpPr>
          <p:spPr bwMode="auto">
            <a:xfrm>
              <a:off x="2909" y="2816"/>
              <a:ext cx="57" cy="869"/>
            </a:xfrm>
            <a:custGeom>
              <a:avLst/>
              <a:gdLst>
                <a:gd name="T0" fmla="*/ 0 w 115"/>
                <a:gd name="T1" fmla="*/ 652 h 869"/>
                <a:gd name="T2" fmla="*/ 0 w 115"/>
                <a:gd name="T3" fmla="*/ 652 h 869"/>
                <a:gd name="T4" fmla="*/ 0 w 115"/>
                <a:gd name="T5" fmla="*/ 0 h 869"/>
                <a:gd name="T6" fmla="*/ 0 w 115"/>
                <a:gd name="T7" fmla="*/ 0 h 869"/>
                <a:gd name="T8" fmla="*/ 0 w 115"/>
                <a:gd name="T9" fmla="*/ 652 h 869"/>
                <a:gd name="T10" fmla="*/ 0 w 115"/>
                <a:gd name="T11" fmla="*/ 652 h 869"/>
                <a:gd name="T12" fmla="*/ 0 w 115"/>
                <a:gd name="T13" fmla="*/ 869 h 869"/>
                <a:gd name="T14" fmla="*/ 0 w 115"/>
                <a:gd name="T15" fmla="*/ 652 h 8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5"/>
                <a:gd name="T25" fmla="*/ 0 h 869"/>
                <a:gd name="T26" fmla="*/ 115 w 115"/>
                <a:gd name="T27" fmla="*/ 869 h 8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5" h="869">
                  <a:moveTo>
                    <a:pt x="0" y="652"/>
                  </a:moveTo>
                  <a:lnTo>
                    <a:pt x="28" y="652"/>
                  </a:lnTo>
                  <a:lnTo>
                    <a:pt x="28" y="0"/>
                  </a:lnTo>
                  <a:lnTo>
                    <a:pt x="86" y="0"/>
                  </a:lnTo>
                  <a:lnTo>
                    <a:pt x="86" y="652"/>
                  </a:lnTo>
                  <a:lnTo>
                    <a:pt x="115" y="652"/>
                  </a:lnTo>
                  <a:lnTo>
                    <a:pt x="57" y="869"/>
                  </a:lnTo>
                  <a:lnTo>
                    <a:pt x="0" y="652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1" name="Freeform 21"/>
            <p:cNvSpPr>
              <a:spLocks/>
            </p:cNvSpPr>
            <p:nvPr/>
          </p:nvSpPr>
          <p:spPr bwMode="auto">
            <a:xfrm>
              <a:off x="1488" y="1872"/>
              <a:ext cx="734" cy="435"/>
            </a:xfrm>
            <a:custGeom>
              <a:avLst/>
              <a:gdLst>
                <a:gd name="T0" fmla="*/ 0 w 1563"/>
                <a:gd name="T1" fmla="*/ 75 h 435"/>
                <a:gd name="T2" fmla="*/ 0 w 1563"/>
                <a:gd name="T3" fmla="*/ 90 h 435"/>
                <a:gd name="T4" fmla="*/ 2 w 1563"/>
                <a:gd name="T5" fmla="*/ 405 h 435"/>
                <a:gd name="T6" fmla="*/ 2 w 1563"/>
                <a:gd name="T7" fmla="*/ 435 h 435"/>
                <a:gd name="T8" fmla="*/ 0 w 1563"/>
                <a:gd name="T9" fmla="*/ 120 h 435"/>
                <a:gd name="T10" fmla="*/ 0 w 1563"/>
                <a:gd name="T11" fmla="*/ 135 h 435"/>
                <a:gd name="T12" fmla="*/ 0 w 1563"/>
                <a:gd name="T13" fmla="*/ 0 h 435"/>
                <a:gd name="T14" fmla="*/ 0 w 1563"/>
                <a:gd name="T15" fmla="*/ 75 h 4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63"/>
                <a:gd name="T25" fmla="*/ 0 h 435"/>
                <a:gd name="T26" fmla="*/ 1563 w 1563"/>
                <a:gd name="T27" fmla="*/ 435 h 43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63" h="435">
                  <a:moveTo>
                    <a:pt x="411" y="75"/>
                  </a:moveTo>
                  <a:lnTo>
                    <a:pt x="400" y="90"/>
                  </a:lnTo>
                  <a:lnTo>
                    <a:pt x="1563" y="405"/>
                  </a:lnTo>
                  <a:lnTo>
                    <a:pt x="1540" y="435"/>
                  </a:lnTo>
                  <a:lnTo>
                    <a:pt x="377" y="120"/>
                  </a:lnTo>
                  <a:lnTo>
                    <a:pt x="363" y="135"/>
                  </a:lnTo>
                  <a:lnTo>
                    <a:pt x="0" y="0"/>
                  </a:lnTo>
                  <a:lnTo>
                    <a:pt x="411" y="7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2" name="Freeform 22"/>
            <p:cNvSpPr>
              <a:spLocks/>
            </p:cNvSpPr>
            <p:nvPr/>
          </p:nvSpPr>
          <p:spPr bwMode="auto">
            <a:xfrm>
              <a:off x="1455" y="2800"/>
              <a:ext cx="759" cy="524"/>
            </a:xfrm>
            <a:custGeom>
              <a:avLst/>
              <a:gdLst>
                <a:gd name="T0" fmla="*/ 0 w 1519"/>
                <a:gd name="T1" fmla="*/ 366 h 524"/>
                <a:gd name="T2" fmla="*/ 0 w 1519"/>
                <a:gd name="T3" fmla="*/ 382 h 524"/>
                <a:gd name="T4" fmla="*/ 2 w 1519"/>
                <a:gd name="T5" fmla="*/ 0 h 524"/>
                <a:gd name="T6" fmla="*/ 2 w 1519"/>
                <a:gd name="T7" fmla="*/ 30 h 524"/>
                <a:gd name="T8" fmla="*/ 0 w 1519"/>
                <a:gd name="T9" fmla="*/ 412 h 524"/>
                <a:gd name="T10" fmla="*/ 0 w 1519"/>
                <a:gd name="T11" fmla="*/ 427 h 524"/>
                <a:gd name="T12" fmla="*/ 0 w 1519"/>
                <a:gd name="T13" fmla="*/ 524 h 524"/>
                <a:gd name="T14" fmla="*/ 0 w 1519"/>
                <a:gd name="T15" fmla="*/ 366 h 5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19"/>
                <a:gd name="T25" fmla="*/ 0 h 524"/>
                <a:gd name="T26" fmla="*/ 1519 w 1519"/>
                <a:gd name="T27" fmla="*/ 524 h 52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19" h="524">
                  <a:moveTo>
                    <a:pt x="346" y="366"/>
                  </a:moveTo>
                  <a:lnTo>
                    <a:pt x="361" y="382"/>
                  </a:lnTo>
                  <a:lnTo>
                    <a:pt x="1489" y="0"/>
                  </a:lnTo>
                  <a:lnTo>
                    <a:pt x="1519" y="30"/>
                  </a:lnTo>
                  <a:lnTo>
                    <a:pt x="390" y="412"/>
                  </a:lnTo>
                  <a:lnTo>
                    <a:pt x="406" y="427"/>
                  </a:lnTo>
                  <a:lnTo>
                    <a:pt x="0" y="524"/>
                  </a:lnTo>
                  <a:lnTo>
                    <a:pt x="346" y="366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3" name="Freeform 23"/>
            <p:cNvSpPr>
              <a:spLocks/>
            </p:cNvSpPr>
            <p:nvPr/>
          </p:nvSpPr>
          <p:spPr bwMode="auto">
            <a:xfrm>
              <a:off x="3621" y="2804"/>
              <a:ext cx="795" cy="556"/>
            </a:xfrm>
            <a:custGeom>
              <a:avLst/>
              <a:gdLst>
                <a:gd name="T0" fmla="*/ 3 w 1590"/>
                <a:gd name="T1" fmla="*/ 391 h 556"/>
                <a:gd name="T2" fmla="*/ 3 w 1590"/>
                <a:gd name="T3" fmla="*/ 405 h 556"/>
                <a:gd name="T4" fmla="*/ 1 w 1590"/>
                <a:gd name="T5" fmla="*/ 0 h 556"/>
                <a:gd name="T6" fmla="*/ 0 w 1590"/>
                <a:gd name="T7" fmla="*/ 28 h 556"/>
                <a:gd name="T8" fmla="*/ 3 w 1590"/>
                <a:gd name="T9" fmla="*/ 434 h 556"/>
                <a:gd name="T10" fmla="*/ 3 w 1590"/>
                <a:gd name="T11" fmla="*/ 449 h 556"/>
                <a:gd name="T12" fmla="*/ 4 w 1590"/>
                <a:gd name="T13" fmla="*/ 556 h 556"/>
                <a:gd name="T14" fmla="*/ 3 w 1590"/>
                <a:gd name="T15" fmla="*/ 391 h 5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90"/>
                <a:gd name="T25" fmla="*/ 0 h 556"/>
                <a:gd name="T26" fmla="*/ 1590 w 1590"/>
                <a:gd name="T27" fmla="*/ 556 h 5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90" h="556">
                  <a:moveTo>
                    <a:pt x="1225" y="391"/>
                  </a:moveTo>
                  <a:lnTo>
                    <a:pt x="1210" y="405"/>
                  </a:lnTo>
                  <a:lnTo>
                    <a:pt x="29" y="0"/>
                  </a:lnTo>
                  <a:lnTo>
                    <a:pt x="0" y="28"/>
                  </a:lnTo>
                  <a:lnTo>
                    <a:pt x="1181" y="434"/>
                  </a:lnTo>
                  <a:lnTo>
                    <a:pt x="1166" y="449"/>
                  </a:lnTo>
                  <a:lnTo>
                    <a:pt x="1590" y="556"/>
                  </a:lnTo>
                  <a:lnTo>
                    <a:pt x="1225" y="391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7059611" y="2668905"/>
            <a:ext cx="20399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r>
              <a:rPr kumimoji="1" lang="ru-RU" b="1" dirty="0" err="1">
                <a:solidFill>
                  <a:srgbClr val="000000"/>
                </a:solidFill>
                <a:latin typeface="Times New Roman" pitchFamily="18" charset="0"/>
              </a:rPr>
              <a:t>Институциональ-ный</a:t>
            </a:r>
            <a:r>
              <a:rPr kumimoji="1" lang="ru-RU" b="1" dirty="0">
                <a:solidFill>
                  <a:srgbClr val="000000"/>
                </a:solidFill>
                <a:latin typeface="Times New Roman" pitchFamily="18" charset="0"/>
              </a:rPr>
              <a:t> аспект</a:t>
            </a:r>
            <a:endParaRPr kumimoji="1" lang="ru-RU" sz="2800" b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230460"/>
      </p:ext>
    </p:extLst>
  </p:cSld>
  <p:clrMapOvr>
    <a:masterClrMapping/>
  </p:clrMapOvr>
  <p:transition spd="slow">
    <p:cover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316835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Мировая практика и тенденции развития корпоративного управления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92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РЫЧАГИ ИНСТРУМЕНТАЛЬНОГО  ОБЕСПЕЧЕНИЯ КОРПОРАТИВНОГО УПРАВЛЕНИЯ ДЕЯТЕЛЬНОСТЬЮ АО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/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575556" y="1700938"/>
            <a:ext cx="7992888" cy="4320395"/>
            <a:chOff x="1362" y="2581"/>
            <a:chExt cx="14249" cy="8226"/>
          </a:xfrm>
        </p:grpSpPr>
        <p:sp>
          <p:nvSpPr>
            <p:cNvPr id="7" name="Rectangle 14"/>
            <p:cNvSpPr>
              <a:spLocks noChangeArrowheads="1"/>
            </p:cNvSpPr>
            <p:nvPr/>
          </p:nvSpPr>
          <p:spPr bwMode="auto">
            <a:xfrm>
              <a:off x="1933" y="3141"/>
              <a:ext cx="3729" cy="1980"/>
            </a:xfrm>
            <a:prstGeom prst="rect">
              <a:avLst/>
            </a:prstGeom>
            <a:solidFill>
              <a:srgbClr val="FFFFFF"/>
            </a:solidFill>
            <a:ln w="57150" cmpd="thickThin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КОДЕКСЫ КОРПРАТИВНОГО УПРАВЛЕНИЯ  </a:t>
              </a:r>
              <a:endPara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6663" y="2581"/>
              <a:ext cx="3590" cy="1820"/>
            </a:xfrm>
            <a:prstGeom prst="rect">
              <a:avLst/>
            </a:prstGeom>
            <a:solidFill>
              <a:srgbClr val="FFFFFF"/>
            </a:solidFill>
            <a:ln w="57150" cmpd="thickThin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СТРАТЕГИЯ 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КОРПРАТИВНОГО УПРАВЛЕНИЯ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11622" y="3141"/>
              <a:ext cx="3604" cy="1980"/>
            </a:xfrm>
            <a:prstGeom prst="rect">
              <a:avLst/>
            </a:prstGeom>
            <a:solidFill>
              <a:srgbClr val="FFFFFF"/>
            </a:solidFill>
            <a:ln w="57150" cmpd="thickThin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ПРИНЦИПЫ </a:t>
              </a:r>
              <a:endParaRPr lang="ru-RU" sz="800" b="1" dirty="0"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КОРПОРАТИВНОГО УПРАВЛЕНИЯ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1933" y="8541"/>
              <a:ext cx="3729" cy="1980"/>
            </a:xfrm>
            <a:prstGeom prst="rect">
              <a:avLst/>
            </a:prstGeom>
            <a:solidFill>
              <a:srgbClr val="FFFFFF"/>
            </a:solidFill>
            <a:ln w="57150" cmpd="thickThin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СИСТЕМА СТИМУЛИРОВАНИЯ МЕНЕДЖЕРОВ  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663" y="9081"/>
              <a:ext cx="3590" cy="1726"/>
            </a:xfrm>
            <a:prstGeom prst="rect">
              <a:avLst/>
            </a:prstGeom>
            <a:solidFill>
              <a:srgbClr val="FFFFFF"/>
            </a:solidFill>
            <a:ln w="57150" cmpd="thickThin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ДИВИДЕНДНАЯ ПОЛИТИКА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АО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11436" y="8541"/>
              <a:ext cx="3605" cy="1980"/>
            </a:xfrm>
            <a:prstGeom prst="rect">
              <a:avLst/>
            </a:prstGeom>
            <a:solidFill>
              <a:srgbClr val="FFFFFF"/>
            </a:solidFill>
            <a:ln w="57150" cmpd="thickThin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СИСТЕМА СТИМУЛИРОВАНИЯ ПЕРСОНАЛА 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1362" y="5841"/>
              <a:ext cx="3362" cy="1980"/>
            </a:xfrm>
            <a:prstGeom prst="rect">
              <a:avLst/>
            </a:prstGeom>
            <a:solidFill>
              <a:srgbClr val="FFFFFF"/>
            </a:solidFill>
            <a:ln w="57150" cmpd="thickThin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СТРУКТУРА УПРАВЛЕНИЯ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АО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12249" y="5841"/>
              <a:ext cx="3362" cy="1980"/>
            </a:xfrm>
            <a:prstGeom prst="rect">
              <a:avLst/>
            </a:prstGeom>
            <a:solidFill>
              <a:srgbClr val="FFFFFF"/>
            </a:solidFill>
            <a:ln w="57150" cmpd="thickThin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КОРПОРАТИВНАЯ</a:t>
              </a:r>
              <a:endPara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КУЛЬТУРА</a:t>
              </a:r>
              <a:endPara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И ЭТИКА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5" name="Group 2"/>
            <p:cNvGrpSpPr>
              <a:grpSpLocks/>
            </p:cNvGrpSpPr>
            <p:nvPr/>
          </p:nvGrpSpPr>
          <p:grpSpPr bwMode="auto">
            <a:xfrm>
              <a:off x="5295" y="5121"/>
              <a:ext cx="6327" cy="3060"/>
              <a:chOff x="6492" y="5274"/>
              <a:chExt cx="3876" cy="1800"/>
            </a:xfrm>
          </p:grpSpPr>
          <p:sp>
            <p:nvSpPr>
              <p:cNvPr id="16" name="Text Box 6"/>
              <p:cNvSpPr txBox="1">
                <a:spLocks noChangeArrowheads="1"/>
              </p:cNvSpPr>
              <p:nvPr/>
            </p:nvSpPr>
            <p:spPr bwMode="auto">
              <a:xfrm>
                <a:off x="7518" y="5274"/>
                <a:ext cx="1824" cy="5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КОРПОРАТИВНОЕ  </a:t>
                </a:r>
                <a:endParaRPr kumimoji="0" lang="ru-RU" sz="1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 Box 5"/>
              <p:cNvSpPr txBox="1">
                <a:spLocks noChangeArrowheads="1"/>
              </p:cNvSpPr>
              <p:nvPr/>
            </p:nvSpPr>
            <p:spPr bwMode="auto">
              <a:xfrm>
                <a:off x="7404" y="6534"/>
                <a:ext cx="2052" cy="5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УПРАВЛЕНИЕ 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8" name="Oval 4"/>
              <p:cNvSpPr>
                <a:spLocks noChangeArrowheads="1"/>
              </p:cNvSpPr>
              <p:nvPr/>
            </p:nvSpPr>
            <p:spPr bwMode="auto">
              <a:xfrm>
                <a:off x="6606" y="5814"/>
                <a:ext cx="3648" cy="720"/>
              </a:xfrm>
              <a:prstGeom prst="ellipse">
                <a:avLst/>
              </a:prstGeom>
              <a:solidFill>
                <a:srgbClr val="FFFFFF"/>
              </a:solidFill>
              <a:ln w="57150" cmpd="thickThin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АКЦИОНЕРНОЕ ПРЕДПРИЯТИЕ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AutoShape 3"/>
              <p:cNvSpPr>
                <a:spLocks noChangeArrowheads="1"/>
              </p:cNvSpPr>
              <p:nvPr/>
            </p:nvSpPr>
            <p:spPr bwMode="auto">
              <a:xfrm>
                <a:off x="6492" y="5274"/>
                <a:ext cx="3876" cy="1800"/>
              </a:xfrm>
              <a:prstGeom prst="flowChartConnector">
                <a:avLst/>
              </a:prstGeom>
              <a:noFill/>
              <a:ln w="57150" cmpd="thinThick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8429948"/>
      </p:ext>
    </p:extLst>
  </p:cSld>
  <p:clrMapOvr>
    <a:masterClrMapping/>
  </p:clrMapOvr>
  <p:transition spd="slow">
    <p:cover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432048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/>
              <a:t>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СОВРЕМЕННОЕ СОСТОЯНИЕ КОРПОРАТИВНОГО УПРАВЛЕНИЯ В УЗБЕКИСТАНЕ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036778"/>
      </p:ext>
    </p:extLst>
  </p:cSld>
  <p:clrMapOvr>
    <a:masterClrMapping/>
  </p:clrMapOvr>
  <p:transition spd="slow">
    <p:cover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/>
                <a:latin typeface="Times New Roman" pitchFamily="18" charset="0"/>
                <a:cs typeface="Times New Roman" pitchFamily="18" charset="0"/>
              </a:rPr>
              <a:t>Позиции </a:t>
            </a:r>
            <a: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  <a:t>Узбекистана по </a:t>
            </a:r>
            <a:r>
              <a:rPr lang="ru-RU" sz="2700" b="1" dirty="0" smtClean="0">
                <a:effectLst/>
                <a:latin typeface="Times New Roman" pitchFamily="18" charset="0"/>
                <a:cs typeface="Times New Roman" pitchFamily="18" charset="0"/>
              </a:rPr>
              <a:t>индикатору  </a:t>
            </a:r>
            <a: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  <a:t>качества деловой среды рейтинга </a:t>
            </a:r>
            <a:r>
              <a:rPr lang="ru-RU" sz="2700" b="1" dirty="0" smtClean="0">
                <a:effectLst/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  <a:t>Ведение бизнеса</a:t>
            </a:r>
            <a:r>
              <a:rPr lang="ru-RU" sz="2700" b="1" dirty="0" smtClean="0">
                <a:effectLst/>
                <a:latin typeface="Times New Roman" pitchFamily="18" charset="0"/>
                <a:cs typeface="Times New Roman" pitchFamily="18" charset="0"/>
              </a:rPr>
              <a:t>»      в 2015 </a:t>
            </a:r>
            <a: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  <a:t>гг.</a:t>
            </a:r>
            <a:r>
              <a:rPr lang="ru-RU" sz="2700" b="1" dirty="0">
                <a:effectLst/>
              </a:rPr>
              <a:t/>
            </a:r>
            <a:br>
              <a:rPr lang="ru-RU" sz="2700" b="1" dirty="0">
                <a:effectLst/>
              </a:rPr>
            </a:br>
            <a:endParaRPr lang="ru-RU" sz="27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305342"/>
            <a:ext cx="78488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Впечатляющий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рост позиции Узбекистана  со 141 места в 2014 году на 58 место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2015 году по итогам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ежегодного доклада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Doing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bisiness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группы Всемирного банка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мировом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рейтинге  качества деловой среды,  несомненно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повысит инвестиционную привлекательность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ключевых предприятий национальной экономики для прямых и портфельных иностранных инвесторов.</a:t>
            </a:r>
          </a:p>
        </p:txBody>
      </p:sp>
    </p:spTree>
    <p:extLst>
      <p:ext uri="{BB962C8B-B14F-4D97-AF65-F5344CB8AC3E}">
        <p14:creationId xmlns:p14="http://schemas.microsoft.com/office/powerpoint/2010/main" val="138111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Характеристика  корпоративных предприятий Узбекистана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/>
      </p:sp>
      <p:sp>
        <p:nvSpPr>
          <p:cNvPr id="4" name="Прямоугольник 3"/>
          <p:cNvSpPr/>
          <p:nvPr/>
        </p:nvSpPr>
        <p:spPr>
          <a:xfrm>
            <a:off x="611560" y="1844824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настоящее время в республике создано и функционирует свыше 1100 акционерных обществ, с совокупный уставный капитал  которых составляет более 11,7 триллиона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сумов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за последние десять лет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 вырос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5,3 раза. Сегодня в республике успешно действует свыше 4 тысяч предприятий, созданных с участием иностранного капитала из более чем 90 стран. </a:t>
            </a:r>
          </a:p>
        </p:txBody>
      </p:sp>
    </p:spTree>
    <p:extLst>
      <p:ext uri="{BB962C8B-B14F-4D97-AF65-F5344CB8AC3E}">
        <p14:creationId xmlns:p14="http://schemas.microsoft.com/office/powerpoint/2010/main" val="3669103721"/>
      </p:ext>
    </p:extLst>
  </p:cSld>
  <p:clrMapOvr>
    <a:masterClrMapping/>
  </p:clrMapOvr>
  <p:transition spd="slow">
    <p:cover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 СОВОКУПНОГО  КАПИТАЛА АКЦИОНЕРНЫХ ОБЩЕСТВ УЗБЕКИСТАНА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83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762000" y="1127125"/>
          <a:ext cx="7735888" cy="409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Лист" r:id="rId3" imgW="4476699" imgH="2371636" progId="Excel.Sheet.8">
                  <p:embed/>
                </p:oleObj>
              </mc:Choice>
              <mc:Fallback>
                <p:oleObj name="Лист" r:id="rId3" imgW="4476699" imgH="23716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127125"/>
                        <a:ext cx="7735888" cy="409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1782695"/>
      </p:ext>
    </p:extLst>
  </p:cSld>
  <p:clrMapOvr>
    <a:masterClrMapping/>
  </p:clrMapOvr>
  <p:transition spd="slow"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6500"/>
            <a:ext cx="313531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Picture 9"/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198071" y="6286186"/>
            <a:ext cx="5945929" cy="5004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687936" y="692697"/>
            <a:ext cx="5204544" cy="4153276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C000"/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</a:gradFill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0497" tIns="45249" rIns="90497" bIns="45249">
            <a:spAutoFit/>
          </a:bodyPr>
          <a:lstStyle/>
          <a:p>
            <a:pPr indent="722313" algn="just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передаче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собственности в руки настоящим хозяевам, предоставлении им широких возможностей для предпринимательской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состоит основной смысл проводимых экономических реформ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indent="722313" algn="just"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722313" algn="just">
              <a:defRPr/>
            </a:pPr>
            <a:endParaRPr lang="ru-RU" sz="2200" b="1" dirty="0"/>
          </a:p>
        </p:txBody>
      </p:sp>
      <p:sp>
        <p:nvSpPr>
          <p:cNvPr id="15365" name="Rectangle 1"/>
          <p:cNvSpPr>
            <a:spLocks noChangeArrowheads="1"/>
          </p:cNvSpPr>
          <p:nvPr/>
        </p:nvSpPr>
        <p:spPr bwMode="auto">
          <a:xfrm>
            <a:off x="214313" y="5214938"/>
            <a:ext cx="85994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uz-Cyrl-U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Президент Республики Узбекистан</a:t>
            </a:r>
          </a:p>
          <a:p>
            <a:pPr algn="r"/>
            <a:r>
              <a:rPr lang="uz-Cyrl-U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И.А.Каримов</a:t>
            </a:r>
            <a:endParaRPr lang="uz-Cyrl-UZ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8" y="692697"/>
            <a:ext cx="3331542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3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52027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Пути совершенствования корпоративного управления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акционерных предприятиях Узбекистана 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618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ПРИОРИТЕТНЫЕ ЗАДАЧИ  КОРПОРАТИВНОГО УПРАВЛЕНИЯ:  </a:t>
            </a:r>
            <a:b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392" y="1412776"/>
            <a:ext cx="90636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ru-RU" sz="2800" b="1" dirty="0"/>
              <a:t>Защита прав и интересов акционеров, то есть собственников АО;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ru-RU" sz="2800" b="1" dirty="0"/>
              <a:t>Тщательное формирование исполнительного органа и эффективный контроль за его деятельностью;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ru-RU" sz="2800" b="1" dirty="0"/>
              <a:t>Повышение инвестиционной привлекательности акционерного общества;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ru-RU" sz="2800" b="1" dirty="0"/>
              <a:t>Накапливание долгосрочной экономической стоимости АО путем повышения стоимости акций;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ru-RU" sz="2800" b="1" dirty="0"/>
              <a:t>Постоянная оптимизация стратегии развития  общества и  жесткий контроль   за ее реализацией</a:t>
            </a:r>
            <a:r>
              <a:rPr lang="ru-RU" sz="3200" dirty="0"/>
              <a:t>. </a:t>
            </a:r>
          </a:p>
          <a:p>
            <a:pPr lvl="0"/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149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РЫЧАГИ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ИНСТИТУЦИОНАЛЬНОГО ОБЕСПЕЧЕНИЯ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КОРПОРАТИВНОГО УПРАВЛЕНИЯ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УЗБЕКИСТАНЕ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ЗАКОНОДАТЕЛЬНОЕ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ПРОЦЕССОВ КОРПОРАТИВНОГО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УПРАВЛЕНИЯ</a:t>
            </a:r>
          </a:p>
          <a:p>
            <a:pPr>
              <a:buFont typeface="Wingdings" pitchFamily="2" charset="2"/>
              <a:buChar char="§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НОРМАТИВНО-ТЕХНИЧЕСКОЕ ОБЕСПЕЧЕНИЕ УЧАСТНИКОВ КОРПОРАТИВНОГО СООБЩЕСТВА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ФОРМИРОВАНИЕ БЛАГОПРИЯТНОГО ИНВЕСТИЦИОННОГО КЛИМАТА ДЛЯ ИНВЕСТОРОВ </a:t>
            </a:r>
          </a:p>
          <a:p>
            <a:pPr>
              <a:buFont typeface="Wingdings" pitchFamily="2" charset="2"/>
              <a:buChar char="§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СПЕЦИАЛИЗИРОВАННЫХ ИНСТИТУТОВ ПОДДЕРЖКИ КОРПОРАТИВНОГО УПРАВЛЕНИЯ </a:t>
            </a:r>
          </a:p>
          <a:p>
            <a:pPr>
              <a:buFont typeface="Wingdings" pitchFamily="2" charset="2"/>
              <a:buChar char="§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ФОРМИРОВАНИЕ ОБЩЕСТВЕННОГО МНЕНИЯ ВОКРУГ ПРОБЛЕМ КОПОРАТИВНОГО УПРАВЛЕНИЯ</a:t>
            </a:r>
          </a:p>
          <a:p>
            <a:pPr>
              <a:buFont typeface="Wingdings" pitchFamily="2" charset="2"/>
              <a:buChar char="§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РАЗВИТИЕ ИНФРАСТРУКТУРЫ ПОДДЕРЖКИ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ПРОЦЕССОВ КОРПОРАТИВНОГО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УПРАВЛЕНИЯ</a:t>
            </a:r>
          </a:p>
          <a:p>
            <a:pPr>
              <a:buFont typeface="Wingdings" pitchFamily="2" charset="2"/>
              <a:buChar char="§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ФОРМИРОВАНИЕ ЭФФЕКТИВНОЙ СИСТЕМЫ ПОДГОТОВКИ  И ПЕРЕПОДГОТОВКИ КАДРОВ </a:t>
            </a:r>
          </a:p>
          <a:p>
            <a:pPr>
              <a:buFont typeface="Wingdings" pitchFamily="2" charset="2"/>
              <a:buChar char="§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СОЗДАНИЕ СИСТЕМЫ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САМОРЕГУЛИРУЕМЫХ ОРГАНИЗАЦИЙ ПРОФЕССИОНАЛЬНЫХ УЧАСТНИКОВ КОРПОРАТИВНОГО УПРАВЛЕНИЯ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021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395" y="751344"/>
            <a:ext cx="8229600" cy="62025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Предлагаемая структура управления ВИКС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08454" y="1412776"/>
            <a:ext cx="8123986" cy="4744556"/>
          </a:xfrm>
        </p:spPr>
      </p:sp>
      <p:sp>
        <p:nvSpPr>
          <p:cNvPr id="4" name="Прямоугольник 3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Овал 4"/>
          <p:cNvSpPr>
            <a:spLocks noChangeArrowheads="1"/>
          </p:cNvSpPr>
          <p:nvPr/>
        </p:nvSpPr>
        <p:spPr bwMode="auto">
          <a:xfrm>
            <a:off x="3124200" y="2802890"/>
            <a:ext cx="2733846" cy="1922254"/>
          </a:xfrm>
          <a:prstGeom prst="ellipse">
            <a:avLst/>
          </a:prstGeom>
          <a:solidFill>
            <a:srgbClr val="CCFFFF"/>
          </a:solidFill>
          <a:ln w="44450">
            <a:solidFill>
              <a:srgbClr val="C0C0C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90170" algn="ctr">
              <a:spcAft>
                <a:spcPts val="0"/>
              </a:spcAft>
            </a:pPr>
            <a:r>
              <a:rPr lang="ru-RU" sz="1200" b="1" dirty="0">
                <a:effectLst/>
                <a:latin typeface="Times New Roman"/>
                <a:ea typeface="Times New Roman"/>
              </a:rPr>
              <a:t> 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Высоко  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интегрированая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корпоративная структура 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436303" y="1484785"/>
            <a:ext cx="2359834" cy="792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200" b="1" spc="-5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ПРОМЫШЛЕННЫЕ </a:t>
            </a:r>
          </a:p>
          <a:p>
            <a:pPr algn="ctr">
              <a:spcAft>
                <a:spcPts val="0"/>
              </a:spcAft>
            </a:pPr>
            <a:r>
              <a:rPr lang="ru-RU" sz="1200" b="1" spc="-5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ПРЕДПРИЯТИЯ</a:t>
            </a:r>
            <a:endParaRPr lang="ru-RU" sz="12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000" dirty="0">
                <a:effectLst/>
                <a:latin typeface="BCI Times New Roman UZ"/>
                <a:ea typeface="Times New Roman"/>
              </a:rPr>
              <a:t> 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827584" y="2027566"/>
            <a:ext cx="2296616" cy="7848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200" b="1" spc="-5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ИННОВАЦИОННЫЙ 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200" b="1" spc="-5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ЦЕНТР </a:t>
            </a:r>
            <a:endParaRPr lang="ru-RU" sz="12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000" dirty="0">
                <a:effectLst/>
                <a:latin typeface="BCI Times New Roman UZ"/>
                <a:ea typeface="Times New Roman"/>
              </a:rPr>
              <a:t> 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39552" y="3085148"/>
            <a:ext cx="2372240" cy="8242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</a:t>
            </a: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СТРОИТЕЛЬНО - МОНТАЖНОЕ  ОБЪЕДИНЕНИЕ</a:t>
            </a:r>
            <a:endParaRPr lang="ru-RU" sz="12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000" dirty="0">
                <a:effectLst/>
                <a:latin typeface="BCI Times New Roman UZ"/>
                <a:ea typeface="Times New Roman"/>
              </a:rPr>
              <a:t> 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6156176" y="2027567"/>
            <a:ext cx="2376264" cy="7848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endParaRPr lang="ru-RU" sz="1200" b="1" spc="-5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1200" b="1" spc="-5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КОММЕРЧЕСКИЙ </a:t>
            </a: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1200" b="1" spc="-5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БАНК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300192" y="3085148"/>
            <a:ext cx="2376264" cy="8242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endParaRPr lang="ru-RU" sz="12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ТР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АНСПОРТНО-ЭКСПЕДИЦИОННОЕ  </a:t>
            </a: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АГЕНТСТВО </a:t>
            </a:r>
            <a:endParaRPr lang="ru-RU" sz="12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000" dirty="0">
                <a:effectLst/>
                <a:latin typeface="BCI Times New Roman UZ"/>
                <a:ea typeface="Times New Roman"/>
              </a:rPr>
              <a:t> 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11" name="Прямая соединительная линия 10"/>
          <p:cNvCxnSpPr>
            <a:cxnSpLocks noChangeShapeType="1"/>
          </p:cNvCxnSpPr>
          <p:nvPr/>
        </p:nvCxnSpPr>
        <p:spPr bwMode="auto">
          <a:xfrm flipV="1">
            <a:off x="4535996" y="2276873"/>
            <a:ext cx="0" cy="54086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Прямая соединительная линия 11"/>
          <p:cNvCxnSpPr>
            <a:cxnSpLocks noChangeShapeType="1"/>
          </p:cNvCxnSpPr>
          <p:nvPr/>
        </p:nvCxnSpPr>
        <p:spPr bwMode="auto">
          <a:xfrm flipV="1">
            <a:off x="5436096" y="2472849"/>
            <a:ext cx="710726" cy="61229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Прямая соединительная линия 12"/>
          <p:cNvCxnSpPr>
            <a:cxnSpLocks noChangeShapeType="1"/>
          </p:cNvCxnSpPr>
          <p:nvPr/>
        </p:nvCxnSpPr>
        <p:spPr bwMode="auto">
          <a:xfrm>
            <a:off x="5559916" y="4292600"/>
            <a:ext cx="596260" cy="43254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Прямая соединительная линия 13"/>
          <p:cNvCxnSpPr>
            <a:cxnSpLocks noChangeShapeType="1"/>
          </p:cNvCxnSpPr>
          <p:nvPr/>
        </p:nvCxnSpPr>
        <p:spPr bwMode="auto">
          <a:xfrm flipH="1">
            <a:off x="3124200" y="4455007"/>
            <a:ext cx="624206" cy="2501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Прямая соединительная линия 14"/>
          <p:cNvCxnSpPr>
            <a:cxnSpLocks noChangeShapeType="1"/>
            <a:endCxn id="7" idx="3"/>
          </p:cNvCxnSpPr>
          <p:nvPr/>
        </p:nvCxnSpPr>
        <p:spPr bwMode="auto">
          <a:xfrm flipH="1" flipV="1">
            <a:off x="3124200" y="2419991"/>
            <a:ext cx="624206" cy="51974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4535996" y="4705197"/>
            <a:ext cx="0" cy="361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 flipV="1">
            <a:off x="6119214" y="4181560"/>
            <a:ext cx="2376264" cy="9225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endParaRPr lang="ru-RU" sz="12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СТРАХОВАЯ </a:t>
            </a: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КОМПАНИЯ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 flipV="1">
            <a:off x="835224" y="4162663"/>
            <a:ext cx="2288976" cy="8505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endParaRPr lang="ru-RU" sz="1200" b="1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ИНВЕСТИЦИОННЫЙ </a:t>
            </a: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ФОНД</a:t>
            </a:r>
            <a:endParaRPr lang="ru-RU" sz="1200" dirty="0" smtClean="0"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  <a:endParaRPr lang="ru-RU" sz="12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000" dirty="0">
                <a:effectLst/>
                <a:latin typeface="BCI Times New Roman UZ"/>
                <a:ea typeface="Times New Roman"/>
              </a:rPr>
              <a:t> 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19" name="Прямая соединительная линия 18"/>
          <p:cNvCxnSpPr>
            <a:cxnSpLocks noChangeShapeType="1"/>
            <a:endCxn id="10" idx="1"/>
          </p:cNvCxnSpPr>
          <p:nvPr/>
        </p:nvCxnSpPr>
        <p:spPr bwMode="auto">
          <a:xfrm flipV="1">
            <a:off x="5858046" y="3497290"/>
            <a:ext cx="442146" cy="13410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Прямая соединительная линия 19"/>
          <p:cNvCxnSpPr>
            <a:cxnSpLocks noChangeShapeType="1"/>
          </p:cNvCxnSpPr>
          <p:nvPr/>
        </p:nvCxnSpPr>
        <p:spPr bwMode="auto">
          <a:xfrm flipH="1" flipV="1">
            <a:off x="2911793" y="3284984"/>
            <a:ext cx="364063" cy="14401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3275856" y="5085184"/>
            <a:ext cx="2520280" cy="9361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endParaRPr lang="ru-RU" sz="1600" b="1" spc="-5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1200" b="1" spc="-5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ТОРГОВО-СБЫТОВЫЕ </a:t>
            </a: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1200" b="1" spc="-5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ОБЪЕДИНЕНИЯ </a:t>
            </a:r>
            <a:endParaRPr lang="ru-RU" sz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9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006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157435"/>
      </p:ext>
    </p:extLst>
  </p:cSld>
  <p:clrMapOvr>
    <a:masterClrMapping/>
  </p:clrMapOvr>
  <p:transition spd="slow">
    <p:cover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sz="2800" b="1" smtClean="0">
                <a:effectLst/>
              </a:rPr>
              <a:t>Задачи, вытекающие из Указа Президента УП- 47 20 от 24.04 2015г.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54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000" b="1" dirty="0"/>
              <a:t>Систематизация  международного опыта корпоративного </a:t>
            </a:r>
            <a:r>
              <a:rPr lang="ru-RU" sz="2000" b="1" dirty="0" smtClean="0"/>
              <a:t>управления и его адаптация к условиям Узбекистана</a:t>
            </a:r>
            <a:endParaRPr lang="ru-RU" sz="2000" dirty="0"/>
          </a:p>
          <a:p>
            <a:pPr>
              <a:defRPr/>
            </a:pPr>
            <a:r>
              <a:rPr lang="ru-RU" sz="2000" b="1" dirty="0" smtClean="0"/>
              <a:t>Формирование </a:t>
            </a:r>
            <a:r>
              <a:rPr lang="ru-RU" sz="2000" b="1" dirty="0"/>
              <a:t>благоприятных условий для широкого привлечения в акционерные общества иностранных инвестиций</a:t>
            </a:r>
            <a:endParaRPr lang="ru-RU" sz="2000" dirty="0"/>
          </a:p>
          <a:p>
            <a:pPr>
              <a:defRPr/>
            </a:pPr>
            <a:r>
              <a:rPr lang="ru-RU" sz="2000" b="1" dirty="0"/>
              <a:t>Коренная  реорганизация  структуры управления акционерными обществами Узбекистана</a:t>
            </a:r>
            <a:endParaRPr lang="ru-RU" sz="2000" dirty="0"/>
          </a:p>
          <a:p>
            <a:pPr>
              <a:defRPr/>
            </a:pPr>
            <a:r>
              <a:rPr lang="ru-RU" sz="2000" b="1" dirty="0"/>
              <a:t>Повышение роли акционеров в стратегическом управлении делами акционерных обществ</a:t>
            </a:r>
            <a:endParaRPr lang="ru-RU" sz="2000" dirty="0"/>
          </a:p>
          <a:p>
            <a:pPr>
              <a:defRPr/>
            </a:pPr>
            <a:r>
              <a:rPr lang="ru-RU" sz="2000" b="1" dirty="0"/>
              <a:t>Совершенствование механизма управления госпакетами акций  стратегически важных предприятий республики </a:t>
            </a:r>
            <a:endParaRPr lang="ru-RU" sz="2000" dirty="0"/>
          </a:p>
          <a:p>
            <a:pPr>
              <a:defRPr/>
            </a:pPr>
            <a:r>
              <a:rPr lang="ru-RU" sz="2000" b="1" dirty="0"/>
              <a:t>Подготовка и повышение профессионального уровня управленческого персонала</a:t>
            </a:r>
            <a:endParaRPr lang="ru-RU" sz="2000" dirty="0"/>
          </a:p>
          <a:p>
            <a:pPr marL="0" indent="0">
              <a:buFontTx/>
              <a:buNone/>
              <a:defRPr/>
            </a:pPr>
            <a:r>
              <a:rPr lang="ru-RU" b="1" dirty="0"/>
              <a:t> </a:t>
            </a:r>
            <a:endParaRPr lang="ru-RU" dirty="0"/>
          </a:p>
          <a:p>
            <a:pPr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0042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340768"/>
            <a:ext cx="7772400" cy="3312368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15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309634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АКТУАЛИЗАЦИЯ ПРОБЛЕМЫ КОРПОРАТИВНОГО УПРАВЛЕНИЯ В РЕСПУБЛИКЕ УЗБЕКИСТАН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713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33951594"/>
              </p:ext>
            </p:extLst>
          </p:nvPr>
        </p:nvGraphicFramePr>
        <p:xfrm>
          <a:off x="179512" y="1"/>
          <a:ext cx="8568791" cy="6655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808596" y="6381328"/>
            <a:ext cx="7704856" cy="476672"/>
          </a:xfrm>
          <a:prstGeom prst="roundRect">
            <a:avLst>
              <a:gd name="adj" fmla="val 1667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Потенциал  </a:t>
            </a:r>
            <a:r>
              <a:rPr lang="uz-Cyrl-UZ" sz="2000" b="1" dirty="0" smtClean="0">
                <a:latin typeface="Times New Roman" pitchFamily="18" charset="0"/>
                <a:cs typeface="Times New Roman" pitchFamily="18" charset="0"/>
              </a:rPr>
              <a:t>газового </a:t>
            </a:r>
            <a:r>
              <a:rPr lang="uz-Cyrl-UZ" sz="2000" b="1" dirty="0">
                <a:latin typeface="Times New Roman" pitchFamily="18" charset="0"/>
                <a:cs typeface="Times New Roman" pitchFamily="18" charset="0"/>
              </a:rPr>
              <a:t>конденсата – 630 млн. тонн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6453336"/>
            <a:ext cx="432048" cy="404664"/>
          </a:xfrm>
          <a:prstGeom prst="roundRect">
            <a:avLst>
              <a:gd name="adj" fmla="val 1667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195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ru-RU" dirty="0"/>
              <a:t>	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Масштабы использования указанного выше уникального </a:t>
            </a:r>
            <a:r>
              <a:rPr lang="ru-RU" sz="4300" b="1" dirty="0">
                <a:latin typeface="Times New Roman" pitchFamily="18" charset="0"/>
                <a:cs typeface="Times New Roman" pitchFamily="18" charset="0"/>
              </a:rPr>
              <a:t>потенциала 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сдерживаются </a:t>
            </a:r>
            <a:r>
              <a:rPr lang="ru-RU" sz="4300" b="1" dirty="0">
                <a:latin typeface="Times New Roman" pitchFamily="18" charset="0"/>
                <a:cs typeface="Times New Roman" pitchFamily="18" charset="0"/>
              </a:rPr>
              <a:t>из-за острой нехватки инвестиционных ресурсов, требующихся для модернизации крупных корпоративных предприятий базовых отраслей  экономики Узбекистана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3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Потребность в иностранном капитале экономики Узбекистана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Прямоугольник 2"/>
          <p:cNvSpPr>
            <a:spLocks noChangeArrowheads="1"/>
          </p:cNvSpPr>
          <p:nvPr/>
        </p:nvSpPr>
        <p:spPr bwMode="auto">
          <a:xfrm>
            <a:off x="611560" y="1556792"/>
            <a:ext cx="8064896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buFontTx/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По данным Госкомстата Узбекистана за годы Независимости в  экономику Узбекистана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ежегодно привлекается не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2,2 - 2,4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млрд. дол.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США.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то же время  уже в краткосрочной  перспективе для поддержания устойчивого экономического роста Узбекистану ежегодно необходимо привлекать около 5-7 млрд. дол. США</a:t>
            </a:r>
          </a:p>
        </p:txBody>
      </p:sp>
    </p:spTree>
    <p:extLst>
      <p:ext uri="{BB962C8B-B14F-4D97-AF65-F5344CB8AC3E}">
        <p14:creationId xmlns:p14="http://schemas.microsoft.com/office/powerpoint/2010/main" val="15196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324036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ТЕОРЕТИЧЕСКИЕ ОСНОВЫ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ОРГАНИЗАЦИИ ЭФФЕКТИВНОГО КОРПОРАТИВНОГО УПРАВЛЕНИЯ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53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ПОНЯТИЕ И СУЩНОСТЬ КОРПОРАЦИИ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570980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Корпоративная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форма организации предпринимательства сложилась в конце ХIХ века и была обусловлена качественными сдвигами в производительных силах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общества. В настоящее время, занимая не более  </a:t>
            </a:r>
            <a:r>
              <a:rPr lang="ru-RU" altLang="ja-JP" sz="3200" dirty="0">
                <a:latin typeface="Times New Roman" pitchFamily="18" charset="0"/>
                <a:cs typeface="Times New Roman" pitchFamily="18" charset="0"/>
              </a:rPr>
              <a:t>20-25</a:t>
            </a:r>
            <a:r>
              <a:rPr lang="ru-RU" altLang="ja-JP" sz="3200" dirty="0" smtClean="0">
                <a:latin typeface="Times New Roman" pitchFamily="18" charset="0"/>
                <a:cs typeface="Times New Roman" pitchFamily="18" charset="0"/>
              </a:rPr>
              <a:t>% в </a:t>
            </a:r>
            <a:r>
              <a:rPr lang="ru-RU" altLang="ja-JP" sz="3200" dirty="0">
                <a:latin typeface="Times New Roman" pitchFamily="18" charset="0"/>
                <a:cs typeface="Times New Roman" pitchFamily="18" charset="0"/>
              </a:rPr>
              <a:t>структуре организационных </a:t>
            </a:r>
            <a:r>
              <a:rPr lang="ru-RU" altLang="ja-JP" sz="3200" dirty="0" smtClean="0">
                <a:latin typeface="Times New Roman" pitchFamily="18" charset="0"/>
                <a:cs typeface="Times New Roman" pitchFamily="18" charset="0"/>
              </a:rPr>
              <a:t>форм, </a:t>
            </a:r>
            <a:r>
              <a:rPr lang="ru-RU" altLang="ja-JP" sz="3200" dirty="0">
                <a:latin typeface="Times New Roman" pitchFamily="18" charset="0"/>
                <a:cs typeface="Times New Roman" pitchFamily="18" charset="0"/>
              </a:rPr>
              <a:t>корпорации дают </a:t>
            </a:r>
            <a:r>
              <a:rPr lang="ru-RU" altLang="ja-JP" sz="3200" dirty="0" smtClean="0">
                <a:latin typeface="Times New Roman" pitchFamily="18" charset="0"/>
                <a:cs typeface="Times New Roman" pitchFamily="18" charset="0"/>
              </a:rPr>
              <a:t> 80-90</a:t>
            </a:r>
            <a:r>
              <a:rPr lang="ru-RU" altLang="ja-JP" sz="3200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altLang="ja-JP" sz="3200" dirty="0" smtClean="0">
                <a:latin typeface="Times New Roman" pitchFamily="18" charset="0"/>
                <a:cs typeface="Times New Roman" pitchFamily="18" charset="0"/>
              </a:rPr>
              <a:t>мирового хозяйственного </a:t>
            </a:r>
            <a:r>
              <a:rPr lang="ru-RU" altLang="ja-JP" sz="3200" dirty="0">
                <a:latin typeface="Times New Roman" pitchFamily="18" charset="0"/>
                <a:cs typeface="Times New Roman" pitchFamily="18" charset="0"/>
              </a:rPr>
              <a:t>оборота.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972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967244" y="226318"/>
            <a:ext cx="73453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ГЛАВНОЕ УСЛОВИЕ УСПЕХА </a:t>
            </a:r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КОРПОРАТИВНЫХ ПРЕДПРИЯТИЙ </a:t>
            </a:r>
            <a:endParaRPr lang="ru-RU" sz="3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AutoShape 5"/>
          <p:cNvSpPr>
            <a:spLocks noChangeArrowheads="1"/>
          </p:cNvSpPr>
          <p:nvPr/>
        </p:nvSpPr>
        <p:spPr bwMode="auto">
          <a:xfrm>
            <a:off x="3275856" y="5157788"/>
            <a:ext cx="2111326" cy="1510506"/>
          </a:xfrm>
          <a:prstGeom prst="upArrow">
            <a:avLst>
              <a:gd name="adj1" fmla="val 50000"/>
              <a:gd name="adj2" fmla="val 263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10244" name="AutoShape 7"/>
          <p:cNvSpPr>
            <a:spLocks noChangeArrowheads="1"/>
          </p:cNvSpPr>
          <p:nvPr/>
        </p:nvSpPr>
        <p:spPr bwMode="auto">
          <a:xfrm>
            <a:off x="893788" y="3256757"/>
            <a:ext cx="2088232" cy="1568450"/>
          </a:xfrm>
          <a:prstGeom prst="rightArrow">
            <a:avLst>
              <a:gd name="adj1" fmla="val 50000"/>
              <a:gd name="adj2" fmla="val 440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Цена продукции</a:t>
            </a:r>
          </a:p>
        </p:txBody>
      </p:sp>
      <p:sp>
        <p:nvSpPr>
          <p:cNvPr id="10245" name="AutoShape 8"/>
          <p:cNvSpPr>
            <a:spLocks noChangeArrowheads="1"/>
          </p:cNvSpPr>
          <p:nvPr/>
        </p:nvSpPr>
        <p:spPr bwMode="auto">
          <a:xfrm>
            <a:off x="3275856" y="1303536"/>
            <a:ext cx="2111326" cy="1681480"/>
          </a:xfrm>
          <a:prstGeom prst="downArrow">
            <a:avLst>
              <a:gd name="adj1" fmla="val 50000"/>
              <a:gd name="adj2" fmla="val 30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0246" name="Oval 9"/>
          <p:cNvSpPr>
            <a:spLocks noChangeArrowheads="1"/>
          </p:cNvSpPr>
          <p:nvPr/>
        </p:nvSpPr>
        <p:spPr bwMode="auto">
          <a:xfrm>
            <a:off x="3059832" y="3068638"/>
            <a:ext cx="2448272" cy="1871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КОРПОРАЦИЯ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Text Box 13"/>
          <p:cNvSpPr txBox="1">
            <a:spLocks noChangeArrowheads="1"/>
          </p:cNvSpPr>
          <p:nvPr/>
        </p:nvSpPr>
        <p:spPr bwMode="auto">
          <a:xfrm>
            <a:off x="971550" y="5830888"/>
            <a:ext cx="45878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1800">
              <a:cs typeface="Arial" charset="0"/>
            </a:endParaRPr>
          </a:p>
        </p:txBody>
      </p:sp>
      <p:sp>
        <p:nvSpPr>
          <p:cNvPr id="10248" name="Text Box 15"/>
          <p:cNvSpPr txBox="1">
            <a:spLocks noChangeArrowheads="1"/>
          </p:cNvSpPr>
          <p:nvPr/>
        </p:nvSpPr>
        <p:spPr bwMode="auto">
          <a:xfrm rot="10800000">
            <a:off x="4065737" y="5536789"/>
            <a:ext cx="461665" cy="708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Спрос</a:t>
            </a:r>
          </a:p>
        </p:txBody>
      </p:sp>
      <p:sp>
        <p:nvSpPr>
          <p:cNvPr id="10249" name="Text Box 16"/>
          <p:cNvSpPr txBox="1">
            <a:spLocks noChangeArrowheads="1"/>
          </p:cNvSpPr>
          <p:nvPr/>
        </p:nvSpPr>
        <p:spPr bwMode="auto">
          <a:xfrm>
            <a:off x="4181773" y="1460679"/>
            <a:ext cx="461665" cy="152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Предложение</a:t>
            </a:r>
          </a:p>
        </p:txBody>
      </p:sp>
      <p:sp>
        <p:nvSpPr>
          <p:cNvPr id="10250" name="Line 17"/>
          <p:cNvSpPr>
            <a:spLocks noChangeShapeType="1"/>
          </p:cNvSpPr>
          <p:nvPr/>
        </p:nvSpPr>
        <p:spPr bwMode="auto">
          <a:xfrm flipV="1">
            <a:off x="5387182" y="2985016"/>
            <a:ext cx="1057026" cy="71630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1" name="Line 18"/>
          <p:cNvSpPr>
            <a:spLocks noChangeShapeType="1"/>
          </p:cNvSpPr>
          <p:nvPr/>
        </p:nvSpPr>
        <p:spPr bwMode="auto">
          <a:xfrm>
            <a:off x="5322094" y="4438650"/>
            <a:ext cx="865188" cy="7191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2" name="Text Box 19"/>
          <p:cNvSpPr txBox="1">
            <a:spLocks noChangeArrowheads="1"/>
          </p:cNvSpPr>
          <p:nvPr/>
        </p:nvSpPr>
        <p:spPr bwMode="auto">
          <a:xfrm>
            <a:off x="6372226" y="2699306"/>
            <a:ext cx="14534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УСПЕХ</a:t>
            </a:r>
          </a:p>
        </p:txBody>
      </p:sp>
      <p:sp>
        <p:nvSpPr>
          <p:cNvPr id="10253" name="Text Box 20"/>
          <p:cNvSpPr txBox="1">
            <a:spLocks noChangeArrowheads="1"/>
          </p:cNvSpPr>
          <p:nvPr/>
        </p:nvSpPr>
        <p:spPr bwMode="auto">
          <a:xfrm>
            <a:off x="6135688" y="5032375"/>
            <a:ext cx="19740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БАНКРОТСТВО</a:t>
            </a:r>
          </a:p>
        </p:txBody>
      </p:sp>
      <p:sp>
        <p:nvSpPr>
          <p:cNvPr id="10254" name="AutoShape 22"/>
          <p:cNvSpPr>
            <a:spLocks noChangeArrowheads="1"/>
          </p:cNvSpPr>
          <p:nvPr/>
        </p:nvSpPr>
        <p:spPr bwMode="auto">
          <a:xfrm>
            <a:off x="36513" y="6524625"/>
            <a:ext cx="647700" cy="28733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/>
              <a:t>1.1.1</a:t>
            </a:r>
          </a:p>
        </p:txBody>
      </p:sp>
    </p:spTree>
    <p:extLst>
      <p:ext uri="{BB962C8B-B14F-4D97-AF65-F5344CB8AC3E}">
        <p14:creationId xmlns:p14="http://schemas.microsoft.com/office/powerpoint/2010/main" val="80914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719</Words>
  <Application>Microsoft Office PowerPoint</Application>
  <PresentationFormat>Экран (4:3)</PresentationFormat>
  <Paragraphs>180</Paragraphs>
  <Slides>25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Тема Office</vt:lpstr>
      <vt:lpstr>Лист</vt:lpstr>
      <vt:lpstr>Презентация PowerPoint</vt:lpstr>
      <vt:lpstr>Презентация PowerPoint</vt:lpstr>
      <vt:lpstr>1. АКТУАЛИЗАЦИЯ ПРОБЛЕМЫ КОРПОРАТИВНОГО УПРАВЛЕНИЯ В РЕСПУБЛИКЕ УЗБЕКИСТАН</vt:lpstr>
      <vt:lpstr>Презентация PowerPoint</vt:lpstr>
      <vt:lpstr>Презентация PowerPoint</vt:lpstr>
      <vt:lpstr>Потребность в иностранном капитале экономики Узбекистана </vt:lpstr>
      <vt:lpstr>2. ТЕОРЕТИЧЕСКИЕ ОСНОВЫ  ОРГАНИЗАЦИИ ЭФФЕКТИВНОГО КОРПОРАТИВНОГО УПРАВЛЕНИЯ </vt:lpstr>
      <vt:lpstr>ПОНЯТИЕ И СУЩНОСТЬ КОРПОРАЦИИ </vt:lpstr>
      <vt:lpstr>Презентация PowerPoint</vt:lpstr>
      <vt:lpstr> КЛЮЧЕВЫЕ  ПРЕИМУЩЕСТВА  КОРПОРАТИВНЫХ ПРЕДПРИЯТИЙ: </vt:lpstr>
      <vt:lpstr>    СИСТЕМА СДЕРЖЕК И ПРОТИВОВЕСОВ, ИСПОЛЬЗУЕМЫХ В КОРПОРАТИВНОМ УПРАВЛЕНИИ   </vt:lpstr>
      <vt:lpstr>Презентация PowerPoint</vt:lpstr>
      <vt:lpstr>РАЗЛИЧНЫЕ АСПЕКТЫ МЕХАНИЗМА РЕАЛИЗАЦИИ  КОРПОРАТИВНОГО УПРАВЛЕНИЯ</vt:lpstr>
      <vt:lpstr>3. Мировая практика и тенденции развития корпоративного управления </vt:lpstr>
      <vt:lpstr>РЫЧАГИ ИНСТРУМЕНТАЛЬНОГО  ОБЕСПЕЧЕНИЯ КОРПОРАТИВНОГО УПРАВЛЕНИЯ ДЕЯТЕЛЬНОСТЬЮ АО </vt:lpstr>
      <vt:lpstr>4.СОВРЕМЕННОЕ СОСТОЯНИЕ КОРПОРАТИВНОГО УПРАВЛЕНИЯ В УЗБЕКИСТАНЕ</vt:lpstr>
      <vt:lpstr> Позиции Узбекистана по индикатору  качества деловой среды рейтинга « Ведение бизнеса»      в 2015 гг. </vt:lpstr>
      <vt:lpstr>Характеристика  корпоративных предприятий Узбекистана</vt:lpstr>
      <vt:lpstr>СТРУКТУРА  СОВОКУПНОГО  КАПИТАЛА АКЦИОНЕРНЫХ ОБЩЕСТВ УЗБЕКИСТАНА </vt:lpstr>
      <vt:lpstr>5. Пути совершенствования корпоративного управления в акционерных предприятиях Узбекистана  </vt:lpstr>
      <vt:lpstr> ПРИОРИТЕТНЫЕ ЗАДАЧИ  КОРПОРАТИВНОГО УПРАВЛЕНИЯ:   </vt:lpstr>
      <vt:lpstr>  РЫЧАГИ ИНСТИТУЦИОНАЛЬНОГО ОБЕСПЕЧЕНИЯ КОРПОРАТИВНОГО УПРАВЛЕНИЯ В УЗБЕКИСТАНЕ   </vt:lpstr>
      <vt:lpstr>Предлагаемая структура управления ВИКС</vt:lpstr>
      <vt:lpstr>Задачи, вытекающие из Указа Президента УП- 47 20 от 24.04 2015г.</vt:lpstr>
      <vt:lpstr>Спасибо за внимание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97</cp:revision>
  <cp:lastPrinted>2015-11-18T04:24:16Z</cp:lastPrinted>
  <dcterms:created xsi:type="dcterms:W3CDTF">2015-03-23T10:43:38Z</dcterms:created>
  <dcterms:modified xsi:type="dcterms:W3CDTF">2015-11-26T07:16:19Z</dcterms:modified>
</cp:coreProperties>
</file>