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648" r:id="rId2"/>
    <p:sldMasterId id="2147483704" r:id="rId3"/>
    <p:sldMasterId id="2147483682" r:id="rId4"/>
  </p:sldMasterIdLst>
  <p:notesMasterIdLst>
    <p:notesMasterId r:id="rId20"/>
  </p:notesMasterIdLst>
  <p:sldIdLst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04" r:id="rId19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orient="horz" pos="425">
          <p15:clr>
            <a:srgbClr val="A4A3A4"/>
          </p15:clr>
        </p15:guide>
        <p15:guide id="3" orient="horz" pos="1141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orient="horz" pos="4144">
          <p15:clr>
            <a:srgbClr val="A4A3A4"/>
          </p15:clr>
        </p15:guide>
        <p15:guide id="6" orient="horz" pos="4087">
          <p15:clr>
            <a:srgbClr val="A4A3A4"/>
          </p15:clr>
        </p15:guide>
        <p15:guide id="7" orient="horz" pos="726">
          <p15:clr>
            <a:srgbClr val="A4A3A4"/>
          </p15:clr>
        </p15:guide>
        <p15:guide id="8" orient="horz" pos="549">
          <p15:clr>
            <a:srgbClr val="A4A3A4"/>
          </p15:clr>
        </p15:guide>
        <p15:guide id="9" pos="236">
          <p15:clr>
            <a:srgbClr val="A4A3A4"/>
          </p15:clr>
        </p15:guide>
        <p15:guide id="10" pos="55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C7E7"/>
    <a:srgbClr val="8C8C8C"/>
    <a:srgbClr val="8ED2EC"/>
    <a:srgbClr val="575757"/>
    <a:srgbClr val="B4B4B4"/>
    <a:srgbClr val="DCDCDC"/>
    <a:srgbClr val="A6A6A6"/>
    <a:srgbClr val="BFBFBF"/>
    <a:srgbClr val="7F7F7F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74" d="100"/>
          <a:sy n="74" d="100"/>
        </p:scale>
        <p:origin x="1248" y="72"/>
      </p:cViewPr>
      <p:guideLst>
        <p:guide orient="horz" pos="255"/>
        <p:guide orient="horz" pos="425"/>
        <p:guide orient="horz" pos="1141"/>
        <p:guide orient="horz" pos="3884"/>
        <p:guide orient="horz" pos="4144"/>
        <p:guide orient="horz" pos="4087"/>
        <p:guide orient="horz" pos="726"/>
        <p:guide orient="horz" pos="549"/>
        <p:guide pos="236"/>
        <p:guide pos="55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rgbClr val="575757"/>
              </a:solidFill>
            </c:spPr>
          </c:dPt>
          <c:dPt>
            <c:idx val="2"/>
            <c:bubble3D val="0"/>
            <c:spPr>
              <a:solidFill>
                <a:srgbClr val="8C8C8C"/>
              </a:solidFill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</c:v>
                </c:pt>
                <c:pt idx="1">
                  <c:v>0.3</c:v>
                </c:pt>
                <c:pt idx="2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42F0D5-FFEA-4ECA-8777-99E46E3B2018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1C9C32-0635-48A3-8000-E665CEB31700}" type="pres">
      <dgm:prSet presAssocID="{2B42F0D5-FFEA-4ECA-8777-99E46E3B201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550FF4-C65B-4D4E-94C0-27D673FEB6F1}" type="presOf" srcId="{2B42F0D5-FFEA-4ECA-8777-99E46E3B2018}" destId="{501C9C32-0635-48A3-8000-E665CEB31700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F00927-B23B-4F66-88E6-826BEBF4F23F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B8762D-E105-446D-94AE-1CCD3C7842DF}">
      <dgm:prSet phldrT="[Text]"/>
      <dgm:spPr>
        <a:solidFill>
          <a:srgbClr val="81BC00"/>
        </a:solidFill>
      </dgm:spPr>
      <dgm:t>
        <a:bodyPr/>
        <a:lstStyle/>
        <a:p>
          <a:r>
            <a:rPr lang="ru-RU" b="1" dirty="0" smtClean="0"/>
            <a:t>Оценка системы корпоративного управления</a:t>
          </a:r>
          <a:endParaRPr lang="en-US" dirty="0"/>
        </a:p>
      </dgm:t>
    </dgm:pt>
    <dgm:pt modelId="{974A8EF1-44FF-4C08-9EBA-D2AF371E2F8C}" type="parTrans" cxnId="{863F0E4A-F8EC-4432-BA44-92B6329D38FA}">
      <dgm:prSet/>
      <dgm:spPr/>
      <dgm:t>
        <a:bodyPr/>
        <a:lstStyle/>
        <a:p>
          <a:endParaRPr lang="en-US"/>
        </a:p>
      </dgm:t>
    </dgm:pt>
    <dgm:pt modelId="{E62B1EE7-08AF-414B-9B93-04D7D7F0A651}" type="sibTrans" cxnId="{863F0E4A-F8EC-4432-BA44-92B6329D38FA}">
      <dgm:prSet/>
      <dgm:spPr/>
      <dgm:t>
        <a:bodyPr/>
        <a:lstStyle/>
        <a:p>
          <a:endParaRPr lang="en-US"/>
        </a:p>
      </dgm:t>
    </dgm:pt>
    <dgm:pt modelId="{2B8ED94A-FFE6-445C-8AC6-7F9D979ABEF5}">
      <dgm:prSet phldrT="[Text]"/>
      <dgm:spPr>
        <a:solidFill>
          <a:srgbClr val="00A1DE"/>
        </a:solidFill>
      </dgm:spPr>
      <dgm:t>
        <a:bodyPr/>
        <a:lstStyle/>
        <a:p>
          <a:r>
            <a:rPr lang="ru-RU" b="1" dirty="0" smtClean="0"/>
            <a:t>Разработка и внедрение кодекса корпоративного управления</a:t>
          </a:r>
          <a:endParaRPr lang="en-US" dirty="0"/>
        </a:p>
      </dgm:t>
    </dgm:pt>
    <dgm:pt modelId="{2DEDD9B2-6934-43A4-A233-2D58C0AA3B8E}" type="parTrans" cxnId="{67549AC7-F8AE-49C6-B2E3-E21AA5D475D1}">
      <dgm:prSet/>
      <dgm:spPr/>
      <dgm:t>
        <a:bodyPr/>
        <a:lstStyle/>
        <a:p>
          <a:endParaRPr lang="en-US"/>
        </a:p>
      </dgm:t>
    </dgm:pt>
    <dgm:pt modelId="{4E1D5179-C74F-4905-AE4F-77E835F145FF}" type="sibTrans" cxnId="{67549AC7-F8AE-49C6-B2E3-E21AA5D475D1}">
      <dgm:prSet/>
      <dgm:spPr/>
      <dgm:t>
        <a:bodyPr/>
        <a:lstStyle/>
        <a:p>
          <a:endParaRPr lang="en-US"/>
        </a:p>
      </dgm:t>
    </dgm:pt>
    <dgm:pt modelId="{34405C58-EB04-4A28-B27F-7C704FCC80EE}">
      <dgm:prSet phldrT="[Text]"/>
      <dgm:spPr>
        <a:solidFill>
          <a:srgbClr val="8C8C8C"/>
        </a:solidFill>
      </dgm:spPr>
      <dgm:t>
        <a:bodyPr/>
        <a:lstStyle/>
        <a:p>
          <a:r>
            <a:rPr lang="ru-RU" b="1" dirty="0" smtClean="0"/>
            <a:t>Оценка эффективности совета директоров</a:t>
          </a:r>
          <a:endParaRPr lang="en-US" dirty="0"/>
        </a:p>
      </dgm:t>
    </dgm:pt>
    <dgm:pt modelId="{B60E906A-3EBA-457D-989C-D2FF1EE3E1FE}" type="parTrans" cxnId="{B12F5B1F-9D49-4188-9E54-901083E72866}">
      <dgm:prSet/>
      <dgm:spPr/>
      <dgm:t>
        <a:bodyPr/>
        <a:lstStyle/>
        <a:p>
          <a:endParaRPr lang="en-US"/>
        </a:p>
      </dgm:t>
    </dgm:pt>
    <dgm:pt modelId="{22FCBAA3-EA33-4DD2-9A62-E34C574E1BBF}" type="sibTrans" cxnId="{B12F5B1F-9D49-4188-9E54-901083E72866}">
      <dgm:prSet/>
      <dgm:spPr/>
      <dgm:t>
        <a:bodyPr/>
        <a:lstStyle/>
        <a:p>
          <a:endParaRPr lang="en-US"/>
        </a:p>
      </dgm:t>
    </dgm:pt>
    <dgm:pt modelId="{9AFC7BDD-616D-4134-BA24-2E4940266F23}">
      <dgm:prSet phldrT="[Text]"/>
      <dgm:spPr/>
      <dgm:t>
        <a:bodyPr/>
        <a:lstStyle/>
        <a:p>
          <a:r>
            <a:rPr lang="ru-RU" b="1" dirty="0" smtClean="0"/>
            <a:t>Семинары по корпоративному управлению</a:t>
          </a:r>
          <a:endParaRPr lang="en-US" dirty="0"/>
        </a:p>
      </dgm:t>
    </dgm:pt>
    <dgm:pt modelId="{1935D49E-2F16-42F7-B267-BEB5B55F3F8B}" type="parTrans" cxnId="{9025863F-D4E4-47B0-B164-3A0CC7AC27C9}">
      <dgm:prSet/>
      <dgm:spPr/>
      <dgm:t>
        <a:bodyPr/>
        <a:lstStyle/>
        <a:p>
          <a:endParaRPr lang="en-US"/>
        </a:p>
      </dgm:t>
    </dgm:pt>
    <dgm:pt modelId="{C992A777-28EB-4876-B025-00ECC03D5F87}" type="sibTrans" cxnId="{9025863F-D4E4-47B0-B164-3A0CC7AC27C9}">
      <dgm:prSet/>
      <dgm:spPr/>
      <dgm:t>
        <a:bodyPr/>
        <a:lstStyle/>
        <a:p>
          <a:endParaRPr lang="en-US"/>
        </a:p>
      </dgm:t>
    </dgm:pt>
    <dgm:pt modelId="{E8DFE7E6-F5E8-484C-B1F3-2FE10D0CB0C8}" type="pres">
      <dgm:prSet presAssocID="{89F00927-B23B-4F66-88E6-826BEBF4F23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596FFE-A4CB-4612-ABFD-A2A9133E5DE3}" type="pres">
      <dgm:prSet presAssocID="{89F00927-B23B-4F66-88E6-826BEBF4F23F}" presName="axisShape" presStyleLbl="bgShp" presStyleIdx="0" presStyleCnt="1"/>
      <dgm:spPr/>
    </dgm:pt>
    <dgm:pt modelId="{ADDA5536-E2EE-474B-A4B9-F0F9B05B6122}" type="pres">
      <dgm:prSet presAssocID="{89F00927-B23B-4F66-88E6-826BEBF4F23F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76487-D09C-4B8B-A892-3797C0778BE8}" type="pres">
      <dgm:prSet presAssocID="{89F00927-B23B-4F66-88E6-826BEBF4F23F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4D969-CCBC-4B7D-879E-0E34E051F9E7}" type="pres">
      <dgm:prSet presAssocID="{89F00927-B23B-4F66-88E6-826BEBF4F23F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CF175A-C7F4-4BDF-B83A-F1EE2543A0E5}" type="pres">
      <dgm:prSet presAssocID="{89F00927-B23B-4F66-88E6-826BEBF4F23F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2F6B43-AADE-4B7F-A7B1-04F28534894F}" type="presOf" srcId="{34405C58-EB04-4A28-B27F-7C704FCC80EE}" destId="{2684D969-CCBC-4B7D-879E-0E34E051F9E7}" srcOrd="0" destOrd="0" presId="urn:microsoft.com/office/officeart/2005/8/layout/matrix2"/>
    <dgm:cxn modelId="{9025863F-D4E4-47B0-B164-3A0CC7AC27C9}" srcId="{89F00927-B23B-4F66-88E6-826BEBF4F23F}" destId="{9AFC7BDD-616D-4134-BA24-2E4940266F23}" srcOrd="3" destOrd="0" parTransId="{1935D49E-2F16-42F7-B267-BEB5B55F3F8B}" sibTransId="{C992A777-28EB-4876-B025-00ECC03D5F87}"/>
    <dgm:cxn modelId="{4A286167-614D-465E-B3AD-E9E72C3299B4}" type="presOf" srcId="{9AFC7BDD-616D-4134-BA24-2E4940266F23}" destId="{22CF175A-C7F4-4BDF-B83A-F1EE2543A0E5}" srcOrd="0" destOrd="0" presId="urn:microsoft.com/office/officeart/2005/8/layout/matrix2"/>
    <dgm:cxn modelId="{DFA548E1-E331-4A93-BF0B-E7E69BAE8D0E}" type="presOf" srcId="{44B8762D-E105-446D-94AE-1CCD3C7842DF}" destId="{ADDA5536-E2EE-474B-A4B9-F0F9B05B6122}" srcOrd="0" destOrd="0" presId="urn:microsoft.com/office/officeart/2005/8/layout/matrix2"/>
    <dgm:cxn modelId="{AD70C738-5ED5-420F-AC42-073B832A052C}" type="presOf" srcId="{2B8ED94A-FFE6-445C-8AC6-7F9D979ABEF5}" destId="{A6D76487-D09C-4B8B-A892-3797C0778BE8}" srcOrd="0" destOrd="0" presId="urn:microsoft.com/office/officeart/2005/8/layout/matrix2"/>
    <dgm:cxn modelId="{CF8D824F-8614-4462-BD49-7E0BA448522C}" type="presOf" srcId="{89F00927-B23B-4F66-88E6-826BEBF4F23F}" destId="{E8DFE7E6-F5E8-484C-B1F3-2FE10D0CB0C8}" srcOrd="0" destOrd="0" presId="urn:microsoft.com/office/officeart/2005/8/layout/matrix2"/>
    <dgm:cxn modelId="{67549AC7-F8AE-49C6-B2E3-E21AA5D475D1}" srcId="{89F00927-B23B-4F66-88E6-826BEBF4F23F}" destId="{2B8ED94A-FFE6-445C-8AC6-7F9D979ABEF5}" srcOrd="1" destOrd="0" parTransId="{2DEDD9B2-6934-43A4-A233-2D58C0AA3B8E}" sibTransId="{4E1D5179-C74F-4905-AE4F-77E835F145FF}"/>
    <dgm:cxn modelId="{863F0E4A-F8EC-4432-BA44-92B6329D38FA}" srcId="{89F00927-B23B-4F66-88E6-826BEBF4F23F}" destId="{44B8762D-E105-446D-94AE-1CCD3C7842DF}" srcOrd="0" destOrd="0" parTransId="{974A8EF1-44FF-4C08-9EBA-D2AF371E2F8C}" sibTransId="{E62B1EE7-08AF-414B-9B93-04D7D7F0A651}"/>
    <dgm:cxn modelId="{B12F5B1F-9D49-4188-9E54-901083E72866}" srcId="{89F00927-B23B-4F66-88E6-826BEBF4F23F}" destId="{34405C58-EB04-4A28-B27F-7C704FCC80EE}" srcOrd="2" destOrd="0" parTransId="{B60E906A-3EBA-457D-989C-D2FF1EE3E1FE}" sibTransId="{22FCBAA3-EA33-4DD2-9A62-E34C574E1BBF}"/>
    <dgm:cxn modelId="{E8F33433-9107-4B0D-8072-77F8806A331B}" type="presParOf" srcId="{E8DFE7E6-F5E8-484C-B1F3-2FE10D0CB0C8}" destId="{44596FFE-A4CB-4612-ABFD-A2A9133E5DE3}" srcOrd="0" destOrd="0" presId="urn:microsoft.com/office/officeart/2005/8/layout/matrix2"/>
    <dgm:cxn modelId="{589F62B3-6106-4B50-9C82-CD8B6D0DC336}" type="presParOf" srcId="{E8DFE7E6-F5E8-484C-B1F3-2FE10D0CB0C8}" destId="{ADDA5536-E2EE-474B-A4B9-F0F9B05B6122}" srcOrd="1" destOrd="0" presId="urn:microsoft.com/office/officeart/2005/8/layout/matrix2"/>
    <dgm:cxn modelId="{0484E80C-8322-416C-9425-753949AE1B15}" type="presParOf" srcId="{E8DFE7E6-F5E8-484C-B1F3-2FE10D0CB0C8}" destId="{A6D76487-D09C-4B8B-A892-3797C0778BE8}" srcOrd="2" destOrd="0" presId="urn:microsoft.com/office/officeart/2005/8/layout/matrix2"/>
    <dgm:cxn modelId="{450EC0FB-906E-4D42-B605-958B91575488}" type="presParOf" srcId="{E8DFE7E6-F5E8-484C-B1F3-2FE10D0CB0C8}" destId="{2684D969-CCBC-4B7D-879E-0E34E051F9E7}" srcOrd="3" destOrd="0" presId="urn:microsoft.com/office/officeart/2005/8/layout/matrix2"/>
    <dgm:cxn modelId="{AAF85637-E788-4B32-9916-9E4056E271BA}" type="presParOf" srcId="{E8DFE7E6-F5E8-484C-B1F3-2FE10D0CB0C8}" destId="{22CF175A-C7F4-4BDF-B83A-F1EE2543A0E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96FFE-A4CB-4612-ABFD-A2A9133E5DE3}">
      <dsp:nvSpPr>
        <dsp:cNvPr id="0" name=""/>
        <dsp:cNvSpPr/>
      </dsp:nvSpPr>
      <dsp:spPr>
        <a:xfrm>
          <a:off x="1008000" y="0"/>
          <a:ext cx="4572000" cy="4572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A5536-E2EE-474B-A4B9-F0F9B05B6122}">
      <dsp:nvSpPr>
        <dsp:cNvPr id="0" name=""/>
        <dsp:cNvSpPr/>
      </dsp:nvSpPr>
      <dsp:spPr>
        <a:xfrm>
          <a:off x="1305180" y="297180"/>
          <a:ext cx="1828800" cy="1828800"/>
        </a:xfrm>
        <a:prstGeom prst="roundRect">
          <a:avLst/>
        </a:prstGeom>
        <a:solidFill>
          <a:srgbClr val="81B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Оценка системы корпоративного управления</a:t>
          </a:r>
          <a:endParaRPr lang="en-US" sz="1400" kern="1200" dirty="0"/>
        </a:p>
      </dsp:txBody>
      <dsp:txXfrm>
        <a:off x="1394455" y="386455"/>
        <a:ext cx="1650250" cy="1650250"/>
      </dsp:txXfrm>
    </dsp:sp>
    <dsp:sp modelId="{A6D76487-D09C-4B8B-A892-3797C0778BE8}">
      <dsp:nvSpPr>
        <dsp:cNvPr id="0" name=""/>
        <dsp:cNvSpPr/>
      </dsp:nvSpPr>
      <dsp:spPr>
        <a:xfrm>
          <a:off x="3454020" y="297180"/>
          <a:ext cx="1828800" cy="1828800"/>
        </a:xfrm>
        <a:prstGeom prst="roundRect">
          <a:avLst/>
        </a:prstGeom>
        <a:solidFill>
          <a:srgbClr val="00A1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Разработка и внедрение кодекса корпоративного управления</a:t>
          </a:r>
          <a:endParaRPr lang="en-US" sz="1400" kern="1200" dirty="0"/>
        </a:p>
      </dsp:txBody>
      <dsp:txXfrm>
        <a:off x="3543295" y="386455"/>
        <a:ext cx="1650250" cy="1650250"/>
      </dsp:txXfrm>
    </dsp:sp>
    <dsp:sp modelId="{2684D969-CCBC-4B7D-879E-0E34E051F9E7}">
      <dsp:nvSpPr>
        <dsp:cNvPr id="0" name=""/>
        <dsp:cNvSpPr/>
      </dsp:nvSpPr>
      <dsp:spPr>
        <a:xfrm>
          <a:off x="1305180" y="2446019"/>
          <a:ext cx="1828800" cy="1828800"/>
        </a:xfrm>
        <a:prstGeom prst="roundRect">
          <a:avLst/>
        </a:prstGeom>
        <a:solidFill>
          <a:srgbClr val="8C8C8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Оценка эффективности совета директоров</a:t>
          </a:r>
          <a:endParaRPr lang="en-US" sz="1400" kern="1200" dirty="0"/>
        </a:p>
      </dsp:txBody>
      <dsp:txXfrm>
        <a:off x="1394455" y="2535294"/>
        <a:ext cx="1650250" cy="1650250"/>
      </dsp:txXfrm>
    </dsp:sp>
    <dsp:sp modelId="{22CF175A-C7F4-4BDF-B83A-F1EE2543A0E5}">
      <dsp:nvSpPr>
        <dsp:cNvPr id="0" name=""/>
        <dsp:cNvSpPr/>
      </dsp:nvSpPr>
      <dsp:spPr>
        <a:xfrm>
          <a:off x="3454020" y="2446019"/>
          <a:ext cx="1828800" cy="182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Семинары по корпоративному управлению</a:t>
          </a:r>
          <a:endParaRPr lang="en-US" sz="1400" kern="1200" dirty="0"/>
        </a:p>
      </dsp:txBody>
      <dsp:txXfrm>
        <a:off x="3543295" y="2535294"/>
        <a:ext cx="1650250" cy="1650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BA5BBE4-AEA3-489A-A28E-0C2FAF2506E3}" type="datetimeFigureOut">
              <a:rPr lang="en-US" smtClean="0"/>
              <a:pPr/>
              <a:t>24/11/2015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0F4A2C8-6C88-4E71-83EE-698B9D4FE2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625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023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26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970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674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613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347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5617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5E2A-F413-46E7-8954-92A7BBEFECBA}" type="slidenum">
              <a:rPr lang="de-DE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804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097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5617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5E2A-F413-46E7-8954-92A7BBEFECBA}" type="slidenum">
              <a:rPr lang="de-DE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44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71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5E2A-F413-46E7-8954-92A7BBEFECBA}" type="slidenum">
              <a:rPr lang="de-DE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551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004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99" y="4362386"/>
            <a:ext cx="4680000" cy="11383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9" name="Picture 8" descr="DEL_PRI_RGB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33" y="399742"/>
            <a:ext cx="1720800" cy="32253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74399" y="1812924"/>
            <a:ext cx="4680000" cy="8424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74399" y="2655324"/>
            <a:ext cx="4680000" cy="17070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83072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8680" y="782515"/>
            <a:ext cx="8397705" cy="10192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79591" y="316524"/>
            <a:ext cx="8396794" cy="5130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69888" y="1810605"/>
            <a:ext cx="8406497" cy="43615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  <a:lvl2pPr marL="176213" indent="-176213">
              <a:buFont typeface="Arial" pitchFamily="34" charset="0"/>
              <a:buChar char="•"/>
              <a:defRPr/>
            </a:lvl2pPr>
            <a:lvl3pPr marL="361950" indent="-180975">
              <a:defRPr/>
            </a:lvl3pPr>
            <a:lvl4pPr marL="534988" indent="-173038"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4988" indent="-173038"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361950" lvl="3" indent="-180975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−"/>
            </a:pPr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4635143" y="1814459"/>
            <a:ext cx="4140000" cy="435774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9591" y="782515"/>
            <a:ext cx="8395552" cy="10192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79591" y="315072"/>
            <a:ext cx="8395552" cy="5130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70800" y="1814459"/>
            <a:ext cx="4140000" cy="4357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  <a:lvl2pPr marL="176213" indent="-176213">
              <a:buFont typeface="Arial" pitchFamily="34" charset="0"/>
              <a:buChar char="•"/>
              <a:defRPr/>
            </a:lvl2pPr>
            <a:lvl3pPr marL="361950" indent="-180975">
              <a:defRPr/>
            </a:lvl3pPr>
            <a:lvl4pPr marL="534988" indent="-173038"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4988" indent="-173038"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361950" lvl="3" indent="-180975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−"/>
            </a:pPr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379591" y="2238199"/>
            <a:ext cx="4122000" cy="180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b="0"/>
            </a:lvl1pPr>
            <a:lvl2pPr marL="180975" indent="-180975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/>
              <a:defRPr/>
            </a:lvl2pPr>
            <a:lvl3pPr marL="180975" indent="-180975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i="1"/>
            </a:lvl3pPr>
            <a:lvl4pPr marL="361950" indent="-180975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−"/>
              <a:defRPr i="0"/>
            </a:lvl4pPr>
            <a:lvl5pPr marL="534988" indent="-173038">
              <a:spcBef>
                <a:spcPts val="6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361950" lvl="3" indent="-180975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−"/>
            </a:pPr>
            <a:r>
              <a:rPr lang="en-US" dirty="0" smtClean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4"/>
          </p:nvPr>
        </p:nvSpPr>
        <p:spPr>
          <a:xfrm>
            <a:off x="379591" y="1809583"/>
            <a:ext cx="4122000" cy="357187"/>
          </a:xfrm>
          <a:prstGeom prst="rect">
            <a:avLst/>
          </a:prstGeom>
          <a:solidFill>
            <a:schemeClr val="accent3"/>
          </a:solidFill>
        </p:spPr>
        <p:txBody>
          <a:bodyPr anchor="ctr" anchorCtr="0"/>
          <a:lstStyle>
            <a:lvl1pPr marL="87313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 userDrawn="1">
            <p:ph idx="15"/>
          </p:nvPr>
        </p:nvSpPr>
        <p:spPr>
          <a:xfrm>
            <a:off x="379591" y="4487651"/>
            <a:ext cx="4122000" cy="167819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b="0"/>
            </a:lvl1pPr>
            <a:lvl2pPr marL="180975" indent="-180975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/>
              <a:defRPr/>
            </a:lvl2pPr>
            <a:lvl3pPr marL="180975" indent="-180975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i="1"/>
            </a:lvl3pPr>
            <a:lvl4pPr marL="361950" indent="-180975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−"/>
              <a:defRPr i="0"/>
            </a:lvl4pPr>
            <a:lvl5pPr marL="534988" indent="-173038">
              <a:spcBef>
                <a:spcPts val="6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361950" lvl="3" indent="-180975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−"/>
            </a:pPr>
            <a:r>
              <a:rPr lang="en-US" dirty="0" smtClean="0"/>
              <a:t>Third level</a:t>
            </a:r>
          </a:p>
        </p:txBody>
      </p:sp>
      <p:sp>
        <p:nvSpPr>
          <p:cNvPr id="11" name="Text Placeholder 8"/>
          <p:cNvSpPr>
            <a:spLocks noGrp="1"/>
          </p:cNvSpPr>
          <p:nvPr userDrawn="1">
            <p:ph type="body" sz="quarter" idx="16"/>
          </p:nvPr>
        </p:nvSpPr>
        <p:spPr>
          <a:xfrm>
            <a:off x="379591" y="4059035"/>
            <a:ext cx="4122000" cy="357187"/>
          </a:xfrm>
          <a:prstGeom prst="rect">
            <a:avLst/>
          </a:prstGeom>
          <a:solidFill>
            <a:schemeClr val="accent3"/>
          </a:solidFill>
        </p:spPr>
        <p:txBody>
          <a:bodyPr anchor="ctr" anchorCtr="0"/>
          <a:lstStyle>
            <a:lvl1pPr marL="87313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 userDrawn="1">
            <p:ph idx="17"/>
          </p:nvPr>
        </p:nvSpPr>
        <p:spPr>
          <a:xfrm>
            <a:off x="4654383" y="2238199"/>
            <a:ext cx="4122000" cy="180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b="0"/>
            </a:lvl1pPr>
            <a:lvl2pPr marL="180975" indent="-180975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/>
              <a:defRPr/>
            </a:lvl2pPr>
            <a:lvl3pPr marL="180975" indent="-180975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i="1"/>
            </a:lvl3pPr>
            <a:lvl4pPr marL="361950" indent="-180975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−"/>
              <a:defRPr i="0"/>
            </a:lvl4pPr>
            <a:lvl5pPr marL="534988" indent="-173038">
              <a:spcBef>
                <a:spcPts val="6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361950" lvl="3" indent="-180975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−"/>
            </a:pPr>
            <a:r>
              <a:rPr lang="en-US" dirty="0" smtClean="0"/>
              <a:t>Third level</a:t>
            </a:r>
          </a:p>
        </p:txBody>
      </p:sp>
      <p:sp>
        <p:nvSpPr>
          <p:cNvPr id="13" name="Text Placeholder 8"/>
          <p:cNvSpPr>
            <a:spLocks noGrp="1"/>
          </p:cNvSpPr>
          <p:nvPr userDrawn="1">
            <p:ph type="body" sz="quarter" idx="18"/>
          </p:nvPr>
        </p:nvSpPr>
        <p:spPr>
          <a:xfrm>
            <a:off x="4654383" y="1809583"/>
            <a:ext cx="4122000" cy="357187"/>
          </a:xfrm>
          <a:prstGeom prst="rect">
            <a:avLst/>
          </a:prstGeom>
          <a:solidFill>
            <a:schemeClr val="accent3"/>
          </a:solidFill>
        </p:spPr>
        <p:txBody>
          <a:bodyPr anchor="ctr" anchorCtr="0"/>
          <a:lstStyle>
            <a:lvl1pPr marL="87313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 userDrawn="1">
            <p:ph idx="19"/>
          </p:nvPr>
        </p:nvSpPr>
        <p:spPr>
          <a:xfrm>
            <a:off x="4654383" y="4487651"/>
            <a:ext cx="4122000" cy="167819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b="0"/>
            </a:lvl1pPr>
            <a:lvl2pPr marL="180975" indent="-180975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/>
              <a:defRPr/>
            </a:lvl2pPr>
            <a:lvl3pPr marL="180975" indent="-180975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i="1"/>
            </a:lvl3pPr>
            <a:lvl4pPr marL="361950" indent="-180975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−"/>
              <a:defRPr i="0"/>
            </a:lvl4pPr>
            <a:lvl5pPr marL="534988" indent="-173038">
              <a:spcBef>
                <a:spcPts val="6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361950" lvl="3" indent="-180975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−"/>
            </a:pPr>
            <a:r>
              <a:rPr lang="en-US" dirty="0" smtClean="0"/>
              <a:t>Third level</a:t>
            </a:r>
          </a:p>
        </p:txBody>
      </p:sp>
      <p:sp>
        <p:nvSpPr>
          <p:cNvPr id="15" name="Text Placeholder 8"/>
          <p:cNvSpPr>
            <a:spLocks noGrp="1"/>
          </p:cNvSpPr>
          <p:nvPr userDrawn="1">
            <p:ph type="body" sz="quarter" idx="20"/>
          </p:nvPr>
        </p:nvSpPr>
        <p:spPr>
          <a:xfrm>
            <a:off x="4654383" y="4059035"/>
            <a:ext cx="4122000" cy="357187"/>
          </a:xfrm>
          <a:prstGeom prst="rect">
            <a:avLst/>
          </a:prstGeom>
          <a:solidFill>
            <a:schemeClr val="accent3"/>
          </a:solidFill>
        </p:spPr>
        <p:txBody>
          <a:bodyPr anchor="ctr" anchorCtr="0"/>
          <a:lstStyle>
            <a:lvl1pPr marL="87313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9591" y="782515"/>
            <a:ext cx="8396792" cy="10192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79591" y="316526"/>
            <a:ext cx="8396792" cy="5130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for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9591" y="782515"/>
            <a:ext cx="8394522" cy="10192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79591" y="316526"/>
            <a:ext cx="8394522" cy="5130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79592" y="1814459"/>
            <a:ext cx="4140000" cy="4357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  <a:lvl2pPr marL="176213" indent="-176213">
              <a:buFont typeface="Arial" pitchFamily="34" charset="0"/>
              <a:buChar char="•"/>
              <a:defRPr/>
            </a:lvl2pPr>
            <a:lvl3pPr marL="361950" indent="-180975">
              <a:defRPr/>
            </a:lvl3pPr>
            <a:lvl4pPr marL="534988" indent="-173038"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4988" indent="-173038"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361950" lvl="3" indent="-180975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−"/>
            </a:pPr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and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5664" y="896411"/>
            <a:ext cx="4140000" cy="110573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0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765664" y="2010941"/>
            <a:ext cx="4140000" cy="41612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  <a:lvl2pPr marL="176213" indent="-176213">
              <a:buFont typeface="Arial" pitchFamily="34" charset="0"/>
              <a:buChar char="•"/>
              <a:defRPr/>
            </a:lvl2pPr>
            <a:lvl3pPr marL="361950" indent="-180975">
              <a:defRPr/>
            </a:lvl3pPr>
            <a:lvl4pPr marL="534988" indent="-173038"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4988" indent="-173038"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361950" lvl="3" indent="-180975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−"/>
            </a:pPr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Im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8" y="1812925"/>
            <a:ext cx="8396043" cy="75881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defRPr sz="4800" b="0" cap="none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9888" y="2571744"/>
            <a:ext cx="8396043" cy="35941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575757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5529" y="1812925"/>
            <a:ext cx="2776504" cy="54450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75529" y="2374056"/>
            <a:ext cx="2776503" cy="37917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26731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27490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Sli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29" y="303993"/>
            <a:ext cx="6845093" cy="58706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</a:defRPr>
            </a:lvl1pPr>
            <a:lvl2pPr marL="0" indent="0">
              <a:buNone/>
              <a:tabLst/>
              <a:defRPr sz="3000" b="0">
                <a:solidFill>
                  <a:schemeClr val="bg1"/>
                </a:solidFill>
              </a:defRPr>
            </a:lvl2pPr>
            <a:lvl3pPr marL="274638" indent="-274638">
              <a:buFont typeface="Arial" pitchFamily="34" charset="0"/>
              <a:buChar char="•"/>
              <a:defRPr sz="3000" b="0">
                <a:solidFill>
                  <a:schemeClr val="bg1"/>
                </a:solidFill>
              </a:defRPr>
            </a:lvl3pPr>
            <a:lvl4pPr>
              <a:defRPr sz="3000" b="0">
                <a:solidFill>
                  <a:schemeClr val="bg1"/>
                </a:solidFill>
              </a:defRPr>
            </a:lvl4pPr>
            <a:lvl5pPr>
              <a:defRPr sz="3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0562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29" y="303993"/>
            <a:ext cx="6845093" cy="58706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</a:defRPr>
            </a:lvl1pPr>
            <a:lvl2pPr marL="0" indent="0">
              <a:buNone/>
              <a:tabLst/>
              <a:defRPr sz="3000" b="0">
                <a:solidFill>
                  <a:schemeClr val="bg1"/>
                </a:solidFill>
              </a:defRPr>
            </a:lvl2pPr>
            <a:lvl3pPr marL="274638" indent="-274638">
              <a:buFont typeface="Arial" pitchFamily="34" charset="0"/>
              <a:buChar char="•"/>
              <a:defRPr sz="3000" b="0">
                <a:solidFill>
                  <a:schemeClr val="bg1"/>
                </a:solidFill>
              </a:defRPr>
            </a:lvl3pPr>
            <a:lvl4pPr>
              <a:defRPr sz="3000" b="0">
                <a:solidFill>
                  <a:schemeClr val="bg1"/>
                </a:solidFill>
              </a:defRPr>
            </a:lvl4pPr>
            <a:lvl5pPr>
              <a:defRPr sz="3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615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781" y="1812924"/>
            <a:ext cx="2772000" cy="84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781" y="3933056"/>
            <a:ext cx="2772000" cy="1048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75781" y="2663187"/>
            <a:ext cx="2772000" cy="8378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DEL_PRI_RGB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33" y="399742"/>
            <a:ext cx="1720800" cy="32253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29" y="303993"/>
            <a:ext cx="6845093" cy="58706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</a:defRPr>
            </a:lvl1pPr>
            <a:lvl2pPr marL="0" indent="0">
              <a:buNone/>
              <a:tabLst/>
              <a:defRPr sz="3000" b="0">
                <a:solidFill>
                  <a:schemeClr val="bg1"/>
                </a:solidFill>
              </a:defRPr>
            </a:lvl2pPr>
            <a:lvl3pPr marL="274638" indent="-274638">
              <a:buFont typeface="Arial" pitchFamily="34" charset="0"/>
              <a:buChar char="•"/>
              <a:defRPr sz="3000" b="0">
                <a:solidFill>
                  <a:schemeClr val="bg1"/>
                </a:solidFill>
              </a:defRPr>
            </a:lvl3pPr>
            <a:lvl4pPr>
              <a:defRPr sz="3000" b="0">
                <a:solidFill>
                  <a:schemeClr val="bg1"/>
                </a:solidFill>
              </a:defRPr>
            </a:lvl4pPr>
            <a:lvl5pPr>
              <a:defRPr sz="3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7248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8195" y="1821717"/>
            <a:ext cx="8388000" cy="43459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800" b="0">
                <a:solidFill>
                  <a:schemeClr val="bg1"/>
                </a:solidFill>
              </a:defRPr>
            </a:lvl1pPr>
            <a:lvl2pPr marL="180975" indent="-1809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/>
              <a:defRPr sz="1800" b="0">
                <a:solidFill>
                  <a:schemeClr val="bg1"/>
                </a:solidFill>
              </a:defRPr>
            </a:lvl2pPr>
            <a:lvl3pPr marL="180975" indent="-1809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800" b="0">
                <a:solidFill>
                  <a:schemeClr val="bg1"/>
                </a:solidFill>
              </a:defRPr>
            </a:lvl3pPr>
            <a:lvl4pPr marL="361950" indent="-180975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−"/>
              <a:defRPr sz="1800" b="0">
                <a:solidFill>
                  <a:schemeClr val="bg1"/>
                </a:solidFill>
              </a:defRPr>
            </a:lvl4pPr>
            <a:lvl5pPr marL="534988" indent="-1730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−"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361950" lvl="3" indent="-180975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−"/>
            </a:pPr>
            <a:r>
              <a:rPr lang="en-US" dirty="0" smtClean="0"/>
              <a:t>Third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88195" y="303992"/>
            <a:ext cx="8388000" cy="15161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7263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795" y="1812925"/>
            <a:ext cx="8388000" cy="97313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 sz="5000" b="0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74772" y="2787770"/>
            <a:ext cx="8388000" cy="320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427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772" y="1812925"/>
            <a:ext cx="8388000" cy="97313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 sz="50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74772" y="2787770"/>
            <a:ext cx="8388000" cy="3378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42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795" y="1812925"/>
            <a:ext cx="8388000" cy="97313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 sz="50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74772" y="2787770"/>
            <a:ext cx="8388000" cy="3378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71461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 txBox="1">
            <a:spLocks/>
          </p:cNvSpPr>
          <p:nvPr userDrawn="1"/>
        </p:nvSpPr>
        <p:spPr>
          <a:xfrm>
            <a:off x="373918" y="3933056"/>
            <a:ext cx="6358322" cy="26644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0" kern="1200">
                <a:solidFill>
                  <a:srgbClr val="8C8C8C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800" kern="1200">
                <a:solidFill>
                  <a:srgbClr val="8C8C8C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800" i="1" kern="1200">
                <a:solidFill>
                  <a:srgbClr val="8C8C8C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−"/>
              <a:defRPr sz="800" kern="1200">
                <a:solidFill>
                  <a:srgbClr val="8C8C8C"/>
                </a:solidFill>
                <a:latin typeface="+mn-lt"/>
                <a:ea typeface="+mn-ea"/>
                <a:cs typeface="+mn-cs"/>
              </a:defRPr>
            </a:lvl4pPr>
            <a:lvl5pPr marL="534988" indent="-173038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−"/>
              <a:defRPr sz="800" kern="1200">
                <a:solidFill>
                  <a:srgbClr val="8C8C8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/>
                </a:solidFill>
              </a:rPr>
              <a:t>deloitte.uz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solidFill>
                <a:schemeClr val="tx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b="1" dirty="0" smtClean="0">
                <a:solidFill>
                  <a:schemeClr val="tx2"/>
                </a:solidFill>
              </a:rPr>
              <a:t>О «</a:t>
            </a:r>
            <a:r>
              <a:rPr lang="ru-RU" sz="800" b="1" dirty="0" err="1" smtClean="0">
                <a:solidFill>
                  <a:schemeClr val="tx2"/>
                </a:solidFill>
              </a:rPr>
              <a:t>Делойте</a:t>
            </a:r>
            <a:r>
              <a:rPr lang="ru-RU" sz="800" b="1" dirty="0" smtClean="0">
                <a:solidFill>
                  <a:schemeClr val="tx2"/>
                </a:solidFill>
              </a:rPr>
              <a:t>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" b="0" dirty="0" smtClean="0">
              <a:solidFill>
                <a:schemeClr val="tx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b="0" dirty="0" smtClean="0">
                <a:solidFill>
                  <a:schemeClr val="tx2"/>
                </a:solidFill>
              </a:rPr>
              <a:t>Наименование «</a:t>
            </a:r>
            <a:r>
              <a:rPr lang="ru-RU" sz="800" b="0" dirty="0" err="1" smtClean="0">
                <a:solidFill>
                  <a:schemeClr val="tx2"/>
                </a:solidFill>
              </a:rPr>
              <a:t>Делойт</a:t>
            </a:r>
            <a:r>
              <a:rPr lang="ru-RU" sz="800" b="0" dirty="0" smtClean="0">
                <a:solidFill>
                  <a:schemeClr val="tx2"/>
                </a:solidFill>
              </a:rPr>
              <a:t>» относится к одному либо любому количеству юридических лиц, включая их аффилированные лица, совместно входящих в «</a:t>
            </a:r>
            <a:r>
              <a:rPr lang="ru-RU" sz="800" b="0" dirty="0" err="1" smtClean="0">
                <a:solidFill>
                  <a:schemeClr val="tx2"/>
                </a:solidFill>
              </a:rPr>
              <a:t>Делойт</a:t>
            </a:r>
            <a:r>
              <a:rPr lang="ru-RU" sz="800" b="0" dirty="0" smtClean="0">
                <a:solidFill>
                  <a:schemeClr val="tx2"/>
                </a:solidFill>
              </a:rPr>
              <a:t> Туш </a:t>
            </a:r>
            <a:r>
              <a:rPr lang="ru-RU" sz="800" b="0" dirty="0" err="1" smtClean="0">
                <a:solidFill>
                  <a:schemeClr val="tx2"/>
                </a:solidFill>
              </a:rPr>
              <a:t>Томацу</a:t>
            </a:r>
            <a:r>
              <a:rPr lang="ru-RU" sz="800" b="0" dirty="0" smtClean="0">
                <a:solidFill>
                  <a:schemeClr val="tx2"/>
                </a:solidFill>
              </a:rPr>
              <a:t> Лимитед», частную компанию с ответственностью участников в гарантированных ими пределах, зарегистрированную в соответствии с законодательством Великобритании (далее – </a:t>
            </a:r>
            <a:r>
              <a:rPr lang="ru-RU" sz="800" b="0" dirty="0" err="1" smtClean="0">
                <a:solidFill>
                  <a:schemeClr val="tx2"/>
                </a:solidFill>
              </a:rPr>
              <a:t>ДТТЛ</a:t>
            </a:r>
            <a:r>
              <a:rPr lang="ru-RU" sz="800" b="0" dirty="0" smtClean="0">
                <a:solidFill>
                  <a:schemeClr val="tx2"/>
                </a:solidFill>
              </a:rPr>
              <a:t>); каждое такое юридическое лицо является самостоятельным и независимым юридическим лицом. </a:t>
            </a:r>
            <a:r>
              <a:rPr lang="ru-RU" sz="800" b="0" dirty="0" err="1" smtClean="0">
                <a:solidFill>
                  <a:schemeClr val="tx2"/>
                </a:solidFill>
              </a:rPr>
              <a:t>ДТТЛ</a:t>
            </a:r>
            <a:r>
              <a:rPr lang="ru-RU" sz="800" b="0" dirty="0" smtClean="0">
                <a:solidFill>
                  <a:schemeClr val="tx2"/>
                </a:solidFill>
              </a:rPr>
              <a:t> (также именуемое как «международная сеть «</a:t>
            </a:r>
            <a:r>
              <a:rPr lang="ru-RU" sz="800" b="0" dirty="0" err="1" smtClean="0">
                <a:solidFill>
                  <a:schemeClr val="tx2"/>
                </a:solidFill>
              </a:rPr>
              <a:t>Делойт</a:t>
            </a:r>
            <a:r>
              <a:rPr lang="ru-RU" sz="800" b="0" dirty="0" smtClean="0">
                <a:solidFill>
                  <a:schemeClr val="tx2"/>
                </a:solidFill>
              </a:rPr>
              <a:t>») не предоставляет услуги клиентам напрямую. Подробная информация о юридической структуре </a:t>
            </a:r>
            <a:r>
              <a:rPr lang="ru-RU" sz="800" b="0" dirty="0" err="1" smtClean="0">
                <a:solidFill>
                  <a:schemeClr val="tx2"/>
                </a:solidFill>
              </a:rPr>
              <a:t>ДТТЛ</a:t>
            </a:r>
            <a:r>
              <a:rPr lang="ru-RU" sz="800" b="0" dirty="0" smtClean="0">
                <a:solidFill>
                  <a:schemeClr val="tx2"/>
                </a:solidFill>
              </a:rPr>
              <a:t> и входящих в </a:t>
            </a:r>
            <a:r>
              <a:rPr lang="ru-RU" sz="800" b="0" dirty="0" err="1" smtClean="0">
                <a:solidFill>
                  <a:schemeClr val="tx2"/>
                </a:solidFill>
              </a:rPr>
              <a:t>нее</a:t>
            </a:r>
            <a:r>
              <a:rPr lang="ru-RU" sz="800" b="0" dirty="0" smtClean="0">
                <a:solidFill>
                  <a:schemeClr val="tx2"/>
                </a:solidFill>
              </a:rPr>
              <a:t> юридических лиц представлена на сайте www.deloitte.com/</a:t>
            </a:r>
            <a:r>
              <a:rPr lang="ru-RU" sz="800" b="0" dirty="0" err="1" smtClean="0">
                <a:solidFill>
                  <a:schemeClr val="tx2"/>
                </a:solidFill>
              </a:rPr>
              <a:t>about</a:t>
            </a:r>
            <a:r>
              <a:rPr lang="ru-RU" sz="800" b="0" dirty="0" smtClean="0">
                <a:solidFill>
                  <a:schemeClr val="tx2"/>
                </a:solidFill>
              </a:rPr>
              <a:t>. Подробная информация о юридической структуре компании «</a:t>
            </a:r>
            <a:r>
              <a:rPr lang="ru-RU" sz="800" b="0" dirty="0" err="1" smtClean="0">
                <a:solidFill>
                  <a:schemeClr val="tx2"/>
                </a:solidFill>
              </a:rPr>
              <a:t>Делойт</a:t>
            </a:r>
            <a:r>
              <a:rPr lang="ru-RU" sz="800" b="0" dirty="0" smtClean="0">
                <a:solidFill>
                  <a:schemeClr val="tx2"/>
                </a:solidFill>
              </a:rPr>
              <a:t>», Узбекистан представлена на сайте http://www2.deloitte.com/kz/en/pages/uzbekistan/topics/uzbekistan.html.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" b="0" dirty="0" smtClean="0">
              <a:solidFill>
                <a:schemeClr val="tx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b="0" dirty="0" smtClean="0">
                <a:solidFill>
                  <a:schemeClr val="tx2"/>
                </a:solidFill>
              </a:rPr>
              <a:t>«</a:t>
            </a:r>
            <a:r>
              <a:rPr lang="ru-RU" sz="800" b="0" dirty="0" err="1" smtClean="0">
                <a:solidFill>
                  <a:schemeClr val="tx2"/>
                </a:solidFill>
              </a:rPr>
              <a:t>Делойт</a:t>
            </a:r>
            <a:r>
              <a:rPr lang="ru-RU" sz="800" b="0" dirty="0" smtClean="0">
                <a:solidFill>
                  <a:schemeClr val="tx2"/>
                </a:solidFill>
              </a:rPr>
              <a:t>» предоставляет услуги в области аудита, налогообложения, консалтинга и корпоративных финансов государственным </a:t>
            </a:r>
            <a:br>
              <a:rPr lang="ru-RU" sz="800" b="0" dirty="0" smtClean="0">
                <a:solidFill>
                  <a:schemeClr val="tx2"/>
                </a:solidFill>
              </a:rPr>
            </a:br>
            <a:r>
              <a:rPr lang="ru-RU" sz="800" b="0" dirty="0" smtClean="0">
                <a:solidFill>
                  <a:schemeClr val="tx2"/>
                </a:solidFill>
              </a:rPr>
              <a:t>и частным компаниям, работающим в различных отраслях экономики. «</a:t>
            </a:r>
            <a:r>
              <a:rPr lang="ru-RU" sz="800" b="0" dirty="0" err="1" smtClean="0">
                <a:solidFill>
                  <a:schemeClr val="tx2"/>
                </a:solidFill>
              </a:rPr>
              <a:t>Делойт</a:t>
            </a:r>
            <a:r>
              <a:rPr lang="ru-RU" sz="800" b="0" dirty="0" smtClean="0">
                <a:solidFill>
                  <a:schemeClr val="tx2"/>
                </a:solidFill>
              </a:rPr>
              <a:t>» – международная сеть компаний, имеющая многолетний опыт практической работы при обслуживании клиентов в любых сферах деятельности более чем в 150 странах </a:t>
            </a:r>
            <a:br>
              <a:rPr lang="ru-RU" sz="800" b="0" dirty="0" smtClean="0">
                <a:solidFill>
                  <a:schemeClr val="tx2"/>
                </a:solidFill>
              </a:rPr>
            </a:br>
            <a:r>
              <a:rPr lang="ru-RU" sz="800" b="0" dirty="0" smtClean="0">
                <a:solidFill>
                  <a:schemeClr val="tx2"/>
                </a:solidFill>
              </a:rPr>
              <a:t>мира, которая использует свои обширные отраслевые знания, включая опыт оказания высококачественных услуг, позволяющие определить пути решения самых сложных бизнес-задач клиентов. Около 2</a:t>
            </a:r>
            <a:r>
              <a:rPr lang="en-US" sz="800" b="0" dirty="0" smtClean="0">
                <a:solidFill>
                  <a:schemeClr val="tx2"/>
                </a:solidFill>
              </a:rPr>
              <a:t>25</a:t>
            </a:r>
            <a:r>
              <a:rPr lang="ru-RU" sz="800" b="0" dirty="0" smtClean="0">
                <a:solidFill>
                  <a:schemeClr val="tx2"/>
                </a:solidFill>
              </a:rPr>
              <a:t> 000 специалистов «</a:t>
            </a:r>
            <a:r>
              <a:rPr lang="ru-RU" sz="800" b="0" dirty="0" err="1" smtClean="0">
                <a:solidFill>
                  <a:schemeClr val="tx2"/>
                </a:solidFill>
              </a:rPr>
              <a:t>Делойта</a:t>
            </a:r>
            <a:r>
              <a:rPr lang="ru-RU" sz="800" b="0" dirty="0" smtClean="0">
                <a:solidFill>
                  <a:schemeClr val="tx2"/>
                </a:solidFill>
              </a:rPr>
              <a:t>» по всему миру привержены идеям достижения совершенства в предоставлении профессиональных услуг своим клиентам.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" b="0" dirty="0" smtClean="0">
              <a:solidFill>
                <a:schemeClr val="tx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b="0" dirty="0" smtClean="0">
                <a:solidFill>
                  <a:schemeClr val="tx2"/>
                </a:solidFill>
              </a:rPr>
              <a:t>Настоящее сообщение содержит информацию только общего характера. При этом ни компания «</a:t>
            </a:r>
            <a:r>
              <a:rPr lang="ru-RU" sz="800" b="0" dirty="0" err="1" smtClean="0">
                <a:solidFill>
                  <a:schemeClr val="tx2"/>
                </a:solidFill>
              </a:rPr>
              <a:t>Делойт</a:t>
            </a:r>
            <a:r>
              <a:rPr lang="ru-RU" sz="800" b="0" dirty="0" smtClean="0">
                <a:solidFill>
                  <a:schemeClr val="tx2"/>
                </a:solidFill>
              </a:rPr>
              <a:t> Туш </a:t>
            </a:r>
            <a:r>
              <a:rPr lang="ru-RU" sz="800" b="0" dirty="0" err="1" smtClean="0">
                <a:solidFill>
                  <a:schemeClr val="tx2"/>
                </a:solidFill>
              </a:rPr>
              <a:t>Томацу</a:t>
            </a:r>
            <a:r>
              <a:rPr lang="ru-RU" sz="800" b="0" dirty="0" smtClean="0">
                <a:solidFill>
                  <a:schemeClr val="tx2"/>
                </a:solidFill>
              </a:rPr>
              <a:t> Лимитед», </a:t>
            </a:r>
            <a:br>
              <a:rPr lang="ru-RU" sz="800" b="0" dirty="0" smtClean="0">
                <a:solidFill>
                  <a:schemeClr val="tx2"/>
                </a:solidFill>
              </a:rPr>
            </a:br>
            <a:r>
              <a:rPr lang="ru-RU" sz="800" b="0" dirty="0" smtClean="0">
                <a:solidFill>
                  <a:schemeClr val="tx2"/>
                </a:solidFill>
              </a:rPr>
              <a:t>ни входящие в </a:t>
            </a:r>
            <a:r>
              <a:rPr lang="ru-RU" sz="800" b="0" dirty="0" err="1" smtClean="0">
                <a:solidFill>
                  <a:schemeClr val="tx2"/>
                </a:solidFill>
              </a:rPr>
              <a:t>нее</a:t>
            </a:r>
            <a:r>
              <a:rPr lang="ru-RU" sz="800" b="0" dirty="0" smtClean="0">
                <a:solidFill>
                  <a:schemeClr val="tx2"/>
                </a:solidFill>
              </a:rPr>
              <a:t> юридические лица, ни их аффилированные лица (далее – «сеть «</a:t>
            </a:r>
            <a:r>
              <a:rPr lang="ru-RU" sz="800" b="0" dirty="0" err="1" smtClean="0">
                <a:solidFill>
                  <a:schemeClr val="tx2"/>
                </a:solidFill>
              </a:rPr>
              <a:t>Делойт</a:t>
            </a:r>
            <a:r>
              <a:rPr lang="ru-RU" sz="800" b="0" dirty="0" smtClean="0">
                <a:solidFill>
                  <a:schemeClr val="tx2"/>
                </a:solidFill>
              </a:rPr>
              <a:t>») не представляют посредством </a:t>
            </a:r>
            <a:br>
              <a:rPr lang="ru-RU" sz="800" b="0" dirty="0" smtClean="0">
                <a:solidFill>
                  <a:schemeClr val="tx2"/>
                </a:solidFill>
              </a:rPr>
            </a:br>
            <a:r>
              <a:rPr lang="ru-RU" sz="800" b="0" dirty="0" smtClean="0">
                <a:solidFill>
                  <a:schemeClr val="tx2"/>
                </a:solidFill>
              </a:rPr>
              <a:t>данного сообщения каких-либо консультаций или услуг профессионального характера. Ни одно из юридических лиц, входящих </a:t>
            </a:r>
            <a:br>
              <a:rPr lang="ru-RU" sz="800" b="0" dirty="0" smtClean="0">
                <a:solidFill>
                  <a:schemeClr val="tx2"/>
                </a:solidFill>
              </a:rPr>
            </a:br>
            <a:r>
              <a:rPr lang="ru-RU" sz="800" b="0" dirty="0" smtClean="0">
                <a:solidFill>
                  <a:schemeClr val="tx2"/>
                </a:solidFill>
              </a:rPr>
              <a:t>в сеть «</a:t>
            </a:r>
            <a:r>
              <a:rPr lang="ru-RU" sz="800" b="0" dirty="0" err="1" smtClean="0">
                <a:solidFill>
                  <a:schemeClr val="tx2"/>
                </a:solidFill>
              </a:rPr>
              <a:t>Делойт</a:t>
            </a:r>
            <a:r>
              <a:rPr lang="ru-RU" sz="800" b="0" dirty="0" smtClean="0">
                <a:solidFill>
                  <a:schemeClr val="tx2"/>
                </a:solidFill>
              </a:rPr>
              <a:t>», не </a:t>
            </a:r>
            <a:r>
              <a:rPr lang="ru-RU" sz="800" b="0" dirty="0" err="1" smtClean="0">
                <a:solidFill>
                  <a:schemeClr val="tx2"/>
                </a:solidFill>
              </a:rPr>
              <a:t>несет</a:t>
            </a:r>
            <a:r>
              <a:rPr lang="ru-RU" sz="800" b="0" dirty="0" smtClean="0">
                <a:solidFill>
                  <a:schemeClr val="tx2"/>
                </a:solidFill>
              </a:rPr>
              <a:t> ответственности за какие-либо убытки, </a:t>
            </a:r>
            <a:r>
              <a:rPr lang="ru-RU" sz="800" b="0" dirty="0" err="1" smtClean="0">
                <a:solidFill>
                  <a:schemeClr val="tx2"/>
                </a:solidFill>
              </a:rPr>
              <a:t>понесенные</a:t>
            </a:r>
            <a:r>
              <a:rPr lang="ru-RU" sz="800" b="0" dirty="0" smtClean="0">
                <a:solidFill>
                  <a:schemeClr val="tx2"/>
                </a:solidFill>
              </a:rPr>
              <a:t> любым лицом, использующим настоящее сообщение.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" b="0" dirty="0" smtClean="0">
              <a:solidFill>
                <a:schemeClr val="tx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b="0" dirty="0" smtClean="0">
                <a:solidFill>
                  <a:schemeClr val="tx2"/>
                </a:solidFill>
              </a:rPr>
              <a:t>© 2015 </a:t>
            </a:r>
            <a:r>
              <a:rPr lang="ru-RU" sz="800" b="0" dirty="0" err="1" smtClean="0">
                <a:solidFill>
                  <a:schemeClr val="tx2"/>
                </a:solidFill>
              </a:rPr>
              <a:t>OOO</a:t>
            </a:r>
            <a:r>
              <a:rPr lang="ru-RU" sz="800" b="0" dirty="0" smtClean="0">
                <a:solidFill>
                  <a:schemeClr val="tx2"/>
                </a:solidFill>
              </a:rPr>
              <a:t> Аудиторская организация «</a:t>
            </a:r>
            <a:r>
              <a:rPr lang="ru-RU" sz="800" b="0" dirty="0" err="1" smtClean="0">
                <a:solidFill>
                  <a:schemeClr val="tx2"/>
                </a:solidFill>
              </a:rPr>
              <a:t>Делойт</a:t>
            </a:r>
            <a:r>
              <a:rPr lang="ru-RU" sz="800" b="0" dirty="0" smtClean="0">
                <a:solidFill>
                  <a:schemeClr val="tx2"/>
                </a:solidFill>
              </a:rPr>
              <a:t> и Туш». Все права защищены.</a:t>
            </a:r>
          </a:p>
        </p:txBody>
      </p:sp>
    </p:spTree>
    <p:extLst>
      <p:ext uri="{BB962C8B-B14F-4D97-AF65-F5344CB8AC3E}">
        <p14:creationId xmlns:p14="http://schemas.microsoft.com/office/powerpoint/2010/main" val="2944618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838" y="1093316"/>
            <a:ext cx="4860000" cy="849600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838" y="2668126"/>
            <a:ext cx="4860000" cy="3881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21838" y="1953740"/>
            <a:ext cx="4860000" cy="70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99806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79591" y="315072"/>
            <a:ext cx="8396793" cy="14867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69888" y="1810605"/>
            <a:ext cx="8404225" cy="43615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  <a:lvl2pPr marL="176213" indent="-176213">
              <a:buFont typeface="Arial" pitchFamily="34" charset="0"/>
              <a:buChar char="•"/>
              <a:defRPr/>
            </a:lvl2pPr>
            <a:lvl3pPr marL="361950" indent="-180975">
              <a:defRPr/>
            </a:lvl3pPr>
            <a:lvl4pPr marL="534988" indent="-173038"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4988" indent="-173038"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361950" lvl="3" indent="-180975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−"/>
            </a:pPr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299009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with Im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8" y="1812925"/>
            <a:ext cx="8396043" cy="75881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defRPr sz="4800" b="0" cap="none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9888" y="2571744"/>
            <a:ext cx="8396043" cy="35941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575757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40858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fac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 userDrawn="1">
            <p:ph type="title"/>
          </p:nvPr>
        </p:nvSpPr>
        <p:spPr>
          <a:xfrm>
            <a:off x="344235" y="295684"/>
            <a:ext cx="8421940" cy="8568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4"/>
          </p:nvPr>
        </p:nvSpPr>
        <p:spPr>
          <a:xfrm>
            <a:off x="370800" y="1805669"/>
            <a:ext cx="8388000" cy="45450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  <a:lvl2pPr marL="200025" indent="-200025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7"/>
          <p:cNvSpPr txBox="1">
            <a:spLocks/>
          </p:cNvSpPr>
          <p:nvPr userDrawn="1"/>
        </p:nvSpPr>
        <p:spPr>
          <a:xfrm>
            <a:off x="7963370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CC1D26-A9BD-4BDE-BDD9-08EDBAE96860}" type="slidenum">
              <a:rPr lang="en-GB" smtClean="0">
                <a:solidFill>
                  <a:schemeClr val="tx2"/>
                </a:solidFill>
              </a:rPr>
              <a:pPr/>
              <a:t>‹#›</a:t>
            </a:fld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2"/>
                </a:solidFill>
              </a:rPr>
              <a:t>© 2015 </a:t>
            </a:r>
            <a:r>
              <a:rPr lang="ru-RU" dirty="0" err="1" smtClean="0">
                <a:solidFill>
                  <a:schemeClr val="tx2"/>
                </a:solidFill>
              </a:rPr>
              <a:t>OOO</a:t>
            </a:r>
            <a:r>
              <a:rPr lang="ru-RU" dirty="0" smtClean="0">
                <a:solidFill>
                  <a:schemeClr val="tx2"/>
                </a:solidFill>
              </a:rPr>
              <a:t> Аудиторская организация «</a:t>
            </a:r>
            <a:r>
              <a:rPr lang="ru-RU" dirty="0" err="1" smtClean="0">
                <a:solidFill>
                  <a:schemeClr val="tx2"/>
                </a:solidFill>
              </a:rPr>
              <a:t>Делойт</a:t>
            </a:r>
            <a:r>
              <a:rPr lang="ru-RU" dirty="0" smtClean="0">
                <a:solidFill>
                  <a:schemeClr val="tx2"/>
                </a:solidFill>
              </a:rPr>
              <a:t> и Туш»</a:t>
            </a:r>
          </a:p>
        </p:txBody>
      </p:sp>
    </p:spTree>
    <p:extLst>
      <p:ext uri="{BB962C8B-B14F-4D97-AF65-F5344CB8AC3E}">
        <p14:creationId xmlns:p14="http://schemas.microsoft.com/office/powerpoint/2010/main" val="1228036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3" y="1809101"/>
            <a:ext cx="8388000" cy="43567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b="0"/>
            </a:lvl1pPr>
            <a:lvl2pPr marL="180975" indent="-1809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/>
              <a:defRPr/>
            </a:lvl2pPr>
            <a:lvl3pPr marL="180975" indent="-1809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i="1"/>
            </a:lvl3pPr>
            <a:lvl4pPr marL="361950" indent="-1809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−"/>
              <a:defRPr i="0"/>
            </a:lvl4pPr>
            <a:lvl5pPr marL="534988" indent="-173038"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44234" y="295683"/>
            <a:ext cx="8411223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44235" y="765174"/>
            <a:ext cx="8421940" cy="1046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7963370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rgbClr val="8C8C8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rgbClr val="8C8C8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© 201</a:t>
            </a:r>
            <a:r>
              <a:rPr lang="en-US" dirty="0" smtClean="0"/>
              <a:t>5</a:t>
            </a:r>
            <a:r>
              <a:rPr lang="ru-RU" dirty="0" smtClean="0"/>
              <a:t> ТОО «</a:t>
            </a:r>
            <a:r>
              <a:rPr lang="ru-RU" dirty="0" err="1" smtClean="0"/>
              <a:t>Делойт</a:t>
            </a:r>
            <a:r>
              <a:rPr lang="ru-RU" dirty="0" smtClean="0"/>
              <a:t>»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4388937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79591" y="315072"/>
            <a:ext cx="8396793" cy="14867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69888" y="1810605"/>
            <a:ext cx="8404225" cy="43615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  <a:lvl2pPr marL="176213" indent="-176213">
              <a:buFont typeface="Arial" pitchFamily="34" charset="0"/>
              <a:buChar char="•"/>
              <a:defRPr/>
            </a:lvl2pPr>
            <a:lvl3pPr marL="361950" indent="-180975">
              <a:defRPr/>
            </a:lvl3pPr>
            <a:lvl4pPr marL="534988" indent="-173038"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4988" indent="-173038"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361950" lvl="3" indent="-180975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−"/>
            </a:pPr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902549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fac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 userDrawn="1">
            <p:ph type="title"/>
          </p:nvPr>
        </p:nvSpPr>
        <p:spPr>
          <a:xfrm>
            <a:off x="379591" y="316526"/>
            <a:ext cx="8394522" cy="14852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4"/>
          </p:nvPr>
        </p:nvSpPr>
        <p:spPr>
          <a:xfrm>
            <a:off x="370799" y="1810605"/>
            <a:ext cx="8394521" cy="43703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  <a:lvl2pPr marL="176213" indent="-176213">
              <a:buFont typeface="Arial" pitchFamily="34" charset="0"/>
              <a:buChar char="•"/>
              <a:defRPr/>
            </a:lvl2pPr>
            <a:lvl3pPr marL="361950" indent="-180975">
              <a:defRPr/>
            </a:lvl3pPr>
            <a:lvl4pPr marL="361950" indent="-180975"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4988" indent="-173038"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361950" lvl="3" indent="-180975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−"/>
            </a:pPr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00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662" r:id="rId2"/>
    <p:sldLayoutId id="2147483729" r:id="rId3"/>
    <p:sldLayoutId id="2147483735" r:id="rId4"/>
    <p:sldLayoutId id="2147483736" r:id="rId5"/>
    <p:sldLayoutId id="2147483737" r:id="rId6"/>
    <p:sldLayoutId id="2147483738" r:id="rId7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None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800" i="1" kern="1200">
          <a:solidFill>
            <a:schemeClr val="tx2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−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534988" indent="-173038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−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8905" y="316744"/>
            <a:ext cx="8388000" cy="14850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370113" y="1809101"/>
            <a:ext cx="8388000" cy="43567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Slide Number Placeholder 7"/>
          <p:cNvSpPr txBox="1">
            <a:spLocks/>
          </p:cNvSpPr>
          <p:nvPr userDrawn="1"/>
        </p:nvSpPr>
        <p:spPr>
          <a:xfrm>
            <a:off x="7963370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CC1D26-A9BD-4BDE-BDD9-08EDBAE96860}" type="slidenum">
              <a:rPr lang="en-GB" smtClean="0">
                <a:solidFill>
                  <a:schemeClr val="tx2"/>
                </a:solidFill>
              </a:rPr>
              <a:pPr/>
              <a:t>‹#›</a:t>
            </a:fld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2"/>
                </a:solidFill>
              </a:rPr>
              <a:t>© 2015 </a:t>
            </a:r>
            <a:r>
              <a:rPr lang="ru-RU" dirty="0" err="1" smtClean="0">
                <a:solidFill>
                  <a:schemeClr val="tx2"/>
                </a:solidFill>
              </a:rPr>
              <a:t>OOO</a:t>
            </a:r>
            <a:r>
              <a:rPr lang="ru-RU" dirty="0" smtClean="0">
                <a:solidFill>
                  <a:schemeClr val="tx2"/>
                </a:solidFill>
              </a:rPr>
              <a:t> Аудиторская организация «</a:t>
            </a:r>
            <a:r>
              <a:rPr lang="ru-RU" dirty="0" err="1" smtClean="0">
                <a:solidFill>
                  <a:schemeClr val="tx2"/>
                </a:solidFill>
              </a:rPr>
              <a:t>Делойт</a:t>
            </a:r>
            <a:r>
              <a:rPr lang="ru-RU" dirty="0" smtClean="0">
                <a:solidFill>
                  <a:schemeClr val="tx2"/>
                </a:solidFill>
              </a:rPr>
              <a:t> и Туш»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678" r:id="rId2"/>
    <p:sldLayoutId id="2147483650" r:id="rId3"/>
    <p:sldLayoutId id="2147483674" r:id="rId4"/>
    <p:sldLayoutId id="2147483679" r:id="rId5"/>
    <p:sldLayoutId id="2147483672" r:id="rId6"/>
    <p:sldLayoutId id="2147483673" r:id="rId7"/>
    <p:sldLayoutId id="2147483669" r:id="rId8"/>
    <p:sldLayoutId id="2147483733" r:id="rId9"/>
    <p:sldLayoutId id="2147483732" r:id="rId10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None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800" i="1" kern="1200">
          <a:solidFill>
            <a:schemeClr val="tx2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−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534988" indent="-173038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−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7"/>
          <p:cNvSpPr txBox="1">
            <a:spLocks/>
          </p:cNvSpPr>
          <p:nvPr userDrawn="1"/>
        </p:nvSpPr>
        <p:spPr>
          <a:xfrm>
            <a:off x="7963370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© 2015 </a:t>
            </a:r>
            <a:r>
              <a:rPr lang="ru-RU" dirty="0" err="1" smtClean="0"/>
              <a:t>OOO</a:t>
            </a:r>
            <a:r>
              <a:rPr lang="ru-RU" dirty="0" smtClean="0"/>
              <a:t> Аудиторская организация «</a:t>
            </a:r>
            <a:r>
              <a:rPr lang="ru-RU" dirty="0" err="1" smtClean="0"/>
              <a:t>Делойт</a:t>
            </a:r>
            <a:r>
              <a:rPr lang="ru-RU" dirty="0" smtClean="0"/>
              <a:t> и Туш»</a:t>
            </a:r>
          </a:p>
        </p:txBody>
      </p:sp>
    </p:spTree>
    <p:extLst>
      <p:ext uri="{BB962C8B-B14F-4D97-AF65-F5344CB8AC3E}">
        <p14:creationId xmlns:p14="http://schemas.microsoft.com/office/powerpoint/2010/main" val="247214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31" r:id="rId4"/>
    <p:sldLayoutId id="2147483720" r:id="rId5"/>
    <p:sldLayoutId id="2147483721" r:id="rId6"/>
    <p:sldLayoutId id="2147483722" r:id="rId7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None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800" i="1" kern="1200">
          <a:solidFill>
            <a:schemeClr val="tx2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−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534988" indent="-173038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−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L_PRI_RGB.g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72" y="2823216"/>
            <a:ext cx="1720800" cy="32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8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None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800" i="1" kern="1200">
          <a:solidFill>
            <a:schemeClr val="tx2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−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534988" indent="-173038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−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9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spAutoFit/>
          </a:bodyPr>
          <a:lstStyle/>
          <a:p>
            <a:r>
              <a:rPr lang="ru-RU" dirty="0" err="1" smtClean="0"/>
              <a:t>Эркин</a:t>
            </a:r>
            <a:r>
              <a:rPr lang="ru-RU" dirty="0" smtClean="0"/>
              <a:t> </a:t>
            </a:r>
            <a:r>
              <a:rPr lang="ru-RU" dirty="0" err="1" smtClean="0"/>
              <a:t>Аюпов</a:t>
            </a:r>
            <a:endParaRPr lang="ru-RU" dirty="0" smtClean="0"/>
          </a:p>
          <a:p>
            <a:r>
              <a:rPr lang="ru-RU" dirty="0" smtClean="0"/>
              <a:t>26 ноября 2015 г.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spAutoFit/>
          </a:bodyPr>
          <a:lstStyle/>
          <a:p>
            <a:r>
              <a:rPr lang="ru-RU" dirty="0" smtClean="0"/>
              <a:t>Грядущие изменения</a:t>
            </a:r>
            <a:r>
              <a:rPr lang="en-US" dirty="0" smtClean="0"/>
              <a:t>: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74399" y="2655324"/>
            <a:ext cx="3765553" cy="1292662"/>
          </a:xfrm>
        </p:spPr>
        <p:txBody>
          <a:bodyPr wrap="square">
            <a:spAutoFit/>
          </a:bodyPr>
          <a:lstStyle/>
          <a:p>
            <a:r>
              <a:rPr lang="ru-RU" dirty="0" smtClean="0"/>
              <a:t>Прозрачность деятельности банков </a:t>
            </a:r>
            <a:r>
              <a:rPr lang="ru-RU" dirty="0" err="1" smtClean="0"/>
              <a:t>РУз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5830" y="0"/>
            <a:ext cx="47481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4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Внедрение МСФО 9</a:t>
            </a:r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859" y="0"/>
            <a:ext cx="4554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441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к учету обесценения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МСФО 9 и </a:t>
            </a:r>
            <a:r>
              <a:rPr lang="ru-RU" dirty="0" err="1" smtClean="0"/>
              <a:t>МСБУ</a:t>
            </a:r>
            <a:r>
              <a:rPr lang="ru-RU" dirty="0" smtClean="0"/>
              <a:t> 39</a:t>
            </a:r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358031" y="1844674"/>
            <a:ext cx="8425242" cy="4365055"/>
            <a:chOff x="358031" y="1412776"/>
            <a:chExt cx="8425242" cy="4796954"/>
          </a:xfrm>
        </p:grpSpPr>
        <p:sp>
          <p:nvSpPr>
            <p:cNvPr id="32" name="TextBox 31"/>
            <p:cNvSpPr txBox="1"/>
            <p:nvPr/>
          </p:nvSpPr>
          <p:spPr bwMode="gray">
            <a:xfrm>
              <a:off x="5060284" y="1412776"/>
              <a:ext cx="3721992" cy="4796954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wrap="square" lIns="0" tIns="90000" rIns="0" bIns="0" rtlCol="0" anchor="t">
              <a:noAutofit/>
            </a:bodyPr>
            <a:lstStyle/>
            <a:p>
              <a:pPr algn="ctr">
                <a:spcBef>
                  <a:spcPts val="600"/>
                </a:spcBef>
                <a:buClr>
                  <a:schemeClr val="tx2"/>
                </a:buClr>
              </a:pPr>
              <a:r>
                <a:rPr lang="ru-RU" sz="1600" b="1" dirty="0" smtClean="0">
                  <a:solidFill>
                    <a:schemeClr val="bg1"/>
                  </a:solidFill>
                </a:rPr>
                <a:t>МСФО 9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 bwMode="gray">
            <a:xfrm>
              <a:off x="2456975" y="1412776"/>
              <a:ext cx="2363263" cy="47969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vert="horz" wrap="square" lIns="0" tIns="90000" rIns="0" bIns="0" rtlCol="0" anchor="t">
              <a:noAutofit/>
            </a:bodyPr>
            <a:lstStyle/>
            <a:p>
              <a:pPr algn="ctr">
                <a:spcBef>
                  <a:spcPts val="600"/>
                </a:spcBef>
                <a:buClr>
                  <a:schemeClr val="tx2"/>
                </a:buClr>
              </a:pPr>
              <a:r>
                <a:rPr lang="ru-RU" sz="1600" b="1" dirty="0" smtClean="0">
                  <a:solidFill>
                    <a:schemeClr val="bg1"/>
                  </a:solidFill>
                </a:rPr>
                <a:t>МСБУ 39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 bwMode="gray">
            <a:xfrm>
              <a:off x="358031" y="4721343"/>
              <a:ext cx="8425242" cy="125559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chemeClr val="tx2"/>
                </a:buClr>
              </a:pPr>
              <a:endParaRPr lang="de-DE" sz="1400" dirty="0" smtClean="0">
                <a:solidFill>
                  <a:schemeClr val="bg2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 bwMode="gray">
            <a:xfrm>
              <a:off x="370113" y="3244478"/>
              <a:ext cx="8412163" cy="125559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chemeClr val="tx2"/>
                </a:buClr>
              </a:pPr>
              <a:endParaRPr lang="en-US" sz="1400" dirty="0" smtClean="0">
                <a:solidFill>
                  <a:schemeClr val="bg2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 bwMode="gray">
            <a:xfrm>
              <a:off x="368300" y="1787612"/>
              <a:ext cx="8412163" cy="125559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chemeClr val="tx2"/>
                </a:buClr>
              </a:pPr>
              <a:endParaRPr lang="de-DE" sz="1400" dirty="0" smtClean="0">
                <a:solidFill>
                  <a:schemeClr val="bg2"/>
                </a:solidFill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81828" y="4846867"/>
              <a:ext cx="8233659" cy="964545"/>
              <a:chOff x="381828" y="4969699"/>
              <a:chExt cx="8233659" cy="964545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5060284" y="4969699"/>
                <a:ext cx="3555203" cy="964545"/>
                <a:chOff x="3791021" y="4571747"/>
                <a:chExt cx="3555203" cy="964545"/>
              </a:xfrm>
            </p:grpSpPr>
            <p:sp>
              <p:nvSpPr>
                <p:cNvPr id="42" name="Can 41"/>
                <p:cNvSpPr/>
                <p:nvPr/>
              </p:nvSpPr>
              <p:spPr bwMode="gray">
                <a:xfrm>
                  <a:off x="6032595" y="4571747"/>
                  <a:ext cx="1313629" cy="964545"/>
                </a:xfrm>
                <a:prstGeom prst="can">
                  <a:avLst/>
                </a:prstGeom>
                <a:solidFill>
                  <a:schemeClr val="accent3"/>
                </a:solidFill>
                <a:ln w="9525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600"/>
                    </a:spcBef>
                    <a:buClr>
                      <a:schemeClr val="tx2"/>
                    </a:buClr>
                  </a:pPr>
                  <a:r>
                    <a:rPr lang="en-GB" sz="1200" b="1" dirty="0" err="1" smtClean="0">
                      <a:solidFill>
                        <a:schemeClr val="bg1"/>
                      </a:solidFill>
                    </a:rPr>
                    <a:t>Стадия</a:t>
                  </a:r>
                  <a:r>
                    <a:rPr lang="ru-RU" sz="1200" b="1" dirty="0" smtClean="0">
                      <a:solidFill>
                        <a:schemeClr val="bg1"/>
                      </a:solidFill>
                    </a:rPr>
                    <a:t> 3</a:t>
                  </a:r>
                </a:p>
              </p:txBody>
            </p:sp>
            <p:sp>
              <p:nvSpPr>
                <p:cNvPr id="43" name="Rectangle 27"/>
                <p:cNvSpPr>
                  <a:spLocks noChangeArrowheads="1"/>
                </p:cNvSpPr>
                <p:nvPr/>
              </p:nvSpPr>
              <p:spPr bwMode="auto">
                <a:xfrm>
                  <a:off x="3791021" y="4571748"/>
                  <a:ext cx="2241572" cy="964544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  <p:txBody>
                <a:bodyPr wrap="square" lIns="72000" tIns="36000" rIns="72000" bIns="36000" anchor="ctr">
                  <a:noAutofit/>
                </a:bodyPr>
                <a:lstStyle/>
                <a:p>
                  <a:pPr defTabSz="914724"/>
                  <a:r>
                    <a:rPr lang="ru-RU" sz="1600" b="1" dirty="0" smtClean="0">
                      <a:solidFill>
                        <a:schemeClr val="tx2"/>
                      </a:solidFill>
                    </a:rPr>
                    <a:t>Ожидаемые кредитные убытки (за весь срок кредитования)</a:t>
                  </a:r>
                  <a:endParaRPr lang="ru-RU" sz="1600" b="1" dirty="0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39" name="Rectangle 27"/>
              <p:cNvSpPr>
                <a:spLocks noChangeArrowheads="1"/>
              </p:cNvSpPr>
              <p:nvPr/>
            </p:nvSpPr>
            <p:spPr bwMode="auto">
              <a:xfrm>
                <a:off x="381828" y="4992258"/>
                <a:ext cx="2006530" cy="919426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r>
                  <a:rPr lang="ru-RU" sz="1600" b="1" dirty="0" smtClean="0">
                    <a:solidFill>
                      <a:schemeClr val="tx2"/>
                    </a:solidFill>
                  </a:rPr>
                  <a:t>При обесценении кредита...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2496769" y="4969699"/>
                <a:ext cx="2363263" cy="964544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square" lIns="72000" tIns="36000" rIns="72000" bIns="36000" anchor="ctr">
                <a:noAutofit/>
              </a:bodyPr>
              <a:lstStyle/>
              <a:p>
                <a:pPr defTabSz="914724"/>
                <a:r>
                  <a:rPr lang="ru-RU" sz="1600" b="1" dirty="0" smtClean="0">
                    <a:solidFill>
                      <a:schemeClr val="tx2"/>
                    </a:solidFill>
                  </a:rPr>
                  <a:t>Понесенные кредитные убытки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381828" y="1933136"/>
              <a:ext cx="8233659" cy="964546"/>
              <a:chOff x="381828" y="1564640"/>
              <a:chExt cx="8233659" cy="964546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5060284" y="1564640"/>
                <a:ext cx="3555203" cy="964546"/>
                <a:chOff x="5046637" y="1564640"/>
                <a:chExt cx="3555203" cy="964546"/>
              </a:xfrm>
            </p:grpSpPr>
            <p:sp>
              <p:nvSpPr>
                <p:cNvPr id="71" name="Can 70"/>
                <p:cNvSpPr/>
                <p:nvPr/>
              </p:nvSpPr>
              <p:spPr bwMode="gray">
                <a:xfrm>
                  <a:off x="7288211" y="1564641"/>
                  <a:ext cx="1313629" cy="964545"/>
                </a:xfrm>
                <a:prstGeom prst="can">
                  <a:avLst/>
                </a:prstGeom>
                <a:solidFill>
                  <a:schemeClr val="accent2"/>
                </a:solidFill>
                <a:ln w="9525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600"/>
                    </a:spcBef>
                    <a:buClr>
                      <a:schemeClr val="tx2"/>
                    </a:buClr>
                  </a:pPr>
                  <a:r>
                    <a:rPr lang="en-GB" sz="1200" b="1" dirty="0" err="1" smtClean="0">
                      <a:solidFill>
                        <a:schemeClr val="bg1"/>
                      </a:solidFill>
                    </a:rPr>
                    <a:t>Стадия</a:t>
                  </a:r>
                  <a:r>
                    <a:rPr lang="ru-RU" sz="1200" b="1" dirty="0" smtClean="0">
                      <a:solidFill>
                        <a:schemeClr val="bg1"/>
                      </a:solidFill>
                    </a:rPr>
                    <a:t> 1</a:t>
                  </a:r>
                  <a:endParaRPr lang="ru-RU" sz="1100" b="1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" name="Rectangle 27"/>
                <p:cNvSpPr>
                  <a:spLocks noChangeArrowheads="1"/>
                </p:cNvSpPr>
                <p:nvPr/>
              </p:nvSpPr>
              <p:spPr bwMode="auto">
                <a:xfrm>
                  <a:off x="5046637" y="1564640"/>
                  <a:ext cx="2241573" cy="964545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  <p:txBody>
                <a:bodyPr wrap="square" lIns="72000" tIns="36000" rIns="72000" bIns="36000" anchor="ctr">
                  <a:noAutofit/>
                </a:bodyPr>
                <a:lstStyle/>
                <a:p>
                  <a:pPr defTabSz="914724"/>
                  <a:r>
                    <a:rPr lang="ru-RU" sz="1600" b="1" dirty="0" smtClean="0">
                      <a:solidFill>
                        <a:schemeClr val="tx2"/>
                      </a:solidFill>
                    </a:rPr>
                    <a:t>Ожидаемые кредитные убытки (за одногодичный период)</a:t>
                  </a:r>
                </a:p>
              </p:txBody>
            </p:sp>
          </p:grpSp>
          <p:sp>
            <p:nvSpPr>
              <p:cNvPr id="69" name="TextBox 68"/>
              <p:cNvSpPr txBox="1"/>
              <p:nvPr/>
            </p:nvSpPr>
            <p:spPr bwMode="gray">
              <a:xfrm>
                <a:off x="381828" y="1641040"/>
                <a:ext cx="2006530" cy="811751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95250">
                  <a:spcBef>
                    <a:spcPts val="600"/>
                  </a:spcBef>
                  <a:buClr>
                    <a:schemeClr val="tx2"/>
                  </a:buClr>
                </a:pPr>
                <a:r>
                  <a:rPr lang="ru-RU" sz="1600" b="1" dirty="0" smtClean="0">
                    <a:solidFill>
                      <a:schemeClr val="tx2"/>
                    </a:solidFill>
                  </a:rPr>
                  <a:t>При первоначальном признании</a:t>
                </a:r>
                <a:r>
                  <a:rPr lang="en-GB" sz="1600" b="1" dirty="0" smtClean="0">
                    <a:solidFill>
                      <a:schemeClr val="tx2"/>
                    </a:solidFill>
                  </a:rPr>
                  <a:t>…</a:t>
                </a:r>
              </a:p>
            </p:txBody>
          </p:sp>
          <p:sp>
            <p:nvSpPr>
              <p:cNvPr id="70" name="Text Box 5"/>
              <p:cNvSpPr txBox="1">
                <a:spLocks noChangeArrowheads="1"/>
              </p:cNvSpPr>
              <p:nvPr/>
            </p:nvSpPr>
            <p:spPr bwMode="gray">
              <a:xfrm>
                <a:off x="3230978" y="1794644"/>
                <a:ext cx="814875" cy="504538"/>
              </a:xfrm>
              <a:prstGeom prst="rect">
                <a:avLst/>
              </a:prstGeom>
              <a:noFill/>
              <a:ln w="635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noAutofit/>
              </a:bodyPr>
              <a:lstStyle/>
              <a:p>
                <a:pPr algn="ctr"/>
                <a:r>
                  <a:rPr lang="en-US" altLang="ja-JP" sz="9600" dirty="0" smtClean="0">
                    <a:solidFill>
                      <a:schemeClr val="tx2"/>
                    </a:solidFill>
                    <a:sym typeface="Wingdings" pitchFamily="2" charset="2"/>
                  </a:rPr>
                  <a:t></a:t>
                </a:r>
                <a:endParaRPr lang="ru-RU" sz="9600" dirty="0">
                  <a:solidFill>
                    <a:schemeClr val="tx2"/>
                  </a:solidFill>
                  <a:ea typeface="ＭＳ Ｐゴシック" charset="-128"/>
                  <a:sym typeface="Wingdings" pitchFamily="2" charset="2"/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381828" y="3390002"/>
              <a:ext cx="8233659" cy="964546"/>
              <a:chOff x="381828" y="2698146"/>
              <a:chExt cx="8233659" cy="964546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5060284" y="2698146"/>
                <a:ext cx="3555203" cy="964546"/>
                <a:chOff x="5060284" y="3134290"/>
                <a:chExt cx="3555203" cy="964546"/>
              </a:xfrm>
            </p:grpSpPr>
            <p:sp>
              <p:nvSpPr>
                <p:cNvPr id="77" name="Can 76"/>
                <p:cNvSpPr/>
                <p:nvPr/>
              </p:nvSpPr>
              <p:spPr bwMode="gray">
                <a:xfrm>
                  <a:off x="7301858" y="3134291"/>
                  <a:ext cx="1313629" cy="964545"/>
                </a:xfrm>
                <a:prstGeom prst="can">
                  <a:avLst/>
                </a:prstGeom>
                <a:solidFill>
                  <a:schemeClr val="accent3"/>
                </a:solidFill>
                <a:ln w="9525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600"/>
                    </a:spcBef>
                    <a:buClr>
                      <a:schemeClr val="tx2"/>
                    </a:buClr>
                  </a:pPr>
                  <a:r>
                    <a:rPr lang="en-GB" sz="1200" b="1" dirty="0" err="1" smtClean="0">
                      <a:solidFill>
                        <a:schemeClr val="bg1"/>
                      </a:solidFill>
                    </a:rPr>
                    <a:t>Стадия</a:t>
                  </a:r>
                  <a:r>
                    <a:rPr lang="ru-RU" sz="1200" b="1" dirty="0" smtClean="0">
                      <a:solidFill>
                        <a:schemeClr val="bg1"/>
                      </a:solidFill>
                    </a:rPr>
                    <a:t> 2</a:t>
                  </a:r>
                  <a:endParaRPr lang="ru-RU" sz="11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0284" y="3134290"/>
                  <a:ext cx="2241574" cy="964545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  <p:txBody>
                <a:bodyPr wrap="square" lIns="72000" tIns="36000" rIns="72000" bIns="36000" anchor="ctr">
                  <a:noAutofit/>
                </a:bodyPr>
                <a:lstStyle/>
                <a:p>
                  <a:pPr defTabSz="914724"/>
                  <a:r>
                    <a:rPr lang="ru-RU" sz="1600" b="1" dirty="0" smtClean="0">
                      <a:solidFill>
                        <a:schemeClr val="tx2"/>
                      </a:solidFill>
                    </a:rPr>
                    <a:t>Ожидаемые кредитные убытки (за весь срок кредитования)</a:t>
                  </a:r>
                </a:p>
              </p:txBody>
            </p:sp>
          </p:grpSp>
          <p:sp>
            <p:nvSpPr>
              <p:cNvPr id="75" name="Rectangle 27"/>
              <p:cNvSpPr>
                <a:spLocks noChangeArrowheads="1"/>
              </p:cNvSpPr>
              <p:nvPr/>
            </p:nvSpPr>
            <p:spPr bwMode="auto">
              <a:xfrm>
                <a:off x="381828" y="2720706"/>
                <a:ext cx="2075147" cy="919426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r>
                  <a:rPr lang="ru-RU" sz="1600" b="1" dirty="0" smtClean="0">
                    <a:solidFill>
                      <a:schemeClr val="tx2"/>
                    </a:solidFill>
                  </a:rPr>
                  <a:t>При существенном увеличении кредитного риска...</a:t>
                </a:r>
              </a:p>
            </p:txBody>
          </p:sp>
          <p:sp>
            <p:nvSpPr>
              <p:cNvPr id="76" name="Text Box 5"/>
              <p:cNvSpPr txBox="1">
                <a:spLocks noChangeArrowheads="1"/>
              </p:cNvSpPr>
              <p:nvPr/>
            </p:nvSpPr>
            <p:spPr bwMode="gray">
              <a:xfrm>
                <a:off x="3230978" y="2928150"/>
                <a:ext cx="814875" cy="504538"/>
              </a:xfrm>
              <a:prstGeom prst="rect">
                <a:avLst/>
              </a:prstGeom>
              <a:noFill/>
              <a:ln w="635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noAutofit/>
              </a:bodyPr>
              <a:lstStyle/>
              <a:p>
                <a:pPr algn="ctr"/>
                <a:r>
                  <a:rPr lang="en-US" altLang="ja-JP" sz="9600" dirty="0" smtClean="0">
                    <a:solidFill>
                      <a:schemeClr val="tx2"/>
                    </a:solidFill>
                    <a:sym typeface="Wingdings" pitchFamily="2" charset="2"/>
                  </a:rPr>
                  <a:t></a:t>
                </a:r>
                <a:endParaRPr lang="ru-RU" sz="9600" dirty="0">
                  <a:solidFill>
                    <a:schemeClr val="tx2"/>
                  </a:solidFill>
                  <a:ea typeface="ＭＳ Ｐゴシック" charset="-128"/>
                  <a:sym typeface="Wingdings" pitchFamily="2" charset="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466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794250" y="1833237"/>
            <a:ext cx="3981326" cy="143062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endParaRPr lang="en-US" sz="1600" dirty="0"/>
          </a:p>
        </p:txBody>
      </p:sp>
      <p:sp>
        <p:nvSpPr>
          <p:cNvPr id="37" name="Rectangle 36"/>
          <p:cNvSpPr/>
          <p:nvPr/>
        </p:nvSpPr>
        <p:spPr>
          <a:xfrm>
            <a:off x="4828105" y="1735762"/>
            <a:ext cx="2967637" cy="94114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fontAlgn="t">
              <a:lnSpc>
                <a:spcPct val="90000"/>
              </a:lnSpc>
              <a:spcBef>
                <a:spcPts val="300"/>
              </a:spcBef>
            </a:pPr>
            <a:r>
              <a:rPr lang="ru-RU" sz="1100" dirty="0">
                <a:solidFill>
                  <a:srgbClr val="FFFFFF"/>
                </a:solidFill>
                <a:latin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</a:endParaRPr>
          </a:p>
          <a:p>
            <a:pPr fontAlgn="t">
              <a:lnSpc>
                <a:spcPct val="90000"/>
              </a:lnSpc>
              <a:spcBef>
                <a:spcPts val="300"/>
              </a:spcBef>
            </a:pPr>
            <a:r>
              <a:rPr lang="ru-RU" sz="1100" dirty="0">
                <a:solidFill>
                  <a:srgbClr val="FFFFFF"/>
                </a:solidFill>
                <a:latin typeface="Arial" panose="020B0604020202020204" pitchFamily="34" charset="0"/>
              </a:rPr>
              <a:t>Наблюдается </a:t>
            </a:r>
            <a:endParaRPr lang="en-US" sz="1100" dirty="0" smtClea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fontAlgn="t">
              <a:lnSpc>
                <a:spcPct val="90000"/>
              </a:lnSpc>
              <a:spcBef>
                <a:spcPts val="300"/>
              </a:spcBef>
            </a:pPr>
            <a:r>
              <a:rPr lang="ru-RU" sz="1100" dirty="0" smtClean="0">
                <a:solidFill>
                  <a:srgbClr val="FFFFFF"/>
                </a:solidFill>
                <a:latin typeface="Arial" panose="020B0604020202020204" pitchFamily="34" charset="0"/>
              </a:rPr>
              <a:t>что </a:t>
            </a:r>
            <a:r>
              <a:rPr lang="ru-RU" sz="1100" dirty="0">
                <a:solidFill>
                  <a:srgbClr val="FFFFFF"/>
                </a:solidFill>
                <a:latin typeface="Arial" panose="020B0604020202020204" pitchFamily="34" charset="0"/>
              </a:rPr>
              <a:t>изменения в порядке ведения бухгалтерского учета повлияют на цены на банковские продукты</a:t>
            </a:r>
            <a:r>
              <a:rPr lang="ru-RU" sz="1100" dirty="0" smtClean="0">
                <a:solidFill>
                  <a:srgbClr val="FFFFFF"/>
                </a:solidFill>
                <a:latin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20641" y="1863178"/>
            <a:ext cx="1958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р</a:t>
            </a:r>
            <a:r>
              <a:rPr lang="ru-RU" sz="1400" b="1" dirty="0" smtClean="0">
                <a:solidFill>
                  <a:schemeClr val="bg1"/>
                </a:solidFill>
              </a:rPr>
              <a:t>ост ожиданий,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865293" y="2612338"/>
            <a:ext cx="1617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2011 г. – 9%</a:t>
            </a:r>
          </a:p>
          <a:p>
            <a:r>
              <a:rPr lang="ru-RU" b="1" dirty="0">
                <a:solidFill>
                  <a:schemeClr val="bg1"/>
                </a:solidFill>
              </a:rPr>
              <a:t>2014 г. – 56%</a:t>
            </a:r>
          </a:p>
        </p:txBody>
      </p:sp>
      <p:sp>
        <p:nvSpPr>
          <p:cNvPr id="43" name="Down Arrow 42"/>
          <p:cNvSpPr/>
          <p:nvPr/>
        </p:nvSpPr>
        <p:spPr>
          <a:xfrm rot="10800000">
            <a:off x="7621422" y="2315570"/>
            <a:ext cx="648072" cy="595421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wn Arrow 43"/>
          <p:cNvSpPr/>
          <p:nvPr/>
        </p:nvSpPr>
        <p:spPr>
          <a:xfrm rot="10800000">
            <a:off x="8153706" y="2721856"/>
            <a:ext cx="445517" cy="70414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wn Arrow 44"/>
          <p:cNvSpPr/>
          <p:nvPr/>
        </p:nvSpPr>
        <p:spPr>
          <a:xfrm rot="10800000">
            <a:off x="7291694" y="2747256"/>
            <a:ext cx="445517" cy="70414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результаты опроса</a:t>
            </a: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это означает для вас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15" name="Freeform 63"/>
          <p:cNvSpPr>
            <a:spLocks noChangeAspect="1" noEditPoints="1"/>
          </p:cNvSpPr>
          <p:nvPr/>
        </p:nvSpPr>
        <p:spPr bwMode="auto">
          <a:xfrm>
            <a:off x="3376143" y="2887104"/>
            <a:ext cx="841150" cy="841150"/>
          </a:xfrm>
          <a:custGeom>
            <a:avLst/>
            <a:gdLst/>
            <a:ahLst/>
            <a:cxnLst>
              <a:cxn ang="0">
                <a:pos x="0" y="50"/>
              </a:cxn>
              <a:cxn ang="0">
                <a:pos x="100" y="50"/>
              </a:cxn>
              <a:cxn ang="0">
                <a:pos x="95" y="55"/>
              </a:cxn>
              <a:cxn ang="0">
                <a:pos x="87" y="45"/>
              </a:cxn>
              <a:cxn ang="0">
                <a:pos x="95" y="55"/>
              </a:cxn>
              <a:cxn ang="0">
                <a:pos x="90" y="29"/>
              </a:cxn>
              <a:cxn ang="0">
                <a:pos x="81" y="30"/>
              </a:cxn>
              <a:cxn ang="0">
                <a:pos x="45" y="5"/>
              </a:cxn>
              <a:cxn ang="0">
                <a:pos x="54" y="13"/>
              </a:cxn>
              <a:cxn ang="0">
                <a:pos x="45" y="5"/>
              </a:cxn>
              <a:cxn ang="0">
                <a:pos x="13" y="45"/>
              </a:cxn>
              <a:cxn ang="0">
                <a:pos x="5" y="54"/>
              </a:cxn>
              <a:cxn ang="0">
                <a:pos x="12" y="74"/>
              </a:cxn>
              <a:cxn ang="0">
                <a:pos x="17" y="66"/>
              </a:cxn>
              <a:cxn ang="0">
                <a:pos x="12" y="74"/>
              </a:cxn>
              <a:cxn ang="0">
                <a:pos x="10" y="29"/>
              </a:cxn>
              <a:cxn ang="0">
                <a:pos x="19" y="29"/>
              </a:cxn>
              <a:cxn ang="0">
                <a:pos x="29" y="90"/>
              </a:cxn>
              <a:cxn ang="0">
                <a:pos x="29" y="81"/>
              </a:cxn>
              <a:cxn ang="0">
                <a:pos x="29" y="90"/>
              </a:cxn>
              <a:cxn ang="0">
                <a:pos x="25" y="12"/>
              </a:cxn>
              <a:cxn ang="0">
                <a:pos x="33" y="17"/>
              </a:cxn>
              <a:cxn ang="0">
                <a:pos x="50" y="45"/>
              </a:cxn>
              <a:cxn ang="0">
                <a:pos x="73" y="18"/>
              </a:cxn>
              <a:cxn ang="0">
                <a:pos x="55" y="50"/>
              </a:cxn>
              <a:cxn ang="0">
                <a:pos x="74" y="69"/>
              </a:cxn>
              <a:cxn ang="0">
                <a:pos x="50" y="55"/>
              </a:cxn>
              <a:cxn ang="0">
                <a:pos x="50" y="45"/>
              </a:cxn>
              <a:cxn ang="0">
                <a:pos x="45" y="87"/>
              </a:cxn>
              <a:cxn ang="0">
                <a:pos x="54" y="95"/>
              </a:cxn>
              <a:cxn ang="0">
                <a:pos x="70" y="90"/>
              </a:cxn>
              <a:cxn ang="0">
                <a:pos x="70" y="81"/>
              </a:cxn>
              <a:cxn ang="0">
                <a:pos x="70" y="90"/>
              </a:cxn>
              <a:cxn ang="0">
                <a:pos x="66" y="17"/>
              </a:cxn>
              <a:cxn ang="0">
                <a:pos x="74" y="12"/>
              </a:cxn>
              <a:cxn ang="0">
                <a:pos x="88" y="75"/>
              </a:cxn>
              <a:cxn ang="0">
                <a:pos x="83" y="67"/>
              </a:cxn>
              <a:cxn ang="0">
                <a:pos x="88" y="75"/>
              </a:cxn>
            </a:cxnLst>
            <a:rect l="0" t="0" r="r" b="b"/>
            <a:pathLst>
              <a:path w="100" h="100">
                <a:moveTo>
                  <a:pt x="50" y="0"/>
                </a:moveTo>
                <a:cubicBezTo>
                  <a:pt x="22" y="0"/>
                  <a:pt x="0" y="23"/>
                  <a:pt x="0" y="50"/>
                </a:cubicBezTo>
                <a:cubicBezTo>
                  <a:pt x="0" y="77"/>
                  <a:pt x="22" y="100"/>
                  <a:pt x="50" y="100"/>
                </a:cubicBezTo>
                <a:cubicBezTo>
                  <a:pt x="77" y="100"/>
                  <a:pt x="100" y="77"/>
                  <a:pt x="100" y="50"/>
                </a:cubicBezTo>
                <a:cubicBezTo>
                  <a:pt x="100" y="23"/>
                  <a:pt x="77" y="0"/>
                  <a:pt x="50" y="0"/>
                </a:cubicBezTo>
                <a:close/>
                <a:moveTo>
                  <a:pt x="95" y="55"/>
                </a:moveTo>
                <a:cubicBezTo>
                  <a:pt x="87" y="55"/>
                  <a:pt x="87" y="55"/>
                  <a:pt x="87" y="55"/>
                </a:cubicBezTo>
                <a:cubicBezTo>
                  <a:pt x="87" y="45"/>
                  <a:pt x="87" y="45"/>
                  <a:pt x="87" y="45"/>
                </a:cubicBezTo>
                <a:cubicBezTo>
                  <a:pt x="95" y="45"/>
                  <a:pt x="95" y="45"/>
                  <a:pt x="95" y="45"/>
                </a:cubicBezTo>
                <a:lnTo>
                  <a:pt x="95" y="55"/>
                </a:lnTo>
                <a:close/>
                <a:moveTo>
                  <a:pt x="88" y="25"/>
                </a:moveTo>
                <a:cubicBezTo>
                  <a:pt x="90" y="29"/>
                  <a:pt x="90" y="29"/>
                  <a:pt x="90" y="29"/>
                </a:cubicBezTo>
                <a:cubicBezTo>
                  <a:pt x="83" y="34"/>
                  <a:pt x="83" y="34"/>
                  <a:pt x="83" y="34"/>
                </a:cubicBezTo>
                <a:cubicBezTo>
                  <a:pt x="81" y="30"/>
                  <a:pt x="81" y="30"/>
                  <a:pt x="81" y="30"/>
                </a:cubicBezTo>
                <a:lnTo>
                  <a:pt x="88" y="25"/>
                </a:lnTo>
                <a:close/>
                <a:moveTo>
                  <a:pt x="45" y="5"/>
                </a:moveTo>
                <a:cubicBezTo>
                  <a:pt x="54" y="5"/>
                  <a:pt x="54" y="5"/>
                  <a:pt x="54" y="5"/>
                </a:cubicBezTo>
                <a:cubicBezTo>
                  <a:pt x="54" y="13"/>
                  <a:pt x="54" y="13"/>
                  <a:pt x="54" y="13"/>
                </a:cubicBezTo>
                <a:cubicBezTo>
                  <a:pt x="45" y="13"/>
                  <a:pt x="45" y="13"/>
                  <a:pt x="45" y="13"/>
                </a:cubicBezTo>
                <a:lnTo>
                  <a:pt x="45" y="5"/>
                </a:lnTo>
                <a:close/>
                <a:moveTo>
                  <a:pt x="5" y="45"/>
                </a:moveTo>
                <a:cubicBezTo>
                  <a:pt x="13" y="45"/>
                  <a:pt x="13" y="45"/>
                  <a:pt x="13" y="45"/>
                </a:cubicBezTo>
                <a:cubicBezTo>
                  <a:pt x="13" y="54"/>
                  <a:pt x="13" y="54"/>
                  <a:pt x="13" y="54"/>
                </a:cubicBezTo>
                <a:cubicBezTo>
                  <a:pt x="5" y="54"/>
                  <a:pt x="5" y="54"/>
                  <a:pt x="5" y="54"/>
                </a:cubicBezTo>
                <a:lnTo>
                  <a:pt x="5" y="45"/>
                </a:lnTo>
                <a:close/>
                <a:moveTo>
                  <a:pt x="12" y="74"/>
                </a:moveTo>
                <a:cubicBezTo>
                  <a:pt x="9" y="70"/>
                  <a:pt x="9" y="70"/>
                  <a:pt x="9" y="70"/>
                </a:cubicBezTo>
                <a:cubicBezTo>
                  <a:pt x="17" y="66"/>
                  <a:pt x="17" y="66"/>
                  <a:pt x="17" y="66"/>
                </a:cubicBezTo>
                <a:cubicBezTo>
                  <a:pt x="19" y="70"/>
                  <a:pt x="19" y="70"/>
                  <a:pt x="19" y="70"/>
                </a:cubicBezTo>
                <a:lnTo>
                  <a:pt x="12" y="74"/>
                </a:lnTo>
                <a:close/>
                <a:moveTo>
                  <a:pt x="17" y="33"/>
                </a:moveTo>
                <a:cubicBezTo>
                  <a:pt x="10" y="29"/>
                  <a:pt x="10" y="29"/>
                  <a:pt x="10" y="29"/>
                </a:cubicBezTo>
                <a:cubicBezTo>
                  <a:pt x="12" y="25"/>
                  <a:pt x="12" y="25"/>
                  <a:pt x="12" y="25"/>
                </a:cubicBezTo>
                <a:cubicBezTo>
                  <a:pt x="19" y="29"/>
                  <a:pt x="19" y="29"/>
                  <a:pt x="19" y="29"/>
                </a:cubicBezTo>
                <a:lnTo>
                  <a:pt x="17" y="33"/>
                </a:lnTo>
                <a:close/>
                <a:moveTo>
                  <a:pt x="29" y="90"/>
                </a:moveTo>
                <a:cubicBezTo>
                  <a:pt x="25" y="88"/>
                  <a:pt x="25" y="88"/>
                  <a:pt x="25" y="88"/>
                </a:cubicBezTo>
                <a:cubicBezTo>
                  <a:pt x="29" y="81"/>
                  <a:pt x="29" y="81"/>
                  <a:pt x="29" y="81"/>
                </a:cubicBezTo>
                <a:cubicBezTo>
                  <a:pt x="33" y="83"/>
                  <a:pt x="33" y="83"/>
                  <a:pt x="33" y="83"/>
                </a:cubicBezTo>
                <a:lnTo>
                  <a:pt x="29" y="90"/>
                </a:lnTo>
                <a:close/>
                <a:moveTo>
                  <a:pt x="29" y="19"/>
                </a:moveTo>
                <a:cubicBezTo>
                  <a:pt x="25" y="12"/>
                  <a:pt x="25" y="12"/>
                  <a:pt x="25" y="12"/>
                </a:cubicBezTo>
                <a:cubicBezTo>
                  <a:pt x="29" y="10"/>
                  <a:pt x="29" y="10"/>
                  <a:pt x="29" y="10"/>
                </a:cubicBezTo>
                <a:cubicBezTo>
                  <a:pt x="33" y="17"/>
                  <a:pt x="33" y="17"/>
                  <a:pt x="33" y="17"/>
                </a:cubicBezTo>
                <a:lnTo>
                  <a:pt x="29" y="19"/>
                </a:lnTo>
                <a:close/>
                <a:moveTo>
                  <a:pt x="50" y="45"/>
                </a:moveTo>
                <a:cubicBezTo>
                  <a:pt x="50" y="45"/>
                  <a:pt x="50" y="45"/>
                  <a:pt x="50" y="45"/>
                </a:cubicBezTo>
                <a:cubicBezTo>
                  <a:pt x="73" y="18"/>
                  <a:pt x="73" y="18"/>
                  <a:pt x="73" y="18"/>
                </a:cubicBezTo>
                <a:cubicBezTo>
                  <a:pt x="54" y="47"/>
                  <a:pt x="54" y="47"/>
                  <a:pt x="54" y="47"/>
                </a:cubicBezTo>
                <a:cubicBezTo>
                  <a:pt x="55" y="48"/>
                  <a:pt x="55" y="49"/>
                  <a:pt x="55" y="50"/>
                </a:cubicBezTo>
                <a:cubicBezTo>
                  <a:pt x="55" y="51"/>
                  <a:pt x="55" y="51"/>
                  <a:pt x="55" y="51"/>
                </a:cubicBezTo>
                <a:cubicBezTo>
                  <a:pt x="74" y="69"/>
                  <a:pt x="74" y="69"/>
                  <a:pt x="74" y="69"/>
                </a:cubicBezTo>
                <a:cubicBezTo>
                  <a:pt x="52" y="55"/>
                  <a:pt x="52" y="55"/>
                  <a:pt x="52" y="55"/>
                </a:cubicBezTo>
                <a:cubicBezTo>
                  <a:pt x="52" y="55"/>
                  <a:pt x="51" y="55"/>
                  <a:pt x="50" y="55"/>
                </a:cubicBezTo>
                <a:cubicBezTo>
                  <a:pt x="47" y="55"/>
                  <a:pt x="44" y="53"/>
                  <a:pt x="44" y="50"/>
                </a:cubicBezTo>
                <a:cubicBezTo>
                  <a:pt x="44" y="47"/>
                  <a:pt x="47" y="45"/>
                  <a:pt x="50" y="45"/>
                </a:cubicBezTo>
                <a:close/>
                <a:moveTo>
                  <a:pt x="45" y="95"/>
                </a:moveTo>
                <a:cubicBezTo>
                  <a:pt x="45" y="87"/>
                  <a:pt x="45" y="87"/>
                  <a:pt x="45" y="87"/>
                </a:cubicBezTo>
                <a:cubicBezTo>
                  <a:pt x="54" y="87"/>
                  <a:pt x="54" y="87"/>
                  <a:pt x="54" y="87"/>
                </a:cubicBezTo>
                <a:cubicBezTo>
                  <a:pt x="54" y="95"/>
                  <a:pt x="54" y="95"/>
                  <a:pt x="54" y="95"/>
                </a:cubicBezTo>
                <a:lnTo>
                  <a:pt x="45" y="95"/>
                </a:lnTo>
                <a:close/>
                <a:moveTo>
                  <a:pt x="70" y="90"/>
                </a:moveTo>
                <a:cubicBezTo>
                  <a:pt x="66" y="83"/>
                  <a:pt x="66" y="83"/>
                  <a:pt x="66" y="83"/>
                </a:cubicBezTo>
                <a:cubicBezTo>
                  <a:pt x="70" y="81"/>
                  <a:pt x="70" y="81"/>
                  <a:pt x="70" y="81"/>
                </a:cubicBezTo>
                <a:cubicBezTo>
                  <a:pt x="74" y="88"/>
                  <a:pt x="74" y="88"/>
                  <a:pt x="74" y="88"/>
                </a:cubicBezTo>
                <a:lnTo>
                  <a:pt x="70" y="90"/>
                </a:lnTo>
                <a:close/>
                <a:moveTo>
                  <a:pt x="70" y="19"/>
                </a:moveTo>
                <a:cubicBezTo>
                  <a:pt x="66" y="17"/>
                  <a:pt x="66" y="17"/>
                  <a:pt x="66" y="17"/>
                </a:cubicBezTo>
                <a:cubicBezTo>
                  <a:pt x="70" y="10"/>
                  <a:pt x="70" y="10"/>
                  <a:pt x="70" y="10"/>
                </a:cubicBezTo>
                <a:cubicBezTo>
                  <a:pt x="74" y="12"/>
                  <a:pt x="74" y="12"/>
                  <a:pt x="74" y="12"/>
                </a:cubicBezTo>
                <a:lnTo>
                  <a:pt x="70" y="19"/>
                </a:lnTo>
                <a:close/>
                <a:moveTo>
                  <a:pt x="88" y="75"/>
                </a:moveTo>
                <a:cubicBezTo>
                  <a:pt x="81" y="71"/>
                  <a:pt x="81" y="71"/>
                  <a:pt x="81" y="71"/>
                </a:cubicBezTo>
                <a:cubicBezTo>
                  <a:pt x="83" y="67"/>
                  <a:pt x="83" y="67"/>
                  <a:pt x="83" y="67"/>
                </a:cubicBezTo>
                <a:cubicBezTo>
                  <a:pt x="90" y="71"/>
                  <a:pt x="90" y="71"/>
                  <a:pt x="90" y="71"/>
                </a:cubicBezTo>
                <a:lnTo>
                  <a:pt x="88" y="7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74650" y="1833238"/>
            <a:ext cx="3981326" cy="143062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408506" y="2409450"/>
            <a:ext cx="3745687" cy="94114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1100" dirty="0">
                <a:solidFill>
                  <a:schemeClr val="bg1"/>
                </a:solidFill>
              </a:rPr>
              <a:t>Это означает, что даже если </a:t>
            </a:r>
            <a:r>
              <a:rPr lang="en-US" sz="1100" dirty="0" smtClean="0">
                <a:solidFill>
                  <a:schemeClr val="bg1"/>
                </a:solidFill>
              </a:rPr>
              <a:t/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стандарт вступит </a:t>
            </a:r>
            <a:r>
              <a:rPr lang="ru-RU" sz="1100" dirty="0">
                <a:solidFill>
                  <a:schemeClr val="bg1"/>
                </a:solidFill>
              </a:rPr>
              <a:t>в действие в 2018, </a:t>
            </a:r>
            <a:r>
              <a:rPr lang="en-US" sz="1100" dirty="0" smtClean="0">
                <a:solidFill>
                  <a:schemeClr val="bg1"/>
                </a:solidFill>
              </a:rPr>
              <a:t/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проектным </a:t>
            </a:r>
            <a:r>
              <a:rPr lang="ru-RU" sz="1100" dirty="0">
                <a:solidFill>
                  <a:schemeClr val="bg1"/>
                </a:solidFill>
              </a:rPr>
              <a:t>группам, </a:t>
            </a:r>
            <a:r>
              <a:rPr lang="ru-RU" sz="1100" dirty="0" smtClean="0">
                <a:solidFill>
                  <a:schemeClr val="bg1"/>
                </a:solidFill>
              </a:rPr>
              <a:t>отвечающим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smtClean="0">
                <a:solidFill>
                  <a:schemeClr val="bg1"/>
                </a:solidFill>
              </a:rPr>
              <a:t>за </a:t>
            </a:r>
            <a:r>
              <a:rPr lang="en-US" sz="1100" dirty="0" smtClean="0">
                <a:solidFill>
                  <a:schemeClr val="bg1"/>
                </a:solidFill>
              </a:rPr>
              <a:t/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внедрение </a:t>
            </a:r>
            <a:r>
              <a:rPr lang="ru-RU" sz="1100" dirty="0">
                <a:solidFill>
                  <a:schemeClr val="bg1"/>
                </a:solidFill>
              </a:rPr>
              <a:t>МСФО 9, придется работать </a:t>
            </a:r>
            <a:r>
              <a:rPr lang="en-US" sz="1100" dirty="0" smtClean="0">
                <a:solidFill>
                  <a:schemeClr val="bg1"/>
                </a:solidFill>
              </a:rPr>
              <a:t/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в </a:t>
            </a:r>
            <a:r>
              <a:rPr lang="ru-RU" sz="1100" dirty="0">
                <a:solidFill>
                  <a:schemeClr val="bg1"/>
                </a:solidFill>
              </a:rPr>
              <a:t>режиме жесткого цейтнота.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4650" y="3314234"/>
            <a:ext cx="3981326" cy="143062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pPr algn="r"/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408504" y="3382275"/>
            <a:ext cx="3745689" cy="941143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noAutofit/>
          </a:bodyPr>
          <a:lstStyle/>
          <a:p>
            <a:pPr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1100" dirty="0">
                <a:solidFill>
                  <a:schemeClr val="tx2"/>
                </a:solidFill>
              </a:rPr>
              <a:t>Более половины опрошенных банков считают, что при новом подходе к учету ожидаемых убытков </a:t>
            </a:r>
            <a:r>
              <a:rPr lang="en-US" sz="1100" dirty="0" smtClean="0">
                <a:solidFill>
                  <a:schemeClr val="tx2"/>
                </a:solidFill>
              </a:rPr>
              <a:t/>
            </a:r>
            <a:br>
              <a:rPr lang="en-US" sz="1100" dirty="0" smtClean="0">
                <a:solidFill>
                  <a:schemeClr val="tx2"/>
                </a:solidFill>
              </a:rPr>
            </a:br>
            <a:r>
              <a:rPr lang="en-US" sz="1100" dirty="0" smtClean="0">
                <a:solidFill>
                  <a:schemeClr val="tx2"/>
                </a:solidFill>
              </a:rPr>
              <a:t/>
            </a:r>
            <a:br>
              <a:rPr lang="en-US" sz="1100" dirty="0" smtClean="0">
                <a:solidFill>
                  <a:schemeClr val="tx2"/>
                </a:solidFill>
              </a:rPr>
            </a:br>
            <a:r>
              <a:rPr lang="en-US" sz="1100" dirty="0" smtClean="0">
                <a:solidFill>
                  <a:schemeClr val="tx2"/>
                </a:solidFill>
              </a:rPr>
              <a:t/>
            </a:r>
            <a:br>
              <a:rPr lang="en-US" sz="1100" dirty="0" smtClean="0">
                <a:solidFill>
                  <a:schemeClr val="tx2"/>
                </a:solidFill>
              </a:rPr>
            </a:br>
            <a:r>
              <a:rPr lang="en-US" sz="1100" dirty="0" smtClean="0">
                <a:solidFill>
                  <a:schemeClr val="tx2"/>
                </a:solidFill>
              </a:rPr>
              <a:t/>
            </a:r>
            <a:br>
              <a:rPr lang="en-US" sz="1100" dirty="0" smtClean="0">
                <a:solidFill>
                  <a:schemeClr val="tx2"/>
                </a:solidFill>
              </a:rPr>
            </a:br>
            <a:r>
              <a:rPr lang="en-US" sz="1100" dirty="0" smtClean="0">
                <a:solidFill>
                  <a:schemeClr val="tx2"/>
                </a:solidFill>
              </a:rPr>
              <a:t/>
            </a:r>
            <a:br>
              <a:rPr lang="en-US" sz="1100" dirty="0" smtClean="0">
                <a:solidFill>
                  <a:schemeClr val="tx2"/>
                </a:solidFill>
              </a:rPr>
            </a:br>
            <a:r>
              <a:rPr lang="ru-RU" sz="1100" dirty="0" smtClean="0">
                <a:solidFill>
                  <a:schemeClr val="tx2"/>
                </a:solidFill>
              </a:rPr>
              <a:t>по </a:t>
            </a:r>
            <a:r>
              <a:rPr lang="ru-RU" sz="1100" dirty="0">
                <a:solidFill>
                  <a:schemeClr val="tx2"/>
                </a:solidFill>
              </a:rPr>
              <a:t>всем </a:t>
            </a:r>
            <a:r>
              <a:rPr lang="ru-RU" sz="1100" dirty="0" smtClean="0">
                <a:solidFill>
                  <a:schemeClr val="tx2"/>
                </a:solidFill>
              </a:rPr>
              <a:t>категор</a:t>
            </a:r>
            <a:r>
              <a:rPr lang="en-GB" sz="1100" dirty="0" err="1" smtClean="0">
                <a:solidFill>
                  <a:schemeClr val="tx2"/>
                </a:solidFill>
              </a:rPr>
              <a:t>иям</a:t>
            </a:r>
            <a:r>
              <a:rPr lang="ru-RU" sz="1100" dirty="0" smtClean="0">
                <a:solidFill>
                  <a:schemeClr val="tx2"/>
                </a:solidFill>
              </a:rPr>
              <a:t> </a:t>
            </a:r>
            <a:r>
              <a:rPr lang="ru-RU" sz="1100" dirty="0">
                <a:solidFill>
                  <a:schemeClr val="tx2"/>
                </a:solidFill>
              </a:rPr>
              <a:t>кредитования.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4650" y="4795229"/>
            <a:ext cx="3981326" cy="143062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408504" y="4895791"/>
            <a:ext cx="4595544" cy="12133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1100" dirty="0">
                <a:solidFill>
                  <a:schemeClr val="bg1"/>
                </a:solidFill>
              </a:rPr>
              <a:t>Среди </a:t>
            </a:r>
            <a:r>
              <a:rPr lang="ru-RU" sz="1100" dirty="0" smtClean="0">
                <a:solidFill>
                  <a:schemeClr val="bg1"/>
                </a:solidFill>
              </a:rPr>
              <a:t>основных задач, связанных с внедрением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smtClean="0">
                <a:solidFill>
                  <a:schemeClr val="bg1"/>
                </a:solidFill>
              </a:rPr>
              <a:t>МСФО, </a:t>
            </a:r>
            <a:endParaRPr lang="en-US" sz="11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1100" dirty="0" smtClean="0">
                <a:solidFill>
                  <a:schemeClr val="bg1"/>
                </a:solidFill>
              </a:rPr>
              <a:t>банки называют </a:t>
            </a:r>
            <a:endParaRPr lang="en-US" sz="1100" dirty="0" smtClean="0">
              <a:solidFill>
                <a:schemeClr val="bg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08504" y="5301208"/>
            <a:ext cx="4595544" cy="12133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ru-RU" sz="1100" dirty="0">
                <a:solidFill>
                  <a:schemeClr val="bg1"/>
                </a:solidFill>
              </a:rPr>
              <a:t>отвечающими </a:t>
            </a:r>
            <a:r>
              <a:rPr lang="ru-RU" sz="1100" dirty="0" smtClean="0">
                <a:solidFill>
                  <a:schemeClr val="bg1"/>
                </a:solidFill>
              </a:rPr>
              <a:t>за </a:t>
            </a:r>
            <a:r>
              <a:rPr lang="ru-RU" sz="1100" dirty="0">
                <a:solidFill>
                  <a:schemeClr val="bg1"/>
                </a:solidFill>
              </a:rPr>
              <a:t>бухгалтерский учет, </a:t>
            </a:r>
            <a:r>
              <a:rPr lang="ru-RU" sz="1100" dirty="0" smtClean="0">
                <a:solidFill>
                  <a:schemeClr val="bg1"/>
                </a:solidFill>
              </a:rPr>
              <a:t>управление </a:t>
            </a:r>
            <a:r>
              <a:rPr lang="en-US" sz="1100" dirty="0" smtClean="0">
                <a:solidFill>
                  <a:schemeClr val="bg1"/>
                </a:solidFill>
              </a:rPr>
              <a:t/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рисками информационные </a:t>
            </a:r>
            <a:r>
              <a:rPr lang="ru-RU" sz="1100" dirty="0">
                <a:solidFill>
                  <a:schemeClr val="bg1"/>
                </a:solidFill>
              </a:rPr>
              <a:t>технологии. </a:t>
            </a:r>
            <a:r>
              <a:rPr lang="en-US" sz="1100" dirty="0" smtClean="0">
                <a:solidFill>
                  <a:schemeClr val="bg1"/>
                </a:solidFill>
              </a:rPr>
              <a:t/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Также </a:t>
            </a:r>
            <a:r>
              <a:rPr lang="ru-RU" sz="1100" dirty="0">
                <a:solidFill>
                  <a:schemeClr val="bg1"/>
                </a:solidFill>
              </a:rPr>
              <a:t>указываются ресурсные ограничения.</a:t>
            </a:r>
          </a:p>
        </p:txBody>
      </p:sp>
      <p:sp>
        <p:nvSpPr>
          <p:cNvPr id="4" name="Rectangle 3"/>
          <p:cNvSpPr/>
          <p:nvPr/>
        </p:nvSpPr>
        <p:spPr>
          <a:xfrm>
            <a:off x="408503" y="1951024"/>
            <a:ext cx="3443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Для внедрения </a:t>
            </a:r>
            <a:r>
              <a:rPr lang="ru-RU" sz="1200" b="1" dirty="0" smtClean="0">
                <a:solidFill>
                  <a:schemeClr val="bg1"/>
                </a:solidFill>
              </a:rPr>
              <a:t>нового</a:t>
            </a:r>
            <a:r>
              <a:rPr lang="en-US" sz="1200" b="1" dirty="0" smtClean="0">
                <a:solidFill>
                  <a:schemeClr val="bg1"/>
                </a:solidFill>
              </a:rPr>
              <a:t/>
            </a:r>
            <a:br>
              <a:rPr lang="en-US" sz="1200" b="1" dirty="0" smtClean="0">
                <a:solidFill>
                  <a:schemeClr val="bg1"/>
                </a:solidFill>
              </a:rPr>
            </a:br>
            <a:r>
              <a:rPr lang="ru-RU" sz="1200" b="1" dirty="0" smtClean="0">
                <a:solidFill>
                  <a:schemeClr val="bg1"/>
                </a:solidFill>
              </a:rPr>
              <a:t>стандарта банкам требуется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9088" y="1763439"/>
            <a:ext cx="44121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  <a:p>
            <a:pPr algn="r"/>
            <a:endParaRPr lang="en-US" sz="2800" dirty="0"/>
          </a:p>
        </p:txBody>
      </p:sp>
      <p:sp>
        <p:nvSpPr>
          <p:cNvPr id="26" name="Freeform 63"/>
          <p:cNvSpPr>
            <a:spLocks noChangeAspect="1" noEditPoints="1"/>
          </p:cNvSpPr>
          <p:nvPr/>
        </p:nvSpPr>
        <p:spPr bwMode="auto">
          <a:xfrm>
            <a:off x="3446990" y="1833238"/>
            <a:ext cx="1345206" cy="1345206"/>
          </a:xfrm>
          <a:custGeom>
            <a:avLst/>
            <a:gdLst/>
            <a:ahLst/>
            <a:cxnLst>
              <a:cxn ang="0">
                <a:pos x="0" y="50"/>
              </a:cxn>
              <a:cxn ang="0">
                <a:pos x="100" y="50"/>
              </a:cxn>
              <a:cxn ang="0">
                <a:pos x="95" y="55"/>
              </a:cxn>
              <a:cxn ang="0">
                <a:pos x="87" y="45"/>
              </a:cxn>
              <a:cxn ang="0">
                <a:pos x="95" y="55"/>
              </a:cxn>
              <a:cxn ang="0">
                <a:pos x="90" y="29"/>
              </a:cxn>
              <a:cxn ang="0">
                <a:pos x="81" y="30"/>
              </a:cxn>
              <a:cxn ang="0">
                <a:pos x="45" y="5"/>
              </a:cxn>
              <a:cxn ang="0">
                <a:pos x="54" y="13"/>
              </a:cxn>
              <a:cxn ang="0">
                <a:pos x="45" y="5"/>
              </a:cxn>
              <a:cxn ang="0">
                <a:pos x="13" y="45"/>
              </a:cxn>
              <a:cxn ang="0">
                <a:pos x="5" y="54"/>
              </a:cxn>
              <a:cxn ang="0">
                <a:pos x="12" y="74"/>
              </a:cxn>
              <a:cxn ang="0">
                <a:pos x="17" y="66"/>
              </a:cxn>
              <a:cxn ang="0">
                <a:pos x="12" y="74"/>
              </a:cxn>
              <a:cxn ang="0">
                <a:pos x="10" y="29"/>
              </a:cxn>
              <a:cxn ang="0">
                <a:pos x="19" y="29"/>
              </a:cxn>
              <a:cxn ang="0">
                <a:pos x="29" y="90"/>
              </a:cxn>
              <a:cxn ang="0">
                <a:pos x="29" y="81"/>
              </a:cxn>
              <a:cxn ang="0">
                <a:pos x="29" y="90"/>
              </a:cxn>
              <a:cxn ang="0">
                <a:pos x="25" y="12"/>
              </a:cxn>
              <a:cxn ang="0">
                <a:pos x="33" y="17"/>
              </a:cxn>
              <a:cxn ang="0">
                <a:pos x="50" y="45"/>
              </a:cxn>
              <a:cxn ang="0">
                <a:pos x="73" y="18"/>
              </a:cxn>
              <a:cxn ang="0">
                <a:pos x="55" y="50"/>
              </a:cxn>
              <a:cxn ang="0">
                <a:pos x="74" y="69"/>
              </a:cxn>
              <a:cxn ang="0">
                <a:pos x="50" y="55"/>
              </a:cxn>
              <a:cxn ang="0">
                <a:pos x="50" y="45"/>
              </a:cxn>
              <a:cxn ang="0">
                <a:pos x="45" y="87"/>
              </a:cxn>
              <a:cxn ang="0">
                <a:pos x="54" y="95"/>
              </a:cxn>
              <a:cxn ang="0">
                <a:pos x="70" y="90"/>
              </a:cxn>
              <a:cxn ang="0">
                <a:pos x="70" y="81"/>
              </a:cxn>
              <a:cxn ang="0">
                <a:pos x="70" y="90"/>
              </a:cxn>
              <a:cxn ang="0">
                <a:pos x="66" y="17"/>
              </a:cxn>
              <a:cxn ang="0">
                <a:pos x="74" y="12"/>
              </a:cxn>
              <a:cxn ang="0">
                <a:pos x="88" y="75"/>
              </a:cxn>
              <a:cxn ang="0">
                <a:pos x="83" y="67"/>
              </a:cxn>
              <a:cxn ang="0">
                <a:pos x="88" y="75"/>
              </a:cxn>
            </a:cxnLst>
            <a:rect l="0" t="0" r="r" b="b"/>
            <a:pathLst>
              <a:path w="100" h="100">
                <a:moveTo>
                  <a:pt x="50" y="0"/>
                </a:moveTo>
                <a:cubicBezTo>
                  <a:pt x="22" y="0"/>
                  <a:pt x="0" y="23"/>
                  <a:pt x="0" y="50"/>
                </a:cubicBezTo>
                <a:cubicBezTo>
                  <a:pt x="0" y="77"/>
                  <a:pt x="22" y="100"/>
                  <a:pt x="50" y="100"/>
                </a:cubicBezTo>
                <a:cubicBezTo>
                  <a:pt x="77" y="100"/>
                  <a:pt x="100" y="77"/>
                  <a:pt x="100" y="50"/>
                </a:cubicBezTo>
                <a:cubicBezTo>
                  <a:pt x="100" y="23"/>
                  <a:pt x="77" y="0"/>
                  <a:pt x="50" y="0"/>
                </a:cubicBezTo>
                <a:close/>
                <a:moveTo>
                  <a:pt x="95" y="55"/>
                </a:moveTo>
                <a:cubicBezTo>
                  <a:pt x="87" y="55"/>
                  <a:pt x="87" y="55"/>
                  <a:pt x="87" y="55"/>
                </a:cubicBezTo>
                <a:cubicBezTo>
                  <a:pt x="87" y="45"/>
                  <a:pt x="87" y="45"/>
                  <a:pt x="87" y="45"/>
                </a:cubicBezTo>
                <a:cubicBezTo>
                  <a:pt x="95" y="45"/>
                  <a:pt x="95" y="45"/>
                  <a:pt x="95" y="45"/>
                </a:cubicBezTo>
                <a:lnTo>
                  <a:pt x="95" y="55"/>
                </a:lnTo>
                <a:close/>
                <a:moveTo>
                  <a:pt x="88" y="25"/>
                </a:moveTo>
                <a:cubicBezTo>
                  <a:pt x="90" y="29"/>
                  <a:pt x="90" y="29"/>
                  <a:pt x="90" y="29"/>
                </a:cubicBezTo>
                <a:cubicBezTo>
                  <a:pt x="83" y="34"/>
                  <a:pt x="83" y="34"/>
                  <a:pt x="83" y="34"/>
                </a:cubicBezTo>
                <a:cubicBezTo>
                  <a:pt x="81" y="30"/>
                  <a:pt x="81" y="30"/>
                  <a:pt x="81" y="30"/>
                </a:cubicBezTo>
                <a:lnTo>
                  <a:pt x="88" y="25"/>
                </a:lnTo>
                <a:close/>
                <a:moveTo>
                  <a:pt x="45" y="5"/>
                </a:moveTo>
                <a:cubicBezTo>
                  <a:pt x="54" y="5"/>
                  <a:pt x="54" y="5"/>
                  <a:pt x="54" y="5"/>
                </a:cubicBezTo>
                <a:cubicBezTo>
                  <a:pt x="54" y="13"/>
                  <a:pt x="54" y="13"/>
                  <a:pt x="54" y="13"/>
                </a:cubicBezTo>
                <a:cubicBezTo>
                  <a:pt x="45" y="13"/>
                  <a:pt x="45" y="13"/>
                  <a:pt x="45" y="13"/>
                </a:cubicBezTo>
                <a:lnTo>
                  <a:pt x="45" y="5"/>
                </a:lnTo>
                <a:close/>
                <a:moveTo>
                  <a:pt x="5" y="45"/>
                </a:moveTo>
                <a:cubicBezTo>
                  <a:pt x="13" y="45"/>
                  <a:pt x="13" y="45"/>
                  <a:pt x="13" y="45"/>
                </a:cubicBezTo>
                <a:cubicBezTo>
                  <a:pt x="13" y="54"/>
                  <a:pt x="13" y="54"/>
                  <a:pt x="13" y="54"/>
                </a:cubicBezTo>
                <a:cubicBezTo>
                  <a:pt x="5" y="54"/>
                  <a:pt x="5" y="54"/>
                  <a:pt x="5" y="54"/>
                </a:cubicBezTo>
                <a:lnTo>
                  <a:pt x="5" y="45"/>
                </a:lnTo>
                <a:close/>
                <a:moveTo>
                  <a:pt x="12" y="74"/>
                </a:moveTo>
                <a:cubicBezTo>
                  <a:pt x="9" y="70"/>
                  <a:pt x="9" y="70"/>
                  <a:pt x="9" y="70"/>
                </a:cubicBezTo>
                <a:cubicBezTo>
                  <a:pt x="17" y="66"/>
                  <a:pt x="17" y="66"/>
                  <a:pt x="17" y="66"/>
                </a:cubicBezTo>
                <a:cubicBezTo>
                  <a:pt x="19" y="70"/>
                  <a:pt x="19" y="70"/>
                  <a:pt x="19" y="70"/>
                </a:cubicBezTo>
                <a:lnTo>
                  <a:pt x="12" y="74"/>
                </a:lnTo>
                <a:close/>
                <a:moveTo>
                  <a:pt x="17" y="33"/>
                </a:moveTo>
                <a:cubicBezTo>
                  <a:pt x="10" y="29"/>
                  <a:pt x="10" y="29"/>
                  <a:pt x="10" y="29"/>
                </a:cubicBezTo>
                <a:cubicBezTo>
                  <a:pt x="12" y="25"/>
                  <a:pt x="12" y="25"/>
                  <a:pt x="12" y="25"/>
                </a:cubicBezTo>
                <a:cubicBezTo>
                  <a:pt x="19" y="29"/>
                  <a:pt x="19" y="29"/>
                  <a:pt x="19" y="29"/>
                </a:cubicBezTo>
                <a:lnTo>
                  <a:pt x="17" y="33"/>
                </a:lnTo>
                <a:close/>
                <a:moveTo>
                  <a:pt x="29" y="90"/>
                </a:moveTo>
                <a:cubicBezTo>
                  <a:pt x="25" y="88"/>
                  <a:pt x="25" y="88"/>
                  <a:pt x="25" y="88"/>
                </a:cubicBezTo>
                <a:cubicBezTo>
                  <a:pt x="29" y="81"/>
                  <a:pt x="29" y="81"/>
                  <a:pt x="29" y="81"/>
                </a:cubicBezTo>
                <a:cubicBezTo>
                  <a:pt x="33" y="83"/>
                  <a:pt x="33" y="83"/>
                  <a:pt x="33" y="83"/>
                </a:cubicBezTo>
                <a:lnTo>
                  <a:pt x="29" y="90"/>
                </a:lnTo>
                <a:close/>
                <a:moveTo>
                  <a:pt x="29" y="19"/>
                </a:moveTo>
                <a:cubicBezTo>
                  <a:pt x="25" y="12"/>
                  <a:pt x="25" y="12"/>
                  <a:pt x="25" y="12"/>
                </a:cubicBezTo>
                <a:cubicBezTo>
                  <a:pt x="29" y="10"/>
                  <a:pt x="29" y="10"/>
                  <a:pt x="29" y="10"/>
                </a:cubicBezTo>
                <a:cubicBezTo>
                  <a:pt x="33" y="17"/>
                  <a:pt x="33" y="17"/>
                  <a:pt x="33" y="17"/>
                </a:cubicBezTo>
                <a:lnTo>
                  <a:pt x="29" y="19"/>
                </a:lnTo>
                <a:close/>
                <a:moveTo>
                  <a:pt x="50" y="45"/>
                </a:moveTo>
                <a:cubicBezTo>
                  <a:pt x="50" y="45"/>
                  <a:pt x="50" y="45"/>
                  <a:pt x="50" y="45"/>
                </a:cubicBezTo>
                <a:cubicBezTo>
                  <a:pt x="73" y="18"/>
                  <a:pt x="73" y="18"/>
                  <a:pt x="73" y="18"/>
                </a:cubicBezTo>
                <a:cubicBezTo>
                  <a:pt x="54" y="47"/>
                  <a:pt x="54" y="47"/>
                  <a:pt x="54" y="47"/>
                </a:cubicBezTo>
                <a:cubicBezTo>
                  <a:pt x="55" y="48"/>
                  <a:pt x="55" y="49"/>
                  <a:pt x="55" y="50"/>
                </a:cubicBezTo>
                <a:cubicBezTo>
                  <a:pt x="55" y="51"/>
                  <a:pt x="55" y="51"/>
                  <a:pt x="55" y="51"/>
                </a:cubicBezTo>
                <a:cubicBezTo>
                  <a:pt x="74" y="69"/>
                  <a:pt x="74" y="69"/>
                  <a:pt x="74" y="69"/>
                </a:cubicBezTo>
                <a:cubicBezTo>
                  <a:pt x="52" y="55"/>
                  <a:pt x="52" y="55"/>
                  <a:pt x="52" y="55"/>
                </a:cubicBezTo>
                <a:cubicBezTo>
                  <a:pt x="52" y="55"/>
                  <a:pt x="51" y="55"/>
                  <a:pt x="50" y="55"/>
                </a:cubicBezTo>
                <a:cubicBezTo>
                  <a:pt x="47" y="55"/>
                  <a:pt x="44" y="53"/>
                  <a:pt x="44" y="50"/>
                </a:cubicBezTo>
                <a:cubicBezTo>
                  <a:pt x="44" y="47"/>
                  <a:pt x="47" y="45"/>
                  <a:pt x="50" y="45"/>
                </a:cubicBezTo>
                <a:close/>
                <a:moveTo>
                  <a:pt x="45" y="95"/>
                </a:moveTo>
                <a:cubicBezTo>
                  <a:pt x="45" y="87"/>
                  <a:pt x="45" y="87"/>
                  <a:pt x="45" y="87"/>
                </a:cubicBezTo>
                <a:cubicBezTo>
                  <a:pt x="54" y="87"/>
                  <a:pt x="54" y="87"/>
                  <a:pt x="54" y="87"/>
                </a:cubicBezTo>
                <a:cubicBezTo>
                  <a:pt x="54" y="95"/>
                  <a:pt x="54" y="95"/>
                  <a:pt x="54" y="95"/>
                </a:cubicBezTo>
                <a:lnTo>
                  <a:pt x="45" y="95"/>
                </a:lnTo>
                <a:close/>
                <a:moveTo>
                  <a:pt x="70" y="90"/>
                </a:moveTo>
                <a:cubicBezTo>
                  <a:pt x="66" y="83"/>
                  <a:pt x="66" y="83"/>
                  <a:pt x="66" y="83"/>
                </a:cubicBezTo>
                <a:cubicBezTo>
                  <a:pt x="70" y="81"/>
                  <a:pt x="70" y="81"/>
                  <a:pt x="70" y="81"/>
                </a:cubicBezTo>
                <a:cubicBezTo>
                  <a:pt x="74" y="88"/>
                  <a:pt x="74" y="88"/>
                  <a:pt x="74" y="88"/>
                </a:cubicBezTo>
                <a:lnTo>
                  <a:pt x="70" y="90"/>
                </a:lnTo>
                <a:close/>
                <a:moveTo>
                  <a:pt x="70" y="19"/>
                </a:moveTo>
                <a:cubicBezTo>
                  <a:pt x="66" y="17"/>
                  <a:pt x="66" y="17"/>
                  <a:pt x="66" y="17"/>
                </a:cubicBezTo>
                <a:cubicBezTo>
                  <a:pt x="70" y="10"/>
                  <a:pt x="70" y="10"/>
                  <a:pt x="70" y="10"/>
                </a:cubicBezTo>
                <a:cubicBezTo>
                  <a:pt x="74" y="12"/>
                  <a:pt x="74" y="12"/>
                  <a:pt x="74" y="12"/>
                </a:cubicBezTo>
                <a:lnTo>
                  <a:pt x="70" y="19"/>
                </a:lnTo>
                <a:close/>
                <a:moveTo>
                  <a:pt x="88" y="75"/>
                </a:moveTo>
                <a:cubicBezTo>
                  <a:pt x="81" y="71"/>
                  <a:pt x="81" y="71"/>
                  <a:pt x="81" y="71"/>
                </a:cubicBezTo>
                <a:cubicBezTo>
                  <a:pt x="83" y="67"/>
                  <a:pt x="83" y="67"/>
                  <a:pt x="83" y="67"/>
                </a:cubicBezTo>
                <a:cubicBezTo>
                  <a:pt x="90" y="71"/>
                  <a:pt x="90" y="71"/>
                  <a:pt x="90" y="71"/>
                </a:cubicBezTo>
                <a:lnTo>
                  <a:pt x="88" y="7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902521" y="1968111"/>
            <a:ext cx="689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года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794250" y="3314234"/>
            <a:ext cx="3981326" cy="143062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endParaRPr lang="en-US" sz="1600" dirty="0"/>
          </a:p>
        </p:txBody>
      </p:sp>
      <p:sp>
        <p:nvSpPr>
          <p:cNvPr id="35" name="Rectangle 34"/>
          <p:cNvSpPr/>
          <p:nvPr/>
        </p:nvSpPr>
        <p:spPr>
          <a:xfrm>
            <a:off x="4828104" y="3434827"/>
            <a:ext cx="3745689" cy="94114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100" dirty="0" smtClean="0">
                <a:solidFill>
                  <a:schemeClr val="bg1"/>
                </a:solidFill>
              </a:rPr>
              <a:t>	</a:t>
            </a:r>
            <a:r>
              <a:rPr lang="ru-RU" sz="1100" dirty="0" smtClean="0">
                <a:solidFill>
                  <a:schemeClr val="bg1"/>
                </a:solidFill>
              </a:rPr>
              <a:t>опрошенных </a:t>
            </a:r>
            <a:r>
              <a:rPr lang="ru-RU" sz="1100" dirty="0">
                <a:solidFill>
                  <a:schemeClr val="bg1"/>
                </a:solidFill>
              </a:rPr>
              <a:t>банков ожидают, что </a:t>
            </a:r>
            <a:r>
              <a:rPr lang="en-US" sz="1100" dirty="0" smtClean="0">
                <a:solidFill>
                  <a:schemeClr val="bg1"/>
                </a:solidFill>
              </a:rPr>
              <a:t>	</a:t>
            </a:r>
            <a:r>
              <a:rPr lang="ru-RU" sz="1100" dirty="0" smtClean="0">
                <a:solidFill>
                  <a:schemeClr val="bg1"/>
                </a:solidFill>
              </a:rPr>
              <a:t>объем </a:t>
            </a:r>
            <a:r>
              <a:rPr lang="ru-RU" sz="1100" dirty="0">
                <a:solidFill>
                  <a:schemeClr val="bg1"/>
                </a:solidFill>
              </a:rPr>
              <a:t>резерва под ожидаемые убытки возрастет, превысив таким образом объем существующих обязательных резервов. При этом по-прежнему сохраняется неопределенность, связанная с планированием капитала, поскольку регулирующие органы пока еще не отреагировали на изменения.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94250" y="4795229"/>
            <a:ext cx="3981326" cy="143062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endParaRPr lang="en-US" sz="1600" dirty="0"/>
          </a:p>
        </p:txBody>
      </p:sp>
      <p:sp>
        <p:nvSpPr>
          <p:cNvPr id="33" name="Rectangle 32"/>
          <p:cNvSpPr/>
          <p:nvPr/>
        </p:nvSpPr>
        <p:spPr>
          <a:xfrm>
            <a:off x="4828104" y="4927672"/>
            <a:ext cx="3745689" cy="94114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noAutofit/>
          </a:bodyPr>
          <a:lstStyle/>
          <a:p>
            <a:pPr marL="0" lvl="1" indent="457200">
              <a:lnSpc>
                <a:spcPct val="90000"/>
              </a:lnSpc>
              <a:spcBef>
                <a:spcPts val="30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	</a:t>
            </a:r>
            <a:r>
              <a:rPr lang="ru-RU" sz="1100" dirty="0" smtClean="0">
                <a:solidFill>
                  <a:schemeClr val="bg1"/>
                </a:solidFill>
              </a:rPr>
              <a:t>опрошенных </a:t>
            </a:r>
            <a:r>
              <a:rPr lang="ru-RU" sz="1100" dirty="0">
                <a:solidFill>
                  <a:schemeClr val="bg1"/>
                </a:solidFill>
              </a:rPr>
              <a:t>банков </a:t>
            </a:r>
            <a:r>
              <a:rPr lang="ru-RU" sz="1100" dirty="0" smtClean="0">
                <a:solidFill>
                  <a:schemeClr val="bg1"/>
                </a:solidFill>
              </a:rPr>
              <a:t>сообщили </a:t>
            </a:r>
            <a:r>
              <a:rPr lang="en-US" sz="1100" dirty="0" smtClean="0">
                <a:solidFill>
                  <a:schemeClr val="bg1"/>
                </a:solidFill>
              </a:rPr>
              <a:t/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	</a:t>
            </a:r>
            <a:r>
              <a:rPr lang="ru-RU" sz="1100" dirty="0" smtClean="0">
                <a:solidFill>
                  <a:schemeClr val="bg1"/>
                </a:solidFill>
              </a:rPr>
              <a:t>о </a:t>
            </a:r>
            <a:r>
              <a:rPr lang="ru-RU" sz="1100" dirty="0">
                <a:solidFill>
                  <a:schemeClr val="bg1"/>
                </a:solidFill>
              </a:rPr>
              <a:t>том, </a:t>
            </a:r>
            <a:r>
              <a:rPr lang="ru-RU" sz="1100" dirty="0" smtClean="0">
                <a:solidFill>
                  <a:schemeClr val="bg1"/>
                </a:solidFill>
              </a:rPr>
              <a:t>что </a:t>
            </a:r>
            <a:r>
              <a:rPr lang="ru-RU" sz="1100" dirty="0">
                <a:solidFill>
                  <a:schemeClr val="bg1"/>
                </a:solidFill>
              </a:rPr>
              <a:t>вопросы, связанные </a:t>
            </a:r>
            <a:r>
              <a:rPr lang="en-US" sz="1100" dirty="0" smtClean="0">
                <a:solidFill>
                  <a:schemeClr val="bg1"/>
                </a:solidFill>
              </a:rPr>
              <a:t/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со сверкой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smtClean="0">
                <a:solidFill>
                  <a:schemeClr val="bg1"/>
                </a:solidFill>
              </a:rPr>
              <a:t>и </a:t>
            </a:r>
            <a:r>
              <a:rPr lang="ru-RU" sz="1100" dirty="0">
                <a:solidFill>
                  <a:schemeClr val="bg1"/>
                </a:solidFill>
              </a:rPr>
              <a:t>качеством кредитных данных, </a:t>
            </a:r>
            <a:r>
              <a:rPr lang="en-US" sz="1100" dirty="0" smtClean="0">
                <a:solidFill>
                  <a:schemeClr val="bg1"/>
                </a:solidFill>
              </a:rPr>
              <a:t/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являются </a:t>
            </a:r>
            <a:r>
              <a:rPr lang="ru-RU" sz="1100" dirty="0">
                <a:solidFill>
                  <a:schemeClr val="bg1"/>
                </a:solidFill>
              </a:rPr>
              <a:t>для них важными.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37557" y="3710011"/>
            <a:ext cx="33165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r"/>
            <a:r>
              <a:rPr lang="ru-RU" sz="1600" b="1" dirty="0">
                <a:solidFill>
                  <a:schemeClr val="tx2"/>
                </a:solidFill>
              </a:rPr>
              <a:t>резервы банков </a:t>
            </a:r>
            <a:r>
              <a:rPr lang="ru-RU" sz="1600" b="1" dirty="0" smtClean="0">
                <a:solidFill>
                  <a:schemeClr val="tx2"/>
                </a:solidFill>
              </a:rPr>
              <a:t>могут</a:t>
            </a:r>
            <a:r>
              <a:rPr lang="en-US" sz="1600" b="1" dirty="0" smtClean="0">
                <a:solidFill>
                  <a:schemeClr val="tx2"/>
                </a:solidFill>
              </a:rPr>
              <a:t/>
            </a:r>
            <a:br>
              <a:rPr lang="en-US" sz="1600" b="1" dirty="0" smtClean="0">
                <a:solidFill>
                  <a:schemeClr val="tx2"/>
                </a:solidFill>
              </a:rPr>
            </a:b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</a:rPr>
              <a:t>возрасти вплоть до</a:t>
            </a:r>
            <a:r>
              <a:rPr lang="en-US" sz="1600" b="1" dirty="0" smtClean="0">
                <a:solidFill>
                  <a:schemeClr val="tx2"/>
                </a:solidFill>
              </a:rPr>
              <a:t>	 </a:t>
            </a:r>
          </a:p>
        </p:txBody>
      </p:sp>
      <p:sp>
        <p:nvSpPr>
          <p:cNvPr id="47" name="Freeform 40"/>
          <p:cNvSpPr>
            <a:spLocks noChangeAspect="1" noEditPoints="1"/>
          </p:cNvSpPr>
          <p:nvPr/>
        </p:nvSpPr>
        <p:spPr bwMode="auto">
          <a:xfrm>
            <a:off x="538316" y="3886607"/>
            <a:ext cx="883332" cy="908622"/>
          </a:xfrm>
          <a:custGeom>
            <a:avLst/>
            <a:gdLst/>
            <a:ahLst/>
            <a:cxnLst>
              <a:cxn ang="0">
                <a:pos x="64" y="57"/>
              </a:cxn>
              <a:cxn ang="0">
                <a:pos x="59" y="54"/>
              </a:cxn>
              <a:cxn ang="0">
                <a:pos x="58" y="28"/>
              </a:cxn>
              <a:cxn ang="0">
                <a:pos x="60" y="24"/>
              </a:cxn>
              <a:cxn ang="0">
                <a:pos x="65" y="21"/>
              </a:cxn>
              <a:cxn ang="0">
                <a:pos x="67" y="17"/>
              </a:cxn>
              <a:cxn ang="0">
                <a:pos x="1" y="17"/>
              </a:cxn>
              <a:cxn ang="0">
                <a:pos x="3" y="21"/>
              </a:cxn>
              <a:cxn ang="0">
                <a:pos x="12" y="24"/>
              </a:cxn>
              <a:cxn ang="0">
                <a:pos x="12" y="26"/>
              </a:cxn>
              <a:cxn ang="0">
                <a:pos x="9" y="28"/>
              </a:cxn>
              <a:cxn ang="0">
                <a:pos x="10" y="54"/>
              </a:cxn>
              <a:cxn ang="0">
                <a:pos x="8" y="57"/>
              </a:cxn>
              <a:cxn ang="0">
                <a:pos x="4" y="61"/>
              </a:cxn>
              <a:cxn ang="0">
                <a:pos x="9" y="62"/>
              </a:cxn>
              <a:cxn ang="0">
                <a:pos x="0" y="63"/>
              </a:cxn>
              <a:cxn ang="0">
                <a:pos x="68" y="70"/>
              </a:cxn>
              <a:cxn ang="0">
                <a:pos x="64" y="63"/>
              </a:cxn>
              <a:cxn ang="0">
                <a:pos x="28" y="54"/>
              </a:cxn>
              <a:cxn ang="0">
                <a:pos x="21" y="57"/>
              </a:cxn>
              <a:cxn ang="0">
                <a:pos x="20" y="54"/>
              </a:cxn>
              <a:cxn ang="0">
                <a:pos x="21" y="28"/>
              </a:cxn>
              <a:cxn ang="0">
                <a:pos x="27" y="24"/>
              </a:cxn>
              <a:cxn ang="0">
                <a:pos x="29" y="28"/>
              </a:cxn>
              <a:cxn ang="0">
                <a:pos x="34" y="17"/>
              </a:cxn>
              <a:cxn ang="0">
                <a:pos x="34" y="10"/>
              </a:cxn>
              <a:cxn ang="0">
                <a:pos x="34" y="17"/>
              </a:cxn>
              <a:cxn ang="0">
                <a:pos x="47" y="54"/>
              </a:cxn>
              <a:cxn ang="0">
                <a:pos x="40" y="57"/>
              </a:cxn>
              <a:cxn ang="0">
                <a:pos x="38" y="54"/>
              </a:cxn>
              <a:cxn ang="0">
                <a:pos x="39" y="28"/>
              </a:cxn>
              <a:cxn ang="0">
                <a:pos x="46" y="24"/>
              </a:cxn>
              <a:cxn ang="0">
                <a:pos x="48" y="28"/>
              </a:cxn>
            </a:cxnLst>
            <a:rect l="0" t="0" r="r" b="b"/>
            <a:pathLst>
              <a:path w="68" h="70">
                <a:moveTo>
                  <a:pt x="64" y="63"/>
                </a:moveTo>
                <a:cubicBezTo>
                  <a:pt x="64" y="57"/>
                  <a:pt x="64" y="57"/>
                  <a:pt x="64" y="57"/>
                </a:cubicBezTo>
                <a:cubicBezTo>
                  <a:pt x="60" y="57"/>
                  <a:pt x="60" y="57"/>
                  <a:pt x="60" y="57"/>
                </a:cubicBezTo>
                <a:cubicBezTo>
                  <a:pt x="59" y="54"/>
                  <a:pt x="59" y="54"/>
                  <a:pt x="59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28"/>
                  <a:pt x="58" y="28"/>
                  <a:pt x="58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60" y="24"/>
                  <a:pt x="60" y="24"/>
                  <a:pt x="60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1"/>
                  <a:pt x="65" y="21"/>
                  <a:pt x="65" y="21"/>
                </a:cubicBezTo>
                <a:cubicBezTo>
                  <a:pt x="65" y="21"/>
                  <a:pt x="65" y="21"/>
                  <a:pt x="65" y="21"/>
                </a:cubicBezTo>
                <a:cubicBezTo>
                  <a:pt x="67" y="17"/>
                  <a:pt x="67" y="17"/>
                  <a:pt x="67" y="17"/>
                </a:cubicBezTo>
                <a:cubicBezTo>
                  <a:pt x="34" y="0"/>
                  <a:pt x="34" y="0"/>
                  <a:pt x="34" y="0"/>
                </a:cubicBezTo>
                <a:cubicBezTo>
                  <a:pt x="1" y="17"/>
                  <a:pt x="1" y="17"/>
                  <a:pt x="1" y="17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4"/>
                  <a:pt x="3" y="24"/>
                  <a:pt x="3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3" y="24"/>
                  <a:pt x="13" y="25"/>
                </a:cubicBezTo>
                <a:cubicBezTo>
                  <a:pt x="13" y="25"/>
                  <a:pt x="12" y="26"/>
                  <a:pt x="12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8"/>
                  <a:pt x="9" y="28"/>
                  <a:pt x="9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0" y="54"/>
                  <a:pt x="10" y="54"/>
                  <a:pt x="10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8" y="57"/>
                  <a:pt x="8" y="57"/>
                  <a:pt x="8" y="57"/>
                </a:cubicBezTo>
                <a:cubicBezTo>
                  <a:pt x="4" y="57"/>
                  <a:pt x="4" y="57"/>
                  <a:pt x="4" y="57"/>
                </a:cubicBezTo>
                <a:cubicBezTo>
                  <a:pt x="4" y="61"/>
                  <a:pt x="4" y="61"/>
                  <a:pt x="4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9" y="61"/>
                  <a:pt x="9" y="62"/>
                </a:cubicBezTo>
                <a:cubicBezTo>
                  <a:pt x="9" y="62"/>
                  <a:pt x="8" y="63"/>
                  <a:pt x="8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70"/>
                  <a:pt x="0" y="70"/>
                  <a:pt x="0" y="70"/>
                </a:cubicBezTo>
                <a:cubicBezTo>
                  <a:pt x="68" y="70"/>
                  <a:pt x="68" y="70"/>
                  <a:pt x="68" y="70"/>
                </a:cubicBezTo>
                <a:cubicBezTo>
                  <a:pt x="68" y="63"/>
                  <a:pt x="68" y="63"/>
                  <a:pt x="68" y="63"/>
                </a:cubicBezTo>
                <a:lnTo>
                  <a:pt x="64" y="63"/>
                </a:lnTo>
                <a:close/>
                <a:moveTo>
                  <a:pt x="29" y="54"/>
                </a:moveTo>
                <a:cubicBezTo>
                  <a:pt x="28" y="54"/>
                  <a:pt x="28" y="54"/>
                  <a:pt x="28" y="54"/>
                </a:cubicBezTo>
                <a:cubicBezTo>
                  <a:pt x="27" y="57"/>
                  <a:pt x="27" y="57"/>
                  <a:pt x="27" y="57"/>
                </a:cubicBezTo>
                <a:cubicBezTo>
                  <a:pt x="21" y="57"/>
                  <a:pt x="21" y="57"/>
                  <a:pt x="21" y="57"/>
                </a:cubicBezTo>
                <a:cubicBezTo>
                  <a:pt x="21" y="54"/>
                  <a:pt x="21" y="54"/>
                  <a:pt x="21" y="54"/>
                </a:cubicBezTo>
                <a:cubicBezTo>
                  <a:pt x="20" y="54"/>
                  <a:pt x="20" y="54"/>
                  <a:pt x="20" y="54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2" y="24"/>
                  <a:pt x="22" y="24"/>
                  <a:pt x="22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8"/>
                  <a:pt x="28" y="28"/>
                  <a:pt x="28" y="28"/>
                </a:cubicBezTo>
                <a:cubicBezTo>
                  <a:pt x="29" y="28"/>
                  <a:pt x="29" y="28"/>
                  <a:pt x="29" y="28"/>
                </a:cubicBezTo>
                <a:lnTo>
                  <a:pt x="29" y="54"/>
                </a:lnTo>
                <a:close/>
                <a:moveTo>
                  <a:pt x="34" y="17"/>
                </a:moveTo>
                <a:cubicBezTo>
                  <a:pt x="32" y="17"/>
                  <a:pt x="30" y="16"/>
                  <a:pt x="30" y="14"/>
                </a:cubicBezTo>
                <a:cubicBezTo>
                  <a:pt x="30" y="12"/>
                  <a:pt x="32" y="10"/>
                  <a:pt x="34" y="10"/>
                </a:cubicBezTo>
                <a:cubicBezTo>
                  <a:pt x="36" y="10"/>
                  <a:pt x="37" y="12"/>
                  <a:pt x="37" y="14"/>
                </a:cubicBezTo>
                <a:cubicBezTo>
                  <a:pt x="37" y="16"/>
                  <a:pt x="36" y="17"/>
                  <a:pt x="34" y="17"/>
                </a:cubicBezTo>
                <a:close/>
                <a:moveTo>
                  <a:pt x="48" y="54"/>
                </a:moveTo>
                <a:cubicBezTo>
                  <a:pt x="47" y="54"/>
                  <a:pt x="47" y="54"/>
                  <a:pt x="47" y="54"/>
                </a:cubicBezTo>
                <a:cubicBezTo>
                  <a:pt x="46" y="57"/>
                  <a:pt x="46" y="57"/>
                  <a:pt x="46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39" y="54"/>
                  <a:pt x="39" y="54"/>
                  <a:pt x="39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28"/>
                  <a:pt x="38" y="28"/>
                  <a:pt x="38" y="28"/>
                </a:cubicBezTo>
                <a:cubicBezTo>
                  <a:pt x="39" y="28"/>
                  <a:pt x="39" y="28"/>
                  <a:pt x="39" y="28"/>
                </a:cubicBezTo>
                <a:cubicBezTo>
                  <a:pt x="40" y="24"/>
                  <a:pt x="40" y="24"/>
                  <a:pt x="40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7" y="28"/>
                  <a:pt x="47" y="28"/>
                  <a:pt x="47" y="28"/>
                </a:cubicBezTo>
                <a:cubicBezTo>
                  <a:pt x="48" y="28"/>
                  <a:pt x="48" y="28"/>
                  <a:pt x="48" y="28"/>
                </a:cubicBezTo>
                <a:lnTo>
                  <a:pt x="48" y="5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67195" y="3329626"/>
            <a:ext cx="1047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7</a:t>
            </a:r>
            <a:r>
              <a:rPr lang="ru-RU" sz="2800" b="1" dirty="0" smtClean="0">
                <a:solidFill>
                  <a:schemeClr val="bg1"/>
                </a:solidFill>
              </a:rPr>
              <a:t>0</a:t>
            </a:r>
            <a:r>
              <a:rPr lang="ru-RU" sz="2800" b="1" dirty="0">
                <a:solidFill>
                  <a:schemeClr val="bg1"/>
                </a:solidFill>
              </a:rPr>
              <a:t>%</a:t>
            </a:r>
            <a:endParaRPr lang="en-US" sz="2000" dirty="0"/>
          </a:p>
        </p:txBody>
      </p:sp>
      <p:sp>
        <p:nvSpPr>
          <p:cNvPr id="51" name="Rectangle 50"/>
          <p:cNvSpPr/>
          <p:nvPr/>
        </p:nvSpPr>
        <p:spPr>
          <a:xfrm>
            <a:off x="4667195" y="4806738"/>
            <a:ext cx="1047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56</a:t>
            </a:r>
            <a:r>
              <a:rPr lang="ru-RU" sz="2800" b="1" dirty="0" smtClean="0">
                <a:solidFill>
                  <a:schemeClr val="bg1"/>
                </a:solidFill>
              </a:rPr>
              <a:t>%</a:t>
            </a:r>
            <a:endParaRPr lang="en-US" sz="2000" dirty="0"/>
          </a:p>
        </p:txBody>
      </p:sp>
      <p:sp>
        <p:nvSpPr>
          <p:cNvPr id="54" name="Freeform 13"/>
          <p:cNvSpPr>
            <a:spLocks noChangeAspect="1"/>
          </p:cNvSpPr>
          <p:nvPr/>
        </p:nvSpPr>
        <p:spPr bwMode="auto">
          <a:xfrm flipH="1">
            <a:off x="7876660" y="5126892"/>
            <a:ext cx="946706" cy="1007919"/>
          </a:xfrm>
          <a:custGeom>
            <a:avLst/>
            <a:gdLst/>
            <a:ahLst/>
            <a:cxnLst>
              <a:cxn ang="0">
                <a:pos x="16" y="90"/>
              </a:cxn>
              <a:cxn ang="0">
                <a:pos x="16" y="30"/>
              </a:cxn>
              <a:cxn ang="0">
                <a:pos x="16" y="28"/>
              </a:cxn>
              <a:cxn ang="0">
                <a:pos x="38" y="6"/>
              </a:cxn>
              <a:cxn ang="0">
                <a:pos x="53" y="12"/>
              </a:cxn>
              <a:cxn ang="0">
                <a:pos x="38" y="12"/>
              </a:cxn>
              <a:cxn ang="0">
                <a:pos x="22" y="28"/>
              </a:cxn>
              <a:cxn ang="0">
                <a:pos x="93" y="28"/>
              </a:cxn>
              <a:cxn ang="0">
                <a:pos x="77" y="12"/>
              </a:cxn>
              <a:cxn ang="0">
                <a:pos x="61" y="12"/>
              </a:cxn>
              <a:cxn ang="0">
                <a:pos x="38" y="0"/>
              </a:cxn>
              <a:cxn ang="0">
                <a:pos x="10" y="28"/>
              </a:cxn>
              <a:cxn ang="0">
                <a:pos x="10" y="30"/>
              </a:cxn>
              <a:cxn ang="0">
                <a:pos x="10" y="90"/>
              </a:cxn>
              <a:cxn ang="0">
                <a:pos x="0" y="99"/>
              </a:cxn>
              <a:cxn ang="0">
                <a:pos x="27" y="99"/>
              </a:cxn>
              <a:cxn ang="0">
                <a:pos x="16" y="90"/>
              </a:cxn>
            </a:cxnLst>
            <a:rect l="0" t="0" r="r" b="b"/>
            <a:pathLst>
              <a:path w="93" h="99">
                <a:moveTo>
                  <a:pt x="16" y="90"/>
                </a:moveTo>
                <a:cubicBezTo>
                  <a:pt x="16" y="30"/>
                  <a:pt x="16" y="30"/>
                  <a:pt x="16" y="30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16"/>
                  <a:pt x="26" y="6"/>
                  <a:pt x="38" y="6"/>
                </a:cubicBezTo>
                <a:cubicBezTo>
                  <a:pt x="44" y="6"/>
                  <a:pt x="49" y="8"/>
                  <a:pt x="53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29" y="12"/>
                  <a:pt x="22" y="19"/>
                  <a:pt x="22" y="28"/>
                </a:cubicBezTo>
                <a:cubicBezTo>
                  <a:pt x="93" y="28"/>
                  <a:pt x="93" y="28"/>
                  <a:pt x="93" y="28"/>
                </a:cubicBezTo>
                <a:cubicBezTo>
                  <a:pt x="93" y="19"/>
                  <a:pt x="86" y="12"/>
                  <a:pt x="77" y="12"/>
                </a:cubicBezTo>
                <a:cubicBezTo>
                  <a:pt x="61" y="12"/>
                  <a:pt x="61" y="12"/>
                  <a:pt x="61" y="12"/>
                </a:cubicBezTo>
                <a:cubicBezTo>
                  <a:pt x="56" y="5"/>
                  <a:pt x="48" y="0"/>
                  <a:pt x="38" y="0"/>
                </a:cubicBezTo>
                <a:cubicBezTo>
                  <a:pt x="23" y="0"/>
                  <a:pt x="10" y="13"/>
                  <a:pt x="10" y="28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90"/>
                  <a:pt x="10" y="90"/>
                  <a:pt x="10" y="90"/>
                </a:cubicBezTo>
                <a:cubicBezTo>
                  <a:pt x="4" y="91"/>
                  <a:pt x="0" y="94"/>
                  <a:pt x="0" y="99"/>
                </a:cubicBezTo>
                <a:cubicBezTo>
                  <a:pt x="27" y="99"/>
                  <a:pt x="27" y="99"/>
                  <a:pt x="27" y="99"/>
                </a:cubicBezTo>
                <a:cubicBezTo>
                  <a:pt x="27" y="94"/>
                  <a:pt x="22" y="91"/>
                  <a:pt x="16" y="9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Freeform 14"/>
          <p:cNvSpPr>
            <a:spLocks noChangeAspect="1"/>
          </p:cNvSpPr>
          <p:nvPr/>
        </p:nvSpPr>
        <p:spPr bwMode="auto">
          <a:xfrm flipH="1">
            <a:off x="8396281" y="6176096"/>
            <a:ext cx="579413" cy="61216"/>
          </a:xfrm>
          <a:custGeom>
            <a:avLst/>
            <a:gdLst/>
            <a:ahLst/>
            <a:cxnLst>
              <a:cxn ang="0">
                <a:pos x="54" y="0"/>
              </a:cxn>
              <a:cxn ang="0">
                <a:pos x="3" y="0"/>
              </a:cxn>
              <a:cxn ang="0">
                <a:pos x="0" y="3"/>
              </a:cxn>
              <a:cxn ang="0">
                <a:pos x="3" y="6"/>
              </a:cxn>
              <a:cxn ang="0">
                <a:pos x="54" y="6"/>
              </a:cxn>
              <a:cxn ang="0">
                <a:pos x="57" y="3"/>
              </a:cxn>
              <a:cxn ang="0">
                <a:pos x="54" y="0"/>
              </a:cxn>
            </a:cxnLst>
            <a:rect l="0" t="0" r="r" b="b"/>
            <a:pathLst>
              <a:path w="57" h="6">
                <a:moveTo>
                  <a:pt x="54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5"/>
                  <a:pt x="1" y="6"/>
                  <a:pt x="3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55" y="6"/>
                  <a:pt x="57" y="5"/>
                  <a:pt x="57" y="3"/>
                </a:cubicBezTo>
                <a:cubicBezTo>
                  <a:pt x="57" y="1"/>
                  <a:pt x="55" y="0"/>
                  <a:pt x="54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Freeform 13"/>
          <p:cNvSpPr>
            <a:spLocks noChangeAspect="1" noEditPoints="1"/>
          </p:cNvSpPr>
          <p:nvPr/>
        </p:nvSpPr>
        <p:spPr bwMode="auto">
          <a:xfrm>
            <a:off x="7061632" y="5667709"/>
            <a:ext cx="282064" cy="387332"/>
          </a:xfrm>
          <a:custGeom>
            <a:avLst/>
            <a:gdLst/>
            <a:ahLst/>
            <a:cxnLst>
              <a:cxn ang="0">
                <a:pos x="40" y="69"/>
              </a:cxn>
              <a:cxn ang="0">
                <a:pos x="40" y="79"/>
              </a:cxn>
              <a:cxn ang="0">
                <a:pos x="0" y="79"/>
              </a:cxn>
              <a:cxn ang="0">
                <a:pos x="0" y="0"/>
              </a:cxn>
              <a:cxn ang="0">
                <a:pos x="57" y="0"/>
              </a:cxn>
              <a:cxn ang="0">
                <a:pos x="57" y="62"/>
              </a:cxn>
              <a:cxn ang="0">
                <a:pos x="48" y="62"/>
              </a:cxn>
              <a:cxn ang="0">
                <a:pos x="40" y="69"/>
              </a:cxn>
              <a:cxn ang="0">
                <a:pos x="58" y="65"/>
              </a:cxn>
              <a:cxn ang="0">
                <a:pos x="48" y="65"/>
              </a:cxn>
              <a:cxn ang="0">
                <a:pos x="44" y="70"/>
              </a:cxn>
              <a:cxn ang="0">
                <a:pos x="44" y="80"/>
              </a:cxn>
              <a:cxn ang="0">
                <a:pos x="58" y="65"/>
              </a:cxn>
            </a:cxnLst>
            <a:rect l="0" t="0" r="r" b="b"/>
            <a:pathLst>
              <a:path w="58" h="80">
                <a:moveTo>
                  <a:pt x="40" y="69"/>
                </a:moveTo>
                <a:cubicBezTo>
                  <a:pt x="40" y="79"/>
                  <a:pt x="40" y="79"/>
                  <a:pt x="40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0"/>
                  <a:pt x="0" y="0"/>
                  <a:pt x="0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62"/>
                  <a:pt x="57" y="62"/>
                  <a:pt x="57" y="62"/>
                </a:cubicBezTo>
                <a:cubicBezTo>
                  <a:pt x="48" y="62"/>
                  <a:pt x="48" y="62"/>
                  <a:pt x="48" y="62"/>
                </a:cubicBezTo>
                <a:cubicBezTo>
                  <a:pt x="44" y="62"/>
                  <a:pt x="40" y="65"/>
                  <a:pt x="40" y="69"/>
                </a:cubicBezTo>
                <a:close/>
                <a:moveTo>
                  <a:pt x="58" y="65"/>
                </a:moveTo>
                <a:cubicBezTo>
                  <a:pt x="48" y="65"/>
                  <a:pt x="48" y="65"/>
                  <a:pt x="48" y="65"/>
                </a:cubicBezTo>
                <a:cubicBezTo>
                  <a:pt x="46" y="65"/>
                  <a:pt x="44" y="67"/>
                  <a:pt x="44" y="70"/>
                </a:cubicBezTo>
                <a:cubicBezTo>
                  <a:pt x="44" y="80"/>
                  <a:pt x="44" y="80"/>
                  <a:pt x="44" y="80"/>
                </a:cubicBezTo>
                <a:lnTo>
                  <a:pt x="58" y="6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9" name="Freeform 13"/>
          <p:cNvSpPr>
            <a:spLocks noChangeAspect="1" noEditPoints="1"/>
          </p:cNvSpPr>
          <p:nvPr/>
        </p:nvSpPr>
        <p:spPr bwMode="auto">
          <a:xfrm>
            <a:off x="7404532" y="5667709"/>
            <a:ext cx="282064" cy="387332"/>
          </a:xfrm>
          <a:custGeom>
            <a:avLst/>
            <a:gdLst/>
            <a:ahLst/>
            <a:cxnLst>
              <a:cxn ang="0">
                <a:pos x="40" y="69"/>
              </a:cxn>
              <a:cxn ang="0">
                <a:pos x="40" y="79"/>
              </a:cxn>
              <a:cxn ang="0">
                <a:pos x="0" y="79"/>
              </a:cxn>
              <a:cxn ang="0">
                <a:pos x="0" y="0"/>
              </a:cxn>
              <a:cxn ang="0">
                <a:pos x="57" y="0"/>
              </a:cxn>
              <a:cxn ang="0">
                <a:pos x="57" y="62"/>
              </a:cxn>
              <a:cxn ang="0">
                <a:pos x="48" y="62"/>
              </a:cxn>
              <a:cxn ang="0">
                <a:pos x="40" y="69"/>
              </a:cxn>
              <a:cxn ang="0">
                <a:pos x="58" y="65"/>
              </a:cxn>
              <a:cxn ang="0">
                <a:pos x="48" y="65"/>
              </a:cxn>
              <a:cxn ang="0">
                <a:pos x="44" y="70"/>
              </a:cxn>
              <a:cxn ang="0">
                <a:pos x="44" y="80"/>
              </a:cxn>
              <a:cxn ang="0">
                <a:pos x="58" y="65"/>
              </a:cxn>
            </a:cxnLst>
            <a:rect l="0" t="0" r="r" b="b"/>
            <a:pathLst>
              <a:path w="58" h="80">
                <a:moveTo>
                  <a:pt x="40" y="69"/>
                </a:moveTo>
                <a:cubicBezTo>
                  <a:pt x="40" y="79"/>
                  <a:pt x="40" y="79"/>
                  <a:pt x="40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0"/>
                  <a:pt x="0" y="0"/>
                  <a:pt x="0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62"/>
                  <a:pt x="57" y="62"/>
                  <a:pt x="57" y="62"/>
                </a:cubicBezTo>
                <a:cubicBezTo>
                  <a:pt x="48" y="62"/>
                  <a:pt x="48" y="62"/>
                  <a:pt x="48" y="62"/>
                </a:cubicBezTo>
                <a:cubicBezTo>
                  <a:pt x="44" y="62"/>
                  <a:pt x="40" y="65"/>
                  <a:pt x="40" y="69"/>
                </a:cubicBezTo>
                <a:close/>
                <a:moveTo>
                  <a:pt x="58" y="65"/>
                </a:moveTo>
                <a:cubicBezTo>
                  <a:pt x="48" y="65"/>
                  <a:pt x="48" y="65"/>
                  <a:pt x="48" y="65"/>
                </a:cubicBezTo>
                <a:cubicBezTo>
                  <a:pt x="46" y="65"/>
                  <a:pt x="44" y="67"/>
                  <a:pt x="44" y="70"/>
                </a:cubicBezTo>
                <a:cubicBezTo>
                  <a:pt x="44" y="80"/>
                  <a:pt x="44" y="80"/>
                  <a:pt x="44" y="80"/>
                </a:cubicBezTo>
                <a:lnTo>
                  <a:pt x="58" y="6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" name="Freeform 13"/>
          <p:cNvSpPr>
            <a:spLocks noChangeAspect="1" noEditPoints="1"/>
          </p:cNvSpPr>
          <p:nvPr/>
        </p:nvSpPr>
        <p:spPr bwMode="auto">
          <a:xfrm>
            <a:off x="7747432" y="5667709"/>
            <a:ext cx="282064" cy="387332"/>
          </a:xfrm>
          <a:custGeom>
            <a:avLst/>
            <a:gdLst/>
            <a:ahLst/>
            <a:cxnLst>
              <a:cxn ang="0">
                <a:pos x="40" y="69"/>
              </a:cxn>
              <a:cxn ang="0">
                <a:pos x="40" y="79"/>
              </a:cxn>
              <a:cxn ang="0">
                <a:pos x="0" y="79"/>
              </a:cxn>
              <a:cxn ang="0">
                <a:pos x="0" y="0"/>
              </a:cxn>
              <a:cxn ang="0">
                <a:pos x="57" y="0"/>
              </a:cxn>
              <a:cxn ang="0">
                <a:pos x="57" y="62"/>
              </a:cxn>
              <a:cxn ang="0">
                <a:pos x="48" y="62"/>
              </a:cxn>
              <a:cxn ang="0">
                <a:pos x="40" y="69"/>
              </a:cxn>
              <a:cxn ang="0">
                <a:pos x="58" y="65"/>
              </a:cxn>
              <a:cxn ang="0">
                <a:pos x="48" y="65"/>
              </a:cxn>
              <a:cxn ang="0">
                <a:pos x="44" y="70"/>
              </a:cxn>
              <a:cxn ang="0">
                <a:pos x="44" y="80"/>
              </a:cxn>
              <a:cxn ang="0">
                <a:pos x="58" y="65"/>
              </a:cxn>
            </a:cxnLst>
            <a:rect l="0" t="0" r="r" b="b"/>
            <a:pathLst>
              <a:path w="58" h="80">
                <a:moveTo>
                  <a:pt x="40" y="69"/>
                </a:moveTo>
                <a:cubicBezTo>
                  <a:pt x="40" y="79"/>
                  <a:pt x="40" y="79"/>
                  <a:pt x="40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0"/>
                  <a:pt x="0" y="0"/>
                  <a:pt x="0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62"/>
                  <a:pt x="57" y="62"/>
                  <a:pt x="57" y="62"/>
                </a:cubicBezTo>
                <a:cubicBezTo>
                  <a:pt x="48" y="62"/>
                  <a:pt x="48" y="62"/>
                  <a:pt x="48" y="62"/>
                </a:cubicBezTo>
                <a:cubicBezTo>
                  <a:pt x="44" y="62"/>
                  <a:pt x="40" y="65"/>
                  <a:pt x="40" y="69"/>
                </a:cubicBezTo>
                <a:close/>
                <a:moveTo>
                  <a:pt x="58" y="65"/>
                </a:moveTo>
                <a:cubicBezTo>
                  <a:pt x="48" y="65"/>
                  <a:pt x="48" y="65"/>
                  <a:pt x="48" y="65"/>
                </a:cubicBezTo>
                <a:cubicBezTo>
                  <a:pt x="46" y="65"/>
                  <a:pt x="44" y="67"/>
                  <a:pt x="44" y="70"/>
                </a:cubicBezTo>
                <a:cubicBezTo>
                  <a:pt x="44" y="80"/>
                  <a:pt x="44" y="80"/>
                  <a:pt x="44" y="80"/>
                </a:cubicBezTo>
                <a:lnTo>
                  <a:pt x="58" y="6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" name="Freeform 13"/>
          <p:cNvSpPr>
            <a:spLocks noChangeAspect="1" noEditPoints="1"/>
          </p:cNvSpPr>
          <p:nvPr/>
        </p:nvSpPr>
        <p:spPr bwMode="auto">
          <a:xfrm>
            <a:off x="8090332" y="5667709"/>
            <a:ext cx="282064" cy="387332"/>
          </a:xfrm>
          <a:custGeom>
            <a:avLst/>
            <a:gdLst/>
            <a:ahLst/>
            <a:cxnLst>
              <a:cxn ang="0">
                <a:pos x="40" y="69"/>
              </a:cxn>
              <a:cxn ang="0">
                <a:pos x="40" y="79"/>
              </a:cxn>
              <a:cxn ang="0">
                <a:pos x="0" y="79"/>
              </a:cxn>
              <a:cxn ang="0">
                <a:pos x="0" y="0"/>
              </a:cxn>
              <a:cxn ang="0">
                <a:pos x="57" y="0"/>
              </a:cxn>
              <a:cxn ang="0">
                <a:pos x="57" y="62"/>
              </a:cxn>
              <a:cxn ang="0">
                <a:pos x="48" y="62"/>
              </a:cxn>
              <a:cxn ang="0">
                <a:pos x="40" y="69"/>
              </a:cxn>
              <a:cxn ang="0">
                <a:pos x="58" y="65"/>
              </a:cxn>
              <a:cxn ang="0">
                <a:pos x="48" y="65"/>
              </a:cxn>
              <a:cxn ang="0">
                <a:pos x="44" y="70"/>
              </a:cxn>
              <a:cxn ang="0">
                <a:pos x="44" y="80"/>
              </a:cxn>
              <a:cxn ang="0">
                <a:pos x="58" y="65"/>
              </a:cxn>
            </a:cxnLst>
            <a:rect l="0" t="0" r="r" b="b"/>
            <a:pathLst>
              <a:path w="58" h="80">
                <a:moveTo>
                  <a:pt x="40" y="69"/>
                </a:moveTo>
                <a:cubicBezTo>
                  <a:pt x="40" y="79"/>
                  <a:pt x="40" y="79"/>
                  <a:pt x="40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0"/>
                  <a:pt x="0" y="0"/>
                  <a:pt x="0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62"/>
                  <a:pt x="57" y="62"/>
                  <a:pt x="57" y="62"/>
                </a:cubicBezTo>
                <a:cubicBezTo>
                  <a:pt x="48" y="62"/>
                  <a:pt x="48" y="62"/>
                  <a:pt x="48" y="62"/>
                </a:cubicBezTo>
                <a:cubicBezTo>
                  <a:pt x="44" y="62"/>
                  <a:pt x="40" y="65"/>
                  <a:pt x="40" y="69"/>
                </a:cubicBezTo>
                <a:close/>
                <a:moveTo>
                  <a:pt x="58" y="65"/>
                </a:moveTo>
                <a:cubicBezTo>
                  <a:pt x="48" y="65"/>
                  <a:pt x="48" y="65"/>
                  <a:pt x="48" y="65"/>
                </a:cubicBezTo>
                <a:cubicBezTo>
                  <a:pt x="46" y="65"/>
                  <a:pt x="44" y="67"/>
                  <a:pt x="44" y="70"/>
                </a:cubicBezTo>
                <a:cubicBezTo>
                  <a:pt x="44" y="80"/>
                  <a:pt x="44" y="80"/>
                  <a:pt x="44" y="80"/>
                </a:cubicBezTo>
                <a:lnTo>
                  <a:pt x="58" y="6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097785" y="5691440"/>
            <a:ext cx="242054" cy="3693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3C8A2E"/>
                </a:solidFill>
                <a:effectLst/>
                <a:uLnTx/>
                <a:uFillTx/>
                <a:ea typeface="ＭＳ Ｐゴシック" charset="-128"/>
                <a:sym typeface="Wingdings" pitchFamily="2" charset="2"/>
              </a:rPr>
              <a:t>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C8A2E"/>
              </a:solidFill>
              <a:effectLst/>
              <a:uLnTx/>
              <a:uFillTx/>
              <a:ea typeface="ＭＳ Ｐゴシック" charset="-128"/>
              <a:sym typeface="Wingdings" pitchFamily="2" charset="2"/>
            </a:endParaRPr>
          </a:p>
        </p:txBody>
      </p:sp>
      <p:sp>
        <p:nvSpPr>
          <p:cNvPr id="6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414368" y="5600943"/>
            <a:ext cx="261290" cy="49244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3200" dirty="0">
                <a:solidFill>
                  <a:schemeClr val="accent4"/>
                </a:solidFill>
                <a:ea typeface="ＭＳ Ｐゴシック" charset="-128"/>
                <a:sym typeface="Wingdings" pitchFamily="2" charset="2"/>
              </a:rPr>
              <a:t></a:t>
            </a:r>
            <a:endParaRPr lang="en-US" sz="3200" dirty="0">
              <a:solidFill>
                <a:schemeClr val="accent4"/>
              </a:solidFill>
              <a:ea typeface="ＭＳ Ｐゴシック" charset="-128"/>
              <a:sym typeface="Wingdings" pitchFamily="2" charset="2"/>
            </a:endParaRPr>
          </a:p>
        </p:txBody>
      </p:sp>
      <p:sp>
        <p:nvSpPr>
          <p:cNvPr id="6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778822" y="5691440"/>
            <a:ext cx="242054" cy="3693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3C8A2E"/>
                </a:solidFill>
                <a:effectLst/>
                <a:uLnTx/>
                <a:uFillTx/>
                <a:ea typeface="ＭＳ Ｐゴシック" charset="-128"/>
                <a:sym typeface="Wingdings" pitchFamily="2" charset="2"/>
              </a:rPr>
              <a:t>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C8A2E"/>
              </a:solidFill>
              <a:effectLst/>
              <a:uLnTx/>
              <a:uFillTx/>
              <a:ea typeface="ＭＳ Ｐゴシック" charset="-128"/>
              <a:sym typeface="Wingdings" pitchFamily="2" charset="2"/>
            </a:endParaRPr>
          </a:p>
        </p:txBody>
      </p:sp>
      <p:sp>
        <p:nvSpPr>
          <p:cNvPr id="67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107435" y="5691440"/>
            <a:ext cx="242054" cy="3693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3C8A2E"/>
                </a:solidFill>
                <a:effectLst/>
                <a:uLnTx/>
                <a:uFillTx/>
                <a:ea typeface="ＭＳ Ｐゴシック" charset="-128"/>
                <a:sym typeface="Wingdings" pitchFamily="2" charset="2"/>
              </a:rPr>
              <a:t>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C8A2E"/>
              </a:solidFill>
              <a:effectLst/>
              <a:uLnTx/>
              <a:uFillTx/>
              <a:ea typeface="ＭＳ Ｐゴシック" charset="-128"/>
              <a:sym typeface="Wingdings" pitchFamily="2" charset="2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552143" y="5079711"/>
            <a:ext cx="29863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координирование действий между</a:t>
            </a:r>
            <a:endParaRPr lang="en-US" sz="1100" dirty="0"/>
          </a:p>
        </p:txBody>
      </p:sp>
      <p:sp>
        <p:nvSpPr>
          <p:cNvPr id="71" name="Rectangle 70"/>
          <p:cNvSpPr/>
          <p:nvPr/>
        </p:nvSpPr>
        <p:spPr>
          <a:xfrm>
            <a:off x="409143" y="5251161"/>
            <a:ext cx="29863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</a:rPr>
              <a:t>различными подразделениями, </a:t>
            </a:r>
            <a:endParaRPr lang="en-US" sz="1100" dirty="0"/>
          </a:p>
        </p:txBody>
      </p:sp>
      <p:sp>
        <p:nvSpPr>
          <p:cNvPr id="77" name="Freeform 58"/>
          <p:cNvSpPr>
            <a:spLocks noChangeAspect="1" noEditPoints="1"/>
          </p:cNvSpPr>
          <p:nvPr/>
        </p:nvSpPr>
        <p:spPr bwMode="auto">
          <a:xfrm>
            <a:off x="3851920" y="5257198"/>
            <a:ext cx="904357" cy="895047"/>
          </a:xfrm>
          <a:custGeom>
            <a:avLst/>
            <a:gdLst/>
            <a:ahLst/>
            <a:cxnLst>
              <a:cxn ang="0">
                <a:pos x="91" y="47"/>
              </a:cxn>
              <a:cxn ang="0">
                <a:pos x="83" y="40"/>
              </a:cxn>
              <a:cxn ang="0">
                <a:pos x="85" y="26"/>
              </a:cxn>
              <a:cxn ang="0">
                <a:pos x="85" y="26"/>
              </a:cxn>
              <a:cxn ang="0">
                <a:pos x="88" y="23"/>
              </a:cxn>
              <a:cxn ang="0">
                <a:pos x="82" y="15"/>
              </a:cxn>
              <a:cxn ang="0">
                <a:pos x="78" y="17"/>
              </a:cxn>
              <a:cxn ang="0">
                <a:pos x="78" y="17"/>
              </a:cxn>
              <a:cxn ang="0">
                <a:pos x="60" y="10"/>
              </a:cxn>
              <a:cxn ang="0">
                <a:pos x="59" y="6"/>
              </a:cxn>
              <a:cxn ang="0">
                <a:pos x="59" y="6"/>
              </a:cxn>
              <a:cxn ang="0">
                <a:pos x="59" y="2"/>
              </a:cxn>
              <a:cxn ang="0">
                <a:pos x="49" y="0"/>
              </a:cxn>
              <a:cxn ang="0">
                <a:pos x="48" y="5"/>
              </a:cxn>
              <a:cxn ang="0">
                <a:pos x="48" y="5"/>
              </a:cxn>
              <a:cxn ang="0">
                <a:pos x="40" y="13"/>
              </a:cxn>
              <a:cxn ang="0">
                <a:pos x="26" y="10"/>
              </a:cxn>
              <a:cxn ang="0">
                <a:pos x="25" y="10"/>
              </a:cxn>
              <a:cxn ang="0">
                <a:pos x="23" y="7"/>
              </a:cxn>
              <a:cxn ang="0">
                <a:pos x="15" y="13"/>
              </a:cxn>
              <a:cxn ang="0">
                <a:pos x="17" y="17"/>
              </a:cxn>
              <a:cxn ang="0">
                <a:pos x="17" y="18"/>
              </a:cxn>
              <a:cxn ang="0">
                <a:pos x="10" y="35"/>
              </a:cxn>
              <a:cxn ang="0">
                <a:pos x="5" y="36"/>
              </a:cxn>
              <a:cxn ang="0">
                <a:pos x="1" y="36"/>
              </a:cxn>
              <a:cxn ang="0">
                <a:pos x="0" y="46"/>
              </a:cxn>
              <a:cxn ang="0">
                <a:pos x="4" y="47"/>
              </a:cxn>
              <a:cxn ang="0">
                <a:pos x="12" y="55"/>
              </a:cxn>
              <a:cxn ang="0">
                <a:pos x="10" y="69"/>
              </a:cxn>
              <a:cxn ang="0">
                <a:pos x="7" y="72"/>
              </a:cxn>
              <a:cxn ang="0">
                <a:pos x="13" y="79"/>
              </a:cxn>
              <a:cxn ang="0">
                <a:pos x="16" y="78"/>
              </a:cxn>
              <a:cxn ang="0">
                <a:pos x="17" y="77"/>
              </a:cxn>
              <a:cxn ang="0">
                <a:pos x="18" y="77"/>
              </a:cxn>
              <a:cxn ang="0">
                <a:pos x="36" y="84"/>
              </a:cxn>
              <a:cxn ang="0">
                <a:pos x="37" y="89"/>
              </a:cxn>
              <a:cxn ang="0">
                <a:pos x="37" y="89"/>
              </a:cxn>
              <a:cxn ang="0">
                <a:pos x="37" y="93"/>
              </a:cxn>
              <a:cxn ang="0">
                <a:pos x="46" y="94"/>
              </a:cxn>
              <a:cxn ang="0">
                <a:pos x="47" y="90"/>
              </a:cxn>
              <a:cxn ang="0">
                <a:pos x="55" y="82"/>
              </a:cxn>
              <a:cxn ang="0">
                <a:pos x="69" y="84"/>
              </a:cxn>
              <a:cxn ang="0">
                <a:pos x="73" y="87"/>
              </a:cxn>
              <a:cxn ang="0">
                <a:pos x="80" y="81"/>
              </a:cxn>
              <a:cxn ang="0">
                <a:pos x="78" y="77"/>
              </a:cxn>
              <a:cxn ang="0">
                <a:pos x="78" y="77"/>
              </a:cxn>
              <a:cxn ang="0">
                <a:pos x="85" y="59"/>
              </a:cxn>
              <a:cxn ang="0">
                <a:pos x="90" y="58"/>
              </a:cxn>
              <a:cxn ang="0">
                <a:pos x="94" y="58"/>
              </a:cxn>
              <a:cxn ang="0">
                <a:pos x="95" y="49"/>
              </a:cxn>
              <a:cxn ang="0">
                <a:pos x="91" y="47"/>
              </a:cxn>
              <a:cxn ang="0">
                <a:pos x="64" y="49"/>
              </a:cxn>
              <a:cxn ang="0">
                <a:pos x="46" y="63"/>
              </a:cxn>
              <a:cxn ang="0">
                <a:pos x="32" y="45"/>
              </a:cxn>
              <a:cxn ang="0">
                <a:pos x="50" y="31"/>
              </a:cxn>
              <a:cxn ang="0">
                <a:pos x="64" y="49"/>
              </a:cxn>
            </a:cxnLst>
            <a:rect l="0" t="0" r="r" b="b"/>
            <a:pathLst>
              <a:path w="95" h="94">
                <a:moveTo>
                  <a:pt x="91" y="47"/>
                </a:moveTo>
                <a:cubicBezTo>
                  <a:pt x="88" y="46"/>
                  <a:pt x="84" y="44"/>
                  <a:pt x="83" y="40"/>
                </a:cubicBezTo>
                <a:cubicBezTo>
                  <a:pt x="81" y="35"/>
                  <a:pt x="82" y="30"/>
                  <a:pt x="85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88" y="23"/>
                  <a:pt x="88" y="23"/>
                  <a:pt x="88" y="23"/>
                </a:cubicBezTo>
                <a:cubicBezTo>
                  <a:pt x="82" y="15"/>
                  <a:pt x="82" y="15"/>
                  <a:pt x="82" y="15"/>
                </a:cubicBezTo>
                <a:cubicBezTo>
                  <a:pt x="78" y="17"/>
                  <a:pt x="78" y="17"/>
                  <a:pt x="78" y="17"/>
                </a:cubicBezTo>
                <a:cubicBezTo>
                  <a:pt x="78" y="17"/>
                  <a:pt x="78" y="17"/>
                  <a:pt x="78" y="17"/>
                </a:cubicBezTo>
                <a:cubicBezTo>
                  <a:pt x="71" y="20"/>
                  <a:pt x="63" y="17"/>
                  <a:pt x="60" y="10"/>
                </a:cubicBezTo>
                <a:cubicBezTo>
                  <a:pt x="59" y="9"/>
                  <a:pt x="59" y="7"/>
                  <a:pt x="59" y="6"/>
                </a:cubicBezTo>
                <a:cubicBezTo>
                  <a:pt x="59" y="6"/>
                  <a:pt x="59" y="6"/>
                  <a:pt x="59" y="6"/>
                </a:cubicBezTo>
                <a:cubicBezTo>
                  <a:pt x="59" y="2"/>
                  <a:pt x="59" y="2"/>
                  <a:pt x="59" y="2"/>
                </a:cubicBezTo>
                <a:cubicBezTo>
                  <a:pt x="49" y="0"/>
                  <a:pt x="49" y="0"/>
                  <a:pt x="49" y="0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6" y="8"/>
                  <a:pt x="44" y="11"/>
                  <a:pt x="40" y="13"/>
                </a:cubicBezTo>
                <a:cubicBezTo>
                  <a:pt x="35" y="15"/>
                  <a:pt x="29" y="13"/>
                  <a:pt x="26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3" y="7"/>
                  <a:pt x="23" y="7"/>
                  <a:pt x="23" y="7"/>
                </a:cubicBezTo>
                <a:cubicBezTo>
                  <a:pt x="15" y="13"/>
                  <a:pt x="15" y="13"/>
                  <a:pt x="15" y="13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18"/>
                  <a:pt x="17" y="18"/>
                  <a:pt x="17" y="18"/>
                </a:cubicBezTo>
                <a:cubicBezTo>
                  <a:pt x="20" y="25"/>
                  <a:pt x="17" y="32"/>
                  <a:pt x="10" y="35"/>
                </a:cubicBezTo>
                <a:cubicBezTo>
                  <a:pt x="8" y="36"/>
                  <a:pt x="7" y="36"/>
                  <a:pt x="5" y="36"/>
                </a:cubicBezTo>
                <a:cubicBezTo>
                  <a:pt x="1" y="36"/>
                  <a:pt x="1" y="36"/>
                  <a:pt x="1" y="36"/>
                </a:cubicBezTo>
                <a:cubicBezTo>
                  <a:pt x="0" y="46"/>
                  <a:pt x="0" y="46"/>
                  <a:pt x="0" y="46"/>
                </a:cubicBezTo>
                <a:cubicBezTo>
                  <a:pt x="4" y="47"/>
                  <a:pt x="4" y="47"/>
                  <a:pt x="4" y="47"/>
                </a:cubicBezTo>
                <a:cubicBezTo>
                  <a:pt x="8" y="48"/>
                  <a:pt x="11" y="51"/>
                  <a:pt x="12" y="55"/>
                </a:cubicBezTo>
                <a:cubicBezTo>
                  <a:pt x="15" y="60"/>
                  <a:pt x="13" y="65"/>
                  <a:pt x="10" y="69"/>
                </a:cubicBezTo>
                <a:cubicBezTo>
                  <a:pt x="7" y="72"/>
                  <a:pt x="7" y="72"/>
                  <a:pt x="7" y="72"/>
                </a:cubicBezTo>
                <a:cubicBezTo>
                  <a:pt x="13" y="79"/>
                  <a:pt x="13" y="79"/>
                  <a:pt x="13" y="79"/>
                </a:cubicBezTo>
                <a:cubicBezTo>
                  <a:pt x="16" y="78"/>
                  <a:pt x="16" y="78"/>
                  <a:pt x="16" y="78"/>
                </a:cubicBezTo>
                <a:cubicBezTo>
                  <a:pt x="17" y="77"/>
                  <a:pt x="17" y="77"/>
                  <a:pt x="17" y="77"/>
                </a:cubicBezTo>
                <a:cubicBezTo>
                  <a:pt x="17" y="77"/>
                  <a:pt x="17" y="77"/>
                  <a:pt x="18" y="77"/>
                </a:cubicBezTo>
                <a:cubicBezTo>
                  <a:pt x="25" y="74"/>
                  <a:pt x="33" y="77"/>
                  <a:pt x="36" y="84"/>
                </a:cubicBezTo>
                <a:cubicBezTo>
                  <a:pt x="36" y="86"/>
                  <a:pt x="37" y="87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93"/>
                  <a:pt x="37" y="93"/>
                  <a:pt x="37" y="93"/>
                </a:cubicBezTo>
                <a:cubicBezTo>
                  <a:pt x="46" y="94"/>
                  <a:pt x="46" y="94"/>
                  <a:pt x="46" y="94"/>
                </a:cubicBezTo>
                <a:cubicBezTo>
                  <a:pt x="47" y="90"/>
                  <a:pt x="47" y="90"/>
                  <a:pt x="47" y="90"/>
                </a:cubicBezTo>
                <a:cubicBezTo>
                  <a:pt x="49" y="87"/>
                  <a:pt x="51" y="83"/>
                  <a:pt x="55" y="82"/>
                </a:cubicBezTo>
                <a:cubicBezTo>
                  <a:pt x="60" y="80"/>
                  <a:pt x="66" y="81"/>
                  <a:pt x="69" y="84"/>
                </a:cubicBezTo>
                <a:cubicBezTo>
                  <a:pt x="73" y="87"/>
                  <a:pt x="73" y="87"/>
                  <a:pt x="73" y="87"/>
                </a:cubicBezTo>
                <a:cubicBezTo>
                  <a:pt x="80" y="81"/>
                  <a:pt x="80" y="81"/>
                  <a:pt x="80" y="81"/>
                </a:cubicBezTo>
                <a:cubicBezTo>
                  <a:pt x="78" y="77"/>
                  <a:pt x="78" y="77"/>
                  <a:pt x="78" y="77"/>
                </a:cubicBezTo>
                <a:cubicBezTo>
                  <a:pt x="78" y="77"/>
                  <a:pt x="78" y="77"/>
                  <a:pt x="78" y="77"/>
                </a:cubicBezTo>
                <a:cubicBezTo>
                  <a:pt x="75" y="70"/>
                  <a:pt x="78" y="62"/>
                  <a:pt x="85" y="59"/>
                </a:cubicBezTo>
                <a:cubicBezTo>
                  <a:pt x="87" y="59"/>
                  <a:pt x="89" y="58"/>
                  <a:pt x="90" y="58"/>
                </a:cubicBezTo>
                <a:cubicBezTo>
                  <a:pt x="94" y="58"/>
                  <a:pt x="94" y="58"/>
                  <a:pt x="94" y="58"/>
                </a:cubicBezTo>
                <a:cubicBezTo>
                  <a:pt x="95" y="49"/>
                  <a:pt x="95" y="49"/>
                  <a:pt x="95" y="49"/>
                </a:cubicBezTo>
                <a:lnTo>
                  <a:pt x="91" y="47"/>
                </a:lnTo>
                <a:close/>
                <a:moveTo>
                  <a:pt x="64" y="49"/>
                </a:moveTo>
                <a:cubicBezTo>
                  <a:pt x="63" y="58"/>
                  <a:pt x="54" y="64"/>
                  <a:pt x="46" y="63"/>
                </a:cubicBezTo>
                <a:cubicBezTo>
                  <a:pt x="37" y="62"/>
                  <a:pt x="30" y="54"/>
                  <a:pt x="32" y="45"/>
                </a:cubicBezTo>
                <a:cubicBezTo>
                  <a:pt x="33" y="36"/>
                  <a:pt x="41" y="30"/>
                  <a:pt x="50" y="31"/>
                </a:cubicBezTo>
                <a:cubicBezTo>
                  <a:pt x="59" y="33"/>
                  <a:pt x="65" y="41"/>
                  <a:pt x="64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3326636" y="3943223"/>
            <a:ext cx="10473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tx2"/>
                </a:solidFill>
              </a:rPr>
              <a:t>50%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273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92" y="2420888"/>
            <a:ext cx="864662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23528" y="5228654"/>
            <a:ext cx="8646622" cy="792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226694"/>
              </p:ext>
            </p:extLst>
          </p:nvPr>
        </p:nvGraphicFramePr>
        <p:xfrm>
          <a:off x="795589" y="5229200"/>
          <a:ext cx="8024883" cy="6565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4809"/>
                <a:gridCol w="1604809"/>
                <a:gridCol w="1604809"/>
                <a:gridCol w="1604809"/>
                <a:gridCol w="1605647"/>
              </a:tblGrid>
              <a:tr h="656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</a:rPr>
                        <a:t>Ипотека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</a:rPr>
                        <a:t>Малый и средний бизнес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2"/>
                          </a:solidFill>
                          <a:effectLst/>
                        </a:rPr>
                        <a:t>Кор</a:t>
                      </a:r>
                      <a:r>
                        <a:rPr lang="en-GB" sz="1100" dirty="0" smtClean="0">
                          <a:solidFill>
                            <a:schemeClr val="tx2"/>
                          </a:solidFill>
                          <a:effectLst/>
                        </a:rPr>
                        <a:t>п</a:t>
                      </a:r>
                      <a:r>
                        <a:rPr lang="ru-RU" sz="1100" dirty="0" smtClean="0">
                          <a:solidFill>
                            <a:schemeClr val="tx2"/>
                          </a:solidFill>
                          <a:effectLst/>
                        </a:rPr>
                        <a:t>оративное </a:t>
                      </a: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</a:rPr>
                        <a:t>кредитование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/>
                          </a:solidFill>
                          <a:effectLst/>
                        </a:rPr>
                        <a:t>Прочее розничное кредитование</a:t>
                      </a:r>
                      <a:endParaRPr lang="en-US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</a:rPr>
                        <a:t>Ценные бумаги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677889" y="5805264"/>
            <a:ext cx="82865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Рост превысит </a:t>
            </a:r>
            <a:r>
              <a:rPr lang="ru-RU" sz="1000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1000" dirty="0" smtClean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%      Увеличится </a:t>
            </a:r>
            <a:r>
              <a:rPr lang="ru-RU" sz="1000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50%-</a:t>
            </a:r>
            <a:r>
              <a:rPr lang="ru-RU" sz="1000" dirty="0" smtClean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100%          Увеличится </a:t>
            </a:r>
            <a:r>
              <a:rPr lang="ru-RU" sz="1000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0%-50</a:t>
            </a:r>
            <a:r>
              <a:rPr lang="ru-RU" sz="1000" dirty="0" smtClean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%          Не изменится          Станет меньше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85775" y="1472943"/>
            <a:ext cx="8294687" cy="9479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результаты опроса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это означает для вас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Как изменится общий резерв под обесценение при принятии МСФО 9,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если учитывать текущее состояние кредитных портфелей банков? </a:t>
            </a:r>
          </a:p>
          <a:p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611560" y="5856367"/>
            <a:ext cx="144016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51720" y="5856366"/>
            <a:ext cx="144016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42919" y="5856367"/>
            <a:ext cx="144016" cy="1440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589113" y="5856367"/>
            <a:ext cx="144016" cy="144016"/>
          </a:xfrm>
          <a:prstGeom prst="rect">
            <a:avLst/>
          </a:prstGeom>
          <a:solidFill>
            <a:srgbClr val="8ED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32240" y="5856367"/>
            <a:ext cx="144016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-1188640" y="1340768"/>
            <a:ext cx="8411223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041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spAutoFit/>
          </a:bodyPr>
          <a:lstStyle/>
          <a:p>
            <a:pPr lvl="0"/>
            <a:r>
              <a:rPr lang="ru-RU" dirty="0"/>
              <a:t>Спектр задач, которые вам предстоит решить</a:t>
            </a:r>
          </a:p>
        </p:txBody>
      </p:sp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2987824" y="1853399"/>
            <a:ext cx="5781024" cy="5637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lIns="36000" rIns="36000" anchor="ctr"/>
          <a:lstStyle/>
          <a:p>
            <a:pPr marL="108000">
              <a:defRPr/>
            </a:pPr>
            <a:r>
              <a:rPr lang="ru-RU" sz="1600" dirty="0" smtClean="0">
                <a:solidFill>
                  <a:schemeClr val="tx2"/>
                </a:solidFill>
              </a:rPr>
              <a:t>Разработка моделей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2987824" y="2510046"/>
            <a:ext cx="5781024" cy="55826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lIns="36000" rIns="36000" anchor="ctr"/>
          <a:lstStyle/>
          <a:p>
            <a:pPr marL="108000">
              <a:defRPr/>
            </a:pPr>
            <a:r>
              <a:rPr lang="ru-RU" sz="1600" dirty="0" smtClean="0">
                <a:solidFill>
                  <a:schemeClr val="tx2"/>
                </a:solidFill>
              </a:rPr>
              <a:t>Обработка статистики и операционных данных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2987824" y="3161227"/>
            <a:ext cx="5781024" cy="5581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lIns="36000" rIns="36000" anchor="ctr"/>
          <a:lstStyle/>
          <a:p>
            <a:pPr marL="108000">
              <a:defRPr/>
            </a:pPr>
            <a:r>
              <a:rPr lang="ru-RU" sz="1600" dirty="0" smtClean="0">
                <a:solidFill>
                  <a:schemeClr val="tx2"/>
                </a:solidFill>
              </a:rPr>
              <a:t>Усовершенствование ИТ инфраструктуры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2987824" y="3812329"/>
            <a:ext cx="5781024" cy="57197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lIns="36000" rIns="36000" anchor="ctr"/>
          <a:lstStyle/>
          <a:p>
            <a:pPr marL="108000" defTabSz="957263"/>
            <a:r>
              <a:rPr lang="ru-RU" sz="1600" dirty="0" smtClean="0">
                <a:solidFill>
                  <a:schemeClr val="tx2"/>
                </a:solidFill>
              </a:rPr>
              <a:t>Корпоративное </a:t>
            </a:r>
            <a:r>
              <a:rPr lang="ru-RU" sz="1600" dirty="0">
                <a:solidFill>
                  <a:schemeClr val="tx2"/>
                </a:solidFill>
              </a:rPr>
              <a:t>управление</a:t>
            </a:r>
            <a:r>
              <a:rPr lang="ru-RU" sz="1600" dirty="0" smtClean="0">
                <a:solidFill>
                  <a:schemeClr val="tx2"/>
                </a:solidFill>
              </a:rPr>
              <a:t>; и</a:t>
            </a:r>
            <a:endParaRPr lang="ru-RU" sz="1600" dirty="0">
              <a:solidFill>
                <a:schemeClr val="tx2"/>
              </a:solidFill>
            </a:endParaRPr>
          </a:p>
          <a:p>
            <a:pPr marL="108000" defTabSz="957263"/>
            <a:r>
              <a:rPr lang="ru-RU" sz="1600" dirty="0" smtClean="0">
                <a:solidFill>
                  <a:schemeClr val="tx2"/>
                </a:solidFill>
              </a:rPr>
              <a:t>Контроль </a:t>
            </a:r>
            <a:r>
              <a:rPr lang="ru-RU" sz="1600" dirty="0">
                <a:solidFill>
                  <a:schemeClr val="tx2"/>
                </a:solidFill>
              </a:rPr>
              <a:t>бизнес-процессов</a:t>
            </a:r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2987824" y="5153560"/>
            <a:ext cx="5781024" cy="56509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lIns="36000" rIns="36000" anchor="ctr"/>
          <a:lstStyle/>
          <a:p>
            <a:pPr marL="108000" defTabSz="957263"/>
            <a:r>
              <a:rPr lang="ru-RU" sz="1600" dirty="0" smtClean="0">
                <a:solidFill>
                  <a:schemeClr val="tx2"/>
                </a:solidFill>
              </a:rPr>
              <a:t>Функции </a:t>
            </a:r>
            <a:r>
              <a:rPr lang="ru-RU" sz="1600" dirty="0">
                <a:solidFill>
                  <a:schemeClr val="tx2"/>
                </a:solidFill>
              </a:rPr>
              <a:t>и обязанности специалистов по рискам и учету</a:t>
            </a:r>
            <a:r>
              <a:rPr lang="ru-RU" sz="1600" dirty="0" smtClean="0">
                <a:solidFill>
                  <a:schemeClr val="tx2"/>
                </a:solidFill>
              </a:rPr>
              <a:t>; и</a:t>
            </a:r>
            <a:endParaRPr lang="ru-RU" sz="1600" dirty="0">
              <a:solidFill>
                <a:schemeClr val="tx2"/>
              </a:solidFill>
            </a:endParaRPr>
          </a:p>
          <a:p>
            <a:pPr marL="108000" defTabSz="957263"/>
            <a:r>
              <a:rPr lang="ru-RU" sz="1600" dirty="0" smtClean="0">
                <a:solidFill>
                  <a:schemeClr val="tx2"/>
                </a:solidFill>
              </a:rPr>
              <a:t>Профессиональные </a:t>
            </a:r>
            <a:r>
              <a:rPr lang="ru-RU" sz="1600" dirty="0">
                <a:solidFill>
                  <a:schemeClr val="tx2"/>
                </a:solidFill>
              </a:rPr>
              <a:t>навыки и ресурсы.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2987824" y="4477220"/>
            <a:ext cx="5781024" cy="58342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lIns="36000" rIns="36000" anchor="ctr"/>
          <a:lstStyle/>
          <a:p>
            <a:pPr marL="108000" defTabSz="957263"/>
            <a:r>
              <a:rPr lang="ru-RU" sz="1600" dirty="0">
                <a:solidFill>
                  <a:schemeClr val="tx2"/>
                </a:solidFill>
              </a:rPr>
              <a:t>внутренняя и внешняя</a:t>
            </a:r>
            <a:r>
              <a:rPr lang="ru-RU" sz="1600" dirty="0" smtClean="0">
                <a:solidFill>
                  <a:schemeClr val="tx2"/>
                </a:solidFill>
              </a:rPr>
              <a:t>; и</a:t>
            </a:r>
            <a:endParaRPr lang="ru-RU" sz="1600" dirty="0">
              <a:solidFill>
                <a:schemeClr val="tx2"/>
              </a:solidFill>
            </a:endParaRPr>
          </a:p>
          <a:p>
            <a:pPr marL="108000" defTabSz="957263"/>
            <a:r>
              <a:rPr lang="ru-RU" sz="1600" dirty="0">
                <a:solidFill>
                  <a:schemeClr val="tx2"/>
                </a:solidFill>
              </a:rPr>
              <a:t>качественная и количественная</a:t>
            </a:r>
          </a:p>
        </p:txBody>
      </p:sp>
      <p:sp>
        <p:nvSpPr>
          <p:cNvPr id="63" name="Text Box 1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0848" y="1867923"/>
            <a:ext cx="1598864" cy="573466"/>
          </a:xfrm>
          <a:prstGeom prst="rect">
            <a:avLst/>
          </a:prstGeom>
          <a:solidFill>
            <a:schemeClr val="accent2"/>
          </a:solidFill>
          <a:ln w="12700" algn="ctr">
            <a:noFill/>
            <a:miter lim="800000"/>
            <a:headEnd/>
            <a:tailEnd type="none" w="sm" len="med"/>
          </a:ln>
        </p:spPr>
        <p:txBody>
          <a:bodyPr lIns="36000" tIns="36000" rIns="36000" bIns="36000" anchor="ctr" anchorCtr="1"/>
          <a:lstStyle/>
          <a:p>
            <a:pPr algn="ctr" defTabSz="957263"/>
            <a:r>
              <a:rPr lang="ru-RU" sz="1400" b="1" dirty="0" smtClean="0">
                <a:solidFill>
                  <a:schemeClr val="bg1"/>
                </a:solidFill>
              </a:rPr>
              <a:t>Модели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0848" y="2526196"/>
            <a:ext cx="1598864" cy="573466"/>
          </a:xfrm>
          <a:prstGeom prst="rect">
            <a:avLst/>
          </a:prstGeom>
          <a:solidFill>
            <a:schemeClr val="accent2"/>
          </a:solidFill>
          <a:ln w="12700" algn="ctr">
            <a:noFill/>
            <a:miter lim="800000"/>
            <a:headEnd/>
            <a:tailEnd type="none" w="sm" len="med"/>
          </a:ln>
        </p:spPr>
        <p:txBody>
          <a:bodyPr lIns="36000" tIns="36000" rIns="36000" bIns="36000" anchor="ctr" anchorCtr="1"/>
          <a:lstStyle/>
          <a:p>
            <a:pPr algn="ctr" defTabSz="957263"/>
            <a:r>
              <a:rPr lang="ru-RU" sz="1400" b="1" dirty="0" smtClean="0">
                <a:solidFill>
                  <a:schemeClr val="bg1"/>
                </a:solidFill>
              </a:rPr>
              <a:t>Данные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5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0848" y="3184469"/>
            <a:ext cx="1598864" cy="573466"/>
          </a:xfrm>
          <a:prstGeom prst="rect">
            <a:avLst/>
          </a:prstGeom>
          <a:solidFill>
            <a:schemeClr val="accent2"/>
          </a:solidFill>
          <a:ln w="12700" algn="ctr">
            <a:noFill/>
            <a:miter lim="800000"/>
            <a:headEnd/>
            <a:tailEnd type="none" w="sm" len="med"/>
          </a:ln>
        </p:spPr>
        <p:txBody>
          <a:bodyPr lIns="36000" tIns="36000" rIns="36000" bIns="36000" anchor="ctr" anchorCtr="1"/>
          <a:lstStyle/>
          <a:p>
            <a:pPr algn="ctr" defTabSz="957263"/>
            <a:r>
              <a:rPr lang="ru-RU" sz="1400" b="1" dirty="0" smtClean="0">
                <a:solidFill>
                  <a:schemeClr val="bg1"/>
                </a:solidFill>
              </a:rPr>
              <a:t>ИТ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6" name="Text 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0848" y="3842742"/>
            <a:ext cx="1598864" cy="573466"/>
          </a:xfrm>
          <a:prstGeom prst="rect">
            <a:avLst/>
          </a:prstGeom>
          <a:solidFill>
            <a:schemeClr val="accent2"/>
          </a:solidFill>
          <a:ln w="12700" algn="ctr">
            <a:noFill/>
            <a:miter lim="800000"/>
            <a:headEnd/>
            <a:tailEnd type="none" w="sm" len="med"/>
          </a:ln>
        </p:spPr>
        <p:txBody>
          <a:bodyPr lIns="36000" tIns="36000" rIns="36000" bIns="36000" anchor="ctr" anchorCtr="1"/>
          <a:lstStyle/>
          <a:p>
            <a:pPr algn="ctr" defTabSz="957263"/>
            <a:r>
              <a:rPr lang="ru-RU" sz="1400" b="1" dirty="0" smtClean="0">
                <a:solidFill>
                  <a:schemeClr val="bg1"/>
                </a:solidFill>
              </a:rPr>
              <a:t>Внутренний контроль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7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0848" y="4501015"/>
            <a:ext cx="1598864" cy="573466"/>
          </a:xfrm>
          <a:prstGeom prst="rect">
            <a:avLst/>
          </a:prstGeom>
          <a:solidFill>
            <a:schemeClr val="accent2"/>
          </a:solidFill>
          <a:ln w="12700" algn="ctr">
            <a:noFill/>
            <a:miter lim="800000"/>
            <a:headEnd/>
            <a:tailEnd type="none" w="sm" len="med"/>
          </a:ln>
        </p:spPr>
        <p:txBody>
          <a:bodyPr lIns="36000" tIns="36000" rIns="36000" bIns="36000" anchor="ctr" anchorCtr="1"/>
          <a:lstStyle/>
          <a:p>
            <a:pPr algn="ctr" defTabSz="957263"/>
            <a:r>
              <a:rPr lang="ru-RU" sz="1400" b="1" dirty="0" smtClean="0">
                <a:solidFill>
                  <a:schemeClr val="bg1"/>
                </a:solidFill>
              </a:rPr>
              <a:t>Отчетность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8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0848" y="5159286"/>
            <a:ext cx="1598864" cy="573466"/>
          </a:xfrm>
          <a:prstGeom prst="rect">
            <a:avLst/>
          </a:prstGeom>
          <a:solidFill>
            <a:schemeClr val="accent2"/>
          </a:solidFill>
          <a:ln w="12700" algn="ctr">
            <a:noFill/>
            <a:miter lim="800000"/>
            <a:headEnd/>
            <a:tailEnd type="none" w="sm" len="med"/>
          </a:ln>
        </p:spPr>
        <p:txBody>
          <a:bodyPr lIns="36000" tIns="36000" rIns="36000" bIns="36000" anchor="ctr" anchorCtr="1"/>
          <a:lstStyle/>
          <a:p>
            <a:pPr algn="ctr" defTabSz="957263"/>
            <a:r>
              <a:rPr lang="ru-RU" sz="1400" b="1" dirty="0" smtClean="0">
                <a:solidFill>
                  <a:schemeClr val="bg1"/>
                </a:solidFill>
              </a:rPr>
              <a:t>Персонал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1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0848" y="1209650"/>
            <a:ext cx="1598864" cy="573466"/>
          </a:xfrm>
          <a:prstGeom prst="rect">
            <a:avLst/>
          </a:prstGeom>
          <a:solidFill>
            <a:schemeClr val="accent2"/>
          </a:solidFill>
          <a:ln w="12700" algn="ctr">
            <a:noFill/>
            <a:miter lim="800000"/>
            <a:headEnd/>
            <a:tailEnd type="none" w="sm" len="med"/>
          </a:ln>
        </p:spPr>
        <p:txBody>
          <a:bodyPr lIns="36000" tIns="36000" rIns="36000" bIns="36000" anchor="ctr" anchorCtr="1"/>
          <a:lstStyle/>
          <a:p>
            <a:pPr algn="ctr" defTabSz="957263"/>
            <a:r>
              <a:rPr lang="ru-RU" sz="1400" b="1" dirty="0" smtClean="0">
                <a:solidFill>
                  <a:schemeClr val="bg1"/>
                </a:solidFill>
              </a:rPr>
              <a:t>Финансовый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2111481" y="1286583"/>
            <a:ext cx="710820" cy="388073"/>
            <a:chOff x="2855913" y="7292976"/>
            <a:chExt cx="1033462" cy="581025"/>
          </a:xfrm>
          <a:solidFill>
            <a:schemeClr val="accent4"/>
          </a:solidFill>
        </p:grpSpPr>
        <p:sp>
          <p:nvSpPr>
            <p:cNvPr id="84" name="Freeform 897"/>
            <p:cNvSpPr>
              <a:spLocks/>
            </p:cNvSpPr>
            <p:nvPr/>
          </p:nvSpPr>
          <p:spPr bwMode="auto">
            <a:xfrm>
              <a:off x="2855913" y="7292976"/>
              <a:ext cx="577850" cy="581025"/>
            </a:xfrm>
            <a:custGeom>
              <a:avLst/>
              <a:gdLst>
                <a:gd name="T0" fmla="*/ 90 w 179"/>
                <a:gd name="T1" fmla="*/ 180 h 180"/>
                <a:gd name="T2" fmla="*/ 0 w 179"/>
                <a:gd name="T3" fmla="*/ 90 h 180"/>
                <a:gd name="T4" fmla="*/ 90 w 179"/>
                <a:gd name="T5" fmla="*/ 0 h 180"/>
                <a:gd name="T6" fmla="*/ 179 w 179"/>
                <a:gd name="T7" fmla="*/ 90 h 180"/>
                <a:gd name="T8" fmla="*/ 173 w 179"/>
                <a:gd name="T9" fmla="*/ 96 h 180"/>
                <a:gd name="T10" fmla="*/ 167 w 179"/>
                <a:gd name="T11" fmla="*/ 90 h 180"/>
                <a:gd name="T12" fmla="*/ 90 w 179"/>
                <a:gd name="T13" fmla="*/ 12 h 180"/>
                <a:gd name="T14" fmla="*/ 12 w 179"/>
                <a:gd name="T15" fmla="*/ 90 h 180"/>
                <a:gd name="T16" fmla="*/ 90 w 179"/>
                <a:gd name="T17" fmla="*/ 168 h 180"/>
                <a:gd name="T18" fmla="*/ 139 w 179"/>
                <a:gd name="T19" fmla="*/ 150 h 180"/>
                <a:gd name="T20" fmla="*/ 147 w 179"/>
                <a:gd name="T21" fmla="*/ 151 h 180"/>
                <a:gd name="T22" fmla="*/ 147 w 179"/>
                <a:gd name="T23" fmla="*/ 159 h 180"/>
                <a:gd name="T24" fmla="*/ 90 w 179"/>
                <a:gd name="T2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9" h="180">
                  <a:moveTo>
                    <a:pt x="90" y="180"/>
                  </a:moveTo>
                  <a:cubicBezTo>
                    <a:pt x="40" y="180"/>
                    <a:pt x="0" y="139"/>
                    <a:pt x="0" y="90"/>
                  </a:cubicBezTo>
                  <a:cubicBezTo>
                    <a:pt x="0" y="41"/>
                    <a:pt x="40" y="0"/>
                    <a:pt x="90" y="0"/>
                  </a:cubicBezTo>
                  <a:cubicBezTo>
                    <a:pt x="139" y="0"/>
                    <a:pt x="179" y="41"/>
                    <a:pt x="179" y="90"/>
                  </a:cubicBezTo>
                  <a:cubicBezTo>
                    <a:pt x="179" y="93"/>
                    <a:pt x="177" y="96"/>
                    <a:pt x="173" y="96"/>
                  </a:cubicBezTo>
                  <a:cubicBezTo>
                    <a:pt x="170" y="96"/>
                    <a:pt x="167" y="93"/>
                    <a:pt x="167" y="90"/>
                  </a:cubicBezTo>
                  <a:cubicBezTo>
                    <a:pt x="167" y="47"/>
                    <a:pt x="132" y="12"/>
                    <a:pt x="90" y="12"/>
                  </a:cubicBezTo>
                  <a:cubicBezTo>
                    <a:pt x="47" y="12"/>
                    <a:pt x="12" y="47"/>
                    <a:pt x="12" y="90"/>
                  </a:cubicBezTo>
                  <a:cubicBezTo>
                    <a:pt x="12" y="133"/>
                    <a:pt x="47" y="168"/>
                    <a:pt x="90" y="168"/>
                  </a:cubicBezTo>
                  <a:cubicBezTo>
                    <a:pt x="108" y="168"/>
                    <a:pt x="125" y="161"/>
                    <a:pt x="139" y="150"/>
                  </a:cubicBezTo>
                  <a:cubicBezTo>
                    <a:pt x="142" y="148"/>
                    <a:pt x="145" y="148"/>
                    <a:pt x="147" y="151"/>
                  </a:cubicBezTo>
                  <a:cubicBezTo>
                    <a:pt x="150" y="153"/>
                    <a:pt x="149" y="157"/>
                    <a:pt x="147" y="159"/>
                  </a:cubicBezTo>
                  <a:cubicBezTo>
                    <a:pt x="131" y="172"/>
                    <a:pt x="110" y="180"/>
                    <a:pt x="90" y="18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85" name="Freeform 898"/>
            <p:cNvSpPr>
              <a:spLocks/>
            </p:cNvSpPr>
            <p:nvPr/>
          </p:nvSpPr>
          <p:spPr bwMode="auto">
            <a:xfrm>
              <a:off x="3308350" y="7292976"/>
              <a:ext cx="581025" cy="581025"/>
            </a:xfrm>
            <a:custGeom>
              <a:avLst/>
              <a:gdLst>
                <a:gd name="T0" fmla="*/ 90 w 180"/>
                <a:gd name="T1" fmla="*/ 180 h 180"/>
                <a:gd name="T2" fmla="*/ 0 w 180"/>
                <a:gd name="T3" fmla="*/ 90 h 180"/>
                <a:gd name="T4" fmla="*/ 6 w 180"/>
                <a:gd name="T5" fmla="*/ 84 h 180"/>
                <a:gd name="T6" fmla="*/ 12 w 180"/>
                <a:gd name="T7" fmla="*/ 90 h 180"/>
                <a:gd name="T8" fmla="*/ 90 w 180"/>
                <a:gd name="T9" fmla="*/ 168 h 180"/>
                <a:gd name="T10" fmla="*/ 168 w 180"/>
                <a:gd name="T11" fmla="*/ 90 h 180"/>
                <a:gd name="T12" fmla="*/ 90 w 180"/>
                <a:gd name="T13" fmla="*/ 12 h 180"/>
                <a:gd name="T14" fmla="*/ 41 w 180"/>
                <a:gd name="T15" fmla="*/ 30 h 180"/>
                <a:gd name="T16" fmla="*/ 32 w 180"/>
                <a:gd name="T17" fmla="*/ 29 h 180"/>
                <a:gd name="T18" fmla="*/ 33 w 180"/>
                <a:gd name="T19" fmla="*/ 21 h 180"/>
                <a:gd name="T20" fmla="*/ 90 w 180"/>
                <a:gd name="T21" fmla="*/ 0 h 180"/>
                <a:gd name="T22" fmla="*/ 180 w 180"/>
                <a:gd name="T23" fmla="*/ 90 h 180"/>
                <a:gd name="T24" fmla="*/ 90 w 180"/>
                <a:gd name="T2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80">
                  <a:moveTo>
                    <a:pt x="90" y="180"/>
                  </a:moveTo>
                  <a:cubicBezTo>
                    <a:pt x="41" y="180"/>
                    <a:pt x="0" y="139"/>
                    <a:pt x="0" y="90"/>
                  </a:cubicBezTo>
                  <a:cubicBezTo>
                    <a:pt x="0" y="87"/>
                    <a:pt x="3" y="84"/>
                    <a:pt x="6" y="84"/>
                  </a:cubicBezTo>
                  <a:cubicBezTo>
                    <a:pt x="10" y="84"/>
                    <a:pt x="12" y="87"/>
                    <a:pt x="12" y="90"/>
                  </a:cubicBezTo>
                  <a:cubicBezTo>
                    <a:pt x="12" y="133"/>
                    <a:pt x="47" y="168"/>
                    <a:pt x="90" y="168"/>
                  </a:cubicBezTo>
                  <a:cubicBezTo>
                    <a:pt x="133" y="168"/>
                    <a:pt x="168" y="133"/>
                    <a:pt x="168" y="90"/>
                  </a:cubicBezTo>
                  <a:cubicBezTo>
                    <a:pt x="168" y="47"/>
                    <a:pt x="133" y="12"/>
                    <a:pt x="90" y="12"/>
                  </a:cubicBezTo>
                  <a:cubicBezTo>
                    <a:pt x="72" y="12"/>
                    <a:pt x="55" y="19"/>
                    <a:pt x="41" y="30"/>
                  </a:cubicBezTo>
                  <a:cubicBezTo>
                    <a:pt x="38" y="32"/>
                    <a:pt x="34" y="32"/>
                    <a:pt x="32" y="29"/>
                  </a:cubicBezTo>
                  <a:cubicBezTo>
                    <a:pt x="30" y="27"/>
                    <a:pt x="31" y="23"/>
                    <a:pt x="33" y="21"/>
                  </a:cubicBezTo>
                  <a:cubicBezTo>
                    <a:pt x="49" y="8"/>
                    <a:pt x="69" y="0"/>
                    <a:pt x="90" y="0"/>
                  </a:cubicBezTo>
                  <a:cubicBezTo>
                    <a:pt x="140" y="0"/>
                    <a:pt x="180" y="41"/>
                    <a:pt x="180" y="90"/>
                  </a:cubicBezTo>
                  <a:cubicBezTo>
                    <a:pt x="180" y="139"/>
                    <a:pt x="140" y="180"/>
                    <a:pt x="90" y="18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86" name="Freeform 899"/>
            <p:cNvSpPr>
              <a:spLocks/>
            </p:cNvSpPr>
            <p:nvPr/>
          </p:nvSpPr>
          <p:spPr bwMode="auto">
            <a:xfrm>
              <a:off x="3059113" y="7405688"/>
              <a:ext cx="171450" cy="323850"/>
            </a:xfrm>
            <a:custGeom>
              <a:avLst/>
              <a:gdLst>
                <a:gd name="T0" fmla="*/ 24 w 53"/>
                <a:gd name="T1" fmla="*/ 100 h 100"/>
                <a:gd name="T2" fmla="*/ 4 w 53"/>
                <a:gd name="T3" fmla="*/ 92 h 100"/>
                <a:gd name="T4" fmla="*/ 3 w 53"/>
                <a:gd name="T5" fmla="*/ 84 h 100"/>
                <a:gd name="T6" fmla="*/ 12 w 53"/>
                <a:gd name="T7" fmla="*/ 83 h 100"/>
                <a:gd name="T8" fmla="*/ 36 w 53"/>
                <a:gd name="T9" fmla="*/ 83 h 100"/>
                <a:gd name="T10" fmla="*/ 40 w 53"/>
                <a:gd name="T11" fmla="*/ 74 h 100"/>
                <a:gd name="T12" fmla="*/ 32 w 53"/>
                <a:gd name="T13" fmla="*/ 61 h 100"/>
                <a:gd name="T14" fmla="*/ 16 w 53"/>
                <a:gd name="T15" fmla="*/ 53 h 100"/>
                <a:gd name="T16" fmla="*/ 1 w 53"/>
                <a:gd name="T17" fmla="*/ 28 h 100"/>
                <a:gd name="T18" fmla="*/ 9 w 53"/>
                <a:gd name="T19" fmla="*/ 12 h 100"/>
                <a:gd name="T20" fmla="*/ 9 w 53"/>
                <a:gd name="T21" fmla="*/ 11 h 100"/>
                <a:gd name="T22" fmla="*/ 50 w 53"/>
                <a:gd name="T23" fmla="*/ 10 h 100"/>
                <a:gd name="T24" fmla="*/ 50 w 53"/>
                <a:gd name="T25" fmla="*/ 18 h 100"/>
                <a:gd name="T26" fmla="*/ 42 w 53"/>
                <a:gd name="T27" fmla="*/ 19 h 100"/>
                <a:gd name="T28" fmla="*/ 18 w 53"/>
                <a:gd name="T29" fmla="*/ 20 h 100"/>
                <a:gd name="T30" fmla="*/ 17 w 53"/>
                <a:gd name="T31" fmla="*/ 20 h 100"/>
                <a:gd name="T32" fmla="*/ 13 w 53"/>
                <a:gd name="T33" fmla="*/ 29 h 100"/>
                <a:gd name="T34" fmla="*/ 22 w 53"/>
                <a:gd name="T35" fmla="*/ 42 h 100"/>
                <a:gd name="T36" fmla="*/ 37 w 53"/>
                <a:gd name="T37" fmla="*/ 50 h 100"/>
                <a:gd name="T38" fmla="*/ 52 w 53"/>
                <a:gd name="T39" fmla="*/ 75 h 100"/>
                <a:gd name="T40" fmla="*/ 44 w 53"/>
                <a:gd name="T41" fmla="*/ 91 h 100"/>
                <a:gd name="T42" fmla="*/ 24 w 53"/>
                <a:gd name="T4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100">
                  <a:moveTo>
                    <a:pt x="24" y="100"/>
                  </a:moveTo>
                  <a:cubicBezTo>
                    <a:pt x="16" y="100"/>
                    <a:pt x="9" y="97"/>
                    <a:pt x="4" y="92"/>
                  </a:cubicBezTo>
                  <a:cubicBezTo>
                    <a:pt x="1" y="90"/>
                    <a:pt x="1" y="86"/>
                    <a:pt x="3" y="84"/>
                  </a:cubicBezTo>
                  <a:cubicBezTo>
                    <a:pt x="5" y="81"/>
                    <a:pt x="9" y="81"/>
                    <a:pt x="12" y="83"/>
                  </a:cubicBezTo>
                  <a:cubicBezTo>
                    <a:pt x="18" y="89"/>
                    <a:pt x="30" y="89"/>
                    <a:pt x="36" y="83"/>
                  </a:cubicBezTo>
                  <a:cubicBezTo>
                    <a:pt x="38" y="80"/>
                    <a:pt x="40" y="78"/>
                    <a:pt x="40" y="74"/>
                  </a:cubicBezTo>
                  <a:cubicBezTo>
                    <a:pt x="41" y="69"/>
                    <a:pt x="37" y="64"/>
                    <a:pt x="32" y="61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6" y="47"/>
                    <a:pt x="0" y="38"/>
                    <a:pt x="1" y="28"/>
                  </a:cubicBezTo>
                  <a:cubicBezTo>
                    <a:pt x="2" y="22"/>
                    <a:pt x="4" y="16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20" y="1"/>
                    <a:pt x="38" y="0"/>
                    <a:pt x="50" y="10"/>
                  </a:cubicBezTo>
                  <a:cubicBezTo>
                    <a:pt x="52" y="12"/>
                    <a:pt x="52" y="16"/>
                    <a:pt x="50" y="18"/>
                  </a:cubicBezTo>
                  <a:cubicBezTo>
                    <a:pt x="48" y="21"/>
                    <a:pt x="44" y="21"/>
                    <a:pt x="42" y="19"/>
                  </a:cubicBezTo>
                  <a:cubicBezTo>
                    <a:pt x="35" y="13"/>
                    <a:pt x="24" y="14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3"/>
                    <a:pt x="13" y="26"/>
                    <a:pt x="13" y="29"/>
                  </a:cubicBezTo>
                  <a:cubicBezTo>
                    <a:pt x="13" y="34"/>
                    <a:pt x="16" y="39"/>
                    <a:pt x="22" y="42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47" y="56"/>
                    <a:pt x="53" y="66"/>
                    <a:pt x="52" y="75"/>
                  </a:cubicBezTo>
                  <a:cubicBezTo>
                    <a:pt x="52" y="81"/>
                    <a:pt x="49" y="87"/>
                    <a:pt x="44" y="91"/>
                  </a:cubicBezTo>
                  <a:cubicBezTo>
                    <a:pt x="39" y="97"/>
                    <a:pt x="31" y="100"/>
                    <a:pt x="24" y="1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87" name="Freeform 900"/>
            <p:cNvSpPr>
              <a:spLocks/>
            </p:cNvSpPr>
            <p:nvPr/>
          </p:nvSpPr>
          <p:spPr bwMode="auto">
            <a:xfrm>
              <a:off x="3094038" y="7364413"/>
              <a:ext cx="39688" cy="100013"/>
            </a:xfrm>
            <a:custGeom>
              <a:avLst/>
              <a:gdLst>
                <a:gd name="T0" fmla="*/ 6 w 12"/>
                <a:gd name="T1" fmla="*/ 31 h 31"/>
                <a:gd name="T2" fmla="*/ 0 w 12"/>
                <a:gd name="T3" fmla="*/ 25 h 31"/>
                <a:gd name="T4" fmla="*/ 0 w 12"/>
                <a:gd name="T5" fmla="*/ 6 h 31"/>
                <a:gd name="T6" fmla="*/ 6 w 12"/>
                <a:gd name="T7" fmla="*/ 0 h 31"/>
                <a:gd name="T8" fmla="*/ 12 w 12"/>
                <a:gd name="T9" fmla="*/ 6 h 31"/>
                <a:gd name="T10" fmla="*/ 12 w 12"/>
                <a:gd name="T11" fmla="*/ 25 h 31"/>
                <a:gd name="T12" fmla="*/ 6 w 12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1">
                  <a:moveTo>
                    <a:pt x="6" y="31"/>
                  </a:moveTo>
                  <a:cubicBezTo>
                    <a:pt x="3" y="31"/>
                    <a:pt x="0" y="28"/>
                    <a:pt x="0" y="2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8"/>
                    <a:pt x="10" y="31"/>
                    <a:pt x="6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88" name="Freeform 901"/>
            <p:cNvSpPr>
              <a:spLocks/>
            </p:cNvSpPr>
            <p:nvPr/>
          </p:nvSpPr>
          <p:spPr bwMode="auto">
            <a:xfrm>
              <a:off x="3152775" y="7364413"/>
              <a:ext cx="38100" cy="90488"/>
            </a:xfrm>
            <a:custGeom>
              <a:avLst/>
              <a:gdLst>
                <a:gd name="T0" fmla="*/ 6 w 12"/>
                <a:gd name="T1" fmla="*/ 28 h 28"/>
                <a:gd name="T2" fmla="*/ 0 w 12"/>
                <a:gd name="T3" fmla="*/ 22 h 28"/>
                <a:gd name="T4" fmla="*/ 0 w 12"/>
                <a:gd name="T5" fmla="*/ 6 h 28"/>
                <a:gd name="T6" fmla="*/ 6 w 12"/>
                <a:gd name="T7" fmla="*/ 0 h 28"/>
                <a:gd name="T8" fmla="*/ 12 w 12"/>
                <a:gd name="T9" fmla="*/ 6 h 28"/>
                <a:gd name="T10" fmla="*/ 12 w 12"/>
                <a:gd name="T11" fmla="*/ 22 h 28"/>
                <a:gd name="T12" fmla="*/ 6 w 12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3" y="28"/>
                    <a:pt x="0" y="25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5"/>
                    <a:pt x="10" y="28"/>
                    <a:pt x="6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89" name="Freeform 902"/>
            <p:cNvSpPr>
              <a:spLocks/>
            </p:cNvSpPr>
            <p:nvPr/>
          </p:nvSpPr>
          <p:spPr bwMode="auto">
            <a:xfrm>
              <a:off x="3097213" y="7686676"/>
              <a:ext cx="39688" cy="96838"/>
            </a:xfrm>
            <a:custGeom>
              <a:avLst/>
              <a:gdLst>
                <a:gd name="T0" fmla="*/ 6 w 12"/>
                <a:gd name="T1" fmla="*/ 30 h 30"/>
                <a:gd name="T2" fmla="*/ 0 w 12"/>
                <a:gd name="T3" fmla="*/ 24 h 30"/>
                <a:gd name="T4" fmla="*/ 0 w 12"/>
                <a:gd name="T5" fmla="*/ 6 h 30"/>
                <a:gd name="T6" fmla="*/ 6 w 12"/>
                <a:gd name="T7" fmla="*/ 0 h 30"/>
                <a:gd name="T8" fmla="*/ 12 w 12"/>
                <a:gd name="T9" fmla="*/ 6 h 30"/>
                <a:gd name="T10" fmla="*/ 12 w 12"/>
                <a:gd name="T11" fmla="*/ 24 h 30"/>
                <a:gd name="T12" fmla="*/ 6 w 12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0">
                  <a:moveTo>
                    <a:pt x="6" y="30"/>
                  </a:moveTo>
                  <a:cubicBezTo>
                    <a:pt x="2" y="30"/>
                    <a:pt x="0" y="28"/>
                    <a:pt x="0" y="2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8"/>
                    <a:pt x="9" y="30"/>
                    <a:pt x="6" y="3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90" name="Freeform 903"/>
            <p:cNvSpPr>
              <a:spLocks/>
            </p:cNvSpPr>
            <p:nvPr/>
          </p:nvSpPr>
          <p:spPr bwMode="auto">
            <a:xfrm>
              <a:off x="3155950" y="7697788"/>
              <a:ext cx="38100" cy="85725"/>
            </a:xfrm>
            <a:custGeom>
              <a:avLst/>
              <a:gdLst>
                <a:gd name="T0" fmla="*/ 6 w 12"/>
                <a:gd name="T1" fmla="*/ 27 h 27"/>
                <a:gd name="T2" fmla="*/ 0 w 12"/>
                <a:gd name="T3" fmla="*/ 21 h 27"/>
                <a:gd name="T4" fmla="*/ 0 w 12"/>
                <a:gd name="T5" fmla="*/ 6 h 27"/>
                <a:gd name="T6" fmla="*/ 6 w 12"/>
                <a:gd name="T7" fmla="*/ 0 h 27"/>
                <a:gd name="T8" fmla="*/ 12 w 12"/>
                <a:gd name="T9" fmla="*/ 6 h 27"/>
                <a:gd name="T10" fmla="*/ 12 w 12"/>
                <a:gd name="T11" fmla="*/ 21 h 27"/>
                <a:gd name="T12" fmla="*/ 6 w 12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7">
                  <a:moveTo>
                    <a:pt x="6" y="27"/>
                  </a:moveTo>
                  <a:cubicBezTo>
                    <a:pt x="2" y="27"/>
                    <a:pt x="0" y="25"/>
                    <a:pt x="0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5"/>
                    <a:pt x="9" y="27"/>
                    <a:pt x="6" y="2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91" name="Freeform 904"/>
            <p:cNvSpPr>
              <a:spLocks/>
            </p:cNvSpPr>
            <p:nvPr/>
          </p:nvSpPr>
          <p:spPr bwMode="auto">
            <a:xfrm>
              <a:off x="3459163" y="7535863"/>
              <a:ext cx="242888" cy="38100"/>
            </a:xfrm>
            <a:custGeom>
              <a:avLst/>
              <a:gdLst>
                <a:gd name="T0" fmla="*/ 69 w 75"/>
                <a:gd name="T1" fmla="*/ 12 h 12"/>
                <a:gd name="T2" fmla="*/ 6 w 75"/>
                <a:gd name="T3" fmla="*/ 12 h 12"/>
                <a:gd name="T4" fmla="*/ 0 w 75"/>
                <a:gd name="T5" fmla="*/ 6 h 12"/>
                <a:gd name="T6" fmla="*/ 6 w 75"/>
                <a:gd name="T7" fmla="*/ 0 h 12"/>
                <a:gd name="T8" fmla="*/ 69 w 75"/>
                <a:gd name="T9" fmla="*/ 0 h 12"/>
                <a:gd name="T10" fmla="*/ 75 w 75"/>
                <a:gd name="T11" fmla="*/ 6 h 12"/>
                <a:gd name="T12" fmla="*/ 69 w 7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2">
                  <a:moveTo>
                    <a:pt x="69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2" y="0"/>
                    <a:pt x="75" y="3"/>
                    <a:pt x="75" y="6"/>
                  </a:cubicBezTo>
                  <a:cubicBezTo>
                    <a:pt x="75" y="9"/>
                    <a:pt x="72" y="12"/>
                    <a:pt x="69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92" name="Freeform 905"/>
            <p:cNvSpPr>
              <a:spLocks/>
            </p:cNvSpPr>
            <p:nvPr/>
          </p:nvSpPr>
          <p:spPr bwMode="auto">
            <a:xfrm>
              <a:off x="3459163" y="7593013"/>
              <a:ext cx="209550" cy="39688"/>
            </a:xfrm>
            <a:custGeom>
              <a:avLst/>
              <a:gdLst>
                <a:gd name="T0" fmla="*/ 59 w 65"/>
                <a:gd name="T1" fmla="*/ 12 h 12"/>
                <a:gd name="T2" fmla="*/ 6 w 65"/>
                <a:gd name="T3" fmla="*/ 12 h 12"/>
                <a:gd name="T4" fmla="*/ 0 w 65"/>
                <a:gd name="T5" fmla="*/ 6 h 12"/>
                <a:gd name="T6" fmla="*/ 6 w 65"/>
                <a:gd name="T7" fmla="*/ 0 h 12"/>
                <a:gd name="T8" fmla="*/ 59 w 65"/>
                <a:gd name="T9" fmla="*/ 0 h 12"/>
                <a:gd name="T10" fmla="*/ 65 w 65"/>
                <a:gd name="T11" fmla="*/ 6 h 12"/>
                <a:gd name="T12" fmla="*/ 59 w 6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2">
                  <a:moveTo>
                    <a:pt x="59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3" y="0"/>
                    <a:pt x="65" y="3"/>
                    <a:pt x="65" y="6"/>
                  </a:cubicBezTo>
                  <a:cubicBezTo>
                    <a:pt x="65" y="9"/>
                    <a:pt x="63" y="12"/>
                    <a:pt x="59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93" name="Freeform 906"/>
            <p:cNvSpPr>
              <a:spLocks/>
            </p:cNvSpPr>
            <p:nvPr/>
          </p:nvSpPr>
          <p:spPr bwMode="auto">
            <a:xfrm>
              <a:off x="3498850" y="7439026"/>
              <a:ext cx="254000" cy="284163"/>
            </a:xfrm>
            <a:custGeom>
              <a:avLst/>
              <a:gdLst>
                <a:gd name="T0" fmla="*/ 44 w 79"/>
                <a:gd name="T1" fmla="*/ 88 h 88"/>
                <a:gd name="T2" fmla="*/ 0 w 79"/>
                <a:gd name="T3" fmla="*/ 44 h 88"/>
                <a:gd name="T4" fmla="*/ 44 w 79"/>
                <a:gd name="T5" fmla="*/ 0 h 88"/>
                <a:gd name="T6" fmla="*/ 74 w 79"/>
                <a:gd name="T7" fmla="*/ 12 h 88"/>
                <a:gd name="T8" fmla="*/ 75 w 79"/>
                <a:gd name="T9" fmla="*/ 21 h 88"/>
                <a:gd name="T10" fmla="*/ 66 w 79"/>
                <a:gd name="T11" fmla="*/ 21 h 88"/>
                <a:gd name="T12" fmla="*/ 44 w 79"/>
                <a:gd name="T13" fmla="*/ 12 h 88"/>
                <a:gd name="T14" fmla="*/ 12 w 79"/>
                <a:gd name="T15" fmla="*/ 44 h 88"/>
                <a:gd name="T16" fmla="*/ 44 w 79"/>
                <a:gd name="T17" fmla="*/ 76 h 88"/>
                <a:gd name="T18" fmla="*/ 68 w 79"/>
                <a:gd name="T19" fmla="*/ 65 h 88"/>
                <a:gd name="T20" fmla="*/ 76 w 79"/>
                <a:gd name="T21" fmla="*/ 65 h 88"/>
                <a:gd name="T22" fmla="*/ 77 w 79"/>
                <a:gd name="T23" fmla="*/ 73 h 88"/>
                <a:gd name="T24" fmla="*/ 44 w 79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88">
                  <a:moveTo>
                    <a:pt x="44" y="88"/>
                  </a:moveTo>
                  <a:cubicBezTo>
                    <a:pt x="20" y="88"/>
                    <a:pt x="0" y="68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55" y="0"/>
                    <a:pt x="66" y="5"/>
                    <a:pt x="74" y="12"/>
                  </a:cubicBezTo>
                  <a:cubicBezTo>
                    <a:pt x="77" y="15"/>
                    <a:pt x="77" y="18"/>
                    <a:pt x="75" y="21"/>
                  </a:cubicBezTo>
                  <a:cubicBezTo>
                    <a:pt x="72" y="23"/>
                    <a:pt x="68" y="23"/>
                    <a:pt x="66" y="21"/>
                  </a:cubicBezTo>
                  <a:cubicBezTo>
                    <a:pt x="60" y="15"/>
                    <a:pt x="52" y="12"/>
                    <a:pt x="44" y="12"/>
                  </a:cubicBezTo>
                  <a:cubicBezTo>
                    <a:pt x="27" y="12"/>
                    <a:pt x="12" y="26"/>
                    <a:pt x="12" y="44"/>
                  </a:cubicBezTo>
                  <a:cubicBezTo>
                    <a:pt x="12" y="62"/>
                    <a:pt x="27" y="76"/>
                    <a:pt x="44" y="76"/>
                  </a:cubicBezTo>
                  <a:cubicBezTo>
                    <a:pt x="53" y="76"/>
                    <a:pt x="62" y="72"/>
                    <a:pt x="68" y="65"/>
                  </a:cubicBezTo>
                  <a:cubicBezTo>
                    <a:pt x="70" y="63"/>
                    <a:pt x="74" y="62"/>
                    <a:pt x="76" y="65"/>
                  </a:cubicBezTo>
                  <a:cubicBezTo>
                    <a:pt x="79" y="67"/>
                    <a:pt x="79" y="71"/>
                    <a:pt x="77" y="73"/>
                  </a:cubicBezTo>
                  <a:cubicBezTo>
                    <a:pt x="69" y="82"/>
                    <a:pt x="57" y="88"/>
                    <a:pt x="44" y="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</p:grpSp>
      <p:sp>
        <p:nvSpPr>
          <p:cNvPr id="94" name="Rectangle 4"/>
          <p:cNvSpPr>
            <a:spLocks noChangeArrowheads="1"/>
          </p:cNvSpPr>
          <p:nvPr/>
        </p:nvSpPr>
        <p:spPr bwMode="auto">
          <a:xfrm>
            <a:off x="2987824" y="1196752"/>
            <a:ext cx="5774459" cy="5637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lIns="36000" rIns="36000" anchor="ctr"/>
          <a:lstStyle/>
          <a:p>
            <a:pPr marL="108000">
              <a:defRPr/>
            </a:pPr>
            <a:r>
              <a:rPr lang="ru-RU" sz="1600" dirty="0" smtClean="0">
                <a:solidFill>
                  <a:schemeClr val="tx2"/>
                </a:solidFill>
              </a:rPr>
              <a:t>Оценка финансового эффекта</a:t>
            </a:r>
            <a:endParaRPr lang="ru-RU" sz="1600" dirty="0">
              <a:solidFill>
                <a:schemeClr val="tx2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214863" y="5229200"/>
            <a:ext cx="504056" cy="508717"/>
            <a:chOff x="3713163" y="3175"/>
            <a:chExt cx="1201738" cy="1212851"/>
          </a:xfrm>
          <a:solidFill>
            <a:schemeClr val="accent2"/>
          </a:solidFill>
        </p:grpSpPr>
        <p:sp>
          <p:nvSpPr>
            <p:cNvPr id="35" name="Freeform 842"/>
            <p:cNvSpPr>
              <a:spLocks noEditPoints="1"/>
            </p:cNvSpPr>
            <p:nvPr/>
          </p:nvSpPr>
          <p:spPr bwMode="auto">
            <a:xfrm>
              <a:off x="4237038" y="3175"/>
              <a:ext cx="153988" cy="201613"/>
            </a:xfrm>
            <a:custGeom>
              <a:avLst/>
              <a:gdLst>
                <a:gd name="T0" fmla="*/ 29 w 53"/>
                <a:gd name="T1" fmla="*/ 69 h 69"/>
                <a:gd name="T2" fmla="*/ 24 w 53"/>
                <a:gd name="T3" fmla="*/ 69 h 69"/>
                <a:gd name="T4" fmla="*/ 0 w 53"/>
                <a:gd name="T5" fmla="*/ 45 h 69"/>
                <a:gd name="T6" fmla="*/ 0 w 53"/>
                <a:gd name="T7" fmla="*/ 24 h 69"/>
                <a:gd name="T8" fmla="*/ 24 w 53"/>
                <a:gd name="T9" fmla="*/ 0 h 69"/>
                <a:gd name="T10" fmla="*/ 29 w 53"/>
                <a:gd name="T11" fmla="*/ 0 h 69"/>
                <a:gd name="T12" fmla="*/ 53 w 53"/>
                <a:gd name="T13" fmla="*/ 24 h 69"/>
                <a:gd name="T14" fmla="*/ 53 w 53"/>
                <a:gd name="T15" fmla="*/ 45 h 69"/>
                <a:gd name="T16" fmla="*/ 29 w 53"/>
                <a:gd name="T17" fmla="*/ 69 h 69"/>
                <a:gd name="T18" fmla="*/ 24 w 53"/>
                <a:gd name="T19" fmla="*/ 10 h 69"/>
                <a:gd name="T20" fmla="*/ 10 w 53"/>
                <a:gd name="T21" fmla="*/ 24 h 69"/>
                <a:gd name="T22" fmla="*/ 10 w 53"/>
                <a:gd name="T23" fmla="*/ 45 h 69"/>
                <a:gd name="T24" fmla="*/ 24 w 53"/>
                <a:gd name="T25" fmla="*/ 59 h 69"/>
                <a:gd name="T26" fmla="*/ 29 w 53"/>
                <a:gd name="T27" fmla="*/ 59 h 69"/>
                <a:gd name="T28" fmla="*/ 43 w 53"/>
                <a:gd name="T29" fmla="*/ 45 h 69"/>
                <a:gd name="T30" fmla="*/ 43 w 53"/>
                <a:gd name="T31" fmla="*/ 24 h 69"/>
                <a:gd name="T32" fmla="*/ 29 w 53"/>
                <a:gd name="T33" fmla="*/ 10 h 69"/>
                <a:gd name="T34" fmla="*/ 24 w 53"/>
                <a:gd name="T35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69">
                  <a:moveTo>
                    <a:pt x="29" y="69"/>
                  </a:moveTo>
                  <a:cubicBezTo>
                    <a:pt x="24" y="69"/>
                    <a:pt x="24" y="69"/>
                    <a:pt x="24" y="69"/>
                  </a:cubicBezTo>
                  <a:cubicBezTo>
                    <a:pt x="11" y="69"/>
                    <a:pt x="0" y="58"/>
                    <a:pt x="0" y="4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2" y="0"/>
                    <a:pt x="53" y="11"/>
                    <a:pt x="53" y="24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3" y="58"/>
                    <a:pt x="42" y="69"/>
                    <a:pt x="29" y="69"/>
                  </a:cubicBezTo>
                  <a:close/>
                  <a:moveTo>
                    <a:pt x="24" y="10"/>
                  </a:moveTo>
                  <a:cubicBezTo>
                    <a:pt x="17" y="10"/>
                    <a:pt x="10" y="17"/>
                    <a:pt x="10" y="2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52"/>
                    <a:pt x="17" y="59"/>
                    <a:pt x="24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7" y="59"/>
                    <a:pt x="43" y="52"/>
                    <a:pt x="43" y="45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17"/>
                    <a:pt x="37" y="10"/>
                    <a:pt x="29" y="10"/>
                  </a:cubicBezTo>
                  <a:lnTo>
                    <a:pt x="24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36" name="Freeform 843"/>
            <p:cNvSpPr>
              <a:spLocks/>
            </p:cNvSpPr>
            <p:nvPr/>
          </p:nvSpPr>
          <p:spPr bwMode="auto">
            <a:xfrm>
              <a:off x="4035425" y="215900"/>
              <a:ext cx="557213" cy="465138"/>
            </a:xfrm>
            <a:custGeom>
              <a:avLst/>
              <a:gdLst>
                <a:gd name="T0" fmla="*/ 178 w 191"/>
                <a:gd name="T1" fmla="*/ 159 h 159"/>
                <a:gd name="T2" fmla="*/ 171 w 191"/>
                <a:gd name="T3" fmla="*/ 159 h 159"/>
                <a:gd name="T4" fmla="*/ 160 w 191"/>
                <a:gd name="T5" fmla="*/ 150 h 159"/>
                <a:gd name="T6" fmla="*/ 140 w 191"/>
                <a:gd name="T7" fmla="*/ 78 h 159"/>
                <a:gd name="T8" fmla="*/ 140 w 191"/>
                <a:gd name="T9" fmla="*/ 133 h 159"/>
                <a:gd name="T10" fmla="*/ 135 w 191"/>
                <a:gd name="T11" fmla="*/ 138 h 159"/>
                <a:gd name="T12" fmla="*/ 130 w 191"/>
                <a:gd name="T13" fmla="*/ 133 h 159"/>
                <a:gd name="T14" fmla="*/ 130 w 191"/>
                <a:gd name="T15" fmla="*/ 40 h 159"/>
                <a:gd name="T16" fmla="*/ 135 w 191"/>
                <a:gd name="T17" fmla="*/ 35 h 159"/>
                <a:gd name="T18" fmla="*/ 140 w 191"/>
                <a:gd name="T19" fmla="*/ 39 h 159"/>
                <a:gd name="T20" fmla="*/ 169 w 191"/>
                <a:gd name="T21" fmla="*/ 148 h 159"/>
                <a:gd name="T22" fmla="*/ 171 w 191"/>
                <a:gd name="T23" fmla="*/ 149 h 159"/>
                <a:gd name="T24" fmla="*/ 178 w 191"/>
                <a:gd name="T25" fmla="*/ 149 h 159"/>
                <a:gd name="T26" fmla="*/ 180 w 191"/>
                <a:gd name="T27" fmla="*/ 149 h 159"/>
                <a:gd name="T28" fmla="*/ 180 w 191"/>
                <a:gd name="T29" fmla="*/ 147 h 159"/>
                <a:gd name="T30" fmla="*/ 153 w 191"/>
                <a:gd name="T31" fmla="*/ 19 h 159"/>
                <a:gd name="T32" fmla="*/ 142 w 191"/>
                <a:gd name="T33" fmla="*/ 10 h 159"/>
                <a:gd name="T34" fmla="*/ 49 w 191"/>
                <a:gd name="T35" fmla="*/ 10 h 159"/>
                <a:gd name="T36" fmla="*/ 39 w 191"/>
                <a:gd name="T37" fmla="*/ 19 h 159"/>
                <a:gd name="T38" fmla="*/ 11 w 191"/>
                <a:gd name="T39" fmla="*/ 147 h 159"/>
                <a:gd name="T40" fmla="*/ 11 w 191"/>
                <a:gd name="T41" fmla="*/ 149 h 159"/>
                <a:gd name="T42" fmla="*/ 13 w 191"/>
                <a:gd name="T43" fmla="*/ 149 h 159"/>
                <a:gd name="T44" fmla="*/ 20 w 191"/>
                <a:gd name="T45" fmla="*/ 149 h 159"/>
                <a:gd name="T46" fmla="*/ 22 w 191"/>
                <a:gd name="T47" fmla="*/ 148 h 159"/>
                <a:gd name="T48" fmla="*/ 51 w 191"/>
                <a:gd name="T49" fmla="*/ 39 h 159"/>
                <a:gd name="T50" fmla="*/ 56 w 191"/>
                <a:gd name="T51" fmla="*/ 35 h 159"/>
                <a:gd name="T52" fmla="*/ 61 w 191"/>
                <a:gd name="T53" fmla="*/ 40 h 159"/>
                <a:gd name="T54" fmla="*/ 61 w 191"/>
                <a:gd name="T55" fmla="*/ 133 h 159"/>
                <a:gd name="T56" fmla="*/ 56 w 191"/>
                <a:gd name="T57" fmla="*/ 138 h 159"/>
                <a:gd name="T58" fmla="*/ 51 w 191"/>
                <a:gd name="T59" fmla="*/ 133 h 159"/>
                <a:gd name="T60" fmla="*/ 51 w 191"/>
                <a:gd name="T61" fmla="*/ 78 h 159"/>
                <a:gd name="T62" fmla="*/ 32 w 191"/>
                <a:gd name="T63" fmla="*/ 150 h 159"/>
                <a:gd name="T64" fmla="*/ 20 w 191"/>
                <a:gd name="T65" fmla="*/ 159 h 159"/>
                <a:gd name="T66" fmla="*/ 13 w 191"/>
                <a:gd name="T67" fmla="*/ 159 h 159"/>
                <a:gd name="T68" fmla="*/ 3 w 191"/>
                <a:gd name="T69" fmla="*/ 155 h 159"/>
                <a:gd name="T70" fmla="*/ 1 w 191"/>
                <a:gd name="T71" fmla="*/ 145 h 159"/>
                <a:gd name="T72" fmla="*/ 29 w 191"/>
                <a:gd name="T73" fmla="*/ 17 h 159"/>
                <a:gd name="T74" fmla="*/ 49 w 191"/>
                <a:gd name="T75" fmla="*/ 0 h 159"/>
                <a:gd name="T76" fmla="*/ 142 w 191"/>
                <a:gd name="T77" fmla="*/ 0 h 159"/>
                <a:gd name="T78" fmla="*/ 162 w 191"/>
                <a:gd name="T79" fmla="*/ 17 h 159"/>
                <a:gd name="T80" fmla="*/ 190 w 191"/>
                <a:gd name="T81" fmla="*/ 145 h 159"/>
                <a:gd name="T82" fmla="*/ 188 w 191"/>
                <a:gd name="T83" fmla="*/ 155 h 159"/>
                <a:gd name="T84" fmla="*/ 178 w 191"/>
                <a:gd name="T8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1" h="159">
                  <a:moveTo>
                    <a:pt x="178" y="159"/>
                  </a:moveTo>
                  <a:cubicBezTo>
                    <a:pt x="171" y="159"/>
                    <a:pt x="171" y="159"/>
                    <a:pt x="171" y="159"/>
                  </a:cubicBezTo>
                  <a:cubicBezTo>
                    <a:pt x="166" y="159"/>
                    <a:pt x="161" y="156"/>
                    <a:pt x="160" y="150"/>
                  </a:cubicBezTo>
                  <a:cubicBezTo>
                    <a:pt x="140" y="78"/>
                    <a:pt x="140" y="78"/>
                    <a:pt x="140" y="78"/>
                  </a:cubicBezTo>
                  <a:cubicBezTo>
                    <a:pt x="140" y="133"/>
                    <a:pt x="140" y="133"/>
                    <a:pt x="140" y="133"/>
                  </a:cubicBezTo>
                  <a:cubicBezTo>
                    <a:pt x="140" y="136"/>
                    <a:pt x="138" y="138"/>
                    <a:pt x="135" y="138"/>
                  </a:cubicBezTo>
                  <a:cubicBezTo>
                    <a:pt x="133" y="138"/>
                    <a:pt x="130" y="136"/>
                    <a:pt x="130" y="133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30" y="37"/>
                    <a:pt x="132" y="35"/>
                    <a:pt x="135" y="35"/>
                  </a:cubicBezTo>
                  <a:cubicBezTo>
                    <a:pt x="137" y="35"/>
                    <a:pt x="140" y="36"/>
                    <a:pt x="140" y="39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49"/>
                    <a:pt x="170" y="149"/>
                    <a:pt x="171" y="149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9" y="149"/>
                    <a:pt x="180" y="149"/>
                    <a:pt x="180" y="149"/>
                  </a:cubicBezTo>
                  <a:cubicBezTo>
                    <a:pt x="180" y="148"/>
                    <a:pt x="181" y="148"/>
                    <a:pt x="180" y="147"/>
                  </a:cubicBezTo>
                  <a:cubicBezTo>
                    <a:pt x="153" y="19"/>
                    <a:pt x="153" y="19"/>
                    <a:pt x="153" y="19"/>
                  </a:cubicBezTo>
                  <a:cubicBezTo>
                    <a:pt x="152" y="14"/>
                    <a:pt x="147" y="10"/>
                    <a:pt x="142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4" y="10"/>
                    <a:pt x="40" y="14"/>
                    <a:pt x="39" y="19"/>
                  </a:cubicBezTo>
                  <a:cubicBezTo>
                    <a:pt x="11" y="147"/>
                    <a:pt x="11" y="147"/>
                    <a:pt x="11" y="147"/>
                  </a:cubicBezTo>
                  <a:cubicBezTo>
                    <a:pt x="11" y="148"/>
                    <a:pt x="11" y="148"/>
                    <a:pt x="11" y="149"/>
                  </a:cubicBezTo>
                  <a:cubicBezTo>
                    <a:pt x="11" y="149"/>
                    <a:pt x="12" y="149"/>
                    <a:pt x="13" y="149"/>
                  </a:cubicBezTo>
                  <a:cubicBezTo>
                    <a:pt x="20" y="149"/>
                    <a:pt x="20" y="149"/>
                    <a:pt x="20" y="149"/>
                  </a:cubicBezTo>
                  <a:cubicBezTo>
                    <a:pt x="21" y="149"/>
                    <a:pt x="22" y="149"/>
                    <a:pt x="22" y="148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2" y="36"/>
                    <a:pt x="54" y="35"/>
                    <a:pt x="56" y="35"/>
                  </a:cubicBezTo>
                  <a:cubicBezTo>
                    <a:pt x="59" y="35"/>
                    <a:pt x="61" y="37"/>
                    <a:pt x="61" y="40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61" y="136"/>
                    <a:pt x="59" y="138"/>
                    <a:pt x="56" y="138"/>
                  </a:cubicBezTo>
                  <a:cubicBezTo>
                    <a:pt x="53" y="138"/>
                    <a:pt x="51" y="136"/>
                    <a:pt x="51" y="133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0" y="156"/>
                    <a:pt x="25" y="159"/>
                    <a:pt x="20" y="159"/>
                  </a:cubicBezTo>
                  <a:cubicBezTo>
                    <a:pt x="13" y="159"/>
                    <a:pt x="13" y="159"/>
                    <a:pt x="13" y="159"/>
                  </a:cubicBezTo>
                  <a:cubicBezTo>
                    <a:pt x="9" y="159"/>
                    <a:pt x="6" y="158"/>
                    <a:pt x="3" y="155"/>
                  </a:cubicBezTo>
                  <a:cubicBezTo>
                    <a:pt x="1" y="152"/>
                    <a:pt x="0" y="148"/>
                    <a:pt x="1" y="145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1" y="7"/>
                    <a:pt x="39" y="0"/>
                    <a:pt x="49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52" y="0"/>
                    <a:pt x="160" y="7"/>
                    <a:pt x="162" y="17"/>
                  </a:cubicBezTo>
                  <a:cubicBezTo>
                    <a:pt x="190" y="145"/>
                    <a:pt x="190" y="145"/>
                    <a:pt x="190" y="145"/>
                  </a:cubicBezTo>
                  <a:cubicBezTo>
                    <a:pt x="191" y="148"/>
                    <a:pt x="190" y="152"/>
                    <a:pt x="188" y="155"/>
                  </a:cubicBezTo>
                  <a:cubicBezTo>
                    <a:pt x="186" y="158"/>
                    <a:pt x="182" y="159"/>
                    <a:pt x="178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37" name="Freeform 844"/>
            <p:cNvSpPr>
              <a:spLocks/>
            </p:cNvSpPr>
            <p:nvPr/>
          </p:nvSpPr>
          <p:spPr bwMode="auto">
            <a:xfrm>
              <a:off x="4184650" y="642938"/>
              <a:ext cx="260350" cy="573088"/>
            </a:xfrm>
            <a:custGeom>
              <a:avLst/>
              <a:gdLst>
                <a:gd name="T0" fmla="*/ 76 w 89"/>
                <a:gd name="T1" fmla="*/ 196 h 196"/>
                <a:gd name="T2" fmla="*/ 61 w 89"/>
                <a:gd name="T3" fmla="*/ 196 h 196"/>
                <a:gd name="T4" fmla="*/ 48 w 89"/>
                <a:gd name="T5" fmla="*/ 183 h 196"/>
                <a:gd name="T6" fmla="*/ 48 w 89"/>
                <a:gd name="T7" fmla="*/ 31 h 196"/>
                <a:gd name="T8" fmla="*/ 42 w 89"/>
                <a:gd name="T9" fmla="*/ 31 h 196"/>
                <a:gd name="T10" fmla="*/ 42 w 89"/>
                <a:gd name="T11" fmla="*/ 183 h 196"/>
                <a:gd name="T12" fmla="*/ 28 w 89"/>
                <a:gd name="T13" fmla="*/ 196 h 196"/>
                <a:gd name="T14" fmla="*/ 13 w 89"/>
                <a:gd name="T15" fmla="*/ 196 h 196"/>
                <a:gd name="T16" fmla="*/ 0 w 89"/>
                <a:gd name="T17" fmla="*/ 183 h 196"/>
                <a:gd name="T18" fmla="*/ 0 w 89"/>
                <a:gd name="T19" fmla="*/ 5 h 196"/>
                <a:gd name="T20" fmla="*/ 5 w 89"/>
                <a:gd name="T21" fmla="*/ 0 h 196"/>
                <a:gd name="T22" fmla="*/ 10 w 89"/>
                <a:gd name="T23" fmla="*/ 5 h 196"/>
                <a:gd name="T24" fmla="*/ 10 w 89"/>
                <a:gd name="T25" fmla="*/ 183 h 196"/>
                <a:gd name="T26" fmla="*/ 13 w 89"/>
                <a:gd name="T27" fmla="*/ 186 h 196"/>
                <a:gd name="T28" fmla="*/ 28 w 89"/>
                <a:gd name="T29" fmla="*/ 186 h 196"/>
                <a:gd name="T30" fmla="*/ 32 w 89"/>
                <a:gd name="T31" fmla="*/ 183 h 196"/>
                <a:gd name="T32" fmla="*/ 32 w 89"/>
                <a:gd name="T33" fmla="*/ 26 h 196"/>
                <a:gd name="T34" fmla="*/ 37 w 89"/>
                <a:gd name="T35" fmla="*/ 21 h 196"/>
                <a:gd name="T36" fmla="*/ 53 w 89"/>
                <a:gd name="T37" fmla="*/ 21 h 196"/>
                <a:gd name="T38" fmla="*/ 58 w 89"/>
                <a:gd name="T39" fmla="*/ 26 h 196"/>
                <a:gd name="T40" fmla="*/ 58 w 89"/>
                <a:gd name="T41" fmla="*/ 183 h 196"/>
                <a:gd name="T42" fmla="*/ 61 w 89"/>
                <a:gd name="T43" fmla="*/ 186 h 196"/>
                <a:gd name="T44" fmla="*/ 76 w 89"/>
                <a:gd name="T45" fmla="*/ 186 h 196"/>
                <a:gd name="T46" fmla="*/ 79 w 89"/>
                <a:gd name="T47" fmla="*/ 183 h 196"/>
                <a:gd name="T48" fmla="*/ 79 w 89"/>
                <a:gd name="T49" fmla="*/ 5 h 196"/>
                <a:gd name="T50" fmla="*/ 84 w 89"/>
                <a:gd name="T51" fmla="*/ 0 h 196"/>
                <a:gd name="T52" fmla="*/ 89 w 89"/>
                <a:gd name="T53" fmla="*/ 5 h 196"/>
                <a:gd name="T54" fmla="*/ 89 w 89"/>
                <a:gd name="T55" fmla="*/ 183 h 196"/>
                <a:gd name="T56" fmla="*/ 76 w 89"/>
                <a:gd name="T57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" h="196">
                  <a:moveTo>
                    <a:pt x="76" y="196"/>
                  </a:moveTo>
                  <a:cubicBezTo>
                    <a:pt x="61" y="196"/>
                    <a:pt x="61" y="196"/>
                    <a:pt x="61" y="196"/>
                  </a:cubicBezTo>
                  <a:cubicBezTo>
                    <a:pt x="53" y="196"/>
                    <a:pt x="48" y="190"/>
                    <a:pt x="48" y="183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183"/>
                    <a:pt x="42" y="183"/>
                    <a:pt x="42" y="183"/>
                  </a:cubicBezTo>
                  <a:cubicBezTo>
                    <a:pt x="42" y="190"/>
                    <a:pt x="36" y="196"/>
                    <a:pt x="28" y="196"/>
                  </a:cubicBezTo>
                  <a:cubicBezTo>
                    <a:pt x="13" y="196"/>
                    <a:pt x="13" y="196"/>
                    <a:pt x="13" y="196"/>
                  </a:cubicBezTo>
                  <a:cubicBezTo>
                    <a:pt x="6" y="196"/>
                    <a:pt x="0" y="190"/>
                    <a:pt x="0" y="18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83"/>
                    <a:pt x="10" y="183"/>
                    <a:pt x="10" y="183"/>
                  </a:cubicBezTo>
                  <a:cubicBezTo>
                    <a:pt x="10" y="184"/>
                    <a:pt x="11" y="186"/>
                    <a:pt x="13" y="186"/>
                  </a:cubicBezTo>
                  <a:cubicBezTo>
                    <a:pt x="28" y="186"/>
                    <a:pt x="28" y="186"/>
                    <a:pt x="28" y="186"/>
                  </a:cubicBezTo>
                  <a:cubicBezTo>
                    <a:pt x="30" y="186"/>
                    <a:pt x="32" y="184"/>
                    <a:pt x="32" y="183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4"/>
                    <a:pt x="34" y="21"/>
                    <a:pt x="37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5" y="21"/>
                    <a:pt x="58" y="24"/>
                    <a:pt x="58" y="26"/>
                  </a:cubicBezTo>
                  <a:cubicBezTo>
                    <a:pt x="58" y="183"/>
                    <a:pt x="58" y="183"/>
                    <a:pt x="58" y="183"/>
                  </a:cubicBezTo>
                  <a:cubicBezTo>
                    <a:pt x="58" y="184"/>
                    <a:pt x="59" y="186"/>
                    <a:pt x="61" y="186"/>
                  </a:cubicBezTo>
                  <a:cubicBezTo>
                    <a:pt x="76" y="186"/>
                    <a:pt x="76" y="186"/>
                    <a:pt x="76" y="186"/>
                  </a:cubicBezTo>
                  <a:cubicBezTo>
                    <a:pt x="78" y="186"/>
                    <a:pt x="79" y="184"/>
                    <a:pt x="79" y="183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2"/>
                    <a:pt x="82" y="0"/>
                    <a:pt x="84" y="0"/>
                  </a:cubicBezTo>
                  <a:cubicBezTo>
                    <a:pt x="87" y="0"/>
                    <a:pt x="89" y="2"/>
                    <a:pt x="89" y="5"/>
                  </a:cubicBezTo>
                  <a:cubicBezTo>
                    <a:pt x="89" y="183"/>
                    <a:pt x="89" y="183"/>
                    <a:pt x="89" y="183"/>
                  </a:cubicBezTo>
                  <a:cubicBezTo>
                    <a:pt x="89" y="190"/>
                    <a:pt x="83" y="196"/>
                    <a:pt x="76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38" name="Freeform 845"/>
            <p:cNvSpPr>
              <a:spLocks/>
            </p:cNvSpPr>
            <p:nvPr/>
          </p:nvSpPr>
          <p:spPr bwMode="auto">
            <a:xfrm>
              <a:off x="4184650" y="636588"/>
              <a:ext cx="260350" cy="30163"/>
            </a:xfrm>
            <a:custGeom>
              <a:avLst/>
              <a:gdLst>
                <a:gd name="T0" fmla="*/ 84 w 89"/>
                <a:gd name="T1" fmla="*/ 10 h 10"/>
                <a:gd name="T2" fmla="*/ 5 w 89"/>
                <a:gd name="T3" fmla="*/ 10 h 10"/>
                <a:gd name="T4" fmla="*/ 0 w 89"/>
                <a:gd name="T5" fmla="*/ 5 h 10"/>
                <a:gd name="T6" fmla="*/ 5 w 89"/>
                <a:gd name="T7" fmla="*/ 0 h 10"/>
                <a:gd name="T8" fmla="*/ 84 w 89"/>
                <a:gd name="T9" fmla="*/ 0 h 10"/>
                <a:gd name="T10" fmla="*/ 89 w 89"/>
                <a:gd name="T11" fmla="*/ 5 h 10"/>
                <a:gd name="T12" fmla="*/ 84 w 89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10">
                  <a:moveTo>
                    <a:pt x="84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7" y="0"/>
                    <a:pt x="89" y="2"/>
                    <a:pt x="89" y="5"/>
                  </a:cubicBezTo>
                  <a:cubicBezTo>
                    <a:pt x="89" y="7"/>
                    <a:pt x="87" y="10"/>
                    <a:pt x="8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39" name="Freeform 846"/>
            <p:cNvSpPr>
              <a:spLocks/>
            </p:cNvSpPr>
            <p:nvPr/>
          </p:nvSpPr>
          <p:spPr bwMode="auto">
            <a:xfrm>
              <a:off x="4300538" y="260350"/>
              <a:ext cx="30163" cy="201613"/>
            </a:xfrm>
            <a:custGeom>
              <a:avLst/>
              <a:gdLst>
                <a:gd name="T0" fmla="*/ 5 w 10"/>
                <a:gd name="T1" fmla="*/ 69 h 69"/>
                <a:gd name="T2" fmla="*/ 0 w 10"/>
                <a:gd name="T3" fmla="*/ 64 h 69"/>
                <a:gd name="T4" fmla="*/ 0 w 10"/>
                <a:gd name="T5" fmla="*/ 5 h 69"/>
                <a:gd name="T6" fmla="*/ 5 w 10"/>
                <a:gd name="T7" fmla="*/ 0 h 69"/>
                <a:gd name="T8" fmla="*/ 10 w 10"/>
                <a:gd name="T9" fmla="*/ 5 h 69"/>
                <a:gd name="T10" fmla="*/ 10 w 10"/>
                <a:gd name="T11" fmla="*/ 64 h 69"/>
                <a:gd name="T12" fmla="*/ 5 w 10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9">
                  <a:moveTo>
                    <a:pt x="5" y="69"/>
                  </a:moveTo>
                  <a:cubicBezTo>
                    <a:pt x="2" y="69"/>
                    <a:pt x="0" y="67"/>
                    <a:pt x="0" y="6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" y="0"/>
                    <a:pt x="10" y="3"/>
                    <a:pt x="10" y="5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7"/>
                    <a:pt x="7" y="69"/>
                    <a:pt x="5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40" name="Freeform 847"/>
            <p:cNvSpPr>
              <a:spLocks noEditPoints="1"/>
            </p:cNvSpPr>
            <p:nvPr/>
          </p:nvSpPr>
          <p:spPr bwMode="auto">
            <a:xfrm>
              <a:off x="4584700" y="87313"/>
              <a:ext cx="142875" cy="190500"/>
            </a:xfrm>
            <a:custGeom>
              <a:avLst/>
              <a:gdLst>
                <a:gd name="T0" fmla="*/ 27 w 49"/>
                <a:gd name="T1" fmla="*/ 65 h 65"/>
                <a:gd name="T2" fmla="*/ 23 w 49"/>
                <a:gd name="T3" fmla="*/ 65 h 65"/>
                <a:gd name="T4" fmla="*/ 0 w 49"/>
                <a:gd name="T5" fmla="*/ 42 h 65"/>
                <a:gd name="T6" fmla="*/ 0 w 49"/>
                <a:gd name="T7" fmla="*/ 23 h 65"/>
                <a:gd name="T8" fmla="*/ 23 w 49"/>
                <a:gd name="T9" fmla="*/ 0 h 65"/>
                <a:gd name="T10" fmla="*/ 27 w 49"/>
                <a:gd name="T11" fmla="*/ 0 h 65"/>
                <a:gd name="T12" fmla="*/ 49 w 49"/>
                <a:gd name="T13" fmla="*/ 23 h 65"/>
                <a:gd name="T14" fmla="*/ 49 w 49"/>
                <a:gd name="T15" fmla="*/ 42 h 65"/>
                <a:gd name="T16" fmla="*/ 27 w 49"/>
                <a:gd name="T17" fmla="*/ 65 h 65"/>
                <a:gd name="T18" fmla="*/ 23 w 49"/>
                <a:gd name="T19" fmla="*/ 10 h 65"/>
                <a:gd name="T20" fmla="*/ 10 w 49"/>
                <a:gd name="T21" fmla="*/ 23 h 65"/>
                <a:gd name="T22" fmla="*/ 10 w 49"/>
                <a:gd name="T23" fmla="*/ 42 h 65"/>
                <a:gd name="T24" fmla="*/ 23 w 49"/>
                <a:gd name="T25" fmla="*/ 55 h 65"/>
                <a:gd name="T26" fmla="*/ 27 w 49"/>
                <a:gd name="T27" fmla="*/ 55 h 65"/>
                <a:gd name="T28" fmla="*/ 39 w 49"/>
                <a:gd name="T29" fmla="*/ 42 h 65"/>
                <a:gd name="T30" fmla="*/ 39 w 49"/>
                <a:gd name="T31" fmla="*/ 23 h 65"/>
                <a:gd name="T32" fmla="*/ 27 w 49"/>
                <a:gd name="T33" fmla="*/ 10 h 65"/>
                <a:gd name="T34" fmla="*/ 23 w 49"/>
                <a:gd name="T35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65">
                  <a:moveTo>
                    <a:pt x="27" y="65"/>
                  </a:moveTo>
                  <a:cubicBezTo>
                    <a:pt x="23" y="65"/>
                    <a:pt x="23" y="65"/>
                    <a:pt x="23" y="65"/>
                  </a:cubicBezTo>
                  <a:cubicBezTo>
                    <a:pt x="10" y="65"/>
                    <a:pt x="0" y="55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9" y="0"/>
                    <a:pt x="49" y="11"/>
                    <a:pt x="49" y="23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55"/>
                    <a:pt x="39" y="65"/>
                    <a:pt x="27" y="65"/>
                  </a:cubicBezTo>
                  <a:close/>
                  <a:moveTo>
                    <a:pt x="23" y="10"/>
                  </a:moveTo>
                  <a:cubicBezTo>
                    <a:pt x="15" y="10"/>
                    <a:pt x="10" y="16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9"/>
                    <a:pt x="15" y="55"/>
                    <a:pt x="23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34" y="55"/>
                    <a:pt x="39" y="49"/>
                    <a:pt x="39" y="4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16"/>
                    <a:pt x="34" y="10"/>
                    <a:pt x="27" y="10"/>
                  </a:cubicBezTo>
                  <a:lnTo>
                    <a:pt x="2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41" name="Freeform 848"/>
            <p:cNvSpPr>
              <a:spLocks/>
            </p:cNvSpPr>
            <p:nvPr/>
          </p:nvSpPr>
          <p:spPr bwMode="auto">
            <a:xfrm>
              <a:off x="4535488" y="285750"/>
              <a:ext cx="379413" cy="433388"/>
            </a:xfrm>
            <a:custGeom>
              <a:avLst/>
              <a:gdLst>
                <a:gd name="T0" fmla="*/ 118 w 130"/>
                <a:gd name="T1" fmla="*/ 148 h 148"/>
                <a:gd name="T2" fmla="*/ 112 w 130"/>
                <a:gd name="T3" fmla="*/ 148 h 148"/>
                <a:gd name="T4" fmla="*/ 101 w 130"/>
                <a:gd name="T5" fmla="*/ 140 h 148"/>
                <a:gd name="T6" fmla="*/ 83 w 130"/>
                <a:gd name="T7" fmla="*/ 76 h 148"/>
                <a:gd name="T8" fmla="*/ 83 w 130"/>
                <a:gd name="T9" fmla="*/ 124 h 148"/>
                <a:gd name="T10" fmla="*/ 78 w 130"/>
                <a:gd name="T11" fmla="*/ 129 h 148"/>
                <a:gd name="T12" fmla="*/ 73 w 130"/>
                <a:gd name="T13" fmla="*/ 124 h 148"/>
                <a:gd name="T14" fmla="*/ 73 w 130"/>
                <a:gd name="T15" fmla="*/ 37 h 148"/>
                <a:gd name="T16" fmla="*/ 78 w 130"/>
                <a:gd name="T17" fmla="*/ 32 h 148"/>
                <a:gd name="T18" fmla="*/ 83 w 130"/>
                <a:gd name="T19" fmla="*/ 36 h 148"/>
                <a:gd name="T20" fmla="*/ 110 w 130"/>
                <a:gd name="T21" fmla="*/ 137 h 148"/>
                <a:gd name="T22" fmla="*/ 112 w 130"/>
                <a:gd name="T23" fmla="*/ 138 h 148"/>
                <a:gd name="T24" fmla="*/ 118 w 130"/>
                <a:gd name="T25" fmla="*/ 138 h 148"/>
                <a:gd name="T26" fmla="*/ 120 w 130"/>
                <a:gd name="T27" fmla="*/ 138 h 148"/>
                <a:gd name="T28" fmla="*/ 120 w 130"/>
                <a:gd name="T29" fmla="*/ 137 h 148"/>
                <a:gd name="T30" fmla="*/ 94 w 130"/>
                <a:gd name="T31" fmla="*/ 18 h 148"/>
                <a:gd name="T32" fmla="*/ 85 w 130"/>
                <a:gd name="T33" fmla="*/ 10 h 148"/>
                <a:gd name="T34" fmla="*/ 5 w 130"/>
                <a:gd name="T35" fmla="*/ 10 h 148"/>
                <a:gd name="T36" fmla="*/ 0 w 130"/>
                <a:gd name="T37" fmla="*/ 5 h 148"/>
                <a:gd name="T38" fmla="*/ 5 w 130"/>
                <a:gd name="T39" fmla="*/ 0 h 148"/>
                <a:gd name="T40" fmla="*/ 85 w 130"/>
                <a:gd name="T41" fmla="*/ 0 h 148"/>
                <a:gd name="T42" fmla="*/ 104 w 130"/>
                <a:gd name="T43" fmla="*/ 16 h 148"/>
                <a:gd name="T44" fmla="*/ 130 w 130"/>
                <a:gd name="T45" fmla="*/ 134 h 148"/>
                <a:gd name="T46" fmla="*/ 127 w 130"/>
                <a:gd name="T47" fmla="*/ 144 h 148"/>
                <a:gd name="T48" fmla="*/ 118 w 130"/>
                <a:gd name="T4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0" h="148">
                  <a:moveTo>
                    <a:pt x="118" y="148"/>
                  </a:moveTo>
                  <a:cubicBezTo>
                    <a:pt x="112" y="148"/>
                    <a:pt x="112" y="148"/>
                    <a:pt x="112" y="148"/>
                  </a:cubicBezTo>
                  <a:cubicBezTo>
                    <a:pt x="106" y="148"/>
                    <a:pt x="102" y="145"/>
                    <a:pt x="101" y="140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3" y="124"/>
                    <a:pt x="83" y="124"/>
                    <a:pt x="83" y="124"/>
                  </a:cubicBezTo>
                  <a:cubicBezTo>
                    <a:pt x="83" y="126"/>
                    <a:pt x="81" y="129"/>
                    <a:pt x="78" y="129"/>
                  </a:cubicBezTo>
                  <a:cubicBezTo>
                    <a:pt x="76" y="129"/>
                    <a:pt x="73" y="126"/>
                    <a:pt x="73" y="124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3" y="35"/>
                    <a:pt x="75" y="33"/>
                    <a:pt x="78" y="32"/>
                  </a:cubicBezTo>
                  <a:cubicBezTo>
                    <a:pt x="80" y="32"/>
                    <a:pt x="83" y="34"/>
                    <a:pt x="83" y="36"/>
                  </a:cubicBezTo>
                  <a:cubicBezTo>
                    <a:pt x="110" y="137"/>
                    <a:pt x="110" y="137"/>
                    <a:pt x="110" y="137"/>
                  </a:cubicBezTo>
                  <a:cubicBezTo>
                    <a:pt x="110" y="138"/>
                    <a:pt x="111" y="138"/>
                    <a:pt x="112" y="138"/>
                  </a:cubicBezTo>
                  <a:cubicBezTo>
                    <a:pt x="118" y="138"/>
                    <a:pt x="118" y="138"/>
                    <a:pt x="118" y="138"/>
                  </a:cubicBezTo>
                  <a:cubicBezTo>
                    <a:pt x="119" y="138"/>
                    <a:pt x="119" y="138"/>
                    <a:pt x="120" y="138"/>
                  </a:cubicBezTo>
                  <a:cubicBezTo>
                    <a:pt x="120" y="138"/>
                    <a:pt x="120" y="137"/>
                    <a:pt x="120" y="137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3" y="13"/>
                    <a:pt x="89" y="10"/>
                    <a:pt x="8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4" y="0"/>
                    <a:pt x="102" y="7"/>
                    <a:pt x="104" y="16"/>
                  </a:cubicBezTo>
                  <a:cubicBezTo>
                    <a:pt x="130" y="134"/>
                    <a:pt x="130" y="134"/>
                    <a:pt x="130" y="134"/>
                  </a:cubicBezTo>
                  <a:cubicBezTo>
                    <a:pt x="130" y="138"/>
                    <a:pt x="130" y="141"/>
                    <a:pt x="127" y="144"/>
                  </a:cubicBezTo>
                  <a:cubicBezTo>
                    <a:pt x="125" y="147"/>
                    <a:pt x="122" y="148"/>
                    <a:pt x="118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42" name="Freeform 849"/>
            <p:cNvSpPr>
              <a:spLocks/>
            </p:cNvSpPr>
            <p:nvPr/>
          </p:nvSpPr>
          <p:spPr bwMode="auto">
            <a:xfrm>
              <a:off x="4535488" y="681038"/>
              <a:ext cx="241300" cy="534988"/>
            </a:xfrm>
            <a:custGeom>
              <a:avLst/>
              <a:gdLst>
                <a:gd name="T0" fmla="*/ 71 w 83"/>
                <a:gd name="T1" fmla="*/ 183 h 183"/>
                <a:gd name="T2" fmla="*/ 57 w 83"/>
                <a:gd name="T3" fmla="*/ 183 h 183"/>
                <a:gd name="T4" fmla="*/ 44 w 83"/>
                <a:gd name="T5" fmla="*/ 170 h 183"/>
                <a:gd name="T6" fmla="*/ 44 w 83"/>
                <a:gd name="T7" fmla="*/ 30 h 183"/>
                <a:gd name="T8" fmla="*/ 39 w 83"/>
                <a:gd name="T9" fmla="*/ 30 h 183"/>
                <a:gd name="T10" fmla="*/ 39 w 83"/>
                <a:gd name="T11" fmla="*/ 170 h 183"/>
                <a:gd name="T12" fmla="*/ 27 w 83"/>
                <a:gd name="T13" fmla="*/ 183 h 183"/>
                <a:gd name="T14" fmla="*/ 12 w 83"/>
                <a:gd name="T15" fmla="*/ 183 h 183"/>
                <a:gd name="T16" fmla="*/ 0 w 83"/>
                <a:gd name="T17" fmla="*/ 170 h 183"/>
                <a:gd name="T18" fmla="*/ 0 w 83"/>
                <a:gd name="T19" fmla="*/ 18 h 183"/>
                <a:gd name="T20" fmla="*/ 5 w 83"/>
                <a:gd name="T21" fmla="*/ 13 h 183"/>
                <a:gd name="T22" fmla="*/ 10 w 83"/>
                <a:gd name="T23" fmla="*/ 18 h 183"/>
                <a:gd name="T24" fmla="*/ 10 w 83"/>
                <a:gd name="T25" fmla="*/ 170 h 183"/>
                <a:gd name="T26" fmla="*/ 12 w 83"/>
                <a:gd name="T27" fmla="*/ 173 h 183"/>
                <a:gd name="T28" fmla="*/ 27 w 83"/>
                <a:gd name="T29" fmla="*/ 173 h 183"/>
                <a:gd name="T30" fmla="*/ 29 w 83"/>
                <a:gd name="T31" fmla="*/ 170 h 183"/>
                <a:gd name="T32" fmla="*/ 29 w 83"/>
                <a:gd name="T33" fmla="*/ 25 h 183"/>
                <a:gd name="T34" fmla="*/ 34 w 83"/>
                <a:gd name="T35" fmla="*/ 20 h 183"/>
                <a:gd name="T36" fmla="*/ 49 w 83"/>
                <a:gd name="T37" fmla="*/ 20 h 183"/>
                <a:gd name="T38" fmla="*/ 54 w 83"/>
                <a:gd name="T39" fmla="*/ 25 h 183"/>
                <a:gd name="T40" fmla="*/ 54 w 83"/>
                <a:gd name="T41" fmla="*/ 170 h 183"/>
                <a:gd name="T42" fmla="*/ 57 w 83"/>
                <a:gd name="T43" fmla="*/ 173 h 183"/>
                <a:gd name="T44" fmla="*/ 71 w 83"/>
                <a:gd name="T45" fmla="*/ 173 h 183"/>
                <a:gd name="T46" fmla="*/ 73 w 83"/>
                <a:gd name="T47" fmla="*/ 170 h 183"/>
                <a:gd name="T48" fmla="*/ 73 w 83"/>
                <a:gd name="T49" fmla="*/ 5 h 183"/>
                <a:gd name="T50" fmla="*/ 78 w 83"/>
                <a:gd name="T51" fmla="*/ 0 h 183"/>
                <a:gd name="T52" fmla="*/ 83 w 83"/>
                <a:gd name="T53" fmla="*/ 5 h 183"/>
                <a:gd name="T54" fmla="*/ 83 w 83"/>
                <a:gd name="T55" fmla="*/ 170 h 183"/>
                <a:gd name="T56" fmla="*/ 71 w 83"/>
                <a:gd name="T5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3" h="183">
                  <a:moveTo>
                    <a:pt x="71" y="183"/>
                  </a:moveTo>
                  <a:cubicBezTo>
                    <a:pt x="57" y="183"/>
                    <a:pt x="57" y="183"/>
                    <a:pt x="57" y="183"/>
                  </a:cubicBezTo>
                  <a:cubicBezTo>
                    <a:pt x="50" y="183"/>
                    <a:pt x="44" y="177"/>
                    <a:pt x="44" y="17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170"/>
                    <a:pt x="39" y="170"/>
                    <a:pt x="39" y="170"/>
                  </a:cubicBezTo>
                  <a:cubicBezTo>
                    <a:pt x="39" y="177"/>
                    <a:pt x="34" y="183"/>
                    <a:pt x="27" y="183"/>
                  </a:cubicBezTo>
                  <a:cubicBezTo>
                    <a:pt x="12" y="183"/>
                    <a:pt x="12" y="183"/>
                    <a:pt x="12" y="183"/>
                  </a:cubicBezTo>
                  <a:cubicBezTo>
                    <a:pt x="5" y="183"/>
                    <a:pt x="0" y="177"/>
                    <a:pt x="0" y="17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5"/>
                    <a:pt x="2" y="13"/>
                    <a:pt x="5" y="13"/>
                  </a:cubicBezTo>
                  <a:cubicBezTo>
                    <a:pt x="7" y="13"/>
                    <a:pt x="10" y="15"/>
                    <a:pt x="10" y="18"/>
                  </a:cubicBezTo>
                  <a:cubicBezTo>
                    <a:pt x="10" y="170"/>
                    <a:pt x="10" y="170"/>
                    <a:pt x="10" y="170"/>
                  </a:cubicBezTo>
                  <a:cubicBezTo>
                    <a:pt x="10" y="172"/>
                    <a:pt x="11" y="173"/>
                    <a:pt x="12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8" y="173"/>
                    <a:pt x="29" y="172"/>
                    <a:pt x="29" y="170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3"/>
                    <a:pt x="31" y="20"/>
                    <a:pt x="34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2" y="20"/>
                    <a:pt x="54" y="23"/>
                    <a:pt x="54" y="25"/>
                  </a:cubicBezTo>
                  <a:cubicBezTo>
                    <a:pt x="54" y="170"/>
                    <a:pt x="54" y="170"/>
                    <a:pt x="54" y="170"/>
                  </a:cubicBezTo>
                  <a:cubicBezTo>
                    <a:pt x="54" y="172"/>
                    <a:pt x="55" y="173"/>
                    <a:pt x="57" y="173"/>
                  </a:cubicBezTo>
                  <a:cubicBezTo>
                    <a:pt x="71" y="173"/>
                    <a:pt x="71" y="173"/>
                    <a:pt x="71" y="173"/>
                  </a:cubicBezTo>
                  <a:cubicBezTo>
                    <a:pt x="72" y="173"/>
                    <a:pt x="73" y="172"/>
                    <a:pt x="73" y="170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3"/>
                    <a:pt x="76" y="0"/>
                    <a:pt x="78" y="0"/>
                  </a:cubicBezTo>
                  <a:cubicBezTo>
                    <a:pt x="81" y="0"/>
                    <a:pt x="83" y="3"/>
                    <a:pt x="83" y="5"/>
                  </a:cubicBezTo>
                  <a:cubicBezTo>
                    <a:pt x="83" y="170"/>
                    <a:pt x="83" y="170"/>
                    <a:pt x="83" y="170"/>
                  </a:cubicBezTo>
                  <a:cubicBezTo>
                    <a:pt x="83" y="177"/>
                    <a:pt x="78" y="183"/>
                    <a:pt x="71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43" name="Freeform 850"/>
            <p:cNvSpPr>
              <a:spLocks/>
            </p:cNvSpPr>
            <p:nvPr/>
          </p:nvSpPr>
          <p:spPr bwMode="auto">
            <a:xfrm>
              <a:off x="4602163" y="674688"/>
              <a:ext cx="174625" cy="30163"/>
            </a:xfrm>
            <a:custGeom>
              <a:avLst/>
              <a:gdLst>
                <a:gd name="T0" fmla="*/ 55 w 60"/>
                <a:gd name="T1" fmla="*/ 10 h 10"/>
                <a:gd name="T2" fmla="*/ 5 w 60"/>
                <a:gd name="T3" fmla="*/ 10 h 10"/>
                <a:gd name="T4" fmla="*/ 0 w 60"/>
                <a:gd name="T5" fmla="*/ 5 h 10"/>
                <a:gd name="T6" fmla="*/ 5 w 60"/>
                <a:gd name="T7" fmla="*/ 0 h 10"/>
                <a:gd name="T8" fmla="*/ 55 w 60"/>
                <a:gd name="T9" fmla="*/ 0 h 10"/>
                <a:gd name="T10" fmla="*/ 60 w 60"/>
                <a:gd name="T11" fmla="*/ 5 h 10"/>
                <a:gd name="T12" fmla="*/ 55 w 6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0">
                  <a:moveTo>
                    <a:pt x="5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0" y="3"/>
                    <a:pt x="60" y="5"/>
                  </a:cubicBezTo>
                  <a:cubicBezTo>
                    <a:pt x="60" y="8"/>
                    <a:pt x="58" y="10"/>
                    <a:pt x="5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44" name="Freeform 851"/>
            <p:cNvSpPr>
              <a:spLocks/>
            </p:cNvSpPr>
            <p:nvPr/>
          </p:nvSpPr>
          <p:spPr bwMode="auto">
            <a:xfrm>
              <a:off x="4643438" y="327025"/>
              <a:ext cx="28575" cy="190500"/>
            </a:xfrm>
            <a:custGeom>
              <a:avLst/>
              <a:gdLst>
                <a:gd name="T0" fmla="*/ 5 w 10"/>
                <a:gd name="T1" fmla="*/ 65 h 65"/>
                <a:gd name="T2" fmla="*/ 0 w 10"/>
                <a:gd name="T3" fmla="*/ 60 h 65"/>
                <a:gd name="T4" fmla="*/ 0 w 10"/>
                <a:gd name="T5" fmla="*/ 5 h 65"/>
                <a:gd name="T6" fmla="*/ 5 w 10"/>
                <a:gd name="T7" fmla="*/ 0 h 65"/>
                <a:gd name="T8" fmla="*/ 10 w 10"/>
                <a:gd name="T9" fmla="*/ 5 h 65"/>
                <a:gd name="T10" fmla="*/ 10 w 10"/>
                <a:gd name="T11" fmla="*/ 60 h 65"/>
                <a:gd name="T12" fmla="*/ 5 w 10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5">
                  <a:moveTo>
                    <a:pt x="5" y="65"/>
                  </a:moveTo>
                  <a:cubicBezTo>
                    <a:pt x="2" y="65"/>
                    <a:pt x="0" y="63"/>
                    <a:pt x="0" y="6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3"/>
                    <a:pt x="7" y="65"/>
                    <a:pt x="5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45" name="Freeform 852"/>
            <p:cNvSpPr>
              <a:spLocks noEditPoints="1"/>
            </p:cNvSpPr>
            <p:nvPr/>
          </p:nvSpPr>
          <p:spPr bwMode="auto">
            <a:xfrm>
              <a:off x="3900488" y="87313"/>
              <a:ext cx="142875" cy="190500"/>
            </a:xfrm>
            <a:custGeom>
              <a:avLst/>
              <a:gdLst>
                <a:gd name="T0" fmla="*/ 26 w 49"/>
                <a:gd name="T1" fmla="*/ 65 h 65"/>
                <a:gd name="T2" fmla="*/ 22 w 49"/>
                <a:gd name="T3" fmla="*/ 65 h 65"/>
                <a:gd name="T4" fmla="*/ 0 w 49"/>
                <a:gd name="T5" fmla="*/ 42 h 65"/>
                <a:gd name="T6" fmla="*/ 0 w 49"/>
                <a:gd name="T7" fmla="*/ 23 h 65"/>
                <a:gd name="T8" fmla="*/ 22 w 49"/>
                <a:gd name="T9" fmla="*/ 0 h 65"/>
                <a:gd name="T10" fmla="*/ 26 w 49"/>
                <a:gd name="T11" fmla="*/ 0 h 65"/>
                <a:gd name="T12" fmla="*/ 49 w 49"/>
                <a:gd name="T13" fmla="*/ 23 h 65"/>
                <a:gd name="T14" fmla="*/ 49 w 49"/>
                <a:gd name="T15" fmla="*/ 42 h 65"/>
                <a:gd name="T16" fmla="*/ 26 w 49"/>
                <a:gd name="T17" fmla="*/ 65 h 65"/>
                <a:gd name="T18" fmla="*/ 22 w 49"/>
                <a:gd name="T19" fmla="*/ 10 h 65"/>
                <a:gd name="T20" fmla="*/ 10 w 49"/>
                <a:gd name="T21" fmla="*/ 23 h 65"/>
                <a:gd name="T22" fmla="*/ 10 w 49"/>
                <a:gd name="T23" fmla="*/ 42 h 65"/>
                <a:gd name="T24" fmla="*/ 22 w 49"/>
                <a:gd name="T25" fmla="*/ 55 h 65"/>
                <a:gd name="T26" fmla="*/ 26 w 49"/>
                <a:gd name="T27" fmla="*/ 55 h 65"/>
                <a:gd name="T28" fmla="*/ 39 w 49"/>
                <a:gd name="T29" fmla="*/ 42 h 65"/>
                <a:gd name="T30" fmla="*/ 39 w 49"/>
                <a:gd name="T31" fmla="*/ 23 h 65"/>
                <a:gd name="T32" fmla="*/ 26 w 49"/>
                <a:gd name="T33" fmla="*/ 10 h 65"/>
                <a:gd name="T34" fmla="*/ 22 w 49"/>
                <a:gd name="T35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65">
                  <a:moveTo>
                    <a:pt x="26" y="65"/>
                  </a:moveTo>
                  <a:cubicBezTo>
                    <a:pt x="22" y="65"/>
                    <a:pt x="22" y="65"/>
                    <a:pt x="22" y="65"/>
                  </a:cubicBezTo>
                  <a:cubicBezTo>
                    <a:pt x="10" y="65"/>
                    <a:pt x="0" y="55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1"/>
                    <a:pt x="10" y="0"/>
                    <a:pt x="2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9" y="0"/>
                    <a:pt x="49" y="11"/>
                    <a:pt x="49" y="23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55"/>
                    <a:pt x="39" y="65"/>
                    <a:pt x="26" y="65"/>
                  </a:cubicBezTo>
                  <a:close/>
                  <a:moveTo>
                    <a:pt x="22" y="10"/>
                  </a:moveTo>
                  <a:cubicBezTo>
                    <a:pt x="15" y="10"/>
                    <a:pt x="10" y="16"/>
                    <a:pt x="10" y="2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9"/>
                    <a:pt x="15" y="55"/>
                    <a:pt x="22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3" y="55"/>
                    <a:pt x="39" y="49"/>
                    <a:pt x="39" y="4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16"/>
                    <a:pt x="33" y="10"/>
                    <a:pt x="26" y="10"/>
                  </a:cubicBezTo>
                  <a:lnTo>
                    <a:pt x="2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46" name="Freeform 853"/>
            <p:cNvSpPr>
              <a:spLocks/>
            </p:cNvSpPr>
            <p:nvPr/>
          </p:nvSpPr>
          <p:spPr bwMode="auto">
            <a:xfrm>
              <a:off x="3713163" y="285750"/>
              <a:ext cx="381000" cy="433388"/>
            </a:xfrm>
            <a:custGeom>
              <a:avLst/>
              <a:gdLst>
                <a:gd name="T0" fmla="*/ 18 w 130"/>
                <a:gd name="T1" fmla="*/ 148 h 148"/>
                <a:gd name="T2" fmla="*/ 12 w 130"/>
                <a:gd name="T3" fmla="*/ 148 h 148"/>
                <a:gd name="T4" fmla="*/ 3 w 130"/>
                <a:gd name="T5" fmla="*/ 144 h 148"/>
                <a:gd name="T6" fmla="*/ 0 w 130"/>
                <a:gd name="T7" fmla="*/ 134 h 148"/>
                <a:gd name="T8" fmla="*/ 26 w 130"/>
                <a:gd name="T9" fmla="*/ 16 h 148"/>
                <a:gd name="T10" fmla="*/ 45 w 130"/>
                <a:gd name="T11" fmla="*/ 0 h 148"/>
                <a:gd name="T12" fmla="*/ 125 w 130"/>
                <a:gd name="T13" fmla="*/ 0 h 148"/>
                <a:gd name="T14" fmla="*/ 130 w 130"/>
                <a:gd name="T15" fmla="*/ 5 h 148"/>
                <a:gd name="T16" fmla="*/ 125 w 130"/>
                <a:gd name="T17" fmla="*/ 10 h 148"/>
                <a:gd name="T18" fmla="*/ 45 w 130"/>
                <a:gd name="T19" fmla="*/ 10 h 148"/>
                <a:gd name="T20" fmla="*/ 36 w 130"/>
                <a:gd name="T21" fmla="*/ 18 h 148"/>
                <a:gd name="T22" fmla="*/ 10 w 130"/>
                <a:gd name="T23" fmla="*/ 137 h 148"/>
                <a:gd name="T24" fmla="*/ 10 w 130"/>
                <a:gd name="T25" fmla="*/ 138 h 148"/>
                <a:gd name="T26" fmla="*/ 12 w 130"/>
                <a:gd name="T27" fmla="*/ 138 h 148"/>
                <a:gd name="T28" fmla="*/ 18 w 130"/>
                <a:gd name="T29" fmla="*/ 138 h 148"/>
                <a:gd name="T30" fmla="*/ 20 w 130"/>
                <a:gd name="T31" fmla="*/ 137 h 148"/>
                <a:gd name="T32" fmla="*/ 47 w 130"/>
                <a:gd name="T33" fmla="*/ 36 h 148"/>
                <a:gd name="T34" fmla="*/ 52 w 130"/>
                <a:gd name="T35" fmla="*/ 32 h 148"/>
                <a:gd name="T36" fmla="*/ 56 w 130"/>
                <a:gd name="T37" fmla="*/ 37 h 148"/>
                <a:gd name="T38" fmla="*/ 56 w 130"/>
                <a:gd name="T39" fmla="*/ 124 h 148"/>
                <a:gd name="T40" fmla="*/ 51 w 130"/>
                <a:gd name="T41" fmla="*/ 129 h 148"/>
                <a:gd name="T42" fmla="*/ 46 w 130"/>
                <a:gd name="T43" fmla="*/ 124 h 148"/>
                <a:gd name="T44" fmla="*/ 46 w 130"/>
                <a:gd name="T45" fmla="*/ 76 h 148"/>
                <a:gd name="T46" fmla="*/ 29 w 130"/>
                <a:gd name="T47" fmla="*/ 140 h 148"/>
                <a:gd name="T48" fmla="*/ 18 w 130"/>
                <a:gd name="T4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0" h="148">
                  <a:moveTo>
                    <a:pt x="18" y="148"/>
                  </a:moveTo>
                  <a:cubicBezTo>
                    <a:pt x="12" y="148"/>
                    <a:pt x="12" y="148"/>
                    <a:pt x="12" y="148"/>
                  </a:cubicBezTo>
                  <a:cubicBezTo>
                    <a:pt x="8" y="148"/>
                    <a:pt x="5" y="147"/>
                    <a:pt x="3" y="144"/>
                  </a:cubicBezTo>
                  <a:cubicBezTo>
                    <a:pt x="0" y="141"/>
                    <a:pt x="0" y="138"/>
                    <a:pt x="0" y="134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8" y="7"/>
                    <a:pt x="36" y="0"/>
                    <a:pt x="4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8" y="0"/>
                    <a:pt x="130" y="2"/>
                    <a:pt x="130" y="5"/>
                  </a:cubicBezTo>
                  <a:cubicBezTo>
                    <a:pt x="130" y="8"/>
                    <a:pt x="128" y="10"/>
                    <a:pt x="12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1" y="10"/>
                    <a:pt x="37" y="13"/>
                    <a:pt x="36" y="18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10" y="137"/>
                    <a:pt x="10" y="138"/>
                    <a:pt x="10" y="138"/>
                  </a:cubicBezTo>
                  <a:cubicBezTo>
                    <a:pt x="11" y="138"/>
                    <a:pt x="11" y="138"/>
                    <a:pt x="12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9" y="138"/>
                    <a:pt x="20" y="138"/>
                    <a:pt x="20" y="137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4"/>
                    <a:pt x="50" y="32"/>
                    <a:pt x="52" y="32"/>
                  </a:cubicBezTo>
                  <a:cubicBezTo>
                    <a:pt x="55" y="33"/>
                    <a:pt x="56" y="35"/>
                    <a:pt x="56" y="37"/>
                  </a:cubicBezTo>
                  <a:cubicBezTo>
                    <a:pt x="56" y="124"/>
                    <a:pt x="56" y="124"/>
                    <a:pt x="56" y="124"/>
                  </a:cubicBezTo>
                  <a:cubicBezTo>
                    <a:pt x="56" y="126"/>
                    <a:pt x="54" y="129"/>
                    <a:pt x="51" y="129"/>
                  </a:cubicBezTo>
                  <a:cubicBezTo>
                    <a:pt x="49" y="129"/>
                    <a:pt x="46" y="126"/>
                    <a:pt x="46" y="124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28" y="145"/>
                    <a:pt x="23" y="148"/>
                    <a:pt x="18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47" name="Freeform 854"/>
            <p:cNvSpPr>
              <a:spLocks/>
            </p:cNvSpPr>
            <p:nvPr/>
          </p:nvSpPr>
          <p:spPr bwMode="auto">
            <a:xfrm>
              <a:off x="3848100" y="681038"/>
              <a:ext cx="246063" cy="534988"/>
            </a:xfrm>
            <a:custGeom>
              <a:avLst/>
              <a:gdLst>
                <a:gd name="T0" fmla="*/ 72 w 84"/>
                <a:gd name="T1" fmla="*/ 183 h 183"/>
                <a:gd name="T2" fmla="*/ 57 w 84"/>
                <a:gd name="T3" fmla="*/ 183 h 183"/>
                <a:gd name="T4" fmla="*/ 45 w 84"/>
                <a:gd name="T5" fmla="*/ 170 h 183"/>
                <a:gd name="T6" fmla="*/ 45 w 84"/>
                <a:gd name="T7" fmla="*/ 30 h 183"/>
                <a:gd name="T8" fmla="*/ 40 w 84"/>
                <a:gd name="T9" fmla="*/ 30 h 183"/>
                <a:gd name="T10" fmla="*/ 40 w 84"/>
                <a:gd name="T11" fmla="*/ 170 h 183"/>
                <a:gd name="T12" fmla="*/ 27 w 84"/>
                <a:gd name="T13" fmla="*/ 183 h 183"/>
                <a:gd name="T14" fmla="*/ 13 w 84"/>
                <a:gd name="T15" fmla="*/ 183 h 183"/>
                <a:gd name="T16" fmla="*/ 0 w 84"/>
                <a:gd name="T17" fmla="*/ 170 h 183"/>
                <a:gd name="T18" fmla="*/ 0 w 84"/>
                <a:gd name="T19" fmla="*/ 5 h 183"/>
                <a:gd name="T20" fmla="*/ 5 w 84"/>
                <a:gd name="T21" fmla="*/ 0 h 183"/>
                <a:gd name="T22" fmla="*/ 10 w 84"/>
                <a:gd name="T23" fmla="*/ 5 h 183"/>
                <a:gd name="T24" fmla="*/ 10 w 84"/>
                <a:gd name="T25" fmla="*/ 170 h 183"/>
                <a:gd name="T26" fmla="*/ 13 w 84"/>
                <a:gd name="T27" fmla="*/ 173 h 183"/>
                <a:gd name="T28" fmla="*/ 27 w 84"/>
                <a:gd name="T29" fmla="*/ 173 h 183"/>
                <a:gd name="T30" fmla="*/ 30 w 84"/>
                <a:gd name="T31" fmla="*/ 170 h 183"/>
                <a:gd name="T32" fmla="*/ 30 w 84"/>
                <a:gd name="T33" fmla="*/ 25 h 183"/>
                <a:gd name="T34" fmla="*/ 35 w 84"/>
                <a:gd name="T35" fmla="*/ 20 h 183"/>
                <a:gd name="T36" fmla="*/ 50 w 84"/>
                <a:gd name="T37" fmla="*/ 20 h 183"/>
                <a:gd name="T38" fmla="*/ 55 w 84"/>
                <a:gd name="T39" fmla="*/ 25 h 183"/>
                <a:gd name="T40" fmla="*/ 55 w 84"/>
                <a:gd name="T41" fmla="*/ 170 h 183"/>
                <a:gd name="T42" fmla="*/ 57 w 84"/>
                <a:gd name="T43" fmla="*/ 173 h 183"/>
                <a:gd name="T44" fmla="*/ 72 w 84"/>
                <a:gd name="T45" fmla="*/ 173 h 183"/>
                <a:gd name="T46" fmla="*/ 74 w 84"/>
                <a:gd name="T47" fmla="*/ 170 h 183"/>
                <a:gd name="T48" fmla="*/ 74 w 84"/>
                <a:gd name="T49" fmla="*/ 18 h 183"/>
                <a:gd name="T50" fmla="*/ 79 w 84"/>
                <a:gd name="T51" fmla="*/ 13 h 183"/>
                <a:gd name="T52" fmla="*/ 84 w 84"/>
                <a:gd name="T53" fmla="*/ 18 h 183"/>
                <a:gd name="T54" fmla="*/ 84 w 84"/>
                <a:gd name="T55" fmla="*/ 170 h 183"/>
                <a:gd name="T56" fmla="*/ 72 w 84"/>
                <a:gd name="T5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183">
                  <a:moveTo>
                    <a:pt x="72" y="183"/>
                  </a:moveTo>
                  <a:cubicBezTo>
                    <a:pt x="57" y="183"/>
                    <a:pt x="57" y="183"/>
                    <a:pt x="57" y="183"/>
                  </a:cubicBezTo>
                  <a:cubicBezTo>
                    <a:pt x="50" y="183"/>
                    <a:pt x="45" y="177"/>
                    <a:pt x="45" y="17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170"/>
                    <a:pt x="40" y="170"/>
                    <a:pt x="40" y="170"/>
                  </a:cubicBezTo>
                  <a:cubicBezTo>
                    <a:pt x="40" y="177"/>
                    <a:pt x="34" y="183"/>
                    <a:pt x="27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6" y="183"/>
                    <a:pt x="0" y="177"/>
                    <a:pt x="0" y="17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8" y="0"/>
                    <a:pt x="10" y="3"/>
                    <a:pt x="10" y="5"/>
                  </a:cubicBezTo>
                  <a:cubicBezTo>
                    <a:pt x="10" y="170"/>
                    <a:pt x="10" y="170"/>
                    <a:pt x="10" y="170"/>
                  </a:cubicBezTo>
                  <a:cubicBezTo>
                    <a:pt x="10" y="172"/>
                    <a:pt x="12" y="173"/>
                    <a:pt x="13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9" y="173"/>
                    <a:pt x="30" y="172"/>
                    <a:pt x="30" y="170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3"/>
                    <a:pt x="32" y="20"/>
                    <a:pt x="35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3" y="20"/>
                    <a:pt x="55" y="23"/>
                    <a:pt x="55" y="25"/>
                  </a:cubicBezTo>
                  <a:cubicBezTo>
                    <a:pt x="55" y="170"/>
                    <a:pt x="55" y="170"/>
                    <a:pt x="55" y="170"/>
                  </a:cubicBezTo>
                  <a:cubicBezTo>
                    <a:pt x="55" y="172"/>
                    <a:pt x="56" y="173"/>
                    <a:pt x="57" y="173"/>
                  </a:cubicBezTo>
                  <a:cubicBezTo>
                    <a:pt x="72" y="173"/>
                    <a:pt x="72" y="173"/>
                    <a:pt x="72" y="173"/>
                  </a:cubicBezTo>
                  <a:cubicBezTo>
                    <a:pt x="73" y="173"/>
                    <a:pt x="74" y="172"/>
                    <a:pt x="74" y="170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15"/>
                    <a:pt x="77" y="13"/>
                    <a:pt x="79" y="13"/>
                  </a:cubicBezTo>
                  <a:cubicBezTo>
                    <a:pt x="82" y="13"/>
                    <a:pt x="84" y="15"/>
                    <a:pt x="84" y="18"/>
                  </a:cubicBezTo>
                  <a:cubicBezTo>
                    <a:pt x="84" y="170"/>
                    <a:pt x="84" y="170"/>
                    <a:pt x="84" y="170"/>
                  </a:cubicBezTo>
                  <a:cubicBezTo>
                    <a:pt x="84" y="177"/>
                    <a:pt x="79" y="183"/>
                    <a:pt x="72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48" name="Freeform 855"/>
            <p:cNvSpPr>
              <a:spLocks/>
            </p:cNvSpPr>
            <p:nvPr/>
          </p:nvSpPr>
          <p:spPr bwMode="auto">
            <a:xfrm>
              <a:off x="3848100" y="674688"/>
              <a:ext cx="177800" cy="30163"/>
            </a:xfrm>
            <a:custGeom>
              <a:avLst/>
              <a:gdLst>
                <a:gd name="T0" fmla="*/ 56 w 61"/>
                <a:gd name="T1" fmla="*/ 10 h 10"/>
                <a:gd name="T2" fmla="*/ 5 w 61"/>
                <a:gd name="T3" fmla="*/ 10 h 10"/>
                <a:gd name="T4" fmla="*/ 0 w 61"/>
                <a:gd name="T5" fmla="*/ 5 h 10"/>
                <a:gd name="T6" fmla="*/ 5 w 61"/>
                <a:gd name="T7" fmla="*/ 0 h 10"/>
                <a:gd name="T8" fmla="*/ 56 w 61"/>
                <a:gd name="T9" fmla="*/ 0 h 10"/>
                <a:gd name="T10" fmla="*/ 61 w 61"/>
                <a:gd name="T11" fmla="*/ 5 h 10"/>
                <a:gd name="T12" fmla="*/ 56 w 6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0">
                  <a:moveTo>
                    <a:pt x="56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61" y="3"/>
                    <a:pt x="61" y="5"/>
                  </a:cubicBezTo>
                  <a:cubicBezTo>
                    <a:pt x="61" y="8"/>
                    <a:pt x="58" y="10"/>
                    <a:pt x="5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49" name="Freeform 856"/>
            <p:cNvSpPr>
              <a:spLocks/>
            </p:cNvSpPr>
            <p:nvPr/>
          </p:nvSpPr>
          <p:spPr bwMode="auto">
            <a:xfrm>
              <a:off x="3956050" y="327025"/>
              <a:ext cx="30163" cy="190500"/>
            </a:xfrm>
            <a:custGeom>
              <a:avLst/>
              <a:gdLst>
                <a:gd name="T0" fmla="*/ 5 w 10"/>
                <a:gd name="T1" fmla="*/ 65 h 65"/>
                <a:gd name="T2" fmla="*/ 0 w 10"/>
                <a:gd name="T3" fmla="*/ 60 h 65"/>
                <a:gd name="T4" fmla="*/ 0 w 10"/>
                <a:gd name="T5" fmla="*/ 5 h 65"/>
                <a:gd name="T6" fmla="*/ 5 w 10"/>
                <a:gd name="T7" fmla="*/ 0 h 65"/>
                <a:gd name="T8" fmla="*/ 10 w 10"/>
                <a:gd name="T9" fmla="*/ 5 h 65"/>
                <a:gd name="T10" fmla="*/ 10 w 10"/>
                <a:gd name="T11" fmla="*/ 60 h 65"/>
                <a:gd name="T12" fmla="*/ 5 w 10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5">
                  <a:moveTo>
                    <a:pt x="5" y="65"/>
                  </a:moveTo>
                  <a:cubicBezTo>
                    <a:pt x="3" y="65"/>
                    <a:pt x="0" y="63"/>
                    <a:pt x="0" y="6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3"/>
                    <a:pt x="8" y="65"/>
                    <a:pt x="5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293722" y="4653136"/>
            <a:ext cx="346339" cy="343462"/>
            <a:chOff x="9766301" y="7064375"/>
            <a:chExt cx="573087" cy="568326"/>
          </a:xfrm>
          <a:solidFill>
            <a:schemeClr val="accent3"/>
          </a:solidFill>
        </p:grpSpPr>
        <p:sp>
          <p:nvSpPr>
            <p:cNvPr id="51" name="Freeform 325"/>
            <p:cNvSpPr>
              <a:spLocks/>
            </p:cNvSpPr>
            <p:nvPr/>
          </p:nvSpPr>
          <p:spPr bwMode="auto">
            <a:xfrm>
              <a:off x="10031413" y="7127875"/>
              <a:ext cx="34925" cy="376238"/>
            </a:xfrm>
            <a:custGeom>
              <a:avLst/>
              <a:gdLst>
                <a:gd name="T0" fmla="*/ 6 w 12"/>
                <a:gd name="T1" fmla="*/ 129 h 129"/>
                <a:gd name="T2" fmla="*/ 0 w 12"/>
                <a:gd name="T3" fmla="*/ 123 h 129"/>
                <a:gd name="T4" fmla="*/ 0 w 12"/>
                <a:gd name="T5" fmla="*/ 6 h 129"/>
                <a:gd name="T6" fmla="*/ 6 w 12"/>
                <a:gd name="T7" fmla="*/ 0 h 129"/>
                <a:gd name="T8" fmla="*/ 12 w 12"/>
                <a:gd name="T9" fmla="*/ 6 h 129"/>
                <a:gd name="T10" fmla="*/ 12 w 12"/>
                <a:gd name="T11" fmla="*/ 123 h 129"/>
                <a:gd name="T12" fmla="*/ 6 w 12"/>
                <a:gd name="T1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9">
                  <a:moveTo>
                    <a:pt x="6" y="129"/>
                  </a:moveTo>
                  <a:cubicBezTo>
                    <a:pt x="3" y="129"/>
                    <a:pt x="0" y="126"/>
                    <a:pt x="0" y="12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23"/>
                    <a:pt x="12" y="123"/>
                    <a:pt x="12" y="123"/>
                  </a:cubicBezTo>
                  <a:cubicBezTo>
                    <a:pt x="12" y="126"/>
                    <a:pt x="9" y="129"/>
                    <a:pt x="6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52" name="Freeform 326"/>
            <p:cNvSpPr>
              <a:spLocks/>
            </p:cNvSpPr>
            <p:nvPr/>
          </p:nvSpPr>
          <p:spPr bwMode="auto">
            <a:xfrm>
              <a:off x="10085388" y="7148513"/>
              <a:ext cx="195263" cy="80963"/>
            </a:xfrm>
            <a:custGeom>
              <a:avLst/>
              <a:gdLst>
                <a:gd name="T0" fmla="*/ 7 w 67"/>
                <a:gd name="T1" fmla="*/ 28 h 28"/>
                <a:gd name="T2" fmla="*/ 1 w 67"/>
                <a:gd name="T3" fmla="*/ 24 h 28"/>
                <a:gd name="T4" fmla="*/ 5 w 67"/>
                <a:gd name="T5" fmla="*/ 17 h 28"/>
                <a:gd name="T6" fmla="*/ 59 w 67"/>
                <a:gd name="T7" fmla="*/ 1 h 28"/>
                <a:gd name="T8" fmla="*/ 66 w 67"/>
                <a:gd name="T9" fmla="*/ 5 h 28"/>
                <a:gd name="T10" fmla="*/ 62 w 67"/>
                <a:gd name="T11" fmla="*/ 13 h 28"/>
                <a:gd name="T12" fmla="*/ 9 w 67"/>
                <a:gd name="T13" fmla="*/ 28 h 28"/>
                <a:gd name="T14" fmla="*/ 7 w 6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8">
                  <a:moveTo>
                    <a:pt x="7" y="28"/>
                  </a:moveTo>
                  <a:cubicBezTo>
                    <a:pt x="4" y="28"/>
                    <a:pt x="2" y="27"/>
                    <a:pt x="1" y="24"/>
                  </a:cubicBezTo>
                  <a:cubicBezTo>
                    <a:pt x="0" y="21"/>
                    <a:pt x="2" y="17"/>
                    <a:pt x="5" y="1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2" y="0"/>
                    <a:pt x="65" y="2"/>
                    <a:pt x="66" y="5"/>
                  </a:cubicBezTo>
                  <a:cubicBezTo>
                    <a:pt x="67" y="8"/>
                    <a:pt x="65" y="12"/>
                    <a:pt x="62" y="1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53" name="Freeform 327"/>
            <p:cNvSpPr>
              <a:spLocks/>
            </p:cNvSpPr>
            <p:nvPr/>
          </p:nvSpPr>
          <p:spPr bwMode="auto">
            <a:xfrm>
              <a:off x="10085388" y="7221538"/>
              <a:ext cx="195263" cy="80963"/>
            </a:xfrm>
            <a:custGeom>
              <a:avLst/>
              <a:gdLst>
                <a:gd name="T0" fmla="*/ 7 w 67"/>
                <a:gd name="T1" fmla="*/ 28 h 28"/>
                <a:gd name="T2" fmla="*/ 1 w 67"/>
                <a:gd name="T3" fmla="*/ 24 h 28"/>
                <a:gd name="T4" fmla="*/ 5 w 67"/>
                <a:gd name="T5" fmla="*/ 17 h 28"/>
                <a:gd name="T6" fmla="*/ 59 w 67"/>
                <a:gd name="T7" fmla="*/ 1 h 28"/>
                <a:gd name="T8" fmla="*/ 66 w 67"/>
                <a:gd name="T9" fmla="*/ 5 h 28"/>
                <a:gd name="T10" fmla="*/ 62 w 67"/>
                <a:gd name="T11" fmla="*/ 13 h 28"/>
                <a:gd name="T12" fmla="*/ 9 w 67"/>
                <a:gd name="T13" fmla="*/ 28 h 28"/>
                <a:gd name="T14" fmla="*/ 7 w 6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8">
                  <a:moveTo>
                    <a:pt x="7" y="28"/>
                  </a:moveTo>
                  <a:cubicBezTo>
                    <a:pt x="4" y="28"/>
                    <a:pt x="2" y="27"/>
                    <a:pt x="1" y="24"/>
                  </a:cubicBezTo>
                  <a:cubicBezTo>
                    <a:pt x="0" y="21"/>
                    <a:pt x="2" y="18"/>
                    <a:pt x="5" y="1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2" y="0"/>
                    <a:pt x="65" y="2"/>
                    <a:pt x="66" y="5"/>
                  </a:cubicBezTo>
                  <a:cubicBezTo>
                    <a:pt x="67" y="8"/>
                    <a:pt x="65" y="12"/>
                    <a:pt x="62" y="1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54" name="Freeform 328"/>
            <p:cNvSpPr>
              <a:spLocks/>
            </p:cNvSpPr>
            <p:nvPr/>
          </p:nvSpPr>
          <p:spPr bwMode="auto">
            <a:xfrm>
              <a:off x="9821863" y="7148513"/>
              <a:ext cx="195263" cy="80963"/>
            </a:xfrm>
            <a:custGeom>
              <a:avLst/>
              <a:gdLst>
                <a:gd name="T0" fmla="*/ 60 w 67"/>
                <a:gd name="T1" fmla="*/ 28 h 28"/>
                <a:gd name="T2" fmla="*/ 58 w 67"/>
                <a:gd name="T3" fmla="*/ 28 h 28"/>
                <a:gd name="T4" fmla="*/ 5 w 67"/>
                <a:gd name="T5" fmla="*/ 13 h 28"/>
                <a:gd name="T6" fmla="*/ 1 w 67"/>
                <a:gd name="T7" fmla="*/ 5 h 28"/>
                <a:gd name="T8" fmla="*/ 8 w 67"/>
                <a:gd name="T9" fmla="*/ 1 h 28"/>
                <a:gd name="T10" fmla="*/ 62 w 67"/>
                <a:gd name="T11" fmla="*/ 17 h 28"/>
                <a:gd name="T12" fmla="*/ 66 w 67"/>
                <a:gd name="T13" fmla="*/ 24 h 28"/>
                <a:gd name="T14" fmla="*/ 60 w 6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8">
                  <a:moveTo>
                    <a:pt x="60" y="28"/>
                  </a:moveTo>
                  <a:cubicBezTo>
                    <a:pt x="60" y="28"/>
                    <a:pt x="59" y="28"/>
                    <a:pt x="58" y="2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5" y="17"/>
                    <a:pt x="67" y="21"/>
                    <a:pt x="66" y="24"/>
                  </a:cubicBezTo>
                  <a:cubicBezTo>
                    <a:pt x="65" y="27"/>
                    <a:pt x="63" y="28"/>
                    <a:pt x="6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55" name="Freeform 329"/>
            <p:cNvSpPr>
              <a:spLocks/>
            </p:cNvSpPr>
            <p:nvPr/>
          </p:nvSpPr>
          <p:spPr bwMode="auto">
            <a:xfrm>
              <a:off x="9821863" y="7221538"/>
              <a:ext cx="195263" cy="80963"/>
            </a:xfrm>
            <a:custGeom>
              <a:avLst/>
              <a:gdLst>
                <a:gd name="T0" fmla="*/ 60 w 67"/>
                <a:gd name="T1" fmla="*/ 28 h 28"/>
                <a:gd name="T2" fmla="*/ 58 w 67"/>
                <a:gd name="T3" fmla="*/ 28 h 28"/>
                <a:gd name="T4" fmla="*/ 5 w 67"/>
                <a:gd name="T5" fmla="*/ 13 h 28"/>
                <a:gd name="T6" fmla="*/ 1 w 67"/>
                <a:gd name="T7" fmla="*/ 5 h 28"/>
                <a:gd name="T8" fmla="*/ 8 w 67"/>
                <a:gd name="T9" fmla="*/ 1 h 28"/>
                <a:gd name="T10" fmla="*/ 62 w 67"/>
                <a:gd name="T11" fmla="*/ 17 h 28"/>
                <a:gd name="T12" fmla="*/ 66 w 67"/>
                <a:gd name="T13" fmla="*/ 24 h 28"/>
                <a:gd name="T14" fmla="*/ 60 w 6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8">
                  <a:moveTo>
                    <a:pt x="60" y="28"/>
                  </a:moveTo>
                  <a:cubicBezTo>
                    <a:pt x="60" y="28"/>
                    <a:pt x="59" y="28"/>
                    <a:pt x="58" y="2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5" y="18"/>
                    <a:pt x="67" y="21"/>
                    <a:pt x="66" y="24"/>
                  </a:cubicBezTo>
                  <a:cubicBezTo>
                    <a:pt x="65" y="27"/>
                    <a:pt x="63" y="28"/>
                    <a:pt x="6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56" name="Freeform 330"/>
            <p:cNvSpPr>
              <a:spLocks/>
            </p:cNvSpPr>
            <p:nvPr/>
          </p:nvSpPr>
          <p:spPr bwMode="auto">
            <a:xfrm>
              <a:off x="9821863" y="7294563"/>
              <a:ext cx="184150" cy="79375"/>
            </a:xfrm>
            <a:custGeom>
              <a:avLst/>
              <a:gdLst>
                <a:gd name="T0" fmla="*/ 57 w 63"/>
                <a:gd name="T1" fmla="*/ 27 h 27"/>
                <a:gd name="T2" fmla="*/ 55 w 63"/>
                <a:gd name="T3" fmla="*/ 27 h 27"/>
                <a:gd name="T4" fmla="*/ 5 w 63"/>
                <a:gd name="T5" fmla="*/ 12 h 27"/>
                <a:gd name="T6" fmla="*/ 1 w 63"/>
                <a:gd name="T7" fmla="*/ 5 h 27"/>
                <a:gd name="T8" fmla="*/ 8 w 63"/>
                <a:gd name="T9" fmla="*/ 1 h 27"/>
                <a:gd name="T10" fmla="*/ 58 w 63"/>
                <a:gd name="T11" fmla="*/ 15 h 27"/>
                <a:gd name="T12" fmla="*/ 62 w 63"/>
                <a:gd name="T13" fmla="*/ 23 h 27"/>
                <a:gd name="T14" fmla="*/ 57 w 63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27">
                  <a:moveTo>
                    <a:pt x="57" y="27"/>
                  </a:moveTo>
                  <a:cubicBezTo>
                    <a:pt x="56" y="27"/>
                    <a:pt x="56" y="27"/>
                    <a:pt x="55" y="27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61" y="16"/>
                    <a:pt x="63" y="19"/>
                    <a:pt x="62" y="23"/>
                  </a:cubicBezTo>
                  <a:cubicBezTo>
                    <a:pt x="62" y="25"/>
                    <a:pt x="59" y="27"/>
                    <a:pt x="5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75" name="Freeform 331"/>
            <p:cNvSpPr>
              <a:spLocks/>
            </p:cNvSpPr>
            <p:nvPr/>
          </p:nvSpPr>
          <p:spPr bwMode="auto">
            <a:xfrm>
              <a:off x="10085388" y="7318375"/>
              <a:ext cx="125413" cy="60325"/>
            </a:xfrm>
            <a:custGeom>
              <a:avLst/>
              <a:gdLst>
                <a:gd name="T0" fmla="*/ 7 w 43"/>
                <a:gd name="T1" fmla="*/ 21 h 21"/>
                <a:gd name="T2" fmla="*/ 1 w 43"/>
                <a:gd name="T3" fmla="*/ 17 h 21"/>
                <a:gd name="T4" fmla="*/ 5 w 43"/>
                <a:gd name="T5" fmla="*/ 10 h 21"/>
                <a:gd name="T6" fmla="*/ 34 w 43"/>
                <a:gd name="T7" fmla="*/ 1 h 21"/>
                <a:gd name="T8" fmla="*/ 42 w 43"/>
                <a:gd name="T9" fmla="*/ 5 h 21"/>
                <a:gd name="T10" fmla="*/ 38 w 43"/>
                <a:gd name="T11" fmla="*/ 13 h 21"/>
                <a:gd name="T12" fmla="*/ 9 w 43"/>
                <a:gd name="T13" fmla="*/ 21 h 21"/>
                <a:gd name="T14" fmla="*/ 7 w 43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21">
                  <a:moveTo>
                    <a:pt x="7" y="21"/>
                  </a:moveTo>
                  <a:cubicBezTo>
                    <a:pt x="4" y="21"/>
                    <a:pt x="2" y="20"/>
                    <a:pt x="1" y="17"/>
                  </a:cubicBezTo>
                  <a:cubicBezTo>
                    <a:pt x="0" y="14"/>
                    <a:pt x="2" y="10"/>
                    <a:pt x="5" y="1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8" y="0"/>
                    <a:pt x="41" y="2"/>
                    <a:pt x="42" y="5"/>
                  </a:cubicBezTo>
                  <a:cubicBezTo>
                    <a:pt x="43" y="8"/>
                    <a:pt x="41" y="12"/>
                    <a:pt x="38" y="1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1"/>
                    <a:pt x="8" y="21"/>
                    <a:pt x="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76" name="Freeform 332"/>
            <p:cNvSpPr>
              <a:spLocks/>
            </p:cNvSpPr>
            <p:nvPr/>
          </p:nvSpPr>
          <p:spPr bwMode="auto">
            <a:xfrm>
              <a:off x="10044113" y="7064375"/>
              <a:ext cx="295275" cy="511175"/>
            </a:xfrm>
            <a:custGeom>
              <a:avLst/>
              <a:gdLst>
                <a:gd name="T0" fmla="*/ 4 w 101"/>
                <a:gd name="T1" fmla="*/ 175 h 175"/>
                <a:gd name="T2" fmla="*/ 0 w 101"/>
                <a:gd name="T3" fmla="*/ 164 h 175"/>
                <a:gd name="T4" fmla="*/ 85 w 101"/>
                <a:gd name="T5" fmla="*/ 140 h 175"/>
                <a:gd name="T6" fmla="*/ 89 w 101"/>
                <a:gd name="T7" fmla="*/ 135 h 175"/>
                <a:gd name="T8" fmla="*/ 89 w 101"/>
                <a:gd name="T9" fmla="*/ 18 h 175"/>
                <a:gd name="T10" fmla="*/ 87 w 101"/>
                <a:gd name="T11" fmla="*/ 14 h 175"/>
                <a:gd name="T12" fmla="*/ 83 w 101"/>
                <a:gd name="T13" fmla="*/ 13 h 175"/>
                <a:gd name="T14" fmla="*/ 4 w 101"/>
                <a:gd name="T15" fmla="*/ 34 h 175"/>
                <a:gd name="T16" fmla="*/ 0 w 101"/>
                <a:gd name="T17" fmla="*/ 23 h 175"/>
                <a:gd name="T18" fmla="*/ 79 w 101"/>
                <a:gd name="T19" fmla="*/ 1 h 175"/>
                <a:gd name="T20" fmla="*/ 95 w 101"/>
                <a:gd name="T21" fmla="*/ 4 h 175"/>
                <a:gd name="T22" fmla="*/ 101 w 101"/>
                <a:gd name="T23" fmla="*/ 18 h 175"/>
                <a:gd name="T24" fmla="*/ 101 w 101"/>
                <a:gd name="T25" fmla="*/ 135 h 175"/>
                <a:gd name="T26" fmla="*/ 89 w 101"/>
                <a:gd name="T27" fmla="*/ 152 h 175"/>
                <a:gd name="T28" fmla="*/ 4 w 101"/>
                <a:gd name="T2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75">
                  <a:moveTo>
                    <a:pt x="4" y="175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8" y="139"/>
                    <a:pt x="89" y="137"/>
                    <a:pt x="89" y="135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9" y="16"/>
                    <a:pt x="89" y="15"/>
                    <a:pt x="87" y="14"/>
                  </a:cubicBezTo>
                  <a:cubicBezTo>
                    <a:pt x="86" y="13"/>
                    <a:pt x="84" y="12"/>
                    <a:pt x="83" y="13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85" y="0"/>
                    <a:pt x="90" y="1"/>
                    <a:pt x="95" y="4"/>
                  </a:cubicBezTo>
                  <a:cubicBezTo>
                    <a:pt x="99" y="7"/>
                    <a:pt x="101" y="12"/>
                    <a:pt x="101" y="18"/>
                  </a:cubicBezTo>
                  <a:cubicBezTo>
                    <a:pt x="101" y="135"/>
                    <a:pt x="101" y="135"/>
                    <a:pt x="101" y="135"/>
                  </a:cubicBezTo>
                  <a:cubicBezTo>
                    <a:pt x="101" y="143"/>
                    <a:pt x="96" y="150"/>
                    <a:pt x="89" y="152"/>
                  </a:cubicBezTo>
                  <a:lnTo>
                    <a:pt x="4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77" name="Freeform 333"/>
            <p:cNvSpPr>
              <a:spLocks/>
            </p:cNvSpPr>
            <p:nvPr/>
          </p:nvSpPr>
          <p:spPr bwMode="auto">
            <a:xfrm>
              <a:off x="10044113" y="7513638"/>
              <a:ext cx="295275" cy="119063"/>
            </a:xfrm>
            <a:custGeom>
              <a:avLst/>
              <a:gdLst>
                <a:gd name="T0" fmla="*/ 4 w 101"/>
                <a:gd name="T1" fmla="*/ 41 h 41"/>
                <a:gd name="T2" fmla="*/ 0 w 101"/>
                <a:gd name="T3" fmla="*/ 29 h 41"/>
                <a:gd name="T4" fmla="*/ 85 w 101"/>
                <a:gd name="T5" fmla="*/ 6 h 41"/>
                <a:gd name="T6" fmla="*/ 89 w 101"/>
                <a:gd name="T7" fmla="*/ 0 h 41"/>
                <a:gd name="T8" fmla="*/ 101 w 101"/>
                <a:gd name="T9" fmla="*/ 0 h 41"/>
                <a:gd name="T10" fmla="*/ 89 w 101"/>
                <a:gd name="T11" fmla="*/ 17 h 41"/>
                <a:gd name="T12" fmla="*/ 4 w 101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41">
                  <a:moveTo>
                    <a:pt x="4" y="41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8" y="5"/>
                    <a:pt x="89" y="3"/>
                    <a:pt x="8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8"/>
                    <a:pt x="96" y="15"/>
                    <a:pt x="89" y="17"/>
                  </a:cubicBezTo>
                  <a:lnTo>
                    <a:pt x="4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78" name="Freeform 334"/>
            <p:cNvSpPr>
              <a:spLocks/>
            </p:cNvSpPr>
            <p:nvPr/>
          </p:nvSpPr>
          <p:spPr bwMode="auto">
            <a:xfrm>
              <a:off x="9766301" y="7513638"/>
              <a:ext cx="295275" cy="119063"/>
            </a:xfrm>
            <a:custGeom>
              <a:avLst/>
              <a:gdLst>
                <a:gd name="T0" fmla="*/ 98 w 101"/>
                <a:gd name="T1" fmla="*/ 41 h 41"/>
                <a:gd name="T2" fmla="*/ 13 w 101"/>
                <a:gd name="T3" fmla="*/ 17 h 41"/>
                <a:gd name="T4" fmla="*/ 0 w 101"/>
                <a:gd name="T5" fmla="*/ 0 h 41"/>
                <a:gd name="T6" fmla="*/ 12 w 101"/>
                <a:gd name="T7" fmla="*/ 0 h 41"/>
                <a:gd name="T8" fmla="*/ 16 w 101"/>
                <a:gd name="T9" fmla="*/ 6 h 41"/>
                <a:gd name="T10" fmla="*/ 101 w 101"/>
                <a:gd name="T11" fmla="*/ 29 h 41"/>
                <a:gd name="T12" fmla="*/ 98 w 101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41">
                  <a:moveTo>
                    <a:pt x="98" y="41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6" y="15"/>
                    <a:pt x="0" y="8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4" y="5"/>
                    <a:pt x="16" y="6"/>
                  </a:cubicBezTo>
                  <a:cubicBezTo>
                    <a:pt x="101" y="29"/>
                    <a:pt x="101" y="29"/>
                    <a:pt x="101" y="29"/>
                  </a:cubicBezTo>
                  <a:lnTo>
                    <a:pt x="9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79" name="Freeform 335"/>
            <p:cNvSpPr>
              <a:spLocks/>
            </p:cNvSpPr>
            <p:nvPr/>
          </p:nvSpPr>
          <p:spPr bwMode="auto">
            <a:xfrm>
              <a:off x="9772651" y="7064375"/>
              <a:ext cx="293688" cy="511175"/>
            </a:xfrm>
            <a:custGeom>
              <a:avLst/>
              <a:gdLst>
                <a:gd name="T0" fmla="*/ 98 w 101"/>
                <a:gd name="T1" fmla="*/ 175 h 175"/>
                <a:gd name="T2" fmla="*/ 13 w 101"/>
                <a:gd name="T3" fmla="*/ 152 h 175"/>
                <a:gd name="T4" fmla="*/ 0 w 101"/>
                <a:gd name="T5" fmla="*/ 135 h 175"/>
                <a:gd name="T6" fmla="*/ 0 w 101"/>
                <a:gd name="T7" fmla="*/ 18 h 175"/>
                <a:gd name="T8" fmla="*/ 7 w 101"/>
                <a:gd name="T9" fmla="*/ 4 h 175"/>
                <a:gd name="T10" fmla="*/ 22 w 101"/>
                <a:gd name="T11" fmla="*/ 1 h 175"/>
                <a:gd name="T12" fmla="*/ 101 w 101"/>
                <a:gd name="T13" fmla="*/ 23 h 175"/>
                <a:gd name="T14" fmla="*/ 98 w 101"/>
                <a:gd name="T15" fmla="*/ 34 h 175"/>
                <a:gd name="T16" fmla="*/ 19 w 101"/>
                <a:gd name="T17" fmla="*/ 13 h 175"/>
                <a:gd name="T18" fmla="*/ 14 w 101"/>
                <a:gd name="T19" fmla="*/ 14 h 175"/>
                <a:gd name="T20" fmla="*/ 12 w 101"/>
                <a:gd name="T21" fmla="*/ 18 h 175"/>
                <a:gd name="T22" fmla="*/ 12 w 101"/>
                <a:gd name="T23" fmla="*/ 135 h 175"/>
                <a:gd name="T24" fmla="*/ 16 w 101"/>
                <a:gd name="T25" fmla="*/ 140 h 175"/>
                <a:gd name="T26" fmla="*/ 101 w 101"/>
                <a:gd name="T27" fmla="*/ 164 h 175"/>
                <a:gd name="T28" fmla="*/ 98 w 101"/>
                <a:gd name="T2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75">
                  <a:moveTo>
                    <a:pt x="98" y="175"/>
                  </a:moveTo>
                  <a:cubicBezTo>
                    <a:pt x="13" y="152"/>
                    <a:pt x="13" y="152"/>
                    <a:pt x="13" y="152"/>
                  </a:cubicBezTo>
                  <a:cubicBezTo>
                    <a:pt x="5" y="150"/>
                    <a:pt x="0" y="143"/>
                    <a:pt x="0" y="13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"/>
                    <a:pt x="2" y="7"/>
                    <a:pt x="7" y="4"/>
                  </a:cubicBezTo>
                  <a:cubicBezTo>
                    <a:pt x="11" y="1"/>
                    <a:pt x="17" y="0"/>
                    <a:pt x="22" y="1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7" y="12"/>
                    <a:pt x="15" y="13"/>
                    <a:pt x="14" y="14"/>
                  </a:cubicBezTo>
                  <a:cubicBezTo>
                    <a:pt x="13" y="15"/>
                    <a:pt x="12" y="16"/>
                    <a:pt x="12" y="18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37"/>
                    <a:pt x="14" y="139"/>
                    <a:pt x="16" y="140"/>
                  </a:cubicBezTo>
                  <a:cubicBezTo>
                    <a:pt x="101" y="164"/>
                    <a:pt x="101" y="164"/>
                    <a:pt x="101" y="164"/>
                  </a:cubicBezTo>
                  <a:lnTo>
                    <a:pt x="98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247100" y="3933056"/>
            <a:ext cx="439582" cy="390899"/>
            <a:chOff x="10941050" y="10283825"/>
            <a:chExt cx="487363" cy="433388"/>
          </a:xfrm>
          <a:solidFill>
            <a:schemeClr val="accent6"/>
          </a:solidFill>
        </p:grpSpPr>
        <p:sp>
          <p:nvSpPr>
            <p:cNvPr id="82" name="Freeform 1078"/>
            <p:cNvSpPr>
              <a:spLocks noEditPoints="1"/>
            </p:cNvSpPr>
            <p:nvPr/>
          </p:nvSpPr>
          <p:spPr bwMode="auto">
            <a:xfrm>
              <a:off x="10941050" y="10283825"/>
              <a:ext cx="487363" cy="433388"/>
            </a:xfrm>
            <a:custGeom>
              <a:avLst/>
              <a:gdLst>
                <a:gd name="T0" fmla="*/ 130 w 151"/>
                <a:gd name="T1" fmla="*/ 134 h 134"/>
                <a:gd name="T2" fmla="*/ 21 w 151"/>
                <a:gd name="T3" fmla="*/ 134 h 134"/>
                <a:gd name="T4" fmla="*/ 3 w 151"/>
                <a:gd name="T5" fmla="*/ 125 h 134"/>
                <a:gd name="T6" fmla="*/ 5 w 151"/>
                <a:gd name="T7" fmla="*/ 105 h 134"/>
                <a:gd name="T8" fmla="*/ 59 w 151"/>
                <a:gd name="T9" fmla="*/ 11 h 134"/>
                <a:gd name="T10" fmla="*/ 75 w 151"/>
                <a:gd name="T11" fmla="*/ 0 h 134"/>
                <a:gd name="T12" fmla="*/ 92 w 151"/>
                <a:gd name="T13" fmla="*/ 11 h 134"/>
                <a:gd name="T14" fmla="*/ 146 w 151"/>
                <a:gd name="T15" fmla="*/ 105 h 134"/>
                <a:gd name="T16" fmla="*/ 147 w 151"/>
                <a:gd name="T17" fmla="*/ 125 h 134"/>
                <a:gd name="T18" fmla="*/ 130 w 151"/>
                <a:gd name="T19" fmla="*/ 134 h 134"/>
                <a:gd name="T20" fmla="*/ 75 w 151"/>
                <a:gd name="T21" fmla="*/ 12 h 134"/>
                <a:gd name="T22" fmla="*/ 69 w 151"/>
                <a:gd name="T23" fmla="*/ 17 h 134"/>
                <a:gd name="T24" fmla="*/ 15 w 151"/>
                <a:gd name="T25" fmla="*/ 111 h 134"/>
                <a:gd name="T26" fmla="*/ 14 w 151"/>
                <a:gd name="T27" fmla="*/ 119 h 134"/>
                <a:gd name="T28" fmla="*/ 21 w 151"/>
                <a:gd name="T29" fmla="*/ 122 h 134"/>
                <a:gd name="T30" fmla="*/ 130 w 151"/>
                <a:gd name="T31" fmla="*/ 122 h 134"/>
                <a:gd name="T32" fmla="*/ 137 w 151"/>
                <a:gd name="T33" fmla="*/ 119 h 134"/>
                <a:gd name="T34" fmla="*/ 136 w 151"/>
                <a:gd name="T35" fmla="*/ 111 h 134"/>
                <a:gd name="T36" fmla="*/ 82 w 151"/>
                <a:gd name="T37" fmla="*/ 17 h 134"/>
                <a:gd name="T38" fmla="*/ 75 w 151"/>
                <a:gd name="T39" fmla="*/ 1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1" h="134">
                  <a:moveTo>
                    <a:pt x="130" y="134"/>
                  </a:moveTo>
                  <a:cubicBezTo>
                    <a:pt x="21" y="134"/>
                    <a:pt x="21" y="134"/>
                    <a:pt x="21" y="134"/>
                  </a:cubicBezTo>
                  <a:cubicBezTo>
                    <a:pt x="13" y="134"/>
                    <a:pt x="7" y="130"/>
                    <a:pt x="3" y="125"/>
                  </a:cubicBezTo>
                  <a:cubicBezTo>
                    <a:pt x="0" y="119"/>
                    <a:pt x="1" y="112"/>
                    <a:pt x="5" y="105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3" y="4"/>
                    <a:pt x="69" y="0"/>
                    <a:pt x="75" y="0"/>
                  </a:cubicBezTo>
                  <a:cubicBezTo>
                    <a:pt x="82" y="0"/>
                    <a:pt x="88" y="4"/>
                    <a:pt x="92" y="11"/>
                  </a:cubicBezTo>
                  <a:cubicBezTo>
                    <a:pt x="146" y="105"/>
                    <a:pt x="146" y="105"/>
                    <a:pt x="146" y="105"/>
                  </a:cubicBezTo>
                  <a:cubicBezTo>
                    <a:pt x="150" y="112"/>
                    <a:pt x="151" y="119"/>
                    <a:pt x="147" y="125"/>
                  </a:cubicBezTo>
                  <a:cubicBezTo>
                    <a:pt x="144" y="130"/>
                    <a:pt x="138" y="134"/>
                    <a:pt x="130" y="134"/>
                  </a:cubicBezTo>
                  <a:close/>
                  <a:moveTo>
                    <a:pt x="75" y="12"/>
                  </a:moveTo>
                  <a:cubicBezTo>
                    <a:pt x="73" y="12"/>
                    <a:pt x="71" y="14"/>
                    <a:pt x="69" y="17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3" y="114"/>
                    <a:pt x="13" y="117"/>
                    <a:pt x="14" y="119"/>
                  </a:cubicBezTo>
                  <a:cubicBezTo>
                    <a:pt x="15" y="121"/>
                    <a:pt x="18" y="122"/>
                    <a:pt x="21" y="122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3" y="122"/>
                    <a:pt x="136" y="121"/>
                    <a:pt x="137" y="119"/>
                  </a:cubicBezTo>
                  <a:cubicBezTo>
                    <a:pt x="138" y="117"/>
                    <a:pt x="138" y="114"/>
                    <a:pt x="136" y="111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0" y="14"/>
                    <a:pt x="77" y="12"/>
                    <a:pt x="7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95" name="Oval 1079"/>
            <p:cNvSpPr>
              <a:spLocks noChangeArrowheads="1"/>
            </p:cNvSpPr>
            <p:nvPr/>
          </p:nvSpPr>
          <p:spPr bwMode="auto">
            <a:xfrm>
              <a:off x="11160125" y="10604500"/>
              <a:ext cx="49213" cy="44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96" name="Freeform 1080"/>
            <p:cNvSpPr>
              <a:spLocks/>
            </p:cNvSpPr>
            <p:nvPr/>
          </p:nvSpPr>
          <p:spPr bwMode="auto">
            <a:xfrm>
              <a:off x="11163300" y="10383838"/>
              <a:ext cx="38100" cy="193675"/>
            </a:xfrm>
            <a:custGeom>
              <a:avLst/>
              <a:gdLst>
                <a:gd name="T0" fmla="*/ 6 w 12"/>
                <a:gd name="T1" fmla="*/ 60 h 60"/>
                <a:gd name="T2" fmla="*/ 0 w 12"/>
                <a:gd name="T3" fmla="*/ 54 h 60"/>
                <a:gd name="T4" fmla="*/ 0 w 12"/>
                <a:gd name="T5" fmla="*/ 6 h 60"/>
                <a:gd name="T6" fmla="*/ 6 w 12"/>
                <a:gd name="T7" fmla="*/ 0 h 60"/>
                <a:gd name="T8" fmla="*/ 12 w 12"/>
                <a:gd name="T9" fmla="*/ 6 h 60"/>
                <a:gd name="T10" fmla="*/ 12 w 12"/>
                <a:gd name="T11" fmla="*/ 54 h 60"/>
                <a:gd name="T12" fmla="*/ 6 w 12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0">
                  <a:moveTo>
                    <a:pt x="6" y="60"/>
                  </a:moveTo>
                  <a:cubicBezTo>
                    <a:pt x="3" y="60"/>
                    <a:pt x="0" y="58"/>
                    <a:pt x="0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8"/>
                    <a:pt x="10" y="60"/>
                    <a:pt x="6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252299" y="2636912"/>
            <a:ext cx="429185" cy="300842"/>
            <a:chOff x="6723063" y="17513301"/>
            <a:chExt cx="666750" cy="490537"/>
          </a:xfrm>
          <a:solidFill>
            <a:schemeClr val="accent2"/>
          </a:solidFill>
        </p:grpSpPr>
        <p:sp>
          <p:nvSpPr>
            <p:cNvPr id="98" name="Freeform 680"/>
            <p:cNvSpPr>
              <a:spLocks/>
            </p:cNvSpPr>
            <p:nvPr/>
          </p:nvSpPr>
          <p:spPr bwMode="auto">
            <a:xfrm>
              <a:off x="7135813" y="17638713"/>
              <a:ext cx="212725" cy="34925"/>
            </a:xfrm>
            <a:custGeom>
              <a:avLst/>
              <a:gdLst>
                <a:gd name="T0" fmla="*/ 67 w 73"/>
                <a:gd name="T1" fmla="*/ 12 h 12"/>
                <a:gd name="T2" fmla="*/ 6 w 73"/>
                <a:gd name="T3" fmla="*/ 12 h 12"/>
                <a:gd name="T4" fmla="*/ 0 w 73"/>
                <a:gd name="T5" fmla="*/ 6 h 12"/>
                <a:gd name="T6" fmla="*/ 6 w 73"/>
                <a:gd name="T7" fmla="*/ 0 h 12"/>
                <a:gd name="T8" fmla="*/ 67 w 73"/>
                <a:gd name="T9" fmla="*/ 0 h 12"/>
                <a:gd name="T10" fmla="*/ 73 w 73"/>
                <a:gd name="T11" fmla="*/ 6 h 12"/>
                <a:gd name="T12" fmla="*/ 67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7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9"/>
                    <a:pt x="70" y="12"/>
                    <a:pt x="6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99" name="Freeform 681"/>
            <p:cNvSpPr>
              <a:spLocks/>
            </p:cNvSpPr>
            <p:nvPr/>
          </p:nvSpPr>
          <p:spPr bwMode="auto">
            <a:xfrm>
              <a:off x="6781800" y="17638713"/>
              <a:ext cx="388938" cy="358775"/>
            </a:xfrm>
            <a:custGeom>
              <a:avLst/>
              <a:gdLst>
                <a:gd name="T0" fmla="*/ 127 w 133"/>
                <a:gd name="T1" fmla="*/ 123 h 123"/>
                <a:gd name="T2" fmla="*/ 121 w 133"/>
                <a:gd name="T3" fmla="*/ 117 h 123"/>
                <a:gd name="T4" fmla="*/ 121 w 133"/>
                <a:gd name="T5" fmla="*/ 12 h 123"/>
                <a:gd name="T6" fmla="*/ 6 w 133"/>
                <a:gd name="T7" fmla="*/ 12 h 123"/>
                <a:gd name="T8" fmla="*/ 0 w 133"/>
                <a:gd name="T9" fmla="*/ 6 h 123"/>
                <a:gd name="T10" fmla="*/ 6 w 133"/>
                <a:gd name="T11" fmla="*/ 0 h 123"/>
                <a:gd name="T12" fmla="*/ 127 w 133"/>
                <a:gd name="T13" fmla="*/ 0 h 123"/>
                <a:gd name="T14" fmla="*/ 133 w 133"/>
                <a:gd name="T15" fmla="*/ 6 h 123"/>
                <a:gd name="T16" fmla="*/ 133 w 133"/>
                <a:gd name="T17" fmla="*/ 117 h 123"/>
                <a:gd name="T18" fmla="*/ 127 w 133"/>
                <a:gd name="T1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23">
                  <a:moveTo>
                    <a:pt x="127" y="123"/>
                  </a:moveTo>
                  <a:cubicBezTo>
                    <a:pt x="124" y="123"/>
                    <a:pt x="121" y="121"/>
                    <a:pt x="121" y="117"/>
                  </a:cubicBezTo>
                  <a:cubicBezTo>
                    <a:pt x="121" y="12"/>
                    <a:pt x="121" y="12"/>
                    <a:pt x="121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3"/>
                    <a:pt x="133" y="6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3" y="121"/>
                    <a:pt x="130" y="123"/>
                    <a:pt x="127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100" name="Freeform 682"/>
            <p:cNvSpPr>
              <a:spLocks/>
            </p:cNvSpPr>
            <p:nvPr/>
          </p:nvSpPr>
          <p:spPr bwMode="auto">
            <a:xfrm>
              <a:off x="6781800" y="17638713"/>
              <a:ext cx="566738" cy="365125"/>
            </a:xfrm>
            <a:custGeom>
              <a:avLst/>
              <a:gdLst>
                <a:gd name="T0" fmla="*/ 176 w 194"/>
                <a:gd name="T1" fmla="*/ 125 h 125"/>
                <a:gd name="T2" fmla="*/ 18 w 194"/>
                <a:gd name="T3" fmla="*/ 125 h 125"/>
                <a:gd name="T4" fmla="*/ 0 w 194"/>
                <a:gd name="T5" fmla="*/ 107 h 125"/>
                <a:gd name="T6" fmla="*/ 0 w 194"/>
                <a:gd name="T7" fmla="*/ 6 h 125"/>
                <a:gd name="T8" fmla="*/ 6 w 194"/>
                <a:gd name="T9" fmla="*/ 0 h 125"/>
                <a:gd name="T10" fmla="*/ 12 w 194"/>
                <a:gd name="T11" fmla="*/ 6 h 125"/>
                <a:gd name="T12" fmla="*/ 12 w 194"/>
                <a:gd name="T13" fmla="*/ 107 h 125"/>
                <a:gd name="T14" fmla="*/ 18 w 194"/>
                <a:gd name="T15" fmla="*/ 113 h 125"/>
                <a:gd name="T16" fmla="*/ 176 w 194"/>
                <a:gd name="T17" fmla="*/ 113 h 125"/>
                <a:gd name="T18" fmla="*/ 182 w 194"/>
                <a:gd name="T19" fmla="*/ 107 h 125"/>
                <a:gd name="T20" fmla="*/ 182 w 194"/>
                <a:gd name="T21" fmla="*/ 6 h 125"/>
                <a:gd name="T22" fmla="*/ 188 w 194"/>
                <a:gd name="T23" fmla="*/ 0 h 125"/>
                <a:gd name="T24" fmla="*/ 194 w 194"/>
                <a:gd name="T25" fmla="*/ 6 h 125"/>
                <a:gd name="T26" fmla="*/ 194 w 194"/>
                <a:gd name="T27" fmla="*/ 107 h 125"/>
                <a:gd name="T28" fmla="*/ 176 w 194"/>
                <a:gd name="T2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125">
                  <a:moveTo>
                    <a:pt x="176" y="125"/>
                  </a:moveTo>
                  <a:cubicBezTo>
                    <a:pt x="18" y="125"/>
                    <a:pt x="18" y="125"/>
                    <a:pt x="18" y="125"/>
                  </a:cubicBezTo>
                  <a:cubicBezTo>
                    <a:pt x="8" y="125"/>
                    <a:pt x="0" y="117"/>
                    <a:pt x="0" y="10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12" y="110"/>
                    <a:pt x="15" y="113"/>
                    <a:pt x="18" y="113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79" y="113"/>
                    <a:pt x="182" y="110"/>
                    <a:pt x="182" y="107"/>
                  </a:cubicBezTo>
                  <a:cubicBezTo>
                    <a:pt x="182" y="6"/>
                    <a:pt x="182" y="6"/>
                    <a:pt x="182" y="6"/>
                  </a:cubicBezTo>
                  <a:cubicBezTo>
                    <a:pt x="182" y="3"/>
                    <a:pt x="184" y="0"/>
                    <a:pt x="188" y="0"/>
                  </a:cubicBezTo>
                  <a:cubicBezTo>
                    <a:pt x="191" y="0"/>
                    <a:pt x="194" y="3"/>
                    <a:pt x="194" y="6"/>
                  </a:cubicBezTo>
                  <a:cubicBezTo>
                    <a:pt x="194" y="107"/>
                    <a:pt x="194" y="107"/>
                    <a:pt x="194" y="107"/>
                  </a:cubicBezTo>
                  <a:cubicBezTo>
                    <a:pt x="194" y="117"/>
                    <a:pt x="186" y="125"/>
                    <a:pt x="176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101" name="Freeform 683"/>
            <p:cNvSpPr>
              <a:spLocks/>
            </p:cNvSpPr>
            <p:nvPr/>
          </p:nvSpPr>
          <p:spPr bwMode="auto">
            <a:xfrm>
              <a:off x="6723063" y="17513301"/>
              <a:ext cx="409575" cy="160338"/>
            </a:xfrm>
            <a:custGeom>
              <a:avLst/>
              <a:gdLst>
                <a:gd name="T0" fmla="*/ 27 w 140"/>
                <a:gd name="T1" fmla="*/ 55 h 55"/>
                <a:gd name="T2" fmla="*/ 21 w 140"/>
                <a:gd name="T3" fmla="*/ 52 h 55"/>
                <a:gd name="T4" fmla="*/ 1 w 140"/>
                <a:gd name="T5" fmla="*/ 9 h 55"/>
                <a:gd name="T6" fmla="*/ 1 w 140"/>
                <a:gd name="T7" fmla="*/ 3 h 55"/>
                <a:gd name="T8" fmla="*/ 6 w 140"/>
                <a:gd name="T9" fmla="*/ 0 h 55"/>
                <a:gd name="T10" fmla="*/ 121 w 140"/>
                <a:gd name="T11" fmla="*/ 0 h 55"/>
                <a:gd name="T12" fmla="*/ 126 w 140"/>
                <a:gd name="T13" fmla="*/ 4 h 55"/>
                <a:gd name="T14" fmla="*/ 139 w 140"/>
                <a:gd name="T15" fmla="*/ 27 h 55"/>
                <a:gd name="T16" fmla="*/ 136 w 140"/>
                <a:gd name="T17" fmla="*/ 36 h 55"/>
                <a:gd name="T18" fmla="*/ 128 w 140"/>
                <a:gd name="T19" fmla="*/ 33 h 55"/>
                <a:gd name="T20" fmla="*/ 117 w 140"/>
                <a:gd name="T21" fmla="*/ 12 h 55"/>
                <a:gd name="T22" fmla="*/ 16 w 140"/>
                <a:gd name="T23" fmla="*/ 12 h 55"/>
                <a:gd name="T24" fmla="*/ 32 w 140"/>
                <a:gd name="T25" fmla="*/ 46 h 55"/>
                <a:gd name="T26" fmla="*/ 29 w 140"/>
                <a:gd name="T27" fmla="*/ 54 h 55"/>
                <a:gd name="T28" fmla="*/ 27 w 140"/>
                <a:gd name="T2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55">
                  <a:moveTo>
                    <a:pt x="27" y="55"/>
                  </a:moveTo>
                  <a:cubicBezTo>
                    <a:pt x="25" y="55"/>
                    <a:pt x="22" y="54"/>
                    <a:pt x="21" y="5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3" y="0"/>
                    <a:pt x="125" y="2"/>
                    <a:pt x="126" y="4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40" y="30"/>
                    <a:pt x="139" y="34"/>
                    <a:pt x="136" y="36"/>
                  </a:cubicBezTo>
                  <a:cubicBezTo>
                    <a:pt x="134" y="37"/>
                    <a:pt x="130" y="36"/>
                    <a:pt x="128" y="33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4" y="49"/>
                    <a:pt x="32" y="53"/>
                    <a:pt x="29" y="54"/>
                  </a:cubicBezTo>
                  <a:cubicBezTo>
                    <a:pt x="29" y="55"/>
                    <a:pt x="28" y="55"/>
                    <a:pt x="2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102" name="Freeform 684"/>
            <p:cNvSpPr>
              <a:spLocks/>
            </p:cNvSpPr>
            <p:nvPr/>
          </p:nvSpPr>
          <p:spPr bwMode="auto">
            <a:xfrm>
              <a:off x="7162800" y="17548226"/>
              <a:ext cx="227013" cy="125413"/>
            </a:xfrm>
            <a:custGeom>
              <a:avLst/>
              <a:gdLst>
                <a:gd name="T0" fmla="*/ 57 w 78"/>
                <a:gd name="T1" fmla="*/ 43 h 43"/>
                <a:gd name="T2" fmla="*/ 54 w 78"/>
                <a:gd name="T3" fmla="*/ 42 h 43"/>
                <a:gd name="T4" fmla="*/ 51 w 78"/>
                <a:gd name="T5" fmla="*/ 34 h 43"/>
                <a:gd name="T6" fmla="*/ 63 w 78"/>
                <a:gd name="T7" fmla="*/ 12 h 43"/>
                <a:gd name="T8" fmla="*/ 6 w 78"/>
                <a:gd name="T9" fmla="*/ 12 h 43"/>
                <a:gd name="T10" fmla="*/ 0 w 78"/>
                <a:gd name="T11" fmla="*/ 6 h 43"/>
                <a:gd name="T12" fmla="*/ 6 w 78"/>
                <a:gd name="T13" fmla="*/ 0 h 43"/>
                <a:gd name="T14" fmla="*/ 72 w 78"/>
                <a:gd name="T15" fmla="*/ 0 h 43"/>
                <a:gd name="T16" fmla="*/ 77 w 78"/>
                <a:gd name="T17" fmla="*/ 2 h 43"/>
                <a:gd name="T18" fmla="*/ 78 w 78"/>
                <a:gd name="T19" fmla="*/ 8 h 43"/>
                <a:gd name="T20" fmla="*/ 62 w 78"/>
                <a:gd name="T21" fmla="*/ 40 h 43"/>
                <a:gd name="T22" fmla="*/ 57 w 78"/>
                <a:gd name="T2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43">
                  <a:moveTo>
                    <a:pt x="57" y="43"/>
                  </a:moveTo>
                  <a:cubicBezTo>
                    <a:pt x="56" y="43"/>
                    <a:pt x="55" y="43"/>
                    <a:pt x="54" y="42"/>
                  </a:cubicBezTo>
                  <a:cubicBezTo>
                    <a:pt x="51" y="41"/>
                    <a:pt x="50" y="37"/>
                    <a:pt x="51" y="34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6" y="1"/>
                    <a:pt x="77" y="2"/>
                  </a:cubicBezTo>
                  <a:cubicBezTo>
                    <a:pt x="78" y="4"/>
                    <a:pt x="78" y="6"/>
                    <a:pt x="78" y="8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1" y="42"/>
                    <a:pt x="59" y="43"/>
                    <a:pt x="5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2322875" y="1916832"/>
            <a:ext cx="288032" cy="414887"/>
            <a:chOff x="2976563" y="4168775"/>
            <a:chExt cx="439738" cy="633413"/>
          </a:xfrm>
          <a:solidFill>
            <a:schemeClr val="accent1"/>
          </a:solidFill>
        </p:grpSpPr>
        <p:sp>
          <p:nvSpPr>
            <p:cNvPr id="104" name="Freeform 11"/>
            <p:cNvSpPr>
              <a:spLocks noEditPoints="1"/>
            </p:cNvSpPr>
            <p:nvPr/>
          </p:nvSpPr>
          <p:spPr bwMode="auto">
            <a:xfrm>
              <a:off x="2976563" y="4168775"/>
              <a:ext cx="439738" cy="633413"/>
            </a:xfrm>
            <a:custGeom>
              <a:avLst/>
              <a:gdLst>
                <a:gd name="T0" fmla="*/ 126 w 150"/>
                <a:gd name="T1" fmla="*/ 217 h 217"/>
                <a:gd name="T2" fmla="*/ 23 w 150"/>
                <a:gd name="T3" fmla="*/ 217 h 217"/>
                <a:gd name="T4" fmla="*/ 0 w 150"/>
                <a:gd name="T5" fmla="*/ 194 h 217"/>
                <a:gd name="T6" fmla="*/ 0 w 150"/>
                <a:gd name="T7" fmla="*/ 23 h 217"/>
                <a:gd name="T8" fmla="*/ 23 w 150"/>
                <a:gd name="T9" fmla="*/ 0 h 217"/>
                <a:gd name="T10" fmla="*/ 126 w 150"/>
                <a:gd name="T11" fmla="*/ 0 h 217"/>
                <a:gd name="T12" fmla="*/ 150 w 150"/>
                <a:gd name="T13" fmla="*/ 23 h 217"/>
                <a:gd name="T14" fmla="*/ 150 w 150"/>
                <a:gd name="T15" fmla="*/ 194 h 217"/>
                <a:gd name="T16" fmla="*/ 126 w 150"/>
                <a:gd name="T17" fmla="*/ 217 h 217"/>
                <a:gd name="T18" fmla="*/ 23 w 150"/>
                <a:gd name="T19" fmla="*/ 12 h 217"/>
                <a:gd name="T20" fmla="*/ 12 w 150"/>
                <a:gd name="T21" fmla="*/ 23 h 217"/>
                <a:gd name="T22" fmla="*/ 12 w 150"/>
                <a:gd name="T23" fmla="*/ 194 h 217"/>
                <a:gd name="T24" fmla="*/ 23 w 150"/>
                <a:gd name="T25" fmla="*/ 205 h 217"/>
                <a:gd name="T26" fmla="*/ 126 w 150"/>
                <a:gd name="T27" fmla="*/ 205 h 217"/>
                <a:gd name="T28" fmla="*/ 138 w 150"/>
                <a:gd name="T29" fmla="*/ 194 h 217"/>
                <a:gd name="T30" fmla="*/ 138 w 150"/>
                <a:gd name="T31" fmla="*/ 23 h 217"/>
                <a:gd name="T32" fmla="*/ 126 w 150"/>
                <a:gd name="T33" fmla="*/ 12 h 217"/>
                <a:gd name="T34" fmla="*/ 23 w 150"/>
                <a:gd name="T35" fmla="*/ 1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0" h="217">
                  <a:moveTo>
                    <a:pt x="126" y="217"/>
                  </a:moveTo>
                  <a:cubicBezTo>
                    <a:pt x="23" y="217"/>
                    <a:pt x="23" y="217"/>
                    <a:pt x="23" y="217"/>
                  </a:cubicBezTo>
                  <a:cubicBezTo>
                    <a:pt x="10" y="217"/>
                    <a:pt x="0" y="207"/>
                    <a:pt x="0" y="19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39" y="0"/>
                    <a:pt x="150" y="11"/>
                    <a:pt x="150" y="23"/>
                  </a:cubicBezTo>
                  <a:cubicBezTo>
                    <a:pt x="150" y="194"/>
                    <a:pt x="150" y="194"/>
                    <a:pt x="150" y="194"/>
                  </a:cubicBezTo>
                  <a:cubicBezTo>
                    <a:pt x="150" y="207"/>
                    <a:pt x="139" y="217"/>
                    <a:pt x="126" y="217"/>
                  </a:cubicBezTo>
                  <a:close/>
                  <a:moveTo>
                    <a:pt x="23" y="12"/>
                  </a:moveTo>
                  <a:cubicBezTo>
                    <a:pt x="17" y="12"/>
                    <a:pt x="12" y="17"/>
                    <a:pt x="12" y="23"/>
                  </a:cubicBezTo>
                  <a:cubicBezTo>
                    <a:pt x="12" y="194"/>
                    <a:pt x="12" y="194"/>
                    <a:pt x="12" y="194"/>
                  </a:cubicBezTo>
                  <a:cubicBezTo>
                    <a:pt x="12" y="200"/>
                    <a:pt x="17" y="205"/>
                    <a:pt x="23" y="205"/>
                  </a:cubicBezTo>
                  <a:cubicBezTo>
                    <a:pt x="126" y="205"/>
                    <a:pt x="126" y="205"/>
                    <a:pt x="126" y="205"/>
                  </a:cubicBezTo>
                  <a:cubicBezTo>
                    <a:pt x="133" y="205"/>
                    <a:pt x="138" y="200"/>
                    <a:pt x="138" y="194"/>
                  </a:cubicBezTo>
                  <a:cubicBezTo>
                    <a:pt x="138" y="23"/>
                    <a:pt x="138" y="23"/>
                    <a:pt x="138" y="23"/>
                  </a:cubicBezTo>
                  <a:cubicBezTo>
                    <a:pt x="138" y="17"/>
                    <a:pt x="133" y="12"/>
                    <a:pt x="126" y="12"/>
                  </a:cubicBez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105" name="Freeform 12"/>
            <p:cNvSpPr>
              <a:spLocks/>
            </p:cNvSpPr>
            <p:nvPr/>
          </p:nvSpPr>
          <p:spPr bwMode="auto">
            <a:xfrm>
              <a:off x="3044826" y="4252913"/>
              <a:ext cx="300038" cy="103188"/>
            </a:xfrm>
            <a:custGeom>
              <a:avLst/>
              <a:gdLst>
                <a:gd name="T0" fmla="*/ 0 w 103"/>
                <a:gd name="T1" fmla="*/ 7 h 35"/>
                <a:gd name="T2" fmla="*/ 7 w 103"/>
                <a:gd name="T3" fmla="*/ 0 h 35"/>
                <a:gd name="T4" fmla="*/ 96 w 103"/>
                <a:gd name="T5" fmla="*/ 0 h 35"/>
                <a:gd name="T6" fmla="*/ 103 w 103"/>
                <a:gd name="T7" fmla="*/ 7 h 35"/>
                <a:gd name="T8" fmla="*/ 103 w 103"/>
                <a:gd name="T9" fmla="*/ 28 h 35"/>
                <a:gd name="T10" fmla="*/ 96 w 103"/>
                <a:gd name="T11" fmla="*/ 35 h 35"/>
                <a:gd name="T12" fmla="*/ 7 w 103"/>
                <a:gd name="T13" fmla="*/ 35 h 35"/>
                <a:gd name="T14" fmla="*/ 0 w 103"/>
                <a:gd name="T15" fmla="*/ 28 h 35"/>
                <a:gd name="T16" fmla="*/ 0 w 103"/>
                <a:gd name="T17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35">
                  <a:moveTo>
                    <a:pt x="0" y="7"/>
                  </a:moveTo>
                  <a:cubicBezTo>
                    <a:pt x="0" y="3"/>
                    <a:pt x="3" y="0"/>
                    <a:pt x="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0" y="0"/>
                    <a:pt x="103" y="3"/>
                    <a:pt x="103" y="7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31"/>
                    <a:pt x="100" y="35"/>
                    <a:pt x="96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3" y="35"/>
                    <a:pt x="0" y="31"/>
                    <a:pt x="0" y="28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106" name="Oval 13"/>
            <p:cNvSpPr>
              <a:spLocks noChangeArrowheads="1"/>
            </p:cNvSpPr>
            <p:nvPr/>
          </p:nvSpPr>
          <p:spPr bwMode="auto">
            <a:xfrm>
              <a:off x="3298826" y="4432300"/>
              <a:ext cx="44450" cy="428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107" name="Oval 14"/>
            <p:cNvSpPr>
              <a:spLocks noChangeArrowheads="1"/>
            </p:cNvSpPr>
            <p:nvPr/>
          </p:nvSpPr>
          <p:spPr bwMode="auto">
            <a:xfrm>
              <a:off x="3214688" y="4432300"/>
              <a:ext cx="42863" cy="428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108" name="Oval 15"/>
            <p:cNvSpPr>
              <a:spLocks noChangeArrowheads="1"/>
            </p:cNvSpPr>
            <p:nvPr/>
          </p:nvSpPr>
          <p:spPr bwMode="auto">
            <a:xfrm>
              <a:off x="3132138" y="4432300"/>
              <a:ext cx="44450" cy="428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109" name="Oval 16"/>
            <p:cNvSpPr>
              <a:spLocks noChangeArrowheads="1"/>
            </p:cNvSpPr>
            <p:nvPr/>
          </p:nvSpPr>
          <p:spPr bwMode="auto">
            <a:xfrm>
              <a:off x="3048001" y="4656138"/>
              <a:ext cx="42863" cy="44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110" name="Oval 17"/>
            <p:cNvSpPr>
              <a:spLocks noChangeArrowheads="1"/>
            </p:cNvSpPr>
            <p:nvPr/>
          </p:nvSpPr>
          <p:spPr bwMode="auto">
            <a:xfrm>
              <a:off x="3048001" y="4583113"/>
              <a:ext cx="42863" cy="44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111" name="Oval 18"/>
            <p:cNvSpPr>
              <a:spLocks noChangeArrowheads="1"/>
            </p:cNvSpPr>
            <p:nvPr/>
          </p:nvSpPr>
          <p:spPr bwMode="auto">
            <a:xfrm>
              <a:off x="3048001" y="4506913"/>
              <a:ext cx="42863" cy="44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112" name="Oval 19"/>
            <p:cNvSpPr>
              <a:spLocks noChangeArrowheads="1"/>
            </p:cNvSpPr>
            <p:nvPr/>
          </p:nvSpPr>
          <p:spPr bwMode="auto">
            <a:xfrm>
              <a:off x="3048001" y="4432300"/>
              <a:ext cx="42863" cy="428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113" name="Oval 20"/>
            <p:cNvSpPr>
              <a:spLocks noChangeArrowheads="1"/>
            </p:cNvSpPr>
            <p:nvPr/>
          </p:nvSpPr>
          <p:spPr bwMode="auto">
            <a:xfrm>
              <a:off x="3132138" y="4656138"/>
              <a:ext cx="44450" cy="44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114" name="Oval 21"/>
            <p:cNvSpPr>
              <a:spLocks noChangeArrowheads="1"/>
            </p:cNvSpPr>
            <p:nvPr/>
          </p:nvSpPr>
          <p:spPr bwMode="auto">
            <a:xfrm>
              <a:off x="3132138" y="4583113"/>
              <a:ext cx="44450" cy="44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115" name="Oval 22"/>
            <p:cNvSpPr>
              <a:spLocks noChangeArrowheads="1"/>
            </p:cNvSpPr>
            <p:nvPr/>
          </p:nvSpPr>
          <p:spPr bwMode="auto">
            <a:xfrm>
              <a:off x="3132138" y="4506913"/>
              <a:ext cx="44450" cy="44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116" name="Oval 23"/>
            <p:cNvSpPr>
              <a:spLocks noChangeArrowheads="1"/>
            </p:cNvSpPr>
            <p:nvPr/>
          </p:nvSpPr>
          <p:spPr bwMode="auto">
            <a:xfrm>
              <a:off x="3214688" y="4656138"/>
              <a:ext cx="46038" cy="44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117" name="Oval 24"/>
            <p:cNvSpPr>
              <a:spLocks noChangeArrowheads="1"/>
            </p:cNvSpPr>
            <p:nvPr/>
          </p:nvSpPr>
          <p:spPr bwMode="auto">
            <a:xfrm>
              <a:off x="3214688" y="4583113"/>
              <a:ext cx="46038" cy="44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118" name="Oval 25"/>
            <p:cNvSpPr>
              <a:spLocks noChangeArrowheads="1"/>
            </p:cNvSpPr>
            <p:nvPr/>
          </p:nvSpPr>
          <p:spPr bwMode="auto">
            <a:xfrm>
              <a:off x="3214688" y="4506913"/>
              <a:ext cx="46038" cy="44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119" name="Freeform 26"/>
            <p:cNvSpPr>
              <a:spLocks/>
            </p:cNvSpPr>
            <p:nvPr/>
          </p:nvSpPr>
          <p:spPr bwMode="auto">
            <a:xfrm>
              <a:off x="3298826" y="4519613"/>
              <a:ext cx="49213" cy="180975"/>
            </a:xfrm>
            <a:custGeom>
              <a:avLst/>
              <a:gdLst>
                <a:gd name="T0" fmla="*/ 17 w 17"/>
                <a:gd name="T1" fmla="*/ 59 h 62"/>
                <a:gd name="T2" fmla="*/ 13 w 17"/>
                <a:gd name="T3" fmla="*/ 62 h 62"/>
                <a:gd name="T4" fmla="*/ 4 w 17"/>
                <a:gd name="T5" fmla="*/ 62 h 62"/>
                <a:gd name="T6" fmla="*/ 0 w 17"/>
                <a:gd name="T7" fmla="*/ 59 h 62"/>
                <a:gd name="T8" fmla="*/ 0 w 17"/>
                <a:gd name="T9" fmla="*/ 3 h 62"/>
                <a:gd name="T10" fmla="*/ 4 w 17"/>
                <a:gd name="T11" fmla="*/ 0 h 62"/>
                <a:gd name="T12" fmla="*/ 13 w 17"/>
                <a:gd name="T13" fmla="*/ 0 h 62"/>
                <a:gd name="T14" fmla="*/ 17 w 17"/>
                <a:gd name="T15" fmla="*/ 3 h 62"/>
                <a:gd name="T16" fmla="*/ 17 w 17"/>
                <a:gd name="T17" fmla="*/ 5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62">
                  <a:moveTo>
                    <a:pt x="17" y="59"/>
                  </a:moveTo>
                  <a:cubicBezTo>
                    <a:pt x="17" y="61"/>
                    <a:pt x="15" y="62"/>
                    <a:pt x="13" y="62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2" y="62"/>
                    <a:pt x="0" y="61"/>
                    <a:pt x="0" y="5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1"/>
                    <a:pt x="17" y="3"/>
                  </a:cubicBezTo>
                  <a:lnTo>
                    <a:pt x="17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2214863" y="3356992"/>
            <a:ext cx="504056" cy="309056"/>
            <a:chOff x="6375401" y="5816600"/>
            <a:chExt cx="652463" cy="400050"/>
          </a:xfrm>
          <a:solidFill>
            <a:schemeClr val="accent4"/>
          </a:solidFill>
        </p:grpSpPr>
        <p:sp>
          <p:nvSpPr>
            <p:cNvPr id="121" name="Freeform 142"/>
            <p:cNvSpPr>
              <a:spLocks noEditPoints="1"/>
            </p:cNvSpPr>
            <p:nvPr/>
          </p:nvSpPr>
          <p:spPr bwMode="auto">
            <a:xfrm>
              <a:off x="6499226" y="5816600"/>
              <a:ext cx="406400" cy="400050"/>
            </a:xfrm>
            <a:custGeom>
              <a:avLst/>
              <a:gdLst>
                <a:gd name="T0" fmla="*/ 123 w 139"/>
                <a:gd name="T1" fmla="*/ 137 h 137"/>
                <a:gd name="T2" fmla="*/ 16 w 139"/>
                <a:gd name="T3" fmla="*/ 137 h 137"/>
                <a:gd name="T4" fmla="*/ 0 w 139"/>
                <a:gd name="T5" fmla="*/ 121 h 137"/>
                <a:gd name="T6" fmla="*/ 0 w 139"/>
                <a:gd name="T7" fmla="*/ 17 h 137"/>
                <a:gd name="T8" fmla="*/ 16 w 139"/>
                <a:gd name="T9" fmla="*/ 0 h 137"/>
                <a:gd name="T10" fmla="*/ 123 w 139"/>
                <a:gd name="T11" fmla="*/ 0 h 137"/>
                <a:gd name="T12" fmla="*/ 139 w 139"/>
                <a:gd name="T13" fmla="*/ 17 h 137"/>
                <a:gd name="T14" fmla="*/ 139 w 139"/>
                <a:gd name="T15" fmla="*/ 121 h 137"/>
                <a:gd name="T16" fmla="*/ 123 w 139"/>
                <a:gd name="T17" fmla="*/ 137 h 137"/>
                <a:gd name="T18" fmla="*/ 16 w 139"/>
                <a:gd name="T19" fmla="*/ 12 h 137"/>
                <a:gd name="T20" fmla="*/ 12 w 139"/>
                <a:gd name="T21" fmla="*/ 17 h 137"/>
                <a:gd name="T22" fmla="*/ 12 w 139"/>
                <a:gd name="T23" fmla="*/ 121 h 137"/>
                <a:gd name="T24" fmla="*/ 16 w 139"/>
                <a:gd name="T25" fmla="*/ 125 h 137"/>
                <a:gd name="T26" fmla="*/ 123 w 139"/>
                <a:gd name="T27" fmla="*/ 125 h 137"/>
                <a:gd name="T28" fmla="*/ 127 w 139"/>
                <a:gd name="T29" fmla="*/ 121 h 137"/>
                <a:gd name="T30" fmla="*/ 127 w 139"/>
                <a:gd name="T31" fmla="*/ 17 h 137"/>
                <a:gd name="T32" fmla="*/ 123 w 139"/>
                <a:gd name="T33" fmla="*/ 12 h 137"/>
                <a:gd name="T34" fmla="*/ 16 w 139"/>
                <a:gd name="T35" fmla="*/ 1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9" h="137">
                  <a:moveTo>
                    <a:pt x="123" y="137"/>
                  </a:moveTo>
                  <a:cubicBezTo>
                    <a:pt x="16" y="137"/>
                    <a:pt x="16" y="137"/>
                    <a:pt x="16" y="137"/>
                  </a:cubicBezTo>
                  <a:cubicBezTo>
                    <a:pt x="7" y="137"/>
                    <a:pt x="0" y="130"/>
                    <a:pt x="0" y="12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32" y="0"/>
                    <a:pt x="139" y="8"/>
                    <a:pt x="139" y="17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39" y="130"/>
                    <a:pt x="132" y="137"/>
                    <a:pt x="123" y="137"/>
                  </a:cubicBezTo>
                  <a:close/>
                  <a:moveTo>
                    <a:pt x="16" y="12"/>
                  </a:moveTo>
                  <a:cubicBezTo>
                    <a:pt x="14" y="12"/>
                    <a:pt x="12" y="14"/>
                    <a:pt x="12" y="17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12" y="123"/>
                    <a:pt x="14" y="125"/>
                    <a:pt x="16" y="125"/>
                  </a:cubicBezTo>
                  <a:cubicBezTo>
                    <a:pt x="123" y="125"/>
                    <a:pt x="123" y="125"/>
                    <a:pt x="123" y="125"/>
                  </a:cubicBezTo>
                  <a:cubicBezTo>
                    <a:pt x="125" y="125"/>
                    <a:pt x="127" y="123"/>
                    <a:pt x="127" y="121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27" y="14"/>
                    <a:pt x="125" y="12"/>
                    <a:pt x="123" y="12"/>
                  </a:cubicBezTo>
                  <a:lnTo>
                    <a:pt x="1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122" name="Freeform 143"/>
            <p:cNvSpPr>
              <a:spLocks noEditPoints="1"/>
            </p:cNvSpPr>
            <p:nvPr/>
          </p:nvSpPr>
          <p:spPr bwMode="auto">
            <a:xfrm>
              <a:off x="6375401" y="5842000"/>
              <a:ext cx="100013" cy="96838"/>
            </a:xfrm>
            <a:custGeom>
              <a:avLst/>
              <a:gdLst>
                <a:gd name="T0" fmla="*/ 17 w 34"/>
                <a:gd name="T1" fmla="*/ 33 h 33"/>
                <a:gd name="T2" fmla="*/ 0 w 34"/>
                <a:gd name="T3" fmla="*/ 16 h 33"/>
                <a:gd name="T4" fmla="*/ 17 w 34"/>
                <a:gd name="T5" fmla="*/ 0 h 33"/>
                <a:gd name="T6" fmla="*/ 34 w 34"/>
                <a:gd name="T7" fmla="*/ 16 h 33"/>
                <a:gd name="T8" fmla="*/ 17 w 34"/>
                <a:gd name="T9" fmla="*/ 33 h 33"/>
                <a:gd name="T10" fmla="*/ 17 w 34"/>
                <a:gd name="T11" fmla="*/ 12 h 33"/>
                <a:gd name="T12" fmla="*/ 12 w 34"/>
                <a:gd name="T13" fmla="*/ 16 h 33"/>
                <a:gd name="T14" fmla="*/ 17 w 34"/>
                <a:gd name="T15" fmla="*/ 21 h 33"/>
                <a:gd name="T16" fmla="*/ 22 w 34"/>
                <a:gd name="T17" fmla="*/ 16 h 33"/>
                <a:gd name="T18" fmla="*/ 17 w 34"/>
                <a:gd name="T1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3">
                  <a:moveTo>
                    <a:pt x="17" y="33"/>
                  </a:moveTo>
                  <a:cubicBezTo>
                    <a:pt x="7" y="33"/>
                    <a:pt x="0" y="26"/>
                    <a:pt x="0" y="16"/>
                  </a:cubicBezTo>
                  <a:cubicBezTo>
                    <a:pt x="0" y="7"/>
                    <a:pt x="7" y="0"/>
                    <a:pt x="17" y="0"/>
                  </a:cubicBezTo>
                  <a:cubicBezTo>
                    <a:pt x="26" y="0"/>
                    <a:pt x="34" y="7"/>
                    <a:pt x="34" y="16"/>
                  </a:cubicBezTo>
                  <a:cubicBezTo>
                    <a:pt x="34" y="26"/>
                    <a:pt x="26" y="33"/>
                    <a:pt x="17" y="33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19"/>
                    <a:pt x="14" y="21"/>
                    <a:pt x="17" y="21"/>
                  </a:cubicBezTo>
                  <a:cubicBezTo>
                    <a:pt x="19" y="21"/>
                    <a:pt x="22" y="19"/>
                    <a:pt x="22" y="16"/>
                  </a:cubicBezTo>
                  <a:cubicBezTo>
                    <a:pt x="22" y="14"/>
                    <a:pt x="19" y="12"/>
                    <a:pt x="1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123" name="Freeform 144"/>
            <p:cNvSpPr>
              <a:spLocks noEditPoints="1"/>
            </p:cNvSpPr>
            <p:nvPr/>
          </p:nvSpPr>
          <p:spPr bwMode="auto">
            <a:xfrm>
              <a:off x="6375401" y="5967413"/>
              <a:ext cx="100013" cy="96838"/>
            </a:xfrm>
            <a:custGeom>
              <a:avLst/>
              <a:gdLst>
                <a:gd name="T0" fmla="*/ 17 w 34"/>
                <a:gd name="T1" fmla="*/ 33 h 33"/>
                <a:gd name="T2" fmla="*/ 0 w 34"/>
                <a:gd name="T3" fmla="*/ 16 h 33"/>
                <a:gd name="T4" fmla="*/ 17 w 34"/>
                <a:gd name="T5" fmla="*/ 0 h 33"/>
                <a:gd name="T6" fmla="*/ 34 w 34"/>
                <a:gd name="T7" fmla="*/ 16 h 33"/>
                <a:gd name="T8" fmla="*/ 17 w 34"/>
                <a:gd name="T9" fmla="*/ 33 h 33"/>
                <a:gd name="T10" fmla="*/ 17 w 34"/>
                <a:gd name="T11" fmla="*/ 12 h 33"/>
                <a:gd name="T12" fmla="*/ 12 w 34"/>
                <a:gd name="T13" fmla="*/ 16 h 33"/>
                <a:gd name="T14" fmla="*/ 17 w 34"/>
                <a:gd name="T15" fmla="*/ 21 h 33"/>
                <a:gd name="T16" fmla="*/ 22 w 34"/>
                <a:gd name="T17" fmla="*/ 16 h 33"/>
                <a:gd name="T18" fmla="*/ 17 w 34"/>
                <a:gd name="T1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3">
                  <a:moveTo>
                    <a:pt x="17" y="33"/>
                  </a:moveTo>
                  <a:cubicBezTo>
                    <a:pt x="7" y="33"/>
                    <a:pt x="0" y="26"/>
                    <a:pt x="0" y="16"/>
                  </a:cubicBezTo>
                  <a:cubicBezTo>
                    <a:pt x="0" y="7"/>
                    <a:pt x="7" y="0"/>
                    <a:pt x="17" y="0"/>
                  </a:cubicBezTo>
                  <a:cubicBezTo>
                    <a:pt x="26" y="0"/>
                    <a:pt x="34" y="7"/>
                    <a:pt x="34" y="16"/>
                  </a:cubicBezTo>
                  <a:cubicBezTo>
                    <a:pt x="34" y="26"/>
                    <a:pt x="26" y="33"/>
                    <a:pt x="17" y="33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19"/>
                    <a:pt x="14" y="21"/>
                    <a:pt x="17" y="21"/>
                  </a:cubicBezTo>
                  <a:cubicBezTo>
                    <a:pt x="19" y="21"/>
                    <a:pt x="22" y="19"/>
                    <a:pt x="22" y="16"/>
                  </a:cubicBezTo>
                  <a:cubicBezTo>
                    <a:pt x="22" y="14"/>
                    <a:pt x="19" y="12"/>
                    <a:pt x="1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124" name="Freeform 145"/>
            <p:cNvSpPr>
              <a:spLocks noEditPoints="1"/>
            </p:cNvSpPr>
            <p:nvPr/>
          </p:nvSpPr>
          <p:spPr bwMode="auto">
            <a:xfrm>
              <a:off x="6375401" y="6091238"/>
              <a:ext cx="100013" cy="98425"/>
            </a:xfrm>
            <a:custGeom>
              <a:avLst/>
              <a:gdLst>
                <a:gd name="T0" fmla="*/ 17 w 34"/>
                <a:gd name="T1" fmla="*/ 34 h 34"/>
                <a:gd name="T2" fmla="*/ 0 w 34"/>
                <a:gd name="T3" fmla="*/ 17 h 34"/>
                <a:gd name="T4" fmla="*/ 17 w 34"/>
                <a:gd name="T5" fmla="*/ 0 h 34"/>
                <a:gd name="T6" fmla="*/ 34 w 34"/>
                <a:gd name="T7" fmla="*/ 17 h 34"/>
                <a:gd name="T8" fmla="*/ 17 w 34"/>
                <a:gd name="T9" fmla="*/ 34 h 34"/>
                <a:gd name="T10" fmla="*/ 17 w 34"/>
                <a:gd name="T11" fmla="*/ 12 h 34"/>
                <a:gd name="T12" fmla="*/ 12 w 34"/>
                <a:gd name="T13" fmla="*/ 17 h 34"/>
                <a:gd name="T14" fmla="*/ 17 w 34"/>
                <a:gd name="T15" fmla="*/ 22 h 34"/>
                <a:gd name="T16" fmla="*/ 22 w 34"/>
                <a:gd name="T17" fmla="*/ 17 h 34"/>
                <a:gd name="T18" fmla="*/ 17 w 34"/>
                <a:gd name="T19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34"/>
                  </a:moveTo>
                  <a:cubicBezTo>
                    <a:pt x="7" y="34"/>
                    <a:pt x="0" y="2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6" y="0"/>
                    <a:pt x="34" y="8"/>
                    <a:pt x="34" y="17"/>
                  </a:cubicBezTo>
                  <a:cubicBezTo>
                    <a:pt x="34" y="27"/>
                    <a:pt x="26" y="34"/>
                    <a:pt x="17" y="34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5"/>
                    <a:pt x="12" y="17"/>
                  </a:cubicBezTo>
                  <a:cubicBezTo>
                    <a:pt x="12" y="20"/>
                    <a:pt x="14" y="22"/>
                    <a:pt x="17" y="22"/>
                  </a:cubicBezTo>
                  <a:cubicBezTo>
                    <a:pt x="19" y="22"/>
                    <a:pt x="22" y="20"/>
                    <a:pt x="22" y="17"/>
                  </a:cubicBezTo>
                  <a:cubicBezTo>
                    <a:pt x="22" y="15"/>
                    <a:pt x="19" y="12"/>
                    <a:pt x="1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125" name="Freeform 146"/>
            <p:cNvSpPr>
              <a:spLocks/>
            </p:cNvSpPr>
            <p:nvPr/>
          </p:nvSpPr>
          <p:spPr bwMode="auto">
            <a:xfrm>
              <a:off x="6440488" y="5872163"/>
              <a:ext cx="93663" cy="34925"/>
            </a:xfrm>
            <a:custGeom>
              <a:avLst/>
              <a:gdLst>
                <a:gd name="T0" fmla="*/ 26 w 32"/>
                <a:gd name="T1" fmla="*/ 12 h 12"/>
                <a:gd name="T2" fmla="*/ 6 w 32"/>
                <a:gd name="T3" fmla="*/ 12 h 12"/>
                <a:gd name="T4" fmla="*/ 0 w 32"/>
                <a:gd name="T5" fmla="*/ 6 h 12"/>
                <a:gd name="T6" fmla="*/ 6 w 32"/>
                <a:gd name="T7" fmla="*/ 0 h 12"/>
                <a:gd name="T8" fmla="*/ 26 w 32"/>
                <a:gd name="T9" fmla="*/ 0 h 12"/>
                <a:gd name="T10" fmla="*/ 32 w 32"/>
                <a:gd name="T11" fmla="*/ 6 h 12"/>
                <a:gd name="T12" fmla="*/ 26 w 3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2">
                  <a:moveTo>
                    <a:pt x="2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2" y="3"/>
                    <a:pt x="32" y="6"/>
                  </a:cubicBezTo>
                  <a:cubicBezTo>
                    <a:pt x="32" y="10"/>
                    <a:pt x="29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126" name="Freeform 147"/>
            <p:cNvSpPr>
              <a:spLocks/>
            </p:cNvSpPr>
            <p:nvPr/>
          </p:nvSpPr>
          <p:spPr bwMode="auto">
            <a:xfrm>
              <a:off x="6440488" y="6000750"/>
              <a:ext cx="93663" cy="34925"/>
            </a:xfrm>
            <a:custGeom>
              <a:avLst/>
              <a:gdLst>
                <a:gd name="T0" fmla="*/ 26 w 32"/>
                <a:gd name="T1" fmla="*/ 12 h 12"/>
                <a:gd name="T2" fmla="*/ 6 w 32"/>
                <a:gd name="T3" fmla="*/ 12 h 12"/>
                <a:gd name="T4" fmla="*/ 0 w 32"/>
                <a:gd name="T5" fmla="*/ 6 h 12"/>
                <a:gd name="T6" fmla="*/ 6 w 32"/>
                <a:gd name="T7" fmla="*/ 0 h 12"/>
                <a:gd name="T8" fmla="*/ 26 w 32"/>
                <a:gd name="T9" fmla="*/ 0 h 12"/>
                <a:gd name="T10" fmla="*/ 32 w 32"/>
                <a:gd name="T11" fmla="*/ 6 h 12"/>
                <a:gd name="T12" fmla="*/ 26 w 3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2">
                  <a:moveTo>
                    <a:pt x="2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2" y="2"/>
                    <a:pt x="32" y="6"/>
                  </a:cubicBezTo>
                  <a:cubicBezTo>
                    <a:pt x="32" y="9"/>
                    <a:pt x="29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127" name="Freeform 148"/>
            <p:cNvSpPr>
              <a:spLocks/>
            </p:cNvSpPr>
            <p:nvPr/>
          </p:nvSpPr>
          <p:spPr bwMode="auto">
            <a:xfrm>
              <a:off x="6440488" y="6122988"/>
              <a:ext cx="93663" cy="34925"/>
            </a:xfrm>
            <a:custGeom>
              <a:avLst/>
              <a:gdLst>
                <a:gd name="T0" fmla="*/ 26 w 32"/>
                <a:gd name="T1" fmla="*/ 12 h 12"/>
                <a:gd name="T2" fmla="*/ 6 w 32"/>
                <a:gd name="T3" fmla="*/ 12 h 12"/>
                <a:gd name="T4" fmla="*/ 0 w 32"/>
                <a:gd name="T5" fmla="*/ 6 h 12"/>
                <a:gd name="T6" fmla="*/ 6 w 32"/>
                <a:gd name="T7" fmla="*/ 0 h 12"/>
                <a:gd name="T8" fmla="*/ 26 w 32"/>
                <a:gd name="T9" fmla="*/ 0 h 12"/>
                <a:gd name="T10" fmla="*/ 32 w 32"/>
                <a:gd name="T11" fmla="*/ 6 h 12"/>
                <a:gd name="T12" fmla="*/ 26 w 3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2">
                  <a:moveTo>
                    <a:pt x="2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2" y="3"/>
                    <a:pt x="32" y="6"/>
                  </a:cubicBezTo>
                  <a:cubicBezTo>
                    <a:pt x="32" y="10"/>
                    <a:pt x="29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128" name="Freeform 149"/>
            <p:cNvSpPr>
              <a:spLocks noEditPoints="1"/>
            </p:cNvSpPr>
            <p:nvPr/>
          </p:nvSpPr>
          <p:spPr bwMode="auto">
            <a:xfrm>
              <a:off x="6927851" y="6091238"/>
              <a:ext cx="100013" cy="98425"/>
            </a:xfrm>
            <a:custGeom>
              <a:avLst/>
              <a:gdLst>
                <a:gd name="T0" fmla="*/ 17 w 34"/>
                <a:gd name="T1" fmla="*/ 34 h 34"/>
                <a:gd name="T2" fmla="*/ 0 w 34"/>
                <a:gd name="T3" fmla="*/ 17 h 34"/>
                <a:gd name="T4" fmla="*/ 17 w 34"/>
                <a:gd name="T5" fmla="*/ 0 h 34"/>
                <a:gd name="T6" fmla="*/ 34 w 34"/>
                <a:gd name="T7" fmla="*/ 17 h 34"/>
                <a:gd name="T8" fmla="*/ 17 w 34"/>
                <a:gd name="T9" fmla="*/ 34 h 34"/>
                <a:gd name="T10" fmla="*/ 17 w 34"/>
                <a:gd name="T11" fmla="*/ 12 h 34"/>
                <a:gd name="T12" fmla="*/ 12 w 34"/>
                <a:gd name="T13" fmla="*/ 17 h 34"/>
                <a:gd name="T14" fmla="*/ 17 w 34"/>
                <a:gd name="T15" fmla="*/ 22 h 34"/>
                <a:gd name="T16" fmla="*/ 22 w 34"/>
                <a:gd name="T17" fmla="*/ 17 h 34"/>
                <a:gd name="T18" fmla="*/ 17 w 34"/>
                <a:gd name="T19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34"/>
                  </a:moveTo>
                  <a:cubicBezTo>
                    <a:pt x="8" y="34"/>
                    <a:pt x="0" y="2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4" y="8"/>
                    <a:pt x="34" y="17"/>
                  </a:cubicBezTo>
                  <a:cubicBezTo>
                    <a:pt x="34" y="27"/>
                    <a:pt x="26" y="34"/>
                    <a:pt x="17" y="34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5"/>
                    <a:pt x="12" y="17"/>
                  </a:cubicBezTo>
                  <a:cubicBezTo>
                    <a:pt x="12" y="20"/>
                    <a:pt x="14" y="22"/>
                    <a:pt x="17" y="22"/>
                  </a:cubicBezTo>
                  <a:cubicBezTo>
                    <a:pt x="19" y="22"/>
                    <a:pt x="22" y="20"/>
                    <a:pt x="22" y="17"/>
                  </a:cubicBezTo>
                  <a:cubicBezTo>
                    <a:pt x="22" y="15"/>
                    <a:pt x="19" y="12"/>
                    <a:pt x="1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129" name="Freeform 150"/>
            <p:cNvSpPr>
              <a:spLocks noEditPoints="1"/>
            </p:cNvSpPr>
            <p:nvPr/>
          </p:nvSpPr>
          <p:spPr bwMode="auto">
            <a:xfrm>
              <a:off x="6927851" y="5967413"/>
              <a:ext cx="100013" cy="96838"/>
            </a:xfrm>
            <a:custGeom>
              <a:avLst/>
              <a:gdLst>
                <a:gd name="T0" fmla="*/ 17 w 34"/>
                <a:gd name="T1" fmla="*/ 33 h 33"/>
                <a:gd name="T2" fmla="*/ 0 w 34"/>
                <a:gd name="T3" fmla="*/ 16 h 33"/>
                <a:gd name="T4" fmla="*/ 17 w 34"/>
                <a:gd name="T5" fmla="*/ 0 h 33"/>
                <a:gd name="T6" fmla="*/ 34 w 34"/>
                <a:gd name="T7" fmla="*/ 16 h 33"/>
                <a:gd name="T8" fmla="*/ 17 w 34"/>
                <a:gd name="T9" fmla="*/ 33 h 33"/>
                <a:gd name="T10" fmla="*/ 17 w 34"/>
                <a:gd name="T11" fmla="*/ 12 h 33"/>
                <a:gd name="T12" fmla="*/ 12 w 34"/>
                <a:gd name="T13" fmla="*/ 16 h 33"/>
                <a:gd name="T14" fmla="*/ 17 w 34"/>
                <a:gd name="T15" fmla="*/ 21 h 33"/>
                <a:gd name="T16" fmla="*/ 22 w 34"/>
                <a:gd name="T17" fmla="*/ 16 h 33"/>
                <a:gd name="T18" fmla="*/ 17 w 34"/>
                <a:gd name="T1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3">
                  <a:moveTo>
                    <a:pt x="17" y="33"/>
                  </a:moveTo>
                  <a:cubicBezTo>
                    <a:pt x="8" y="33"/>
                    <a:pt x="0" y="2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4" y="7"/>
                    <a:pt x="34" y="16"/>
                  </a:cubicBezTo>
                  <a:cubicBezTo>
                    <a:pt x="34" y="26"/>
                    <a:pt x="26" y="33"/>
                    <a:pt x="17" y="33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19"/>
                    <a:pt x="14" y="21"/>
                    <a:pt x="17" y="21"/>
                  </a:cubicBezTo>
                  <a:cubicBezTo>
                    <a:pt x="19" y="21"/>
                    <a:pt x="22" y="19"/>
                    <a:pt x="22" y="16"/>
                  </a:cubicBezTo>
                  <a:cubicBezTo>
                    <a:pt x="22" y="14"/>
                    <a:pt x="19" y="12"/>
                    <a:pt x="1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130" name="Freeform 151"/>
            <p:cNvSpPr>
              <a:spLocks noEditPoints="1"/>
            </p:cNvSpPr>
            <p:nvPr/>
          </p:nvSpPr>
          <p:spPr bwMode="auto">
            <a:xfrm>
              <a:off x="6927851" y="5842000"/>
              <a:ext cx="100013" cy="96838"/>
            </a:xfrm>
            <a:custGeom>
              <a:avLst/>
              <a:gdLst>
                <a:gd name="T0" fmla="*/ 17 w 34"/>
                <a:gd name="T1" fmla="*/ 33 h 33"/>
                <a:gd name="T2" fmla="*/ 0 w 34"/>
                <a:gd name="T3" fmla="*/ 16 h 33"/>
                <a:gd name="T4" fmla="*/ 17 w 34"/>
                <a:gd name="T5" fmla="*/ 0 h 33"/>
                <a:gd name="T6" fmla="*/ 34 w 34"/>
                <a:gd name="T7" fmla="*/ 16 h 33"/>
                <a:gd name="T8" fmla="*/ 17 w 34"/>
                <a:gd name="T9" fmla="*/ 33 h 33"/>
                <a:gd name="T10" fmla="*/ 17 w 34"/>
                <a:gd name="T11" fmla="*/ 12 h 33"/>
                <a:gd name="T12" fmla="*/ 12 w 34"/>
                <a:gd name="T13" fmla="*/ 16 h 33"/>
                <a:gd name="T14" fmla="*/ 17 w 34"/>
                <a:gd name="T15" fmla="*/ 21 h 33"/>
                <a:gd name="T16" fmla="*/ 22 w 34"/>
                <a:gd name="T17" fmla="*/ 16 h 33"/>
                <a:gd name="T18" fmla="*/ 17 w 34"/>
                <a:gd name="T1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3">
                  <a:moveTo>
                    <a:pt x="17" y="33"/>
                  </a:moveTo>
                  <a:cubicBezTo>
                    <a:pt x="8" y="33"/>
                    <a:pt x="0" y="2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4" y="7"/>
                    <a:pt x="34" y="16"/>
                  </a:cubicBezTo>
                  <a:cubicBezTo>
                    <a:pt x="34" y="26"/>
                    <a:pt x="26" y="33"/>
                    <a:pt x="17" y="33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19"/>
                    <a:pt x="14" y="21"/>
                    <a:pt x="17" y="21"/>
                  </a:cubicBezTo>
                  <a:cubicBezTo>
                    <a:pt x="19" y="21"/>
                    <a:pt x="22" y="19"/>
                    <a:pt x="22" y="16"/>
                  </a:cubicBezTo>
                  <a:cubicBezTo>
                    <a:pt x="22" y="14"/>
                    <a:pt x="19" y="12"/>
                    <a:pt x="1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131" name="Freeform 152"/>
            <p:cNvSpPr>
              <a:spLocks/>
            </p:cNvSpPr>
            <p:nvPr/>
          </p:nvSpPr>
          <p:spPr bwMode="auto">
            <a:xfrm>
              <a:off x="6870701" y="6122988"/>
              <a:ext cx="92075" cy="34925"/>
            </a:xfrm>
            <a:custGeom>
              <a:avLst/>
              <a:gdLst>
                <a:gd name="T0" fmla="*/ 26 w 32"/>
                <a:gd name="T1" fmla="*/ 12 h 12"/>
                <a:gd name="T2" fmla="*/ 6 w 32"/>
                <a:gd name="T3" fmla="*/ 12 h 12"/>
                <a:gd name="T4" fmla="*/ 0 w 32"/>
                <a:gd name="T5" fmla="*/ 6 h 12"/>
                <a:gd name="T6" fmla="*/ 6 w 32"/>
                <a:gd name="T7" fmla="*/ 0 h 12"/>
                <a:gd name="T8" fmla="*/ 26 w 32"/>
                <a:gd name="T9" fmla="*/ 0 h 12"/>
                <a:gd name="T10" fmla="*/ 32 w 32"/>
                <a:gd name="T11" fmla="*/ 6 h 12"/>
                <a:gd name="T12" fmla="*/ 26 w 3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2">
                  <a:moveTo>
                    <a:pt x="2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2" y="3"/>
                    <a:pt x="32" y="6"/>
                  </a:cubicBezTo>
                  <a:cubicBezTo>
                    <a:pt x="32" y="10"/>
                    <a:pt x="29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132" name="Freeform 153"/>
            <p:cNvSpPr>
              <a:spLocks/>
            </p:cNvSpPr>
            <p:nvPr/>
          </p:nvSpPr>
          <p:spPr bwMode="auto">
            <a:xfrm>
              <a:off x="6870701" y="5997575"/>
              <a:ext cx="92075" cy="34925"/>
            </a:xfrm>
            <a:custGeom>
              <a:avLst/>
              <a:gdLst>
                <a:gd name="T0" fmla="*/ 26 w 32"/>
                <a:gd name="T1" fmla="*/ 12 h 12"/>
                <a:gd name="T2" fmla="*/ 6 w 32"/>
                <a:gd name="T3" fmla="*/ 12 h 12"/>
                <a:gd name="T4" fmla="*/ 0 w 32"/>
                <a:gd name="T5" fmla="*/ 6 h 12"/>
                <a:gd name="T6" fmla="*/ 6 w 32"/>
                <a:gd name="T7" fmla="*/ 0 h 12"/>
                <a:gd name="T8" fmla="*/ 26 w 32"/>
                <a:gd name="T9" fmla="*/ 0 h 12"/>
                <a:gd name="T10" fmla="*/ 32 w 32"/>
                <a:gd name="T11" fmla="*/ 6 h 12"/>
                <a:gd name="T12" fmla="*/ 26 w 3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2">
                  <a:moveTo>
                    <a:pt x="2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2" y="3"/>
                    <a:pt x="32" y="6"/>
                  </a:cubicBezTo>
                  <a:cubicBezTo>
                    <a:pt x="32" y="9"/>
                    <a:pt x="29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133" name="Freeform 154"/>
            <p:cNvSpPr>
              <a:spLocks/>
            </p:cNvSpPr>
            <p:nvPr/>
          </p:nvSpPr>
          <p:spPr bwMode="auto">
            <a:xfrm>
              <a:off x="6870701" y="5872163"/>
              <a:ext cx="92075" cy="34925"/>
            </a:xfrm>
            <a:custGeom>
              <a:avLst/>
              <a:gdLst>
                <a:gd name="T0" fmla="*/ 26 w 32"/>
                <a:gd name="T1" fmla="*/ 12 h 12"/>
                <a:gd name="T2" fmla="*/ 6 w 32"/>
                <a:gd name="T3" fmla="*/ 12 h 12"/>
                <a:gd name="T4" fmla="*/ 0 w 32"/>
                <a:gd name="T5" fmla="*/ 6 h 12"/>
                <a:gd name="T6" fmla="*/ 6 w 32"/>
                <a:gd name="T7" fmla="*/ 0 h 12"/>
                <a:gd name="T8" fmla="*/ 26 w 32"/>
                <a:gd name="T9" fmla="*/ 0 h 12"/>
                <a:gd name="T10" fmla="*/ 32 w 32"/>
                <a:gd name="T11" fmla="*/ 6 h 12"/>
                <a:gd name="T12" fmla="*/ 26 w 3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2">
                  <a:moveTo>
                    <a:pt x="2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2" y="3"/>
                    <a:pt x="32" y="6"/>
                  </a:cubicBezTo>
                  <a:cubicBezTo>
                    <a:pt x="32" y="10"/>
                    <a:pt x="29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134" name="Freeform 155"/>
            <p:cNvSpPr>
              <a:spLocks/>
            </p:cNvSpPr>
            <p:nvPr/>
          </p:nvSpPr>
          <p:spPr bwMode="auto">
            <a:xfrm>
              <a:off x="6503988" y="6053138"/>
              <a:ext cx="158750" cy="153988"/>
            </a:xfrm>
            <a:custGeom>
              <a:avLst/>
              <a:gdLst>
                <a:gd name="T0" fmla="*/ 7 w 54"/>
                <a:gd name="T1" fmla="*/ 53 h 53"/>
                <a:gd name="T2" fmla="*/ 3 w 54"/>
                <a:gd name="T3" fmla="*/ 52 h 53"/>
                <a:gd name="T4" fmla="*/ 3 w 54"/>
                <a:gd name="T5" fmla="*/ 43 h 53"/>
                <a:gd name="T6" fmla="*/ 44 w 54"/>
                <a:gd name="T7" fmla="*/ 2 h 53"/>
                <a:gd name="T8" fmla="*/ 52 w 54"/>
                <a:gd name="T9" fmla="*/ 2 h 53"/>
                <a:gd name="T10" fmla="*/ 52 w 54"/>
                <a:gd name="T11" fmla="*/ 11 h 53"/>
                <a:gd name="T12" fmla="*/ 11 w 54"/>
                <a:gd name="T13" fmla="*/ 52 h 53"/>
                <a:gd name="T14" fmla="*/ 7 w 54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3">
                  <a:moveTo>
                    <a:pt x="7" y="53"/>
                  </a:moveTo>
                  <a:cubicBezTo>
                    <a:pt x="6" y="53"/>
                    <a:pt x="4" y="53"/>
                    <a:pt x="3" y="52"/>
                  </a:cubicBezTo>
                  <a:cubicBezTo>
                    <a:pt x="0" y="49"/>
                    <a:pt x="0" y="46"/>
                    <a:pt x="3" y="43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0"/>
                    <a:pt x="50" y="0"/>
                    <a:pt x="52" y="2"/>
                  </a:cubicBezTo>
                  <a:cubicBezTo>
                    <a:pt x="54" y="5"/>
                    <a:pt x="54" y="9"/>
                    <a:pt x="52" y="1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3"/>
                    <a:pt x="9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135" name="Freeform 156"/>
            <p:cNvSpPr>
              <a:spLocks noEditPoints="1"/>
            </p:cNvSpPr>
            <p:nvPr/>
          </p:nvSpPr>
          <p:spPr bwMode="auto">
            <a:xfrm>
              <a:off x="6618288" y="5935663"/>
              <a:ext cx="166688" cy="163513"/>
            </a:xfrm>
            <a:custGeom>
              <a:avLst/>
              <a:gdLst>
                <a:gd name="T0" fmla="*/ 40 w 57"/>
                <a:gd name="T1" fmla="*/ 56 h 56"/>
                <a:gd name="T2" fmla="*/ 16 w 57"/>
                <a:gd name="T3" fmla="*/ 56 h 56"/>
                <a:gd name="T4" fmla="*/ 0 w 57"/>
                <a:gd name="T5" fmla="*/ 39 h 56"/>
                <a:gd name="T6" fmla="*/ 0 w 57"/>
                <a:gd name="T7" fmla="*/ 16 h 56"/>
                <a:gd name="T8" fmla="*/ 16 w 57"/>
                <a:gd name="T9" fmla="*/ 0 h 56"/>
                <a:gd name="T10" fmla="*/ 40 w 57"/>
                <a:gd name="T11" fmla="*/ 0 h 56"/>
                <a:gd name="T12" fmla="*/ 57 w 57"/>
                <a:gd name="T13" fmla="*/ 16 h 56"/>
                <a:gd name="T14" fmla="*/ 57 w 57"/>
                <a:gd name="T15" fmla="*/ 39 h 56"/>
                <a:gd name="T16" fmla="*/ 40 w 57"/>
                <a:gd name="T17" fmla="*/ 56 h 56"/>
                <a:gd name="T18" fmla="*/ 16 w 57"/>
                <a:gd name="T19" fmla="*/ 12 h 56"/>
                <a:gd name="T20" fmla="*/ 12 w 57"/>
                <a:gd name="T21" fmla="*/ 16 h 56"/>
                <a:gd name="T22" fmla="*/ 12 w 57"/>
                <a:gd name="T23" fmla="*/ 39 h 56"/>
                <a:gd name="T24" fmla="*/ 16 w 57"/>
                <a:gd name="T25" fmla="*/ 44 h 56"/>
                <a:gd name="T26" fmla="*/ 40 w 57"/>
                <a:gd name="T27" fmla="*/ 44 h 56"/>
                <a:gd name="T28" fmla="*/ 45 w 57"/>
                <a:gd name="T29" fmla="*/ 39 h 56"/>
                <a:gd name="T30" fmla="*/ 45 w 57"/>
                <a:gd name="T31" fmla="*/ 16 h 56"/>
                <a:gd name="T32" fmla="*/ 40 w 57"/>
                <a:gd name="T33" fmla="*/ 12 h 56"/>
                <a:gd name="T34" fmla="*/ 16 w 57"/>
                <a:gd name="T35" fmla="*/ 1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56">
                  <a:moveTo>
                    <a:pt x="40" y="56"/>
                  </a:moveTo>
                  <a:cubicBezTo>
                    <a:pt x="16" y="56"/>
                    <a:pt x="16" y="56"/>
                    <a:pt x="16" y="56"/>
                  </a:cubicBezTo>
                  <a:cubicBezTo>
                    <a:pt x="7" y="56"/>
                    <a:pt x="0" y="48"/>
                    <a:pt x="0" y="3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9" y="0"/>
                    <a:pt x="57" y="7"/>
                    <a:pt x="57" y="16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48"/>
                    <a:pt x="49" y="56"/>
                    <a:pt x="40" y="56"/>
                  </a:cubicBezTo>
                  <a:close/>
                  <a:moveTo>
                    <a:pt x="16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2"/>
                    <a:pt x="14" y="44"/>
                    <a:pt x="16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3" y="44"/>
                    <a:pt x="45" y="42"/>
                    <a:pt x="45" y="39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4"/>
                    <a:pt x="43" y="12"/>
                    <a:pt x="40" y="12"/>
                  </a:cubicBezTo>
                  <a:lnTo>
                    <a:pt x="1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</p:grpSp>
    </p:spTree>
    <p:extLst>
      <p:ext uri="{BB962C8B-B14F-4D97-AF65-F5344CB8AC3E}">
        <p14:creationId xmlns:p14="http://schemas.microsoft.com/office/powerpoint/2010/main" val="2540434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изменения</a:t>
            </a:r>
            <a:endParaRPr lang="en-GB" dirty="0"/>
          </a:p>
        </p:txBody>
      </p:sp>
      <p:graphicFrame>
        <p:nvGraphicFramePr>
          <p:cNvPr id="32" name="Chart 31"/>
          <p:cNvGraphicFramePr/>
          <p:nvPr>
            <p:extLst>
              <p:ext uri="{D42A27DB-BD31-4B8C-83A1-F6EECF244321}">
                <p14:modId xmlns:p14="http://schemas.microsoft.com/office/powerpoint/2010/main" val="3857535542"/>
              </p:ext>
            </p:extLst>
          </p:nvPr>
        </p:nvGraphicFramePr>
        <p:xfrm>
          <a:off x="2815671" y="3236283"/>
          <a:ext cx="3512024" cy="2640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3" name="Group 32"/>
          <p:cNvGrpSpPr>
            <a:grpSpLocks noChangeAspect="1"/>
          </p:cNvGrpSpPr>
          <p:nvPr/>
        </p:nvGrpSpPr>
        <p:grpSpPr>
          <a:xfrm rot="18900000">
            <a:off x="4160203" y="2828725"/>
            <a:ext cx="822960" cy="822960"/>
            <a:chOff x="7606853" y="246063"/>
            <a:chExt cx="896937" cy="896937"/>
          </a:xfrm>
          <a:solidFill>
            <a:srgbClr val="DCDCDC"/>
          </a:solidFill>
        </p:grpSpPr>
        <p:sp>
          <p:nvSpPr>
            <p:cNvPr id="34" name="Teardrop 33"/>
            <p:cNvSpPr/>
            <p:nvPr/>
          </p:nvSpPr>
          <p:spPr>
            <a:xfrm>
              <a:off x="7606853" y="246063"/>
              <a:ext cx="896937" cy="896937"/>
            </a:xfrm>
            <a:prstGeom prst="teardrop">
              <a:avLst/>
            </a:prstGeom>
            <a:grp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7647293" y="280458"/>
              <a:ext cx="822602" cy="822602"/>
            </a:xfrm>
            <a:prstGeom prst="ellipse">
              <a:avLst/>
            </a:prstGeom>
            <a:solidFill>
              <a:srgbClr val="8C8C8C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7" name="Group 36"/>
          <p:cNvGrpSpPr>
            <a:grpSpLocks noChangeAspect="1"/>
          </p:cNvGrpSpPr>
          <p:nvPr/>
        </p:nvGrpSpPr>
        <p:grpSpPr>
          <a:xfrm rot="11700000">
            <a:off x="3074324" y="4794685"/>
            <a:ext cx="822960" cy="822960"/>
            <a:chOff x="7606853" y="246063"/>
            <a:chExt cx="896937" cy="896937"/>
          </a:xfrm>
          <a:solidFill>
            <a:srgbClr val="575757">
              <a:alpha val="50196"/>
            </a:srgbClr>
          </a:solidFill>
        </p:grpSpPr>
        <p:sp>
          <p:nvSpPr>
            <p:cNvPr id="38" name="Teardrop 37"/>
            <p:cNvSpPr/>
            <p:nvPr/>
          </p:nvSpPr>
          <p:spPr>
            <a:xfrm>
              <a:off x="7606853" y="246063"/>
              <a:ext cx="896937" cy="896937"/>
            </a:xfrm>
            <a:prstGeom prst="teardrop">
              <a:avLst/>
            </a:prstGeom>
            <a:grp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7647293" y="280458"/>
              <a:ext cx="822602" cy="822602"/>
            </a:xfrm>
            <a:prstGeom prst="ellipse">
              <a:avLst/>
            </a:prstGeom>
            <a:solidFill>
              <a:srgbClr val="575757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1" name="Group 40"/>
          <p:cNvGrpSpPr>
            <a:grpSpLocks noChangeAspect="1"/>
          </p:cNvGrpSpPr>
          <p:nvPr/>
        </p:nvGrpSpPr>
        <p:grpSpPr>
          <a:xfrm rot="4776862">
            <a:off x="5206052" y="4847077"/>
            <a:ext cx="822960" cy="822960"/>
            <a:chOff x="7606853" y="246063"/>
            <a:chExt cx="896937" cy="896937"/>
          </a:xfrm>
          <a:solidFill>
            <a:srgbClr val="72C7E7"/>
          </a:solidFill>
        </p:grpSpPr>
        <p:sp>
          <p:nvSpPr>
            <p:cNvPr id="42" name="Teardrop 41"/>
            <p:cNvSpPr/>
            <p:nvPr/>
          </p:nvSpPr>
          <p:spPr>
            <a:xfrm>
              <a:off x="7606853" y="246063"/>
              <a:ext cx="896937" cy="896937"/>
            </a:xfrm>
            <a:prstGeom prst="teardrop">
              <a:avLst/>
            </a:prstGeom>
            <a:solidFill>
              <a:schemeClr val="accent6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7647293" y="280458"/>
              <a:ext cx="822602" cy="822602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2865859" y="1850686"/>
            <a:ext cx="3362325" cy="792000"/>
          </a:xfrm>
          <a:prstGeom prst="roundRect">
            <a:avLst>
              <a:gd name="adj" fmla="val 10178"/>
            </a:avLst>
          </a:prstGeom>
          <a:solidFill>
            <a:srgbClr val="8C8C8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spAutoFit/>
          </a:bodyPr>
          <a:lstStyle/>
          <a:p>
            <a:pPr algn="ctr"/>
            <a:endParaRPr lang="en-US" sz="1400" dirty="0" err="1" smtClean="0">
              <a:solidFill>
                <a:schemeClr val="tx2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014206" y="1973729"/>
            <a:ext cx="314660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ru-RU" b="1" dirty="0">
                <a:solidFill>
                  <a:schemeClr val="bg2"/>
                </a:solidFill>
              </a:rPr>
              <a:t>Корпоративное управление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17830" y="5303534"/>
            <a:ext cx="2571539" cy="540000"/>
          </a:xfrm>
          <a:prstGeom prst="roundRect">
            <a:avLst>
              <a:gd name="adj" fmla="val 10178"/>
            </a:avLst>
          </a:prstGeom>
          <a:solidFill>
            <a:srgbClr val="57575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endParaRPr lang="en-US" sz="1400" dirty="0" err="1" smtClean="0">
              <a:solidFill>
                <a:schemeClr val="tx2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5967" y="5419948"/>
            <a:ext cx="235153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Годовой отчет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088831" y="5303534"/>
            <a:ext cx="2650674" cy="540000"/>
          </a:xfrm>
          <a:prstGeom prst="roundRect">
            <a:avLst>
              <a:gd name="adj" fmla="val 10178"/>
            </a:avLst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endParaRPr lang="en-US" sz="1400" dirty="0" err="1" smtClean="0">
              <a:solidFill>
                <a:schemeClr val="tx2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209798" y="5450725"/>
            <a:ext cx="24087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МСФО 9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3315058" y="5038283"/>
            <a:ext cx="345156" cy="342289"/>
            <a:chOff x="9766301" y="7064375"/>
            <a:chExt cx="573087" cy="568326"/>
          </a:xfrm>
          <a:solidFill>
            <a:schemeClr val="bg1"/>
          </a:solidFill>
        </p:grpSpPr>
        <p:sp>
          <p:nvSpPr>
            <p:cNvPr id="52" name="Freeform 325"/>
            <p:cNvSpPr>
              <a:spLocks/>
            </p:cNvSpPr>
            <p:nvPr/>
          </p:nvSpPr>
          <p:spPr bwMode="auto">
            <a:xfrm>
              <a:off x="10031413" y="7127875"/>
              <a:ext cx="34925" cy="376238"/>
            </a:xfrm>
            <a:custGeom>
              <a:avLst/>
              <a:gdLst>
                <a:gd name="T0" fmla="*/ 6 w 12"/>
                <a:gd name="T1" fmla="*/ 129 h 129"/>
                <a:gd name="T2" fmla="*/ 0 w 12"/>
                <a:gd name="T3" fmla="*/ 123 h 129"/>
                <a:gd name="T4" fmla="*/ 0 w 12"/>
                <a:gd name="T5" fmla="*/ 6 h 129"/>
                <a:gd name="T6" fmla="*/ 6 w 12"/>
                <a:gd name="T7" fmla="*/ 0 h 129"/>
                <a:gd name="T8" fmla="*/ 12 w 12"/>
                <a:gd name="T9" fmla="*/ 6 h 129"/>
                <a:gd name="T10" fmla="*/ 12 w 12"/>
                <a:gd name="T11" fmla="*/ 123 h 129"/>
                <a:gd name="T12" fmla="*/ 6 w 12"/>
                <a:gd name="T1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9">
                  <a:moveTo>
                    <a:pt x="6" y="129"/>
                  </a:moveTo>
                  <a:cubicBezTo>
                    <a:pt x="3" y="129"/>
                    <a:pt x="0" y="126"/>
                    <a:pt x="0" y="12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23"/>
                    <a:pt x="12" y="123"/>
                    <a:pt x="12" y="123"/>
                  </a:cubicBezTo>
                  <a:cubicBezTo>
                    <a:pt x="12" y="126"/>
                    <a:pt x="9" y="129"/>
                    <a:pt x="6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53" name="Freeform 326"/>
            <p:cNvSpPr>
              <a:spLocks/>
            </p:cNvSpPr>
            <p:nvPr/>
          </p:nvSpPr>
          <p:spPr bwMode="auto">
            <a:xfrm>
              <a:off x="10085388" y="7148513"/>
              <a:ext cx="195263" cy="80963"/>
            </a:xfrm>
            <a:custGeom>
              <a:avLst/>
              <a:gdLst>
                <a:gd name="T0" fmla="*/ 7 w 67"/>
                <a:gd name="T1" fmla="*/ 28 h 28"/>
                <a:gd name="T2" fmla="*/ 1 w 67"/>
                <a:gd name="T3" fmla="*/ 24 h 28"/>
                <a:gd name="T4" fmla="*/ 5 w 67"/>
                <a:gd name="T5" fmla="*/ 17 h 28"/>
                <a:gd name="T6" fmla="*/ 59 w 67"/>
                <a:gd name="T7" fmla="*/ 1 h 28"/>
                <a:gd name="T8" fmla="*/ 66 w 67"/>
                <a:gd name="T9" fmla="*/ 5 h 28"/>
                <a:gd name="T10" fmla="*/ 62 w 67"/>
                <a:gd name="T11" fmla="*/ 13 h 28"/>
                <a:gd name="T12" fmla="*/ 9 w 67"/>
                <a:gd name="T13" fmla="*/ 28 h 28"/>
                <a:gd name="T14" fmla="*/ 7 w 6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8">
                  <a:moveTo>
                    <a:pt x="7" y="28"/>
                  </a:moveTo>
                  <a:cubicBezTo>
                    <a:pt x="4" y="28"/>
                    <a:pt x="2" y="27"/>
                    <a:pt x="1" y="24"/>
                  </a:cubicBezTo>
                  <a:cubicBezTo>
                    <a:pt x="0" y="21"/>
                    <a:pt x="2" y="17"/>
                    <a:pt x="5" y="1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2" y="0"/>
                    <a:pt x="65" y="2"/>
                    <a:pt x="66" y="5"/>
                  </a:cubicBezTo>
                  <a:cubicBezTo>
                    <a:pt x="67" y="8"/>
                    <a:pt x="65" y="12"/>
                    <a:pt x="62" y="1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54" name="Freeform 327"/>
            <p:cNvSpPr>
              <a:spLocks/>
            </p:cNvSpPr>
            <p:nvPr/>
          </p:nvSpPr>
          <p:spPr bwMode="auto">
            <a:xfrm>
              <a:off x="10085388" y="7221538"/>
              <a:ext cx="195263" cy="80963"/>
            </a:xfrm>
            <a:custGeom>
              <a:avLst/>
              <a:gdLst>
                <a:gd name="T0" fmla="*/ 7 w 67"/>
                <a:gd name="T1" fmla="*/ 28 h 28"/>
                <a:gd name="T2" fmla="*/ 1 w 67"/>
                <a:gd name="T3" fmla="*/ 24 h 28"/>
                <a:gd name="T4" fmla="*/ 5 w 67"/>
                <a:gd name="T5" fmla="*/ 17 h 28"/>
                <a:gd name="T6" fmla="*/ 59 w 67"/>
                <a:gd name="T7" fmla="*/ 1 h 28"/>
                <a:gd name="T8" fmla="*/ 66 w 67"/>
                <a:gd name="T9" fmla="*/ 5 h 28"/>
                <a:gd name="T10" fmla="*/ 62 w 67"/>
                <a:gd name="T11" fmla="*/ 13 h 28"/>
                <a:gd name="T12" fmla="*/ 9 w 67"/>
                <a:gd name="T13" fmla="*/ 28 h 28"/>
                <a:gd name="T14" fmla="*/ 7 w 6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8">
                  <a:moveTo>
                    <a:pt x="7" y="28"/>
                  </a:moveTo>
                  <a:cubicBezTo>
                    <a:pt x="4" y="28"/>
                    <a:pt x="2" y="27"/>
                    <a:pt x="1" y="24"/>
                  </a:cubicBezTo>
                  <a:cubicBezTo>
                    <a:pt x="0" y="21"/>
                    <a:pt x="2" y="18"/>
                    <a:pt x="5" y="1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2" y="0"/>
                    <a:pt x="65" y="2"/>
                    <a:pt x="66" y="5"/>
                  </a:cubicBezTo>
                  <a:cubicBezTo>
                    <a:pt x="67" y="8"/>
                    <a:pt x="65" y="12"/>
                    <a:pt x="62" y="1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55" name="Freeform 328"/>
            <p:cNvSpPr>
              <a:spLocks/>
            </p:cNvSpPr>
            <p:nvPr/>
          </p:nvSpPr>
          <p:spPr bwMode="auto">
            <a:xfrm>
              <a:off x="9821863" y="7148513"/>
              <a:ext cx="195263" cy="80963"/>
            </a:xfrm>
            <a:custGeom>
              <a:avLst/>
              <a:gdLst>
                <a:gd name="T0" fmla="*/ 60 w 67"/>
                <a:gd name="T1" fmla="*/ 28 h 28"/>
                <a:gd name="T2" fmla="*/ 58 w 67"/>
                <a:gd name="T3" fmla="*/ 28 h 28"/>
                <a:gd name="T4" fmla="*/ 5 w 67"/>
                <a:gd name="T5" fmla="*/ 13 h 28"/>
                <a:gd name="T6" fmla="*/ 1 w 67"/>
                <a:gd name="T7" fmla="*/ 5 h 28"/>
                <a:gd name="T8" fmla="*/ 8 w 67"/>
                <a:gd name="T9" fmla="*/ 1 h 28"/>
                <a:gd name="T10" fmla="*/ 62 w 67"/>
                <a:gd name="T11" fmla="*/ 17 h 28"/>
                <a:gd name="T12" fmla="*/ 66 w 67"/>
                <a:gd name="T13" fmla="*/ 24 h 28"/>
                <a:gd name="T14" fmla="*/ 60 w 6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8">
                  <a:moveTo>
                    <a:pt x="60" y="28"/>
                  </a:moveTo>
                  <a:cubicBezTo>
                    <a:pt x="60" y="28"/>
                    <a:pt x="59" y="28"/>
                    <a:pt x="58" y="2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5" y="17"/>
                    <a:pt x="67" y="21"/>
                    <a:pt x="66" y="24"/>
                  </a:cubicBezTo>
                  <a:cubicBezTo>
                    <a:pt x="65" y="27"/>
                    <a:pt x="63" y="28"/>
                    <a:pt x="6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56" name="Freeform 329"/>
            <p:cNvSpPr>
              <a:spLocks/>
            </p:cNvSpPr>
            <p:nvPr/>
          </p:nvSpPr>
          <p:spPr bwMode="auto">
            <a:xfrm>
              <a:off x="9821863" y="7221538"/>
              <a:ext cx="195263" cy="80963"/>
            </a:xfrm>
            <a:custGeom>
              <a:avLst/>
              <a:gdLst>
                <a:gd name="T0" fmla="*/ 60 w 67"/>
                <a:gd name="T1" fmla="*/ 28 h 28"/>
                <a:gd name="T2" fmla="*/ 58 w 67"/>
                <a:gd name="T3" fmla="*/ 28 h 28"/>
                <a:gd name="T4" fmla="*/ 5 w 67"/>
                <a:gd name="T5" fmla="*/ 13 h 28"/>
                <a:gd name="T6" fmla="*/ 1 w 67"/>
                <a:gd name="T7" fmla="*/ 5 h 28"/>
                <a:gd name="T8" fmla="*/ 8 w 67"/>
                <a:gd name="T9" fmla="*/ 1 h 28"/>
                <a:gd name="T10" fmla="*/ 62 w 67"/>
                <a:gd name="T11" fmla="*/ 17 h 28"/>
                <a:gd name="T12" fmla="*/ 66 w 67"/>
                <a:gd name="T13" fmla="*/ 24 h 28"/>
                <a:gd name="T14" fmla="*/ 60 w 6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8">
                  <a:moveTo>
                    <a:pt x="60" y="28"/>
                  </a:moveTo>
                  <a:cubicBezTo>
                    <a:pt x="60" y="28"/>
                    <a:pt x="59" y="28"/>
                    <a:pt x="58" y="2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5" y="18"/>
                    <a:pt x="67" y="21"/>
                    <a:pt x="66" y="24"/>
                  </a:cubicBezTo>
                  <a:cubicBezTo>
                    <a:pt x="65" y="27"/>
                    <a:pt x="63" y="28"/>
                    <a:pt x="6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57" name="Freeform 330"/>
            <p:cNvSpPr>
              <a:spLocks/>
            </p:cNvSpPr>
            <p:nvPr/>
          </p:nvSpPr>
          <p:spPr bwMode="auto">
            <a:xfrm>
              <a:off x="9821863" y="7294563"/>
              <a:ext cx="184150" cy="79375"/>
            </a:xfrm>
            <a:custGeom>
              <a:avLst/>
              <a:gdLst>
                <a:gd name="T0" fmla="*/ 57 w 63"/>
                <a:gd name="T1" fmla="*/ 27 h 27"/>
                <a:gd name="T2" fmla="*/ 55 w 63"/>
                <a:gd name="T3" fmla="*/ 27 h 27"/>
                <a:gd name="T4" fmla="*/ 5 w 63"/>
                <a:gd name="T5" fmla="*/ 12 h 27"/>
                <a:gd name="T6" fmla="*/ 1 w 63"/>
                <a:gd name="T7" fmla="*/ 5 h 27"/>
                <a:gd name="T8" fmla="*/ 8 w 63"/>
                <a:gd name="T9" fmla="*/ 1 h 27"/>
                <a:gd name="T10" fmla="*/ 58 w 63"/>
                <a:gd name="T11" fmla="*/ 15 h 27"/>
                <a:gd name="T12" fmla="*/ 62 w 63"/>
                <a:gd name="T13" fmla="*/ 23 h 27"/>
                <a:gd name="T14" fmla="*/ 57 w 63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27">
                  <a:moveTo>
                    <a:pt x="57" y="27"/>
                  </a:moveTo>
                  <a:cubicBezTo>
                    <a:pt x="56" y="27"/>
                    <a:pt x="56" y="27"/>
                    <a:pt x="55" y="27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61" y="16"/>
                    <a:pt x="63" y="19"/>
                    <a:pt x="62" y="23"/>
                  </a:cubicBezTo>
                  <a:cubicBezTo>
                    <a:pt x="62" y="25"/>
                    <a:pt x="59" y="27"/>
                    <a:pt x="5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58" name="Freeform 331"/>
            <p:cNvSpPr>
              <a:spLocks/>
            </p:cNvSpPr>
            <p:nvPr/>
          </p:nvSpPr>
          <p:spPr bwMode="auto">
            <a:xfrm>
              <a:off x="10085388" y="7318375"/>
              <a:ext cx="125413" cy="60325"/>
            </a:xfrm>
            <a:custGeom>
              <a:avLst/>
              <a:gdLst>
                <a:gd name="T0" fmla="*/ 7 w 43"/>
                <a:gd name="T1" fmla="*/ 21 h 21"/>
                <a:gd name="T2" fmla="*/ 1 w 43"/>
                <a:gd name="T3" fmla="*/ 17 h 21"/>
                <a:gd name="T4" fmla="*/ 5 w 43"/>
                <a:gd name="T5" fmla="*/ 10 h 21"/>
                <a:gd name="T6" fmla="*/ 34 w 43"/>
                <a:gd name="T7" fmla="*/ 1 h 21"/>
                <a:gd name="T8" fmla="*/ 42 w 43"/>
                <a:gd name="T9" fmla="*/ 5 h 21"/>
                <a:gd name="T10" fmla="*/ 38 w 43"/>
                <a:gd name="T11" fmla="*/ 13 h 21"/>
                <a:gd name="T12" fmla="*/ 9 w 43"/>
                <a:gd name="T13" fmla="*/ 21 h 21"/>
                <a:gd name="T14" fmla="*/ 7 w 43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21">
                  <a:moveTo>
                    <a:pt x="7" y="21"/>
                  </a:moveTo>
                  <a:cubicBezTo>
                    <a:pt x="4" y="21"/>
                    <a:pt x="2" y="20"/>
                    <a:pt x="1" y="17"/>
                  </a:cubicBezTo>
                  <a:cubicBezTo>
                    <a:pt x="0" y="14"/>
                    <a:pt x="2" y="10"/>
                    <a:pt x="5" y="1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8" y="0"/>
                    <a:pt x="41" y="2"/>
                    <a:pt x="42" y="5"/>
                  </a:cubicBezTo>
                  <a:cubicBezTo>
                    <a:pt x="43" y="8"/>
                    <a:pt x="41" y="12"/>
                    <a:pt x="38" y="1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1"/>
                    <a:pt x="8" y="21"/>
                    <a:pt x="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59" name="Freeform 332"/>
            <p:cNvSpPr>
              <a:spLocks/>
            </p:cNvSpPr>
            <p:nvPr/>
          </p:nvSpPr>
          <p:spPr bwMode="auto">
            <a:xfrm>
              <a:off x="10044113" y="7064375"/>
              <a:ext cx="295275" cy="511175"/>
            </a:xfrm>
            <a:custGeom>
              <a:avLst/>
              <a:gdLst>
                <a:gd name="T0" fmla="*/ 4 w 101"/>
                <a:gd name="T1" fmla="*/ 175 h 175"/>
                <a:gd name="T2" fmla="*/ 0 w 101"/>
                <a:gd name="T3" fmla="*/ 164 h 175"/>
                <a:gd name="T4" fmla="*/ 85 w 101"/>
                <a:gd name="T5" fmla="*/ 140 h 175"/>
                <a:gd name="T6" fmla="*/ 89 w 101"/>
                <a:gd name="T7" fmla="*/ 135 h 175"/>
                <a:gd name="T8" fmla="*/ 89 w 101"/>
                <a:gd name="T9" fmla="*/ 18 h 175"/>
                <a:gd name="T10" fmla="*/ 87 w 101"/>
                <a:gd name="T11" fmla="*/ 14 h 175"/>
                <a:gd name="T12" fmla="*/ 83 w 101"/>
                <a:gd name="T13" fmla="*/ 13 h 175"/>
                <a:gd name="T14" fmla="*/ 4 w 101"/>
                <a:gd name="T15" fmla="*/ 34 h 175"/>
                <a:gd name="T16" fmla="*/ 0 w 101"/>
                <a:gd name="T17" fmla="*/ 23 h 175"/>
                <a:gd name="T18" fmla="*/ 79 w 101"/>
                <a:gd name="T19" fmla="*/ 1 h 175"/>
                <a:gd name="T20" fmla="*/ 95 w 101"/>
                <a:gd name="T21" fmla="*/ 4 h 175"/>
                <a:gd name="T22" fmla="*/ 101 w 101"/>
                <a:gd name="T23" fmla="*/ 18 h 175"/>
                <a:gd name="T24" fmla="*/ 101 w 101"/>
                <a:gd name="T25" fmla="*/ 135 h 175"/>
                <a:gd name="T26" fmla="*/ 89 w 101"/>
                <a:gd name="T27" fmla="*/ 152 h 175"/>
                <a:gd name="T28" fmla="*/ 4 w 101"/>
                <a:gd name="T2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75">
                  <a:moveTo>
                    <a:pt x="4" y="175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8" y="139"/>
                    <a:pt x="89" y="137"/>
                    <a:pt x="89" y="135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9" y="16"/>
                    <a:pt x="89" y="15"/>
                    <a:pt x="87" y="14"/>
                  </a:cubicBezTo>
                  <a:cubicBezTo>
                    <a:pt x="86" y="13"/>
                    <a:pt x="84" y="12"/>
                    <a:pt x="83" y="13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85" y="0"/>
                    <a:pt x="90" y="1"/>
                    <a:pt x="95" y="4"/>
                  </a:cubicBezTo>
                  <a:cubicBezTo>
                    <a:pt x="99" y="7"/>
                    <a:pt x="101" y="12"/>
                    <a:pt x="101" y="18"/>
                  </a:cubicBezTo>
                  <a:cubicBezTo>
                    <a:pt x="101" y="135"/>
                    <a:pt x="101" y="135"/>
                    <a:pt x="101" y="135"/>
                  </a:cubicBezTo>
                  <a:cubicBezTo>
                    <a:pt x="101" y="143"/>
                    <a:pt x="96" y="150"/>
                    <a:pt x="89" y="152"/>
                  </a:cubicBezTo>
                  <a:lnTo>
                    <a:pt x="4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60" name="Freeform 333"/>
            <p:cNvSpPr>
              <a:spLocks/>
            </p:cNvSpPr>
            <p:nvPr/>
          </p:nvSpPr>
          <p:spPr bwMode="auto">
            <a:xfrm>
              <a:off x="10044113" y="7513638"/>
              <a:ext cx="295275" cy="119063"/>
            </a:xfrm>
            <a:custGeom>
              <a:avLst/>
              <a:gdLst>
                <a:gd name="T0" fmla="*/ 4 w 101"/>
                <a:gd name="T1" fmla="*/ 41 h 41"/>
                <a:gd name="T2" fmla="*/ 0 w 101"/>
                <a:gd name="T3" fmla="*/ 29 h 41"/>
                <a:gd name="T4" fmla="*/ 85 w 101"/>
                <a:gd name="T5" fmla="*/ 6 h 41"/>
                <a:gd name="T6" fmla="*/ 89 w 101"/>
                <a:gd name="T7" fmla="*/ 0 h 41"/>
                <a:gd name="T8" fmla="*/ 101 w 101"/>
                <a:gd name="T9" fmla="*/ 0 h 41"/>
                <a:gd name="T10" fmla="*/ 89 w 101"/>
                <a:gd name="T11" fmla="*/ 17 h 41"/>
                <a:gd name="T12" fmla="*/ 4 w 101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41">
                  <a:moveTo>
                    <a:pt x="4" y="41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8" y="5"/>
                    <a:pt x="89" y="3"/>
                    <a:pt x="8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8"/>
                    <a:pt x="96" y="15"/>
                    <a:pt x="89" y="17"/>
                  </a:cubicBezTo>
                  <a:lnTo>
                    <a:pt x="4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61" name="Freeform 334"/>
            <p:cNvSpPr>
              <a:spLocks/>
            </p:cNvSpPr>
            <p:nvPr/>
          </p:nvSpPr>
          <p:spPr bwMode="auto">
            <a:xfrm>
              <a:off x="9766301" y="7513638"/>
              <a:ext cx="295275" cy="119063"/>
            </a:xfrm>
            <a:custGeom>
              <a:avLst/>
              <a:gdLst>
                <a:gd name="T0" fmla="*/ 98 w 101"/>
                <a:gd name="T1" fmla="*/ 41 h 41"/>
                <a:gd name="T2" fmla="*/ 13 w 101"/>
                <a:gd name="T3" fmla="*/ 17 h 41"/>
                <a:gd name="T4" fmla="*/ 0 w 101"/>
                <a:gd name="T5" fmla="*/ 0 h 41"/>
                <a:gd name="T6" fmla="*/ 12 w 101"/>
                <a:gd name="T7" fmla="*/ 0 h 41"/>
                <a:gd name="T8" fmla="*/ 16 w 101"/>
                <a:gd name="T9" fmla="*/ 6 h 41"/>
                <a:gd name="T10" fmla="*/ 101 w 101"/>
                <a:gd name="T11" fmla="*/ 29 h 41"/>
                <a:gd name="T12" fmla="*/ 98 w 101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41">
                  <a:moveTo>
                    <a:pt x="98" y="41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6" y="15"/>
                    <a:pt x="0" y="8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4" y="5"/>
                    <a:pt x="16" y="6"/>
                  </a:cubicBezTo>
                  <a:cubicBezTo>
                    <a:pt x="101" y="29"/>
                    <a:pt x="101" y="29"/>
                    <a:pt x="101" y="29"/>
                  </a:cubicBezTo>
                  <a:lnTo>
                    <a:pt x="9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62" name="Freeform 335"/>
            <p:cNvSpPr>
              <a:spLocks/>
            </p:cNvSpPr>
            <p:nvPr/>
          </p:nvSpPr>
          <p:spPr bwMode="auto">
            <a:xfrm>
              <a:off x="9772651" y="7064375"/>
              <a:ext cx="293688" cy="511175"/>
            </a:xfrm>
            <a:custGeom>
              <a:avLst/>
              <a:gdLst>
                <a:gd name="T0" fmla="*/ 98 w 101"/>
                <a:gd name="T1" fmla="*/ 175 h 175"/>
                <a:gd name="T2" fmla="*/ 13 w 101"/>
                <a:gd name="T3" fmla="*/ 152 h 175"/>
                <a:gd name="T4" fmla="*/ 0 w 101"/>
                <a:gd name="T5" fmla="*/ 135 h 175"/>
                <a:gd name="T6" fmla="*/ 0 w 101"/>
                <a:gd name="T7" fmla="*/ 18 h 175"/>
                <a:gd name="T8" fmla="*/ 7 w 101"/>
                <a:gd name="T9" fmla="*/ 4 h 175"/>
                <a:gd name="T10" fmla="*/ 22 w 101"/>
                <a:gd name="T11" fmla="*/ 1 h 175"/>
                <a:gd name="T12" fmla="*/ 101 w 101"/>
                <a:gd name="T13" fmla="*/ 23 h 175"/>
                <a:gd name="T14" fmla="*/ 98 w 101"/>
                <a:gd name="T15" fmla="*/ 34 h 175"/>
                <a:gd name="T16" fmla="*/ 19 w 101"/>
                <a:gd name="T17" fmla="*/ 13 h 175"/>
                <a:gd name="T18" fmla="*/ 14 w 101"/>
                <a:gd name="T19" fmla="*/ 14 h 175"/>
                <a:gd name="T20" fmla="*/ 12 w 101"/>
                <a:gd name="T21" fmla="*/ 18 h 175"/>
                <a:gd name="T22" fmla="*/ 12 w 101"/>
                <a:gd name="T23" fmla="*/ 135 h 175"/>
                <a:gd name="T24" fmla="*/ 16 w 101"/>
                <a:gd name="T25" fmla="*/ 140 h 175"/>
                <a:gd name="T26" fmla="*/ 101 w 101"/>
                <a:gd name="T27" fmla="*/ 164 h 175"/>
                <a:gd name="T28" fmla="*/ 98 w 101"/>
                <a:gd name="T2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75">
                  <a:moveTo>
                    <a:pt x="98" y="175"/>
                  </a:moveTo>
                  <a:cubicBezTo>
                    <a:pt x="13" y="152"/>
                    <a:pt x="13" y="152"/>
                    <a:pt x="13" y="152"/>
                  </a:cubicBezTo>
                  <a:cubicBezTo>
                    <a:pt x="5" y="150"/>
                    <a:pt x="0" y="143"/>
                    <a:pt x="0" y="13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"/>
                    <a:pt x="2" y="7"/>
                    <a:pt x="7" y="4"/>
                  </a:cubicBezTo>
                  <a:cubicBezTo>
                    <a:pt x="11" y="1"/>
                    <a:pt x="17" y="0"/>
                    <a:pt x="22" y="1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7" y="12"/>
                    <a:pt x="15" y="13"/>
                    <a:pt x="14" y="14"/>
                  </a:cubicBezTo>
                  <a:cubicBezTo>
                    <a:pt x="13" y="15"/>
                    <a:pt x="12" y="16"/>
                    <a:pt x="12" y="18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37"/>
                    <a:pt x="14" y="139"/>
                    <a:pt x="16" y="140"/>
                  </a:cubicBezTo>
                  <a:cubicBezTo>
                    <a:pt x="101" y="164"/>
                    <a:pt x="101" y="164"/>
                    <a:pt x="101" y="164"/>
                  </a:cubicBezTo>
                  <a:lnTo>
                    <a:pt x="98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410929" y="4941168"/>
            <a:ext cx="405370" cy="561385"/>
            <a:chOff x="6396038" y="11407775"/>
            <a:chExt cx="482600" cy="668338"/>
          </a:xfrm>
          <a:solidFill>
            <a:schemeClr val="bg1"/>
          </a:solidFill>
        </p:grpSpPr>
        <p:sp>
          <p:nvSpPr>
            <p:cNvPr id="64" name="Freeform 496"/>
            <p:cNvSpPr>
              <a:spLocks noEditPoints="1"/>
            </p:cNvSpPr>
            <p:nvPr/>
          </p:nvSpPr>
          <p:spPr bwMode="auto">
            <a:xfrm>
              <a:off x="6396038" y="11591925"/>
              <a:ext cx="482600" cy="484188"/>
            </a:xfrm>
            <a:custGeom>
              <a:avLst/>
              <a:gdLst>
                <a:gd name="T0" fmla="*/ 82 w 165"/>
                <a:gd name="T1" fmla="*/ 166 h 166"/>
                <a:gd name="T2" fmla="*/ 0 w 165"/>
                <a:gd name="T3" fmla="*/ 83 h 166"/>
                <a:gd name="T4" fmla="*/ 82 w 165"/>
                <a:gd name="T5" fmla="*/ 0 h 166"/>
                <a:gd name="T6" fmla="*/ 165 w 165"/>
                <a:gd name="T7" fmla="*/ 83 h 166"/>
                <a:gd name="T8" fmla="*/ 82 w 165"/>
                <a:gd name="T9" fmla="*/ 166 h 166"/>
                <a:gd name="T10" fmla="*/ 82 w 165"/>
                <a:gd name="T11" fmla="*/ 12 h 166"/>
                <a:gd name="T12" fmla="*/ 12 w 165"/>
                <a:gd name="T13" fmla="*/ 83 h 166"/>
                <a:gd name="T14" fmla="*/ 82 w 165"/>
                <a:gd name="T15" fmla="*/ 154 h 166"/>
                <a:gd name="T16" fmla="*/ 153 w 165"/>
                <a:gd name="T17" fmla="*/ 83 h 166"/>
                <a:gd name="T18" fmla="*/ 82 w 165"/>
                <a:gd name="T19" fmla="*/ 1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66">
                  <a:moveTo>
                    <a:pt x="82" y="166"/>
                  </a:moveTo>
                  <a:cubicBezTo>
                    <a:pt x="37" y="166"/>
                    <a:pt x="0" y="128"/>
                    <a:pt x="0" y="83"/>
                  </a:cubicBezTo>
                  <a:cubicBezTo>
                    <a:pt x="0" y="37"/>
                    <a:pt x="37" y="0"/>
                    <a:pt x="82" y="0"/>
                  </a:cubicBezTo>
                  <a:cubicBezTo>
                    <a:pt x="128" y="0"/>
                    <a:pt x="165" y="37"/>
                    <a:pt x="165" y="83"/>
                  </a:cubicBezTo>
                  <a:cubicBezTo>
                    <a:pt x="165" y="128"/>
                    <a:pt x="128" y="166"/>
                    <a:pt x="82" y="166"/>
                  </a:cubicBezTo>
                  <a:close/>
                  <a:moveTo>
                    <a:pt x="82" y="12"/>
                  </a:moveTo>
                  <a:cubicBezTo>
                    <a:pt x="43" y="12"/>
                    <a:pt x="12" y="44"/>
                    <a:pt x="12" y="83"/>
                  </a:cubicBezTo>
                  <a:cubicBezTo>
                    <a:pt x="12" y="122"/>
                    <a:pt x="43" y="154"/>
                    <a:pt x="82" y="154"/>
                  </a:cubicBezTo>
                  <a:cubicBezTo>
                    <a:pt x="121" y="154"/>
                    <a:pt x="153" y="122"/>
                    <a:pt x="153" y="83"/>
                  </a:cubicBezTo>
                  <a:cubicBezTo>
                    <a:pt x="153" y="44"/>
                    <a:pt x="121" y="12"/>
                    <a:pt x="8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65" name="Freeform 497"/>
            <p:cNvSpPr>
              <a:spLocks noEditPoints="1"/>
            </p:cNvSpPr>
            <p:nvPr/>
          </p:nvSpPr>
          <p:spPr bwMode="auto">
            <a:xfrm>
              <a:off x="6572251" y="11407775"/>
              <a:ext cx="128588" cy="128588"/>
            </a:xfrm>
            <a:custGeom>
              <a:avLst/>
              <a:gdLst>
                <a:gd name="T0" fmla="*/ 22 w 44"/>
                <a:gd name="T1" fmla="*/ 44 h 44"/>
                <a:gd name="T2" fmla="*/ 0 w 44"/>
                <a:gd name="T3" fmla="*/ 22 h 44"/>
                <a:gd name="T4" fmla="*/ 22 w 44"/>
                <a:gd name="T5" fmla="*/ 0 h 44"/>
                <a:gd name="T6" fmla="*/ 44 w 44"/>
                <a:gd name="T7" fmla="*/ 22 h 44"/>
                <a:gd name="T8" fmla="*/ 22 w 44"/>
                <a:gd name="T9" fmla="*/ 44 h 44"/>
                <a:gd name="T10" fmla="*/ 22 w 44"/>
                <a:gd name="T11" fmla="*/ 12 h 44"/>
                <a:gd name="T12" fmla="*/ 12 w 44"/>
                <a:gd name="T13" fmla="*/ 22 h 44"/>
                <a:gd name="T14" fmla="*/ 22 w 44"/>
                <a:gd name="T15" fmla="*/ 32 h 44"/>
                <a:gd name="T16" fmla="*/ 32 w 44"/>
                <a:gd name="T17" fmla="*/ 22 h 44"/>
                <a:gd name="T18" fmla="*/ 22 w 44"/>
                <a:gd name="T19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34"/>
                    <a:pt x="34" y="44"/>
                    <a:pt x="22" y="44"/>
                  </a:cubicBezTo>
                  <a:close/>
                  <a:moveTo>
                    <a:pt x="22" y="12"/>
                  </a:moveTo>
                  <a:cubicBezTo>
                    <a:pt x="17" y="12"/>
                    <a:pt x="12" y="16"/>
                    <a:pt x="12" y="22"/>
                  </a:cubicBezTo>
                  <a:cubicBezTo>
                    <a:pt x="12" y="27"/>
                    <a:pt x="17" y="32"/>
                    <a:pt x="22" y="32"/>
                  </a:cubicBezTo>
                  <a:cubicBezTo>
                    <a:pt x="28" y="32"/>
                    <a:pt x="32" y="27"/>
                    <a:pt x="32" y="22"/>
                  </a:cubicBezTo>
                  <a:cubicBezTo>
                    <a:pt x="32" y="16"/>
                    <a:pt x="28" y="12"/>
                    <a:pt x="2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66" name="Oval 498"/>
            <p:cNvSpPr>
              <a:spLocks noChangeArrowheads="1"/>
            </p:cNvSpPr>
            <p:nvPr/>
          </p:nvSpPr>
          <p:spPr bwMode="auto">
            <a:xfrm>
              <a:off x="6615113" y="11814175"/>
              <a:ext cx="41275" cy="396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67" name="Freeform 499"/>
            <p:cNvSpPr>
              <a:spLocks/>
            </p:cNvSpPr>
            <p:nvPr/>
          </p:nvSpPr>
          <p:spPr bwMode="auto">
            <a:xfrm>
              <a:off x="6805613" y="11815763"/>
              <a:ext cx="73025" cy="36513"/>
            </a:xfrm>
            <a:custGeom>
              <a:avLst/>
              <a:gdLst>
                <a:gd name="T0" fmla="*/ 19 w 25"/>
                <a:gd name="T1" fmla="*/ 12 h 12"/>
                <a:gd name="T2" fmla="*/ 6 w 25"/>
                <a:gd name="T3" fmla="*/ 12 h 12"/>
                <a:gd name="T4" fmla="*/ 0 w 25"/>
                <a:gd name="T5" fmla="*/ 6 h 12"/>
                <a:gd name="T6" fmla="*/ 6 w 25"/>
                <a:gd name="T7" fmla="*/ 0 h 12"/>
                <a:gd name="T8" fmla="*/ 19 w 25"/>
                <a:gd name="T9" fmla="*/ 0 h 12"/>
                <a:gd name="T10" fmla="*/ 25 w 25"/>
                <a:gd name="T11" fmla="*/ 6 h 12"/>
                <a:gd name="T12" fmla="*/ 19 w 2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2">
                  <a:moveTo>
                    <a:pt x="19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0"/>
                    <a:pt x="25" y="3"/>
                    <a:pt x="25" y="6"/>
                  </a:cubicBezTo>
                  <a:cubicBezTo>
                    <a:pt x="25" y="9"/>
                    <a:pt x="22" y="12"/>
                    <a:pt x="1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68" name="Freeform 500"/>
            <p:cNvSpPr>
              <a:spLocks/>
            </p:cNvSpPr>
            <p:nvPr/>
          </p:nvSpPr>
          <p:spPr bwMode="auto">
            <a:xfrm>
              <a:off x="6396038" y="11815763"/>
              <a:ext cx="69850" cy="36513"/>
            </a:xfrm>
            <a:custGeom>
              <a:avLst/>
              <a:gdLst>
                <a:gd name="T0" fmla="*/ 18 w 24"/>
                <a:gd name="T1" fmla="*/ 12 h 12"/>
                <a:gd name="T2" fmla="*/ 6 w 24"/>
                <a:gd name="T3" fmla="*/ 12 h 12"/>
                <a:gd name="T4" fmla="*/ 0 w 24"/>
                <a:gd name="T5" fmla="*/ 6 h 12"/>
                <a:gd name="T6" fmla="*/ 6 w 24"/>
                <a:gd name="T7" fmla="*/ 0 h 12"/>
                <a:gd name="T8" fmla="*/ 18 w 24"/>
                <a:gd name="T9" fmla="*/ 0 h 12"/>
                <a:gd name="T10" fmla="*/ 24 w 24"/>
                <a:gd name="T11" fmla="*/ 6 h 12"/>
                <a:gd name="T12" fmla="*/ 18 w 2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2">
                  <a:moveTo>
                    <a:pt x="1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3"/>
                    <a:pt x="24" y="6"/>
                  </a:cubicBezTo>
                  <a:cubicBezTo>
                    <a:pt x="24" y="9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69" name="Freeform 501"/>
            <p:cNvSpPr>
              <a:spLocks/>
            </p:cNvSpPr>
            <p:nvPr/>
          </p:nvSpPr>
          <p:spPr bwMode="auto">
            <a:xfrm>
              <a:off x="6618288" y="11591925"/>
              <a:ext cx="34925" cy="73025"/>
            </a:xfrm>
            <a:custGeom>
              <a:avLst/>
              <a:gdLst>
                <a:gd name="T0" fmla="*/ 6 w 12"/>
                <a:gd name="T1" fmla="*/ 25 h 25"/>
                <a:gd name="T2" fmla="*/ 0 w 12"/>
                <a:gd name="T3" fmla="*/ 19 h 25"/>
                <a:gd name="T4" fmla="*/ 0 w 12"/>
                <a:gd name="T5" fmla="*/ 6 h 25"/>
                <a:gd name="T6" fmla="*/ 6 w 12"/>
                <a:gd name="T7" fmla="*/ 0 h 25"/>
                <a:gd name="T8" fmla="*/ 12 w 12"/>
                <a:gd name="T9" fmla="*/ 6 h 25"/>
                <a:gd name="T10" fmla="*/ 12 w 12"/>
                <a:gd name="T11" fmla="*/ 19 h 25"/>
                <a:gd name="T12" fmla="*/ 6 w 12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5">
                  <a:moveTo>
                    <a:pt x="6" y="25"/>
                  </a:moveTo>
                  <a:cubicBezTo>
                    <a:pt x="3" y="25"/>
                    <a:pt x="0" y="22"/>
                    <a:pt x="0" y="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2"/>
                    <a:pt x="9" y="25"/>
                    <a:pt x="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70" name="Freeform 502"/>
            <p:cNvSpPr>
              <a:spLocks/>
            </p:cNvSpPr>
            <p:nvPr/>
          </p:nvSpPr>
          <p:spPr bwMode="auto">
            <a:xfrm>
              <a:off x="6618288" y="12003088"/>
              <a:ext cx="34925" cy="73025"/>
            </a:xfrm>
            <a:custGeom>
              <a:avLst/>
              <a:gdLst>
                <a:gd name="T0" fmla="*/ 6 w 12"/>
                <a:gd name="T1" fmla="*/ 25 h 25"/>
                <a:gd name="T2" fmla="*/ 0 w 12"/>
                <a:gd name="T3" fmla="*/ 19 h 25"/>
                <a:gd name="T4" fmla="*/ 0 w 12"/>
                <a:gd name="T5" fmla="*/ 6 h 25"/>
                <a:gd name="T6" fmla="*/ 6 w 12"/>
                <a:gd name="T7" fmla="*/ 0 h 25"/>
                <a:gd name="T8" fmla="*/ 12 w 12"/>
                <a:gd name="T9" fmla="*/ 6 h 25"/>
                <a:gd name="T10" fmla="*/ 12 w 12"/>
                <a:gd name="T11" fmla="*/ 19 h 25"/>
                <a:gd name="T12" fmla="*/ 6 w 12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5">
                  <a:moveTo>
                    <a:pt x="6" y="25"/>
                  </a:moveTo>
                  <a:cubicBezTo>
                    <a:pt x="3" y="25"/>
                    <a:pt x="0" y="22"/>
                    <a:pt x="0" y="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2"/>
                    <a:pt x="9" y="25"/>
                    <a:pt x="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71" name="Freeform 503"/>
            <p:cNvSpPr>
              <a:spLocks/>
            </p:cNvSpPr>
            <p:nvPr/>
          </p:nvSpPr>
          <p:spPr bwMode="auto">
            <a:xfrm>
              <a:off x="6583363" y="11544300"/>
              <a:ext cx="107950" cy="34925"/>
            </a:xfrm>
            <a:custGeom>
              <a:avLst/>
              <a:gdLst>
                <a:gd name="T0" fmla="*/ 31 w 37"/>
                <a:gd name="T1" fmla="*/ 12 h 12"/>
                <a:gd name="T2" fmla="*/ 6 w 37"/>
                <a:gd name="T3" fmla="*/ 12 h 12"/>
                <a:gd name="T4" fmla="*/ 0 w 37"/>
                <a:gd name="T5" fmla="*/ 6 h 12"/>
                <a:gd name="T6" fmla="*/ 6 w 37"/>
                <a:gd name="T7" fmla="*/ 0 h 12"/>
                <a:gd name="T8" fmla="*/ 31 w 37"/>
                <a:gd name="T9" fmla="*/ 0 h 12"/>
                <a:gd name="T10" fmla="*/ 37 w 37"/>
                <a:gd name="T11" fmla="*/ 6 h 12"/>
                <a:gd name="T12" fmla="*/ 31 w 3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2">
                  <a:moveTo>
                    <a:pt x="3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7" y="3"/>
                    <a:pt x="37" y="6"/>
                  </a:cubicBezTo>
                  <a:cubicBezTo>
                    <a:pt x="37" y="9"/>
                    <a:pt x="34" y="12"/>
                    <a:pt x="3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72" name="Freeform 504"/>
            <p:cNvSpPr>
              <a:spLocks noEditPoints="1"/>
            </p:cNvSpPr>
            <p:nvPr/>
          </p:nvSpPr>
          <p:spPr bwMode="auto">
            <a:xfrm>
              <a:off x="6519863" y="11687175"/>
              <a:ext cx="233363" cy="290513"/>
            </a:xfrm>
            <a:custGeom>
              <a:avLst/>
              <a:gdLst>
                <a:gd name="T0" fmla="*/ 6 w 80"/>
                <a:gd name="T1" fmla="*/ 99 h 99"/>
                <a:gd name="T2" fmla="*/ 3 w 80"/>
                <a:gd name="T3" fmla="*/ 98 h 99"/>
                <a:gd name="T4" fmla="*/ 1 w 80"/>
                <a:gd name="T5" fmla="*/ 93 h 99"/>
                <a:gd name="T6" fmla="*/ 18 w 80"/>
                <a:gd name="T7" fmla="*/ 34 h 99"/>
                <a:gd name="T8" fmla="*/ 20 w 80"/>
                <a:gd name="T9" fmla="*/ 31 h 99"/>
                <a:gd name="T10" fmla="*/ 72 w 80"/>
                <a:gd name="T11" fmla="*/ 1 h 99"/>
                <a:gd name="T12" fmla="*/ 78 w 80"/>
                <a:gd name="T13" fmla="*/ 2 h 99"/>
                <a:gd name="T14" fmla="*/ 79 w 80"/>
                <a:gd name="T15" fmla="*/ 7 h 99"/>
                <a:gd name="T16" fmla="*/ 64 w 80"/>
                <a:gd name="T17" fmla="*/ 64 h 99"/>
                <a:gd name="T18" fmla="*/ 61 w 80"/>
                <a:gd name="T19" fmla="*/ 67 h 99"/>
                <a:gd name="T20" fmla="*/ 8 w 80"/>
                <a:gd name="T21" fmla="*/ 98 h 99"/>
                <a:gd name="T22" fmla="*/ 6 w 80"/>
                <a:gd name="T23" fmla="*/ 99 h 99"/>
                <a:gd name="T24" fmla="*/ 27 w 80"/>
                <a:gd name="T25" fmla="*/ 38 h 99"/>
                <a:gd name="T26" fmla="*/ 14 w 80"/>
                <a:gd name="T27" fmla="*/ 83 h 99"/>
                <a:gd name="T28" fmla="*/ 55 w 80"/>
                <a:gd name="T29" fmla="*/ 60 h 99"/>
                <a:gd name="T30" fmla="*/ 67 w 80"/>
                <a:gd name="T31" fmla="*/ 16 h 99"/>
                <a:gd name="T32" fmla="*/ 27 w 80"/>
                <a:gd name="T33" fmla="*/ 3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99">
                  <a:moveTo>
                    <a:pt x="6" y="99"/>
                  </a:moveTo>
                  <a:cubicBezTo>
                    <a:pt x="5" y="99"/>
                    <a:pt x="4" y="99"/>
                    <a:pt x="3" y="98"/>
                  </a:cubicBezTo>
                  <a:cubicBezTo>
                    <a:pt x="1" y="97"/>
                    <a:pt x="0" y="95"/>
                    <a:pt x="1" y="93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2"/>
                    <a:pt x="19" y="31"/>
                    <a:pt x="20" y="3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4" y="0"/>
                    <a:pt x="76" y="1"/>
                    <a:pt x="78" y="2"/>
                  </a:cubicBezTo>
                  <a:cubicBezTo>
                    <a:pt x="79" y="3"/>
                    <a:pt x="80" y="5"/>
                    <a:pt x="79" y="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3" y="66"/>
                    <a:pt x="63" y="67"/>
                    <a:pt x="61" y="67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8" y="99"/>
                    <a:pt x="7" y="99"/>
                    <a:pt x="6" y="99"/>
                  </a:cubicBezTo>
                  <a:close/>
                  <a:moveTo>
                    <a:pt x="27" y="38"/>
                  </a:moveTo>
                  <a:cubicBezTo>
                    <a:pt x="14" y="83"/>
                    <a:pt x="14" y="83"/>
                    <a:pt x="14" y="83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67" y="16"/>
                    <a:pt x="67" y="16"/>
                    <a:pt x="67" y="16"/>
                  </a:cubicBezTo>
                  <a:lnTo>
                    <a:pt x="27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314031" y="3013730"/>
            <a:ext cx="504204" cy="444121"/>
            <a:chOff x="1703388" y="13020675"/>
            <a:chExt cx="612776" cy="539751"/>
          </a:xfrm>
          <a:solidFill>
            <a:schemeClr val="bg1"/>
          </a:solidFill>
        </p:grpSpPr>
        <p:sp>
          <p:nvSpPr>
            <p:cNvPr id="74" name="Freeform 474"/>
            <p:cNvSpPr>
              <a:spLocks/>
            </p:cNvSpPr>
            <p:nvPr/>
          </p:nvSpPr>
          <p:spPr bwMode="auto">
            <a:xfrm>
              <a:off x="1905001" y="13317538"/>
              <a:ext cx="104775" cy="141288"/>
            </a:xfrm>
            <a:custGeom>
              <a:avLst/>
              <a:gdLst>
                <a:gd name="T0" fmla="*/ 7 w 36"/>
                <a:gd name="T1" fmla="*/ 48 h 48"/>
                <a:gd name="T2" fmla="*/ 4 w 36"/>
                <a:gd name="T3" fmla="*/ 47 h 48"/>
                <a:gd name="T4" fmla="*/ 2 w 36"/>
                <a:gd name="T5" fmla="*/ 39 h 48"/>
                <a:gd name="T6" fmla="*/ 24 w 36"/>
                <a:gd name="T7" fmla="*/ 4 h 48"/>
                <a:gd name="T8" fmla="*/ 32 w 36"/>
                <a:gd name="T9" fmla="*/ 1 h 48"/>
                <a:gd name="T10" fmla="*/ 34 w 36"/>
                <a:gd name="T11" fmla="*/ 10 h 48"/>
                <a:gd name="T12" fmla="*/ 12 w 36"/>
                <a:gd name="T13" fmla="*/ 45 h 48"/>
                <a:gd name="T14" fmla="*/ 7 w 36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48">
                  <a:moveTo>
                    <a:pt x="7" y="48"/>
                  </a:moveTo>
                  <a:cubicBezTo>
                    <a:pt x="6" y="48"/>
                    <a:pt x="5" y="48"/>
                    <a:pt x="4" y="47"/>
                  </a:cubicBezTo>
                  <a:cubicBezTo>
                    <a:pt x="1" y="46"/>
                    <a:pt x="0" y="42"/>
                    <a:pt x="2" y="3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1"/>
                    <a:pt x="29" y="0"/>
                    <a:pt x="32" y="1"/>
                  </a:cubicBezTo>
                  <a:cubicBezTo>
                    <a:pt x="35" y="3"/>
                    <a:pt x="36" y="7"/>
                    <a:pt x="34" y="1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7"/>
                    <a:pt x="9" y="48"/>
                    <a:pt x="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75" name="Freeform 475"/>
            <p:cNvSpPr>
              <a:spLocks/>
            </p:cNvSpPr>
            <p:nvPr/>
          </p:nvSpPr>
          <p:spPr bwMode="auto">
            <a:xfrm>
              <a:off x="2022476" y="13128625"/>
              <a:ext cx="101600" cy="139700"/>
            </a:xfrm>
            <a:custGeom>
              <a:avLst/>
              <a:gdLst>
                <a:gd name="T0" fmla="*/ 7 w 35"/>
                <a:gd name="T1" fmla="*/ 48 h 48"/>
                <a:gd name="T2" fmla="*/ 4 w 35"/>
                <a:gd name="T3" fmla="*/ 47 h 48"/>
                <a:gd name="T4" fmla="*/ 2 w 35"/>
                <a:gd name="T5" fmla="*/ 39 h 48"/>
                <a:gd name="T6" fmla="*/ 23 w 35"/>
                <a:gd name="T7" fmla="*/ 3 h 48"/>
                <a:gd name="T8" fmla="*/ 32 w 35"/>
                <a:gd name="T9" fmla="*/ 1 h 48"/>
                <a:gd name="T10" fmla="*/ 34 w 35"/>
                <a:gd name="T11" fmla="*/ 9 h 48"/>
                <a:gd name="T12" fmla="*/ 12 w 35"/>
                <a:gd name="T13" fmla="*/ 45 h 48"/>
                <a:gd name="T14" fmla="*/ 7 w 35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48">
                  <a:moveTo>
                    <a:pt x="7" y="48"/>
                  </a:moveTo>
                  <a:cubicBezTo>
                    <a:pt x="6" y="48"/>
                    <a:pt x="5" y="48"/>
                    <a:pt x="4" y="47"/>
                  </a:cubicBezTo>
                  <a:cubicBezTo>
                    <a:pt x="1" y="46"/>
                    <a:pt x="0" y="42"/>
                    <a:pt x="2" y="39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5" y="0"/>
                    <a:pt x="29" y="0"/>
                    <a:pt x="32" y="1"/>
                  </a:cubicBezTo>
                  <a:cubicBezTo>
                    <a:pt x="34" y="3"/>
                    <a:pt x="35" y="7"/>
                    <a:pt x="34" y="9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7"/>
                    <a:pt x="9" y="48"/>
                    <a:pt x="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76" name="Freeform 476"/>
            <p:cNvSpPr>
              <a:spLocks/>
            </p:cNvSpPr>
            <p:nvPr/>
          </p:nvSpPr>
          <p:spPr bwMode="auto">
            <a:xfrm>
              <a:off x="1838326" y="13496925"/>
              <a:ext cx="55563" cy="63500"/>
            </a:xfrm>
            <a:custGeom>
              <a:avLst/>
              <a:gdLst>
                <a:gd name="T0" fmla="*/ 7 w 19"/>
                <a:gd name="T1" fmla="*/ 22 h 22"/>
                <a:gd name="T2" fmla="*/ 3 w 19"/>
                <a:gd name="T3" fmla="*/ 21 h 22"/>
                <a:gd name="T4" fmla="*/ 1 w 19"/>
                <a:gd name="T5" fmla="*/ 13 h 22"/>
                <a:gd name="T6" fmla="*/ 7 w 19"/>
                <a:gd name="T7" fmla="*/ 4 h 22"/>
                <a:gd name="T8" fmla="*/ 15 w 19"/>
                <a:gd name="T9" fmla="*/ 2 h 22"/>
                <a:gd name="T10" fmla="*/ 17 w 19"/>
                <a:gd name="T11" fmla="*/ 10 h 22"/>
                <a:gd name="T12" fmla="*/ 12 w 19"/>
                <a:gd name="T13" fmla="*/ 19 h 22"/>
                <a:gd name="T14" fmla="*/ 7 w 19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2">
                  <a:moveTo>
                    <a:pt x="7" y="22"/>
                  </a:moveTo>
                  <a:cubicBezTo>
                    <a:pt x="5" y="22"/>
                    <a:pt x="4" y="22"/>
                    <a:pt x="3" y="21"/>
                  </a:cubicBezTo>
                  <a:cubicBezTo>
                    <a:pt x="1" y="19"/>
                    <a:pt x="0" y="16"/>
                    <a:pt x="1" y="1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1"/>
                    <a:pt x="12" y="0"/>
                    <a:pt x="15" y="2"/>
                  </a:cubicBezTo>
                  <a:cubicBezTo>
                    <a:pt x="18" y="3"/>
                    <a:pt x="19" y="7"/>
                    <a:pt x="17" y="1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21"/>
                    <a:pt x="9" y="22"/>
                    <a:pt x="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77" name="Freeform 477"/>
            <p:cNvSpPr>
              <a:spLocks/>
            </p:cNvSpPr>
            <p:nvPr/>
          </p:nvSpPr>
          <p:spPr bwMode="auto">
            <a:xfrm>
              <a:off x="2135188" y="13028613"/>
              <a:ext cx="52388" cy="58738"/>
            </a:xfrm>
            <a:custGeom>
              <a:avLst/>
              <a:gdLst>
                <a:gd name="T0" fmla="*/ 7 w 18"/>
                <a:gd name="T1" fmla="*/ 20 h 20"/>
                <a:gd name="T2" fmla="*/ 4 w 18"/>
                <a:gd name="T3" fmla="*/ 20 h 20"/>
                <a:gd name="T4" fmla="*/ 1 w 18"/>
                <a:gd name="T5" fmla="*/ 11 h 20"/>
                <a:gd name="T6" fmla="*/ 6 w 18"/>
                <a:gd name="T7" fmla="*/ 3 h 20"/>
                <a:gd name="T8" fmla="*/ 15 w 18"/>
                <a:gd name="T9" fmla="*/ 1 h 20"/>
                <a:gd name="T10" fmla="*/ 17 w 18"/>
                <a:gd name="T11" fmla="*/ 9 h 20"/>
                <a:gd name="T12" fmla="*/ 12 w 18"/>
                <a:gd name="T13" fmla="*/ 18 h 20"/>
                <a:gd name="T14" fmla="*/ 7 w 18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0">
                  <a:moveTo>
                    <a:pt x="7" y="20"/>
                  </a:moveTo>
                  <a:cubicBezTo>
                    <a:pt x="6" y="20"/>
                    <a:pt x="4" y="20"/>
                    <a:pt x="4" y="20"/>
                  </a:cubicBezTo>
                  <a:cubicBezTo>
                    <a:pt x="1" y="18"/>
                    <a:pt x="0" y="14"/>
                    <a:pt x="1" y="1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0"/>
                    <a:pt x="12" y="0"/>
                    <a:pt x="15" y="1"/>
                  </a:cubicBezTo>
                  <a:cubicBezTo>
                    <a:pt x="17" y="3"/>
                    <a:pt x="18" y="7"/>
                    <a:pt x="17" y="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9"/>
                    <a:pt x="9" y="20"/>
                    <a:pt x="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78" name="Freeform 478"/>
            <p:cNvSpPr>
              <a:spLocks noEditPoints="1"/>
            </p:cNvSpPr>
            <p:nvPr/>
          </p:nvSpPr>
          <p:spPr bwMode="auto">
            <a:xfrm>
              <a:off x="1779588" y="13058775"/>
              <a:ext cx="469900" cy="469900"/>
            </a:xfrm>
            <a:custGeom>
              <a:avLst/>
              <a:gdLst>
                <a:gd name="T0" fmla="*/ 80 w 161"/>
                <a:gd name="T1" fmla="*/ 161 h 161"/>
                <a:gd name="T2" fmla="*/ 0 w 161"/>
                <a:gd name="T3" fmla="*/ 81 h 161"/>
                <a:gd name="T4" fmla="*/ 80 w 161"/>
                <a:gd name="T5" fmla="*/ 0 h 161"/>
                <a:gd name="T6" fmla="*/ 161 w 161"/>
                <a:gd name="T7" fmla="*/ 81 h 161"/>
                <a:gd name="T8" fmla="*/ 80 w 161"/>
                <a:gd name="T9" fmla="*/ 161 h 161"/>
                <a:gd name="T10" fmla="*/ 80 w 161"/>
                <a:gd name="T11" fmla="*/ 12 h 161"/>
                <a:gd name="T12" fmla="*/ 12 w 161"/>
                <a:gd name="T13" fmla="*/ 81 h 161"/>
                <a:gd name="T14" fmla="*/ 80 w 161"/>
                <a:gd name="T15" fmla="*/ 149 h 161"/>
                <a:gd name="T16" fmla="*/ 149 w 161"/>
                <a:gd name="T17" fmla="*/ 81 h 161"/>
                <a:gd name="T18" fmla="*/ 80 w 161"/>
                <a:gd name="T19" fmla="*/ 1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61">
                  <a:moveTo>
                    <a:pt x="80" y="161"/>
                  </a:moveTo>
                  <a:cubicBezTo>
                    <a:pt x="36" y="161"/>
                    <a:pt x="0" y="125"/>
                    <a:pt x="0" y="81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25" y="0"/>
                    <a:pt x="161" y="36"/>
                    <a:pt x="161" y="81"/>
                  </a:cubicBezTo>
                  <a:cubicBezTo>
                    <a:pt x="161" y="125"/>
                    <a:pt x="125" y="161"/>
                    <a:pt x="80" y="161"/>
                  </a:cubicBezTo>
                  <a:close/>
                  <a:moveTo>
                    <a:pt x="80" y="12"/>
                  </a:moveTo>
                  <a:cubicBezTo>
                    <a:pt x="43" y="12"/>
                    <a:pt x="12" y="43"/>
                    <a:pt x="12" y="81"/>
                  </a:cubicBezTo>
                  <a:cubicBezTo>
                    <a:pt x="12" y="118"/>
                    <a:pt x="43" y="149"/>
                    <a:pt x="80" y="149"/>
                  </a:cubicBezTo>
                  <a:cubicBezTo>
                    <a:pt x="118" y="149"/>
                    <a:pt x="149" y="118"/>
                    <a:pt x="149" y="81"/>
                  </a:cubicBezTo>
                  <a:cubicBezTo>
                    <a:pt x="149" y="43"/>
                    <a:pt x="118" y="12"/>
                    <a:pt x="8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79" name="Freeform 479"/>
            <p:cNvSpPr>
              <a:spLocks/>
            </p:cNvSpPr>
            <p:nvPr/>
          </p:nvSpPr>
          <p:spPr bwMode="auto">
            <a:xfrm>
              <a:off x="2044701" y="13277850"/>
              <a:ext cx="158750" cy="34925"/>
            </a:xfrm>
            <a:custGeom>
              <a:avLst/>
              <a:gdLst>
                <a:gd name="T0" fmla="*/ 48 w 54"/>
                <a:gd name="T1" fmla="*/ 12 h 12"/>
                <a:gd name="T2" fmla="*/ 6 w 54"/>
                <a:gd name="T3" fmla="*/ 12 h 12"/>
                <a:gd name="T4" fmla="*/ 0 w 54"/>
                <a:gd name="T5" fmla="*/ 6 h 12"/>
                <a:gd name="T6" fmla="*/ 6 w 54"/>
                <a:gd name="T7" fmla="*/ 0 h 12"/>
                <a:gd name="T8" fmla="*/ 48 w 54"/>
                <a:gd name="T9" fmla="*/ 0 h 12"/>
                <a:gd name="T10" fmla="*/ 54 w 54"/>
                <a:gd name="T11" fmla="*/ 6 h 12"/>
                <a:gd name="T12" fmla="*/ 48 w 5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2">
                  <a:moveTo>
                    <a:pt x="4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2" y="0"/>
                    <a:pt x="54" y="2"/>
                    <a:pt x="54" y="6"/>
                  </a:cubicBezTo>
                  <a:cubicBezTo>
                    <a:pt x="54" y="9"/>
                    <a:pt x="52" y="12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80" name="Freeform 480"/>
            <p:cNvSpPr>
              <a:spLocks/>
            </p:cNvSpPr>
            <p:nvPr/>
          </p:nvSpPr>
          <p:spPr bwMode="auto">
            <a:xfrm>
              <a:off x="1822451" y="13277850"/>
              <a:ext cx="155575" cy="34925"/>
            </a:xfrm>
            <a:custGeom>
              <a:avLst/>
              <a:gdLst>
                <a:gd name="T0" fmla="*/ 47 w 53"/>
                <a:gd name="T1" fmla="*/ 12 h 12"/>
                <a:gd name="T2" fmla="*/ 6 w 53"/>
                <a:gd name="T3" fmla="*/ 12 h 12"/>
                <a:gd name="T4" fmla="*/ 0 w 53"/>
                <a:gd name="T5" fmla="*/ 6 h 12"/>
                <a:gd name="T6" fmla="*/ 6 w 53"/>
                <a:gd name="T7" fmla="*/ 0 h 12"/>
                <a:gd name="T8" fmla="*/ 47 w 53"/>
                <a:gd name="T9" fmla="*/ 0 h 12"/>
                <a:gd name="T10" fmla="*/ 53 w 53"/>
                <a:gd name="T11" fmla="*/ 6 h 12"/>
                <a:gd name="T12" fmla="*/ 47 w 5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2">
                  <a:moveTo>
                    <a:pt x="47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1" y="0"/>
                    <a:pt x="53" y="2"/>
                    <a:pt x="53" y="6"/>
                  </a:cubicBezTo>
                  <a:cubicBezTo>
                    <a:pt x="53" y="9"/>
                    <a:pt x="51" y="12"/>
                    <a:pt x="4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81" name="Freeform 481"/>
            <p:cNvSpPr>
              <a:spLocks/>
            </p:cNvSpPr>
            <p:nvPr/>
          </p:nvSpPr>
          <p:spPr bwMode="auto">
            <a:xfrm>
              <a:off x="1703388" y="13277850"/>
              <a:ext cx="61913" cy="34925"/>
            </a:xfrm>
            <a:custGeom>
              <a:avLst/>
              <a:gdLst>
                <a:gd name="T0" fmla="*/ 6 w 21"/>
                <a:gd name="T1" fmla="*/ 12 h 12"/>
                <a:gd name="T2" fmla="*/ 0 w 21"/>
                <a:gd name="T3" fmla="*/ 6 h 12"/>
                <a:gd name="T4" fmla="*/ 6 w 21"/>
                <a:gd name="T5" fmla="*/ 0 h 12"/>
                <a:gd name="T6" fmla="*/ 15 w 21"/>
                <a:gd name="T7" fmla="*/ 0 h 12"/>
                <a:gd name="T8" fmla="*/ 15 w 21"/>
                <a:gd name="T9" fmla="*/ 0 h 12"/>
                <a:gd name="T10" fmla="*/ 21 w 21"/>
                <a:gd name="T11" fmla="*/ 6 h 12"/>
                <a:gd name="T12" fmla="*/ 15 w 21"/>
                <a:gd name="T13" fmla="*/ 12 h 12"/>
                <a:gd name="T14" fmla="*/ 6 w 21"/>
                <a:gd name="T15" fmla="*/ 12 h 12"/>
                <a:gd name="T16" fmla="*/ 6 w 2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21" y="2"/>
                    <a:pt x="21" y="6"/>
                  </a:cubicBezTo>
                  <a:cubicBezTo>
                    <a:pt x="21" y="9"/>
                    <a:pt x="18" y="12"/>
                    <a:pt x="1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82" name="Freeform 482"/>
            <p:cNvSpPr>
              <a:spLocks/>
            </p:cNvSpPr>
            <p:nvPr/>
          </p:nvSpPr>
          <p:spPr bwMode="auto">
            <a:xfrm>
              <a:off x="2260601" y="13277850"/>
              <a:ext cx="55563" cy="34925"/>
            </a:xfrm>
            <a:custGeom>
              <a:avLst/>
              <a:gdLst>
                <a:gd name="T0" fmla="*/ 6 w 19"/>
                <a:gd name="T1" fmla="*/ 12 h 12"/>
                <a:gd name="T2" fmla="*/ 0 w 19"/>
                <a:gd name="T3" fmla="*/ 6 h 12"/>
                <a:gd name="T4" fmla="*/ 6 w 19"/>
                <a:gd name="T5" fmla="*/ 0 h 12"/>
                <a:gd name="T6" fmla="*/ 13 w 19"/>
                <a:gd name="T7" fmla="*/ 0 h 12"/>
                <a:gd name="T8" fmla="*/ 13 w 19"/>
                <a:gd name="T9" fmla="*/ 0 h 12"/>
                <a:gd name="T10" fmla="*/ 19 w 19"/>
                <a:gd name="T11" fmla="*/ 6 h 12"/>
                <a:gd name="T12" fmla="*/ 13 w 19"/>
                <a:gd name="T13" fmla="*/ 12 h 12"/>
                <a:gd name="T14" fmla="*/ 6 w 19"/>
                <a:gd name="T15" fmla="*/ 12 h 12"/>
                <a:gd name="T16" fmla="*/ 6 w 1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9" y="2"/>
                    <a:pt x="19" y="6"/>
                  </a:cubicBezTo>
                  <a:cubicBezTo>
                    <a:pt x="19" y="9"/>
                    <a:pt x="16" y="12"/>
                    <a:pt x="1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83" name="Freeform 483"/>
            <p:cNvSpPr>
              <a:spLocks/>
            </p:cNvSpPr>
            <p:nvPr/>
          </p:nvSpPr>
          <p:spPr bwMode="auto">
            <a:xfrm>
              <a:off x="1905001" y="13125450"/>
              <a:ext cx="104775" cy="142875"/>
            </a:xfrm>
            <a:custGeom>
              <a:avLst/>
              <a:gdLst>
                <a:gd name="T0" fmla="*/ 29 w 36"/>
                <a:gd name="T1" fmla="*/ 49 h 49"/>
                <a:gd name="T2" fmla="*/ 24 w 36"/>
                <a:gd name="T3" fmla="*/ 46 h 49"/>
                <a:gd name="T4" fmla="*/ 2 w 36"/>
                <a:gd name="T5" fmla="*/ 10 h 49"/>
                <a:gd name="T6" fmla="*/ 4 w 36"/>
                <a:gd name="T7" fmla="*/ 2 h 49"/>
                <a:gd name="T8" fmla="*/ 12 w 36"/>
                <a:gd name="T9" fmla="*/ 4 h 49"/>
                <a:gd name="T10" fmla="*/ 34 w 36"/>
                <a:gd name="T11" fmla="*/ 40 h 49"/>
                <a:gd name="T12" fmla="*/ 32 w 36"/>
                <a:gd name="T13" fmla="*/ 48 h 49"/>
                <a:gd name="T14" fmla="*/ 29 w 36"/>
                <a:gd name="T1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49">
                  <a:moveTo>
                    <a:pt x="29" y="49"/>
                  </a:moveTo>
                  <a:cubicBezTo>
                    <a:pt x="27" y="49"/>
                    <a:pt x="25" y="48"/>
                    <a:pt x="24" y="4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2"/>
                  </a:cubicBezTo>
                  <a:cubicBezTo>
                    <a:pt x="7" y="0"/>
                    <a:pt x="11" y="1"/>
                    <a:pt x="12" y="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6" y="43"/>
                    <a:pt x="35" y="47"/>
                    <a:pt x="32" y="48"/>
                  </a:cubicBezTo>
                  <a:cubicBezTo>
                    <a:pt x="31" y="49"/>
                    <a:pt x="30" y="49"/>
                    <a:pt x="29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84" name="Freeform 484"/>
            <p:cNvSpPr>
              <a:spLocks/>
            </p:cNvSpPr>
            <p:nvPr/>
          </p:nvSpPr>
          <p:spPr bwMode="auto">
            <a:xfrm>
              <a:off x="2022476" y="13323888"/>
              <a:ext cx="98425" cy="134938"/>
            </a:xfrm>
            <a:custGeom>
              <a:avLst/>
              <a:gdLst>
                <a:gd name="T0" fmla="*/ 27 w 34"/>
                <a:gd name="T1" fmla="*/ 46 h 46"/>
                <a:gd name="T2" fmla="*/ 22 w 34"/>
                <a:gd name="T3" fmla="*/ 43 h 46"/>
                <a:gd name="T4" fmla="*/ 2 w 34"/>
                <a:gd name="T5" fmla="*/ 9 h 46"/>
                <a:gd name="T6" fmla="*/ 4 w 34"/>
                <a:gd name="T7" fmla="*/ 1 h 46"/>
                <a:gd name="T8" fmla="*/ 13 w 34"/>
                <a:gd name="T9" fmla="*/ 3 h 46"/>
                <a:gd name="T10" fmla="*/ 33 w 34"/>
                <a:gd name="T11" fmla="*/ 37 h 46"/>
                <a:gd name="T12" fmla="*/ 31 w 34"/>
                <a:gd name="T13" fmla="*/ 46 h 46"/>
                <a:gd name="T14" fmla="*/ 27 w 34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46">
                  <a:moveTo>
                    <a:pt x="27" y="46"/>
                  </a:moveTo>
                  <a:cubicBezTo>
                    <a:pt x="25" y="46"/>
                    <a:pt x="23" y="45"/>
                    <a:pt x="22" y="43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1" y="3"/>
                    <a:pt x="4" y="1"/>
                  </a:cubicBezTo>
                  <a:cubicBezTo>
                    <a:pt x="7" y="0"/>
                    <a:pt x="11" y="1"/>
                    <a:pt x="13" y="3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40"/>
                    <a:pt x="33" y="44"/>
                    <a:pt x="31" y="46"/>
                  </a:cubicBezTo>
                  <a:cubicBezTo>
                    <a:pt x="30" y="46"/>
                    <a:pt x="28" y="46"/>
                    <a:pt x="27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85" name="Freeform 485"/>
            <p:cNvSpPr>
              <a:spLocks/>
            </p:cNvSpPr>
            <p:nvPr/>
          </p:nvSpPr>
          <p:spPr bwMode="auto">
            <a:xfrm>
              <a:off x="1852613" y="13020675"/>
              <a:ext cx="52388" cy="60325"/>
            </a:xfrm>
            <a:custGeom>
              <a:avLst/>
              <a:gdLst>
                <a:gd name="T0" fmla="*/ 11 w 18"/>
                <a:gd name="T1" fmla="*/ 21 h 21"/>
                <a:gd name="T2" fmla="*/ 6 w 18"/>
                <a:gd name="T3" fmla="*/ 18 h 21"/>
                <a:gd name="T4" fmla="*/ 2 w 18"/>
                <a:gd name="T5" fmla="*/ 10 h 21"/>
                <a:gd name="T6" fmla="*/ 4 w 18"/>
                <a:gd name="T7" fmla="*/ 2 h 21"/>
                <a:gd name="T8" fmla="*/ 12 w 18"/>
                <a:gd name="T9" fmla="*/ 4 h 21"/>
                <a:gd name="T10" fmla="*/ 17 w 18"/>
                <a:gd name="T11" fmla="*/ 12 h 21"/>
                <a:gd name="T12" fmla="*/ 14 w 18"/>
                <a:gd name="T13" fmla="*/ 20 h 21"/>
                <a:gd name="T14" fmla="*/ 11 w 1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9" y="21"/>
                    <a:pt x="7" y="20"/>
                    <a:pt x="6" y="1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1" y="4"/>
                    <a:pt x="4" y="2"/>
                  </a:cubicBezTo>
                  <a:cubicBezTo>
                    <a:pt x="7" y="0"/>
                    <a:pt x="10" y="1"/>
                    <a:pt x="12" y="4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5"/>
                    <a:pt x="17" y="18"/>
                    <a:pt x="14" y="20"/>
                  </a:cubicBezTo>
                  <a:cubicBezTo>
                    <a:pt x="13" y="21"/>
                    <a:pt x="12" y="21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86" name="Freeform 486"/>
            <p:cNvSpPr>
              <a:spLocks/>
            </p:cNvSpPr>
            <p:nvPr/>
          </p:nvSpPr>
          <p:spPr bwMode="auto">
            <a:xfrm>
              <a:off x="2124076" y="13501688"/>
              <a:ext cx="52388" cy="58738"/>
            </a:xfrm>
            <a:custGeom>
              <a:avLst/>
              <a:gdLst>
                <a:gd name="T0" fmla="*/ 11 w 18"/>
                <a:gd name="T1" fmla="*/ 20 h 20"/>
                <a:gd name="T2" fmla="*/ 6 w 18"/>
                <a:gd name="T3" fmla="*/ 17 h 20"/>
                <a:gd name="T4" fmla="*/ 2 w 18"/>
                <a:gd name="T5" fmla="*/ 10 h 20"/>
                <a:gd name="T6" fmla="*/ 4 w 18"/>
                <a:gd name="T7" fmla="*/ 2 h 20"/>
                <a:gd name="T8" fmla="*/ 12 w 18"/>
                <a:gd name="T9" fmla="*/ 4 h 20"/>
                <a:gd name="T10" fmla="*/ 17 w 18"/>
                <a:gd name="T11" fmla="*/ 11 h 20"/>
                <a:gd name="T12" fmla="*/ 15 w 18"/>
                <a:gd name="T13" fmla="*/ 19 h 20"/>
                <a:gd name="T14" fmla="*/ 11 w 18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0">
                  <a:moveTo>
                    <a:pt x="11" y="20"/>
                  </a:moveTo>
                  <a:cubicBezTo>
                    <a:pt x="9" y="20"/>
                    <a:pt x="7" y="19"/>
                    <a:pt x="6" y="1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2"/>
                  </a:cubicBezTo>
                  <a:cubicBezTo>
                    <a:pt x="7" y="0"/>
                    <a:pt x="11" y="1"/>
                    <a:pt x="12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4"/>
                    <a:pt x="17" y="17"/>
                    <a:pt x="15" y="19"/>
                  </a:cubicBezTo>
                  <a:cubicBezTo>
                    <a:pt x="14" y="20"/>
                    <a:pt x="12" y="20"/>
                    <a:pt x="1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  <p:sp>
          <p:nvSpPr>
            <p:cNvPr id="87" name="Freeform 487"/>
            <p:cNvSpPr>
              <a:spLocks noEditPoints="1"/>
            </p:cNvSpPr>
            <p:nvPr/>
          </p:nvSpPr>
          <p:spPr bwMode="auto">
            <a:xfrm>
              <a:off x="1951038" y="13233400"/>
              <a:ext cx="123825" cy="119063"/>
            </a:xfrm>
            <a:custGeom>
              <a:avLst/>
              <a:gdLst>
                <a:gd name="T0" fmla="*/ 21 w 42"/>
                <a:gd name="T1" fmla="*/ 41 h 41"/>
                <a:gd name="T2" fmla="*/ 0 w 42"/>
                <a:gd name="T3" fmla="*/ 21 h 41"/>
                <a:gd name="T4" fmla="*/ 21 w 42"/>
                <a:gd name="T5" fmla="*/ 0 h 41"/>
                <a:gd name="T6" fmla="*/ 42 w 42"/>
                <a:gd name="T7" fmla="*/ 21 h 41"/>
                <a:gd name="T8" fmla="*/ 21 w 42"/>
                <a:gd name="T9" fmla="*/ 41 h 41"/>
                <a:gd name="T10" fmla="*/ 21 w 42"/>
                <a:gd name="T11" fmla="*/ 12 h 41"/>
                <a:gd name="T12" fmla="*/ 12 w 42"/>
                <a:gd name="T13" fmla="*/ 21 h 41"/>
                <a:gd name="T14" fmla="*/ 21 w 42"/>
                <a:gd name="T15" fmla="*/ 29 h 41"/>
                <a:gd name="T16" fmla="*/ 30 w 42"/>
                <a:gd name="T17" fmla="*/ 21 h 41"/>
                <a:gd name="T18" fmla="*/ 21 w 42"/>
                <a:gd name="T19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1">
                  <a:moveTo>
                    <a:pt x="21" y="41"/>
                  </a:moveTo>
                  <a:cubicBezTo>
                    <a:pt x="10" y="41"/>
                    <a:pt x="0" y="32"/>
                    <a:pt x="0" y="21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33" y="0"/>
                    <a:pt x="42" y="9"/>
                    <a:pt x="42" y="21"/>
                  </a:cubicBezTo>
                  <a:cubicBezTo>
                    <a:pt x="42" y="32"/>
                    <a:pt x="33" y="41"/>
                    <a:pt x="21" y="41"/>
                  </a:cubicBezTo>
                  <a:close/>
                  <a:moveTo>
                    <a:pt x="21" y="12"/>
                  </a:moveTo>
                  <a:cubicBezTo>
                    <a:pt x="16" y="12"/>
                    <a:pt x="12" y="16"/>
                    <a:pt x="12" y="21"/>
                  </a:cubicBezTo>
                  <a:cubicBezTo>
                    <a:pt x="12" y="26"/>
                    <a:pt x="16" y="29"/>
                    <a:pt x="21" y="29"/>
                  </a:cubicBezTo>
                  <a:cubicBezTo>
                    <a:pt x="26" y="29"/>
                    <a:pt x="30" y="26"/>
                    <a:pt x="30" y="21"/>
                  </a:cubicBezTo>
                  <a:cubicBezTo>
                    <a:pt x="30" y="16"/>
                    <a:pt x="26" y="12"/>
                    <a:pt x="2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203" tIns="39101" rIns="78203" bIns="39101" numCol="1" anchor="t" anchorCtr="0" compatLnSpc="1">
              <a:prstTxWarp prst="textNoShape">
                <a:avLst/>
              </a:prstTxWarp>
            </a:bodyPr>
            <a:lstStyle/>
            <a:p>
              <a:endParaRPr lang="en-US" sz="1539"/>
            </a:p>
          </p:txBody>
        </p:sp>
      </p:grpSp>
    </p:spTree>
    <p:extLst>
      <p:ext uri="{BB962C8B-B14F-4D97-AF65-F5344CB8AC3E}">
        <p14:creationId xmlns:p14="http://schemas.microsoft.com/office/powerpoint/2010/main" val="38121355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5528" y="1812925"/>
            <a:ext cx="3260367" cy="54450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/>
              <a:t>Корпоративное управление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566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Фокус </a:t>
            </a:r>
            <a:r>
              <a:rPr lang="ru-RU" dirty="0" smtClean="0"/>
              <a:t>внимания международных </a:t>
            </a:r>
            <a:r>
              <a:rPr lang="ru-RU" dirty="0"/>
              <a:t>инвесторов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70799" y="5257509"/>
            <a:ext cx="8394521" cy="375728"/>
          </a:xfrm>
        </p:spPr>
        <p:txBody>
          <a:bodyPr/>
          <a:lstStyle/>
          <a:p>
            <a:r>
              <a:rPr lang="ru-RU" sz="1400" b="1" i="1" dirty="0"/>
              <a:t>Источник: </a:t>
            </a:r>
            <a:r>
              <a:rPr lang="ru-RU" sz="1400" dirty="0"/>
              <a:t>опрос международных портфельных инвесторов, проведенный  </a:t>
            </a:r>
            <a:r>
              <a:rPr lang="en-US" sz="1400" dirty="0"/>
              <a:t>Royal Bank of Scotland</a:t>
            </a:r>
            <a:r>
              <a:rPr lang="ru-RU" sz="1400" dirty="0"/>
              <a:t> в декабре 2009 г. </a:t>
            </a:r>
          </a:p>
          <a:p>
            <a:endParaRPr lang="en-US" sz="1400" dirty="0"/>
          </a:p>
        </p:txBody>
      </p:sp>
      <p:pic>
        <p:nvPicPr>
          <p:cNvPr id="14341" name="Picture 3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" t="5542" r="2300" b="4513"/>
          <a:stretch/>
        </p:blipFill>
        <p:spPr>
          <a:xfrm>
            <a:off x="968943" y="1412776"/>
            <a:ext cx="6339361" cy="371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894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Условные стадии «зрелости» корпоративного управления</a:t>
            </a:r>
            <a:endParaRPr lang="en-US" dirty="0"/>
          </a:p>
        </p:txBody>
      </p:sp>
      <p:sp>
        <p:nvSpPr>
          <p:cNvPr id="4" name="Shape 3"/>
          <p:cNvSpPr/>
          <p:nvPr/>
        </p:nvSpPr>
        <p:spPr>
          <a:xfrm>
            <a:off x="395536" y="1484784"/>
            <a:ext cx="7421418" cy="4638386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2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Oval 4"/>
          <p:cNvSpPr/>
          <p:nvPr/>
        </p:nvSpPr>
        <p:spPr>
          <a:xfrm>
            <a:off x="1043608" y="5001531"/>
            <a:ext cx="187761" cy="187761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5"/>
          <p:cNvSpPr/>
          <p:nvPr/>
        </p:nvSpPr>
        <p:spPr>
          <a:xfrm>
            <a:off x="1115616" y="5301208"/>
            <a:ext cx="1440160" cy="991102"/>
          </a:xfrm>
          <a:custGeom>
            <a:avLst/>
            <a:gdLst>
              <a:gd name="connsiteX0" fmla="*/ 0 w 1069426"/>
              <a:gd name="connsiteY0" fmla="*/ 0 h 1214329"/>
              <a:gd name="connsiteX1" fmla="*/ 1069426 w 1069426"/>
              <a:gd name="connsiteY1" fmla="*/ 0 h 1214329"/>
              <a:gd name="connsiteX2" fmla="*/ 1069426 w 1069426"/>
              <a:gd name="connsiteY2" fmla="*/ 1214329 h 1214329"/>
              <a:gd name="connsiteX3" fmla="*/ 0 w 1069426"/>
              <a:gd name="connsiteY3" fmla="*/ 1214329 h 1214329"/>
              <a:gd name="connsiteX4" fmla="*/ 0 w 1069426"/>
              <a:gd name="connsiteY4" fmla="*/ 0 h 121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426" h="1214329">
                <a:moveTo>
                  <a:pt x="0" y="0"/>
                </a:moveTo>
                <a:lnTo>
                  <a:pt x="1069426" y="0"/>
                </a:lnTo>
                <a:lnTo>
                  <a:pt x="1069426" y="1214329"/>
                </a:lnTo>
                <a:lnTo>
                  <a:pt x="0" y="12143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l" defTabSz="400050">
              <a:spcBef>
                <a:spcPct val="0"/>
              </a:spcBef>
              <a:spcAft>
                <a:spcPts val="600"/>
              </a:spcAft>
            </a:pPr>
            <a:r>
              <a:rPr lang="ru-RU" sz="1000" b="1" kern="1200" dirty="0" smtClean="0">
                <a:solidFill>
                  <a:schemeClr val="accent3"/>
                </a:solidFill>
              </a:rPr>
              <a:t>Номинальная</a:t>
            </a:r>
            <a:endParaRPr lang="en-US" sz="1000" b="1" kern="1200" dirty="0" smtClean="0">
              <a:solidFill>
                <a:schemeClr val="accent3"/>
              </a:solidFill>
            </a:endParaRPr>
          </a:p>
          <a:p>
            <a:pPr lvl="0" algn="l" defTabSz="400050">
              <a:spcBef>
                <a:spcPct val="0"/>
              </a:spcBef>
              <a:spcAft>
                <a:spcPts val="600"/>
              </a:spcAft>
            </a:pPr>
            <a:r>
              <a:rPr lang="ru-RU" sz="1000" b="0" kern="1200" dirty="0" smtClean="0">
                <a:solidFill>
                  <a:schemeClr val="tx2"/>
                </a:solidFill>
              </a:rPr>
              <a:t>Корпоративные процедуры существуют только на бумаге. Совет директоров не встречается</a:t>
            </a:r>
            <a:endParaRPr lang="en-US" sz="1000" b="0" i="0" kern="1200" dirty="0">
              <a:solidFill>
                <a:schemeClr val="tx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123728" y="4005064"/>
            <a:ext cx="293888" cy="293888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7"/>
          <p:cNvSpPr/>
          <p:nvPr/>
        </p:nvSpPr>
        <p:spPr>
          <a:xfrm>
            <a:off x="2627784" y="4293096"/>
            <a:ext cx="1224136" cy="1247609"/>
          </a:xfrm>
          <a:custGeom>
            <a:avLst/>
            <a:gdLst>
              <a:gd name="connsiteX0" fmla="*/ 0 w 1355150"/>
              <a:gd name="connsiteY0" fmla="*/ 0 h 2137832"/>
              <a:gd name="connsiteX1" fmla="*/ 1355150 w 1355150"/>
              <a:gd name="connsiteY1" fmla="*/ 0 h 2137832"/>
              <a:gd name="connsiteX2" fmla="*/ 1355150 w 1355150"/>
              <a:gd name="connsiteY2" fmla="*/ 2137832 h 2137832"/>
              <a:gd name="connsiteX3" fmla="*/ 0 w 1355150"/>
              <a:gd name="connsiteY3" fmla="*/ 2137832 h 2137832"/>
              <a:gd name="connsiteX4" fmla="*/ 0 w 1355150"/>
              <a:gd name="connsiteY4" fmla="*/ 0 h 213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5150" h="2137832">
                <a:moveTo>
                  <a:pt x="0" y="0"/>
                </a:moveTo>
                <a:lnTo>
                  <a:pt x="1355150" y="0"/>
                </a:lnTo>
                <a:lnTo>
                  <a:pt x="1355150" y="2137832"/>
                </a:lnTo>
                <a:lnTo>
                  <a:pt x="0" y="21378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l" defTabSz="400050">
              <a:spcBef>
                <a:spcPct val="0"/>
              </a:spcBef>
              <a:spcAft>
                <a:spcPts val="600"/>
              </a:spcAft>
            </a:pPr>
            <a:r>
              <a:rPr lang="ru-RU" sz="1000" b="1" kern="1200" dirty="0" smtClean="0">
                <a:solidFill>
                  <a:schemeClr val="accent3"/>
                </a:solidFill>
              </a:rPr>
              <a:t>Директивная</a:t>
            </a:r>
          </a:p>
          <a:p>
            <a:pPr lvl="0" algn="l" defTabSz="400050">
              <a:spcBef>
                <a:spcPct val="0"/>
              </a:spcBef>
              <a:spcAft>
                <a:spcPts val="600"/>
              </a:spcAft>
            </a:pPr>
            <a:r>
              <a:rPr lang="ru-RU" sz="1000" b="0" kern="1200" dirty="0" smtClean="0">
                <a:solidFill>
                  <a:schemeClr val="tx2"/>
                </a:solidFill>
              </a:rPr>
              <a:t>Совет директоров сформирован и проводит заседания, однако фактически на них фиксируются решения, принятые за рамками совета директоров.</a:t>
            </a:r>
            <a:endParaRPr lang="en-US" sz="1000" kern="1200" dirty="0">
              <a:solidFill>
                <a:schemeClr val="tx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563888" y="3212976"/>
            <a:ext cx="391850" cy="391850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3995936" y="3789040"/>
            <a:ext cx="1224136" cy="1368152"/>
          </a:xfrm>
          <a:custGeom>
            <a:avLst/>
            <a:gdLst>
              <a:gd name="connsiteX0" fmla="*/ 0 w 1575567"/>
              <a:gd name="connsiteY0" fmla="*/ 0 h 2867450"/>
              <a:gd name="connsiteX1" fmla="*/ 1575567 w 1575567"/>
              <a:gd name="connsiteY1" fmla="*/ 0 h 2867450"/>
              <a:gd name="connsiteX2" fmla="*/ 1575567 w 1575567"/>
              <a:gd name="connsiteY2" fmla="*/ 2867450 h 2867450"/>
              <a:gd name="connsiteX3" fmla="*/ 0 w 1575567"/>
              <a:gd name="connsiteY3" fmla="*/ 2867450 h 2867450"/>
              <a:gd name="connsiteX4" fmla="*/ 0 w 1575567"/>
              <a:gd name="connsiteY4" fmla="*/ 0 h 286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567" h="2867450">
                <a:moveTo>
                  <a:pt x="0" y="0"/>
                </a:moveTo>
                <a:lnTo>
                  <a:pt x="1575567" y="0"/>
                </a:lnTo>
                <a:lnTo>
                  <a:pt x="1575567" y="2867450"/>
                </a:lnTo>
                <a:lnTo>
                  <a:pt x="0" y="28674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l" defTabSz="400050">
              <a:spcBef>
                <a:spcPct val="0"/>
              </a:spcBef>
              <a:spcAft>
                <a:spcPts val="600"/>
              </a:spcAft>
            </a:pPr>
            <a:r>
              <a:rPr lang="ru-RU" sz="1000" b="1" kern="1200" dirty="0" smtClean="0">
                <a:solidFill>
                  <a:schemeClr val="accent3"/>
                </a:solidFill>
              </a:rPr>
              <a:t>Делегированная</a:t>
            </a:r>
          </a:p>
          <a:p>
            <a:pPr lvl="0" algn="l" defTabSz="400050">
              <a:spcBef>
                <a:spcPct val="0"/>
              </a:spcBef>
              <a:spcAft>
                <a:spcPts val="600"/>
              </a:spcAft>
            </a:pPr>
            <a:r>
              <a:rPr lang="ru-RU" sz="1000" b="0" kern="1200" dirty="0" smtClean="0">
                <a:solidFill>
                  <a:schemeClr val="tx2"/>
                </a:solidFill>
              </a:rPr>
              <a:t>Совет директоров становится реально работающим органом, решения фактически принимаются в ходе его заседаний.  Однако система сдержек и противовесов отсутствует.</a:t>
            </a:r>
            <a:endParaRPr lang="en-US" sz="1000" b="0" kern="1200" dirty="0">
              <a:solidFill>
                <a:schemeClr val="tx2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076056" y="2708920"/>
            <a:ext cx="506140" cy="506140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5508104" y="3429000"/>
            <a:ext cx="1224136" cy="1501658"/>
          </a:xfrm>
          <a:custGeom>
            <a:avLst/>
            <a:gdLst>
              <a:gd name="connsiteX0" fmla="*/ 0 w 1632712"/>
              <a:gd name="connsiteY0" fmla="*/ 0 h 3418490"/>
              <a:gd name="connsiteX1" fmla="*/ 1632712 w 1632712"/>
              <a:gd name="connsiteY1" fmla="*/ 0 h 3418490"/>
              <a:gd name="connsiteX2" fmla="*/ 1632712 w 1632712"/>
              <a:gd name="connsiteY2" fmla="*/ 3418490 h 3418490"/>
              <a:gd name="connsiteX3" fmla="*/ 0 w 1632712"/>
              <a:gd name="connsiteY3" fmla="*/ 3418490 h 3418490"/>
              <a:gd name="connsiteX4" fmla="*/ 0 w 1632712"/>
              <a:gd name="connsiteY4" fmla="*/ 0 h 341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2712" h="3418490">
                <a:moveTo>
                  <a:pt x="0" y="0"/>
                </a:moveTo>
                <a:lnTo>
                  <a:pt x="1632712" y="0"/>
                </a:lnTo>
                <a:lnTo>
                  <a:pt x="1632712" y="3418490"/>
                </a:lnTo>
                <a:lnTo>
                  <a:pt x="0" y="34184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l" defTabSz="400050">
              <a:spcBef>
                <a:spcPct val="0"/>
              </a:spcBef>
              <a:spcAft>
                <a:spcPts val="600"/>
              </a:spcAft>
            </a:pPr>
            <a:r>
              <a:rPr lang="ru-RU" sz="1000" b="1" kern="1200" dirty="0" smtClean="0">
                <a:solidFill>
                  <a:schemeClr val="accent3"/>
                </a:solidFill>
              </a:rPr>
              <a:t>Сбалансированная</a:t>
            </a:r>
          </a:p>
          <a:p>
            <a:pPr lvl="0" algn="l" defTabSz="400050">
              <a:spcBef>
                <a:spcPct val="0"/>
              </a:spcBef>
              <a:spcAft>
                <a:spcPts val="600"/>
              </a:spcAft>
            </a:pPr>
            <a:r>
              <a:rPr lang="ru-RU" sz="1000" b="0" kern="1200" dirty="0" smtClean="0">
                <a:solidFill>
                  <a:schemeClr val="tx2"/>
                </a:solidFill>
              </a:rPr>
              <a:t>Совет директоров является реально работающим органом, причем в его состав входят независимые директора, обладающие определенным влиянием.</a:t>
            </a:r>
          </a:p>
          <a:p>
            <a:pPr lvl="0" algn="l" defTabSz="400050">
              <a:spcBef>
                <a:spcPct val="0"/>
              </a:spcBef>
              <a:spcAft>
                <a:spcPts val="600"/>
              </a:spcAft>
            </a:pPr>
            <a:endParaRPr lang="ru-RU" sz="1000" b="1" kern="1200" dirty="0" smtClean="0">
              <a:solidFill>
                <a:schemeClr val="tx2"/>
              </a:solidFill>
            </a:endParaRPr>
          </a:p>
          <a:p>
            <a:pPr lvl="0" algn="l" defTabSz="400050">
              <a:spcBef>
                <a:spcPct val="0"/>
              </a:spcBef>
              <a:spcAft>
                <a:spcPts val="600"/>
              </a:spcAft>
            </a:pPr>
            <a:endParaRPr lang="en-US" sz="1000" b="1" kern="1200" dirty="0">
              <a:solidFill>
                <a:schemeClr val="tx2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588224" y="2348880"/>
            <a:ext cx="644921" cy="644921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>
            <a:off x="7417628" y="3068961"/>
            <a:ext cx="1296000" cy="1800200"/>
          </a:xfrm>
          <a:custGeom>
            <a:avLst/>
            <a:gdLst>
              <a:gd name="connsiteX0" fmla="*/ 0 w 1632712"/>
              <a:gd name="connsiteY0" fmla="*/ 0 h 3755237"/>
              <a:gd name="connsiteX1" fmla="*/ 1632712 w 1632712"/>
              <a:gd name="connsiteY1" fmla="*/ 0 h 3755237"/>
              <a:gd name="connsiteX2" fmla="*/ 1632712 w 1632712"/>
              <a:gd name="connsiteY2" fmla="*/ 3755237 h 3755237"/>
              <a:gd name="connsiteX3" fmla="*/ 0 w 1632712"/>
              <a:gd name="connsiteY3" fmla="*/ 3755237 h 3755237"/>
              <a:gd name="connsiteX4" fmla="*/ 0 w 1632712"/>
              <a:gd name="connsiteY4" fmla="*/ 0 h 375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2712" h="3755237">
                <a:moveTo>
                  <a:pt x="0" y="0"/>
                </a:moveTo>
                <a:lnTo>
                  <a:pt x="1632712" y="0"/>
                </a:lnTo>
                <a:lnTo>
                  <a:pt x="1632712" y="3755237"/>
                </a:lnTo>
                <a:lnTo>
                  <a:pt x="0" y="37552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l" defTabSz="400050">
              <a:spcBef>
                <a:spcPct val="0"/>
              </a:spcBef>
              <a:spcAft>
                <a:spcPts val="600"/>
              </a:spcAft>
            </a:pPr>
            <a:r>
              <a:rPr lang="ru-RU" sz="1000" b="1" kern="1200" dirty="0" smtClean="0">
                <a:solidFill>
                  <a:schemeClr val="accent3"/>
                </a:solidFill>
              </a:rPr>
              <a:t>Интеллектуальная</a:t>
            </a:r>
          </a:p>
          <a:p>
            <a:pPr lvl="0" algn="l" defTabSz="400050">
              <a:spcBef>
                <a:spcPct val="0"/>
              </a:spcBef>
              <a:spcAft>
                <a:spcPts val="600"/>
              </a:spcAft>
            </a:pPr>
            <a:r>
              <a:rPr lang="ru-RU" sz="1000" b="0" kern="1200" dirty="0" smtClean="0">
                <a:solidFill>
                  <a:schemeClr val="tx2"/>
                </a:solidFill>
              </a:rPr>
              <a:t>Состав совета отражает потребности общества в опыте и  квалификации, так и независимости его членов. Формализован процесс номинации кандидатов, проводится  содержательная оценка эффективности работы совета директоров. </a:t>
            </a:r>
          </a:p>
          <a:p>
            <a:pPr lvl="0" algn="l" defTabSz="400050">
              <a:spcBef>
                <a:spcPct val="0"/>
              </a:spcBef>
              <a:spcAft>
                <a:spcPts val="600"/>
              </a:spcAft>
            </a:pPr>
            <a:endParaRPr lang="en-US" sz="1000" kern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13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/>
              <a:t>Спектр задач, которые вам предстоит решить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97387340"/>
              </p:ext>
            </p:extLst>
          </p:nvPr>
        </p:nvGraphicFramePr>
        <p:xfrm>
          <a:off x="1259632" y="16130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910417575"/>
              </p:ext>
            </p:extLst>
          </p:nvPr>
        </p:nvGraphicFramePr>
        <p:xfrm>
          <a:off x="1115616" y="1556792"/>
          <a:ext cx="6588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03078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Годовой отчет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808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775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99992" y="4797152"/>
            <a:ext cx="4320480" cy="1584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95536" y="4797152"/>
            <a:ext cx="4032448" cy="1584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95536" y="3356992"/>
            <a:ext cx="8424936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499992" y="1700808"/>
            <a:ext cx="4302176" cy="1584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5536" y="1700808"/>
            <a:ext cx="4032448" cy="1584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этапы создания Функции подготовки финансовой отчетности по МСФО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51520" y="1772816"/>
            <a:ext cx="648072" cy="648072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/>
              <a:t>1</a:t>
            </a:r>
            <a:endParaRPr lang="en-US" sz="4000" b="1" i="1" dirty="0"/>
          </a:p>
        </p:txBody>
      </p:sp>
      <p:sp>
        <p:nvSpPr>
          <p:cNvPr id="22" name="Oval 21"/>
          <p:cNvSpPr/>
          <p:nvPr/>
        </p:nvSpPr>
        <p:spPr>
          <a:xfrm>
            <a:off x="4427984" y="1772816"/>
            <a:ext cx="648072" cy="648072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/>
              <a:t>2</a:t>
            </a:r>
            <a:endParaRPr lang="en-US" sz="4000" b="1" i="1" dirty="0"/>
          </a:p>
        </p:txBody>
      </p:sp>
      <p:sp>
        <p:nvSpPr>
          <p:cNvPr id="23" name="Oval 22"/>
          <p:cNvSpPr/>
          <p:nvPr/>
        </p:nvSpPr>
        <p:spPr>
          <a:xfrm>
            <a:off x="251520" y="3429000"/>
            <a:ext cx="648072" cy="648072"/>
          </a:xfrm>
          <a:prstGeom prst="ellipse">
            <a:avLst/>
          </a:prstGeom>
          <a:solidFill>
            <a:srgbClr val="72C7E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/>
              <a:t>3</a:t>
            </a:r>
            <a:endParaRPr lang="en-US" sz="4000" b="1" i="1" dirty="0"/>
          </a:p>
        </p:txBody>
      </p:sp>
      <p:sp>
        <p:nvSpPr>
          <p:cNvPr id="24" name="Oval 23"/>
          <p:cNvSpPr/>
          <p:nvPr/>
        </p:nvSpPr>
        <p:spPr>
          <a:xfrm>
            <a:off x="251520" y="4869160"/>
            <a:ext cx="648072" cy="64807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/>
              <a:t>4</a:t>
            </a:r>
            <a:endParaRPr lang="en-US" sz="4000" b="1" i="1" dirty="0"/>
          </a:p>
        </p:txBody>
      </p:sp>
      <p:sp>
        <p:nvSpPr>
          <p:cNvPr id="25" name="Oval 24"/>
          <p:cNvSpPr/>
          <p:nvPr/>
        </p:nvSpPr>
        <p:spPr>
          <a:xfrm>
            <a:off x="4427984" y="4869160"/>
            <a:ext cx="648072" cy="6480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/>
              <a:t>5</a:t>
            </a:r>
            <a:endParaRPr lang="en-US" sz="4000" b="1" i="1" dirty="0"/>
          </a:p>
        </p:txBody>
      </p:sp>
      <p:sp>
        <p:nvSpPr>
          <p:cNvPr id="17" name="Rectangle 16"/>
          <p:cNvSpPr/>
          <p:nvPr/>
        </p:nvSpPr>
        <p:spPr>
          <a:xfrm>
            <a:off x="899593" y="1700808"/>
            <a:ext cx="3096343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2"/>
                </a:solidFill>
                <a:latin typeface="+mj-lt"/>
              </a:rPr>
              <a:t>Учетная политика по </a:t>
            </a:r>
            <a:r>
              <a:rPr lang="ru-RU" sz="1400" b="1" dirty="0" smtClean="0">
                <a:solidFill>
                  <a:schemeClr val="accent2"/>
                </a:solidFill>
                <a:latin typeface="+mj-lt"/>
              </a:rPr>
              <a:t>МСФО</a:t>
            </a:r>
            <a:endParaRPr lang="en-US" sz="1400" b="1" dirty="0" smtClean="0">
              <a:solidFill>
                <a:schemeClr val="accent2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</a:rPr>
              <a:t>Содержит основные принципы и порядок учета операций по МСФО, </a:t>
            </a:r>
            <a:r>
              <a:rPr lang="ru-RU" sz="1000" dirty="0" smtClean="0">
                <a:solidFill>
                  <a:schemeClr val="tx2"/>
                </a:solidFill>
              </a:rPr>
              <a:t>которыми</a:t>
            </a:r>
            <a:r>
              <a:rPr lang="en-US" sz="1000" dirty="0" smtClean="0">
                <a:solidFill>
                  <a:schemeClr val="tx2"/>
                </a:solidFill>
              </a:rPr>
              <a:t> </a:t>
            </a:r>
            <a:r>
              <a:rPr lang="ru-RU" sz="1000" dirty="0" smtClean="0">
                <a:solidFill>
                  <a:schemeClr val="tx2"/>
                </a:solidFill>
              </a:rPr>
              <a:t>руководствуется </a:t>
            </a:r>
            <a:r>
              <a:rPr lang="ru-RU" sz="1000" dirty="0">
                <a:solidFill>
                  <a:schemeClr val="tx2"/>
                </a:solidFill>
              </a:rPr>
              <a:t>банк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2"/>
                </a:solidFill>
              </a:rPr>
              <a:t>Отражает </a:t>
            </a:r>
            <a:r>
              <a:rPr lang="ru-RU" sz="1000" dirty="0">
                <a:solidFill>
                  <a:schemeClr val="tx2"/>
                </a:solidFill>
              </a:rPr>
              <a:t>бизнес и операции конкретной организации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2"/>
                </a:solidFill>
              </a:rPr>
              <a:t>Аккумулирует </a:t>
            </a:r>
            <a:r>
              <a:rPr lang="ru-RU" sz="1000" dirty="0">
                <a:solidFill>
                  <a:schemeClr val="tx2"/>
                </a:solidFill>
              </a:rPr>
              <a:t>основные положения учетной политики и выбранные подходы по отражению </a:t>
            </a:r>
            <a:r>
              <a:rPr lang="ru-RU" sz="1000" dirty="0" smtClean="0">
                <a:solidFill>
                  <a:schemeClr val="tx2"/>
                </a:solidFill>
              </a:rPr>
              <a:t>операций</a:t>
            </a:r>
            <a:r>
              <a:rPr lang="en-US" sz="1000" dirty="0" smtClean="0">
                <a:solidFill>
                  <a:schemeClr val="tx2"/>
                </a:solidFill>
              </a:rPr>
              <a:t> </a:t>
            </a:r>
            <a:r>
              <a:rPr lang="ru-RU" sz="1000" dirty="0" smtClean="0">
                <a:solidFill>
                  <a:schemeClr val="tx2"/>
                </a:solidFill>
              </a:rPr>
              <a:t>в </a:t>
            </a:r>
            <a:r>
              <a:rPr lang="ru-RU" sz="1000" dirty="0">
                <a:solidFill>
                  <a:schemeClr val="tx2"/>
                </a:solidFill>
              </a:rPr>
              <a:t>одном документе</a:t>
            </a:r>
            <a:endParaRPr lang="en-US" sz="1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76056" y="1684546"/>
            <a:ext cx="367240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b="1" dirty="0">
                <a:solidFill>
                  <a:schemeClr val="accent2"/>
                </a:solidFill>
                <a:latin typeface="+mj-lt"/>
              </a:rPr>
              <a:t>Методология составления финансовой</a:t>
            </a:r>
            <a:r>
              <a:rPr lang="en-US" sz="14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sz="1400" b="1" dirty="0">
                <a:solidFill>
                  <a:schemeClr val="accent2"/>
                </a:solidFill>
                <a:latin typeface="+mj-lt"/>
              </a:rPr>
              <a:t>отчетности по МСФО</a:t>
            </a:r>
            <a:endParaRPr lang="en-US" sz="1400" b="1" dirty="0">
              <a:solidFill>
                <a:schemeClr val="accent2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</a:rPr>
              <a:t>Представляет собой пошаговую детальную</a:t>
            </a:r>
            <a:r>
              <a:rPr lang="en-US" sz="1000" dirty="0">
                <a:solidFill>
                  <a:schemeClr val="tx2"/>
                </a:solidFill>
              </a:rPr>
              <a:t> </a:t>
            </a:r>
            <a:r>
              <a:rPr lang="ru-RU" sz="1000" dirty="0">
                <a:solidFill>
                  <a:schemeClr val="tx2"/>
                </a:solidFill>
              </a:rPr>
              <a:t>инструкцию по расчету типовых корректировок</a:t>
            </a:r>
            <a:r>
              <a:rPr lang="en-US" sz="1000" dirty="0">
                <a:solidFill>
                  <a:schemeClr val="tx2"/>
                </a:solidFill>
              </a:rPr>
              <a:t> </a:t>
            </a:r>
            <a:r>
              <a:rPr lang="ru-RU" sz="1000" dirty="0">
                <a:solidFill>
                  <a:schemeClr val="tx2"/>
                </a:solidFill>
              </a:rPr>
              <a:t>и </a:t>
            </a:r>
            <a:r>
              <a:rPr lang="ru-RU" sz="1000" dirty="0" smtClean="0">
                <a:solidFill>
                  <a:schemeClr val="tx2"/>
                </a:solidFill>
              </a:rPr>
              <a:t>формированию</a:t>
            </a:r>
            <a:r>
              <a:rPr lang="en-US" sz="1000" dirty="0" smtClean="0">
                <a:solidFill>
                  <a:schemeClr val="tx2"/>
                </a:solidFill>
              </a:rPr>
              <a:t> </a:t>
            </a:r>
            <a:r>
              <a:rPr lang="ru-RU" sz="1000" dirty="0" smtClean="0">
                <a:solidFill>
                  <a:schemeClr val="tx2"/>
                </a:solidFill>
              </a:rPr>
              <a:t>профессиональных </a:t>
            </a:r>
            <a:r>
              <a:rPr lang="ru-RU" sz="1000" dirty="0">
                <a:solidFill>
                  <a:schemeClr val="tx2"/>
                </a:solidFill>
              </a:rPr>
              <a:t>суждений, необходимых в </a:t>
            </a:r>
            <a:r>
              <a:rPr lang="ru-RU" sz="1000" dirty="0" smtClean="0">
                <a:solidFill>
                  <a:schemeClr val="tx2"/>
                </a:solidFill>
              </a:rPr>
              <a:t>процессе</a:t>
            </a:r>
            <a:r>
              <a:rPr lang="en-US" sz="1000" dirty="0" smtClean="0">
                <a:solidFill>
                  <a:schemeClr val="tx2"/>
                </a:solidFill>
              </a:rPr>
              <a:t> </a:t>
            </a:r>
            <a:r>
              <a:rPr lang="ru-RU" sz="1000" dirty="0" smtClean="0">
                <a:solidFill>
                  <a:schemeClr val="tx2"/>
                </a:solidFill>
              </a:rPr>
              <a:t>подготовки </a:t>
            </a:r>
            <a:r>
              <a:rPr lang="ru-RU" sz="1000" dirty="0">
                <a:solidFill>
                  <a:schemeClr val="tx2"/>
                </a:solidFill>
              </a:rPr>
              <a:t>финансовой</a:t>
            </a:r>
            <a:r>
              <a:rPr lang="en-US" sz="1000" dirty="0">
                <a:solidFill>
                  <a:schemeClr val="tx2"/>
                </a:solidFill>
              </a:rPr>
              <a:t> </a:t>
            </a:r>
            <a:r>
              <a:rPr lang="ru-RU" sz="1000" dirty="0">
                <a:solidFill>
                  <a:schemeClr val="tx2"/>
                </a:solidFill>
              </a:rPr>
              <a:t>отчетности по МСФО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</a:rPr>
              <a:t>Отражает особенности учета всех операций и статей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</a:rPr>
              <a:t>Детально описывает применение учетной политики по МСФО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99592" y="3356992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2"/>
                </a:solidFill>
                <a:latin typeface="+mj-lt"/>
              </a:rPr>
              <a:t>Регламенты подготовки </a:t>
            </a:r>
            <a:r>
              <a:rPr lang="ru-RU" sz="1400" b="1" dirty="0" smtClean="0">
                <a:solidFill>
                  <a:schemeClr val="accent2"/>
                </a:solidFill>
                <a:latin typeface="+mj-lt"/>
              </a:rPr>
              <a:t>информации</a:t>
            </a: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sz="1400" b="1" dirty="0" smtClean="0">
                <a:solidFill>
                  <a:schemeClr val="accent2"/>
                </a:solidFill>
                <a:latin typeface="+mj-lt"/>
              </a:rPr>
              <a:t>для </a:t>
            </a:r>
            <a:r>
              <a:rPr lang="ru-RU" sz="1400" b="1" dirty="0">
                <a:solidFill>
                  <a:schemeClr val="accent2"/>
                </a:solidFill>
                <a:latin typeface="+mj-lt"/>
              </a:rPr>
              <a:t>отчетности по МСФО</a:t>
            </a:r>
            <a:endParaRPr lang="en-US" sz="1400" b="1" dirty="0">
              <a:solidFill>
                <a:schemeClr val="accent2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2"/>
                </a:solidFill>
              </a:rPr>
              <a:t>Регулярно </a:t>
            </a:r>
            <a:r>
              <a:rPr lang="ru-RU" sz="1000" dirty="0">
                <a:solidFill>
                  <a:schemeClr val="tx2"/>
                </a:solidFill>
              </a:rPr>
              <a:t>требуемая информация для составления отчетности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2"/>
                </a:solidFill>
              </a:rPr>
              <a:t>Определяют </a:t>
            </a:r>
            <a:r>
              <a:rPr lang="ru-RU" sz="1000" dirty="0">
                <a:solidFill>
                  <a:schemeClr val="tx2"/>
                </a:solidFill>
              </a:rPr>
              <a:t>формат предоставления и </a:t>
            </a:r>
            <a:r>
              <a:rPr lang="ru-RU" sz="1000" dirty="0" smtClean="0">
                <a:solidFill>
                  <a:schemeClr val="tx2"/>
                </a:solidFill>
              </a:rPr>
              <a:t>необходимую</a:t>
            </a:r>
            <a:r>
              <a:rPr lang="en-US" sz="1000" dirty="0" smtClean="0">
                <a:solidFill>
                  <a:schemeClr val="tx2"/>
                </a:solidFill>
              </a:rPr>
              <a:t> </a:t>
            </a:r>
            <a:r>
              <a:rPr lang="ru-RU" sz="1000" dirty="0" smtClean="0">
                <a:solidFill>
                  <a:schemeClr val="tx2"/>
                </a:solidFill>
              </a:rPr>
              <a:t>детализацию </a:t>
            </a:r>
            <a:r>
              <a:rPr lang="ru-RU" sz="1000" dirty="0">
                <a:solidFill>
                  <a:schemeClr val="tx2"/>
                </a:solidFill>
              </a:rPr>
              <a:t>информации для </a:t>
            </a:r>
            <a:r>
              <a:rPr lang="ru-RU" sz="1000" dirty="0" smtClean="0">
                <a:solidFill>
                  <a:schemeClr val="tx2"/>
                </a:solidFill>
              </a:rPr>
              <a:t>подготовки</a:t>
            </a:r>
            <a:r>
              <a:rPr lang="en-US" sz="1000" dirty="0" smtClean="0">
                <a:solidFill>
                  <a:schemeClr val="tx2"/>
                </a:solidFill>
              </a:rPr>
              <a:t> </a:t>
            </a:r>
            <a:r>
              <a:rPr lang="ru-RU" sz="1000" dirty="0" smtClean="0">
                <a:solidFill>
                  <a:schemeClr val="tx2"/>
                </a:solidFill>
              </a:rPr>
              <a:t>финансовой </a:t>
            </a:r>
            <a:r>
              <a:rPr lang="ru-RU" sz="1000" dirty="0">
                <a:solidFill>
                  <a:schemeClr val="tx2"/>
                </a:solidFill>
              </a:rPr>
              <a:t>отчетности по МСФО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2"/>
                </a:solidFill>
              </a:rPr>
              <a:t>Прописывают </a:t>
            </a:r>
            <a:r>
              <a:rPr lang="ru-RU" sz="1000" dirty="0">
                <a:solidFill>
                  <a:schemeClr val="tx2"/>
                </a:solidFill>
              </a:rPr>
              <a:t>порядок взаимодействия </a:t>
            </a:r>
            <a:r>
              <a:rPr lang="ru-RU" sz="1000" dirty="0" smtClean="0">
                <a:solidFill>
                  <a:schemeClr val="tx2"/>
                </a:solidFill>
              </a:rPr>
              <a:t>различных</a:t>
            </a:r>
            <a:r>
              <a:rPr lang="en-US" sz="1000" dirty="0" smtClean="0">
                <a:solidFill>
                  <a:schemeClr val="tx2"/>
                </a:solidFill>
              </a:rPr>
              <a:t> </a:t>
            </a:r>
            <a:r>
              <a:rPr lang="ru-RU" sz="1000" dirty="0" smtClean="0">
                <a:solidFill>
                  <a:schemeClr val="tx2"/>
                </a:solidFill>
              </a:rPr>
              <a:t>подразделений </a:t>
            </a:r>
            <a:r>
              <a:rPr lang="ru-RU" sz="1000" dirty="0">
                <a:solidFill>
                  <a:schemeClr val="tx2"/>
                </a:solidFill>
              </a:rPr>
              <a:t>банка в процессе </a:t>
            </a:r>
            <a:r>
              <a:rPr lang="ru-RU" sz="1000" dirty="0" smtClean="0">
                <a:solidFill>
                  <a:schemeClr val="tx2"/>
                </a:solidFill>
              </a:rPr>
              <a:t>сбора</a:t>
            </a:r>
            <a:r>
              <a:rPr lang="en-US" sz="1000" dirty="0" smtClean="0">
                <a:solidFill>
                  <a:schemeClr val="tx2"/>
                </a:solidFill>
              </a:rPr>
              <a:t> </a:t>
            </a:r>
            <a:r>
              <a:rPr lang="ru-RU" sz="1000" dirty="0" smtClean="0">
                <a:solidFill>
                  <a:schemeClr val="tx2"/>
                </a:solidFill>
              </a:rPr>
              <a:t>информации </a:t>
            </a:r>
            <a:r>
              <a:rPr lang="ru-RU" sz="1000" dirty="0">
                <a:solidFill>
                  <a:schemeClr val="tx2"/>
                </a:solidFill>
              </a:rPr>
              <a:t>для отчетности по МСФО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2"/>
                </a:solidFill>
              </a:rPr>
              <a:t>Учитывает </a:t>
            </a:r>
            <a:r>
              <a:rPr lang="ru-RU" sz="1000" dirty="0">
                <a:solidFill>
                  <a:schemeClr val="tx2"/>
                </a:solidFill>
              </a:rPr>
              <a:t>специфику банка и организационную структуру, </a:t>
            </a:r>
            <a:r>
              <a:rPr lang="ru-RU" sz="1000" dirty="0" smtClean="0">
                <a:solidFill>
                  <a:schemeClr val="tx2"/>
                </a:solidFill>
              </a:rPr>
              <a:t>как</a:t>
            </a:r>
            <a:r>
              <a:rPr lang="en-US" sz="1000" dirty="0" smtClean="0">
                <a:solidFill>
                  <a:schemeClr val="tx2"/>
                </a:solidFill>
              </a:rPr>
              <a:t> </a:t>
            </a:r>
            <a:r>
              <a:rPr lang="ru-RU" sz="1000" dirty="0" smtClean="0">
                <a:solidFill>
                  <a:schemeClr val="tx2"/>
                </a:solidFill>
              </a:rPr>
              <a:t>результат </a:t>
            </a:r>
            <a:r>
              <a:rPr lang="ru-RU" sz="1000" dirty="0">
                <a:solidFill>
                  <a:schemeClr val="tx2"/>
                </a:solidFill>
              </a:rPr>
              <a:t>– процесс </a:t>
            </a:r>
            <a:r>
              <a:rPr lang="ru-RU" sz="1000" dirty="0" smtClean="0">
                <a:solidFill>
                  <a:schemeClr val="tx2"/>
                </a:solidFill>
              </a:rPr>
              <a:t>взаимодействия</a:t>
            </a:r>
            <a:r>
              <a:rPr lang="en-US" sz="1000" dirty="0" smtClean="0">
                <a:solidFill>
                  <a:schemeClr val="tx2"/>
                </a:solidFill>
              </a:rPr>
              <a:t> </a:t>
            </a:r>
            <a:r>
              <a:rPr lang="ru-RU" sz="1000" dirty="0" smtClean="0">
                <a:solidFill>
                  <a:schemeClr val="tx2"/>
                </a:solidFill>
              </a:rPr>
              <a:t>подразделений </a:t>
            </a:r>
            <a:r>
              <a:rPr lang="ru-RU" sz="1000" dirty="0">
                <a:solidFill>
                  <a:schemeClr val="tx2"/>
                </a:solidFill>
              </a:rPr>
              <a:t>при подготовке отчетности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43608" y="4797152"/>
            <a:ext cx="324036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b="1" dirty="0">
                <a:solidFill>
                  <a:schemeClr val="accent2"/>
                </a:solidFill>
                <a:latin typeface="+mj-lt"/>
              </a:rPr>
              <a:t>Учебные семинары/обновление последних изменений</a:t>
            </a:r>
            <a:r>
              <a:rPr lang="en-US" sz="14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sz="1400" b="1" dirty="0">
                <a:solidFill>
                  <a:schemeClr val="accent2"/>
                </a:solidFill>
                <a:latin typeface="+mj-lt"/>
              </a:rPr>
              <a:t>в МСФО</a:t>
            </a:r>
            <a:endParaRPr lang="en-US" sz="1400" b="1" dirty="0">
              <a:solidFill>
                <a:schemeClr val="accent2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2"/>
                </a:solidFill>
              </a:rPr>
              <a:t>Основные </a:t>
            </a:r>
            <a:r>
              <a:rPr lang="ru-RU" sz="1000" dirty="0">
                <a:solidFill>
                  <a:schemeClr val="tx2"/>
                </a:solidFill>
              </a:rPr>
              <a:t>стандарты, необходимые для работы с отчетностью по МСФО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2"/>
                </a:solidFill>
              </a:rPr>
              <a:t>Применение </a:t>
            </a:r>
            <a:r>
              <a:rPr lang="ru-RU" sz="1000" dirty="0">
                <a:solidFill>
                  <a:schemeClr val="tx2"/>
                </a:solidFill>
              </a:rPr>
              <a:t>отдельных стандартов для банка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2"/>
                </a:solidFill>
              </a:rPr>
              <a:t>Примеры </a:t>
            </a:r>
            <a:r>
              <a:rPr lang="ru-RU" sz="1000" dirty="0">
                <a:solidFill>
                  <a:schemeClr val="tx2"/>
                </a:solidFill>
              </a:rPr>
              <a:t>из мировой практики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2"/>
                </a:solidFill>
              </a:rPr>
              <a:t>Последние </a:t>
            </a:r>
            <a:r>
              <a:rPr lang="ru-RU" sz="1000" dirty="0">
                <a:solidFill>
                  <a:schemeClr val="tx2"/>
                </a:solidFill>
              </a:rPr>
              <a:t>тенденции и обновления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76056" y="4797152"/>
            <a:ext cx="3744416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b="1" dirty="0">
                <a:solidFill>
                  <a:schemeClr val="accent2"/>
                </a:solidFill>
                <a:latin typeface="+mj-lt"/>
              </a:rPr>
              <a:t>Консультирование и сопровождение в процессе</a:t>
            </a:r>
            <a:r>
              <a:rPr lang="en-US" sz="14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sz="1400" b="1" dirty="0">
                <a:solidFill>
                  <a:schemeClr val="accent2"/>
                </a:solidFill>
                <a:latin typeface="+mj-lt"/>
              </a:rPr>
              <a:t>самостоятельной подготовки отчетности по МСФО</a:t>
            </a:r>
            <a:endParaRPr lang="en-US" sz="1400" b="1" dirty="0">
              <a:solidFill>
                <a:schemeClr val="accent2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2"/>
                </a:solidFill>
              </a:rPr>
              <a:t>Прохождение </a:t>
            </a:r>
            <a:r>
              <a:rPr lang="ru-RU" sz="1000" dirty="0">
                <a:solidFill>
                  <a:schemeClr val="tx2"/>
                </a:solidFill>
              </a:rPr>
              <a:t>со специалистами Подразделения по МСФО всего процесса подготовки </a:t>
            </a:r>
            <a:r>
              <a:rPr lang="ru-RU" sz="1000" dirty="0" smtClean="0">
                <a:solidFill>
                  <a:schemeClr val="tx2"/>
                </a:solidFill>
              </a:rPr>
              <a:t>отчетности</a:t>
            </a:r>
            <a:endParaRPr lang="en-US" sz="10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2"/>
                </a:solidFill>
              </a:rPr>
              <a:t>Консультирование </a:t>
            </a:r>
            <a:r>
              <a:rPr lang="ru-RU" sz="1000" dirty="0">
                <a:solidFill>
                  <a:schemeClr val="tx2"/>
                </a:solidFill>
              </a:rPr>
              <a:t>по вопросам методологии и практического применения МСФО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2"/>
                </a:solidFill>
              </a:rPr>
              <a:t>Ответы </a:t>
            </a:r>
            <a:r>
              <a:rPr lang="ru-RU" sz="1000" dirty="0">
                <a:solidFill>
                  <a:schemeClr val="tx2"/>
                </a:solidFill>
              </a:rPr>
              <a:t>на вопросы, возникающие в процессе подготовки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4206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Elbow Connector 48"/>
          <p:cNvCxnSpPr/>
          <p:nvPr/>
        </p:nvCxnSpPr>
        <p:spPr>
          <a:xfrm rot="10800000" flipV="1">
            <a:off x="467544" y="4962390"/>
            <a:ext cx="3787568" cy="720080"/>
          </a:xfrm>
          <a:prstGeom prst="bentConnector3">
            <a:avLst>
              <a:gd name="adj1" fmla="val -4486"/>
            </a:avLst>
          </a:prstGeom>
          <a:ln w="12700">
            <a:solidFill>
              <a:srgbClr val="8C8C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Elbow Connector 152"/>
          <p:cNvCxnSpPr/>
          <p:nvPr/>
        </p:nvCxnSpPr>
        <p:spPr>
          <a:xfrm>
            <a:off x="4427984" y="4962390"/>
            <a:ext cx="4032448" cy="720080"/>
          </a:xfrm>
          <a:prstGeom prst="bentConnector3">
            <a:avLst>
              <a:gd name="adj1" fmla="val 2776"/>
            </a:avLst>
          </a:prstGeom>
          <a:ln w="12700">
            <a:solidFill>
              <a:srgbClr val="8C8C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158"/>
          <p:cNvCxnSpPr/>
          <p:nvPr/>
        </p:nvCxnSpPr>
        <p:spPr>
          <a:xfrm rot="10800000">
            <a:off x="494110" y="3899014"/>
            <a:ext cx="2781746" cy="271289"/>
          </a:xfrm>
          <a:prstGeom prst="bentConnector3">
            <a:avLst>
              <a:gd name="adj1" fmla="val 542"/>
            </a:avLst>
          </a:prstGeom>
          <a:ln w="12700">
            <a:solidFill>
              <a:srgbClr val="8C8C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Elbow Connector 156"/>
          <p:cNvCxnSpPr>
            <a:stCxn id="118" idx="3"/>
          </p:cNvCxnSpPr>
          <p:nvPr/>
        </p:nvCxnSpPr>
        <p:spPr>
          <a:xfrm rot="10800000">
            <a:off x="467544" y="2874158"/>
            <a:ext cx="2664296" cy="270672"/>
          </a:xfrm>
          <a:prstGeom prst="bentConnector3">
            <a:avLst>
              <a:gd name="adj1" fmla="val -9825"/>
            </a:avLst>
          </a:prstGeom>
          <a:ln w="12700">
            <a:solidFill>
              <a:srgbClr val="8C8C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54"/>
          <p:cNvCxnSpPr/>
          <p:nvPr/>
        </p:nvCxnSpPr>
        <p:spPr>
          <a:xfrm rot="10800000">
            <a:off x="467544" y="2010062"/>
            <a:ext cx="3096344" cy="720080"/>
          </a:xfrm>
          <a:prstGeom prst="bentConnector3">
            <a:avLst>
              <a:gd name="adj1" fmla="val 148"/>
            </a:avLst>
          </a:prstGeom>
          <a:ln w="12700">
            <a:solidFill>
              <a:srgbClr val="8C8C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150"/>
          <p:cNvCxnSpPr/>
          <p:nvPr/>
        </p:nvCxnSpPr>
        <p:spPr>
          <a:xfrm>
            <a:off x="5220072" y="4458334"/>
            <a:ext cx="3240360" cy="144016"/>
          </a:xfrm>
          <a:prstGeom prst="bentConnector3">
            <a:avLst>
              <a:gd name="adj1" fmla="val 34"/>
            </a:avLst>
          </a:prstGeom>
          <a:ln w="12700">
            <a:solidFill>
              <a:srgbClr val="8C8C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Расширение годовой отчетности</a:t>
            </a:r>
          </a:p>
        </p:txBody>
      </p:sp>
      <p:sp>
        <p:nvSpPr>
          <p:cNvPr id="91" name="Rectangle 42"/>
          <p:cNvSpPr/>
          <p:nvPr/>
        </p:nvSpPr>
        <p:spPr bwMode="gray">
          <a:xfrm>
            <a:off x="611560" y="1412776"/>
            <a:ext cx="31466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</a:rPr>
              <a:t>Позиция компании на рынке и ее продукты/услуги</a:t>
            </a:r>
          </a:p>
        </p:txBody>
      </p:sp>
      <p:sp>
        <p:nvSpPr>
          <p:cNvPr id="95" name="Rectangle 42"/>
          <p:cNvSpPr/>
          <p:nvPr/>
        </p:nvSpPr>
        <p:spPr bwMode="gray">
          <a:xfrm>
            <a:off x="4529240" y="1448882"/>
            <a:ext cx="40956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Миссия и ценности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01" name="Rectangle 42"/>
          <p:cNvSpPr/>
          <p:nvPr/>
        </p:nvSpPr>
        <p:spPr bwMode="gray">
          <a:xfrm>
            <a:off x="5436096" y="2226086"/>
            <a:ext cx="273301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</a:rPr>
              <a:t>Обращение Председателя</a:t>
            </a:r>
          </a:p>
        </p:txBody>
      </p:sp>
      <p:sp>
        <p:nvSpPr>
          <p:cNvPr id="105" name="Rectangle 42"/>
          <p:cNvSpPr/>
          <p:nvPr/>
        </p:nvSpPr>
        <p:spPr bwMode="gray">
          <a:xfrm>
            <a:off x="4860032" y="5106406"/>
            <a:ext cx="33123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</a:rPr>
              <a:t>Корпоративное управление и отчет о соблюдении кодекса КУ</a:t>
            </a:r>
          </a:p>
        </p:txBody>
      </p:sp>
      <p:sp>
        <p:nvSpPr>
          <p:cNvPr id="117" name="Hexagon 19"/>
          <p:cNvSpPr/>
          <p:nvPr/>
        </p:nvSpPr>
        <p:spPr bwMode="gray">
          <a:xfrm>
            <a:off x="3976527" y="3156854"/>
            <a:ext cx="1038052" cy="906719"/>
          </a:xfrm>
          <a:prstGeom prst="hexagon">
            <a:avLst/>
          </a:prstGeom>
          <a:solidFill>
            <a:schemeClr val="accent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Годовой отчет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118" name="Hexagon 20"/>
          <p:cNvSpPr/>
          <p:nvPr/>
        </p:nvSpPr>
        <p:spPr bwMode="gray">
          <a:xfrm>
            <a:off x="3131840" y="2691470"/>
            <a:ext cx="1038052" cy="906719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endParaRPr lang="en-US" sz="1600" dirty="0" smtClean="0">
              <a:solidFill>
                <a:schemeClr val="tx2"/>
              </a:solidFill>
            </a:endParaRPr>
          </a:p>
        </p:txBody>
      </p:sp>
      <p:sp>
        <p:nvSpPr>
          <p:cNvPr id="119" name="Hexagon 21"/>
          <p:cNvSpPr/>
          <p:nvPr/>
        </p:nvSpPr>
        <p:spPr bwMode="gray">
          <a:xfrm>
            <a:off x="3140995" y="3622239"/>
            <a:ext cx="1038052" cy="906719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endParaRPr lang="en-US" sz="1600" dirty="0" smtClean="0">
              <a:solidFill>
                <a:schemeClr val="tx2"/>
              </a:solidFill>
            </a:endParaRPr>
          </a:p>
        </p:txBody>
      </p:sp>
      <p:sp>
        <p:nvSpPr>
          <p:cNvPr id="120" name="Hexagon 22"/>
          <p:cNvSpPr/>
          <p:nvPr/>
        </p:nvSpPr>
        <p:spPr bwMode="gray">
          <a:xfrm>
            <a:off x="3976527" y="4087623"/>
            <a:ext cx="1038052" cy="906719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endParaRPr lang="en-US" sz="1600" dirty="0" smtClean="0">
              <a:solidFill>
                <a:schemeClr val="tx2"/>
              </a:solidFill>
            </a:endParaRPr>
          </a:p>
        </p:txBody>
      </p:sp>
      <p:sp>
        <p:nvSpPr>
          <p:cNvPr id="121" name="Hexagon 23"/>
          <p:cNvSpPr/>
          <p:nvPr/>
        </p:nvSpPr>
        <p:spPr bwMode="gray">
          <a:xfrm>
            <a:off x="4821214" y="3622239"/>
            <a:ext cx="1038052" cy="906719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endParaRPr lang="en-US" sz="1600" dirty="0" smtClean="0">
              <a:solidFill>
                <a:schemeClr val="tx2"/>
              </a:solidFill>
            </a:endParaRPr>
          </a:p>
        </p:txBody>
      </p:sp>
      <p:sp>
        <p:nvSpPr>
          <p:cNvPr id="122" name="Hexagon 37"/>
          <p:cNvSpPr/>
          <p:nvPr/>
        </p:nvSpPr>
        <p:spPr bwMode="gray">
          <a:xfrm>
            <a:off x="4821214" y="2691470"/>
            <a:ext cx="1038052" cy="906719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endParaRPr lang="en-US" sz="1600" dirty="0" smtClean="0">
              <a:solidFill>
                <a:schemeClr val="tx2"/>
              </a:solidFill>
            </a:endParaRPr>
          </a:p>
        </p:txBody>
      </p:sp>
      <p:sp>
        <p:nvSpPr>
          <p:cNvPr id="123" name="Hexagon 38"/>
          <p:cNvSpPr/>
          <p:nvPr/>
        </p:nvSpPr>
        <p:spPr bwMode="gray">
          <a:xfrm>
            <a:off x="3976527" y="2226086"/>
            <a:ext cx="1038052" cy="906719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endParaRPr lang="en-US" sz="1600" dirty="0" smtClean="0">
              <a:solidFill>
                <a:schemeClr val="tx2"/>
              </a:solidFill>
            </a:endParaRPr>
          </a:p>
        </p:txBody>
      </p:sp>
      <p:sp>
        <p:nvSpPr>
          <p:cNvPr id="130" name="Freeform 23"/>
          <p:cNvSpPr>
            <a:spLocks noChangeAspect="1" noEditPoints="1"/>
          </p:cNvSpPr>
          <p:nvPr/>
        </p:nvSpPr>
        <p:spPr bwMode="gray">
          <a:xfrm>
            <a:off x="5054729" y="2929388"/>
            <a:ext cx="533772" cy="476397"/>
          </a:xfrm>
          <a:custGeom>
            <a:avLst/>
            <a:gdLst>
              <a:gd name="T0" fmla="*/ 684 w 976"/>
              <a:gd name="T1" fmla="*/ 98 h 664"/>
              <a:gd name="T2" fmla="*/ 196 w 976"/>
              <a:gd name="T3" fmla="*/ 98 h 664"/>
              <a:gd name="T4" fmla="*/ 196 w 976"/>
              <a:gd name="T5" fmla="*/ 0 h 664"/>
              <a:gd name="T6" fmla="*/ 0 w 976"/>
              <a:gd name="T7" fmla="*/ 166 h 664"/>
              <a:gd name="T8" fmla="*/ 196 w 976"/>
              <a:gd name="T9" fmla="*/ 322 h 664"/>
              <a:gd name="T10" fmla="*/ 196 w 976"/>
              <a:gd name="T11" fmla="*/ 234 h 664"/>
              <a:gd name="T12" fmla="*/ 684 w 976"/>
              <a:gd name="T13" fmla="*/ 234 h 664"/>
              <a:gd name="T14" fmla="*/ 684 w 976"/>
              <a:gd name="T15" fmla="*/ 98 h 664"/>
              <a:gd name="T16" fmla="*/ 976 w 976"/>
              <a:gd name="T17" fmla="*/ 508 h 664"/>
              <a:gd name="T18" fmla="*/ 782 w 976"/>
              <a:gd name="T19" fmla="*/ 342 h 664"/>
              <a:gd name="T20" fmla="*/ 782 w 976"/>
              <a:gd name="T21" fmla="*/ 440 h 664"/>
              <a:gd name="T22" fmla="*/ 294 w 976"/>
              <a:gd name="T23" fmla="*/ 440 h 664"/>
              <a:gd name="T24" fmla="*/ 294 w 976"/>
              <a:gd name="T25" fmla="*/ 576 h 664"/>
              <a:gd name="T26" fmla="*/ 782 w 976"/>
              <a:gd name="T27" fmla="*/ 576 h 664"/>
              <a:gd name="T28" fmla="*/ 782 w 976"/>
              <a:gd name="T29" fmla="*/ 664 h 664"/>
              <a:gd name="T30" fmla="*/ 976 w 976"/>
              <a:gd name="T31" fmla="*/ 508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76" h="664">
                <a:moveTo>
                  <a:pt x="684" y="98"/>
                </a:moveTo>
                <a:lnTo>
                  <a:pt x="196" y="98"/>
                </a:lnTo>
                <a:lnTo>
                  <a:pt x="196" y="0"/>
                </a:lnTo>
                <a:lnTo>
                  <a:pt x="0" y="166"/>
                </a:lnTo>
                <a:lnTo>
                  <a:pt x="196" y="322"/>
                </a:lnTo>
                <a:lnTo>
                  <a:pt x="196" y="234"/>
                </a:lnTo>
                <a:lnTo>
                  <a:pt x="684" y="234"/>
                </a:lnTo>
                <a:lnTo>
                  <a:pt x="684" y="98"/>
                </a:lnTo>
                <a:close/>
                <a:moveTo>
                  <a:pt x="976" y="508"/>
                </a:moveTo>
                <a:lnTo>
                  <a:pt x="782" y="342"/>
                </a:lnTo>
                <a:lnTo>
                  <a:pt x="782" y="440"/>
                </a:lnTo>
                <a:lnTo>
                  <a:pt x="294" y="440"/>
                </a:lnTo>
                <a:lnTo>
                  <a:pt x="294" y="576"/>
                </a:lnTo>
                <a:lnTo>
                  <a:pt x="782" y="576"/>
                </a:lnTo>
                <a:lnTo>
                  <a:pt x="782" y="664"/>
                </a:lnTo>
                <a:lnTo>
                  <a:pt x="976" y="508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8" name="Rectangle 42"/>
          <p:cNvSpPr/>
          <p:nvPr/>
        </p:nvSpPr>
        <p:spPr bwMode="gray">
          <a:xfrm>
            <a:off x="611560" y="3378214"/>
            <a:ext cx="252028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b="1" dirty="0">
                <a:solidFill>
                  <a:schemeClr val="accent6"/>
                </a:solidFill>
              </a:rPr>
              <a:t>Финансовая отчетность и мнение аудитора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9552" y="5322430"/>
            <a:ext cx="31313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</a:rPr>
              <a:t>Отчет и анализ руководства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84168" y="3954278"/>
            <a:ext cx="21119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</a:rPr>
              <a:t>Информация для акционеров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9552" y="4170302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</a:rPr>
              <a:t>Ключевые финансовые показатели</a:t>
            </a:r>
          </a:p>
        </p:txBody>
      </p:sp>
      <p:sp>
        <p:nvSpPr>
          <p:cNvPr id="73" name="Rectangle 42"/>
          <p:cNvSpPr/>
          <p:nvPr/>
        </p:nvSpPr>
        <p:spPr bwMode="gray">
          <a:xfrm>
            <a:off x="683568" y="2298094"/>
            <a:ext cx="231862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</a:rPr>
              <a:t>Экономика и банковский сектор</a:t>
            </a:r>
          </a:p>
        </p:txBody>
      </p:sp>
      <p:sp>
        <p:nvSpPr>
          <p:cNvPr id="51" name="Freeform 166"/>
          <p:cNvSpPr>
            <a:spLocks noEditPoints="1"/>
          </p:cNvSpPr>
          <p:nvPr/>
        </p:nvSpPr>
        <p:spPr bwMode="auto">
          <a:xfrm>
            <a:off x="4285095" y="2643956"/>
            <a:ext cx="167526" cy="212200"/>
          </a:xfrm>
          <a:custGeom>
            <a:avLst/>
            <a:gdLst>
              <a:gd name="T0" fmla="*/ 259 w 276"/>
              <a:gd name="T1" fmla="*/ 351 h 351"/>
              <a:gd name="T2" fmla="*/ 16 w 276"/>
              <a:gd name="T3" fmla="*/ 351 h 351"/>
              <a:gd name="T4" fmla="*/ 0 w 276"/>
              <a:gd name="T5" fmla="*/ 335 h 351"/>
              <a:gd name="T6" fmla="*/ 0 w 276"/>
              <a:gd name="T7" fmla="*/ 16 h 351"/>
              <a:gd name="T8" fmla="*/ 16 w 276"/>
              <a:gd name="T9" fmla="*/ 0 h 351"/>
              <a:gd name="T10" fmla="*/ 259 w 276"/>
              <a:gd name="T11" fmla="*/ 0 h 351"/>
              <a:gd name="T12" fmla="*/ 276 w 276"/>
              <a:gd name="T13" fmla="*/ 16 h 351"/>
              <a:gd name="T14" fmla="*/ 276 w 276"/>
              <a:gd name="T15" fmla="*/ 335 h 351"/>
              <a:gd name="T16" fmla="*/ 259 w 276"/>
              <a:gd name="T17" fmla="*/ 351 h 351"/>
              <a:gd name="T18" fmla="*/ 32 w 276"/>
              <a:gd name="T19" fmla="*/ 318 h 351"/>
              <a:gd name="T20" fmla="*/ 243 w 276"/>
              <a:gd name="T21" fmla="*/ 318 h 351"/>
              <a:gd name="T22" fmla="*/ 243 w 276"/>
              <a:gd name="T23" fmla="*/ 32 h 351"/>
              <a:gd name="T24" fmla="*/ 32 w 276"/>
              <a:gd name="T25" fmla="*/ 32 h 351"/>
              <a:gd name="T26" fmla="*/ 32 w 276"/>
              <a:gd name="T27" fmla="*/ 318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76" h="351">
                <a:moveTo>
                  <a:pt x="259" y="351"/>
                </a:moveTo>
                <a:cubicBezTo>
                  <a:pt x="16" y="351"/>
                  <a:pt x="16" y="351"/>
                  <a:pt x="16" y="351"/>
                </a:cubicBezTo>
                <a:cubicBezTo>
                  <a:pt x="7" y="351"/>
                  <a:pt x="0" y="344"/>
                  <a:pt x="0" y="335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59" y="0"/>
                  <a:pt x="259" y="0"/>
                  <a:pt x="259" y="0"/>
                </a:cubicBezTo>
                <a:cubicBezTo>
                  <a:pt x="268" y="0"/>
                  <a:pt x="276" y="7"/>
                  <a:pt x="276" y="16"/>
                </a:cubicBezTo>
                <a:cubicBezTo>
                  <a:pt x="276" y="335"/>
                  <a:pt x="276" y="335"/>
                  <a:pt x="276" y="335"/>
                </a:cubicBezTo>
                <a:cubicBezTo>
                  <a:pt x="276" y="344"/>
                  <a:pt x="268" y="351"/>
                  <a:pt x="259" y="351"/>
                </a:cubicBezTo>
                <a:close/>
                <a:moveTo>
                  <a:pt x="32" y="318"/>
                </a:moveTo>
                <a:cubicBezTo>
                  <a:pt x="243" y="318"/>
                  <a:pt x="243" y="318"/>
                  <a:pt x="243" y="318"/>
                </a:cubicBezTo>
                <a:cubicBezTo>
                  <a:pt x="243" y="32"/>
                  <a:pt x="243" y="32"/>
                  <a:pt x="243" y="32"/>
                </a:cubicBezTo>
                <a:cubicBezTo>
                  <a:pt x="32" y="32"/>
                  <a:pt x="32" y="32"/>
                  <a:pt x="32" y="32"/>
                </a:cubicBezTo>
                <a:lnTo>
                  <a:pt x="32" y="31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52" name="Freeform 167"/>
          <p:cNvSpPr>
            <a:spLocks/>
          </p:cNvSpPr>
          <p:nvPr/>
        </p:nvSpPr>
        <p:spPr bwMode="auto">
          <a:xfrm>
            <a:off x="4318601" y="2504350"/>
            <a:ext cx="100516" cy="156358"/>
          </a:xfrm>
          <a:custGeom>
            <a:avLst/>
            <a:gdLst>
              <a:gd name="T0" fmla="*/ 151 w 167"/>
              <a:gd name="T1" fmla="*/ 261 h 261"/>
              <a:gd name="T2" fmla="*/ 135 w 167"/>
              <a:gd name="T3" fmla="*/ 245 h 261"/>
              <a:gd name="T4" fmla="*/ 135 w 167"/>
              <a:gd name="T5" fmla="*/ 33 h 261"/>
              <a:gd name="T6" fmla="*/ 32 w 167"/>
              <a:gd name="T7" fmla="*/ 33 h 261"/>
              <a:gd name="T8" fmla="*/ 32 w 167"/>
              <a:gd name="T9" fmla="*/ 245 h 261"/>
              <a:gd name="T10" fmla="*/ 16 w 167"/>
              <a:gd name="T11" fmla="*/ 261 h 261"/>
              <a:gd name="T12" fmla="*/ 0 w 167"/>
              <a:gd name="T13" fmla="*/ 245 h 261"/>
              <a:gd name="T14" fmla="*/ 0 w 167"/>
              <a:gd name="T15" fmla="*/ 16 h 261"/>
              <a:gd name="T16" fmla="*/ 16 w 167"/>
              <a:gd name="T17" fmla="*/ 0 h 261"/>
              <a:gd name="T18" fmla="*/ 151 w 167"/>
              <a:gd name="T19" fmla="*/ 0 h 261"/>
              <a:gd name="T20" fmla="*/ 167 w 167"/>
              <a:gd name="T21" fmla="*/ 16 h 261"/>
              <a:gd name="T22" fmla="*/ 167 w 167"/>
              <a:gd name="T23" fmla="*/ 245 h 261"/>
              <a:gd name="T24" fmla="*/ 151 w 167"/>
              <a:gd name="T25" fmla="*/ 26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7" h="261">
                <a:moveTo>
                  <a:pt x="151" y="261"/>
                </a:moveTo>
                <a:cubicBezTo>
                  <a:pt x="142" y="261"/>
                  <a:pt x="135" y="254"/>
                  <a:pt x="135" y="245"/>
                </a:cubicBezTo>
                <a:cubicBezTo>
                  <a:pt x="135" y="33"/>
                  <a:pt x="135" y="33"/>
                  <a:pt x="135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245"/>
                  <a:pt x="32" y="245"/>
                  <a:pt x="32" y="245"/>
                </a:cubicBezTo>
                <a:cubicBezTo>
                  <a:pt x="32" y="254"/>
                  <a:pt x="25" y="261"/>
                  <a:pt x="16" y="261"/>
                </a:cubicBezTo>
                <a:cubicBezTo>
                  <a:pt x="7" y="261"/>
                  <a:pt x="0" y="254"/>
                  <a:pt x="0" y="245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60" y="0"/>
                  <a:pt x="167" y="7"/>
                  <a:pt x="167" y="16"/>
                </a:cubicBezTo>
                <a:cubicBezTo>
                  <a:pt x="167" y="245"/>
                  <a:pt x="167" y="245"/>
                  <a:pt x="167" y="245"/>
                </a:cubicBezTo>
                <a:cubicBezTo>
                  <a:pt x="167" y="254"/>
                  <a:pt x="160" y="261"/>
                  <a:pt x="151" y="26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53" name="Freeform 168"/>
          <p:cNvSpPr>
            <a:spLocks/>
          </p:cNvSpPr>
          <p:nvPr/>
        </p:nvSpPr>
        <p:spPr bwMode="auto">
          <a:xfrm>
            <a:off x="4273927" y="2867324"/>
            <a:ext cx="189863" cy="19546"/>
          </a:xfrm>
          <a:custGeom>
            <a:avLst/>
            <a:gdLst>
              <a:gd name="T0" fmla="*/ 299 w 315"/>
              <a:gd name="T1" fmla="*/ 32 h 32"/>
              <a:gd name="T2" fmla="*/ 17 w 315"/>
              <a:gd name="T3" fmla="*/ 32 h 32"/>
              <a:gd name="T4" fmla="*/ 0 w 315"/>
              <a:gd name="T5" fmla="*/ 16 h 32"/>
              <a:gd name="T6" fmla="*/ 17 w 315"/>
              <a:gd name="T7" fmla="*/ 0 h 32"/>
              <a:gd name="T8" fmla="*/ 299 w 315"/>
              <a:gd name="T9" fmla="*/ 0 h 32"/>
              <a:gd name="T10" fmla="*/ 315 w 315"/>
              <a:gd name="T11" fmla="*/ 16 h 32"/>
              <a:gd name="T12" fmla="*/ 299 w 315"/>
              <a:gd name="T13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5" h="32">
                <a:moveTo>
                  <a:pt x="299" y="32"/>
                </a:moveTo>
                <a:cubicBezTo>
                  <a:pt x="17" y="32"/>
                  <a:pt x="17" y="32"/>
                  <a:pt x="17" y="32"/>
                </a:cubicBezTo>
                <a:cubicBezTo>
                  <a:pt x="8" y="32"/>
                  <a:pt x="0" y="25"/>
                  <a:pt x="0" y="16"/>
                </a:cubicBezTo>
                <a:cubicBezTo>
                  <a:pt x="0" y="7"/>
                  <a:pt x="8" y="0"/>
                  <a:pt x="17" y="0"/>
                </a:cubicBezTo>
                <a:cubicBezTo>
                  <a:pt x="299" y="0"/>
                  <a:pt x="299" y="0"/>
                  <a:pt x="299" y="0"/>
                </a:cubicBezTo>
                <a:cubicBezTo>
                  <a:pt x="308" y="0"/>
                  <a:pt x="315" y="7"/>
                  <a:pt x="315" y="16"/>
                </a:cubicBezTo>
                <a:cubicBezTo>
                  <a:pt x="315" y="25"/>
                  <a:pt x="308" y="32"/>
                  <a:pt x="299" y="3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54" name="Freeform 169"/>
          <p:cNvSpPr>
            <a:spLocks/>
          </p:cNvSpPr>
          <p:nvPr/>
        </p:nvSpPr>
        <p:spPr bwMode="auto">
          <a:xfrm>
            <a:off x="4435869" y="2766808"/>
            <a:ext cx="108893" cy="22337"/>
          </a:xfrm>
          <a:custGeom>
            <a:avLst/>
            <a:gdLst>
              <a:gd name="T0" fmla="*/ 163 w 179"/>
              <a:gd name="T1" fmla="*/ 33 h 33"/>
              <a:gd name="T2" fmla="*/ 16 w 179"/>
              <a:gd name="T3" fmla="*/ 33 h 33"/>
              <a:gd name="T4" fmla="*/ 0 w 179"/>
              <a:gd name="T5" fmla="*/ 17 h 33"/>
              <a:gd name="T6" fmla="*/ 16 w 179"/>
              <a:gd name="T7" fmla="*/ 0 h 33"/>
              <a:gd name="T8" fmla="*/ 163 w 179"/>
              <a:gd name="T9" fmla="*/ 0 h 33"/>
              <a:gd name="T10" fmla="*/ 179 w 179"/>
              <a:gd name="T11" fmla="*/ 17 h 33"/>
              <a:gd name="T12" fmla="*/ 163 w 179"/>
              <a:gd name="T13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9" h="33">
                <a:moveTo>
                  <a:pt x="163" y="33"/>
                </a:moveTo>
                <a:cubicBezTo>
                  <a:pt x="16" y="33"/>
                  <a:pt x="16" y="33"/>
                  <a:pt x="16" y="33"/>
                </a:cubicBezTo>
                <a:cubicBezTo>
                  <a:pt x="7" y="33"/>
                  <a:pt x="0" y="26"/>
                  <a:pt x="0" y="17"/>
                </a:cubicBezTo>
                <a:cubicBezTo>
                  <a:pt x="0" y="8"/>
                  <a:pt x="7" y="0"/>
                  <a:pt x="16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72" y="0"/>
                  <a:pt x="179" y="8"/>
                  <a:pt x="179" y="17"/>
                </a:cubicBezTo>
                <a:cubicBezTo>
                  <a:pt x="179" y="26"/>
                  <a:pt x="172" y="33"/>
                  <a:pt x="163" y="3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55" name="Freeform 170"/>
          <p:cNvSpPr>
            <a:spLocks/>
          </p:cNvSpPr>
          <p:nvPr/>
        </p:nvSpPr>
        <p:spPr bwMode="auto">
          <a:xfrm>
            <a:off x="4435869" y="2705382"/>
            <a:ext cx="108893" cy="19546"/>
          </a:xfrm>
          <a:custGeom>
            <a:avLst/>
            <a:gdLst>
              <a:gd name="T0" fmla="*/ 163 w 179"/>
              <a:gd name="T1" fmla="*/ 32 h 32"/>
              <a:gd name="T2" fmla="*/ 16 w 179"/>
              <a:gd name="T3" fmla="*/ 32 h 32"/>
              <a:gd name="T4" fmla="*/ 0 w 179"/>
              <a:gd name="T5" fmla="*/ 16 h 32"/>
              <a:gd name="T6" fmla="*/ 16 w 179"/>
              <a:gd name="T7" fmla="*/ 0 h 32"/>
              <a:gd name="T8" fmla="*/ 163 w 179"/>
              <a:gd name="T9" fmla="*/ 0 h 32"/>
              <a:gd name="T10" fmla="*/ 179 w 179"/>
              <a:gd name="T11" fmla="*/ 16 h 32"/>
              <a:gd name="T12" fmla="*/ 163 w 179"/>
              <a:gd name="T13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9" h="32">
                <a:moveTo>
                  <a:pt x="163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7" y="32"/>
                  <a:pt x="0" y="25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72" y="0"/>
                  <a:pt x="179" y="7"/>
                  <a:pt x="179" y="16"/>
                </a:cubicBezTo>
                <a:cubicBezTo>
                  <a:pt x="179" y="25"/>
                  <a:pt x="172" y="32"/>
                  <a:pt x="163" y="3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56" name="Freeform 171"/>
          <p:cNvSpPr>
            <a:spLocks/>
          </p:cNvSpPr>
          <p:nvPr/>
        </p:nvSpPr>
        <p:spPr bwMode="auto">
          <a:xfrm>
            <a:off x="4313016" y="2473636"/>
            <a:ext cx="108893" cy="19546"/>
          </a:xfrm>
          <a:custGeom>
            <a:avLst/>
            <a:gdLst>
              <a:gd name="T0" fmla="*/ 167 w 183"/>
              <a:gd name="T1" fmla="*/ 32 h 32"/>
              <a:gd name="T2" fmla="*/ 16 w 183"/>
              <a:gd name="T3" fmla="*/ 32 h 32"/>
              <a:gd name="T4" fmla="*/ 0 w 183"/>
              <a:gd name="T5" fmla="*/ 16 h 32"/>
              <a:gd name="T6" fmla="*/ 16 w 183"/>
              <a:gd name="T7" fmla="*/ 0 h 32"/>
              <a:gd name="T8" fmla="*/ 167 w 183"/>
              <a:gd name="T9" fmla="*/ 0 h 32"/>
              <a:gd name="T10" fmla="*/ 183 w 183"/>
              <a:gd name="T11" fmla="*/ 16 h 32"/>
              <a:gd name="T12" fmla="*/ 167 w 183"/>
              <a:gd name="T13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3" h="32">
                <a:moveTo>
                  <a:pt x="167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7" y="32"/>
                  <a:pt x="0" y="25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76" y="0"/>
                  <a:pt x="183" y="7"/>
                  <a:pt x="183" y="16"/>
                </a:cubicBezTo>
                <a:cubicBezTo>
                  <a:pt x="183" y="25"/>
                  <a:pt x="176" y="32"/>
                  <a:pt x="167" y="3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57" name="Freeform 172"/>
          <p:cNvSpPr>
            <a:spLocks/>
          </p:cNvSpPr>
          <p:nvPr/>
        </p:nvSpPr>
        <p:spPr bwMode="auto">
          <a:xfrm>
            <a:off x="4318601" y="2708173"/>
            <a:ext cx="19546" cy="111684"/>
          </a:xfrm>
          <a:custGeom>
            <a:avLst/>
            <a:gdLst>
              <a:gd name="T0" fmla="*/ 32 w 32"/>
              <a:gd name="T1" fmla="*/ 16 h 184"/>
              <a:gd name="T2" fmla="*/ 32 w 32"/>
              <a:gd name="T3" fmla="*/ 167 h 184"/>
              <a:gd name="T4" fmla="*/ 16 w 32"/>
              <a:gd name="T5" fmla="*/ 184 h 184"/>
              <a:gd name="T6" fmla="*/ 0 w 32"/>
              <a:gd name="T7" fmla="*/ 167 h 184"/>
              <a:gd name="T8" fmla="*/ 0 w 32"/>
              <a:gd name="T9" fmla="*/ 16 h 184"/>
              <a:gd name="T10" fmla="*/ 16 w 32"/>
              <a:gd name="T11" fmla="*/ 0 h 184"/>
              <a:gd name="T12" fmla="*/ 32 w 32"/>
              <a:gd name="T13" fmla="*/ 16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184">
                <a:moveTo>
                  <a:pt x="32" y="16"/>
                </a:moveTo>
                <a:cubicBezTo>
                  <a:pt x="32" y="167"/>
                  <a:pt x="32" y="167"/>
                  <a:pt x="32" y="167"/>
                </a:cubicBezTo>
                <a:cubicBezTo>
                  <a:pt x="32" y="176"/>
                  <a:pt x="25" y="184"/>
                  <a:pt x="16" y="184"/>
                </a:cubicBezTo>
                <a:cubicBezTo>
                  <a:pt x="7" y="184"/>
                  <a:pt x="0" y="176"/>
                  <a:pt x="0" y="1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5" y="0"/>
                  <a:pt x="32" y="7"/>
                  <a:pt x="32" y="1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60" name="Freeform 173"/>
          <p:cNvSpPr>
            <a:spLocks/>
          </p:cNvSpPr>
          <p:nvPr/>
        </p:nvSpPr>
        <p:spPr bwMode="auto">
          <a:xfrm>
            <a:off x="4558722" y="2708173"/>
            <a:ext cx="16753" cy="111684"/>
          </a:xfrm>
          <a:custGeom>
            <a:avLst/>
            <a:gdLst>
              <a:gd name="T0" fmla="*/ 32 w 32"/>
              <a:gd name="T1" fmla="*/ 16 h 184"/>
              <a:gd name="T2" fmla="*/ 32 w 32"/>
              <a:gd name="T3" fmla="*/ 167 h 184"/>
              <a:gd name="T4" fmla="*/ 16 w 32"/>
              <a:gd name="T5" fmla="*/ 184 h 184"/>
              <a:gd name="T6" fmla="*/ 0 w 32"/>
              <a:gd name="T7" fmla="*/ 167 h 184"/>
              <a:gd name="T8" fmla="*/ 0 w 32"/>
              <a:gd name="T9" fmla="*/ 16 h 184"/>
              <a:gd name="T10" fmla="*/ 16 w 32"/>
              <a:gd name="T11" fmla="*/ 0 h 184"/>
              <a:gd name="T12" fmla="*/ 32 w 32"/>
              <a:gd name="T13" fmla="*/ 16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184">
                <a:moveTo>
                  <a:pt x="32" y="16"/>
                </a:moveTo>
                <a:cubicBezTo>
                  <a:pt x="32" y="167"/>
                  <a:pt x="32" y="167"/>
                  <a:pt x="32" y="167"/>
                </a:cubicBezTo>
                <a:cubicBezTo>
                  <a:pt x="32" y="176"/>
                  <a:pt x="25" y="184"/>
                  <a:pt x="16" y="184"/>
                </a:cubicBezTo>
                <a:cubicBezTo>
                  <a:pt x="7" y="184"/>
                  <a:pt x="0" y="176"/>
                  <a:pt x="0" y="1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5" y="0"/>
                  <a:pt x="32" y="7"/>
                  <a:pt x="32" y="1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61" name="Freeform 176"/>
          <p:cNvSpPr>
            <a:spLocks noEditPoints="1"/>
          </p:cNvSpPr>
          <p:nvPr/>
        </p:nvSpPr>
        <p:spPr bwMode="auto">
          <a:xfrm>
            <a:off x="4525216" y="2643956"/>
            <a:ext cx="164735" cy="212200"/>
          </a:xfrm>
          <a:custGeom>
            <a:avLst/>
            <a:gdLst>
              <a:gd name="T0" fmla="*/ 260 w 276"/>
              <a:gd name="T1" fmla="*/ 351 h 351"/>
              <a:gd name="T2" fmla="*/ 16 w 276"/>
              <a:gd name="T3" fmla="*/ 351 h 351"/>
              <a:gd name="T4" fmla="*/ 0 w 276"/>
              <a:gd name="T5" fmla="*/ 335 h 351"/>
              <a:gd name="T6" fmla="*/ 0 w 276"/>
              <a:gd name="T7" fmla="*/ 16 h 351"/>
              <a:gd name="T8" fmla="*/ 16 w 276"/>
              <a:gd name="T9" fmla="*/ 0 h 351"/>
              <a:gd name="T10" fmla="*/ 260 w 276"/>
              <a:gd name="T11" fmla="*/ 0 h 351"/>
              <a:gd name="T12" fmla="*/ 276 w 276"/>
              <a:gd name="T13" fmla="*/ 16 h 351"/>
              <a:gd name="T14" fmla="*/ 276 w 276"/>
              <a:gd name="T15" fmla="*/ 335 h 351"/>
              <a:gd name="T16" fmla="*/ 260 w 276"/>
              <a:gd name="T17" fmla="*/ 351 h 351"/>
              <a:gd name="T18" fmla="*/ 32 w 276"/>
              <a:gd name="T19" fmla="*/ 318 h 351"/>
              <a:gd name="T20" fmla="*/ 243 w 276"/>
              <a:gd name="T21" fmla="*/ 318 h 351"/>
              <a:gd name="T22" fmla="*/ 243 w 276"/>
              <a:gd name="T23" fmla="*/ 32 h 351"/>
              <a:gd name="T24" fmla="*/ 32 w 276"/>
              <a:gd name="T25" fmla="*/ 32 h 351"/>
              <a:gd name="T26" fmla="*/ 32 w 276"/>
              <a:gd name="T27" fmla="*/ 318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76" h="351">
                <a:moveTo>
                  <a:pt x="260" y="351"/>
                </a:moveTo>
                <a:cubicBezTo>
                  <a:pt x="16" y="351"/>
                  <a:pt x="16" y="351"/>
                  <a:pt x="16" y="351"/>
                </a:cubicBezTo>
                <a:cubicBezTo>
                  <a:pt x="7" y="351"/>
                  <a:pt x="0" y="344"/>
                  <a:pt x="0" y="335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60" y="0"/>
                  <a:pt x="260" y="0"/>
                  <a:pt x="260" y="0"/>
                </a:cubicBezTo>
                <a:cubicBezTo>
                  <a:pt x="268" y="0"/>
                  <a:pt x="276" y="7"/>
                  <a:pt x="276" y="16"/>
                </a:cubicBezTo>
                <a:cubicBezTo>
                  <a:pt x="276" y="335"/>
                  <a:pt x="276" y="335"/>
                  <a:pt x="276" y="335"/>
                </a:cubicBezTo>
                <a:cubicBezTo>
                  <a:pt x="276" y="344"/>
                  <a:pt x="268" y="351"/>
                  <a:pt x="260" y="351"/>
                </a:cubicBezTo>
                <a:close/>
                <a:moveTo>
                  <a:pt x="32" y="318"/>
                </a:moveTo>
                <a:cubicBezTo>
                  <a:pt x="243" y="318"/>
                  <a:pt x="243" y="318"/>
                  <a:pt x="243" y="318"/>
                </a:cubicBezTo>
                <a:cubicBezTo>
                  <a:pt x="243" y="32"/>
                  <a:pt x="243" y="32"/>
                  <a:pt x="243" y="32"/>
                </a:cubicBezTo>
                <a:cubicBezTo>
                  <a:pt x="32" y="32"/>
                  <a:pt x="32" y="32"/>
                  <a:pt x="32" y="32"/>
                </a:cubicBezTo>
                <a:lnTo>
                  <a:pt x="32" y="31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62" name="Freeform 177"/>
          <p:cNvSpPr>
            <a:spLocks/>
          </p:cNvSpPr>
          <p:nvPr/>
        </p:nvSpPr>
        <p:spPr bwMode="auto">
          <a:xfrm>
            <a:off x="4558722" y="2504350"/>
            <a:ext cx="100516" cy="156358"/>
          </a:xfrm>
          <a:custGeom>
            <a:avLst/>
            <a:gdLst>
              <a:gd name="T0" fmla="*/ 151 w 168"/>
              <a:gd name="T1" fmla="*/ 261 h 261"/>
              <a:gd name="T2" fmla="*/ 135 w 168"/>
              <a:gd name="T3" fmla="*/ 245 h 261"/>
              <a:gd name="T4" fmla="*/ 135 w 168"/>
              <a:gd name="T5" fmla="*/ 33 h 261"/>
              <a:gd name="T6" fmla="*/ 32 w 168"/>
              <a:gd name="T7" fmla="*/ 33 h 261"/>
              <a:gd name="T8" fmla="*/ 32 w 168"/>
              <a:gd name="T9" fmla="*/ 245 h 261"/>
              <a:gd name="T10" fmla="*/ 16 w 168"/>
              <a:gd name="T11" fmla="*/ 261 h 261"/>
              <a:gd name="T12" fmla="*/ 0 w 168"/>
              <a:gd name="T13" fmla="*/ 245 h 261"/>
              <a:gd name="T14" fmla="*/ 0 w 168"/>
              <a:gd name="T15" fmla="*/ 16 h 261"/>
              <a:gd name="T16" fmla="*/ 16 w 168"/>
              <a:gd name="T17" fmla="*/ 0 h 261"/>
              <a:gd name="T18" fmla="*/ 151 w 168"/>
              <a:gd name="T19" fmla="*/ 0 h 261"/>
              <a:gd name="T20" fmla="*/ 168 w 168"/>
              <a:gd name="T21" fmla="*/ 16 h 261"/>
              <a:gd name="T22" fmla="*/ 168 w 168"/>
              <a:gd name="T23" fmla="*/ 245 h 261"/>
              <a:gd name="T24" fmla="*/ 151 w 168"/>
              <a:gd name="T25" fmla="*/ 26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8" h="261">
                <a:moveTo>
                  <a:pt x="151" y="261"/>
                </a:moveTo>
                <a:cubicBezTo>
                  <a:pt x="142" y="261"/>
                  <a:pt x="135" y="254"/>
                  <a:pt x="135" y="245"/>
                </a:cubicBezTo>
                <a:cubicBezTo>
                  <a:pt x="135" y="33"/>
                  <a:pt x="135" y="33"/>
                  <a:pt x="135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245"/>
                  <a:pt x="32" y="245"/>
                  <a:pt x="32" y="245"/>
                </a:cubicBezTo>
                <a:cubicBezTo>
                  <a:pt x="32" y="254"/>
                  <a:pt x="25" y="261"/>
                  <a:pt x="16" y="261"/>
                </a:cubicBezTo>
                <a:cubicBezTo>
                  <a:pt x="7" y="261"/>
                  <a:pt x="0" y="254"/>
                  <a:pt x="0" y="245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60" y="0"/>
                  <a:pt x="168" y="7"/>
                  <a:pt x="168" y="16"/>
                </a:cubicBezTo>
                <a:cubicBezTo>
                  <a:pt x="168" y="245"/>
                  <a:pt x="168" y="245"/>
                  <a:pt x="168" y="245"/>
                </a:cubicBezTo>
                <a:cubicBezTo>
                  <a:pt x="168" y="254"/>
                  <a:pt x="160" y="261"/>
                  <a:pt x="151" y="26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63" name="Freeform 178"/>
          <p:cNvSpPr>
            <a:spLocks/>
          </p:cNvSpPr>
          <p:nvPr/>
        </p:nvSpPr>
        <p:spPr bwMode="auto">
          <a:xfrm>
            <a:off x="4514048" y="2867324"/>
            <a:ext cx="189863" cy="19546"/>
          </a:xfrm>
          <a:custGeom>
            <a:avLst/>
            <a:gdLst>
              <a:gd name="T0" fmla="*/ 298 w 314"/>
              <a:gd name="T1" fmla="*/ 32 h 32"/>
              <a:gd name="T2" fmla="*/ 16 w 314"/>
              <a:gd name="T3" fmla="*/ 32 h 32"/>
              <a:gd name="T4" fmla="*/ 0 w 314"/>
              <a:gd name="T5" fmla="*/ 16 h 32"/>
              <a:gd name="T6" fmla="*/ 16 w 314"/>
              <a:gd name="T7" fmla="*/ 0 h 32"/>
              <a:gd name="T8" fmla="*/ 298 w 314"/>
              <a:gd name="T9" fmla="*/ 0 h 32"/>
              <a:gd name="T10" fmla="*/ 314 w 314"/>
              <a:gd name="T11" fmla="*/ 16 h 32"/>
              <a:gd name="T12" fmla="*/ 298 w 314"/>
              <a:gd name="T13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4" h="32">
                <a:moveTo>
                  <a:pt x="298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7" y="32"/>
                  <a:pt x="0" y="25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98" y="0"/>
                  <a:pt x="298" y="0"/>
                  <a:pt x="298" y="0"/>
                </a:cubicBezTo>
                <a:cubicBezTo>
                  <a:pt x="307" y="0"/>
                  <a:pt x="314" y="7"/>
                  <a:pt x="314" y="16"/>
                </a:cubicBezTo>
                <a:cubicBezTo>
                  <a:pt x="314" y="25"/>
                  <a:pt x="307" y="32"/>
                  <a:pt x="298" y="3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67" name="Freeform 179"/>
          <p:cNvSpPr>
            <a:spLocks/>
          </p:cNvSpPr>
          <p:nvPr/>
        </p:nvSpPr>
        <p:spPr bwMode="auto">
          <a:xfrm>
            <a:off x="4553137" y="2473636"/>
            <a:ext cx="108893" cy="19546"/>
          </a:xfrm>
          <a:custGeom>
            <a:avLst/>
            <a:gdLst>
              <a:gd name="T0" fmla="*/ 167 w 183"/>
              <a:gd name="T1" fmla="*/ 32 h 32"/>
              <a:gd name="T2" fmla="*/ 16 w 183"/>
              <a:gd name="T3" fmla="*/ 32 h 32"/>
              <a:gd name="T4" fmla="*/ 0 w 183"/>
              <a:gd name="T5" fmla="*/ 16 h 32"/>
              <a:gd name="T6" fmla="*/ 16 w 183"/>
              <a:gd name="T7" fmla="*/ 0 h 32"/>
              <a:gd name="T8" fmla="*/ 167 w 183"/>
              <a:gd name="T9" fmla="*/ 0 h 32"/>
              <a:gd name="T10" fmla="*/ 183 w 183"/>
              <a:gd name="T11" fmla="*/ 16 h 32"/>
              <a:gd name="T12" fmla="*/ 167 w 183"/>
              <a:gd name="T13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3" h="32">
                <a:moveTo>
                  <a:pt x="167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7" y="32"/>
                  <a:pt x="0" y="25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76" y="0"/>
                  <a:pt x="183" y="7"/>
                  <a:pt x="183" y="16"/>
                </a:cubicBezTo>
                <a:cubicBezTo>
                  <a:pt x="183" y="25"/>
                  <a:pt x="176" y="32"/>
                  <a:pt x="167" y="3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69" name="Freeform 177"/>
          <p:cNvSpPr>
            <a:spLocks noEditPoints="1"/>
          </p:cNvSpPr>
          <p:nvPr/>
        </p:nvSpPr>
        <p:spPr bwMode="auto">
          <a:xfrm>
            <a:off x="5132599" y="3849311"/>
            <a:ext cx="434348" cy="432048"/>
          </a:xfrm>
          <a:custGeom>
            <a:avLst/>
            <a:gdLst>
              <a:gd name="T0" fmla="*/ 102 w 205"/>
              <a:gd name="T1" fmla="*/ 204 h 204"/>
              <a:gd name="T2" fmla="*/ 0 w 205"/>
              <a:gd name="T3" fmla="*/ 102 h 204"/>
              <a:gd name="T4" fmla="*/ 102 w 205"/>
              <a:gd name="T5" fmla="*/ 0 h 204"/>
              <a:gd name="T6" fmla="*/ 205 w 205"/>
              <a:gd name="T7" fmla="*/ 102 h 204"/>
              <a:gd name="T8" fmla="*/ 102 w 205"/>
              <a:gd name="T9" fmla="*/ 204 h 204"/>
              <a:gd name="T10" fmla="*/ 102 w 205"/>
              <a:gd name="T11" fmla="*/ 12 h 204"/>
              <a:gd name="T12" fmla="*/ 12 w 205"/>
              <a:gd name="T13" fmla="*/ 102 h 204"/>
              <a:gd name="T14" fmla="*/ 102 w 205"/>
              <a:gd name="T15" fmla="*/ 192 h 204"/>
              <a:gd name="T16" fmla="*/ 193 w 205"/>
              <a:gd name="T17" fmla="*/ 102 h 204"/>
              <a:gd name="T18" fmla="*/ 102 w 205"/>
              <a:gd name="T19" fmla="*/ 12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5" h="204">
                <a:moveTo>
                  <a:pt x="102" y="204"/>
                </a:moveTo>
                <a:cubicBezTo>
                  <a:pt x="46" y="204"/>
                  <a:pt x="0" y="158"/>
                  <a:pt x="0" y="102"/>
                </a:cubicBezTo>
                <a:cubicBezTo>
                  <a:pt x="0" y="46"/>
                  <a:pt x="46" y="0"/>
                  <a:pt x="102" y="0"/>
                </a:cubicBezTo>
                <a:cubicBezTo>
                  <a:pt x="159" y="0"/>
                  <a:pt x="205" y="46"/>
                  <a:pt x="205" y="102"/>
                </a:cubicBezTo>
                <a:cubicBezTo>
                  <a:pt x="205" y="158"/>
                  <a:pt x="159" y="204"/>
                  <a:pt x="102" y="204"/>
                </a:cubicBezTo>
                <a:close/>
                <a:moveTo>
                  <a:pt x="102" y="12"/>
                </a:moveTo>
                <a:cubicBezTo>
                  <a:pt x="53" y="12"/>
                  <a:pt x="12" y="52"/>
                  <a:pt x="12" y="102"/>
                </a:cubicBezTo>
                <a:cubicBezTo>
                  <a:pt x="12" y="152"/>
                  <a:pt x="53" y="192"/>
                  <a:pt x="102" y="192"/>
                </a:cubicBezTo>
                <a:cubicBezTo>
                  <a:pt x="152" y="192"/>
                  <a:pt x="193" y="152"/>
                  <a:pt x="193" y="102"/>
                </a:cubicBezTo>
                <a:cubicBezTo>
                  <a:pt x="193" y="52"/>
                  <a:pt x="152" y="12"/>
                  <a:pt x="102" y="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70" name="Freeform 178"/>
          <p:cNvSpPr>
            <a:spLocks/>
          </p:cNvSpPr>
          <p:nvPr/>
        </p:nvSpPr>
        <p:spPr bwMode="auto">
          <a:xfrm>
            <a:off x="5175114" y="4046950"/>
            <a:ext cx="47112" cy="25279"/>
          </a:xfrm>
          <a:custGeom>
            <a:avLst/>
            <a:gdLst>
              <a:gd name="T0" fmla="*/ 16 w 22"/>
              <a:gd name="T1" fmla="*/ 12 h 12"/>
              <a:gd name="T2" fmla="*/ 6 w 22"/>
              <a:gd name="T3" fmla="*/ 12 h 12"/>
              <a:gd name="T4" fmla="*/ 0 w 22"/>
              <a:gd name="T5" fmla="*/ 6 h 12"/>
              <a:gd name="T6" fmla="*/ 6 w 22"/>
              <a:gd name="T7" fmla="*/ 0 h 12"/>
              <a:gd name="T8" fmla="*/ 16 w 22"/>
              <a:gd name="T9" fmla="*/ 0 h 12"/>
              <a:gd name="T10" fmla="*/ 22 w 22"/>
              <a:gd name="T11" fmla="*/ 6 h 12"/>
              <a:gd name="T12" fmla="*/ 16 w 22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12">
                <a:moveTo>
                  <a:pt x="16" y="12"/>
                </a:move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10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9" y="0"/>
                  <a:pt x="22" y="3"/>
                  <a:pt x="22" y="6"/>
                </a:cubicBezTo>
                <a:cubicBezTo>
                  <a:pt x="22" y="10"/>
                  <a:pt x="19" y="12"/>
                  <a:pt x="16" y="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71" name="Freeform 179"/>
          <p:cNvSpPr>
            <a:spLocks/>
          </p:cNvSpPr>
          <p:nvPr/>
        </p:nvSpPr>
        <p:spPr bwMode="auto">
          <a:xfrm>
            <a:off x="5478468" y="4046950"/>
            <a:ext cx="43665" cy="25279"/>
          </a:xfrm>
          <a:custGeom>
            <a:avLst/>
            <a:gdLst>
              <a:gd name="T0" fmla="*/ 15 w 21"/>
              <a:gd name="T1" fmla="*/ 12 h 12"/>
              <a:gd name="T2" fmla="*/ 6 w 21"/>
              <a:gd name="T3" fmla="*/ 12 h 12"/>
              <a:gd name="T4" fmla="*/ 0 w 21"/>
              <a:gd name="T5" fmla="*/ 6 h 12"/>
              <a:gd name="T6" fmla="*/ 6 w 21"/>
              <a:gd name="T7" fmla="*/ 0 h 12"/>
              <a:gd name="T8" fmla="*/ 15 w 21"/>
              <a:gd name="T9" fmla="*/ 0 h 12"/>
              <a:gd name="T10" fmla="*/ 21 w 21"/>
              <a:gd name="T11" fmla="*/ 6 h 12"/>
              <a:gd name="T12" fmla="*/ 15 w 21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12">
                <a:moveTo>
                  <a:pt x="15" y="12"/>
                </a:move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10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9" y="0"/>
                  <a:pt x="21" y="3"/>
                  <a:pt x="21" y="6"/>
                </a:cubicBezTo>
                <a:cubicBezTo>
                  <a:pt x="21" y="10"/>
                  <a:pt x="19" y="12"/>
                  <a:pt x="15" y="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74" name="Freeform 180"/>
          <p:cNvSpPr>
            <a:spLocks/>
          </p:cNvSpPr>
          <p:nvPr/>
        </p:nvSpPr>
        <p:spPr bwMode="auto">
          <a:xfrm>
            <a:off x="5335984" y="4194030"/>
            <a:ext cx="25280" cy="44814"/>
          </a:xfrm>
          <a:custGeom>
            <a:avLst/>
            <a:gdLst>
              <a:gd name="T0" fmla="*/ 6 w 12"/>
              <a:gd name="T1" fmla="*/ 21 h 21"/>
              <a:gd name="T2" fmla="*/ 0 w 12"/>
              <a:gd name="T3" fmla="*/ 15 h 21"/>
              <a:gd name="T4" fmla="*/ 0 w 12"/>
              <a:gd name="T5" fmla="*/ 6 h 21"/>
              <a:gd name="T6" fmla="*/ 6 w 12"/>
              <a:gd name="T7" fmla="*/ 0 h 21"/>
              <a:gd name="T8" fmla="*/ 12 w 12"/>
              <a:gd name="T9" fmla="*/ 6 h 21"/>
              <a:gd name="T10" fmla="*/ 12 w 12"/>
              <a:gd name="T11" fmla="*/ 15 h 21"/>
              <a:gd name="T12" fmla="*/ 6 w 12"/>
              <a:gd name="T13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21">
                <a:moveTo>
                  <a:pt x="6" y="21"/>
                </a:moveTo>
                <a:cubicBezTo>
                  <a:pt x="3" y="21"/>
                  <a:pt x="0" y="18"/>
                  <a:pt x="0" y="15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2" y="3"/>
                  <a:pt x="12" y="6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8"/>
                  <a:pt x="10" y="21"/>
                  <a:pt x="6" y="2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75" name="Freeform 181"/>
          <p:cNvSpPr>
            <a:spLocks/>
          </p:cNvSpPr>
          <p:nvPr/>
        </p:nvSpPr>
        <p:spPr bwMode="auto">
          <a:xfrm>
            <a:off x="5335984" y="3891827"/>
            <a:ext cx="25280" cy="44814"/>
          </a:xfrm>
          <a:custGeom>
            <a:avLst/>
            <a:gdLst>
              <a:gd name="T0" fmla="*/ 6 w 12"/>
              <a:gd name="T1" fmla="*/ 21 h 21"/>
              <a:gd name="T2" fmla="*/ 0 w 12"/>
              <a:gd name="T3" fmla="*/ 15 h 21"/>
              <a:gd name="T4" fmla="*/ 0 w 12"/>
              <a:gd name="T5" fmla="*/ 6 h 21"/>
              <a:gd name="T6" fmla="*/ 6 w 12"/>
              <a:gd name="T7" fmla="*/ 0 h 21"/>
              <a:gd name="T8" fmla="*/ 12 w 12"/>
              <a:gd name="T9" fmla="*/ 6 h 21"/>
              <a:gd name="T10" fmla="*/ 12 w 12"/>
              <a:gd name="T11" fmla="*/ 15 h 21"/>
              <a:gd name="T12" fmla="*/ 6 w 12"/>
              <a:gd name="T13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21">
                <a:moveTo>
                  <a:pt x="6" y="21"/>
                </a:moveTo>
                <a:cubicBezTo>
                  <a:pt x="3" y="21"/>
                  <a:pt x="0" y="19"/>
                  <a:pt x="0" y="15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2" y="3"/>
                  <a:pt x="12" y="6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9"/>
                  <a:pt x="10" y="21"/>
                  <a:pt x="6" y="2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76" name="Freeform 182"/>
          <p:cNvSpPr>
            <a:spLocks/>
          </p:cNvSpPr>
          <p:nvPr/>
        </p:nvSpPr>
        <p:spPr bwMode="auto">
          <a:xfrm>
            <a:off x="5355518" y="3921702"/>
            <a:ext cx="90777" cy="126397"/>
          </a:xfrm>
          <a:custGeom>
            <a:avLst/>
            <a:gdLst>
              <a:gd name="T0" fmla="*/ 7 w 43"/>
              <a:gd name="T1" fmla="*/ 60 h 60"/>
              <a:gd name="T2" fmla="*/ 4 w 43"/>
              <a:gd name="T3" fmla="*/ 59 h 60"/>
              <a:gd name="T4" fmla="*/ 2 w 43"/>
              <a:gd name="T5" fmla="*/ 50 h 60"/>
              <a:gd name="T6" fmla="*/ 31 w 43"/>
              <a:gd name="T7" fmla="*/ 4 h 60"/>
              <a:gd name="T8" fmla="*/ 39 w 43"/>
              <a:gd name="T9" fmla="*/ 2 h 60"/>
              <a:gd name="T10" fmla="*/ 41 w 43"/>
              <a:gd name="T11" fmla="*/ 10 h 60"/>
              <a:gd name="T12" fmla="*/ 12 w 43"/>
              <a:gd name="T13" fmla="*/ 57 h 60"/>
              <a:gd name="T14" fmla="*/ 7 w 43"/>
              <a:gd name="T15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" h="60">
                <a:moveTo>
                  <a:pt x="7" y="60"/>
                </a:moveTo>
                <a:cubicBezTo>
                  <a:pt x="6" y="60"/>
                  <a:pt x="5" y="59"/>
                  <a:pt x="4" y="59"/>
                </a:cubicBezTo>
                <a:cubicBezTo>
                  <a:pt x="1" y="57"/>
                  <a:pt x="0" y="53"/>
                  <a:pt x="2" y="50"/>
                </a:cubicBezTo>
                <a:cubicBezTo>
                  <a:pt x="31" y="4"/>
                  <a:pt x="31" y="4"/>
                  <a:pt x="31" y="4"/>
                </a:cubicBezTo>
                <a:cubicBezTo>
                  <a:pt x="33" y="1"/>
                  <a:pt x="37" y="0"/>
                  <a:pt x="39" y="2"/>
                </a:cubicBezTo>
                <a:cubicBezTo>
                  <a:pt x="42" y="4"/>
                  <a:pt x="43" y="8"/>
                  <a:pt x="41" y="10"/>
                </a:cubicBezTo>
                <a:cubicBezTo>
                  <a:pt x="12" y="57"/>
                  <a:pt x="12" y="57"/>
                  <a:pt x="12" y="57"/>
                </a:cubicBezTo>
                <a:cubicBezTo>
                  <a:pt x="11" y="59"/>
                  <a:pt x="9" y="60"/>
                  <a:pt x="7" y="6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79" name="Freeform 183"/>
          <p:cNvSpPr>
            <a:spLocks/>
          </p:cNvSpPr>
          <p:nvPr/>
        </p:nvSpPr>
        <p:spPr bwMode="auto">
          <a:xfrm>
            <a:off x="5357816" y="4074528"/>
            <a:ext cx="88479" cy="94223"/>
          </a:xfrm>
          <a:custGeom>
            <a:avLst/>
            <a:gdLst>
              <a:gd name="T0" fmla="*/ 35 w 42"/>
              <a:gd name="T1" fmla="*/ 45 h 45"/>
              <a:gd name="T2" fmla="*/ 31 w 42"/>
              <a:gd name="T3" fmla="*/ 43 h 45"/>
              <a:gd name="T4" fmla="*/ 2 w 42"/>
              <a:gd name="T5" fmla="*/ 11 h 45"/>
              <a:gd name="T6" fmla="*/ 2 w 42"/>
              <a:gd name="T7" fmla="*/ 2 h 45"/>
              <a:gd name="T8" fmla="*/ 11 w 42"/>
              <a:gd name="T9" fmla="*/ 3 h 45"/>
              <a:gd name="T10" fmla="*/ 40 w 42"/>
              <a:gd name="T11" fmla="*/ 35 h 45"/>
              <a:gd name="T12" fmla="*/ 39 w 42"/>
              <a:gd name="T13" fmla="*/ 44 h 45"/>
              <a:gd name="T14" fmla="*/ 35 w 42"/>
              <a:gd name="T15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" h="45">
                <a:moveTo>
                  <a:pt x="35" y="45"/>
                </a:moveTo>
                <a:cubicBezTo>
                  <a:pt x="34" y="45"/>
                  <a:pt x="32" y="45"/>
                  <a:pt x="31" y="43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8"/>
                  <a:pt x="0" y="4"/>
                  <a:pt x="2" y="2"/>
                </a:cubicBezTo>
                <a:cubicBezTo>
                  <a:pt x="5" y="0"/>
                  <a:pt x="9" y="0"/>
                  <a:pt x="11" y="3"/>
                </a:cubicBezTo>
                <a:cubicBezTo>
                  <a:pt x="40" y="35"/>
                  <a:pt x="40" y="35"/>
                  <a:pt x="40" y="35"/>
                </a:cubicBezTo>
                <a:cubicBezTo>
                  <a:pt x="42" y="38"/>
                  <a:pt x="42" y="42"/>
                  <a:pt x="39" y="44"/>
                </a:cubicBezTo>
                <a:cubicBezTo>
                  <a:pt x="38" y="45"/>
                  <a:pt x="37" y="45"/>
                  <a:pt x="35" y="4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80" name="Freeform 184"/>
          <p:cNvSpPr>
            <a:spLocks noEditPoints="1"/>
          </p:cNvSpPr>
          <p:nvPr/>
        </p:nvSpPr>
        <p:spPr bwMode="auto">
          <a:xfrm>
            <a:off x="5302661" y="4019372"/>
            <a:ext cx="93075" cy="93075"/>
          </a:xfrm>
          <a:custGeom>
            <a:avLst/>
            <a:gdLst>
              <a:gd name="T0" fmla="*/ 22 w 44"/>
              <a:gd name="T1" fmla="*/ 44 h 44"/>
              <a:gd name="T2" fmla="*/ 0 w 44"/>
              <a:gd name="T3" fmla="*/ 22 h 44"/>
              <a:gd name="T4" fmla="*/ 22 w 44"/>
              <a:gd name="T5" fmla="*/ 0 h 44"/>
              <a:gd name="T6" fmla="*/ 44 w 44"/>
              <a:gd name="T7" fmla="*/ 22 h 44"/>
              <a:gd name="T8" fmla="*/ 22 w 44"/>
              <a:gd name="T9" fmla="*/ 44 h 44"/>
              <a:gd name="T10" fmla="*/ 22 w 44"/>
              <a:gd name="T11" fmla="*/ 12 h 44"/>
              <a:gd name="T12" fmla="*/ 12 w 44"/>
              <a:gd name="T13" fmla="*/ 22 h 44"/>
              <a:gd name="T14" fmla="*/ 22 w 44"/>
              <a:gd name="T15" fmla="*/ 32 h 44"/>
              <a:gd name="T16" fmla="*/ 32 w 44"/>
              <a:gd name="T17" fmla="*/ 22 h 44"/>
              <a:gd name="T18" fmla="*/ 22 w 44"/>
              <a:gd name="T19" fmla="*/ 1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" h="44">
                <a:moveTo>
                  <a:pt x="22" y="44"/>
                </a:moveTo>
                <a:cubicBezTo>
                  <a:pt x="10" y="44"/>
                  <a:pt x="0" y="34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34" y="0"/>
                  <a:pt x="44" y="10"/>
                  <a:pt x="44" y="22"/>
                </a:cubicBezTo>
                <a:cubicBezTo>
                  <a:pt x="44" y="34"/>
                  <a:pt x="34" y="44"/>
                  <a:pt x="22" y="44"/>
                </a:cubicBezTo>
                <a:close/>
                <a:moveTo>
                  <a:pt x="22" y="12"/>
                </a:moveTo>
                <a:cubicBezTo>
                  <a:pt x="17" y="12"/>
                  <a:pt x="12" y="16"/>
                  <a:pt x="12" y="22"/>
                </a:cubicBezTo>
                <a:cubicBezTo>
                  <a:pt x="12" y="28"/>
                  <a:pt x="17" y="32"/>
                  <a:pt x="22" y="32"/>
                </a:cubicBezTo>
                <a:cubicBezTo>
                  <a:pt x="28" y="32"/>
                  <a:pt x="32" y="28"/>
                  <a:pt x="32" y="22"/>
                </a:cubicBezTo>
                <a:cubicBezTo>
                  <a:pt x="32" y="16"/>
                  <a:pt x="28" y="12"/>
                  <a:pt x="22" y="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82" name="Freeform 387"/>
          <p:cNvSpPr>
            <a:spLocks/>
          </p:cNvSpPr>
          <p:nvPr/>
        </p:nvSpPr>
        <p:spPr bwMode="auto">
          <a:xfrm>
            <a:off x="3548108" y="2976887"/>
            <a:ext cx="225194" cy="23369"/>
          </a:xfrm>
          <a:custGeom>
            <a:avLst/>
            <a:gdLst>
              <a:gd name="T0" fmla="*/ 109 w 115"/>
              <a:gd name="T1" fmla="*/ 12 h 12"/>
              <a:gd name="T2" fmla="*/ 6 w 115"/>
              <a:gd name="T3" fmla="*/ 12 h 12"/>
              <a:gd name="T4" fmla="*/ 0 w 115"/>
              <a:gd name="T5" fmla="*/ 6 h 12"/>
              <a:gd name="T6" fmla="*/ 6 w 115"/>
              <a:gd name="T7" fmla="*/ 0 h 12"/>
              <a:gd name="T8" fmla="*/ 109 w 115"/>
              <a:gd name="T9" fmla="*/ 0 h 12"/>
              <a:gd name="T10" fmla="*/ 115 w 115"/>
              <a:gd name="T11" fmla="*/ 6 h 12"/>
              <a:gd name="T12" fmla="*/ 109 w 115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" h="12">
                <a:moveTo>
                  <a:pt x="109" y="12"/>
                </a:moveTo>
                <a:cubicBezTo>
                  <a:pt x="6" y="12"/>
                  <a:pt x="6" y="12"/>
                  <a:pt x="6" y="12"/>
                </a:cubicBezTo>
                <a:cubicBezTo>
                  <a:pt x="2" y="12"/>
                  <a:pt x="0" y="9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12" y="0"/>
                  <a:pt x="115" y="2"/>
                  <a:pt x="115" y="6"/>
                </a:cubicBezTo>
                <a:cubicBezTo>
                  <a:pt x="115" y="9"/>
                  <a:pt x="112" y="12"/>
                  <a:pt x="109" y="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83" name="Freeform 388"/>
          <p:cNvSpPr>
            <a:spLocks/>
          </p:cNvSpPr>
          <p:nvPr/>
        </p:nvSpPr>
        <p:spPr bwMode="auto">
          <a:xfrm>
            <a:off x="3548108" y="3356104"/>
            <a:ext cx="225194" cy="23369"/>
          </a:xfrm>
          <a:custGeom>
            <a:avLst/>
            <a:gdLst>
              <a:gd name="T0" fmla="*/ 109 w 115"/>
              <a:gd name="T1" fmla="*/ 12 h 12"/>
              <a:gd name="T2" fmla="*/ 6 w 115"/>
              <a:gd name="T3" fmla="*/ 12 h 12"/>
              <a:gd name="T4" fmla="*/ 0 w 115"/>
              <a:gd name="T5" fmla="*/ 6 h 12"/>
              <a:gd name="T6" fmla="*/ 6 w 115"/>
              <a:gd name="T7" fmla="*/ 0 h 12"/>
              <a:gd name="T8" fmla="*/ 109 w 115"/>
              <a:gd name="T9" fmla="*/ 0 h 12"/>
              <a:gd name="T10" fmla="*/ 115 w 115"/>
              <a:gd name="T11" fmla="*/ 6 h 12"/>
              <a:gd name="T12" fmla="*/ 109 w 115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" h="12">
                <a:moveTo>
                  <a:pt x="109" y="12"/>
                </a:moveTo>
                <a:cubicBezTo>
                  <a:pt x="6" y="12"/>
                  <a:pt x="6" y="12"/>
                  <a:pt x="6" y="12"/>
                </a:cubicBezTo>
                <a:cubicBezTo>
                  <a:pt x="2" y="12"/>
                  <a:pt x="0" y="9"/>
                  <a:pt x="0" y="6"/>
                </a:cubicBezTo>
                <a:cubicBezTo>
                  <a:pt x="0" y="3"/>
                  <a:pt x="2" y="0"/>
                  <a:pt x="6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12" y="0"/>
                  <a:pt x="115" y="3"/>
                  <a:pt x="115" y="6"/>
                </a:cubicBezTo>
                <a:cubicBezTo>
                  <a:pt x="115" y="9"/>
                  <a:pt x="112" y="12"/>
                  <a:pt x="109" y="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84" name="Freeform 389"/>
          <p:cNvSpPr>
            <a:spLocks noEditPoints="1"/>
          </p:cNvSpPr>
          <p:nvPr/>
        </p:nvSpPr>
        <p:spPr bwMode="auto">
          <a:xfrm>
            <a:off x="3545984" y="3005568"/>
            <a:ext cx="227318" cy="342038"/>
          </a:xfrm>
          <a:custGeom>
            <a:avLst/>
            <a:gdLst>
              <a:gd name="T0" fmla="*/ 116 w 116"/>
              <a:gd name="T1" fmla="*/ 175 h 175"/>
              <a:gd name="T2" fmla="*/ 0 w 116"/>
              <a:gd name="T3" fmla="*/ 175 h 175"/>
              <a:gd name="T4" fmla="*/ 1 w 116"/>
              <a:gd name="T5" fmla="*/ 169 h 175"/>
              <a:gd name="T6" fmla="*/ 14 w 116"/>
              <a:gd name="T7" fmla="*/ 120 h 175"/>
              <a:gd name="T8" fmla="*/ 35 w 116"/>
              <a:gd name="T9" fmla="*/ 93 h 175"/>
              <a:gd name="T10" fmla="*/ 38 w 116"/>
              <a:gd name="T11" fmla="*/ 90 h 175"/>
              <a:gd name="T12" fmla="*/ 38 w 116"/>
              <a:gd name="T13" fmla="*/ 85 h 175"/>
              <a:gd name="T14" fmla="*/ 35 w 116"/>
              <a:gd name="T15" fmla="*/ 82 h 175"/>
              <a:gd name="T16" fmla="*/ 14 w 116"/>
              <a:gd name="T17" fmla="*/ 55 h 175"/>
              <a:gd name="T18" fmla="*/ 1 w 116"/>
              <a:gd name="T19" fmla="*/ 6 h 175"/>
              <a:gd name="T20" fmla="*/ 0 w 116"/>
              <a:gd name="T21" fmla="*/ 0 h 175"/>
              <a:gd name="T22" fmla="*/ 116 w 116"/>
              <a:gd name="T23" fmla="*/ 0 h 175"/>
              <a:gd name="T24" fmla="*/ 116 w 116"/>
              <a:gd name="T25" fmla="*/ 6 h 175"/>
              <a:gd name="T26" fmla="*/ 103 w 116"/>
              <a:gd name="T27" fmla="*/ 55 h 175"/>
              <a:gd name="T28" fmla="*/ 81 w 116"/>
              <a:gd name="T29" fmla="*/ 82 h 175"/>
              <a:gd name="T30" fmla="*/ 78 w 116"/>
              <a:gd name="T31" fmla="*/ 85 h 175"/>
              <a:gd name="T32" fmla="*/ 78 w 116"/>
              <a:gd name="T33" fmla="*/ 90 h 175"/>
              <a:gd name="T34" fmla="*/ 81 w 116"/>
              <a:gd name="T35" fmla="*/ 93 h 175"/>
              <a:gd name="T36" fmla="*/ 103 w 116"/>
              <a:gd name="T37" fmla="*/ 120 h 175"/>
              <a:gd name="T38" fmla="*/ 116 w 116"/>
              <a:gd name="T39" fmla="*/ 169 h 175"/>
              <a:gd name="T40" fmla="*/ 116 w 116"/>
              <a:gd name="T41" fmla="*/ 175 h 175"/>
              <a:gd name="T42" fmla="*/ 13 w 116"/>
              <a:gd name="T43" fmla="*/ 163 h 175"/>
              <a:gd name="T44" fmla="*/ 103 w 116"/>
              <a:gd name="T45" fmla="*/ 163 h 175"/>
              <a:gd name="T46" fmla="*/ 92 w 116"/>
              <a:gd name="T47" fmla="*/ 126 h 175"/>
              <a:gd name="T48" fmla="*/ 73 w 116"/>
              <a:gd name="T49" fmla="*/ 101 h 175"/>
              <a:gd name="T50" fmla="*/ 70 w 116"/>
              <a:gd name="T51" fmla="*/ 98 h 175"/>
              <a:gd name="T52" fmla="*/ 70 w 116"/>
              <a:gd name="T53" fmla="*/ 77 h 175"/>
              <a:gd name="T54" fmla="*/ 73 w 116"/>
              <a:gd name="T55" fmla="*/ 74 h 175"/>
              <a:gd name="T56" fmla="*/ 92 w 116"/>
              <a:gd name="T57" fmla="*/ 49 h 175"/>
              <a:gd name="T58" fmla="*/ 103 w 116"/>
              <a:gd name="T59" fmla="*/ 12 h 175"/>
              <a:gd name="T60" fmla="*/ 13 w 116"/>
              <a:gd name="T61" fmla="*/ 12 h 175"/>
              <a:gd name="T62" fmla="*/ 24 w 116"/>
              <a:gd name="T63" fmla="*/ 49 h 175"/>
              <a:gd name="T64" fmla="*/ 44 w 116"/>
              <a:gd name="T65" fmla="*/ 74 h 175"/>
              <a:gd name="T66" fmla="*/ 47 w 116"/>
              <a:gd name="T67" fmla="*/ 77 h 175"/>
              <a:gd name="T68" fmla="*/ 47 w 116"/>
              <a:gd name="T69" fmla="*/ 98 h 175"/>
              <a:gd name="T70" fmla="*/ 44 w 116"/>
              <a:gd name="T71" fmla="*/ 101 h 175"/>
              <a:gd name="T72" fmla="*/ 24 w 116"/>
              <a:gd name="T73" fmla="*/ 126 h 175"/>
              <a:gd name="T74" fmla="*/ 13 w 116"/>
              <a:gd name="T75" fmla="*/ 163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6" h="175">
                <a:moveTo>
                  <a:pt x="116" y="175"/>
                </a:moveTo>
                <a:cubicBezTo>
                  <a:pt x="0" y="175"/>
                  <a:pt x="0" y="175"/>
                  <a:pt x="0" y="175"/>
                </a:cubicBezTo>
                <a:cubicBezTo>
                  <a:pt x="1" y="169"/>
                  <a:pt x="1" y="169"/>
                  <a:pt x="1" y="169"/>
                </a:cubicBezTo>
                <a:cubicBezTo>
                  <a:pt x="1" y="168"/>
                  <a:pt x="4" y="140"/>
                  <a:pt x="14" y="120"/>
                </a:cubicBezTo>
                <a:cubicBezTo>
                  <a:pt x="19" y="110"/>
                  <a:pt x="28" y="100"/>
                  <a:pt x="35" y="93"/>
                </a:cubicBezTo>
                <a:cubicBezTo>
                  <a:pt x="36" y="92"/>
                  <a:pt x="37" y="91"/>
                  <a:pt x="38" y="90"/>
                </a:cubicBezTo>
                <a:cubicBezTo>
                  <a:pt x="39" y="88"/>
                  <a:pt x="39" y="87"/>
                  <a:pt x="38" y="85"/>
                </a:cubicBezTo>
                <a:cubicBezTo>
                  <a:pt x="37" y="84"/>
                  <a:pt x="36" y="83"/>
                  <a:pt x="35" y="82"/>
                </a:cubicBezTo>
                <a:cubicBezTo>
                  <a:pt x="28" y="75"/>
                  <a:pt x="19" y="65"/>
                  <a:pt x="14" y="55"/>
                </a:cubicBezTo>
                <a:cubicBezTo>
                  <a:pt x="4" y="35"/>
                  <a:pt x="1" y="7"/>
                  <a:pt x="1" y="6"/>
                </a:cubicBezTo>
                <a:cubicBezTo>
                  <a:pt x="0" y="0"/>
                  <a:pt x="0" y="0"/>
                  <a:pt x="0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6" y="6"/>
                  <a:pt x="116" y="6"/>
                  <a:pt x="116" y="6"/>
                </a:cubicBezTo>
                <a:cubicBezTo>
                  <a:pt x="115" y="7"/>
                  <a:pt x="113" y="35"/>
                  <a:pt x="103" y="55"/>
                </a:cubicBezTo>
                <a:cubicBezTo>
                  <a:pt x="97" y="65"/>
                  <a:pt x="88" y="75"/>
                  <a:pt x="81" y="82"/>
                </a:cubicBezTo>
                <a:cubicBezTo>
                  <a:pt x="80" y="83"/>
                  <a:pt x="79" y="84"/>
                  <a:pt x="78" y="85"/>
                </a:cubicBezTo>
                <a:cubicBezTo>
                  <a:pt x="77" y="87"/>
                  <a:pt x="77" y="88"/>
                  <a:pt x="78" y="90"/>
                </a:cubicBezTo>
                <a:cubicBezTo>
                  <a:pt x="79" y="91"/>
                  <a:pt x="80" y="92"/>
                  <a:pt x="81" y="93"/>
                </a:cubicBezTo>
                <a:cubicBezTo>
                  <a:pt x="88" y="100"/>
                  <a:pt x="97" y="110"/>
                  <a:pt x="103" y="120"/>
                </a:cubicBezTo>
                <a:cubicBezTo>
                  <a:pt x="113" y="140"/>
                  <a:pt x="115" y="168"/>
                  <a:pt x="116" y="169"/>
                </a:cubicBezTo>
                <a:lnTo>
                  <a:pt x="116" y="175"/>
                </a:lnTo>
                <a:close/>
                <a:moveTo>
                  <a:pt x="13" y="163"/>
                </a:moveTo>
                <a:cubicBezTo>
                  <a:pt x="103" y="163"/>
                  <a:pt x="103" y="163"/>
                  <a:pt x="103" y="163"/>
                </a:cubicBezTo>
                <a:cubicBezTo>
                  <a:pt x="101" y="154"/>
                  <a:pt x="98" y="138"/>
                  <a:pt x="92" y="126"/>
                </a:cubicBezTo>
                <a:cubicBezTo>
                  <a:pt x="87" y="117"/>
                  <a:pt x="79" y="108"/>
                  <a:pt x="73" y="101"/>
                </a:cubicBezTo>
                <a:cubicBezTo>
                  <a:pt x="72" y="100"/>
                  <a:pt x="71" y="99"/>
                  <a:pt x="70" y="98"/>
                </a:cubicBezTo>
                <a:cubicBezTo>
                  <a:pt x="64" y="92"/>
                  <a:pt x="64" y="83"/>
                  <a:pt x="70" y="77"/>
                </a:cubicBezTo>
                <a:cubicBezTo>
                  <a:pt x="71" y="76"/>
                  <a:pt x="72" y="75"/>
                  <a:pt x="73" y="74"/>
                </a:cubicBezTo>
                <a:cubicBezTo>
                  <a:pt x="79" y="67"/>
                  <a:pt x="87" y="58"/>
                  <a:pt x="92" y="49"/>
                </a:cubicBezTo>
                <a:cubicBezTo>
                  <a:pt x="98" y="37"/>
                  <a:pt x="101" y="21"/>
                  <a:pt x="10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5" y="21"/>
                  <a:pt x="18" y="37"/>
                  <a:pt x="24" y="49"/>
                </a:cubicBezTo>
                <a:cubicBezTo>
                  <a:pt x="29" y="58"/>
                  <a:pt x="37" y="67"/>
                  <a:pt x="44" y="74"/>
                </a:cubicBezTo>
                <a:cubicBezTo>
                  <a:pt x="45" y="75"/>
                  <a:pt x="46" y="76"/>
                  <a:pt x="47" y="77"/>
                </a:cubicBezTo>
                <a:cubicBezTo>
                  <a:pt x="52" y="83"/>
                  <a:pt x="52" y="92"/>
                  <a:pt x="47" y="98"/>
                </a:cubicBezTo>
                <a:cubicBezTo>
                  <a:pt x="46" y="99"/>
                  <a:pt x="45" y="100"/>
                  <a:pt x="44" y="101"/>
                </a:cubicBezTo>
                <a:cubicBezTo>
                  <a:pt x="37" y="108"/>
                  <a:pt x="29" y="117"/>
                  <a:pt x="24" y="126"/>
                </a:cubicBezTo>
                <a:cubicBezTo>
                  <a:pt x="18" y="138"/>
                  <a:pt x="15" y="154"/>
                  <a:pt x="13" y="16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85" name="Freeform 390"/>
          <p:cNvSpPr>
            <a:spLocks/>
          </p:cNvSpPr>
          <p:nvPr/>
        </p:nvSpPr>
        <p:spPr bwMode="auto">
          <a:xfrm>
            <a:off x="3604407" y="3088422"/>
            <a:ext cx="110472" cy="60548"/>
          </a:xfrm>
          <a:custGeom>
            <a:avLst/>
            <a:gdLst>
              <a:gd name="T0" fmla="*/ 28 w 56"/>
              <a:gd name="T1" fmla="*/ 31 h 31"/>
              <a:gd name="T2" fmla="*/ 0 w 56"/>
              <a:gd name="T3" fmla="*/ 0 h 31"/>
              <a:gd name="T4" fmla="*/ 28 w 56"/>
              <a:gd name="T5" fmla="*/ 0 h 31"/>
              <a:gd name="T6" fmla="*/ 56 w 56"/>
              <a:gd name="T7" fmla="*/ 0 h 31"/>
              <a:gd name="T8" fmla="*/ 28 w 56"/>
              <a:gd name="T9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31">
                <a:moveTo>
                  <a:pt x="28" y="31"/>
                </a:moveTo>
                <a:cubicBezTo>
                  <a:pt x="17" y="31"/>
                  <a:pt x="0" y="0"/>
                  <a:pt x="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0"/>
                  <a:pt x="39" y="31"/>
                  <a:pt x="28" y="3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86" name="Freeform 391"/>
          <p:cNvSpPr>
            <a:spLocks/>
          </p:cNvSpPr>
          <p:nvPr/>
        </p:nvSpPr>
        <p:spPr bwMode="auto">
          <a:xfrm>
            <a:off x="3581038" y="3246694"/>
            <a:ext cx="152962" cy="67983"/>
          </a:xfrm>
          <a:custGeom>
            <a:avLst/>
            <a:gdLst>
              <a:gd name="T0" fmla="*/ 39 w 78"/>
              <a:gd name="T1" fmla="*/ 0 h 35"/>
              <a:gd name="T2" fmla="*/ 78 w 78"/>
              <a:gd name="T3" fmla="*/ 35 h 35"/>
              <a:gd name="T4" fmla="*/ 39 w 78"/>
              <a:gd name="T5" fmla="*/ 35 h 35"/>
              <a:gd name="T6" fmla="*/ 0 w 78"/>
              <a:gd name="T7" fmla="*/ 35 h 35"/>
              <a:gd name="T8" fmla="*/ 39 w 78"/>
              <a:gd name="T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35">
                <a:moveTo>
                  <a:pt x="39" y="0"/>
                </a:moveTo>
                <a:cubicBezTo>
                  <a:pt x="53" y="0"/>
                  <a:pt x="78" y="35"/>
                  <a:pt x="78" y="35"/>
                </a:cubicBezTo>
                <a:cubicBezTo>
                  <a:pt x="39" y="35"/>
                  <a:pt x="39" y="35"/>
                  <a:pt x="39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25" y="0"/>
                  <a:pt x="3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90" name="Freeform 461"/>
          <p:cNvSpPr>
            <a:spLocks/>
          </p:cNvSpPr>
          <p:nvPr/>
        </p:nvSpPr>
        <p:spPr bwMode="auto">
          <a:xfrm>
            <a:off x="3533686" y="3882934"/>
            <a:ext cx="19512" cy="336032"/>
          </a:xfrm>
          <a:custGeom>
            <a:avLst/>
            <a:gdLst>
              <a:gd name="T0" fmla="*/ 6 w 12"/>
              <a:gd name="T1" fmla="*/ 203 h 203"/>
              <a:gd name="T2" fmla="*/ 0 w 12"/>
              <a:gd name="T3" fmla="*/ 197 h 203"/>
              <a:gd name="T4" fmla="*/ 0 w 12"/>
              <a:gd name="T5" fmla="*/ 6 h 203"/>
              <a:gd name="T6" fmla="*/ 6 w 12"/>
              <a:gd name="T7" fmla="*/ 0 h 203"/>
              <a:gd name="T8" fmla="*/ 12 w 12"/>
              <a:gd name="T9" fmla="*/ 6 h 203"/>
              <a:gd name="T10" fmla="*/ 12 w 12"/>
              <a:gd name="T11" fmla="*/ 197 h 203"/>
              <a:gd name="T12" fmla="*/ 6 w 12"/>
              <a:gd name="T13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203">
                <a:moveTo>
                  <a:pt x="6" y="203"/>
                </a:moveTo>
                <a:cubicBezTo>
                  <a:pt x="2" y="203"/>
                  <a:pt x="0" y="201"/>
                  <a:pt x="0" y="197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0"/>
                  <a:pt x="6" y="0"/>
                </a:cubicBezTo>
                <a:cubicBezTo>
                  <a:pt x="9" y="0"/>
                  <a:pt x="12" y="3"/>
                  <a:pt x="12" y="6"/>
                </a:cubicBezTo>
                <a:cubicBezTo>
                  <a:pt x="12" y="197"/>
                  <a:pt x="12" y="197"/>
                  <a:pt x="12" y="197"/>
                </a:cubicBezTo>
                <a:cubicBezTo>
                  <a:pt x="12" y="201"/>
                  <a:pt x="9" y="203"/>
                  <a:pt x="6" y="20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97" name="Freeform 462"/>
          <p:cNvSpPr>
            <a:spLocks/>
          </p:cNvSpPr>
          <p:nvPr/>
        </p:nvSpPr>
        <p:spPr bwMode="auto">
          <a:xfrm>
            <a:off x="3770494" y="3882934"/>
            <a:ext cx="19512" cy="336032"/>
          </a:xfrm>
          <a:custGeom>
            <a:avLst/>
            <a:gdLst>
              <a:gd name="T0" fmla="*/ 6 w 12"/>
              <a:gd name="T1" fmla="*/ 203 h 203"/>
              <a:gd name="T2" fmla="*/ 0 w 12"/>
              <a:gd name="T3" fmla="*/ 197 h 203"/>
              <a:gd name="T4" fmla="*/ 0 w 12"/>
              <a:gd name="T5" fmla="*/ 6 h 203"/>
              <a:gd name="T6" fmla="*/ 6 w 12"/>
              <a:gd name="T7" fmla="*/ 0 h 203"/>
              <a:gd name="T8" fmla="*/ 12 w 12"/>
              <a:gd name="T9" fmla="*/ 6 h 203"/>
              <a:gd name="T10" fmla="*/ 12 w 12"/>
              <a:gd name="T11" fmla="*/ 197 h 203"/>
              <a:gd name="T12" fmla="*/ 6 w 12"/>
              <a:gd name="T13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203">
                <a:moveTo>
                  <a:pt x="6" y="203"/>
                </a:moveTo>
                <a:cubicBezTo>
                  <a:pt x="3" y="203"/>
                  <a:pt x="0" y="201"/>
                  <a:pt x="0" y="197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9" y="0"/>
                  <a:pt x="12" y="3"/>
                  <a:pt x="12" y="6"/>
                </a:cubicBezTo>
                <a:cubicBezTo>
                  <a:pt x="12" y="197"/>
                  <a:pt x="12" y="197"/>
                  <a:pt x="12" y="197"/>
                </a:cubicBezTo>
                <a:cubicBezTo>
                  <a:pt x="12" y="201"/>
                  <a:pt x="9" y="203"/>
                  <a:pt x="6" y="20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98" name="Freeform 463"/>
          <p:cNvSpPr>
            <a:spLocks/>
          </p:cNvSpPr>
          <p:nvPr/>
        </p:nvSpPr>
        <p:spPr bwMode="auto">
          <a:xfrm>
            <a:off x="3523929" y="4230677"/>
            <a:ext cx="279381" cy="19820"/>
          </a:xfrm>
          <a:custGeom>
            <a:avLst/>
            <a:gdLst>
              <a:gd name="T0" fmla="*/ 165 w 171"/>
              <a:gd name="T1" fmla="*/ 12 h 12"/>
              <a:gd name="T2" fmla="*/ 6 w 171"/>
              <a:gd name="T3" fmla="*/ 12 h 12"/>
              <a:gd name="T4" fmla="*/ 0 w 171"/>
              <a:gd name="T5" fmla="*/ 6 h 12"/>
              <a:gd name="T6" fmla="*/ 6 w 171"/>
              <a:gd name="T7" fmla="*/ 0 h 12"/>
              <a:gd name="T8" fmla="*/ 165 w 171"/>
              <a:gd name="T9" fmla="*/ 0 h 12"/>
              <a:gd name="T10" fmla="*/ 171 w 171"/>
              <a:gd name="T11" fmla="*/ 6 h 12"/>
              <a:gd name="T12" fmla="*/ 165 w 171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" h="12">
                <a:moveTo>
                  <a:pt x="165" y="12"/>
                </a:move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65" y="0"/>
                  <a:pt x="165" y="0"/>
                  <a:pt x="165" y="0"/>
                </a:cubicBezTo>
                <a:cubicBezTo>
                  <a:pt x="168" y="0"/>
                  <a:pt x="171" y="3"/>
                  <a:pt x="171" y="6"/>
                </a:cubicBezTo>
                <a:cubicBezTo>
                  <a:pt x="171" y="9"/>
                  <a:pt x="168" y="12"/>
                  <a:pt x="165" y="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102" name="Freeform 464"/>
          <p:cNvSpPr>
            <a:spLocks/>
          </p:cNvSpPr>
          <p:nvPr/>
        </p:nvSpPr>
        <p:spPr bwMode="auto">
          <a:xfrm>
            <a:off x="3498209" y="4260406"/>
            <a:ext cx="330822" cy="19820"/>
          </a:xfrm>
          <a:custGeom>
            <a:avLst/>
            <a:gdLst>
              <a:gd name="T0" fmla="*/ 197 w 203"/>
              <a:gd name="T1" fmla="*/ 12 h 12"/>
              <a:gd name="T2" fmla="*/ 6 w 203"/>
              <a:gd name="T3" fmla="*/ 12 h 12"/>
              <a:gd name="T4" fmla="*/ 0 w 203"/>
              <a:gd name="T5" fmla="*/ 6 h 12"/>
              <a:gd name="T6" fmla="*/ 6 w 203"/>
              <a:gd name="T7" fmla="*/ 0 h 12"/>
              <a:gd name="T8" fmla="*/ 197 w 203"/>
              <a:gd name="T9" fmla="*/ 0 h 12"/>
              <a:gd name="T10" fmla="*/ 203 w 203"/>
              <a:gd name="T11" fmla="*/ 6 h 12"/>
              <a:gd name="T12" fmla="*/ 197 w 203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3" h="12">
                <a:moveTo>
                  <a:pt x="197" y="12"/>
                </a:move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10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97" y="0"/>
                  <a:pt x="197" y="0"/>
                  <a:pt x="197" y="0"/>
                </a:cubicBezTo>
                <a:cubicBezTo>
                  <a:pt x="200" y="0"/>
                  <a:pt x="203" y="3"/>
                  <a:pt x="203" y="6"/>
                </a:cubicBezTo>
                <a:cubicBezTo>
                  <a:pt x="203" y="10"/>
                  <a:pt x="200" y="12"/>
                  <a:pt x="197" y="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103" name="Freeform 465"/>
          <p:cNvSpPr>
            <a:spLocks/>
          </p:cNvSpPr>
          <p:nvPr/>
        </p:nvSpPr>
        <p:spPr bwMode="auto">
          <a:xfrm>
            <a:off x="3649872" y="3927078"/>
            <a:ext cx="107318" cy="19820"/>
          </a:xfrm>
          <a:custGeom>
            <a:avLst/>
            <a:gdLst>
              <a:gd name="T0" fmla="*/ 60 w 66"/>
              <a:gd name="T1" fmla="*/ 12 h 12"/>
              <a:gd name="T2" fmla="*/ 6 w 66"/>
              <a:gd name="T3" fmla="*/ 12 h 12"/>
              <a:gd name="T4" fmla="*/ 0 w 66"/>
              <a:gd name="T5" fmla="*/ 6 h 12"/>
              <a:gd name="T6" fmla="*/ 6 w 66"/>
              <a:gd name="T7" fmla="*/ 0 h 12"/>
              <a:gd name="T8" fmla="*/ 60 w 66"/>
              <a:gd name="T9" fmla="*/ 0 h 12"/>
              <a:gd name="T10" fmla="*/ 66 w 66"/>
              <a:gd name="T11" fmla="*/ 6 h 12"/>
              <a:gd name="T12" fmla="*/ 60 w 66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" h="12">
                <a:moveTo>
                  <a:pt x="60" y="12"/>
                </a:move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3" y="0"/>
                  <a:pt x="66" y="3"/>
                  <a:pt x="66" y="6"/>
                </a:cubicBezTo>
                <a:cubicBezTo>
                  <a:pt x="66" y="9"/>
                  <a:pt x="63" y="12"/>
                  <a:pt x="60" y="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104" name="Oval 466"/>
          <p:cNvSpPr>
            <a:spLocks noChangeArrowheads="1"/>
          </p:cNvSpPr>
          <p:nvPr/>
        </p:nvSpPr>
        <p:spPr bwMode="auto">
          <a:xfrm>
            <a:off x="3568276" y="3920771"/>
            <a:ext cx="33703" cy="33333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106" name="Oval 467"/>
          <p:cNvSpPr>
            <a:spLocks noChangeArrowheads="1"/>
          </p:cNvSpPr>
          <p:nvPr/>
        </p:nvSpPr>
        <p:spPr bwMode="auto">
          <a:xfrm>
            <a:off x="3626812" y="3920771"/>
            <a:ext cx="32816" cy="33333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108" name="Freeform 468"/>
          <p:cNvSpPr>
            <a:spLocks/>
          </p:cNvSpPr>
          <p:nvPr/>
        </p:nvSpPr>
        <p:spPr bwMode="auto">
          <a:xfrm>
            <a:off x="3566502" y="4086535"/>
            <a:ext cx="116187" cy="19820"/>
          </a:xfrm>
          <a:custGeom>
            <a:avLst/>
            <a:gdLst>
              <a:gd name="T0" fmla="*/ 65 w 71"/>
              <a:gd name="T1" fmla="*/ 12 h 12"/>
              <a:gd name="T2" fmla="*/ 6 w 71"/>
              <a:gd name="T3" fmla="*/ 12 h 12"/>
              <a:gd name="T4" fmla="*/ 0 w 71"/>
              <a:gd name="T5" fmla="*/ 6 h 12"/>
              <a:gd name="T6" fmla="*/ 6 w 71"/>
              <a:gd name="T7" fmla="*/ 0 h 12"/>
              <a:gd name="T8" fmla="*/ 65 w 71"/>
              <a:gd name="T9" fmla="*/ 0 h 12"/>
              <a:gd name="T10" fmla="*/ 71 w 71"/>
              <a:gd name="T11" fmla="*/ 6 h 12"/>
              <a:gd name="T12" fmla="*/ 65 w 71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" h="12">
                <a:moveTo>
                  <a:pt x="65" y="12"/>
                </a:move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9" y="0"/>
                  <a:pt x="71" y="2"/>
                  <a:pt x="71" y="6"/>
                </a:cubicBezTo>
                <a:cubicBezTo>
                  <a:pt x="71" y="9"/>
                  <a:pt x="69" y="12"/>
                  <a:pt x="65" y="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109" name="Oval 469"/>
          <p:cNvSpPr>
            <a:spLocks noChangeArrowheads="1"/>
          </p:cNvSpPr>
          <p:nvPr/>
        </p:nvSpPr>
        <p:spPr bwMode="auto">
          <a:xfrm>
            <a:off x="3711957" y="4078427"/>
            <a:ext cx="33703" cy="34234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112" name="Oval 470"/>
          <p:cNvSpPr>
            <a:spLocks noChangeArrowheads="1"/>
          </p:cNvSpPr>
          <p:nvPr/>
        </p:nvSpPr>
        <p:spPr bwMode="auto">
          <a:xfrm>
            <a:off x="3664063" y="4078427"/>
            <a:ext cx="32816" cy="34234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113" name="Freeform 471"/>
          <p:cNvSpPr>
            <a:spLocks/>
          </p:cNvSpPr>
          <p:nvPr/>
        </p:nvSpPr>
        <p:spPr bwMode="auto">
          <a:xfrm>
            <a:off x="3584240" y="4009960"/>
            <a:ext cx="155212" cy="19820"/>
          </a:xfrm>
          <a:custGeom>
            <a:avLst/>
            <a:gdLst>
              <a:gd name="T0" fmla="*/ 89 w 95"/>
              <a:gd name="T1" fmla="*/ 12 h 12"/>
              <a:gd name="T2" fmla="*/ 6 w 95"/>
              <a:gd name="T3" fmla="*/ 12 h 12"/>
              <a:gd name="T4" fmla="*/ 0 w 95"/>
              <a:gd name="T5" fmla="*/ 6 h 12"/>
              <a:gd name="T6" fmla="*/ 6 w 95"/>
              <a:gd name="T7" fmla="*/ 0 h 12"/>
              <a:gd name="T8" fmla="*/ 89 w 95"/>
              <a:gd name="T9" fmla="*/ 0 h 12"/>
              <a:gd name="T10" fmla="*/ 95 w 95"/>
              <a:gd name="T11" fmla="*/ 6 h 12"/>
              <a:gd name="T12" fmla="*/ 89 w 95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" h="12">
                <a:moveTo>
                  <a:pt x="89" y="12"/>
                </a:move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92" y="0"/>
                  <a:pt x="95" y="2"/>
                  <a:pt x="95" y="6"/>
                </a:cubicBezTo>
                <a:cubicBezTo>
                  <a:pt x="95" y="9"/>
                  <a:pt x="92" y="12"/>
                  <a:pt x="89" y="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128" name="Oval 472"/>
          <p:cNvSpPr>
            <a:spLocks noChangeArrowheads="1"/>
          </p:cNvSpPr>
          <p:nvPr/>
        </p:nvSpPr>
        <p:spPr bwMode="auto">
          <a:xfrm>
            <a:off x="3568276" y="4003653"/>
            <a:ext cx="33703" cy="33333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132" name="Oval 473"/>
          <p:cNvSpPr>
            <a:spLocks noChangeArrowheads="1"/>
          </p:cNvSpPr>
          <p:nvPr/>
        </p:nvSpPr>
        <p:spPr bwMode="auto">
          <a:xfrm>
            <a:off x="3713731" y="4003653"/>
            <a:ext cx="31929" cy="33333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134" name="Freeform 842"/>
          <p:cNvSpPr>
            <a:spLocks noEditPoints="1"/>
          </p:cNvSpPr>
          <p:nvPr/>
        </p:nvSpPr>
        <p:spPr bwMode="auto">
          <a:xfrm>
            <a:off x="4465457" y="4284881"/>
            <a:ext cx="66447" cy="86998"/>
          </a:xfrm>
          <a:custGeom>
            <a:avLst/>
            <a:gdLst>
              <a:gd name="T0" fmla="*/ 29 w 53"/>
              <a:gd name="T1" fmla="*/ 69 h 69"/>
              <a:gd name="T2" fmla="*/ 24 w 53"/>
              <a:gd name="T3" fmla="*/ 69 h 69"/>
              <a:gd name="T4" fmla="*/ 0 w 53"/>
              <a:gd name="T5" fmla="*/ 45 h 69"/>
              <a:gd name="T6" fmla="*/ 0 w 53"/>
              <a:gd name="T7" fmla="*/ 24 h 69"/>
              <a:gd name="T8" fmla="*/ 24 w 53"/>
              <a:gd name="T9" fmla="*/ 0 h 69"/>
              <a:gd name="T10" fmla="*/ 29 w 53"/>
              <a:gd name="T11" fmla="*/ 0 h 69"/>
              <a:gd name="T12" fmla="*/ 53 w 53"/>
              <a:gd name="T13" fmla="*/ 24 h 69"/>
              <a:gd name="T14" fmla="*/ 53 w 53"/>
              <a:gd name="T15" fmla="*/ 45 h 69"/>
              <a:gd name="T16" fmla="*/ 29 w 53"/>
              <a:gd name="T17" fmla="*/ 69 h 69"/>
              <a:gd name="T18" fmla="*/ 24 w 53"/>
              <a:gd name="T19" fmla="*/ 10 h 69"/>
              <a:gd name="T20" fmla="*/ 10 w 53"/>
              <a:gd name="T21" fmla="*/ 24 h 69"/>
              <a:gd name="T22" fmla="*/ 10 w 53"/>
              <a:gd name="T23" fmla="*/ 45 h 69"/>
              <a:gd name="T24" fmla="*/ 24 w 53"/>
              <a:gd name="T25" fmla="*/ 59 h 69"/>
              <a:gd name="T26" fmla="*/ 29 w 53"/>
              <a:gd name="T27" fmla="*/ 59 h 69"/>
              <a:gd name="T28" fmla="*/ 43 w 53"/>
              <a:gd name="T29" fmla="*/ 45 h 69"/>
              <a:gd name="T30" fmla="*/ 43 w 53"/>
              <a:gd name="T31" fmla="*/ 24 h 69"/>
              <a:gd name="T32" fmla="*/ 29 w 53"/>
              <a:gd name="T33" fmla="*/ 10 h 69"/>
              <a:gd name="T34" fmla="*/ 24 w 53"/>
              <a:gd name="T35" fmla="*/ 1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" h="69">
                <a:moveTo>
                  <a:pt x="29" y="69"/>
                </a:moveTo>
                <a:cubicBezTo>
                  <a:pt x="24" y="69"/>
                  <a:pt x="24" y="69"/>
                  <a:pt x="24" y="69"/>
                </a:cubicBezTo>
                <a:cubicBezTo>
                  <a:pt x="11" y="69"/>
                  <a:pt x="0" y="58"/>
                  <a:pt x="0" y="45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1" y="0"/>
                  <a:pt x="24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42" y="0"/>
                  <a:pt x="53" y="11"/>
                  <a:pt x="53" y="24"/>
                </a:cubicBezTo>
                <a:cubicBezTo>
                  <a:pt x="53" y="45"/>
                  <a:pt x="53" y="45"/>
                  <a:pt x="53" y="45"/>
                </a:cubicBezTo>
                <a:cubicBezTo>
                  <a:pt x="53" y="58"/>
                  <a:pt x="42" y="69"/>
                  <a:pt x="29" y="69"/>
                </a:cubicBezTo>
                <a:close/>
                <a:moveTo>
                  <a:pt x="24" y="10"/>
                </a:moveTo>
                <a:cubicBezTo>
                  <a:pt x="17" y="10"/>
                  <a:pt x="10" y="17"/>
                  <a:pt x="10" y="24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52"/>
                  <a:pt x="17" y="59"/>
                  <a:pt x="24" y="59"/>
                </a:cubicBezTo>
                <a:cubicBezTo>
                  <a:pt x="29" y="59"/>
                  <a:pt x="29" y="59"/>
                  <a:pt x="29" y="59"/>
                </a:cubicBezTo>
                <a:cubicBezTo>
                  <a:pt x="37" y="59"/>
                  <a:pt x="43" y="52"/>
                  <a:pt x="43" y="45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17"/>
                  <a:pt x="37" y="10"/>
                  <a:pt x="29" y="10"/>
                </a:cubicBezTo>
                <a:lnTo>
                  <a:pt x="24" y="1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135" name="Freeform 843"/>
          <p:cNvSpPr>
            <a:spLocks/>
          </p:cNvSpPr>
          <p:nvPr/>
        </p:nvSpPr>
        <p:spPr bwMode="auto">
          <a:xfrm>
            <a:off x="4378459" y="4376674"/>
            <a:ext cx="240443" cy="200712"/>
          </a:xfrm>
          <a:custGeom>
            <a:avLst/>
            <a:gdLst>
              <a:gd name="T0" fmla="*/ 178 w 191"/>
              <a:gd name="T1" fmla="*/ 159 h 159"/>
              <a:gd name="T2" fmla="*/ 171 w 191"/>
              <a:gd name="T3" fmla="*/ 159 h 159"/>
              <a:gd name="T4" fmla="*/ 160 w 191"/>
              <a:gd name="T5" fmla="*/ 150 h 159"/>
              <a:gd name="T6" fmla="*/ 140 w 191"/>
              <a:gd name="T7" fmla="*/ 78 h 159"/>
              <a:gd name="T8" fmla="*/ 140 w 191"/>
              <a:gd name="T9" fmla="*/ 133 h 159"/>
              <a:gd name="T10" fmla="*/ 135 w 191"/>
              <a:gd name="T11" fmla="*/ 138 h 159"/>
              <a:gd name="T12" fmla="*/ 130 w 191"/>
              <a:gd name="T13" fmla="*/ 133 h 159"/>
              <a:gd name="T14" fmla="*/ 130 w 191"/>
              <a:gd name="T15" fmla="*/ 40 h 159"/>
              <a:gd name="T16" fmla="*/ 135 w 191"/>
              <a:gd name="T17" fmla="*/ 35 h 159"/>
              <a:gd name="T18" fmla="*/ 140 w 191"/>
              <a:gd name="T19" fmla="*/ 39 h 159"/>
              <a:gd name="T20" fmla="*/ 169 w 191"/>
              <a:gd name="T21" fmla="*/ 148 h 159"/>
              <a:gd name="T22" fmla="*/ 171 w 191"/>
              <a:gd name="T23" fmla="*/ 149 h 159"/>
              <a:gd name="T24" fmla="*/ 178 w 191"/>
              <a:gd name="T25" fmla="*/ 149 h 159"/>
              <a:gd name="T26" fmla="*/ 180 w 191"/>
              <a:gd name="T27" fmla="*/ 149 h 159"/>
              <a:gd name="T28" fmla="*/ 180 w 191"/>
              <a:gd name="T29" fmla="*/ 147 h 159"/>
              <a:gd name="T30" fmla="*/ 153 w 191"/>
              <a:gd name="T31" fmla="*/ 19 h 159"/>
              <a:gd name="T32" fmla="*/ 142 w 191"/>
              <a:gd name="T33" fmla="*/ 10 h 159"/>
              <a:gd name="T34" fmla="*/ 49 w 191"/>
              <a:gd name="T35" fmla="*/ 10 h 159"/>
              <a:gd name="T36" fmla="*/ 39 w 191"/>
              <a:gd name="T37" fmla="*/ 19 h 159"/>
              <a:gd name="T38" fmla="*/ 11 w 191"/>
              <a:gd name="T39" fmla="*/ 147 h 159"/>
              <a:gd name="T40" fmla="*/ 11 w 191"/>
              <a:gd name="T41" fmla="*/ 149 h 159"/>
              <a:gd name="T42" fmla="*/ 13 w 191"/>
              <a:gd name="T43" fmla="*/ 149 h 159"/>
              <a:gd name="T44" fmla="*/ 20 w 191"/>
              <a:gd name="T45" fmla="*/ 149 h 159"/>
              <a:gd name="T46" fmla="*/ 22 w 191"/>
              <a:gd name="T47" fmla="*/ 148 h 159"/>
              <a:gd name="T48" fmla="*/ 51 w 191"/>
              <a:gd name="T49" fmla="*/ 39 h 159"/>
              <a:gd name="T50" fmla="*/ 56 w 191"/>
              <a:gd name="T51" fmla="*/ 35 h 159"/>
              <a:gd name="T52" fmla="*/ 61 w 191"/>
              <a:gd name="T53" fmla="*/ 40 h 159"/>
              <a:gd name="T54" fmla="*/ 61 w 191"/>
              <a:gd name="T55" fmla="*/ 133 h 159"/>
              <a:gd name="T56" fmla="*/ 56 w 191"/>
              <a:gd name="T57" fmla="*/ 138 h 159"/>
              <a:gd name="T58" fmla="*/ 51 w 191"/>
              <a:gd name="T59" fmla="*/ 133 h 159"/>
              <a:gd name="T60" fmla="*/ 51 w 191"/>
              <a:gd name="T61" fmla="*/ 78 h 159"/>
              <a:gd name="T62" fmla="*/ 32 w 191"/>
              <a:gd name="T63" fmla="*/ 150 h 159"/>
              <a:gd name="T64" fmla="*/ 20 w 191"/>
              <a:gd name="T65" fmla="*/ 159 h 159"/>
              <a:gd name="T66" fmla="*/ 13 w 191"/>
              <a:gd name="T67" fmla="*/ 159 h 159"/>
              <a:gd name="T68" fmla="*/ 3 w 191"/>
              <a:gd name="T69" fmla="*/ 155 h 159"/>
              <a:gd name="T70" fmla="*/ 1 w 191"/>
              <a:gd name="T71" fmla="*/ 145 h 159"/>
              <a:gd name="T72" fmla="*/ 29 w 191"/>
              <a:gd name="T73" fmla="*/ 17 h 159"/>
              <a:gd name="T74" fmla="*/ 49 w 191"/>
              <a:gd name="T75" fmla="*/ 0 h 159"/>
              <a:gd name="T76" fmla="*/ 142 w 191"/>
              <a:gd name="T77" fmla="*/ 0 h 159"/>
              <a:gd name="T78" fmla="*/ 162 w 191"/>
              <a:gd name="T79" fmla="*/ 17 h 159"/>
              <a:gd name="T80" fmla="*/ 190 w 191"/>
              <a:gd name="T81" fmla="*/ 145 h 159"/>
              <a:gd name="T82" fmla="*/ 188 w 191"/>
              <a:gd name="T83" fmla="*/ 155 h 159"/>
              <a:gd name="T84" fmla="*/ 178 w 191"/>
              <a:gd name="T85" fmla="*/ 15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1" h="159">
                <a:moveTo>
                  <a:pt x="178" y="159"/>
                </a:moveTo>
                <a:cubicBezTo>
                  <a:pt x="171" y="159"/>
                  <a:pt x="171" y="159"/>
                  <a:pt x="171" y="159"/>
                </a:cubicBezTo>
                <a:cubicBezTo>
                  <a:pt x="166" y="159"/>
                  <a:pt x="161" y="156"/>
                  <a:pt x="160" y="150"/>
                </a:cubicBezTo>
                <a:cubicBezTo>
                  <a:pt x="140" y="78"/>
                  <a:pt x="140" y="78"/>
                  <a:pt x="140" y="78"/>
                </a:cubicBezTo>
                <a:cubicBezTo>
                  <a:pt x="140" y="133"/>
                  <a:pt x="140" y="133"/>
                  <a:pt x="140" y="133"/>
                </a:cubicBezTo>
                <a:cubicBezTo>
                  <a:pt x="140" y="136"/>
                  <a:pt x="138" y="138"/>
                  <a:pt x="135" y="138"/>
                </a:cubicBezTo>
                <a:cubicBezTo>
                  <a:pt x="133" y="138"/>
                  <a:pt x="130" y="136"/>
                  <a:pt x="130" y="133"/>
                </a:cubicBezTo>
                <a:cubicBezTo>
                  <a:pt x="130" y="40"/>
                  <a:pt x="130" y="40"/>
                  <a:pt x="130" y="40"/>
                </a:cubicBezTo>
                <a:cubicBezTo>
                  <a:pt x="130" y="37"/>
                  <a:pt x="132" y="35"/>
                  <a:pt x="135" y="35"/>
                </a:cubicBezTo>
                <a:cubicBezTo>
                  <a:pt x="137" y="35"/>
                  <a:pt x="140" y="36"/>
                  <a:pt x="140" y="39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49"/>
                  <a:pt x="170" y="149"/>
                  <a:pt x="171" y="149"/>
                </a:cubicBezTo>
                <a:cubicBezTo>
                  <a:pt x="178" y="149"/>
                  <a:pt x="178" y="149"/>
                  <a:pt x="178" y="149"/>
                </a:cubicBezTo>
                <a:cubicBezTo>
                  <a:pt x="179" y="149"/>
                  <a:pt x="180" y="149"/>
                  <a:pt x="180" y="149"/>
                </a:cubicBezTo>
                <a:cubicBezTo>
                  <a:pt x="180" y="148"/>
                  <a:pt x="181" y="148"/>
                  <a:pt x="180" y="147"/>
                </a:cubicBezTo>
                <a:cubicBezTo>
                  <a:pt x="153" y="19"/>
                  <a:pt x="153" y="19"/>
                  <a:pt x="153" y="19"/>
                </a:cubicBezTo>
                <a:cubicBezTo>
                  <a:pt x="152" y="14"/>
                  <a:pt x="147" y="10"/>
                  <a:pt x="142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4" y="10"/>
                  <a:pt x="40" y="14"/>
                  <a:pt x="39" y="19"/>
                </a:cubicBezTo>
                <a:cubicBezTo>
                  <a:pt x="11" y="147"/>
                  <a:pt x="11" y="147"/>
                  <a:pt x="11" y="147"/>
                </a:cubicBezTo>
                <a:cubicBezTo>
                  <a:pt x="11" y="148"/>
                  <a:pt x="11" y="148"/>
                  <a:pt x="11" y="149"/>
                </a:cubicBezTo>
                <a:cubicBezTo>
                  <a:pt x="11" y="149"/>
                  <a:pt x="12" y="149"/>
                  <a:pt x="13" y="149"/>
                </a:cubicBezTo>
                <a:cubicBezTo>
                  <a:pt x="20" y="149"/>
                  <a:pt x="20" y="149"/>
                  <a:pt x="20" y="149"/>
                </a:cubicBezTo>
                <a:cubicBezTo>
                  <a:pt x="21" y="149"/>
                  <a:pt x="22" y="149"/>
                  <a:pt x="22" y="148"/>
                </a:cubicBezTo>
                <a:cubicBezTo>
                  <a:pt x="51" y="39"/>
                  <a:pt x="51" y="39"/>
                  <a:pt x="51" y="39"/>
                </a:cubicBezTo>
                <a:cubicBezTo>
                  <a:pt x="52" y="36"/>
                  <a:pt x="54" y="35"/>
                  <a:pt x="56" y="35"/>
                </a:cubicBezTo>
                <a:cubicBezTo>
                  <a:pt x="59" y="35"/>
                  <a:pt x="61" y="37"/>
                  <a:pt x="61" y="40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61" y="136"/>
                  <a:pt x="59" y="138"/>
                  <a:pt x="56" y="138"/>
                </a:cubicBezTo>
                <a:cubicBezTo>
                  <a:pt x="53" y="138"/>
                  <a:pt x="51" y="136"/>
                  <a:pt x="51" y="133"/>
                </a:cubicBezTo>
                <a:cubicBezTo>
                  <a:pt x="51" y="78"/>
                  <a:pt x="51" y="78"/>
                  <a:pt x="51" y="78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0" y="156"/>
                  <a:pt x="25" y="159"/>
                  <a:pt x="20" y="159"/>
                </a:cubicBezTo>
                <a:cubicBezTo>
                  <a:pt x="13" y="159"/>
                  <a:pt x="13" y="159"/>
                  <a:pt x="13" y="159"/>
                </a:cubicBezTo>
                <a:cubicBezTo>
                  <a:pt x="9" y="159"/>
                  <a:pt x="6" y="158"/>
                  <a:pt x="3" y="155"/>
                </a:cubicBezTo>
                <a:cubicBezTo>
                  <a:pt x="1" y="152"/>
                  <a:pt x="0" y="148"/>
                  <a:pt x="1" y="145"/>
                </a:cubicBezTo>
                <a:cubicBezTo>
                  <a:pt x="29" y="17"/>
                  <a:pt x="29" y="17"/>
                  <a:pt x="29" y="17"/>
                </a:cubicBezTo>
                <a:cubicBezTo>
                  <a:pt x="31" y="7"/>
                  <a:pt x="39" y="0"/>
                  <a:pt x="49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52" y="0"/>
                  <a:pt x="160" y="7"/>
                  <a:pt x="162" y="17"/>
                </a:cubicBezTo>
                <a:cubicBezTo>
                  <a:pt x="190" y="145"/>
                  <a:pt x="190" y="145"/>
                  <a:pt x="190" y="145"/>
                </a:cubicBezTo>
                <a:cubicBezTo>
                  <a:pt x="191" y="148"/>
                  <a:pt x="190" y="152"/>
                  <a:pt x="188" y="155"/>
                </a:cubicBezTo>
                <a:cubicBezTo>
                  <a:pt x="186" y="158"/>
                  <a:pt x="182" y="159"/>
                  <a:pt x="178" y="15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136" name="Freeform 844"/>
          <p:cNvSpPr>
            <a:spLocks/>
          </p:cNvSpPr>
          <p:nvPr/>
        </p:nvSpPr>
        <p:spPr bwMode="auto">
          <a:xfrm>
            <a:off x="4442851" y="4560945"/>
            <a:ext cx="112343" cy="247293"/>
          </a:xfrm>
          <a:custGeom>
            <a:avLst/>
            <a:gdLst>
              <a:gd name="T0" fmla="*/ 76 w 89"/>
              <a:gd name="T1" fmla="*/ 196 h 196"/>
              <a:gd name="T2" fmla="*/ 61 w 89"/>
              <a:gd name="T3" fmla="*/ 196 h 196"/>
              <a:gd name="T4" fmla="*/ 48 w 89"/>
              <a:gd name="T5" fmla="*/ 183 h 196"/>
              <a:gd name="T6" fmla="*/ 48 w 89"/>
              <a:gd name="T7" fmla="*/ 31 h 196"/>
              <a:gd name="T8" fmla="*/ 42 w 89"/>
              <a:gd name="T9" fmla="*/ 31 h 196"/>
              <a:gd name="T10" fmla="*/ 42 w 89"/>
              <a:gd name="T11" fmla="*/ 183 h 196"/>
              <a:gd name="T12" fmla="*/ 28 w 89"/>
              <a:gd name="T13" fmla="*/ 196 h 196"/>
              <a:gd name="T14" fmla="*/ 13 w 89"/>
              <a:gd name="T15" fmla="*/ 196 h 196"/>
              <a:gd name="T16" fmla="*/ 0 w 89"/>
              <a:gd name="T17" fmla="*/ 183 h 196"/>
              <a:gd name="T18" fmla="*/ 0 w 89"/>
              <a:gd name="T19" fmla="*/ 5 h 196"/>
              <a:gd name="T20" fmla="*/ 5 w 89"/>
              <a:gd name="T21" fmla="*/ 0 h 196"/>
              <a:gd name="T22" fmla="*/ 10 w 89"/>
              <a:gd name="T23" fmla="*/ 5 h 196"/>
              <a:gd name="T24" fmla="*/ 10 w 89"/>
              <a:gd name="T25" fmla="*/ 183 h 196"/>
              <a:gd name="T26" fmla="*/ 13 w 89"/>
              <a:gd name="T27" fmla="*/ 186 h 196"/>
              <a:gd name="T28" fmla="*/ 28 w 89"/>
              <a:gd name="T29" fmla="*/ 186 h 196"/>
              <a:gd name="T30" fmla="*/ 32 w 89"/>
              <a:gd name="T31" fmla="*/ 183 h 196"/>
              <a:gd name="T32" fmla="*/ 32 w 89"/>
              <a:gd name="T33" fmla="*/ 26 h 196"/>
              <a:gd name="T34" fmla="*/ 37 w 89"/>
              <a:gd name="T35" fmla="*/ 21 h 196"/>
              <a:gd name="T36" fmla="*/ 53 w 89"/>
              <a:gd name="T37" fmla="*/ 21 h 196"/>
              <a:gd name="T38" fmla="*/ 58 w 89"/>
              <a:gd name="T39" fmla="*/ 26 h 196"/>
              <a:gd name="T40" fmla="*/ 58 w 89"/>
              <a:gd name="T41" fmla="*/ 183 h 196"/>
              <a:gd name="T42" fmla="*/ 61 w 89"/>
              <a:gd name="T43" fmla="*/ 186 h 196"/>
              <a:gd name="T44" fmla="*/ 76 w 89"/>
              <a:gd name="T45" fmla="*/ 186 h 196"/>
              <a:gd name="T46" fmla="*/ 79 w 89"/>
              <a:gd name="T47" fmla="*/ 183 h 196"/>
              <a:gd name="T48" fmla="*/ 79 w 89"/>
              <a:gd name="T49" fmla="*/ 5 h 196"/>
              <a:gd name="T50" fmla="*/ 84 w 89"/>
              <a:gd name="T51" fmla="*/ 0 h 196"/>
              <a:gd name="T52" fmla="*/ 89 w 89"/>
              <a:gd name="T53" fmla="*/ 5 h 196"/>
              <a:gd name="T54" fmla="*/ 89 w 89"/>
              <a:gd name="T55" fmla="*/ 183 h 196"/>
              <a:gd name="T56" fmla="*/ 76 w 89"/>
              <a:gd name="T57" fmla="*/ 19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9" h="196">
                <a:moveTo>
                  <a:pt x="76" y="196"/>
                </a:moveTo>
                <a:cubicBezTo>
                  <a:pt x="61" y="196"/>
                  <a:pt x="61" y="196"/>
                  <a:pt x="61" y="196"/>
                </a:cubicBezTo>
                <a:cubicBezTo>
                  <a:pt x="53" y="196"/>
                  <a:pt x="48" y="190"/>
                  <a:pt x="48" y="183"/>
                </a:cubicBezTo>
                <a:cubicBezTo>
                  <a:pt x="48" y="31"/>
                  <a:pt x="48" y="31"/>
                  <a:pt x="48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183"/>
                  <a:pt x="42" y="183"/>
                  <a:pt x="42" y="183"/>
                </a:cubicBezTo>
                <a:cubicBezTo>
                  <a:pt x="42" y="190"/>
                  <a:pt x="36" y="196"/>
                  <a:pt x="28" y="196"/>
                </a:cubicBezTo>
                <a:cubicBezTo>
                  <a:pt x="13" y="196"/>
                  <a:pt x="13" y="196"/>
                  <a:pt x="13" y="196"/>
                </a:cubicBezTo>
                <a:cubicBezTo>
                  <a:pt x="6" y="196"/>
                  <a:pt x="0" y="190"/>
                  <a:pt x="0" y="18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8" y="0"/>
                  <a:pt x="10" y="2"/>
                  <a:pt x="10" y="5"/>
                </a:cubicBezTo>
                <a:cubicBezTo>
                  <a:pt x="10" y="183"/>
                  <a:pt x="10" y="183"/>
                  <a:pt x="10" y="183"/>
                </a:cubicBezTo>
                <a:cubicBezTo>
                  <a:pt x="10" y="184"/>
                  <a:pt x="11" y="186"/>
                  <a:pt x="13" y="186"/>
                </a:cubicBezTo>
                <a:cubicBezTo>
                  <a:pt x="28" y="186"/>
                  <a:pt x="28" y="186"/>
                  <a:pt x="28" y="186"/>
                </a:cubicBezTo>
                <a:cubicBezTo>
                  <a:pt x="30" y="186"/>
                  <a:pt x="32" y="184"/>
                  <a:pt x="32" y="183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4"/>
                  <a:pt x="34" y="21"/>
                  <a:pt x="37" y="21"/>
                </a:cubicBezTo>
                <a:cubicBezTo>
                  <a:pt x="53" y="21"/>
                  <a:pt x="53" y="21"/>
                  <a:pt x="53" y="21"/>
                </a:cubicBezTo>
                <a:cubicBezTo>
                  <a:pt x="55" y="21"/>
                  <a:pt x="58" y="24"/>
                  <a:pt x="58" y="26"/>
                </a:cubicBezTo>
                <a:cubicBezTo>
                  <a:pt x="58" y="183"/>
                  <a:pt x="58" y="183"/>
                  <a:pt x="58" y="183"/>
                </a:cubicBezTo>
                <a:cubicBezTo>
                  <a:pt x="58" y="184"/>
                  <a:pt x="59" y="186"/>
                  <a:pt x="61" y="186"/>
                </a:cubicBezTo>
                <a:cubicBezTo>
                  <a:pt x="76" y="186"/>
                  <a:pt x="76" y="186"/>
                  <a:pt x="76" y="186"/>
                </a:cubicBezTo>
                <a:cubicBezTo>
                  <a:pt x="78" y="186"/>
                  <a:pt x="79" y="184"/>
                  <a:pt x="79" y="183"/>
                </a:cubicBezTo>
                <a:cubicBezTo>
                  <a:pt x="79" y="5"/>
                  <a:pt x="79" y="5"/>
                  <a:pt x="79" y="5"/>
                </a:cubicBezTo>
                <a:cubicBezTo>
                  <a:pt x="79" y="2"/>
                  <a:pt x="82" y="0"/>
                  <a:pt x="84" y="0"/>
                </a:cubicBezTo>
                <a:cubicBezTo>
                  <a:pt x="87" y="0"/>
                  <a:pt x="89" y="2"/>
                  <a:pt x="89" y="5"/>
                </a:cubicBezTo>
                <a:cubicBezTo>
                  <a:pt x="89" y="183"/>
                  <a:pt x="89" y="183"/>
                  <a:pt x="89" y="183"/>
                </a:cubicBezTo>
                <a:cubicBezTo>
                  <a:pt x="89" y="190"/>
                  <a:pt x="83" y="196"/>
                  <a:pt x="76" y="1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137" name="Freeform 845"/>
          <p:cNvSpPr>
            <a:spLocks/>
          </p:cNvSpPr>
          <p:nvPr/>
        </p:nvSpPr>
        <p:spPr bwMode="auto">
          <a:xfrm>
            <a:off x="4442851" y="4558205"/>
            <a:ext cx="112343" cy="13016"/>
          </a:xfrm>
          <a:custGeom>
            <a:avLst/>
            <a:gdLst>
              <a:gd name="T0" fmla="*/ 84 w 89"/>
              <a:gd name="T1" fmla="*/ 10 h 10"/>
              <a:gd name="T2" fmla="*/ 5 w 89"/>
              <a:gd name="T3" fmla="*/ 10 h 10"/>
              <a:gd name="T4" fmla="*/ 0 w 89"/>
              <a:gd name="T5" fmla="*/ 5 h 10"/>
              <a:gd name="T6" fmla="*/ 5 w 89"/>
              <a:gd name="T7" fmla="*/ 0 h 10"/>
              <a:gd name="T8" fmla="*/ 84 w 89"/>
              <a:gd name="T9" fmla="*/ 0 h 10"/>
              <a:gd name="T10" fmla="*/ 89 w 89"/>
              <a:gd name="T11" fmla="*/ 5 h 10"/>
              <a:gd name="T12" fmla="*/ 84 w 89"/>
              <a:gd name="T1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9" h="10">
                <a:moveTo>
                  <a:pt x="84" y="10"/>
                </a:moveTo>
                <a:cubicBezTo>
                  <a:pt x="5" y="10"/>
                  <a:pt x="5" y="10"/>
                  <a:pt x="5" y="10"/>
                </a:cubicBezTo>
                <a:cubicBezTo>
                  <a:pt x="2" y="10"/>
                  <a:pt x="0" y="7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7" y="0"/>
                  <a:pt x="89" y="2"/>
                  <a:pt x="89" y="5"/>
                </a:cubicBezTo>
                <a:cubicBezTo>
                  <a:pt x="89" y="7"/>
                  <a:pt x="87" y="10"/>
                  <a:pt x="84" y="1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138" name="Freeform 846"/>
          <p:cNvSpPr>
            <a:spLocks/>
          </p:cNvSpPr>
          <p:nvPr/>
        </p:nvSpPr>
        <p:spPr bwMode="auto">
          <a:xfrm>
            <a:off x="4492858" y="4395855"/>
            <a:ext cx="13016" cy="86998"/>
          </a:xfrm>
          <a:custGeom>
            <a:avLst/>
            <a:gdLst>
              <a:gd name="T0" fmla="*/ 5 w 10"/>
              <a:gd name="T1" fmla="*/ 69 h 69"/>
              <a:gd name="T2" fmla="*/ 0 w 10"/>
              <a:gd name="T3" fmla="*/ 64 h 69"/>
              <a:gd name="T4" fmla="*/ 0 w 10"/>
              <a:gd name="T5" fmla="*/ 5 h 69"/>
              <a:gd name="T6" fmla="*/ 5 w 10"/>
              <a:gd name="T7" fmla="*/ 0 h 69"/>
              <a:gd name="T8" fmla="*/ 10 w 10"/>
              <a:gd name="T9" fmla="*/ 5 h 69"/>
              <a:gd name="T10" fmla="*/ 10 w 10"/>
              <a:gd name="T11" fmla="*/ 64 h 69"/>
              <a:gd name="T12" fmla="*/ 5 w 10"/>
              <a:gd name="T13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69">
                <a:moveTo>
                  <a:pt x="5" y="69"/>
                </a:moveTo>
                <a:cubicBezTo>
                  <a:pt x="2" y="69"/>
                  <a:pt x="0" y="67"/>
                  <a:pt x="0" y="6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7" y="0"/>
                  <a:pt x="10" y="3"/>
                  <a:pt x="10" y="5"/>
                </a:cubicBezTo>
                <a:cubicBezTo>
                  <a:pt x="10" y="64"/>
                  <a:pt x="10" y="64"/>
                  <a:pt x="10" y="64"/>
                </a:cubicBezTo>
                <a:cubicBezTo>
                  <a:pt x="10" y="67"/>
                  <a:pt x="7" y="69"/>
                  <a:pt x="5" y="6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139" name="Freeform 847"/>
          <p:cNvSpPr>
            <a:spLocks noEditPoints="1"/>
          </p:cNvSpPr>
          <p:nvPr/>
        </p:nvSpPr>
        <p:spPr bwMode="auto">
          <a:xfrm>
            <a:off x="4615476" y="4321187"/>
            <a:ext cx="61652" cy="82203"/>
          </a:xfrm>
          <a:custGeom>
            <a:avLst/>
            <a:gdLst>
              <a:gd name="T0" fmla="*/ 27 w 49"/>
              <a:gd name="T1" fmla="*/ 65 h 65"/>
              <a:gd name="T2" fmla="*/ 23 w 49"/>
              <a:gd name="T3" fmla="*/ 65 h 65"/>
              <a:gd name="T4" fmla="*/ 0 w 49"/>
              <a:gd name="T5" fmla="*/ 42 h 65"/>
              <a:gd name="T6" fmla="*/ 0 w 49"/>
              <a:gd name="T7" fmla="*/ 23 h 65"/>
              <a:gd name="T8" fmla="*/ 23 w 49"/>
              <a:gd name="T9" fmla="*/ 0 h 65"/>
              <a:gd name="T10" fmla="*/ 27 w 49"/>
              <a:gd name="T11" fmla="*/ 0 h 65"/>
              <a:gd name="T12" fmla="*/ 49 w 49"/>
              <a:gd name="T13" fmla="*/ 23 h 65"/>
              <a:gd name="T14" fmla="*/ 49 w 49"/>
              <a:gd name="T15" fmla="*/ 42 h 65"/>
              <a:gd name="T16" fmla="*/ 27 w 49"/>
              <a:gd name="T17" fmla="*/ 65 h 65"/>
              <a:gd name="T18" fmla="*/ 23 w 49"/>
              <a:gd name="T19" fmla="*/ 10 h 65"/>
              <a:gd name="T20" fmla="*/ 10 w 49"/>
              <a:gd name="T21" fmla="*/ 23 h 65"/>
              <a:gd name="T22" fmla="*/ 10 w 49"/>
              <a:gd name="T23" fmla="*/ 42 h 65"/>
              <a:gd name="T24" fmla="*/ 23 w 49"/>
              <a:gd name="T25" fmla="*/ 55 h 65"/>
              <a:gd name="T26" fmla="*/ 27 w 49"/>
              <a:gd name="T27" fmla="*/ 55 h 65"/>
              <a:gd name="T28" fmla="*/ 39 w 49"/>
              <a:gd name="T29" fmla="*/ 42 h 65"/>
              <a:gd name="T30" fmla="*/ 39 w 49"/>
              <a:gd name="T31" fmla="*/ 23 h 65"/>
              <a:gd name="T32" fmla="*/ 27 w 49"/>
              <a:gd name="T33" fmla="*/ 10 h 65"/>
              <a:gd name="T34" fmla="*/ 23 w 49"/>
              <a:gd name="T35" fmla="*/ 1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9" h="65">
                <a:moveTo>
                  <a:pt x="27" y="65"/>
                </a:moveTo>
                <a:cubicBezTo>
                  <a:pt x="23" y="65"/>
                  <a:pt x="23" y="65"/>
                  <a:pt x="23" y="65"/>
                </a:cubicBezTo>
                <a:cubicBezTo>
                  <a:pt x="10" y="65"/>
                  <a:pt x="0" y="55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1"/>
                  <a:pt x="10" y="0"/>
                  <a:pt x="23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39" y="0"/>
                  <a:pt x="49" y="11"/>
                  <a:pt x="49" y="23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55"/>
                  <a:pt x="39" y="65"/>
                  <a:pt x="27" y="65"/>
                </a:cubicBezTo>
                <a:close/>
                <a:moveTo>
                  <a:pt x="23" y="10"/>
                </a:moveTo>
                <a:cubicBezTo>
                  <a:pt x="15" y="10"/>
                  <a:pt x="10" y="16"/>
                  <a:pt x="10" y="23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9"/>
                  <a:pt x="15" y="55"/>
                  <a:pt x="23" y="55"/>
                </a:cubicBezTo>
                <a:cubicBezTo>
                  <a:pt x="27" y="55"/>
                  <a:pt x="27" y="55"/>
                  <a:pt x="27" y="55"/>
                </a:cubicBezTo>
                <a:cubicBezTo>
                  <a:pt x="34" y="55"/>
                  <a:pt x="39" y="49"/>
                  <a:pt x="39" y="42"/>
                </a:cubicBezTo>
                <a:cubicBezTo>
                  <a:pt x="39" y="23"/>
                  <a:pt x="39" y="23"/>
                  <a:pt x="39" y="23"/>
                </a:cubicBezTo>
                <a:cubicBezTo>
                  <a:pt x="39" y="16"/>
                  <a:pt x="34" y="10"/>
                  <a:pt x="27" y="10"/>
                </a:cubicBezTo>
                <a:lnTo>
                  <a:pt x="23" y="1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140" name="Freeform 848"/>
          <p:cNvSpPr>
            <a:spLocks/>
          </p:cNvSpPr>
          <p:nvPr/>
        </p:nvSpPr>
        <p:spPr bwMode="auto">
          <a:xfrm>
            <a:off x="4594241" y="4406815"/>
            <a:ext cx="163720" cy="187011"/>
          </a:xfrm>
          <a:custGeom>
            <a:avLst/>
            <a:gdLst>
              <a:gd name="T0" fmla="*/ 118 w 130"/>
              <a:gd name="T1" fmla="*/ 148 h 148"/>
              <a:gd name="T2" fmla="*/ 112 w 130"/>
              <a:gd name="T3" fmla="*/ 148 h 148"/>
              <a:gd name="T4" fmla="*/ 101 w 130"/>
              <a:gd name="T5" fmla="*/ 140 h 148"/>
              <a:gd name="T6" fmla="*/ 83 w 130"/>
              <a:gd name="T7" fmla="*/ 76 h 148"/>
              <a:gd name="T8" fmla="*/ 83 w 130"/>
              <a:gd name="T9" fmla="*/ 124 h 148"/>
              <a:gd name="T10" fmla="*/ 78 w 130"/>
              <a:gd name="T11" fmla="*/ 129 h 148"/>
              <a:gd name="T12" fmla="*/ 73 w 130"/>
              <a:gd name="T13" fmla="*/ 124 h 148"/>
              <a:gd name="T14" fmla="*/ 73 w 130"/>
              <a:gd name="T15" fmla="*/ 37 h 148"/>
              <a:gd name="T16" fmla="*/ 78 w 130"/>
              <a:gd name="T17" fmla="*/ 32 h 148"/>
              <a:gd name="T18" fmla="*/ 83 w 130"/>
              <a:gd name="T19" fmla="*/ 36 h 148"/>
              <a:gd name="T20" fmla="*/ 110 w 130"/>
              <a:gd name="T21" fmla="*/ 137 h 148"/>
              <a:gd name="T22" fmla="*/ 112 w 130"/>
              <a:gd name="T23" fmla="*/ 138 h 148"/>
              <a:gd name="T24" fmla="*/ 118 w 130"/>
              <a:gd name="T25" fmla="*/ 138 h 148"/>
              <a:gd name="T26" fmla="*/ 120 w 130"/>
              <a:gd name="T27" fmla="*/ 138 h 148"/>
              <a:gd name="T28" fmla="*/ 120 w 130"/>
              <a:gd name="T29" fmla="*/ 137 h 148"/>
              <a:gd name="T30" fmla="*/ 94 w 130"/>
              <a:gd name="T31" fmla="*/ 18 h 148"/>
              <a:gd name="T32" fmla="*/ 85 w 130"/>
              <a:gd name="T33" fmla="*/ 10 h 148"/>
              <a:gd name="T34" fmla="*/ 5 w 130"/>
              <a:gd name="T35" fmla="*/ 10 h 148"/>
              <a:gd name="T36" fmla="*/ 0 w 130"/>
              <a:gd name="T37" fmla="*/ 5 h 148"/>
              <a:gd name="T38" fmla="*/ 5 w 130"/>
              <a:gd name="T39" fmla="*/ 0 h 148"/>
              <a:gd name="T40" fmla="*/ 85 w 130"/>
              <a:gd name="T41" fmla="*/ 0 h 148"/>
              <a:gd name="T42" fmla="*/ 104 w 130"/>
              <a:gd name="T43" fmla="*/ 16 h 148"/>
              <a:gd name="T44" fmla="*/ 130 w 130"/>
              <a:gd name="T45" fmla="*/ 134 h 148"/>
              <a:gd name="T46" fmla="*/ 127 w 130"/>
              <a:gd name="T47" fmla="*/ 144 h 148"/>
              <a:gd name="T48" fmla="*/ 118 w 130"/>
              <a:gd name="T49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0" h="148">
                <a:moveTo>
                  <a:pt x="118" y="148"/>
                </a:moveTo>
                <a:cubicBezTo>
                  <a:pt x="112" y="148"/>
                  <a:pt x="112" y="148"/>
                  <a:pt x="112" y="148"/>
                </a:cubicBezTo>
                <a:cubicBezTo>
                  <a:pt x="106" y="148"/>
                  <a:pt x="102" y="145"/>
                  <a:pt x="101" y="140"/>
                </a:cubicBezTo>
                <a:cubicBezTo>
                  <a:pt x="83" y="76"/>
                  <a:pt x="83" y="76"/>
                  <a:pt x="83" y="76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83" y="126"/>
                  <a:pt x="81" y="129"/>
                  <a:pt x="78" y="129"/>
                </a:cubicBezTo>
                <a:cubicBezTo>
                  <a:pt x="76" y="129"/>
                  <a:pt x="73" y="126"/>
                  <a:pt x="73" y="124"/>
                </a:cubicBezTo>
                <a:cubicBezTo>
                  <a:pt x="73" y="37"/>
                  <a:pt x="73" y="37"/>
                  <a:pt x="73" y="37"/>
                </a:cubicBezTo>
                <a:cubicBezTo>
                  <a:pt x="73" y="35"/>
                  <a:pt x="75" y="33"/>
                  <a:pt x="78" y="32"/>
                </a:cubicBezTo>
                <a:cubicBezTo>
                  <a:pt x="80" y="32"/>
                  <a:pt x="83" y="34"/>
                  <a:pt x="83" y="36"/>
                </a:cubicBezTo>
                <a:cubicBezTo>
                  <a:pt x="110" y="137"/>
                  <a:pt x="110" y="137"/>
                  <a:pt x="110" y="137"/>
                </a:cubicBezTo>
                <a:cubicBezTo>
                  <a:pt x="110" y="138"/>
                  <a:pt x="111" y="138"/>
                  <a:pt x="112" y="138"/>
                </a:cubicBezTo>
                <a:cubicBezTo>
                  <a:pt x="118" y="138"/>
                  <a:pt x="118" y="138"/>
                  <a:pt x="118" y="138"/>
                </a:cubicBezTo>
                <a:cubicBezTo>
                  <a:pt x="119" y="138"/>
                  <a:pt x="119" y="138"/>
                  <a:pt x="120" y="138"/>
                </a:cubicBezTo>
                <a:cubicBezTo>
                  <a:pt x="120" y="138"/>
                  <a:pt x="120" y="137"/>
                  <a:pt x="120" y="137"/>
                </a:cubicBezTo>
                <a:cubicBezTo>
                  <a:pt x="94" y="18"/>
                  <a:pt x="94" y="18"/>
                  <a:pt x="94" y="18"/>
                </a:cubicBezTo>
                <a:cubicBezTo>
                  <a:pt x="93" y="13"/>
                  <a:pt x="89" y="10"/>
                  <a:pt x="8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2" y="10"/>
                  <a:pt x="0" y="8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94" y="0"/>
                  <a:pt x="102" y="7"/>
                  <a:pt x="104" y="16"/>
                </a:cubicBezTo>
                <a:cubicBezTo>
                  <a:pt x="130" y="134"/>
                  <a:pt x="130" y="134"/>
                  <a:pt x="130" y="134"/>
                </a:cubicBezTo>
                <a:cubicBezTo>
                  <a:pt x="130" y="138"/>
                  <a:pt x="130" y="141"/>
                  <a:pt x="127" y="144"/>
                </a:cubicBezTo>
                <a:cubicBezTo>
                  <a:pt x="125" y="147"/>
                  <a:pt x="122" y="148"/>
                  <a:pt x="118" y="14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141" name="Freeform 849"/>
          <p:cNvSpPr>
            <a:spLocks/>
          </p:cNvSpPr>
          <p:nvPr/>
        </p:nvSpPr>
        <p:spPr bwMode="auto">
          <a:xfrm>
            <a:off x="4594241" y="4577385"/>
            <a:ext cx="104123" cy="230853"/>
          </a:xfrm>
          <a:custGeom>
            <a:avLst/>
            <a:gdLst>
              <a:gd name="T0" fmla="*/ 71 w 83"/>
              <a:gd name="T1" fmla="*/ 183 h 183"/>
              <a:gd name="T2" fmla="*/ 57 w 83"/>
              <a:gd name="T3" fmla="*/ 183 h 183"/>
              <a:gd name="T4" fmla="*/ 44 w 83"/>
              <a:gd name="T5" fmla="*/ 170 h 183"/>
              <a:gd name="T6" fmla="*/ 44 w 83"/>
              <a:gd name="T7" fmla="*/ 30 h 183"/>
              <a:gd name="T8" fmla="*/ 39 w 83"/>
              <a:gd name="T9" fmla="*/ 30 h 183"/>
              <a:gd name="T10" fmla="*/ 39 w 83"/>
              <a:gd name="T11" fmla="*/ 170 h 183"/>
              <a:gd name="T12" fmla="*/ 27 w 83"/>
              <a:gd name="T13" fmla="*/ 183 h 183"/>
              <a:gd name="T14" fmla="*/ 12 w 83"/>
              <a:gd name="T15" fmla="*/ 183 h 183"/>
              <a:gd name="T16" fmla="*/ 0 w 83"/>
              <a:gd name="T17" fmla="*/ 170 h 183"/>
              <a:gd name="T18" fmla="*/ 0 w 83"/>
              <a:gd name="T19" fmla="*/ 18 h 183"/>
              <a:gd name="T20" fmla="*/ 5 w 83"/>
              <a:gd name="T21" fmla="*/ 13 h 183"/>
              <a:gd name="T22" fmla="*/ 10 w 83"/>
              <a:gd name="T23" fmla="*/ 18 h 183"/>
              <a:gd name="T24" fmla="*/ 10 w 83"/>
              <a:gd name="T25" fmla="*/ 170 h 183"/>
              <a:gd name="T26" fmla="*/ 12 w 83"/>
              <a:gd name="T27" fmla="*/ 173 h 183"/>
              <a:gd name="T28" fmla="*/ 27 w 83"/>
              <a:gd name="T29" fmla="*/ 173 h 183"/>
              <a:gd name="T30" fmla="*/ 29 w 83"/>
              <a:gd name="T31" fmla="*/ 170 h 183"/>
              <a:gd name="T32" fmla="*/ 29 w 83"/>
              <a:gd name="T33" fmla="*/ 25 h 183"/>
              <a:gd name="T34" fmla="*/ 34 w 83"/>
              <a:gd name="T35" fmla="*/ 20 h 183"/>
              <a:gd name="T36" fmla="*/ 49 w 83"/>
              <a:gd name="T37" fmla="*/ 20 h 183"/>
              <a:gd name="T38" fmla="*/ 54 w 83"/>
              <a:gd name="T39" fmla="*/ 25 h 183"/>
              <a:gd name="T40" fmla="*/ 54 w 83"/>
              <a:gd name="T41" fmla="*/ 170 h 183"/>
              <a:gd name="T42" fmla="*/ 57 w 83"/>
              <a:gd name="T43" fmla="*/ 173 h 183"/>
              <a:gd name="T44" fmla="*/ 71 w 83"/>
              <a:gd name="T45" fmla="*/ 173 h 183"/>
              <a:gd name="T46" fmla="*/ 73 w 83"/>
              <a:gd name="T47" fmla="*/ 170 h 183"/>
              <a:gd name="T48" fmla="*/ 73 w 83"/>
              <a:gd name="T49" fmla="*/ 5 h 183"/>
              <a:gd name="T50" fmla="*/ 78 w 83"/>
              <a:gd name="T51" fmla="*/ 0 h 183"/>
              <a:gd name="T52" fmla="*/ 83 w 83"/>
              <a:gd name="T53" fmla="*/ 5 h 183"/>
              <a:gd name="T54" fmla="*/ 83 w 83"/>
              <a:gd name="T55" fmla="*/ 170 h 183"/>
              <a:gd name="T56" fmla="*/ 71 w 83"/>
              <a:gd name="T57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3" h="183">
                <a:moveTo>
                  <a:pt x="71" y="183"/>
                </a:moveTo>
                <a:cubicBezTo>
                  <a:pt x="57" y="183"/>
                  <a:pt x="57" y="183"/>
                  <a:pt x="57" y="183"/>
                </a:cubicBezTo>
                <a:cubicBezTo>
                  <a:pt x="50" y="183"/>
                  <a:pt x="44" y="177"/>
                  <a:pt x="44" y="170"/>
                </a:cubicBezTo>
                <a:cubicBezTo>
                  <a:pt x="44" y="30"/>
                  <a:pt x="44" y="30"/>
                  <a:pt x="44" y="30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170"/>
                  <a:pt x="39" y="170"/>
                  <a:pt x="39" y="170"/>
                </a:cubicBezTo>
                <a:cubicBezTo>
                  <a:pt x="39" y="177"/>
                  <a:pt x="34" y="183"/>
                  <a:pt x="27" y="183"/>
                </a:cubicBezTo>
                <a:cubicBezTo>
                  <a:pt x="12" y="183"/>
                  <a:pt x="12" y="183"/>
                  <a:pt x="12" y="183"/>
                </a:cubicBezTo>
                <a:cubicBezTo>
                  <a:pt x="5" y="183"/>
                  <a:pt x="0" y="177"/>
                  <a:pt x="0" y="170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5"/>
                  <a:pt x="2" y="13"/>
                  <a:pt x="5" y="13"/>
                </a:cubicBezTo>
                <a:cubicBezTo>
                  <a:pt x="7" y="13"/>
                  <a:pt x="10" y="15"/>
                  <a:pt x="10" y="18"/>
                </a:cubicBezTo>
                <a:cubicBezTo>
                  <a:pt x="10" y="170"/>
                  <a:pt x="10" y="170"/>
                  <a:pt x="10" y="170"/>
                </a:cubicBezTo>
                <a:cubicBezTo>
                  <a:pt x="10" y="172"/>
                  <a:pt x="11" y="173"/>
                  <a:pt x="12" y="173"/>
                </a:cubicBezTo>
                <a:cubicBezTo>
                  <a:pt x="27" y="173"/>
                  <a:pt x="27" y="173"/>
                  <a:pt x="27" y="173"/>
                </a:cubicBezTo>
                <a:cubicBezTo>
                  <a:pt x="28" y="173"/>
                  <a:pt x="29" y="172"/>
                  <a:pt x="29" y="170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23"/>
                  <a:pt x="31" y="20"/>
                  <a:pt x="34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52" y="20"/>
                  <a:pt x="54" y="23"/>
                  <a:pt x="54" y="25"/>
                </a:cubicBezTo>
                <a:cubicBezTo>
                  <a:pt x="54" y="170"/>
                  <a:pt x="54" y="170"/>
                  <a:pt x="54" y="170"/>
                </a:cubicBezTo>
                <a:cubicBezTo>
                  <a:pt x="54" y="172"/>
                  <a:pt x="55" y="173"/>
                  <a:pt x="57" y="173"/>
                </a:cubicBezTo>
                <a:cubicBezTo>
                  <a:pt x="71" y="173"/>
                  <a:pt x="71" y="173"/>
                  <a:pt x="71" y="173"/>
                </a:cubicBezTo>
                <a:cubicBezTo>
                  <a:pt x="72" y="173"/>
                  <a:pt x="73" y="172"/>
                  <a:pt x="73" y="170"/>
                </a:cubicBezTo>
                <a:cubicBezTo>
                  <a:pt x="73" y="5"/>
                  <a:pt x="73" y="5"/>
                  <a:pt x="73" y="5"/>
                </a:cubicBezTo>
                <a:cubicBezTo>
                  <a:pt x="73" y="3"/>
                  <a:pt x="76" y="0"/>
                  <a:pt x="78" y="0"/>
                </a:cubicBezTo>
                <a:cubicBezTo>
                  <a:pt x="81" y="0"/>
                  <a:pt x="83" y="3"/>
                  <a:pt x="83" y="5"/>
                </a:cubicBezTo>
                <a:cubicBezTo>
                  <a:pt x="83" y="170"/>
                  <a:pt x="83" y="170"/>
                  <a:pt x="83" y="170"/>
                </a:cubicBezTo>
                <a:cubicBezTo>
                  <a:pt x="83" y="177"/>
                  <a:pt x="78" y="183"/>
                  <a:pt x="71" y="18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142" name="Freeform 850"/>
          <p:cNvSpPr>
            <a:spLocks/>
          </p:cNvSpPr>
          <p:nvPr/>
        </p:nvSpPr>
        <p:spPr bwMode="auto">
          <a:xfrm>
            <a:off x="4623012" y="4574645"/>
            <a:ext cx="75352" cy="13016"/>
          </a:xfrm>
          <a:custGeom>
            <a:avLst/>
            <a:gdLst>
              <a:gd name="T0" fmla="*/ 55 w 60"/>
              <a:gd name="T1" fmla="*/ 10 h 10"/>
              <a:gd name="T2" fmla="*/ 5 w 60"/>
              <a:gd name="T3" fmla="*/ 10 h 10"/>
              <a:gd name="T4" fmla="*/ 0 w 60"/>
              <a:gd name="T5" fmla="*/ 5 h 10"/>
              <a:gd name="T6" fmla="*/ 5 w 60"/>
              <a:gd name="T7" fmla="*/ 0 h 10"/>
              <a:gd name="T8" fmla="*/ 55 w 60"/>
              <a:gd name="T9" fmla="*/ 0 h 10"/>
              <a:gd name="T10" fmla="*/ 60 w 60"/>
              <a:gd name="T11" fmla="*/ 5 h 10"/>
              <a:gd name="T12" fmla="*/ 55 w 60"/>
              <a:gd name="T1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10">
                <a:moveTo>
                  <a:pt x="55" y="10"/>
                </a:moveTo>
                <a:cubicBezTo>
                  <a:pt x="5" y="10"/>
                  <a:pt x="5" y="10"/>
                  <a:pt x="5" y="10"/>
                </a:cubicBezTo>
                <a:cubicBezTo>
                  <a:pt x="3" y="10"/>
                  <a:pt x="0" y="8"/>
                  <a:pt x="0" y="5"/>
                </a:cubicBezTo>
                <a:cubicBezTo>
                  <a:pt x="0" y="3"/>
                  <a:pt x="3" y="0"/>
                  <a:pt x="5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8" y="0"/>
                  <a:pt x="60" y="3"/>
                  <a:pt x="60" y="5"/>
                </a:cubicBezTo>
                <a:cubicBezTo>
                  <a:pt x="60" y="8"/>
                  <a:pt x="58" y="10"/>
                  <a:pt x="55" y="1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143" name="Freeform 851"/>
          <p:cNvSpPr>
            <a:spLocks/>
          </p:cNvSpPr>
          <p:nvPr/>
        </p:nvSpPr>
        <p:spPr bwMode="auto">
          <a:xfrm>
            <a:off x="4640822" y="4424625"/>
            <a:ext cx="12330" cy="82203"/>
          </a:xfrm>
          <a:custGeom>
            <a:avLst/>
            <a:gdLst>
              <a:gd name="T0" fmla="*/ 5 w 10"/>
              <a:gd name="T1" fmla="*/ 65 h 65"/>
              <a:gd name="T2" fmla="*/ 0 w 10"/>
              <a:gd name="T3" fmla="*/ 60 h 65"/>
              <a:gd name="T4" fmla="*/ 0 w 10"/>
              <a:gd name="T5" fmla="*/ 5 h 65"/>
              <a:gd name="T6" fmla="*/ 5 w 10"/>
              <a:gd name="T7" fmla="*/ 0 h 65"/>
              <a:gd name="T8" fmla="*/ 10 w 10"/>
              <a:gd name="T9" fmla="*/ 5 h 65"/>
              <a:gd name="T10" fmla="*/ 10 w 10"/>
              <a:gd name="T11" fmla="*/ 60 h 65"/>
              <a:gd name="T12" fmla="*/ 5 w 10"/>
              <a:gd name="T13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65">
                <a:moveTo>
                  <a:pt x="5" y="65"/>
                </a:moveTo>
                <a:cubicBezTo>
                  <a:pt x="2" y="65"/>
                  <a:pt x="0" y="63"/>
                  <a:pt x="0" y="60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5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3"/>
                  <a:pt x="7" y="65"/>
                  <a:pt x="5" y="6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144" name="Freeform 852"/>
          <p:cNvSpPr>
            <a:spLocks noEditPoints="1"/>
          </p:cNvSpPr>
          <p:nvPr/>
        </p:nvSpPr>
        <p:spPr bwMode="auto">
          <a:xfrm>
            <a:off x="4320232" y="4321187"/>
            <a:ext cx="61652" cy="82203"/>
          </a:xfrm>
          <a:custGeom>
            <a:avLst/>
            <a:gdLst>
              <a:gd name="T0" fmla="*/ 26 w 49"/>
              <a:gd name="T1" fmla="*/ 65 h 65"/>
              <a:gd name="T2" fmla="*/ 22 w 49"/>
              <a:gd name="T3" fmla="*/ 65 h 65"/>
              <a:gd name="T4" fmla="*/ 0 w 49"/>
              <a:gd name="T5" fmla="*/ 42 h 65"/>
              <a:gd name="T6" fmla="*/ 0 w 49"/>
              <a:gd name="T7" fmla="*/ 23 h 65"/>
              <a:gd name="T8" fmla="*/ 22 w 49"/>
              <a:gd name="T9" fmla="*/ 0 h 65"/>
              <a:gd name="T10" fmla="*/ 26 w 49"/>
              <a:gd name="T11" fmla="*/ 0 h 65"/>
              <a:gd name="T12" fmla="*/ 49 w 49"/>
              <a:gd name="T13" fmla="*/ 23 h 65"/>
              <a:gd name="T14" fmla="*/ 49 w 49"/>
              <a:gd name="T15" fmla="*/ 42 h 65"/>
              <a:gd name="T16" fmla="*/ 26 w 49"/>
              <a:gd name="T17" fmla="*/ 65 h 65"/>
              <a:gd name="T18" fmla="*/ 22 w 49"/>
              <a:gd name="T19" fmla="*/ 10 h 65"/>
              <a:gd name="T20" fmla="*/ 10 w 49"/>
              <a:gd name="T21" fmla="*/ 23 h 65"/>
              <a:gd name="T22" fmla="*/ 10 w 49"/>
              <a:gd name="T23" fmla="*/ 42 h 65"/>
              <a:gd name="T24" fmla="*/ 22 w 49"/>
              <a:gd name="T25" fmla="*/ 55 h 65"/>
              <a:gd name="T26" fmla="*/ 26 w 49"/>
              <a:gd name="T27" fmla="*/ 55 h 65"/>
              <a:gd name="T28" fmla="*/ 39 w 49"/>
              <a:gd name="T29" fmla="*/ 42 h 65"/>
              <a:gd name="T30" fmla="*/ 39 w 49"/>
              <a:gd name="T31" fmla="*/ 23 h 65"/>
              <a:gd name="T32" fmla="*/ 26 w 49"/>
              <a:gd name="T33" fmla="*/ 10 h 65"/>
              <a:gd name="T34" fmla="*/ 22 w 49"/>
              <a:gd name="T35" fmla="*/ 1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9" h="65">
                <a:moveTo>
                  <a:pt x="26" y="65"/>
                </a:moveTo>
                <a:cubicBezTo>
                  <a:pt x="22" y="65"/>
                  <a:pt x="22" y="65"/>
                  <a:pt x="22" y="65"/>
                </a:cubicBezTo>
                <a:cubicBezTo>
                  <a:pt x="10" y="65"/>
                  <a:pt x="0" y="55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1"/>
                  <a:pt x="10" y="0"/>
                  <a:pt x="22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39" y="0"/>
                  <a:pt x="49" y="11"/>
                  <a:pt x="49" y="23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55"/>
                  <a:pt x="39" y="65"/>
                  <a:pt x="26" y="65"/>
                </a:cubicBezTo>
                <a:close/>
                <a:moveTo>
                  <a:pt x="22" y="10"/>
                </a:moveTo>
                <a:cubicBezTo>
                  <a:pt x="15" y="10"/>
                  <a:pt x="10" y="16"/>
                  <a:pt x="10" y="23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9"/>
                  <a:pt x="15" y="55"/>
                  <a:pt x="22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33" y="55"/>
                  <a:pt x="39" y="49"/>
                  <a:pt x="39" y="42"/>
                </a:cubicBezTo>
                <a:cubicBezTo>
                  <a:pt x="39" y="23"/>
                  <a:pt x="39" y="23"/>
                  <a:pt x="39" y="23"/>
                </a:cubicBezTo>
                <a:cubicBezTo>
                  <a:pt x="39" y="16"/>
                  <a:pt x="33" y="10"/>
                  <a:pt x="26" y="10"/>
                </a:cubicBezTo>
                <a:lnTo>
                  <a:pt x="22" y="1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145" name="Freeform 853"/>
          <p:cNvSpPr>
            <a:spLocks/>
          </p:cNvSpPr>
          <p:nvPr/>
        </p:nvSpPr>
        <p:spPr bwMode="auto">
          <a:xfrm>
            <a:off x="4239400" y="4406815"/>
            <a:ext cx="164405" cy="187011"/>
          </a:xfrm>
          <a:custGeom>
            <a:avLst/>
            <a:gdLst>
              <a:gd name="T0" fmla="*/ 18 w 130"/>
              <a:gd name="T1" fmla="*/ 148 h 148"/>
              <a:gd name="T2" fmla="*/ 12 w 130"/>
              <a:gd name="T3" fmla="*/ 148 h 148"/>
              <a:gd name="T4" fmla="*/ 3 w 130"/>
              <a:gd name="T5" fmla="*/ 144 h 148"/>
              <a:gd name="T6" fmla="*/ 0 w 130"/>
              <a:gd name="T7" fmla="*/ 134 h 148"/>
              <a:gd name="T8" fmla="*/ 26 w 130"/>
              <a:gd name="T9" fmla="*/ 16 h 148"/>
              <a:gd name="T10" fmla="*/ 45 w 130"/>
              <a:gd name="T11" fmla="*/ 0 h 148"/>
              <a:gd name="T12" fmla="*/ 125 w 130"/>
              <a:gd name="T13" fmla="*/ 0 h 148"/>
              <a:gd name="T14" fmla="*/ 130 w 130"/>
              <a:gd name="T15" fmla="*/ 5 h 148"/>
              <a:gd name="T16" fmla="*/ 125 w 130"/>
              <a:gd name="T17" fmla="*/ 10 h 148"/>
              <a:gd name="T18" fmla="*/ 45 w 130"/>
              <a:gd name="T19" fmla="*/ 10 h 148"/>
              <a:gd name="T20" fmla="*/ 36 w 130"/>
              <a:gd name="T21" fmla="*/ 18 h 148"/>
              <a:gd name="T22" fmla="*/ 10 w 130"/>
              <a:gd name="T23" fmla="*/ 137 h 148"/>
              <a:gd name="T24" fmla="*/ 10 w 130"/>
              <a:gd name="T25" fmla="*/ 138 h 148"/>
              <a:gd name="T26" fmla="*/ 12 w 130"/>
              <a:gd name="T27" fmla="*/ 138 h 148"/>
              <a:gd name="T28" fmla="*/ 18 w 130"/>
              <a:gd name="T29" fmla="*/ 138 h 148"/>
              <a:gd name="T30" fmla="*/ 20 w 130"/>
              <a:gd name="T31" fmla="*/ 137 h 148"/>
              <a:gd name="T32" fmla="*/ 47 w 130"/>
              <a:gd name="T33" fmla="*/ 36 h 148"/>
              <a:gd name="T34" fmla="*/ 52 w 130"/>
              <a:gd name="T35" fmla="*/ 32 h 148"/>
              <a:gd name="T36" fmla="*/ 56 w 130"/>
              <a:gd name="T37" fmla="*/ 37 h 148"/>
              <a:gd name="T38" fmla="*/ 56 w 130"/>
              <a:gd name="T39" fmla="*/ 124 h 148"/>
              <a:gd name="T40" fmla="*/ 51 w 130"/>
              <a:gd name="T41" fmla="*/ 129 h 148"/>
              <a:gd name="T42" fmla="*/ 46 w 130"/>
              <a:gd name="T43" fmla="*/ 124 h 148"/>
              <a:gd name="T44" fmla="*/ 46 w 130"/>
              <a:gd name="T45" fmla="*/ 76 h 148"/>
              <a:gd name="T46" fmla="*/ 29 w 130"/>
              <a:gd name="T47" fmla="*/ 140 h 148"/>
              <a:gd name="T48" fmla="*/ 18 w 130"/>
              <a:gd name="T49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0" h="148">
                <a:moveTo>
                  <a:pt x="18" y="148"/>
                </a:moveTo>
                <a:cubicBezTo>
                  <a:pt x="12" y="148"/>
                  <a:pt x="12" y="148"/>
                  <a:pt x="12" y="148"/>
                </a:cubicBezTo>
                <a:cubicBezTo>
                  <a:pt x="8" y="148"/>
                  <a:pt x="5" y="147"/>
                  <a:pt x="3" y="144"/>
                </a:cubicBezTo>
                <a:cubicBezTo>
                  <a:pt x="0" y="141"/>
                  <a:pt x="0" y="138"/>
                  <a:pt x="0" y="134"/>
                </a:cubicBezTo>
                <a:cubicBezTo>
                  <a:pt x="26" y="16"/>
                  <a:pt x="26" y="16"/>
                  <a:pt x="26" y="16"/>
                </a:cubicBezTo>
                <a:cubicBezTo>
                  <a:pt x="28" y="7"/>
                  <a:pt x="36" y="0"/>
                  <a:pt x="45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8" y="0"/>
                  <a:pt x="130" y="2"/>
                  <a:pt x="130" y="5"/>
                </a:cubicBezTo>
                <a:cubicBezTo>
                  <a:pt x="130" y="8"/>
                  <a:pt x="128" y="10"/>
                  <a:pt x="12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1" y="10"/>
                  <a:pt x="37" y="13"/>
                  <a:pt x="36" y="18"/>
                </a:cubicBezTo>
                <a:cubicBezTo>
                  <a:pt x="10" y="137"/>
                  <a:pt x="10" y="137"/>
                  <a:pt x="10" y="137"/>
                </a:cubicBezTo>
                <a:cubicBezTo>
                  <a:pt x="10" y="137"/>
                  <a:pt x="10" y="138"/>
                  <a:pt x="10" y="138"/>
                </a:cubicBezTo>
                <a:cubicBezTo>
                  <a:pt x="11" y="138"/>
                  <a:pt x="11" y="138"/>
                  <a:pt x="12" y="138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9" y="138"/>
                  <a:pt x="20" y="138"/>
                  <a:pt x="20" y="137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4"/>
                  <a:pt x="50" y="32"/>
                  <a:pt x="52" y="32"/>
                </a:cubicBezTo>
                <a:cubicBezTo>
                  <a:pt x="55" y="33"/>
                  <a:pt x="56" y="35"/>
                  <a:pt x="56" y="37"/>
                </a:cubicBezTo>
                <a:cubicBezTo>
                  <a:pt x="56" y="124"/>
                  <a:pt x="56" y="124"/>
                  <a:pt x="56" y="124"/>
                </a:cubicBezTo>
                <a:cubicBezTo>
                  <a:pt x="56" y="126"/>
                  <a:pt x="54" y="129"/>
                  <a:pt x="51" y="129"/>
                </a:cubicBezTo>
                <a:cubicBezTo>
                  <a:pt x="49" y="129"/>
                  <a:pt x="46" y="126"/>
                  <a:pt x="46" y="124"/>
                </a:cubicBezTo>
                <a:cubicBezTo>
                  <a:pt x="46" y="76"/>
                  <a:pt x="46" y="76"/>
                  <a:pt x="46" y="76"/>
                </a:cubicBezTo>
                <a:cubicBezTo>
                  <a:pt x="29" y="140"/>
                  <a:pt x="29" y="140"/>
                  <a:pt x="29" y="140"/>
                </a:cubicBezTo>
                <a:cubicBezTo>
                  <a:pt x="28" y="145"/>
                  <a:pt x="23" y="148"/>
                  <a:pt x="18" y="14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146" name="Freeform 854"/>
          <p:cNvSpPr>
            <a:spLocks/>
          </p:cNvSpPr>
          <p:nvPr/>
        </p:nvSpPr>
        <p:spPr bwMode="auto">
          <a:xfrm>
            <a:off x="4297627" y="4577385"/>
            <a:ext cx="106178" cy="230853"/>
          </a:xfrm>
          <a:custGeom>
            <a:avLst/>
            <a:gdLst>
              <a:gd name="T0" fmla="*/ 72 w 84"/>
              <a:gd name="T1" fmla="*/ 183 h 183"/>
              <a:gd name="T2" fmla="*/ 57 w 84"/>
              <a:gd name="T3" fmla="*/ 183 h 183"/>
              <a:gd name="T4" fmla="*/ 45 w 84"/>
              <a:gd name="T5" fmla="*/ 170 h 183"/>
              <a:gd name="T6" fmla="*/ 45 w 84"/>
              <a:gd name="T7" fmla="*/ 30 h 183"/>
              <a:gd name="T8" fmla="*/ 40 w 84"/>
              <a:gd name="T9" fmla="*/ 30 h 183"/>
              <a:gd name="T10" fmla="*/ 40 w 84"/>
              <a:gd name="T11" fmla="*/ 170 h 183"/>
              <a:gd name="T12" fmla="*/ 27 w 84"/>
              <a:gd name="T13" fmla="*/ 183 h 183"/>
              <a:gd name="T14" fmla="*/ 13 w 84"/>
              <a:gd name="T15" fmla="*/ 183 h 183"/>
              <a:gd name="T16" fmla="*/ 0 w 84"/>
              <a:gd name="T17" fmla="*/ 170 h 183"/>
              <a:gd name="T18" fmla="*/ 0 w 84"/>
              <a:gd name="T19" fmla="*/ 5 h 183"/>
              <a:gd name="T20" fmla="*/ 5 w 84"/>
              <a:gd name="T21" fmla="*/ 0 h 183"/>
              <a:gd name="T22" fmla="*/ 10 w 84"/>
              <a:gd name="T23" fmla="*/ 5 h 183"/>
              <a:gd name="T24" fmla="*/ 10 w 84"/>
              <a:gd name="T25" fmla="*/ 170 h 183"/>
              <a:gd name="T26" fmla="*/ 13 w 84"/>
              <a:gd name="T27" fmla="*/ 173 h 183"/>
              <a:gd name="T28" fmla="*/ 27 w 84"/>
              <a:gd name="T29" fmla="*/ 173 h 183"/>
              <a:gd name="T30" fmla="*/ 30 w 84"/>
              <a:gd name="T31" fmla="*/ 170 h 183"/>
              <a:gd name="T32" fmla="*/ 30 w 84"/>
              <a:gd name="T33" fmla="*/ 25 h 183"/>
              <a:gd name="T34" fmla="*/ 35 w 84"/>
              <a:gd name="T35" fmla="*/ 20 h 183"/>
              <a:gd name="T36" fmla="*/ 50 w 84"/>
              <a:gd name="T37" fmla="*/ 20 h 183"/>
              <a:gd name="T38" fmla="*/ 55 w 84"/>
              <a:gd name="T39" fmla="*/ 25 h 183"/>
              <a:gd name="T40" fmla="*/ 55 w 84"/>
              <a:gd name="T41" fmla="*/ 170 h 183"/>
              <a:gd name="T42" fmla="*/ 57 w 84"/>
              <a:gd name="T43" fmla="*/ 173 h 183"/>
              <a:gd name="T44" fmla="*/ 72 w 84"/>
              <a:gd name="T45" fmla="*/ 173 h 183"/>
              <a:gd name="T46" fmla="*/ 74 w 84"/>
              <a:gd name="T47" fmla="*/ 170 h 183"/>
              <a:gd name="T48" fmla="*/ 74 w 84"/>
              <a:gd name="T49" fmla="*/ 18 h 183"/>
              <a:gd name="T50" fmla="*/ 79 w 84"/>
              <a:gd name="T51" fmla="*/ 13 h 183"/>
              <a:gd name="T52" fmla="*/ 84 w 84"/>
              <a:gd name="T53" fmla="*/ 18 h 183"/>
              <a:gd name="T54" fmla="*/ 84 w 84"/>
              <a:gd name="T55" fmla="*/ 170 h 183"/>
              <a:gd name="T56" fmla="*/ 72 w 84"/>
              <a:gd name="T57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4" h="183">
                <a:moveTo>
                  <a:pt x="72" y="183"/>
                </a:moveTo>
                <a:cubicBezTo>
                  <a:pt x="57" y="183"/>
                  <a:pt x="57" y="183"/>
                  <a:pt x="57" y="183"/>
                </a:cubicBezTo>
                <a:cubicBezTo>
                  <a:pt x="50" y="183"/>
                  <a:pt x="45" y="177"/>
                  <a:pt x="45" y="170"/>
                </a:cubicBezTo>
                <a:cubicBezTo>
                  <a:pt x="45" y="30"/>
                  <a:pt x="45" y="30"/>
                  <a:pt x="45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170"/>
                  <a:pt x="40" y="170"/>
                  <a:pt x="40" y="170"/>
                </a:cubicBezTo>
                <a:cubicBezTo>
                  <a:pt x="40" y="177"/>
                  <a:pt x="34" y="183"/>
                  <a:pt x="27" y="183"/>
                </a:cubicBezTo>
                <a:cubicBezTo>
                  <a:pt x="13" y="183"/>
                  <a:pt x="13" y="183"/>
                  <a:pt x="13" y="183"/>
                </a:cubicBezTo>
                <a:cubicBezTo>
                  <a:pt x="6" y="183"/>
                  <a:pt x="0" y="177"/>
                  <a:pt x="0" y="170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3" y="0"/>
                  <a:pt x="5" y="0"/>
                </a:cubicBezTo>
                <a:cubicBezTo>
                  <a:pt x="8" y="0"/>
                  <a:pt x="10" y="3"/>
                  <a:pt x="10" y="5"/>
                </a:cubicBezTo>
                <a:cubicBezTo>
                  <a:pt x="10" y="170"/>
                  <a:pt x="10" y="170"/>
                  <a:pt x="10" y="170"/>
                </a:cubicBezTo>
                <a:cubicBezTo>
                  <a:pt x="10" y="172"/>
                  <a:pt x="12" y="173"/>
                  <a:pt x="13" y="173"/>
                </a:cubicBezTo>
                <a:cubicBezTo>
                  <a:pt x="27" y="173"/>
                  <a:pt x="27" y="173"/>
                  <a:pt x="27" y="173"/>
                </a:cubicBezTo>
                <a:cubicBezTo>
                  <a:pt x="29" y="173"/>
                  <a:pt x="30" y="172"/>
                  <a:pt x="30" y="170"/>
                </a:cubicBezTo>
                <a:cubicBezTo>
                  <a:pt x="30" y="25"/>
                  <a:pt x="30" y="25"/>
                  <a:pt x="30" y="25"/>
                </a:cubicBezTo>
                <a:cubicBezTo>
                  <a:pt x="30" y="23"/>
                  <a:pt x="32" y="20"/>
                  <a:pt x="35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3" y="20"/>
                  <a:pt x="55" y="23"/>
                  <a:pt x="55" y="25"/>
                </a:cubicBezTo>
                <a:cubicBezTo>
                  <a:pt x="55" y="170"/>
                  <a:pt x="55" y="170"/>
                  <a:pt x="55" y="170"/>
                </a:cubicBezTo>
                <a:cubicBezTo>
                  <a:pt x="55" y="172"/>
                  <a:pt x="56" y="173"/>
                  <a:pt x="57" y="173"/>
                </a:cubicBezTo>
                <a:cubicBezTo>
                  <a:pt x="72" y="173"/>
                  <a:pt x="72" y="173"/>
                  <a:pt x="72" y="173"/>
                </a:cubicBezTo>
                <a:cubicBezTo>
                  <a:pt x="73" y="173"/>
                  <a:pt x="74" y="172"/>
                  <a:pt x="74" y="170"/>
                </a:cubicBezTo>
                <a:cubicBezTo>
                  <a:pt x="74" y="18"/>
                  <a:pt x="74" y="18"/>
                  <a:pt x="74" y="18"/>
                </a:cubicBezTo>
                <a:cubicBezTo>
                  <a:pt x="74" y="15"/>
                  <a:pt x="77" y="13"/>
                  <a:pt x="79" y="13"/>
                </a:cubicBezTo>
                <a:cubicBezTo>
                  <a:pt x="82" y="13"/>
                  <a:pt x="84" y="15"/>
                  <a:pt x="84" y="18"/>
                </a:cubicBezTo>
                <a:cubicBezTo>
                  <a:pt x="84" y="170"/>
                  <a:pt x="84" y="170"/>
                  <a:pt x="84" y="170"/>
                </a:cubicBezTo>
                <a:cubicBezTo>
                  <a:pt x="84" y="177"/>
                  <a:pt x="79" y="183"/>
                  <a:pt x="72" y="18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147" name="Freeform 855"/>
          <p:cNvSpPr>
            <a:spLocks/>
          </p:cNvSpPr>
          <p:nvPr/>
        </p:nvSpPr>
        <p:spPr bwMode="auto">
          <a:xfrm>
            <a:off x="4297627" y="4574645"/>
            <a:ext cx="76722" cy="13016"/>
          </a:xfrm>
          <a:custGeom>
            <a:avLst/>
            <a:gdLst>
              <a:gd name="T0" fmla="*/ 56 w 61"/>
              <a:gd name="T1" fmla="*/ 10 h 10"/>
              <a:gd name="T2" fmla="*/ 5 w 61"/>
              <a:gd name="T3" fmla="*/ 10 h 10"/>
              <a:gd name="T4" fmla="*/ 0 w 61"/>
              <a:gd name="T5" fmla="*/ 5 h 10"/>
              <a:gd name="T6" fmla="*/ 5 w 61"/>
              <a:gd name="T7" fmla="*/ 0 h 10"/>
              <a:gd name="T8" fmla="*/ 56 w 61"/>
              <a:gd name="T9" fmla="*/ 0 h 10"/>
              <a:gd name="T10" fmla="*/ 61 w 61"/>
              <a:gd name="T11" fmla="*/ 5 h 10"/>
              <a:gd name="T12" fmla="*/ 56 w 61"/>
              <a:gd name="T1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" h="10">
                <a:moveTo>
                  <a:pt x="56" y="10"/>
                </a:moveTo>
                <a:cubicBezTo>
                  <a:pt x="5" y="10"/>
                  <a:pt x="5" y="10"/>
                  <a:pt x="5" y="10"/>
                </a:cubicBezTo>
                <a:cubicBezTo>
                  <a:pt x="3" y="10"/>
                  <a:pt x="0" y="8"/>
                  <a:pt x="0" y="5"/>
                </a:cubicBezTo>
                <a:cubicBezTo>
                  <a:pt x="0" y="3"/>
                  <a:pt x="3" y="0"/>
                  <a:pt x="5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8" y="0"/>
                  <a:pt x="61" y="3"/>
                  <a:pt x="61" y="5"/>
                </a:cubicBezTo>
                <a:cubicBezTo>
                  <a:pt x="61" y="8"/>
                  <a:pt x="58" y="10"/>
                  <a:pt x="56" y="1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sp>
        <p:nvSpPr>
          <p:cNvPr id="148" name="Freeform 856"/>
          <p:cNvSpPr>
            <a:spLocks/>
          </p:cNvSpPr>
          <p:nvPr/>
        </p:nvSpPr>
        <p:spPr bwMode="auto">
          <a:xfrm>
            <a:off x="4344208" y="4424625"/>
            <a:ext cx="13016" cy="82203"/>
          </a:xfrm>
          <a:custGeom>
            <a:avLst/>
            <a:gdLst>
              <a:gd name="T0" fmla="*/ 5 w 10"/>
              <a:gd name="T1" fmla="*/ 65 h 65"/>
              <a:gd name="T2" fmla="*/ 0 w 10"/>
              <a:gd name="T3" fmla="*/ 60 h 65"/>
              <a:gd name="T4" fmla="*/ 0 w 10"/>
              <a:gd name="T5" fmla="*/ 5 h 65"/>
              <a:gd name="T6" fmla="*/ 5 w 10"/>
              <a:gd name="T7" fmla="*/ 0 h 65"/>
              <a:gd name="T8" fmla="*/ 10 w 10"/>
              <a:gd name="T9" fmla="*/ 5 h 65"/>
              <a:gd name="T10" fmla="*/ 10 w 10"/>
              <a:gd name="T11" fmla="*/ 60 h 65"/>
              <a:gd name="T12" fmla="*/ 5 w 10"/>
              <a:gd name="T13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65">
                <a:moveTo>
                  <a:pt x="5" y="65"/>
                </a:moveTo>
                <a:cubicBezTo>
                  <a:pt x="3" y="65"/>
                  <a:pt x="0" y="63"/>
                  <a:pt x="0" y="60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3" y="0"/>
                  <a:pt x="5" y="0"/>
                </a:cubicBezTo>
                <a:cubicBezTo>
                  <a:pt x="8" y="0"/>
                  <a:pt x="10" y="2"/>
                  <a:pt x="10" y="5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3"/>
                  <a:pt x="8" y="65"/>
                  <a:pt x="5" y="6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203" tIns="39101" rIns="78203" bIns="39101" numCol="1" anchor="t" anchorCtr="0" compatLnSpc="1">
            <a:prstTxWarp prst="textNoShape">
              <a:avLst/>
            </a:prstTxWarp>
          </a:bodyPr>
          <a:lstStyle/>
          <a:p>
            <a:endParaRPr lang="en-US" sz="1539"/>
          </a:p>
        </p:txBody>
      </p:sp>
      <p:cxnSp>
        <p:nvCxnSpPr>
          <p:cNvPr id="4" name="Elbow Connector 3"/>
          <p:cNvCxnSpPr/>
          <p:nvPr/>
        </p:nvCxnSpPr>
        <p:spPr>
          <a:xfrm flipV="1">
            <a:off x="4499992" y="1722030"/>
            <a:ext cx="2736304" cy="504056"/>
          </a:xfrm>
          <a:prstGeom prst="bentConnector3">
            <a:avLst>
              <a:gd name="adj1" fmla="val 27"/>
            </a:avLst>
          </a:prstGeom>
          <a:ln w="12700">
            <a:solidFill>
              <a:srgbClr val="8C8C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164288" y="1650022"/>
            <a:ext cx="108000" cy="108000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Elbow Connector 148"/>
          <p:cNvCxnSpPr/>
          <p:nvPr/>
        </p:nvCxnSpPr>
        <p:spPr>
          <a:xfrm flipV="1">
            <a:off x="5317247" y="2556063"/>
            <a:ext cx="3168352" cy="144016"/>
          </a:xfrm>
          <a:prstGeom prst="bentConnector3">
            <a:avLst>
              <a:gd name="adj1" fmla="val 222"/>
            </a:avLst>
          </a:prstGeom>
          <a:ln w="12700">
            <a:solidFill>
              <a:srgbClr val="8C8C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Oval 149"/>
          <p:cNvSpPr/>
          <p:nvPr/>
        </p:nvSpPr>
        <p:spPr>
          <a:xfrm>
            <a:off x="8388424" y="2514118"/>
            <a:ext cx="108000" cy="108000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8388424" y="4530342"/>
            <a:ext cx="108000" cy="108000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8388424" y="5610462"/>
            <a:ext cx="108000" cy="108000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395536" y="1938054"/>
            <a:ext cx="108000" cy="108000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413712" y="2803518"/>
            <a:ext cx="108000" cy="108000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440278" y="3828373"/>
            <a:ext cx="108000" cy="108000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1" name="Elbow Connector 160"/>
          <p:cNvCxnSpPr/>
          <p:nvPr/>
        </p:nvCxnSpPr>
        <p:spPr>
          <a:xfrm rot="10800000" flipV="1">
            <a:off x="539552" y="4530342"/>
            <a:ext cx="2952328" cy="288032"/>
          </a:xfrm>
          <a:prstGeom prst="bentConnector3">
            <a:avLst>
              <a:gd name="adj1" fmla="val -10"/>
            </a:avLst>
          </a:prstGeom>
          <a:ln w="12700">
            <a:solidFill>
              <a:srgbClr val="8C8C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val 161"/>
          <p:cNvSpPr/>
          <p:nvPr/>
        </p:nvSpPr>
        <p:spPr>
          <a:xfrm>
            <a:off x="467544" y="4746366"/>
            <a:ext cx="108000" cy="108000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467544" y="5610462"/>
            <a:ext cx="108000" cy="108000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09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qVmyh_6Em0eLwtchsP9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y9cPoXIka_xjt35BcYN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y9cPoXIka_xjt35BcYN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FyL_X7k02tVw65XKvxS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qVmyh_6Em0eLwtchsP9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qVmyh_6Em0eLwtchsP9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y9cPoXIka_xjt35BcYN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y9cPoXIka_xjt35BcYN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y9cPoXIka_xjt35BcYN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y9cPoXIka_xjt35BcYN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y9cPoXIka_xjt35BcYNw"/>
</p:tagLst>
</file>

<file path=ppt/theme/theme1.xml><?xml version="1.0" encoding="utf-8"?>
<a:theme xmlns:a="http://schemas.openxmlformats.org/drawingml/2006/main" name="Title Slide ENG">
  <a:themeElements>
    <a:clrScheme name="Custom 98">
      <a:dk1>
        <a:sysClr val="windowText" lastClr="000000"/>
      </a:dk1>
      <a:lt1>
        <a:sysClr val="window" lastClr="FFFFFF"/>
      </a:lt1>
      <a:dk2>
        <a:srgbClr val="313131"/>
      </a:dk2>
      <a:lt2>
        <a:srgbClr val="FFFFFF"/>
      </a:lt2>
      <a:accent1>
        <a:srgbClr val="002776"/>
      </a:accent1>
      <a:accent2>
        <a:srgbClr val="81BC00"/>
      </a:accent2>
      <a:accent3>
        <a:srgbClr val="00A1DE"/>
      </a:accent3>
      <a:accent4>
        <a:srgbClr val="3C8A2E"/>
      </a:accent4>
      <a:accent5>
        <a:srgbClr val="575757"/>
      </a:accent5>
      <a:accent6>
        <a:srgbClr val="BDD203"/>
      </a:accent6>
      <a:hlink>
        <a:srgbClr val="00A1DE"/>
      </a:hlink>
      <a:folHlink>
        <a:srgbClr val="72C7E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reen RUS LLC.potx" id="{A3D4827A-F997-44F2-B0B2-2CF569D12AF7}" vid="{74E6F3A3-F334-44D1-8AEF-3CB8AF02D380}"/>
    </a:ext>
  </a:extLst>
</a:theme>
</file>

<file path=ppt/theme/theme2.xml><?xml version="1.0" encoding="utf-8"?>
<a:theme xmlns:a="http://schemas.openxmlformats.org/drawingml/2006/main" name="Screen ENG">
  <a:themeElements>
    <a:clrScheme name="Custom 98">
      <a:dk1>
        <a:sysClr val="windowText" lastClr="000000"/>
      </a:dk1>
      <a:lt1>
        <a:sysClr val="window" lastClr="FFFFFF"/>
      </a:lt1>
      <a:dk2>
        <a:srgbClr val="313131"/>
      </a:dk2>
      <a:lt2>
        <a:srgbClr val="FFFFFF"/>
      </a:lt2>
      <a:accent1>
        <a:srgbClr val="002776"/>
      </a:accent1>
      <a:accent2>
        <a:srgbClr val="81BC00"/>
      </a:accent2>
      <a:accent3>
        <a:srgbClr val="00A1DE"/>
      </a:accent3>
      <a:accent4>
        <a:srgbClr val="3C8A2E"/>
      </a:accent4>
      <a:accent5>
        <a:srgbClr val="575757"/>
      </a:accent5>
      <a:accent6>
        <a:srgbClr val="BDD203"/>
      </a:accent6>
      <a:hlink>
        <a:srgbClr val="00A1DE"/>
      </a:hlink>
      <a:folHlink>
        <a:srgbClr val="72C7E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reen RUS LLC.potx" id="{A3D4827A-F997-44F2-B0B2-2CF569D12AF7}" vid="{A78E7077-ACD9-4B17-98FB-3F0084FFF3F2}"/>
    </a:ext>
  </a:extLst>
</a:theme>
</file>

<file path=ppt/theme/theme3.xml><?xml version="1.0" encoding="utf-8"?>
<a:theme xmlns:a="http://schemas.openxmlformats.org/drawingml/2006/main" name="Divider">
  <a:themeElements>
    <a:clrScheme name="Custom 98">
      <a:dk1>
        <a:sysClr val="windowText" lastClr="000000"/>
      </a:dk1>
      <a:lt1>
        <a:sysClr val="window" lastClr="FFFFFF"/>
      </a:lt1>
      <a:dk2>
        <a:srgbClr val="313131"/>
      </a:dk2>
      <a:lt2>
        <a:srgbClr val="FFFFFF"/>
      </a:lt2>
      <a:accent1>
        <a:srgbClr val="002776"/>
      </a:accent1>
      <a:accent2>
        <a:srgbClr val="81BC00"/>
      </a:accent2>
      <a:accent3>
        <a:srgbClr val="00A1DE"/>
      </a:accent3>
      <a:accent4>
        <a:srgbClr val="3C8A2E"/>
      </a:accent4>
      <a:accent5>
        <a:srgbClr val="575757"/>
      </a:accent5>
      <a:accent6>
        <a:srgbClr val="BDD203"/>
      </a:accent6>
      <a:hlink>
        <a:srgbClr val="00A1DE"/>
      </a:hlink>
      <a:folHlink>
        <a:srgbClr val="72C7E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reen RUS LLC.potx" id="{A3D4827A-F997-44F2-B0B2-2CF569D12AF7}" vid="{61515C01-520F-47FA-9AD2-217D541EC0AA}"/>
    </a:ext>
  </a:extLst>
</a:theme>
</file>

<file path=ppt/theme/theme4.xml><?xml version="1.0" encoding="utf-8"?>
<a:theme xmlns:a="http://schemas.openxmlformats.org/drawingml/2006/main" name="Disclaimer">
  <a:themeElements>
    <a:clrScheme name="Custom 98">
      <a:dk1>
        <a:sysClr val="windowText" lastClr="000000"/>
      </a:dk1>
      <a:lt1>
        <a:sysClr val="window" lastClr="FFFFFF"/>
      </a:lt1>
      <a:dk2>
        <a:srgbClr val="313131"/>
      </a:dk2>
      <a:lt2>
        <a:srgbClr val="FFFFFF"/>
      </a:lt2>
      <a:accent1>
        <a:srgbClr val="002776"/>
      </a:accent1>
      <a:accent2>
        <a:srgbClr val="81BC00"/>
      </a:accent2>
      <a:accent3>
        <a:srgbClr val="00A1DE"/>
      </a:accent3>
      <a:accent4>
        <a:srgbClr val="3C8A2E"/>
      </a:accent4>
      <a:accent5>
        <a:srgbClr val="575757"/>
      </a:accent5>
      <a:accent6>
        <a:srgbClr val="BDD203"/>
      </a:accent6>
      <a:hlink>
        <a:srgbClr val="00A1DE"/>
      </a:hlink>
      <a:folHlink>
        <a:srgbClr val="72C7E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reen RUS LLC.potx" id="{A3D4827A-F997-44F2-B0B2-2CF569D12AF7}" vid="{22C20F85-EFAB-4624-8218-DBAFBB31EB1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Screen RUS LLC</Template>
  <TotalTime>98</TotalTime>
  <Words>714</Words>
  <Application>Microsoft Office PowerPoint</Application>
  <PresentationFormat>On-screen Show (4:3)</PresentationFormat>
  <Paragraphs>150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MS PGothic</vt:lpstr>
      <vt:lpstr>Arial</vt:lpstr>
      <vt:lpstr>Calibri</vt:lpstr>
      <vt:lpstr>Times New Roman</vt:lpstr>
      <vt:lpstr>Wingdings</vt:lpstr>
      <vt:lpstr>Title Slide ENG</vt:lpstr>
      <vt:lpstr>Screen ENG</vt:lpstr>
      <vt:lpstr>Divider</vt:lpstr>
      <vt:lpstr>Disclaimer</vt:lpstr>
      <vt:lpstr>Грядущие изменения:</vt:lpstr>
      <vt:lpstr>Ожидаемые изменения</vt:lpstr>
      <vt:lpstr>Корпоративное управление</vt:lpstr>
      <vt:lpstr>Фокус внимания международных инвесторов</vt:lpstr>
      <vt:lpstr>Условные стадии «зрелости» корпоративного управления</vt:lpstr>
      <vt:lpstr>Спектр задач, которые вам предстоит решить</vt:lpstr>
      <vt:lpstr>Годовой отчет</vt:lpstr>
      <vt:lpstr>Основные этапы создания Функции подготовки финансовой отчетности по МСФО </vt:lpstr>
      <vt:lpstr>Расширение годовой отчетности</vt:lpstr>
      <vt:lpstr>Внедрение МСФО 9</vt:lpstr>
      <vt:lpstr>Требования к учету обесценения  МСФО 9 и МСБУ 39</vt:lpstr>
      <vt:lpstr>Что это означает для вас?</vt:lpstr>
      <vt:lpstr>Что это означает для вас?</vt:lpstr>
      <vt:lpstr>Спектр задач, которые вам предстоит решить</vt:lpstr>
      <vt:lpstr>PowerPoint Presentation</vt:lpstr>
    </vt:vector>
  </TitlesOfParts>
  <Company>Deloitte &amp; Touche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Грядущие изменения:</dc:title>
  <dc:creator>Deloitte</dc:creator>
  <cp:lastModifiedBy>Deloitte</cp:lastModifiedBy>
  <cp:revision>3</cp:revision>
  <dcterms:created xsi:type="dcterms:W3CDTF">2015-11-24T04:02:32Z</dcterms:created>
  <dcterms:modified xsi:type="dcterms:W3CDTF">2015-11-24T07:30:58Z</dcterms:modified>
</cp:coreProperties>
</file>