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8" r:id="rId2"/>
    <p:sldId id="349" r:id="rId3"/>
    <p:sldId id="350" r:id="rId4"/>
    <p:sldId id="351" r:id="rId5"/>
    <p:sldId id="352" r:id="rId6"/>
    <p:sldId id="353" r:id="rId7"/>
    <p:sldId id="354" r:id="rId8"/>
    <p:sldId id="355" r:id="rId9"/>
    <p:sldId id="356" r:id="rId10"/>
    <p:sldId id="357" r:id="rId11"/>
    <p:sldId id="358" r:id="rId12"/>
    <p:sldId id="256" r:id="rId13"/>
    <p:sldId id="257" r:id="rId14"/>
    <p:sldId id="308" r:id="rId15"/>
    <p:sldId id="307" r:id="rId16"/>
    <p:sldId id="323" r:id="rId17"/>
    <p:sldId id="324" r:id="rId18"/>
    <p:sldId id="325" r:id="rId19"/>
    <p:sldId id="319" r:id="rId20"/>
    <p:sldId id="320" r:id="rId21"/>
    <p:sldId id="321" r:id="rId22"/>
    <p:sldId id="322" r:id="rId23"/>
    <p:sldId id="266" r:id="rId24"/>
    <p:sldId id="259" r:id="rId25"/>
    <p:sldId id="260" r:id="rId26"/>
    <p:sldId id="261" r:id="rId27"/>
    <p:sldId id="263" r:id="rId28"/>
    <p:sldId id="258" r:id="rId29"/>
    <p:sldId id="340" r:id="rId30"/>
    <p:sldId id="339" r:id="rId31"/>
    <p:sldId id="341" r:id="rId32"/>
    <p:sldId id="346" r:id="rId33"/>
    <p:sldId id="343" r:id="rId34"/>
    <p:sldId id="347"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Access to Mobile Phones Vs. Bank Accounts</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626855466596089E-2"/>
          <c:y val="0.10655797287781567"/>
          <c:w val="0.8533569333245109"/>
          <c:h val="0.720579392520037"/>
        </c:manualLayout>
      </c:layout>
      <c:barChart>
        <c:barDir val="col"/>
        <c:grouping val="clustered"/>
        <c:varyColors val="0"/>
        <c:ser>
          <c:idx val="1"/>
          <c:order val="1"/>
          <c:tx>
            <c:strRef>
              <c:f>Sheet1!$C$3</c:f>
              <c:strCache>
                <c:ptCount val="1"/>
                <c:pt idx="0">
                  <c:v>Adults with Bank Accounts</c:v>
                </c:pt>
              </c:strCache>
            </c:strRef>
          </c:tx>
          <c:spPr>
            <a:solidFill>
              <a:schemeClr val="accent2"/>
            </a:solidFill>
            <a:ln>
              <a:noFill/>
            </a:ln>
            <a:effectLst/>
          </c:spPr>
          <c:invertIfNegative val="0"/>
          <c:cat>
            <c:strRef>
              <c:f>Sheet1!$A$4:$A$26</c:f>
              <c:strCache>
                <c:ptCount val="23"/>
                <c:pt idx="0">
                  <c:v>Bangladesh</c:v>
                </c:pt>
                <c:pt idx="1">
                  <c:v>Brazil</c:v>
                </c:pt>
                <c:pt idx="2">
                  <c:v>China</c:v>
                </c:pt>
                <c:pt idx="3">
                  <c:v>Colombia</c:v>
                </c:pt>
                <c:pt idx="4">
                  <c:v>DRC</c:v>
                </c:pt>
                <c:pt idx="5">
                  <c:v>Egypt</c:v>
                </c:pt>
                <c:pt idx="6">
                  <c:v>India</c:v>
                </c:pt>
                <c:pt idx="7">
                  <c:v>Indonesia</c:v>
                </c:pt>
                <c:pt idx="8">
                  <c:v>Kenya</c:v>
                </c:pt>
                <c:pt idx="9">
                  <c:v>Mexico</c:v>
                </c:pt>
                <c:pt idx="10">
                  <c:v>Morocco</c:v>
                </c:pt>
                <c:pt idx="11">
                  <c:v>Mozambique</c:v>
                </c:pt>
                <c:pt idx="12">
                  <c:v>Nigeria</c:v>
                </c:pt>
                <c:pt idx="13">
                  <c:v>Pakistan</c:v>
                </c:pt>
                <c:pt idx="14">
                  <c:v>Peru</c:v>
                </c:pt>
                <c:pt idx="15">
                  <c:v>Philliappines</c:v>
                </c:pt>
                <c:pt idx="16">
                  <c:v>Rwanda</c:v>
                </c:pt>
                <c:pt idx="17">
                  <c:v>South Africa</c:v>
                </c:pt>
                <c:pt idx="18">
                  <c:v>Tanzania</c:v>
                </c:pt>
                <c:pt idx="19">
                  <c:v>Turkey</c:v>
                </c:pt>
                <c:pt idx="20">
                  <c:v>Vietnam</c:v>
                </c:pt>
                <c:pt idx="21">
                  <c:v>Yemen</c:v>
                </c:pt>
                <c:pt idx="22">
                  <c:v>Zambia</c:v>
                </c:pt>
              </c:strCache>
            </c:strRef>
          </c:cat>
          <c:val>
            <c:numRef>
              <c:f>Sheet1!$C$4:$C$26</c:f>
              <c:numCache>
                <c:formatCode>0%</c:formatCode>
                <c:ptCount val="23"/>
                <c:pt idx="0">
                  <c:v>0.39551330000000001</c:v>
                </c:pt>
                <c:pt idx="1">
                  <c:v>0.55860379999999998</c:v>
                </c:pt>
                <c:pt idx="2">
                  <c:v>0.63817309999999994</c:v>
                </c:pt>
                <c:pt idx="3">
                  <c:v>0.30427799999999999</c:v>
                </c:pt>
                <c:pt idx="4">
                  <c:v>3.6967260000000002E-2</c:v>
                </c:pt>
                <c:pt idx="5">
                  <c:v>9.7199800000000003E-2</c:v>
                </c:pt>
                <c:pt idx="6">
                  <c:v>0.35231839999999998</c:v>
                </c:pt>
                <c:pt idx="7">
                  <c:v>0.19581990000000002</c:v>
                </c:pt>
                <c:pt idx="8">
                  <c:v>0.42343459999999999</c:v>
                </c:pt>
                <c:pt idx="9">
                  <c:v>0.27429379999999998</c:v>
                </c:pt>
                <c:pt idx="10">
                  <c:v>0.39070110000000002</c:v>
                </c:pt>
                <c:pt idx="11">
                  <c:v>0.39899230000000002</c:v>
                </c:pt>
                <c:pt idx="12">
                  <c:v>0.29667539999999998</c:v>
                </c:pt>
                <c:pt idx="13">
                  <c:v>0.103063</c:v>
                </c:pt>
                <c:pt idx="14">
                  <c:v>0.20458680000000001</c:v>
                </c:pt>
                <c:pt idx="15">
                  <c:v>0.2655593</c:v>
                </c:pt>
                <c:pt idx="16">
                  <c:v>0.32763820000000005</c:v>
                </c:pt>
                <c:pt idx="17">
                  <c:v>0.53645069999999995</c:v>
                </c:pt>
                <c:pt idx="18">
                  <c:v>0.1725777</c:v>
                </c:pt>
                <c:pt idx="19">
                  <c:v>0.57601429999999998</c:v>
                </c:pt>
                <c:pt idx="20">
                  <c:v>0.21369489999999999</c:v>
                </c:pt>
                <c:pt idx="21">
                  <c:v>3.659954E-2</c:v>
                </c:pt>
                <c:pt idx="22">
                  <c:v>0.21364909999999998</c:v>
                </c:pt>
              </c:numCache>
            </c:numRef>
          </c:val>
        </c:ser>
        <c:ser>
          <c:idx val="2"/>
          <c:order val="2"/>
          <c:tx>
            <c:strRef>
              <c:f>Sheet1!$D$3</c:f>
              <c:strCache>
                <c:ptCount val="1"/>
                <c:pt idx="0">
                  <c:v>Mobile Penetration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c:spPr>
          <c:invertIfNegative val="0"/>
          <c:cat>
            <c:strRef>
              <c:f>Sheet1!$A$4:$A$26</c:f>
              <c:strCache>
                <c:ptCount val="23"/>
                <c:pt idx="0">
                  <c:v>Bangladesh</c:v>
                </c:pt>
                <c:pt idx="1">
                  <c:v>Brazil</c:v>
                </c:pt>
                <c:pt idx="2">
                  <c:v>China</c:v>
                </c:pt>
                <c:pt idx="3">
                  <c:v>Colombia</c:v>
                </c:pt>
                <c:pt idx="4">
                  <c:v>DRC</c:v>
                </c:pt>
                <c:pt idx="5">
                  <c:v>Egypt</c:v>
                </c:pt>
                <c:pt idx="6">
                  <c:v>India</c:v>
                </c:pt>
                <c:pt idx="7">
                  <c:v>Indonesia</c:v>
                </c:pt>
                <c:pt idx="8">
                  <c:v>Kenya</c:v>
                </c:pt>
                <c:pt idx="9">
                  <c:v>Mexico</c:v>
                </c:pt>
                <c:pt idx="10">
                  <c:v>Morocco</c:v>
                </c:pt>
                <c:pt idx="11">
                  <c:v>Mozambique</c:v>
                </c:pt>
                <c:pt idx="12">
                  <c:v>Nigeria</c:v>
                </c:pt>
                <c:pt idx="13">
                  <c:v>Pakistan</c:v>
                </c:pt>
                <c:pt idx="14">
                  <c:v>Peru</c:v>
                </c:pt>
                <c:pt idx="15">
                  <c:v>Philliappines</c:v>
                </c:pt>
                <c:pt idx="16">
                  <c:v>Rwanda</c:v>
                </c:pt>
                <c:pt idx="17">
                  <c:v>South Africa</c:v>
                </c:pt>
                <c:pt idx="18">
                  <c:v>Tanzania</c:v>
                </c:pt>
                <c:pt idx="19">
                  <c:v>Turkey</c:v>
                </c:pt>
                <c:pt idx="20">
                  <c:v>Vietnam</c:v>
                </c:pt>
                <c:pt idx="21">
                  <c:v>Yemen</c:v>
                </c:pt>
                <c:pt idx="22">
                  <c:v>Zambia</c:v>
                </c:pt>
              </c:strCache>
            </c:strRef>
          </c:cat>
          <c:val>
            <c:numRef>
              <c:f>Sheet1!$D$4:$D$26</c:f>
              <c:numCache>
                <c:formatCode>0%</c:formatCode>
                <c:ptCount val="23"/>
                <c:pt idx="0">
                  <c:v>0.74</c:v>
                </c:pt>
                <c:pt idx="1">
                  <c:v>1.3531</c:v>
                </c:pt>
                <c:pt idx="2">
                  <c:v>3</c:v>
                </c:pt>
                <c:pt idx="3">
                  <c:v>1.0407999999999999</c:v>
                </c:pt>
                <c:pt idx="4">
                  <c:v>0.41820000000000002</c:v>
                </c:pt>
                <c:pt idx="5">
                  <c:v>1.2151000000000001</c:v>
                </c:pt>
                <c:pt idx="6">
                  <c:v>0.70779999999999998</c:v>
                </c:pt>
                <c:pt idx="7">
                  <c:v>1.2536</c:v>
                </c:pt>
                <c:pt idx="8">
                  <c:v>0.71760000000000002</c:v>
                </c:pt>
                <c:pt idx="9">
                  <c:v>0.85840000000000005</c:v>
                </c:pt>
                <c:pt idx="10">
                  <c:v>1.2853000000000001</c:v>
                </c:pt>
                <c:pt idx="11">
                  <c:v>0.48</c:v>
                </c:pt>
                <c:pt idx="12">
                  <c:v>0.73290000000000011</c:v>
                </c:pt>
                <c:pt idx="13">
                  <c:v>0.70129999999999992</c:v>
                </c:pt>
                <c:pt idx="14">
                  <c:v>0.98080000000000001</c:v>
                </c:pt>
                <c:pt idx="15">
                  <c:v>1.0449999999999999</c:v>
                </c:pt>
                <c:pt idx="16">
                  <c:v>0.56799999999999995</c:v>
                </c:pt>
                <c:pt idx="17">
                  <c:v>1.4563999999999999</c:v>
                </c:pt>
                <c:pt idx="18">
                  <c:v>0.55720000000000003</c:v>
                </c:pt>
                <c:pt idx="19">
                  <c:v>0.92959999999999998</c:v>
                </c:pt>
                <c:pt idx="20">
                  <c:v>1.3089</c:v>
                </c:pt>
                <c:pt idx="21">
                  <c:v>0.69010000000000005</c:v>
                </c:pt>
                <c:pt idx="22">
                  <c:v>0.71499999999999997</c:v>
                </c:pt>
              </c:numCache>
            </c:numRef>
          </c:val>
        </c:ser>
        <c:dLbls>
          <c:showLegendKey val="0"/>
          <c:showVal val="0"/>
          <c:showCatName val="0"/>
          <c:showSerName val="0"/>
          <c:showPercent val="0"/>
          <c:showBubbleSize val="0"/>
        </c:dLbls>
        <c:gapWidth val="219"/>
        <c:overlap val="-27"/>
        <c:axId val="400396400"/>
        <c:axId val="400396792"/>
      </c:barChart>
      <c:lineChart>
        <c:grouping val="stacked"/>
        <c:varyColors val="0"/>
        <c:ser>
          <c:idx val="0"/>
          <c:order val="0"/>
          <c:tx>
            <c:strRef>
              <c:f>Sheet1!$B$3</c:f>
              <c:strCache>
                <c:ptCount val="1"/>
                <c:pt idx="0">
                  <c:v>Share of the World's Unbanked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Sheet1!$A$4:$A$26</c:f>
              <c:strCache>
                <c:ptCount val="23"/>
                <c:pt idx="0">
                  <c:v>Bangladesh</c:v>
                </c:pt>
                <c:pt idx="1">
                  <c:v>Brazil</c:v>
                </c:pt>
                <c:pt idx="2">
                  <c:v>China</c:v>
                </c:pt>
                <c:pt idx="3">
                  <c:v>Colombia</c:v>
                </c:pt>
                <c:pt idx="4">
                  <c:v>DRC</c:v>
                </c:pt>
                <c:pt idx="5">
                  <c:v>Egypt</c:v>
                </c:pt>
                <c:pt idx="6">
                  <c:v>India</c:v>
                </c:pt>
                <c:pt idx="7">
                  <c:v>Indonesia</c:v>
                </c:pt>
                <c:pt idx="8">
                  <c:v>Kenya</c:v>
                </c:pt>
                <c:pt idx="9">
                  <c:v>Mexico</c:v>
                </c:pt>
                <c:pt idx="10">
                  <c:v>Morocco</c:v>
                </c:pt>
                <c:pt idx="11">
                  <c:v>Mozambique</c:v>
                </c:pt>
                <c:pt idx="12">
                  <c:v>Nigeria</c:v>
                </c:pt>
                <c:pt idx="13">
                  <c:v>Pakistan</c:v>
                </c:pt>
                <c:pt idx="14">
                  <c:v>Peru</c:v>
                </c:pt>
                <c:pt idx="15">
                  <c:v>Philliappines</c:v>
                </c:pt>
                <c:pt idx="16">
                  <c:v>Rwanda</c:v>
                </c:pt>
                <c:pt idx="17">
                  <c:v>South Africa</c:v>
                </c:pt>
                <c:pt idx="18">
                  <c:v>Tanzania</c:v>
                </c:pt>
                <c:pt idx="19">
                  <c:v>Turkey</c:v>
                </c:pt>
                <c:pt idx="20">
                  <c:v>Vietnam</c:v>
                </c:pt>
                <c:pt idx="21">
                  <c:v>Yemen</c:v>
                </c:pt>
                <c:pt idx="22">
                  <c:v>Zambia</c:v>
                </c:pt>
              </c:strCache>
            </c:strRef>
          </c:cat>
          <c:val>
            <c:numRef>
              <c:f>Sheet1!$B$4:$B$26</c:f>
              <c:numCache>
                <c:formatCode>0%</c:formatCode>
                <c:ptCount val="23"/>
                <c:pt idx="0">
                  <c:v>2.5999999999999999E-2</c:v>
                </c:pt>
                <c:pt idx="1">
                  <c:v>2.5999999999999999E-2</c:v>
                </c:pt>
                <c:pt idx="2">
                  <c:v>0.16200000000000001</c:v>
                </c:pt>
                <c:pt idx="3">
                  <c:v>9.0000000000000011E-3</c:v>
                </c:pt>
                <c:pt idx="4">
                  <c:v>1.3999999999999999E-2</c:v>
                </c:pt>
                <c:pt idx="5">
                  <c:v>2.1000000000000001E-2</c:v>
                </c:pt>
                <c:pt idx="6">
                  <c:v>0.22800000000000001</c:v>
                </c:pt>
                <c:pt idx="7">
                  <c:v>5.9000000000000004E-2</c:v>
                </c:pt>
                <c:pt idx="8">
                  <c:v>3.0000000000000001E-3</c:v>
                </c:pt>
                <c:pt idx="9">
                  <c:v>2.3E-2</c:v>
                </c:pt>
                <c:pt idx="10">
                  <c:v>6.0000000000000001E-3</c:v>
                </c:pt>
                <c:pt idx="11">
                  <c:v>3.0000000000000001E-3</c:v>
                </c:pt>
                <c:pt idx="12">
                  <c:v>2.5000000000000001E-2</c:v>
                </c:pt>
                <c:pt idx="13">
                  <c:v>4.2000000000000003E-2</c:v>
                </c:pt>
                <c:pt idx="14">
                  <c:v>6.9999999999999993E-3</c:v>
                </c:pt>
                <c:pt idx="15">
                  <c:v>1.6E-2</c:v>
                </c:pt>
                <c:pt idx="16">
                  <c:v>2E-3</c:v>
                </c:pt>
                <c:pt idx="17">
                  <c:v>6.9999999999999993E-3</c:v>
                </c:pt>
                <c:pt idx="18">
                  <c:v>6.9999999999999993E-3</c:v>
                </c:pt>
                <c:pt idx="19">
                  <c:v>9.0000000000000011E-3</c:v>
                </c:pt>
                <c:pt idx="20">
                  <c:v>2.1000000000000001E-2</c:v>
                </c:pt>
                <c:pt idx="21">
                  <c:v>5.0000000000000001E-3</c:v>
                </c:pt>
                <c:pt idx="22">
                  <c:v>2E-3</c:v>
                </c:pt>
              </c:numCache>
            </c:numRef>
          </c:val>
          <c:smooth val="0"/>
        </c:ser>
        <c:dLbls>
          <c:showLegendKey val="0"/>
          <c:showVal val="0"/>
          <c:showCatName val="0"/>
          <c:showSerName val="0"/>
          <c:showPercent val="0"/>
          <c:showBubbleSize val="0"/>
        </c:dLbls>
        <c:marker val="1"/>
        <c:smooth val="0"/>
        <c:axId val="400397576"/>
        <c:axId val="400397184"/>
      </c:lineChart>
      <c:catAx>
        <c:axId val="40039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396792"/>
        <c:crosses val="autoZero"/>
        <c:auto val="1"/>
        <c:lblAlgn val="ctr"/>
        <c:lblOffset val="100"/>
        <c:noMultiLvlLbl val="0"/>
      </c:catAx>
      <c:valAx>
        <c:axId val="400396792"/>
        <c:scaling>
          <c:orientation val="minMax"/>
          <c:max val="1.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Adults with bank accounts/ Mobile</a:t>
                </a:r>
                <a:r>
                  <a:rPr lang="en-US" baseline="0"/>
                  <a:t> Subscription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396400"/>
        <c:crosses val="autoZero"/>
        <c:crossBetween val="between"/>
      </c:valAx>
      <c:valAx>
        <c:axId val="4003971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Share of Unbanked</a:t>
                </a:r>
                <a:r>
                  <a:rPr lang="en-US" baseline="0"/>
                  <a: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397576"/>
        <c:crosses val="max"/>
        <c:crossBetween val="between"/>
      </c:valAx>
      <c:catAx>
        <c:axId val="400397576"/>
        <c:scaling>
          <c:orientation val="minMax"/>
        </c:scaling>
        <c:delete val="1"/>
        <c:axPos val="b"/>
        <c:numFmt formatCode="General" sourceLinked="1"/>
        <c:majorTickMark val="out"/>
        <c:minorTickMark val="none"/>
        <c:tickLblPos val="nextTo"/>
        <c:crossAx val="400397184"/>
        <c:crosses val="autoZero"/>
        <c:auto val="1"/>
        <c:lblAlgn val="ctr"/>
        <c:lblOffset val="100"/>
        <c:noMultiLvlLbl val="0"/>
      </c:catAx>
      <c:spPr>
        <a:noFill/>
        <a:ln>
          <a:noFill/>
        </a:ln>
        <a:effectLst/>
      </c:spPr>
    </c:plotArea>
    <c:legend>
      <c:legendPos val="b"/>
      <c:layout>
        <c:manualLayout>
          <c:xMode val="edge"/>
          <c:yMode val="edge"/>
          <c:x val="0.35159696949646002"/>
          <c:y val="0.13539952409586117"/>
          <c:w val="0.63574163523677185"/>
          <c:h val="5.13255987372518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5AC71-1768-4AB4-A63A-8DB0C5D26DAD}" type="doc">
      <dgm:prSet loTypeId="urn:microsoft.com/office/officeart/2005/8/layout/process3" loCatId="process" qsTypeId="urn:microsoft.com/office/officeart/2005/8/quickstyle/simple3" qsCatId="simple" csTypeId="urn:microsoft.com/office/officeart/2005/8/colors/accent1_2#2" csCatId="accent1" phldr="1"/>
      <dgm:spPr/>
      <dgm:t>
        <a:bodyPr/>
        <a:lstStyle/>
        <a:p>
          <a:endParaRPr lang="es-ES"/>
        </a:p>
      </dgm:t>
    </dgm:pt>
    <dgm:pt modelId="{E623B87C-7C8D-4527-B574-B5D8F6E9E6AF}">
      <dgm:prSet phldrT="[Text]" custT="1"/>
      <dgm:spPr/>
      <dgm:t>
        <a:bodyPr/>
        <a:lstStyle/>
        <a:p>
          <a:r>
            <a:rPr lang="en-US" sz="1200" noProof="0" dirty="0" smtClean="0">
              <a:solidFill>
                <a:schemeClr val="tx2"/>
              </a:solidFill>
            </a:rPr>
            <a:t>Tools</a:t>
          </a:r>
          <a:endParaRPr lang="en-US" sz="1200" noProof="0" dirty="0">
            <a:solidFill>
              <a:schemeClr val="tx2"/>
            </a:solidFill>
          </a:endParaRPr>
        </a:p>
      </dgm:t>
    </dgm:pt>
    <dgm:pt modelId="{E2C4CFF5-150D-4F96-A418-D68964400AA0}" type="parTrans" cxnId="{8B967886-271E-4372-A733-7FD83E67151E}">
      <dgm:prSet/>
      <dgm:spPr/>
      <dgm:t>
        <a:bodyPr/>
        <a:lstStyle/>
        <a:p>
          <a:endParaRPr lang="en-US" noProof="0"/>
        </a:p>
      </dgm:t>
    </dgm:pt>
    <dgm:pt modelId="{07834F36-FA20-46B3-A7E8-B46D59EEA322}" type="sibTrans" cxnId="{8B967886-271E-4372-A733-7FD83E67151E}">
      <dgm:prSet/>
      <dgm:spPr/>
      <dgm:t>
        <a:bodyPr/>
        <a:lstStyle/>
        <a:p>
          <a:endParaRPr lang="en-US" noProof="0"/>
        </a:p>
      </dgm:t>
    </dgm:pt>
    <dgm:pt modelId="{BA1BDAC6-F0DE-4084-967F-8242213BBF58}">
      <dgm:prSet phldrT="[Text]" custT="1"/>
      <dgm:spPr/>
      <dgm:t>
        <a:bodyPr/>
        <a:lstStyle/>
        <a:p>
          <a:r>
            <a:rPr lang="en-US" sz="1200" noProof="0" dirty="0" smtClean="0">
              <a:solidFill>
                <a:schemeClr val="tx2"/>
              </a:solidFill>
            </a:rPr>
            <a:t>Knowledge</a:t>
          </a:r>
          <a:endParaRPr lang="en-US" sz="1200" noProof="0" dirty="0">
            <a:solidFill>
              <a:schemeClr val="tx2"/>
            </a:solidFill>
          </a:endParaRPr>
        </a:p>
      </dgm:t>
    </dgm:pt>
    <dgm:pt modelId="{428134E6-3913-4EF6-AF59-13D2A73FD0BB}" type="parTrans" cxnId="{FC1D6821-4532-4F5A-93BD-FE4BC123EF37}">
      <dgm:prSet/>
      <dgm:spPr/>
      <dgm:t>
        <a:bodyPr/>
        <a:lstStyle/>
        <a:p>
          <a:endParaRPr lang="en-US" noProof="0"/>
        </a:p>
      </dgm:t>
    </dgm:pt>
    <dgm:pt modelId="{D0447A6B-2243-4684-BE34-7464ADCF0718}" type="sibTrans" cxnId="{FC1D6821-4532-4F5A-93BD-FE4BC123EF37}">
      <dgm:prSet/>
      <dgm:spPr/>
      <dgm:t>
        <a:bodyPr/>
        <a:lstStyle/>
        <a:p>
          <a:endParaRPr lang="en-US" noProof="0"/>
        </a:p>
      </dgm:t>
    </dgm:pt>
    <dgm:pt modelId="{70F7D706-0D08-4E27-BC6D-E18458E59316}">
      <dgm:prSet phldrT="[Text]" custT="1"/>
      <dgm:spPr/>
      <dgm:t>
        <a:bodyPr/>
        <a:lstStyle/>
        <a:p>
          <a:r>
            <a:rPr lang="en-US" sz="1000" noProof="0" dirty="0" smtClean="0">
              <a:solidFill>
                <a:schemeClr val="tx2"/>
              </a:solidFill>
            </a:rPr>
            <a:t>Global best practices</a:t>
          </a:r>
          <a:endParaRPr lang="en-US" sz="1000" noProof="0" dirty="0">
            <a:solidFill>
              <a:schemeClr val="tx2"/>
            </a:solidFill>
          </a:endParaRPr>
        </a:p>
      </dgm:t>
    </dgm:pt>
    <dgm:pt modelId="{575BADE0-7D23-4399-BADE-67FCB1F99C38}" type="parTrans" cxnId="{FC365780-B5C4-4A01-ABC0-3622B13D07E6}">
      <dgm:prSet/>
      <dgm:spPr/>
      <dgm:t>
        <a:bodyPr/>
        <a:lstStyle/>
        <a:p>
          <a:endParaRPr lang="en-US" noProof="0"/>
        </a:p>
      </dgm:t>
    </dgm:pt>
    <dgm:pt modelId="{8716AF82-7677-4C6A-B182-660BBA7CB031}" type="sibTrans" cxnId="{FC365780-B5C4-4A01-ABC0-3622B13D07E6}">
      <dgm:prSet/>
      <dgm:spPr/>
      <dgm:t>
        <a:bodyPr/>
        <a:lstStyle/>
        <a:p>
          <a:endParaRPr lang="en-US" noProof="0"/>
        </a:p>
      </dgm:t>
    </dgm:pt>
    <dgm:pt modelId="{5FC9FEED-3E09-49F9-9793-985A8748538E}">
      <dgm:prSet phldrT="[Text]" custT="1"/>
      <dgm:spPr/>
      <dgm:t>
        <a:bodyPr/>
        <a:lstStyle/>
        <a:p>
          <a:r>
            <a:rPr lang="en-US" sz="1200" noProof="0" dirty="0" smtClean="0">
              <a:solidFill>
                <a:schemeClr val="tx2"/>
              </a:solidFill>
            </a:rPr>
            <a:t>Innovations</a:t>
          </a:r>
          <a:endParaRPr lang="en-US" sz="1200" noProof="0" dirty="0">
            <a:solidFill>
              <a:schemeClr val="tx2"/>
            </a:solidFill>
          </a:endParaRPr>
        </a:p>
      </dgm:t>
    </dgm:pt>
    <dgm:pt modelId="{7E5D65AF-8A9E-4520-9E19-66F28C84F111}" type="parTrans" cxnId="{9FFCB3A0-4B7C-467E-9F22-E245B6F25202}">
      <dgm:prSet/>
      <dgm:spPr/>
      <dgm:t>
        <a:bodyPr/>
        <a:lstStyle/>
        <a:p>
          <a:endParaRPr lang="en-US" noProof="0"/>
        </a:p>
      </dgm:t>
    </dgm:pt>
    <dgm:pt modelId="{86FD8ECB-FB19-488C-A517-5BB1352710CC}" type="sibTrans" cxnId="{9FFCB3A0-4B7C-467E-9F22-E245B6F25202}">
      <dgm:prSet/>
      <dgm:spPr/>
      <dgm:t>
        <a:bodyPr/>
        <a:lstStyle/>
        <a:p>
          <a:endParaRPr lang="en-US" noProof="0"/>
        </a:p>
      </dgm:t>
    </dgm:pt>
    <dgm:pt modelId="{88333369-C824-48F9-BBBC-D3779C6AF5F0}">
      <dgm:prSet phldrT="[Text]" custT="1"/>
      <dgm:spPr/>
      <dgm:t>
        <a:bodyPr/>
        <a:lstStyle/>
        <a:p>
          <a:r>
            <a:rPr lang="en-US" sz="1000" noProof="0" dirty="0" smtClean="0">
              <a:solidFill>
                <a:schemeClr val="tx2"/>
              </a:solidFill>
            </a:rPr>
            <a:t>Supply Chain Finance</a:t>
          </a:r>
          <a:endParaRPr lang="en-US" sz="1000" noProof="0" dirty="0">
            <a:solidFill>
              <a:schemeClr val="tx2"/>
            </a:solidFill>
          </a:endParaRPr>
        </a:p>
      </dgm:t>
    </dgm:pt>
    <dgm:pt modelId="{9BB3D944-2544-424B-80B3-FAFDBBE4918C}" type="parTrans" cxnId="{40139560-03F3-43FC-A80E-E661C148987C}">
      <dgm:prSet/>
      <dgm:spPr/>
      <dgm:t>
        <a:bodyPr/>
        <a:lstStyle/>
        <a:p>
          <a:endParaRPr lang="en-US" noProof="0"/>
        </a:p>
      </dgm:t>
    </dgm:pt>
    <dgm:pt modelId="{E6B78B5D-3A20-4A8F-82F5-B5E28DED08F7}" type="sibTrans" cxnId="{40139560-03F3-43FC-A80E-E661C148987C}">
      <dgm:prSet/>
      <dgm:spPr/>
      <dgm:t>
        <a:bodyPr/>
        <a:lstStyle/>
        <a:p>
          <a:endParaRPr lang="en-US" noProof="0"/>
        </a:p>
      </dgm:t>
    </dgm:pt>
    <dgm:pt modelId="{B4AC1EA8-04AF-4F44-AB30-15E502A4591E}">
      <dgm:prSet phldrT="[Text]" custT="1"/>
      <dgm:spPr/>
      <dgm:t>
        <a:bodyPr/>
        <a:lstStyle/>
        <a:p>
          <a:r>
            <a:rPr lang="en-US" sz="1000" noProof="0" dirty="0" smtClean="0">
              <a:solidFill>
                <a:schemeClr val="tx2"/>
              </a:solidFill>
            </a:rPr>
            <a:t>Knowledge collateral</a:t>
          </a:r>
          <a:endParaRPr lang="en-US" sz="1000" noProof="0" dirty="0">
            <a:solidFill>
              <a:schemeClr val="tx2"/>
            </a:solidFill>
          </a:endParaRPr>
        </a:p>
      </dgm:t>
    </dgm:pt>
    <dgm:pt modelId="{3FBF638C-A739-4A69-B9D7-0DD0F45FE856}" type="parTrans" cxnId="{0DC85966-15D9-4737-9EFB-EC6248C4DDF0}">
      <dgm:prSet/>
      <dgm:spPr/>
      <dgm:t>
        <a:bodyPr/>
        <a:lstStyle/>
        <a:p>
          <a:endParaRPr lang="en-US" noProof="0"/>
        </a:p>
      </dgm:t>
    </dgm:pt>
    <dgm:pt modelId="{7FC1C4CA-96DA-429A-825F-09608E9D1975}" type="sibTrans" cxnId="{0DC85966-15D9-4737-9EFB-EC6248C4DDF0}">
      <dgm:prSet/>
      <dgm:spPr/>
      <dgm:t>
        <a:bodyPr/>
        <a:lstStyle/>
        <a:p>
          <a:endParaRPr lang="en-US" noProof="0"/>
        </a:p>
      </dgm:t>
    </dgm:pt>
    <dgm:pt modelId="{59C9074D-5419-4927-AE8B-6DF41983699D}">
      <dgm:prSet phldrT="[Text]" custT="1"/>
      <dgm:spPr/>
      <dgm:t>
        <a:bodyPr/>
        <a:lstStyle/>
        <a:p>
          <a:r>
            <a:rPr lang="en-US" sz="1000" noProof="0" dirty="0" smtClean="0">
              <a:solidFill>
                <a:schemeClr val="tx2"/>
              </a:solidFill>
            </a:rPr>
            <a:t>NFS Services</a:t>
          </a:r>
          <a:endParaRPr lang="en-US" sz="1000" noProof="0" dirty="0">
            <a:solidFill>
              <a:schemeClr val="tx2"/>
            </a:solidFill>
          </a:endParaRPr>
        </a:p>
      </dgm:t>
    </dgm:pt>
    <dgm:pt modelId="{AE5B621B-DBF1-4C41-8691-067C1AA17870}" type="parTrans" cxnId="{5E9594F3-43A0-4459-A561-F40A4CFB144F}">
      <dgm:prSet/>
      <dgm:spPr/>
      <dgm:t>
        <a:bodyPr/>
        <a:lstStyle/>
        <a:p>
          <a:endParaRPr lang="en-US" noProof="0"/>
        </a:p>
      </dgm:t>
    </dgm:pt>
    <dgm:pt modelId="{5BB13102-115B-44F4-8790-DCB174ED950A}" type="sibTrans" cxnId="{5E9594F3-43A0-4459-A561-F40A4CFB144F}">
      <dgm:prSet/>
      <dgm:spPr/>
      <dgm:t>
        <a:bodyPr/>
        <a:lstStyle/>
        <a:p>
          <a:endParaRPr lang="en-US" noProof="0"/>
        </a:p>
      </dgm:t>
    </dgm:pt>
    <dgm:pt modelId="{D0778E6E-D9A1-4BEF-9A4F-31160BE109B3}">
      <dgm:prSet phldrT="[Text]" custT="1"/>
      <dgm:spPr/>
      <dgm:t>
        <a:bodyPr/>
        <a:lstStyle/>
        <a:p>
          <a:r>
            <a:rPr lang="en-US" sz="1000" noProof="0" dirty="0" smtClean="0">
              <a:solidFill>
                <a:schemeClr val="tx2"/>
              </a:solidFill>
            </a:rPr>
            <a:t>Supply chain tools</a:t>
          </a:r>
          <a:endParaRPr lang="en-US" sz="1000" noProof="0" dirty="0">
            <a:solidFill>
              <a:schemeClr val="tx2"/>
            </a:solidFill>
          </a:endParaRPr>
        </a:p>
      </dgm:t>
    </dgm:pt>
    <dgm:pt modelId="{70714C1E-A55A-44B0-A494-44B9A08ABB69}" type="sibTrans" cxnId="{E83AAE9C-99CE-4BD6-BB3F-111FF3454BE2}">
      <dgm:prSet/>
      <dgm:spPr/>
      <dgm:t>
        <a:bodyPr/>
        <a:lstStyle/>
        <a:p>
          <a:endParaRPr lang="en-US"/>
        </a:p>
      </dgm:t>
    </dgm:pt>
    <dgm:pt modelId="{7C67744A-367F-4C7A-A0E0-0EBDB2536312}" type="parTrans" cxnId="{E83AAE9C-99CE-4BD6-BB3F-111FF3454BE2}">
      <dgm:prSet/>
      <dgm:spPr/>
      <dgm:t>
        <a:bodyPr/>
        <a:lstStyle/>
        <a:p>
          <a:endParaRPr lang="en-US"/>
        </a:p>
      </dgm:t>
    </dgm:pt>
    <dgm:pt modelId="{A51A081E-6613-41BD-9F91-D9111EEFF57A}">
      <dgm:prSet phldrT="[Text]" custT="1"/>
      <dgm:spPr/>
      <dgm:t>
        <a:bodyPr/>
        <a:lstStyle/>
        <a:p>
          <a:r>
            <a:rPr lang="en-US" sz="1000" noProof="0" dirty="0" smtClean="0">
              <a:solidFill>
                <a:schemeClr val="tx2"/>
              </a:solidFill>
            </a:rPr>
            <a:t>Wallet sizing tools</a:t>
          </a:r>
          <a:endParaRPr lang="en-US" sz="1000" noProof="0" dirty="0">
            <a:solidFill>
              <a:schemeClr val="tx2"/>
            </a:solidFill>
          </a:endParaRPr>
        </a:p>
      </dgm:t>
    </dgm:pt>
    <dgm:pt modelId="{74AA4054-9AD3-4B41-90CA-85170DE1D576}" type="sibTrans" cxnId="{4CDFB401-5B3A-4BE3-B454-B6DEC6EA2B9F}">
      <dgm:prSet/>
      <dgm:spPr/>
      <dgm:t>
        <a:bodyPr/>
        <a:lstStyle/>
        <a:p>
          <a:endParaRPr lang="en-US" noProof="0"/>
        </a:p>
      </dgm:t>
    </dgm:pt>
    <dgm:pt modelId="{F965EEA5-485F-4D6D-9D91-D089E393A60D}" type="parTrans" cxnId="{4CDFB401-5B3A-4BE3-B454-B6DEC6EA2B9F}">
      <dgm:prSet/>
      <dgm:spPr/>
      <dgm:t>
        <a:bodyPr/>
        <a:lstStyle/>
        <a:p>
          <a:endParaRPr lang="en-US" noProof="0"/>
        </a:p>
      </dgm:t>
    </dgm:pt>
    <dgm:pt modelId="{6B236B9F-6CEC-4C36-97C5-B399E1E43A4E}">
      <dgm:prSet phldrT="[Text]" custT="1"/>
      <dgm:spPr/>
      <dgm:t>
        <a:bodyPr/>
        <a:lstStyle/>
        <a:p>
          <a:r>
            <a:rPr lang="en-US" sz="1000" noProof="0" dirty="0" smtClean="0">
              <a:solidFill>
                <a:schemeClr val="tx2"/>
              </a:solidFill>
            </a:rPr>
            <a:t>Benchmarking </a:t>
          </a:r>
          <a:endParaRPr lang="en-US" sz="1000" noProof="0" dirty="0">
            <a:solidFill>
              <a:schemeClr val="tx2"/>
            </a:solidFill>
          </a:endParaRPr>
        </a:p>
      </dgm:t>
    </dgm:pt>
    <dgm:pt modelId="{69450C86-296D-4AAB-A6B7-4DF552637570}" type="sibTrans" cxnId="{9F1F9BA3-A11A-40B9-BB4D-19EBDBEF8EF8}">
      <dgm:prSet/>
      <dgm:spPr/>
      <dgm:t>
        <a:bodyPr/>
        <a:lstStyle/>
        <a:p>
          <a:endParaRPr lang="en-US" noProof="0"/>
        </a:p>
      </dgm:t>
    </dgm:pt>
    <dgm:pt modelId="{F032FDBD-F674-4CFE-90F9-77E08E42DB24}" type="parTrans" cxnId="{9F1F9BA3-A11A-40B9-BB4D-19EBDBEF8EF8}">
      <dgm:prSet/>
      <dgm:spPr/>
      <dgm:t>
        <a:bodyPr/>
        <a:lstStyle/>
        <a:p>
          <a:endParaRPr lang="en-US" noProof="0"/>
        </a:p>
      </dgm:t>
    </dgm:pt>
    <dgm:pt modelId="{3DEA32C8-9374-4981-8D9E-6F00BA721D0C}">
      <dgm:prSet phldrT="[Text]" custT="1"/>
      <dgm:spPr/>
      <dgm:t>
        <a:bodyPr/>
        <a:lstStyle/>
        <a:p>
          <a:r>
            <a:rPr lang="en-US" sz="1000" noProof="0" dirty="0" smtClean="0">
              <a:solidFill>
                <a:schemeClr val="tx2"/>
              </a:solidFill>
            </a:rPr>
            <a:t>Portfolio value analysis </a:t>
          </a:r>
          <a:endParaRPr lang="en-US" sz="1000" noProof="0" dirty="0">
            <a:solidFill>
              <a:schemeClr val="tx2"/>
            </a:solidFill>
          </a:endParaRPr>
        </a:p>
      </dgm:t>
    </dgm:pt>
    <dgm:pt modelId="{14A6250A-12B2-4511-AA56-19E1FDBCF09B}" type="sibTrans" cxnId="{C65CFD71-2F86-4668-AAEC-C8D0C48ADC0C}">
      <dgm:prSet/>
      <dgm:spPr/>
      <dgm:t>
        <a:bodyPr/>
        <a:lstStyle/>
        <a:p>
          <a:endParaRPr lang="en-US"/>
        </a:p>
      </dgm:t>
    </dgm:pt>
    <dgm:pt modelId="{D39F3DF6-50D7-4737-AE54-377F60AD7A7D}" type="parTrans" cxnId="{C65CFD71-2F86-4668-AAEC-C8D0C48ADC0C}">
      <dgm:prSet/>
      <dgm:spPr/>
      <dgm:t>
        <a:bodyPr/>
        <a:lstStyle/>
        <a:p>
          <a:endParaRPr lang="en-US"/>
        </a:p>
      </dgm:t>
    </dgm:pt>
    <dgm:pt modelId="{1F3118C5-5F9E-4DCA-9E5A-64DC42C58423}">
      <dgm:prSet phldrT="[Text]" custT="1"/>
      <dgm:spPr/>
      <dgm:t>
        <a:bodyPr/>
        <a:lstStyle/>
        <a:p>
          <a:r>
            <a:rPr lang="en-US" sz="1000" noProof="0" dirty="0" smtClean="0">
              <a:solidFill>
                <a:schemeClr val="tx2"/>
              </a:solidFill>
            </a:rPr>
            <a:t>Competency analysis</a:t>
          </a:r>
          <a:endParaRPr lang="en-US" sz="1000" noProof="0" dirty="0">
            <a:solidFill>
              <a:schemeClr val="tx2"/>
            </a:solidFill>
          </a:endParaRPr>
        </a:p>
      </dgm:t>
    </dgm:pt>
    <dgm:pt modelId="{6909545A-E2AA-4115-B224-1CA1FA50FD73}" type="sibTrans" cxnId="{32C4F6A7-37F4-456D-8505-BB012B562BCA}">
      <dgm:prSet/>
      <dgm:spPr/>
      <dgm:t>
        <a:bodyPr/>
        <a:lstStyle/>
        <a:p>
          <a:endParaRPr lang="en-US" noProof="0"/>
        </a:p>
      </dgm:t>
    </dgm:pt>
    <dgm:pt modelId="{07B296C0-0A4B-423B-82B7-2FF19588A250}" type="parTrans" cxnId="{32C4F6A7-37F4-456D-8505-BB012B562BCA}">
      <dgm:prSet/>
      <dgm:spPr/>
      <dgm:t>
        <a:bodyPr/>
        <a:lstStyle/>
        <a:p>
          <a:endParaRPr lang="en-US" noProof="0"/>
        </a:p>
      </dgm:t>
    </dgm:pt>
    <dgm:pt modelId="{2147BB5A-0CDD-413F-9E37-A9E9819E9831}">
      <dgm:prSet phldrT="[Text]" custT="1"/>
      <dgm:spPr/>
      <dgm:t>
        <a:bodyPr/>
        <a:lstStyle/>
        <a:p>
          <a:r>
            <a:rPr lang="en-US" sz="1000" noProof="0" dirty="0" smtClean="0">
              <a:solidFill>
                <a:schemeClr val="tx2"/>
              </a:solidFill>
            </a:rPr>
            <a:t>Workshop materials </a:t>
          </a:r>
          <a:endParaRPr lang="en-US" sz="1000" noProof="0" dirty="0">
            <a:solidFill>
              <a:schemeClr val="tx2"/>
            </a:solidFill>
          </a:endParaRPr>
        </a:p>
      </dgm:t>
    </dgm:pt>
    <dgm:pt modelId="{39DE354F-F94C-43AD-B947-56877B0CBCB2}" type="parTrans" cxnId="{4BB6F46C-4AD3-4E79-8541-7870AC241822}">
      <dgm:prSet/>
      <dgm:spPr/>
      <dgm:t>
        <a:bodyPr/>
        <a:lstStyle/>
        <a:p>
          <a:endParaRPr lang="en-US"/>
        </a:p>
      </dgm:t>
    </dgm:pt>
    <dgm:pt modelId="{CDB3F263-4613-41FB-96CA-28593B9AC509}" type="sibTrans" cxnId="{4BB6F46C-4AD3-4E79-8541-7870AC241822}">
      <dgm:prSet/>
      <dgm:spPr/>
      <dgm:t>
        <a:bodyPr/>
        <a:lstStyle/>
        <a:p>
          <a:endParaRPr lang="en-US"/>
        </a:p>
      </dgm:t>
    </dgm:pt>
    <dgm:pt modelId="{45D309C2-9238-4525-BE6B-AD4F53E7584D}">
      <dgm:prSet phldrT="[Text]" custT="1"/>
      <dgm:spPr/>
      <dgm:t>
        <a:bodyPr/>
        <a:lstStyle/>
        <a:p>
          <a:r>
            <a:rPr lang="en-US" sz="1000" noProof="0" dirty="0" smtClean="0">
              <a:solidFill>
                <a:schemeClr val="tx2"/>
              </a:solidFill>
            </a:rPr>
            <a:t>Peer to Peer learning</a:t>
          </a:r>
          <a:endParaRPr lang="en-US" sz="1000" noProof="0" dirty="0">
            <a:solidFill>
              <a:schemeClr val="tx2"/>
            </a:solidFill>
          </a:endParaRPr>
        </a:p>
      </dgm:t>
    </dgm:pt>
    <dgm:pt modelId="{AD7B3295-D1F3-4F32-84E8-28C895A82A68}" type="parTrans" cxnId="{27D9E14D-15B7-49F1-9743-26F7C3788BFE}">
      <dgm:prSet/>
      <dgm:spPr/>
      <dgm:t>
        <a:bodyPr/>
        <a:lstStyle/>
        <a:p>
          <a:endParaRPr lang="en-US"/>
        </a:p>
      </dgm:t>
    </dgm:pt>
    <dgm:pt modelId="{10D50699-02B7-4E20-86EC-46551A5CAF18}" type="sibTrans" cxnId="{27D9E14D-15B7-49F1-9743-26F7C3788BFE}">
      <dgm:prSet/>
      <dgm:spPr/>
      <dgm:t>
        <a:bodyPr/>
        <a:lstStyle/>
        <a:p>
          <a:endParaRPr lang="en-US"/>
        </a:p>
      </dgm:t>
    </dgm:pt>
    <dgm:pt modelId="{E0F35BC1-6B49-4AFD-9C50-01BF4C4F5B79}">
      <dgm:prSet phldrT="[Text]" custT="1"/>
      <dgm:spPr/>
      <dgm:t>
        <a:bodyPr/>
        <a:lstStyle/>
        <a:p>
          <a:r>
            <a:rPr lang="en-US" sz="1000" noProof="0" dirty="0" smtClean="0">
              <a:solidFill>
                <a:schemeClr val="tx2"/>
              </a:solidFill>
            </a:rPr>
            <a:t>Country/sector knowhow</a:t>
          </a:r>
          <a:endParaRPr lang="en-US" sz="1000" noProof="0" dirty="0">
            <a:solidFill>
              <a:schemeClr val="tx2"/>
            </a:solidFill>
          </a:endParaRPr>
        </a:p>
      </dgm:t>
    </dgm:pt>
    <dgm:pt modelId="{94B61048-CDEA-41AC-A297-5FA872178AE6}" type="parTrans" cxnId="{2A093D34-6B9F-4821-B943-F9CD8335E5A1}">
      <dgm:prSet/>
      <dgm:spPr/>
      <dgm:t>
        <a:bodyPr/>
        <a:lstStyle/>
        <a:p>
          <a:endParaRPr lang="en-US"/>
        </a:p>
      </dgm:t>
    </dgm:pt>
    <dgm:pt modelId="{16FECA65-E4E6-44B6-8D8C-A0EAA39753CC}" type="sibTrans" cxnId="{2A093D34-6B9F-4821-B943-F9CD8335E5A1}">
      <dgm:prSet/>
      <dgm:spPr/>
      <dgm:t>
        <a:bodyPr/>
        <a:lstStyle/>
        <a:p>
          <a:endParaRPr lang="en-US"/>
        </a:p>
      </dgm:t>
    </dgm:pt>
    <dgm:pt modelId="{D76E725F-13C9-4F6A-8516-0A2CAEF0A91C}">
      <dgm:prSet phldrT="[Text]" custT="1"/>
      <dgm:spPr/>
      <dgm:t>
        <a:bodyPr/>
        <a:lstStyle/>
        <a:p>
          <a:r>
            <a:rPr lang="en-US" sz="1000" noProof="0" dirty="0" smtClean="0">
              <a:solidFill>
                <a:schemeClr val="tx2"/>
              </a:solidFill>
            </a:rPr>
            <a:t>Global experts</a:t>
          </a:r>
          <a:endParaRPr lang="en-US" sz="1000" noProof="0" dirty="0">
            <a:solidFill>
              <a:schemeClr val="tx2"/>
            </a:solidFill>
          </a:endParaRPr>
        </a:p>
      </dgm:t>
    </dgm:pt>
    <dgm:pt modelId="{51AAC936-522C-493C-BBFC-2AF73FA8F951}" type="parTrans" cxnId="{4BBDFDF8-3E33-42CE-A8CF-9BCCD445AEA3}">
      <dgm:prSet/>
      <dgm:spPr/>
      <dgm:t>
        <a:bodyPr/>
        <a:lstStyle/>
        <a:p>
          <a:endParaRPr lang="en-US"/>
        </a:p>
      </dgm:t>
    </dgm:pt>
    <dgm:pt modelId="{3AE6BDD5-3E34-4CC5-973D-5624A2E473F3}" type="sibTrans" cxnId="{4BBDFDF8-3E33-42CE-A8CF-9BCCD445AEA3}">
      <dgm:prSet/>
      <dgm:spPr/>
      <dgm:t>
        <a:bodyPr/>
        <a:lstStyle/>
        <a:p>
          <a:endParaRPr lang="en-US"/>
        </a:p>
      </dgm:t>
    </dgm:pt>
    <dgm:pt modelId="{D1754C26-EE70-4DE8-B223-89AD59E3801E}">
      <dgm:prSet phldrT="[Text]" custT="1"/>
      <dgm:spPr/>
      <dgm:t>
        <a:bodyPr/>
        <a:lstStyle/>
        <a:p>
          <a:r>
            <a:rPr lang="en-US" sz="1000" noProof="0" dirty="0" smtClean="0">
              <a:solidFill>
                <a:schemeClr val="tx2"/>
              </a:solidFill>
            </a:rPr>
            <a:t>Check diagnostic</a:t>
          </a:r>
          <a:endParaRPr lang="en-US" sz="1000" noProof="0" dirty="0">
            <a:solidFill>
              <a:schemeClr val="tx2"/>
            </a:solidFill>
          </a:endParaRPr>
        </a:p>
      </dgm:t>
    </dgm:pt>
    <dgm:pt modelId="{05620D3E-B978-4246-9A44-90C06F652EAE}" type="parTrans" cxnId="{F1A06B2C-238F-4DC2-807A-201FF842E565}">
      <dgm:prSet/>
      <dgm:spPr/>
      <dgm:t>
        <a:bodyPr/>
        <a:lstStyle/>
        <a:p>
          <a:endParaRPr lang="en-US"/>
        </a:p>
      </dgm:t>
    </dgm:pt>
    <dgm:pt modelId="{7F1EE8D5-1FB7-4E34-96E0-F8D6BC89A136}" type="sibTrans" cxnId="{F1A06B2C-238F-4DC2-807A-201FF842E565}">
      <dgm:prSet/>
      <dgm:spPr/>
      <dgm:t>
        <a:bodyPr/>
        <a:lstStyle/>
        <a:p>
          <a:endParaRPr lang="en-US"/>
        </a:p>
      </dgm:t>
    </dgm:pt>
    <dgm:pt modelId="{5E34F7C3-9C18-487B-AB26-6DDEE3959137}">
      <dgm:prSet phldrT="[Text]" custT="1"/>
      <dgm:spPr/>
      <dgm:t>
        <a:bodyPr/>
        <a:lstStyle/>
        <a:p>
          <a:r>
            <a:rPr lang="en-US" sz="1000" noProof="0" dirty="0" smtClean="0">
              <a:solidFill>
                <a:schemeClr val="tx2"/>
              </a:solidFill>
            </a:rPr>
            <a:t>VSE Banking </a:t>
          </a:r>
          <a:endParaRPr lang="en-US" sz="1000" noProof="0" dirty="0">
            <a:solidFill>
              <a:schemeClr val="tx2"/>
            </a:solidFill>
          </a:endParaRPr>
        </a:p>
      </dgm:t>
    </dgm:pt>
    <dgm:pt modelId="{426101EC-C88C-40E5-92E3-2FF8AE18DC36}" type="parTrans" cxnId="{9DE34478-BD7A-4B32-8BE9-C66E197DC2B9}">
      <dgm:prSet/>
      <dgm:spPr/>
      <dgm:t>
        <a:bodyPr/>
        <a:lstStyle/>
        <a:p>
          <a:endParaRPr lang="en-US"/>
        </a:p>
      </dgm:t>
    </dgm:pt>
    <dgm:pt modelId="{6571C389-9514-4966-831F-AC514B0A7E30}" type="sibTrans" cxnId="{9DE34478-BD7A-4B32-8BE9-C66E197DC2B9}">
      <dgm:prSet/>
      <dgm:spPr/>
      <dgm:t>
        <a:bodyPr/>
        <a:lstStyle/>
        <a:p>
          <a:endParaRPr lang="en-US"/>
        </a:p>
      </dgm:t>
    </dgm:pt>
    <dgm:pt modelId="{8B251838-4220-47A4-BEB8-A2A8E057E98B}">
      <dgm:prSet phldrT="[Text]" custT="1"/>
      <dgm:spPr/>
      <dgm:t>
        <a:bodyPr/>
        <a:lstStyle/>
        <a:p>
          <a:r>
            <a:rPr lang="en-US" sz="1000" noProof="0" dirty="0" smtClean="0">
              <a:solidFill>
                <a:schemeClr val="tx2"/>
              </a:solidFill>
            </a:rPr>
            <a:t>Banking on Women</a:t>
          </a:r>
          <a:endParaRPr lang="en-US" sz="1000" noProof="0" dirty="0">
            <a:solidFill>
              <a:schemeClr val="tx2"/>
            </a:solidFill>
          </a:endParaRPr>
        </a:p>
      </dgm:t>
    </dgm:pt>
    <dgm:pt modelId="{B71BBFA6-B85C-4921-9E99-289BA3778BB8}" type="parTrans" cxnId="{0948409F-268A-47DE-8921-2E1D1C096429}">
      <dgm:prSet/>
      <dgm:spPr/>
      <dgm:t>
        <a:bodyPr/>
        <a:lstStyle/>
        <a:p>
          <a:endParaRPr lang="en-US"/>
        </a:p>
      </dgm:t>
    </dgm:pt>
    <dgm:pt modelId="{5DEF0B04-34D3-44D2-8551-38F04873B681}" type="sibTrans" cxnId="{0948409F-268A-47DE-8921-2E1D1C096429}">
      <dgm:prSet/>
      <dgm:spPr/>
      <dgm:t>
        <a:bodyPr/>
        <a:lstStyle/>
        <a:p>
          <a:endParaRPr lang="en-US"/>
        </a:p>
      </dgm:t>
    </dgm:pt>
    <dgm:pt modelId="{AADEDF2E-52A2-4A56-834D-17C568846B34}">
      <dgm:prSet phldrT="[Text]" custT="1"/>
      <dgm:spPr/>
      <dgm:t>
        <a:bodyPr/>
        <a:lstStyle/>
        <a:p>
          <a:r>
            <a:rPr lang="en-US" sz="1000" noProof="0" dirty="0" smtClean="0">
              <a:solidFill>
                <a:schemeClr val="tx2"/>
              </a:solidFill>
            </a:rPr>
            <a:t>Technology solutions </a:t>
          </a:r>
          <a:endParaRPr lang="en-US" sz="1000" noProof="0" dirty="0">
            <a:solidFill>
              <a:schemeClr val="tx2"/>
            </a:solidFill>
          </a:endParaRPr>
        </a:p>
      </dgm:t>
    </dgm:pt>
    <dgm:pt modelId="{2F2EE55E-480B-4DFC-A270-6A7EAF303700}" type="parTrans" cxnId="{07D90B3C-8F16-4D6F-9948-D0AB112640A2}">
      <dgm:prSet/>
      <dgm:spPr/>
      <dgm:t>
        <a:bodyPr/>
        <a:lstStyle/>
        <a:p>
          <a:endParaRPr lang="en-US"/>
        </a:p>
      </dgm:t>
    </dgm:pt>
    <dgm:pt modelId="{4B4E1C49-B99D-4907-9B64-5BDA6992CC6C}" type="sibTrans" cxnId="{07D90B3C-8F16-4D6F-9948-D0AB112640A2}">
      <dgm:prSet/>
      <dgm:spPr/>
      <dgm:t>
        <a:bodyPr/>
        <a:lstStyle/>
        <a:p>
          <a:endParaRPr lang="en-US"/>
        </a:p>
      </dgm:t>
    </dgm:pt>
    <dgm:pt modelId="{AE417EF0-E952-4BAC-801A-4BB4B1075BDC}">
      <dgm:prSet phldrT="[Text]" custT="1"/>
      <dgm:spPr/>
      <dgm:t>
        <a:bodyPr/>
        <a:lstStyle/>
        <a:p>
          <a:endParaRPr lang="en-US" sz="1000" noProof="0" dirty="0">
            <a:solidFill>
              <a:schemeClr val="tx2"/>
            </a:solidFill>
          </a:endParaRPr>
        </a:p>
      </dgm:t>
    </dgm:pt>
    <dgm:pt modelId="{7BA1BA62-5572-452B-A29B-EF996069A4B5}" type="parTrans" cxnId="{8EBBB2A5-DF97-481F-8B40-84C4E840442C}">
      <dgm:prSet/>
      <dgm:spPr/>
      <dgm:t>
        <a:bodyPr/>
        <a:lstStyle/>
        <a:p>
          <a:endParaRPr lang="en-US"/>
        </a:p>
      </dgm:t>
    </dgm:pt>
    <dgm:pt modelId="{5D13901C-6B90-475E-A805-DEF90317DD45}" type="sibTrans" cxnId="{8EBBB2A5-DF97-481F-8B40-84C4E840442C}">
      <dgm:prSet/>
      <dgm:spPr/>
      <dgm:t>
        <a:bodyPr/>
        <a:lstStyle/>
        <a:p>
          <a:endParaRPr lang="en-US"/>
        </a:p>
      </dgm:t>
    </dgm:pt>
    <dgm:pt modelId="{69B05A4A-FB76-4BF3-B7BF-0F260AF59FBB}">
      <dgm:prSet phldrT="[Text]" custT="1"/>
      <dgm:spPr/>
      <dgm:t>
        <a:bodyPr/>
        <a:lstStyle/>
        <a:p>
          <a:r>
            <a:rPr lang="en-US" sz="1000" noProof="0" dirty="0" smtClean="0">
              <a:solidFill>
                <a:schemeClr val="tx2"/>
              </a:solidFill>
            </a:rPr>
            <a:t>Sustainable energy</a:t>
          </a:r>
          <a:endParaRPr lang="en-US" sz="1000" noProof="0" dirty="0">
            <a:solidFill>
              <a:schemeClr val="tx2"/>
            </a:solidFill>
          </a:endParaRPr>
        </a:p>
      </dgm:t>
    </dgm:pt>
    <dgm:pt modelId="{D9D70CB4-C709-44FD-AC49-B55378CFE0A8}" type="parTrans" cxnId="{B36AE8AC-5C1A-4A6F-BB05-F90BF2AE310F}">
      <dgm:prSet/>
      <dgm:spPr/>
      <dgm:t>
        <a:bodyPr/>
        <a:lstStyle/>
        <a:p>
          <a:endParaRPr lang="en-US"/>
        </a:p>
      </dgm:t>
    </dgm:pt>
    <dgm:pt modelId="{D867D1B9-23AD-438E-9FA6-2ACF9047D444}" type="sibTrans" cxnId="{B36AE8AC-5C1A-4A6F-BB05-F90BF2AE310F}">
      <dgm:prSet/>
      <dgm:spPr/>
      <dgm:t>
        <a:bodyPr/>
        <a:lstStyle/>
        <a:p>
          <a:endParaRPr lang="en-US"/>
        </a:p>
      </dgm:t>
    </dgm:pt>
    <dgm:pt modelId="{C423238E-FD5B-4CF4-B39E-97E0E0126454}" type="pres">
      <dgm:prSet presAssocID="{0BA5AC71-1768-4AB4-A63A-8DB0C5D26DAD}" presName="linearFlow" presStyleCnt="0">
        <dgm:presLayoutVars>
          <dgm:dir/>
          <dgm:animLvl val="lvl"/>
          <dgm:resizeHandles val="exact"/>
        </dgm:presLayoutVars>
      </dgm:prSet>
      <dgm:spPr/>
      <dgm:t>
        <a:bodyPr/>
        <a:lstStyle/>
        <a:p>
          <a:endParaRPr lang="es-ES"/>
        </a:p>
      </dgm:t>
    </dgm:pt>
    <dgm:pt modelId="{A005A697-14DF-4849-8CF6-045CCC8B4AC3}" type="pres">
      <dgm:prSet presAssocID="{E623B87C-7C8D-4527-B574-B5D8F6E9E6AF}" presName="composite" presStyleCnt="0"/>
      <dgm:spPr/>
    </dgm:pt>
    <dgm:pt modelId="{EE5C5557-72FA-44DC-BB0A-2F729E402C9A}" type="pres">
      <dgm:prSet presAssocID="{E623B87C-7C8D-4527-B574-B5D8F6E9E6AF}" presName="parTx" presStyleLbl="node1" presStyleIdx="0" presStyleCnt="3">
        <dgm:presLayoutVars>
          <dgm:chMax val="0"/>
          <dgm:chPref val="0"/>
          <dgm:bulletEnabled val="1"/>
        </dgm:presLayoutVars>
      </dgm:prSet>
      <dgm:spPr/>
      <dgm:t>
        <a:bodyPr/>
        <a:lstStyle/>
        <a:p>
          <a:endParaRPr lang="es-ES"/>
        </a:p>
      </dgm:t>
    </dgm:pt>
    <dgm:pt modelId="{8682A274-773B-41DE-ABDA-CF7C13739C82}" type="pres">
      <dgm:prSet presAssocID="{E623B87C-7C8D-4527-B574-B5D8F6E9E6AF}" presName="parSh" presStyleLbl="node1" presStyleIdx="0" presStyleCnt="3"/>
      <dgm:spPr/>
      <dgm:t>
        <a:bodyPr/>
        <a:lstStyle/>
        <a:p>
          <a:endParaRPr lang="es-ES"/>
        </a:p>
      </dgm:t>
    </dgm:pt>
    <dgm:pt modelId="{56AF5B60-A4F3-41D6-9CED-D802CFF8045D}" type="pres">
      <dgm:prSet presAssocID="{E623B87C-7C8D-4527-B574-B5D8F6E9E6AF}" presName="desTx" presStyleLbl="fgAcc1" presStyleIdx="0" presStyleCnt="3" custScaleX="116224" custScaleY="99255" custLinFactNeighborX="-8285" custLinFactNeighborY="-107">
        <dgm:presLayoutVars>
          <dgm:bulletEnabled val="1"/>
        </dgm:presLayoutVars>
      </dgm:prSet>
      <dgm:spPr/>
      <dgm:t>
        <a:bodyPr/>
        <a:lstStyle/>
        <a:p>
          <a:endParaRPr lang="es-ES"/>
        </a:p>
      </dgm:t>
    </dgm:pt>
    <dgm:pt modelId="{F8533904-5B6D-43EB-B31C-B0CD6BAE4E35}" type="pres">
      <dgm:prSet presAssocID="{07834F36-FA20-46B3-A7E8-B46D59EEA322}" presName="sibTrans" presStyleLbl="sibTrans2D1" presStyleIdx="0" presStyleCnt="2"/>
      <dgm:spPr/>
      <dgm:t>
        <a:bodyPr/>
        <a:lstStyle/>
        <a:p>
          <a:endParaRPr lang="es-ES"/>
        </a:p>
      </dgm:t>
    </dgm:pt>
    <dgm:pt modelId="{EEC6FB61-36AD-4593-86C3-0A03AEB93402}" type="pres">
      <dgm:prSet presAssocID="{07834F36-FA20-46B3-A7E8-B46D59EEA322}" presName="connTx" presStyleLbl="sibTrans2D1" presStyleIdx="0" presStyleCnt="2"/>
      <dgm:spPr/>
      <dgm:t>
        <a:bodyPr/>
        <a:lstStyle/>
        <a:p>
          <a:endParaRPr lang="es-ES"/>
        </a:p>
      </dgm:t>
    </dgm:pt>
    <dgm:pt modelId="{273D80E4-B4CF-4A21-8CEC-3E13B1A7F9F4}" type="pres">
      <dgm:prSet presAssocID="{BA1BDAC6-F0DE-4084-967F-8242213BBF58}" presName="composite" presStyleCnt="0"/>
      <dgm:spPr/>
    </dgm:pt>
    <dgm:pt modelId="{57078D6E-5550-4D99-8625-C40BCA39DF8F}" type="pres">
      <dgm:prSet presAssocID="{BA1BDAC6-F0DE-4084-967F-8242213BBF58}" presName="parTx" presStyleLbl="node1" presStyleIdx="0" presStyleCnt="3">
        <dgm:presLayoutVars>
          <dgm:chMax val="0"/>
          <dgm:chPref val="0"/>
          <dgm:bulletEnabled val="1"/>
        </dgm:presLayoutVars>
      </dgm:prSet>
      <dgm:spPr/>
      <dgm:t>
        <a:bodyPr/>
        <a:lstStyle/>
        <a:p>
          <a:endParaRPr lang="es-ES"/>
        </a:p>
      </dgm:t>
    </dgm:pt>
    <dgm:pt modelId="{598ADB3D-4026-4432-9B1C-EB542FADA7A5}" type="pres">
      <dgm:prSet presAssocID="{BA1BDAC6-F0DE-4084-967F-8242213BBF58}" presName="parSh" presStyleLbl="node1" presStyleIdx="1" presStyleCnt="3"/>
      <dgm:spPr/>
      <dgm:t>
        <a:bodyPr/>
        <a:lstStyle/>
        <a:p>
          <a:endParaRPr lang="es-ES"/>
        </a:p>
      </dgm:t>
    </dgm:pt>
    <dgm:pt modelId="{11DFD572-AEA7-4582-8BC5-0A74A9F53765}" type="pres">
      <dgm:prSet presAssocID="{BA1BDAC6-F0DE-4084-967F-8242213BBF58}" presName="desTx" presStyleLbl="fgAcc1" presStyleIdx="1" presStyleCnt="3" custScaleX="109311" custScaleY="101597" custLinFactNeighborX="-1152" custLinFactNeighborY="1356">
        <dgm:presLayoutVars>
          <dgm:bulletEnabled val="1"/>
        </dgm:presLayoutVars>
      </dgm:prSet>
      <dgm:spPr/>
      <dgm:t>
        <a:bodyPr/>
        <a:lstStyle/>
        <a:p>
          <a:endParaRPr lang="es-ES"/>
        </a:p>
      </dgm:t>
    </dgm:pt>
    <dgm:pt modelId="{5678F202-AAC9-4FDE-8A49-AF321BF6FEC7}" type="pres">
      <dgm:prSet presAssocID="{D0447A6B-2243-4684-BE34-7464ADCF0718}" presName="sibTrans" presStyleLbl="sibTrans2D1" presStyleIdx="1" presStyleCnt="2"/>
      <dgm:spPr/>
      <dgm:t>
        <a:bodyPr/>
        <a:lstStyle/>
        <a:p>
          <a:endParaRPr lang="es-ES"/>
        </a:p>
      </dgm:t>
    </dgm:pt>
    <dgm:pt modelId="{C9D3865B-D967-4712-96BB-7540971787B0}" type="pres">
      <dgm:prSet presAssocID="{D0447A6B-2243-4684-BE34-7464ADCF0718}" presName="connTx" presStyleLbl="sibTrans2D1" presStyleIdx="1" presStyleCnt="2"/>
      <dgm:spPr/>
      <dgm:t>
        <a:bodyPr/>
        <a:lstStyle/>
        <a:p>
          <a:endParaRPr lang="es-ES"/>
        </a:p>
      </dgm:t>
    </dgm:pt>
    <dgm:pt modelId="{03ACAC1D-303F-4A97-88E2-B4AC0B18C2CE}" type="pres">
      <dgm:prSet presAssocID="{5FC9FEED-3E09-49F9-9793-985A8748538E}" presName="composite" presStyleCnt="0"/>
      <dgm:spPr/>
    </dgm:pt>
    <dgm:pt modelId="{F8FD935C-ADF5-4A0F-9F36-07112458B0F5}" type="pres">
      <dgm:prSet presAssocID="{5FC9FEED-3E09-49F9-9793-985A8748538E}" presName="parTx" presStyleLbl="node1" presStyleIdx="1" presStyleCnt="3">
        <dgm:presLayoutVars>
          <dgm:chMax val="0"/>
          <dgm:chPref val="0"/>
          <dgm:bulletEnabled val="1"/>
        </dgm:presLayoutVars>
      </dgm:prSet>
      <dgm:spPr/>
      <dgm:t>
        <a:bodyPr/>
        <a:lstStyle/>
        <a:p>
          <a:endParaRPr lang="es-ES"/>
        </a:p>
      </dgm:t>
    </dgm:pt>
    <dgm:pt modelId="{A5B7E953-C936-4277-8D05-6F957C399464}" type="pres">
      <dgm:prSet presAssocID="{5FC9FEED-3E09-49F9-9793-985A8748538E}" presName="parSh" presStyleLbl="node1" presStyleIdx="2" presStyleCnt="3"/>
      <dgm:spPr/>
      <dgm:t>
        <a:bodyPr/>
        <a:lstStyle/>
        <a:p>
          <a:endParaRPr lang="es-ES"/>
        </a:p>
      </dgm:t>
    </dgm:pt>
    <dgm:pt modelId="{24A1FD54-7EBC-4A6F-A9F4-FC5823AB785E}" type="pres">
      <dgm:prSet presAssocID="{5FC9FEED-3E09-49F9-9793-985A8748538E}" presName="desTx" presStyleLbl="fgAcc1" presStyleIdx="2" presStyleCnt="3" custScaleX="104258" custScaleY="104593" custLinFactNeighborX="-576" custLinFactNeighborY="4029">
        <dgm:presLayoutVars>
          <dgm:bulletEnabled val="1"/>
        </dgm:presLayoutVars>
      </dgm:prSet>
      <dgm:spPr/>
      <dgm:t>
        <a:bodyPr/>
        <a:lstStyle/>
        <a:p>
          <a:endParaRPr lang="es-ES"/>
        </a:p>
      </dgm:t>
    </dgm:pt>
  </dgm:ptLst>
  <dgm:cxnLst>
    <dgm:cxn modelId="{D700718C-15E6-4220-B685-B9A176BC41E6}" type="presOf" srcId="{BA1BDAC6-F0DE-4084-967F-8242213BBF58}" destId="{598ADB3D-4026-4432-9B1C-EB542FADA7A5}" srcOrd="1" destOrd="0" presId="urn:microsoft.com/office/officeart/2005/8/layout/process3"/>
    <dgm:cxn modelId="{2A093D34-6B9F-4821-B943-F9CD8335E5A1}" srcId="{BA1BDAC6-F0DE-4084-967F-8242213BBF58}" destId="{E0F35BC1-6B49-4AFD-9C50-01BF4C4F5B79}" srcOrd="5" destOrd="0" parTransId="{94B61048-CDEA-41AC-A297-5FA872178AE6}" sibTransId="{16FECA65-E4E6-44B6-8D8C-A0EAA39753CC}"/>
    <dgm:cxn modelId="{4BB6F46C-4AD3-4E79-8541-7870AC241822}" srcId="{BA1BDAC6-F0DE-4084-967F-8242213BBF58}" destId="{2147BB5A-0CDD-413F-9E37-A9E9819E9831}" srcOrd="3" destOrd="0" parTransId="{39DE354F-F94C-43AD-B947-56877B0CBCB2}" sibTransId="{CDB3F263-4613-41FB-96CA-28593B9AC509}"/>
    <dgm:cxn modelId="{A1F8C281-1CA3-4445-9D65-4A279079325C}" type="presOf" srcId="{B4AC1EA8-04AF-4F44-AB30-15E502A4591E}" destId="{11DFD572-AEA7-4582-8BC5-0A74A9F53765}" srcOrd="0" destOrd="2" presId="urn:microsoft.com/office/officeart/2005/8/layout/process3"/>
    <dgm:cxn modelId="{56DF7319-DD81-4EBD-8992-35952C20D48E}" type="presOf" srcId="{D1754C26-EE70-4DE8-B223-89AD59E3801E}" destId="{56AF5B60-A4F3-41D6-9CED-D802CFF8045D}" srcOrd="0" destOrd="5" presId="urn:microsoft.com/office/officeart/2005/8/layout/process3"/>
    <dgm:cxn modelId="{58D2EC86-8485-49EB-BB0F-11C00355161D}" type="presOf" srcId="{AE417EF0-E952-4BAC-801A-4BB4B1075BDC}" destId="{24A1FD54-7EBC-4A6F-A9F4-FC5823AB785E}" srcOrd="0" destOrd="6" presId="urn:microsoft.com/office/officeart/2005/8/layout/process3"/>
    <dgm:cxn modelId="{5FB404D9-4527-485B-BAEA-A51CA8A3BA0F}" type="presOf" srcId="{E623B87C-7C8D-4527-B574-B5D8F6E9E6AF}" destId="{EE5C5557-72FA-44DC-BB0A-2F729E402C9A}" srcOrd="0" destOrd="0" presId="urn:microsoft.com/office/officeart/2005/8/layout/process3"/>
    <dgm:cxn modelId="{C6D60698-98D1-4A55-8DDD-0239C828C989}" type="presOf" srcId="{E0F35BC1-6B49-4AFD-9C50-01BF4C4F5B79}" destId="{11DFD572-AEA7-4582-8BC5-0A74A9F53765}" srcOrd="0" destOrd="5" presId="urn:microsoft.com/office/officeart/2005/8/layout/process3"/>
    <dgm:cxn modelId="{5C3A25B1-DCFB-4C80-9E12-BC0234780DAC}" type="presOf" srcId="{0BA5AC71-1768-4AB4-A63A-8DB0C5D26DAD}" destId="{C423238E-FD5B-4CF4-B39E-97E0E0126454}" srcOrd="0" destOrd="0" presId="urn:microsoft.com/office/officeart/2005/8/layout/process3"/>
    <dgm:cxn modelId="{07D90B3C-8F16-4D6F-9948-D0AB112640A2}" srcId="{5FC9FEED-3E09-49F9-9793-985A8748538E}" destId="{AADEDF2E-52A2-4A56-834D-17C568846B34}" srcOrd="4" destOrd="0" parTransId="{2F2EE55E-480B-4DFC-A270-6A7EAF303700}" sibTransId="{4B4E1C49-B99D-4907-9B64-5BDA6992CC6C}"/>
    <dgm:cxn modelId="{FC365780-B5C4-4A01-ABC0-3622B13D07E6}" srcId="{BA1BDAC6-F0DE-4084-967F-8242213BBF58}" destId="{70F7D706-0D08-4E27-BC6D-E18458E59316}" srcOrd="1" destOrd="0" parTransId="{575BADE0-7D23-4399-BADE-67FCB1F99C38}" sibTransId="{8716AF82-7677-4C6A-B182-660BBA7CB031}"/>
    <dgm:cxn modelId="{41EC7635-FA4A-44B5-AD48-8FBC36DE498B}" type="presOf" srcId="{59C9074D-5419-4927-AE8B-6DF41983699D}" destId="{24A1FD54-7EBC-4A6F-A9F4-FC5823AB785E}" srcOrd="0" destOrd="2" presId="urn:microsoft.com/office/officeart/2005/8/layout/process3"/>
    <dgm:cxn modelId="{0C72C901-9CC7-49BA-8F94-D3C2162F1219}" type="presOf" srcId="{E623B87C-7C8D-4527-B574-B5D8F6E9E6AF}" destId="{8682A274-773B-41DE-ABDA-CF7C13739C82}" srcOrd="1" destOrd="0" presId="urn:microsoft.com/office/officeart/2005/8/layout/process3"/>
    <dgm:cxn modelId="{21860BF1-75DD-4780-89F6-212F14EE1633}" type="presOf" srcId="{D0447A6B-2243-4684-BE34-7464ADCF0718}" destId="{5678F202-AAC9-4FDE-8A49-AF321BF6FEC7}" srcOrd="0" destOrd="0" presId="urn:microsoft.com/office/officeart/2005/8/layout/process3"/>
    <dgm:cxn modelId="{F1A06B2C-238F-4DC2-807A-201FF842E565}" srcId="{E623B87C-7C8D-4527-B574-B5D8F6E9E6AF}" destId="{D1754C26-EE70-4DE8-B223-89AD59E3801E}" srcOrd="5" destOrd="0" parTransId="{05620D3E-B978-4246-9A44-90C06F652EAE}" sibTransId="{7F1EE8D5-1FB7-4E34-96E0-F8D6BC89A136}"/>
    <dgm:cxn modelId="{4CDFB401-5B3A-4BE3-B454-B6DEC6EA2B9F}" srcId="{E623B87C-7C8D-4527-B574-B5D8F6E9E6AF}" destId="{A51A081E-6613-41BD-9F91-D9111EEFF57A}" srcOrd="3" destOrd="0" parTransId="{F965EEA5-485F-4D6D-9D91-D089E393A60D}" sibTransId="{74AA4054-9AD3-4B41-90CA-85170DE1D576}"/>
    <dgm:cxn modelId="{0948409F-268A-47DE-8921-2E1D1C096429}" srcId="{5FC9FEED-3E09-49F9-9793-985A8748538E}" destId="{8B251838-4220-47A4-BEB8-A2A8E057E98B}" srcOrd="3" destOrd="0" parTransId="{B71BBFA6-B85C-4921-9E99-289BA3778BB8}" sibTransId="{5DEF0B04-34D3-44D2-8551-38F04873B681}"/>
    <dgm:cxn modelId="{4BBDFDF8-3E33-42CE-A8CF-9BCCD445AEA3}" srcId="{BA1BDAC6-F0DE-4084-967F-8242213BBF58}" destId="{D76E725F-13C9-4F6A-8516-0A2CAEF0A91C}" srcOrd="0" destOrd="0" parTransId="{51AAC936-522C-493C-BBFC-2AF73FA8F951}" sibTransId="{3AE6BDD5-3E34-4CC5-973D-5624A2E473F3}"/>
    <dgm:cxn modelId="{E83AAE9C-99CE-4BD6-BB3F-111FF3454BE2}" srcId="{E623B87C-7C8D-4527-B574-B5D8F6E9E6AF}" destId="{D0778E6E-D9A1-4BEF-9A4F-31160BE109B3}" srcOrd="4" destOrd="0" parTransId="{7C67744A-367F-4C7A-A0E0-0EBDB2536312}" sibTransId="{70714C1E-A55A-44B0-A494-44B9A08ABB69}"/>
    <dgm:cxn modelId="{B015468C-ABAD-4C19-B6F3-993E94B48A39}" type="presOf" srcId="{BA1BDAC6-F0DE-4084-967F-8242213BBF58}" destId="{57078D6E-5550-4D99-8625-C40BCA39DF8F}" srcOrd="0" destOrd="0" presId="urn:microsoft.com/office/officeart/2005/8/layout/process3"/>
    <dgm:cxn modelId="{9A2C0911-99B8-4926-96AE-A6F9EE1ABA7F}" type="presOf" srcId="{AADEDF2E-52A2-4A56-834D-17C568846B34}" destId="{24A1FD54-7EBC-4A6F-A9F4-FC5823AB785E}" srcOrd="0" destOrd="4" presId="urn:microsoft.com/office/officeart/2005/8/layout/process3"/>
    <dgm:cxn modelId="{8B967886-271E-4372-A733-7FD83E67151E}" srcId="{0BA5AC71-1768-4AB4-A63A-8DB0C5D26DAD}" destId="{E623B87C-7C8D-4527-B574-B5D8F6E9E6AF}" srcOrd="0" destOrd="0" parTransId="{E2C4CFF5-150D-4F96-A418-D68964400AA0}" sibTransId="{07834F36-FA20-46B3-A7E8-B46D59EEA322}"/>
    <dgm:cxn modelId="{5E9594F3-43A0-4459-A561-F40A4CFB144F}" srcId="{5FC9FEED-3E09-49F9-9793-985A8748538E}" destId="{59C9074D-5419-4927-AE8B-6DF41983699D}" srcOrd="2" destOrd="0" parTransId="{AE5B621B-DBF1-4C41-8691-067C1AA17870}" sibTransId="{5BB13102-115B-44F4-8790-DCB174ED950A}"/>
    <dgm:cxn modelId="{0DC85966-15D9-4737-9EFB-EC6248C4DDF0}" srcId="{BA1BDAC6-F0DE-4084-967F-8242213BBF58}" destId="{B4AC1EA8-04AF-4F44-AB30-15E502A4591E}" srcOrd="2" destOrd="0" parTransId="{3FBF638C-A739-4A69-B9D7-0DD0F45FE856}" sibTransId="{7FC1C4CA-96DA-429A-825F-09608E9D1975}"/>
    <dgm:cxn modelId="{28166182-885B-4C5C-B946-2D298CECB76F}" type="presOf" srcId="{1F3118C5-5F9E-4DCA-9E5A-64DC42C58423}" destId="{56AF5B60-A4F3-41D6-9CED-D802CFF8045D}" srcOrd="0" destOrd="0" presId="urn:microsoft.com/office/officeart/2005/8/layout/process3"/>
    <dgm:cxn modelId="{5DB001F3-FDC8-4CA4-A974-912BD11E6C02}" type="presOf" srcId="{70F7D706-0D08-4E27-BC6D-E18458E59316}" destId="{11DFD572-AEA7-4582-8BC5-0A74A9F53765}" srcOrd="0" destOrd="1" presId="urn:microsoft.com/office/officeart/2005/8/layout/process3"/>
    <dgm:cxn modelId="{C65CFD71-2F86-4668-AAEC-C8D0C48ADC0C}" srcId="{E623B87C-7C8D-4527-B574-B5D8F6E9E6AF}" destId="{3DEA32C8-9374-4981-8D9E-6F00BA721D0C}" srcOrd="1" destOrd="0" parTransId="{D39F3DF6-50D7-4737-AE54-377F60AD7A7D}" sibTransId="{14A6250A-12B2-4511-AA56-19E1FDBCF09B}"/>
    <dgm:cxn modelId="{4FEBB980-41E8-4F51-8A39-ED473019F3C8}" type="presOf" srcId="{8B251838-4220-47A4-BEB8-A2A8E057E98B}" destId="{24A1FD54-7EBC-4A6F-A9F4-FC5823AB785E}" srcOrd="0" destOrd="3" presId="urn:microsoft.com/office/officeart/2005/8/layout/process3"/>
    <dgm:cxn modelId="{27D9E14D-15B7-49F1-9743-26F7C3788BFE}" srcId="{BA1BDAC6-F0DE-4084-967F-8242213BBF58}" destId="{45D309C2-9238-4525-BE6B-AD4F53E7584D}" srcOrd="4" destOrd="0" parTransId="{AD7B3295-D1F3-4F32-84E8-28C895A82A68}" sibTransId="{10D50699-02B7-4E20-86EC-46551A5CAF18}"/>
    <dgm:cxn modelId="{2C41CCC1-D93A-48F2-A720-29C233583FFD}" type="presOf" srcId="{88333369-C824-48F9-BBBC-D3779C6AF5F0}" destId="{24A1FD54-7EBC-4A6F-A9F4-FC5823AB785E}" srcOrd="0" destOrd="0" presId="urn:microsoft.com/office/officeart/2005/8/layout/process3"/>
    <dgm:cxn modelId="{9FFCB3A0-4B7C-467E-9F22-E245B6F25202}" srcId="{0BA5AC71-1768-4AB4-A63A-8DB0C5D26DAD}" destId="{5FC9FEED-3E09-49F9-9793-985A8748538E}" srcOrd="2" destOrd="0" parTransId="{7E5D65AF-8A9E-4520-9E19-66F28C84F111}" sibTransId="{86FD8ECB-FB19-488C-A517-5BB1352710CC}"/>
    <dgm:cxn modelId="{F9D7DF15-2FF3-468C-99EA-8413D1177880}" type="presOf" srcId="{5FC9FEED-3E09-49F9-9793-985A8748538E}" destId="{F8FD935C-ADF5-4A0F-9F36-07112458B0F5}" srcOrd="0" destOrd="0" presId="urn:microsoft.com/office/officeart/2005/8/layout/process3"/>
    <dgm:cxn modelId="{B0322381-4977-4631-9DE2-917EF90FA566}" type="presOf" srcId="{69B05A4A-FB76-4BF3-B7BF-0F260AF59FBB}" destId="{24A1FD54-7EBC-4A6F-A9F4-FC5823AB785E}" srcOrd="0" destOrd="5" presId="urn:microsoft.com/office/officeart/2005/8/layout/process3"/>
    <dgm:cxn modelId="{5A826B9A-9296-453D-A454-9AECCD0344D0}" type="presOf" srcId="{5FC9FEED-3E09-49F9-9793-985A8748538E}" destId="{A5B7E953-C936-4277-8D05-6F957C399464}" srcOrd="1" destOrd="0" presId="urn:microsoft.com/office/officeart/2005/8/layout/process3"/>
    <dgm:cxn modelId="{EED9F727-0CF3-478C-84D8-35C2CC40C61F}" type="presOf" srcId="{2147BB5A-0CDD-413F-9E37-A9E9819E9831}" destId="{11DFD572-AEA7-4582-8BC5-0A74A9F53765}" srcOrd="0" destOrd="3" presId="urn:microsoft.com/office/officeart/2005/8/layout/process3"/>
    <dgm:cxn modelId="{DAC98DD3-9C4D-41D3-81CC-8255D9D94190}" type="presOf" srcId="{5E34F7C3-9C18-487B-AB26-6DDEE3959137}" destId="{24A1FD54-7EBC-4A6F-A9F4-FC5823AB785E}" srcOrd="0" destOrd="1" presId="urn:microsoft.com/office/officeart/2005/8/layout/process3"/>
    <dgm:cxn modelId="{F2806AF8-5DD2-4F24-A088-47B0CAB2FF26}" type="presOf" srcId="{07834F36-FA20-46B3-A7E8-B46D59EEA322}" destId="{EEC6FB61-36AD-4593-86C3-0A03AEB93402}" srcOrd="1" destOrd="0" presId="urn:microsoft.com/office/officeart/2005/8/layout/process3"/>
    <dgm:cxn modelId="{5D078CDC-BDD2-4191-B245-93302FA27A28}" type="presOf" srcId="{45D309C2-9238-4525-BE6B-AD4F53E7584D}" destId="{11DFD572-AEA7-4582-8BC5-0A74A9F53765}" srcOrd="0" destOrd="4" presId="urn:microsoft.com/office/officeart/2005/8/layout/process3"/>
    <dgm:cxn modelId="{8EBBB2A5-DF97-481F-8B40-84C4E840442C}" srcId="{5FC9FEED-3E09-49F9-9793-985A8748538E}" destId="{AE417EF0-E952-4BAC-801A-4BB4B1075BDC}" srcOrd="6" destOrd="0" parTransId="{7BA1BA62-5572-452B-A29B-EF996069A4B5}" sibTransId="{5D13901C-6B90-475E-A805-DEF90317DD45}"/>
    <dgm:cxn modelId="{9DE34478-BD7A-4B32-8BE9-C66E197DC2B9}" srcId="{5FC9FEED-3E09-49F9-9793-985A8748538E}" destId="{5E34F7C3-9C18-487B-AB26-6DDEE3959137}" srcOrd="1" destOrd="0" parTransId="{426101EC-C88C-40E5-92E3-2FF8AE18DC36}" sibTransId="{6571C389-9514-4966-831F-AC514B0A7E30}"/>
    <dgm:cxn modelId="{95035BF6-F1DE-418D-9704-7BD46387E4B3}" type="presOf" srcId="{D0778E6E-D9A1-4BEF-9A4F-31160BE109B3}" destId="{56AF5B60-A4F3-41D6-9CED-D802CFF8045D}" srcOrd="0" destOrd="4" presId="urn:microsoft.com/office/officeart/2005/8/layout/process3"/>
    <dgm:cxn modelId="{6480B66A-6BB2-40EB-A130-286F82EEE129}" type="presOf" srcId="{A51A081E-6613-41BD-9F91-D9111EEFF57A}" destId="{56AF5B60-A4F3-41D6-9CED-D802CFF8045D}" srcOrd="0" destOrd="3" presId="urn:microsoft.com/office/officeart/2005/8/layout/process3"/>
    <dgm:cxn modelId="{B36AE8AC-5C1A-4A6F-BB05-F90BF2AE310F}" srcId="{5FC9FEED-3E09-49F9-9793-985A8748538E}" destId="{69B05A4A-FB76-4BF3-B7BF-0F260AF59FBB}" srcOrd="5" destOrd="0" parTransId="{D9D70CB4-C709-44FD-AC49-B55378CFE0A8}" sibTransId="{D867D1B9-23AD-438E-9FA6-2ACF9047D444}"/>
    <dgm:cxn modelId="{9F1F9BA3-A11A-40B9-BB4D-19EBDBEF8EF8}" srcId="{E623B87C-7C8D-4527-B574-B5D8F6E9E6AF}" destId="{6B236B9F-6CEC-4C36-97C5-B399E1E43A4E}" srcOrd="2" destOrd="0" parTransId="{F032FDBD-F674-4CFE-90F9-77E08E42DB24}" sibTransId="{69450C86-296D-4AAB-A6B7-4DF552637570}"/>
    <dgm:cxn modelId="{CCB011BB-EC2F-4D26-89A9-AD92396AB6AE}" type="presOf" srcId="{6B236B9F-6CEC-4C36-97C5-B399E1E43A4E}" destId="{56AF5B60-A4F3-41D6-9CED-D802CFF8045D}" srcOrd="0" destOrd="2" presId="urn:microsoft.com/office/officeart/2005/8/layout/process3"/>
    <dgm:cxn modelId="{FC1D6821-4532-4F5A-93BD-FE4BC123EF37}" srcId="{0BA5AC71-1768-4AB4-A63A-8DB0C5D26DAD}" destId="{BA1BDAC6-F0DE-4084-967F-8242213BBF58}" srcOrd="1" destOrd="0" parTransId="{428134E6-3913-4EF6-AF59-13D2A73FD0BB}" sibTransId="{D0447A6B-2243-4684-BE34-7464ADCF0718}"/>
    <dgm:cxn modelId="{77E744D3-1287-4360-8BB9-E876C293853E}" type="presOf" srcId="{07834F36-FA20-46B3-A7E8-B46D59EEA322}" destId="{F8533904-5B6D-43EB-B31C-B0CD6BAE4E35}" srcOrd="0" destOrd="0" presId="urn:microsoft.com/office/officeart/2005/8/layout/process3"/>
    <dgm:cxn modelId="{E67849FC-3538-4A84-A332-608570EC3D34}" type="presOf" srcId="{D76E725F-13C9-4F6A-8516-0A2CAEF0A91C}" destId="{11DFD572-AEA7-4582-8BC5-0A74A9F53765}" srcOrd="0" destOrd="0" presId="urn:microsoft.com/office/officeart/2005/8/layout/process3"/>
    <dgm:cxn modelId="{32C4F6A7-37F4-456D-8505-BB012B562BCA}" srcId="{E623B87C-7C8D-4527-B574-B5D8F6E9E6AF}" destId="{1F3118C5-5F9E-4DCA-9E5A-64DC42C58423}" srcOrd="0" destOrd="0" parTransId="{07B296C0-0A4B-423B-82B7-2FF19588A250}" sibTransId="{6909545A-E2AA-4115-B224-1CA1FA50FD73}"/>
    <dgm:cxn modelId="{40139560-03F3-43FC-A80E-E661C148987C}" srcId="{5FC9FEED-3E09-49F9-9793-985A8748538E}" destId="{88333369-C824-48F9-BBBC-D3779C6AF5F0}" srcOrd="0" destOrd="0" parTransId="{9BB3D944-2544-424B-80B3-FAFDBBE4918C}" sibTransId="{E6B78B5D-3A20-4A8F-82F5-B5E28DED08F7}"/>
    <dgm:cxn modelId="{FE5F4081-30D9-40B8-AB30-94AB65BFD3DC}" type="presOf" srcId="{D0447A6B-2243-4684-BE34-7464ADCF0718}" destId="{C9D3865B-D967-4712-96BB-7540971787B0}" srcOrd="1" destOrd="0" presId="urn:microsoft.com/office/officeart/2005/8/layout/process3"/>
    <dgm:cxn modelId="{F7932A32-21CD-4BF7-A6BB-D077F3E69CC0}" type="presOf" srcId="{3DEA32C8-9374-4981-8D9E-6F00BA721D0C}" destId="{56AF5B60-A4F3-41D6-9CED-D802CFF8045D}" srcOrd="0" destOrd="1" presId="urn:microsoft.com/office/officeart/2005/8/layout/process3"/>
    <dgm:cxn modelId="{BE5FAA60-2B0C-4BC1-B9D2-774B52F8ADB5}" type="presParOf" srcId="{C423238E-FD5B-4CF4-B39E-97E0E0126454}" destId="{A005A697-14DF-4849-8CF6-045CCC8B4AC3}" srcOrd="0" destOrd="0" presId="urn:microsoft.com/office/officeart/2005/8/layout/process3"/>
    <dgm:cxn modelId="{9C36A04E-E5CD-4804-B7BC-047C13D3D45B}" type="presParOf" srcId="{A005A697-14DF-4849-8CF6-045CCC8B4AC3}" destId="{EE5C5557-72FA-44DC-BB0A-2F729E402C9A}" srcOrd="0" destOrd="0" presId="urn:microsoft.com/office/officeart/2005/8/layout/process3"/>
    <dgm:cxn modelId="{64536050-278C-43B4-B97D-0223E555935C}" type="presParOf" srcId="{A005A697-14DF-4849-8CF6-045CCC8B4AC3}" destId="{8682A274-773B-41DE-ABDA-CF7C13739C82}" srcOrd="1" destOrd="0" presId="urn:microsoft.com/office/officeart/2005/8/layout/process3"/>
    <dgm:cxn modelId="{EA59708C-DA9B-4966-BC00-B8C91BF85A5A}" type="presParOf" srcId="{A005A697-14DF-4849-8CF6-045CCC8B4AC3}" destId="{56AF5B60-A4F3-41D6-9CED-D802CFF8045D}" srcOrd="2" destOrd="0" presId="urn:microsoft.com/office/officeart/2005/8/layout/process3"/>
    <dgm:cxn modelId="{E461DB20-83D3-4B0F-B457-0EBFD63574D5}" type="presParOf" srcId="{C423238E-FD5B-4CF4-B39E-97E0E0126454}" destId="{F8533904-5B6D-43EB-B31C-B0CD6BAE4E35}" srcOrd="1" destOrd="0" presId="urn:microsoft.com/office/officeart/2005/8/layout/process3"/>
    <dgm:cxn modelId="{5C4CAF1C-DE2F-4D26-9F64-6DF584B2BF8E}" type="presParOf" srcId="{F8533904-5B6D-43EB-B31C-B0CD6BAE4E35}" destId="{EEC6FB61-36AD-4593-86C3-0A03AEB93402}" srcOrd="0" destOrd="0" presId="urn:microsoft.com/office/officeart/2005/8/layout/process3"/>
    <dgm:cxn modelId="{358F0864-03F8-409A-B61B-AD1706036F75}" type="presParOf" srcId="{C423238E-FD5B-4CF4-B39E-97E0E0126454}" destId="{273D80E4-B4CF-4A21-8CEC-3E13B1A7F9F4}" srcOrd="2" destOrd="0" presId="urn:microsoft.com/office/officeart/2005/8/layout/process3"/>
    <dgm:cxn modelId="{858C563E-C7BC-46CB-AADE-C596CE0D54E1}" type="presParOf" srcId="{273D80E4-B4CF-4A21-8CEC-3E13B1A7F9F4}" destId="{57078D6E-5550-4D99-8625-C40BCA39DF8F}" srcOrd="0" destOrd="0" presId="urn:microsoft.com/office/officeart/2005/8/layout/process3"/>
    <dgm:cxn modelId="{917EC49C-57A5-4FCC-B1E8-53758EA38BFA}" type="presParOf" srcId="{273D80E4-B4CF-4A21-8CEC-3E13B1A7F9F4}" destId="{598ADB3D-4026-4432-9B1C-EB542FADA7A5}" srcOrd="1" destOrd="0" presId="urn:microsoft.com/office/officeart/2005/8/layout/process3"/>
    <dgm:cxn modelId="{A4E93CB5-BEE5-4ED3-AEA2-54997F8F2D50}" type="presParOf" srcId="{273D80E4-B4CF-4A21-8CEC-3E13B1A7F9F4}" destId="{11DFD572-AEA7-4582-8BC5-0A74A9F53765}" srcOrd="2" destOrd="0" presId="urn:microsoft.com/office/officeart/2005/8/layout/process3"/>
    <dgm:cxn modelId="{5193A13F-89CF-4770-8D81-19DA60273F0A}" type="presParOf" srcId="{C423238E-FD5B-4CF4-B39E-97E0E0126454}" destId="{5678F202-AAC9-4FDE-8A49-AF321BF6FEC7}" srcOrd="3" destOrd="0" presId="urn:microsoft.com/office/officeart/2005/8/layout/process3"/>
    <dgm:cxn modelId="{0488EDE8-31F5-47D2-AC26-2F1E290602F5}" type="presParOf" srcId="{5678F202-AAC9-4FDE-8A49-AF321BF6FEC7}" destId="{C9D3865B-D967-4712-96BB-7540971787B0}" srcOrd="0" destOrd="0" presId="urn:microsoft.com/office/officeart/2005/8/layout/process3"/>
    <dgm:cxn modelId="{7850E8B5-9502-40FF-B057-4CF06B45BC61}" type="presParOf" srcId="{C423238E-FD5B-4CF4-B39E-97E0E0126454}" destId="{03ACAC1D-303F-4A97-88E2-B4AC0B18C2CE}" srcOrd="4" destOrd="0" presId="urn:microsoft.com/office/officeart/2005/8/layout/process3"/>
    <dgm:cxn modelId="{A70E03B3-73C2-4054-A2B7-77392436FFF7}" type="presParOf" srcId="{03ACAC1D-303F-4A97-88E2-B4AC0B18C2CE}" destId="{F8FD935C-ADF5-4A0F-9F36-07112458B0F5}" srcOrd="0" destOrd="0" presId="urn:microsoft.com/office/officeart/2005/8/layout/process3"/>
    <dgm:cxn modelId="{40640AE5-6033-4102-BD98-270CC40633E6}" type="presParOf" srcId="{03ACAC1D-303F-4A97-88E2-B4AC0B18C2CE}" destId="{A5B7E953-C936-4277-8D05-6F957C399464}" srcOrd="1" destOrd="0" presId="urn:microsoft.com/office/officeart/2005/8/layout/process3"/>
    <dgm:cxn modelId="{55F5F6CE-B0BC-46C4-9D08-41081741C641}" type="presParOf" srcId="{03ACAC1D-303F-4A97-88E2-B4AC0B18C2CE}" destId="{24A1FD54-7EBC-4A6F-A9F4-FC5823AB785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AF145-622F-4F04-A96C-2EB68DC7B0F8}"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US"/>
        </a:p>
      </dgm:t>
    </dgm:pt>
    <dgm:pt modelId="{27B76EC6-7491-479A-A4AF-BCE6D5012622}">
      <dgm:prSet phldrT="[Text]"/>
      <dgm:spPr>
        <a:xfrm>
          <a:off x="2283655" y="1642797"/>
          <a:ext cx="1957419" cy="1095198"/>
        </a:xfr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Strategy options</a:t>
          </a:r>
          <a:endParaRPr lang="en-US" dirty="0">
            <a:solidFill>
              <a:sysClr val="windowText" lastClr="000000">
                <a:hueOff val="0"/>
                <a:satOff val="0"/>
                <a:lumOff val="0"/>
                <a:alphaOff val="0"/>
              </a:sysClr>
            </a:solidFill>
            <a:latin typeface="Calibri" panose="020F0502020204030204"/>
            <a:ea typeface="+mn-ea"/>
            <a:cs typeface="+mn-cs"/>
          </a:endParaRPr>
        </a:p>
      </dgm:t>
    </dgm:pt>
    <dgm:pt modelId="{4AE51832-34EA-4D70-83EE-66433B55D40D}" type="parTrans" cxnId="{9D991A70-CAC0-4A73-B7AF-E3EA92EBBEB6}">
      <dgm:prSet/>
      <dgm:spPr/>
      <dgm:t>
        <a:bodyPr/>
        <a:lstStyle/>
        <a:p>
          <a:endParaRPr lang="en-US"/>
        </a:p>
      </dgm:t>
    </dgm:pt>
    <dgm:pt modelId="{5257D27E-CDFE-4F8F-B7D0-25B1611B2DAD}" type="sibTrans" cxnId="{9D991A70-CAC0-4A73-B7AF-E3EA92EBBEB6}">
      <dgm:prSet/>
      <dgm:spPr/>
      <dgm:t>
        <a:bodyPr/>
        <a:lstStyle/>
        <a:p>
          <a:endParaRPr lang="en-US"/>
        </a:p>
      </dgm:t>
    </dgm:pt>
    <dgm:pt modelId="{AA09203F-5B1A-4EDF-A9BE-FFBB504411C2}">
      <dgm:prSet phldrT="[Text]"/>
      <dgm:spPr>
        <a:xfrm rot="16200000">
          <a:off x="535984" y="-535984"/>
          <a:ext cx="2190396" cy="3262365"/>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rgbClr val="FFFF00"/>
              </a:solidFill>
              <a:latin typeface="Calibri" panose="020F0502020204030204"/>
              <a:ea typeface="+mn-ea"/>
              <a:cs typeface="+mn-cs"/>
            </a:rPr>
            <a:t>Defensive</a:t>
          </a:r>
        </a:p>
        <a:p>
          <a:r>
            <a:rPr lang="en-US" dirty="0" smtClean="0">
              <a:solidFill>
                <a:sysClr val="window" lastClr="FFFFFF"/>
              </a:solidFill>
              <a:latin typeface="Calibri" panose="020F0502020204030204"/>
              <a:ea typeface="+mn-ea"/>
              <a:cs typeface="+mn-cs"/>
            </a:rPr>
            <a:t>Mobile enables new entrants – MNO’s</a:t>
          </a:r>
        </a:p>
        <a:p>
          <a:r>
            <a:rPr lang="en-US" dirty="0" smtClean="0">
              <a:solidFill>
                <a:sysClr val="window" lastClr="FFFFFF"/>
              </a:solidFill>
              <a:latin typeface="Calibri" panose="020F0502020204030204"/>
              <a:ea typeface="+mn-ea"/>
              <a:cs typeface="+mn-cs"/>
            </a:rPr>
            <a:t>PSP’s</a:t>
          </a:r>
        </a:p>
        <a:p>
          <a:r>
            <a:rPr lang="en-US" dirty="0" smtClean="0">
              <a:solidFill>
                <a:sysClr val="window" lastClr="FFFFFF"/>
              </a:solidFill>
              <a:latin typeface="Calibri" panose="020F0502020204030204"/>
              <a:ea typeface="+mn-ea"/>
              <a:cs typeface="+mn-cs"/>
            </a:rPr>
            <a:t>Many banks are looking at mobile</a:t>
          </a:r>
          <a:endParaRPr lang="en-US" dirty="0">
            <a:solidFill>
              <a:sysClr val="window" lastClr="FFFFFF"/>
            </a:solidFill>
            <a:latin typeface="Calibri" panose="020F0502020204030204"/>
            <a:ea typeface="+mn-ea"/>
            <a:cs typeface="+mn-cs"/>
          </a:endParaRPr>
        </a:p>
      </dgm:t>
    </dgm:pt>
    <dgm:pt modelId="{06084607-D87D-435B-965A-234A597B08E9}" type="parTrans" cxnId="{4511892C-4F6D-4EEF-A5EB-1A1A7591A7E9}">
      <dgm:prSet/>
      <dgm:spPr/>
      <dgm:t>
        <a:bodyPr/>
        <a:lstStyle/>
        <a:p>
          <a:endParaRPr lang="en-US"/>
        </a:p>
      </dgm:t>
    </dgm:pt>
    <dgm:pt modelId="{6E877CDA-CA0D-4741-A5F6-EFF31909881E}" type="sibTrans" cxnId="{4511892C-4F6D-4EEF-A5EB-1A1A7591A7E9}">
      <dgm:prSet/>
      <dgm:spPr/>
      <dgm:t>
        <a:bodyPr/>
        <a:lstStyle/>
        <a:p>
          <a:endParaRPr lang="en-US"/>
        </a:p>
      </dgm:t>
    </dgm:pt>
    <dgm:pt modelId="{17F94301-92AC-4C98-817E-379C52D3C5CC}">
      <dgm:prSet phldrT="[Text]"/>
      <dgm:spPr>
        <a:xfrm>
          <a:off x="3262365" y="0"/>
          <a:ext cx="3262365" cy="2190396"/>
        </a:xfr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rgbClr val="FFFF00"/>
              </a:solidFill>
              <a:latin typeface="Calibri" panose="020F0502020204030204"/>
              <a:ea typeface="+mn-ea"/>
              <a:cs typeface="+mn-cs"/>
            </a:rPr>
            <a:t>Expansion</a:t>
          </a:r>
        </a:p>
        <a:p>
          <a:r>
            <a:rPr lang="en-US" dirty="0" smtClean="0">
              <a:solidFill>
                <a:sysClr val="window" lastClr="FFFFFF"/>
              </a:solidFill>
              <a:latin typeface="Calibri" panose="020F0502020204030204"/>
              <a:ea typeface="+mn-ea"/>
              <a:cs typeface="+mn-cs"/>
            </a:rPr>
            <a:t>Market share (existing markets)</a:t>
          </a:r>
        </a:p>
        <a:p>
          <a:r>
            <a:rPr lang="en-US" dirty="0" smtClean="0">
              <a:solidFill>
                <a:sysClr val="window" lastClr="FFFFFF"/>
              </a:solidFill>
              <a:latin typeface="Calibri" panose="020F0502020204030204"/>
              <a:ea typeface="+mn-ea"/>
              <a:cs typeface="+mn-cs"/>
            </a:rPr>
            <a:t>New target markets</a:t>
          </a:r>
        </a:p>
        <a:p>
          <a:r>
            <a:rPr lang="en-US" dirty="0" smtClean="0">
              <a:solidFill>
                <a:sysClr val="window" lastClr="FFFFFF"/>
              </a:solidFill>
              <a:latin typeface="Calibri" panose="020F0502020204030204"/>
              <a:ea typeface="+mn-ea"/>
              <a:cs typeface="+mn-cs"/>
            </a:rPr>
            <a:t>Geography</a:t>
          </a:r>
        </a:p>
        <a:p>
          <a:r>
            <a:rPr lang="en-US" dirty="0" smtClean="0">
              <a:solidFill>
                <a:sysClr val="window" lastClr="FFFFFF"/>
              </a:solidFill>
              <a:latin typeface="Calibri" panose="020F0502020204030204"/>
              <a:ea typeface="+mn-ea"/>
              <a:cs typeface="+mn-cs"/>
            </a:rPr>
            <a:t>Secondary brands</a:t>
          </a:r>
          <a:endParaRPr lang="en-US" dirty="0">
            <a:solidFill>
              <a:sysClr val="window" lastClr="FFFFFF"/>
            </a:solidFill>
            <a:latin typeface="Calibri" panose="020F0502020204030204"/>
            <a:ea typeface="+mn-ea"/>
            <a:cs typeface="+mn-cs"/>
          </a:endParaRPr>
        </a:p>
      </dgm:t>
    </dgm:pt>
    <dgm:pt modelId="{2AC73BBC-DEFF-40B4-849C-E8F4ACFF13E0}" type="parTrans" cxnId="{804AFE6E-1C08-4A39-AC1A-827C8388FE2B}">
      <dgm:prSet/>
      <dgm:spPr/>
      <dgm:t>
        <a:bodyPr/>
        <a:lstStyle/>
        <a:p>
          <a:endParaRPr lang="en-US"/>
        </a:p>
      </dgm:t>
    </dgm:pt>
    <dgm:pt modelId="{11345268-E324-4FCD-BA24-C2D9E160139F}" type="sibTrans" cxnId="{804AFE6E-1C08-4A39-AC1A-827C8388FE2B}">
      <dgm:prSet/>
      <dgm:spPr/>
      <dgm:t>
        <a:bodyPr/>
        <a:lstStyle/>
        <a:p>
          <a:endParaRPr lang="en-US"/>
        </a:p>
      </dgm:t>
    </dgm:pt>
    <dgm:pt modelId="{444F8866-8F55-460A-B19B-396FB4EB68F5}">
      <dgm:prSet phldrT="[Text]"/>
      <dgm:spPr>
        <a:xfrm rot="10800000">
          <a:off x="0" y="2190396"/>
          <a:ext cx="3262365" cy="2190396"/>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rgbClr val="FFFF00"/>
              </a:solidFill>
              <a:latin typeface="Calibri" panose="020F0502020204030204"/>
              <a:ea typeface="+mn-ea"/>
              <a:cs typeface="+mn-cs"/>
            </a:rPr>
            <a:t>Customer service</a:t>
          </a:r>
        </a:p>
        <a:p>
          <a:r>
            <a:rPr lang="en-US" dirty="0" smtClean="0">
              <a:solidFill>
                <a:sysClr val="window" lastClr="FFFFFF"/>
              </a:solidFill>
              <a:latin typeface="Calibri" panose="020F0502020204030204"/>
              <a:ea typeface="+mn-ea"/>
              <a:cs typeface="+mn-cs"/>
            </a:rPr>
            <a:t>Convenience</a:t>
          </a:r>
        </a:p>
        <a:p>
          <a:r>
            <a:rPr lang="en-US" dirty="0" smtClean="0">
              <a:solidFill>
                <a:sysClr val="window" lastClr="FFFFFF"/>
              </a:solidFill>
              <a:latin typeface="Calibri" panose="020F0502020204030204"/>
              <a:ea typeface="+mn-ea"/>
              <a:cs typeface="+mn-cs"/>
            </a:rPr>
            <a:t>Confidentiality</a:t>
          </a:r>
          <a:endParaRPr lang="en-US" dirty="0">
            <a:solidFill>
              <a:sysClr val="window" lastClr="FFFFFF"/>
            </a:solidFill>
            <a:latin typeface="Calibri" panose="020F0502020204030204"/>
            <a:ea typeface="+mn-ea"/>
            <a:cs typeface="+mn-cs"/>
          </a:endParaRPr>
        </a:p>
      </dgm:t>
    </dgm:pt>
    <dgm:pt modelId="{02FD90FC-5FBF-43B1-872C-4CC9963F8019}" type="parTrans" cxnId="{3F9BB49B-4A2D-4448-A663-4B42C23EAAE0}">
      <dgm:prSet/>
      <dgm:spPr/>
      <dgm:t>
        <a:bodyPr/>
        <a:lstStyle/>
        <a:p>
          <a:endParaRPr lang="en-US"/>
        </a:p>
      </dgm:t>
    </dgm:pt>
    <dgm:pt modelId="{922B0660-5787-461F-8CCA-4B4A8BC7B2D7}" type="sibTrans" cxnId="{3F9BB49B-4A2D-4448-A663-4B42C23EAAE0}">
      <dgm:prSet/>
      <dgm:spPr/>
      <dgm:t>
        <a:bodyPr/>
        <a:lstStyle/>
        <a:p>
          <a:endParaRPr lang="en-US"/>
        </a:p>
      </dgm:t>
    </dgm:pt>
    <dgm:pt modelId="{C2030CDE-F821-4F1B-B251-64E173087E80}">
      <dgm:prSet phldrT="[Text]"/>
      <dgm:spPr>
        <a:xfrm rot="5400000">
          <a:off x="3798349" y="1654412"/>
          <a:ext cx="2190396" cy="3262365"/>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rgbClr val="FFFF00"/>
              </a:solidFill>
              <a:latin typeface="Calibri" panose="020F0502020204030204"/>
              <a:ea typeface="+mn-ea"/>
              <a:cs typeface="+mn-cs"/>
            </a:rPr>
            <a:t>Cost containment</a:t>
          </a:r>
        </a:p>
        <a:p>
          <a:r>
            <a:rPr lang="en-US" dirty="0" err="1" smtClean="0">
              <a:solidFill>
                <a:sysClr val="window" lastClr="FFFFFF"/>
              </a:solidFill>
              <a:latin typeface="Calibri" panose="020F0502020204030204"/>
              <a:ea typeface="+mn-ea"/>
              <a:cs typeface="+mn-cs"/>
            </a:rPr>
            <a:t>Opex</a:t>
          </a:r>
          <a:r>
            <a:rPr lang="en-US" dirty="0" smtClean="0">
              <a:solidFill>
                <a:sysClr val="window" lastClr="FFFFFF"/>
              </a:solidFill>
              <a:latin typeface="Calibri" panose="020F0502020204030204"/>
              <a:ea typeface="+mn-ea"/>
              <a:cs typeface="+mn-cs"/>
            </a:rPr>
            <a:t>  (cost of branches, cost per transaction)</a:t>
          </a:r>
        </a:p>
        <a:p>
          <a:r>
            <a:rPr lang="en-US" dirty="0" smtClean="0">
              <a:solidFill>
                <a:sysClr val="window" lastClr="FFFFFF"/>
              </a:solidFill>
              <a:latin typeface="Calibri" panose="020F0502020204030204"/>
              <a:ea typeface="+mn-ea"/>
              <a:cs typeface="+mn-cs"/>
            </a:rPr>
            <a:t>Cost Of Funds</a:t>
          </a:r>
        </a:p>
        <a:p>
          <a:r>
            <a:rPr lang="en-US" dirty="0" smtClean="0">
              <a:solidFill>
                <a:sysClr val="window" lastClr="FFFFFF"/>
              </a:solidFill>
              <a:latin typeface="Calibri" panose="020F0502020204030204"/>
              <a:ea typeface="+mn-ea"/>
              <a:cs typeface="+mn-cs"/>
            </a:rPr>
            <a:t>Increasing Operational Efficiencies</a:t>
          </a:r>
        </a:p>
        <a:p>
          <a:endParaRPr lang="en-US" dirty="0">
            <a:solidFill>
              <a:sysClr val="window" lastClr="FFFFFF"/>
            </a:solidFill>
            <a:latin typeface="Calibri" panose="020F0502020204030204"/>
            <a:ea typeface="+mn-ea"/>
            <a:cs typeface="+mn-cs"/>
          </a:endParaRPr>
        </a:p>
      </dgm:t>
    </dgm:pt>
    <dgm:pt modelId="{58E00B86-3BF2-4059-AED3-6551563A5390}" type="parTrans" cxnId="{07A4DC1C-DA3A-4929-B4CB-16003CA15FAD}">
      <dgm:prSet/>
      <dgm:spPr/>
      <dgm:t>
        <a:bodyPr/>
        <a:lstStyle/>
        <a:p>
          <a:endParaRPr lang="en-US"/>
        </a:p>
      </dgm:t>
    </dgm:pt>
    <dgm:pt modelId="{0BE22D3B-8212-41EC-A4DA-2E216307B0F4}" type="sibTrans" cxnId="{07A4DC1C-DA3A-4929-B4CB-16003CA15FAD}">
      <dgm:prSet/>
      <dgm:spPr/>
      <dgm:t>
        <a:bodyPr/>
        <a:lstStyle/>
        <a:p>
          <a:endParaRPr lang="en-US"/>
        </a:p>
      </dgm:t>
    </dgm:pt>
    <dgm:pt modelId="{D1F074CD-2A78-40C1-A989-60F23EA043E4}" type="pres">
      <dgm:prSet presAssocID="{271AF145-622F-4F04-A96C-2EB68DC7B0F8}" presName="diagram" presStyleCnt="0">
        <dgm:presLayoutVars>
          <dgm:chMax val="1"/>
          <dgm:dir/>
          <dgm:animLvl val="ctr"/>
          <dgm:resizeHandles val="exact"/>
        </dgm:presLayoutVars>
      </dgm:prSet>
      <dgm:spPr/>
      <dgm:t>
        <a:bodyPr/>
        <a:lstStyle/>
        <a:p>
          <a:endParaRPr lang="en-US"/>
        </a:p>
      </dgm:t>
    </dgm:pt>
    <dgm:pt modelId="{A512DE2A-58C5-4A14-8B7E-20CB453A12CF}" type="pres">
      <dgm:prSet presAssocID="{271AF145-622F-4F04-A96C-2EB68DC7B0F8}" presName="matrix" presStyleCnt="0"/>
      <dgm:spPr/>
    </dgm:pt>
    <dgm:pt modelId="{EE8610F7-C49B-47AD-9F1E-694F4280A342}" type="pres">
      <dgm:prSet presAssocID="{271AF145-622F-4F04-A96C-2EB68DC7B0F8}" presName="tile1" presStyleLbl="node1" presStyleIdx="0" presStyleCnt="4"/>
      <dgm:spPr>
        <a:prstGeom prst="round1Rect">
          <a:avLst/>
        </a:prstGeom>
      </dgm:spPr>
      <dgm:t>
        <a:bodyPr/>
        <a:lstStyle/>
        <a:p>
          <a:endParaRPr lang="en-US"/>
        </a:p>
      </dgm:t>
    </dgm:pt>
    <dgm:pt modelId="{84B20C40-E9FE-448A-9AB0-88DCBB3E8EED}" type="pres">
      <dgm:prSet presAssocID="{271AF145-622F-4F04-A96C-2EB68DC7B0F8}" presName="tile1text" presStyleLbl="node1" presStyleIdx="0" presStyleCnt="4">
        <dgm:presLayoutVars>
          <dgm:chMax val="0"/>
          <dgm:chPref val="0"/>
          <dgm:bulletEnabled val="1"/>
        </dgm:presLayoutVars>
      </dgm:prSet>
      <dgm:spPr/>
      <dgm:t>
        <a:bodyPr/>
        <a:lstStyle/>
        <a:p>
          <a:endParaRPr lang="en-US"/>
        </a:p>
      </dgm:t>
    </dgm:pt>
    <dgm:pt modelId="{8EA71F0A-DCAF-4AF1-B524-E5CFD1B0F712}" type="pres">
      <dgm:prSet presAssocID="{271AF145-622F-4F04-A96C-2EB68DC7B0F8}" presName="tile2" presStyleLbl="node1" presStyleIdx="1" presStyleCnt="4"/>
      <dgm:spPr>
        <a:prstGeom prst="round1Rect">
          <a:avLst/>
        </a:prstGeom>
      </dgm:spPr>
      <dgm:t>
        <a:bodyPr/>
        <a:lstStyle/>
        <a:p>
          <a:endParaRPr lang="en-US"/>
        </a:p>
      </dgm:t>
    </dgm:pt>
    <dgm:pt modelId="{B0A0F5A8-3AD4-4655-8331-06ACDF2A9BB4}" type="pres">
      <dgm:prSet presAssocID="{271AF145-622F-4F04-A96C-2EB68DC7B0F8}" presName="tile2text" presStyleLbl="node1" presStyleIdx="1" presStyleCnt="4">
        <dgm:presLayoutVars>
          <dgm:chMax val="0"/>
          <dgm:chPref val="0"/>
          <dgm:bulletEnabled val="1"/>
        </dgm:presLayoutVars>
      </dgm:prSet>
      <dgm:spPr/>
      <dgm:t>
        <a:bodyPr/>
        <a:lstStyle/>
        <a:p>
          <a:endParaRPr lang="en-US"/>
        </a:p>
      </dgm:t>
    </dgm:pt>
    <dgm:pt modelId="{98F236AC-9492-4855-B9CC-BD15B66E77D7}" type="pres">
      <dgm:prSet presAssocID="{271AF145-622F-4F04-A96C-2EB68DC7B0F8}" presName="tile3" presStyleLbl="node1" presStyleIdx="2" presStyleCnt="4"/>
      <dgm:spPr>
        <a:prstGeom prst="round1Rect">
          <a:avLst/>
        </a:prstGeom>
      </dgm:spPr>
      <dgm:t>
        <a:bodyPr/>
        <a:lstStyle/>
        <a:p>
          <a:endParaRPr lang="en-US"/>
        </a:p>
      </dgm:t>
    </dgm:pt>
    <dgm:pt modelId="{BA748F75-5962-4C39-A9F0-08BF140CECAB}" type="pres">
      <dgm:prSet presAssocID="{271AF145-622F-4F04-A96C-2EB68DC7B0F8}" presName="tile3text" presStyleLbl="node1" presStyleIdx="2" presStyleCnt="4">
        <dgm:presLayoutVars>
          <dgm:chMax val="0"/>
          <dgm:chPref val="0"/>
          <dgm:bulletEnabled val="1"/>
        </dgm:presLayoutVars>
      </dgm:prSet>
      <dgm:spPr/>
      <dgm:t>
        <a:bodyPr/>
        <a:lstStyle/>
        <a:p>
          <a:endParaRPr lang="en-US"/>
        </a:p>
      </dgm:t>
    </dgm:pt>
    <dgm:pt modelId="{2C44BFAF-2A90-4A20-BC59-D0A378FBDC2D}" type="pres">
      <dgm:prSet presAssocID="{271AF145-622F-4F04-A96C-2EB68DC7B0F8}" presName="tile4" presStyleLbl="node1" presStyleIdx="3" presStyleCnt="4"/>
      <dgm:spPr>
        <a:prstGeom prst="round1Rect">
          <a:avLst/>
        </a:prstGeom>
      </dgm:spPr>
      <dgm:t>
        <a:bodyPr/>
        <a:lstStyle/>
        <a:p>
          <a:endParaRPr lang="en-US"/>
        </a:p>
      </dgm:t>
    </dgm:pt>
    <dgm:pt modelId="{F4C5FE67-E6DA-4C59-99F0-101FAE1AADD8}" type="pres">
      <dgm:prSet presAssocID="{271AF145-622F-4F04-A96C-2EB68DC7B0F8}" presName="tile4text" presStyleLbl="node1" presStyleIdx="3" presStyleCnt="4">
        <dgm:presLayoutVars>
          <dgm:chMax val="0"/>
          <dgm:chPref val="0"/>
          <dgm:bulletEnabled val="1"/>
        </dgm:presLayoutVars>
      </dgm:prSet>
      <dgm:spPr/>
      <dgm:t>
        <a:bodyPr/>
        <a:lstStyle/>
        <a:p>
          <a:endParaRPr lang="en-US"/>
        </a:p>
      </dgm:t>
    </dgm:pt>
    <dgm:pt modelId="{C4BE6C95-CED7-4364-B2EF-E30668E7B502}" type="pres">
      <dgm:prSet presAssocID="{271AF145-622F-4F04-A96C-2EB68DC7B0F8}" presName="centerTile" presStyleLbl="fgShp" presStyleIdx="0" presStyleCnt="1">
        <dgm:presLayoutVars>
          <dgm:chMax val="0"/>
          <dgm:chPref val="0"/>
        </dgm:presLayoutVars>
      </dgm:prSet>
      <dgm:spPr>
        <a:prstGeom prst="roundRect">
          <a:avLst/>
        </a:prstGeom>
      </dgm:spPr>
      <dgm:t>
        <a:bodyPr/>
        <a:lstStyle/>
        <a:p>
          <a:endParaRPr lang="en-US"/>
        </a:p>
      </dgm:t>
    </dgm:pt>
  </dgm:ptLst>
  <dgm:cxnLst>
    <dgm:cxn modelId="{9B7CCD02-AB32-44B8-A48D-0268F01ED532}" type="presOf" srcId="{17F94301-92AC-4C98-817E-379C52D3C5CC}" destId="{8EA71F0A-DCAF-4AF1-B524-E5CFD1B0F712}" srcOrd="0" destOrd="0" presId="urn:microsoft.com/office/officeart/2005/8/layout/matrix1"/>
    <dgm:cxn modelId="{31DC2499-1898-4335-A122-7C2D6167C7ED}" type="presOf" srcId="{27B76EC6-7491-479A-A4AF-BCE6D5012622}" destId="{C4BE6C95-CED7-4364-B2EF-E30668E7B502}" srcOrd="0" destOrd="0" presId="urn:microsoft.com/office/officeart/2005/8/layout/matrix1"/>
    <dgm:cxn modelId="{07A4DC1C-DA3A-4929-B4CB-16003CA15FAD}" srcId="{27B76EC6-7491-479A-A4AF-BCE6D5012622}" destId="{C2030CDE-F821-4F1B-B251-64E173087E80}" srcOrd="3" destOrd="0" parTransId="{58E00B86-3BF2-4059-AED3-6551563A5390}" sibTransId="{0BE22D3B-8212-41EC-A4DA-2E216307B0F4}"/>
    <dgm:cxn modelId="{DA1FC68C-6CC8-4A1A-BB57-EB8D9E3ED59F}" type="presOf" srcId="{AA09203F-5B1A-4EDF-A9BE-FFBB504411C2}" destId="{84B20C40-E9FE-448A-9AB0-88DCBB3E8EED}" srcOrd="1" destOrd="0" presId="urn:microsoft.com/office/officeart/2005/8/layout/matrix1"/>
    <dgm:cxn modelId="{4511892C-4F6D-4EEF-A5EB-1A1A7591A7E9}" srcId="{27B76EC6-7491-479A-A4AF-BCE6D5012622}" destId="{AA09203F-5B1A-4EDF-A9BE-FFBB504411C2}" srcOrd="0" destOrd="0" parTransId="{06084607-D87D-435B-965A-234A597B08E9}" sibTransId="{6E877CDA-CA0D-4741-A5F6-EFF31909881E}"/>
    <dgm:cxn modelId="{9D991A70-CAC0-4A73-B7AF-E3EA92EBBEB6}" srcId="{271AF145-622F-4F04-A96C-2EB68DC7B0F8}" destId="{27B76EC6-7491-479A-A4AF-BCE6D5012622}" srcOrd="0" destOrd="0" parTransId="{4AE51832-34EA-4D70-83EE-66433B55D40D}" sibTransId="{5257D27E-CDFE-4F8F-B7D0-25B1611B2DAD}"/>
    <dgm:cxn modelId="{48B50D44-5080-4D5D-8866-BF198FC589C0}" type="presOf" srcId="{444F8866-8F55-460A-B19B-396FB4EB68F5}" destId="{98F236AC-9492-4855-B9CC-BD15B66E77D7}" srcOrd="0" destOrd="0" presId="urn:microsoft.com/office/officeart/2005/8/layout/matrix1"/>
    <dgm:cxn modelId="{DC00D664-9BE1-4011-8403-537832E1821D}" type="presOf" srcId="{C2030CDE-F821-4F1B-B251-64E173087E80}" destId="{2C44BFAF-2A90-4A20-BC59-D0A378FBDC2D}" srcOrd="0" destOrd="0" presId="urn:microsoft.com/office/officeart/2005/8/layout/matrix1"/>
    <dgm:cxn modelId="{142335EA-8E95-4327-8EDB-22551D4B00ED}" type="presOf" srcId="{271AF145-622F-4F04-A96C-2EB68DC7B0F8}" destId="{D1F074CD-2A78-40C1-A989-60F23EA043E4}" srcOrd="0" destOrd="0" presId="urn:microsoft.com/office/officeart/2005/8/layout/matrix1"/>
    <dgm:cxn modelId="{15B2C735-0A4C-4A75-9BDF-A0ACAB57B0E3}" type="presOf" srcId="{AA09203F-5B1A-4EDF-A9BE-FFBB504411C2}" destId="{EE8610F7-C49B-47AD-9F1E-694F4280A342}" srcOrd="0" destOrd="0" presId="urn:microsoft.com/office/officeart/2005/8/layout/matrix1"/>
    <dgm:cxn modelId="{E2A105D5-6579-49F8-8E11-AFDCAD08477A}" type="presOf" srcId="{17F94301-92AC-4C98-817E-379C52D3C5CC}" destId="{B0A0F5A8-3AD4-4655-8331-06ACDF2A9BB4}" srcOrd="1" destOrd="0" presId="urn:microsoft.com/office/officeart/2005/8/layout/matrix1"/>
    <dgm:cxn modelId="{DD949401-3599-451D-8583-B394C57CAD98}" type="presOf" srcId="{C2030CDE-F821-4F1B-B251-64E173087E80}" destId="{F4C5FE67-E6DA-4C59-99F0-101FAE1AADD8}" srcOrd="1" destOrd="0" presId="urn:microsoft.com/office/officeart/2005/8/layout/matrix1"/>
    <dgm:cxn modelId="{804AFE6E-1C08-4A39-AC1A-827C8388FE2B}" srcId="{27B76EC6-7491-479A-A4AF-BCE6D5012622}" destId="{17F94301-92AC-4C98-817E-379C52D3C5CC}" srcOrd="1" destOrd="0" parTransId="{2AC73BBC-DEFF-40B4-849C-E8F4ACFF13E0}" sibTransId="{11345268-E324-4FCD-BA24-C2D9E160139F}"/>
    <dgm:cxn modelId="{F35F6A32-48C0-47D9-B723-A9787F8FC202}" type="presOf" srcId="{444F8866-8F55-460A-B19B-396FB4EB68F5}" destId="{BA748F75-5962-4C39-A9F0-08BF140CECAB}" srcOrd="1" destOrd="0" presId="urn:microsoft.com/office/officeart/2005/8/layout/matrix1"/>
    <dgm:cxn modelId="{3F9BB49B-4A2D-4448-A663-4B42C23EAAE0}" srcId="{27B76EC6-7491-479A-A4AF-BCE6D5012622}" destId="{444F8866-8F55-460A-B19B-396FB4EB68F5}" srcOrd="2" destOrd="0" parTransId="{02FD90FC-5FBF-43B1-872C-4CC9963F8019}" sibTransId="{922B0660-5787-461F-8CCA-4B4A8BC7B2D7}"/>
    <dgm:cxn modelId="{006243E6-6DBC-4182-A05E-EF66968B09BB}" type="presParOf" srcId="{D1F074CD-2A78-40C1-A989-60F23EA043E4}" destId="{A512DE2A-58C5-4A14-8B7E-20CB453A12CF}" srcOrd="0" destOrd="0" presId="urn:microsoft.com/office/officeart/2005/8/layout/matrix1"/>
    <dgm:cxn modelId="{3298E3A1-304A-41BE-88E5-B0DA553B3FC3}" type="presParOf" srcId="{A512DE2A-58C5-4A14-8B7E-20CB453A12CF}" destId="{EE8610F7-C49B-47AD-9F1E-694F4280A342}" srcOrd="0" destOrd="0" presId="urn:microsoft.com/office/officeart/2005/8/layout/matrix1"/>
    <dgm:cxn modelId="{4C61F24B-A30F-45F2-AF93-A4350597B590}" type="presParOf" srcId="{A512DE2A-58C5-4A14-8B7E-20CB453A12CF}" destId="{84B20C40-E9FE-448A-9AB0-88DCBB3E8EED}" srcOrd="1" destOrd="0" presId="urn:microsoft.com/office/officeart/2005/8/layout/matrix1"/>
    <dgm:cxn modelId="{21A79255-1967-4860-85EB-1F1ED7FA76A6}" type="presParOf" srcId="{A512DE2A-58C5-4A14-8B7E-20CB453A12CF}" destId="{8EA71F0A-DCAF-4AF1-B524-E5CFD1B0F712}" srcOrd="2" destOrd="0" presId="urn:microsoft.com/office/officeart/2005/8/layout/matrix1"/>
    <dgm:cxn modelId="{070FC8AB-2C08-4304-9E0D-10824AAF48E9}" type="presParOf" srcId="{A512DE2A-58C5-4A14-8B7E-20CB453A12CF}" destId="{B0A0F5A8-3AD4-4655-8331-06ACDF2A9BB4}" srcOrd="3" destOrd="0" presId="urn:microsoft.com/office/officeart/2005/8/layout/matrix1"/>
    <dgm:cxn modelId="{11A3B3A7-A295-4EA4-9A07-1B389CC98D2E}" type="presParOf" srcId="{A512DE2A-58C5-4A14-8B7E-20CB453A12CF}" destId="{98F236AC-9492-4855-B9CC-BD15B66E77D7}" srcOrd="4" destOrd="0" presId="urn:microsoft.com/office/officeart/2005/8/layout/matrix1"/>
    <dgm:cxn modelId="{6114931B-8B2D-4F72-B80D-5D25FFAC7EBB}" type="presParOf" srcId="{A512DE2A-58C5-4A14-8B7E-20CB453A12CF}" destId="{BA748F75-5962-4C39-A9F0-08BF140CECAB}" srcOrd="5" destOrd="0" presId="urn:microsoft.com/office/officeart/2005/8/layout/matrix1"/>
    <dgm:cxn modelId="{2D5F19F3-642A-4FCA-A755-573AFF239E19}" type="presParOf" srcId="{A512DE2A-58C5-4A14-8B7E-20CB453A12CF}" destId="{2C44BFAF-2A90-4A20-BC59-D0A378FBDC2D}" srcOrd="6" destOrd="0" presId="urn:microsoft.com/office/officeart/2005/8/layout/matrix1"/>
    <dgm:cxn modelId="{2C5E7F89-EC33-42BD-BA9F-CE47FEDFAF8A}" type="presParOf" srcId="{A512DE2A-58C5-4A14-8B7E-20CB453A12CF}" destId="{F4C5FE67-E6DA-4C59-99F0-101FAE1AADD8}" srcOrd="7" destOrd="0" presId="urn:microsoft.com/office/officeart/2005/8/layout/matrix1"/>
    <dgm:cxn modelId="{5C768168-95E1-440A-84C9-75D0109E13FC}" type="presParOf" srcId="{D1F074CD-2A78-40C1-A989-60F23EA043E4}" destId="{C4BE6C95-CED7-4364-B2EF-E30668E7B50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827CE2-9D62-485B-A472-88D129720B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5AC74E8-B767-4B4D-8A2F-84CBF81B5506}">
      <dgm:prSet phldrT="[Text]" custT="1"/>
      <dgm:spPr/>
      <dgm:t>
        <a:bodyPr/>
        <a:lstStyle/>
        <a:p>
          <a:r>
            <a:rPr lang="en-US" sz="1200" b="1" dirty="0" smtClean="0"/>
            <a:t>255 MM services</a:t>
          </a:r>
          <a:endParaRPr lang="en-US" sz="1200" b="1" dirty="0"/>
        </a:p>
      </dgm:t>
    </dgm:pt>
    <dgm:pt modelId="{35FA5150-90CE-41B1-82C0-52B44ADE968B}" type="parTrans" cxnId="{B6BCDB1E-7A74-4519-8AC4-5FAB7829D405}">
      <dgm:prSet/>
      <dgm:spPr/>
      <dgm:t>
        <a:bodyPr/>
        <a:lstStyle/>
        <a:p>
          <a:endParaRPr lang="en-US" sz="1200"/>
        </a:p>
      </dgm:t>
    </dgm:pt>
    <dgm:pt modelId="{64A3F2AA-D2DC-4AAF-8782-1DADF26E447E}" type="sibTrans" cxnId="{B6BCDB1E-7A74-4519-8AC4-5FAB7829D405}">
      <dgm:prSet/>
      <dgm:spPr/>
      <dgm:t>
        <a:bodyPr/>
        <a:lstStyle/>
        <a:p>
          <a:endParaRPr lang="en-US" sz="1200"/>
        </a:p>
      </dgm:t>
    </dgm:pt>
    <dgm:pt modelId="{EFC8266F-F19A-4B85-A88C-D6A9A7264F0F}">
      <dgm:prSet phldrT="[Text]" custT="1"/>
      <dgm:spPr/>
      <dgm:t>
        <a:bodyPr/>
        <a:lstStyle/>
        <a:p>
          <a:r>
            <a:rPr lang="en-US" sz="1200" dirty="0" smtClean="0"/>
            <a:t>255 services in 89 countries</a:t>
          </a:r>
          <a:endParaRPr lang="en-US" sz="1200" dirty="0"/>
        </a:p>
      </dgm:t>
    </dgm:pt>
    <dgm:pt modelId="{40C7CD79-6FCC-4C2F-8801-620638044CD4}" type="parTrans" cxnId="{7FFD9506-7DA8-48EF-B2A9-88E1E95BD7D5}">
      <dgm:prSet/>
      <dgm:spPr/>
      <dgm:t>
        <a:bodyPr/>
        <a:lstStyle/>
        <a:p>
          <a:endParaRPr lang="en-US" sz="1200"/>
        </a:p>
      </dgm:t>
    </dgm:pt>
    <dgm:pt modelId="{9830C474-44F0-4EBB-A9B1-5D183C6026A8}" type="sibTrans" cxnId="{7FFD9506-7DA8-48EF-B2A9-88E1E95BD7D5}">
      <dgm:prSet/>
      <dgm:spPr/>
      <dgm:t>
        <a:bodyPr/>
        <a:lstStyle/>
        <a:p>
          <a:endParaRPr lang="en-US" sz="1200"/>
        </a:p>
      </dgm:t>
    </dgm:pt>
    <dgm:pt modelId="{A3E4AEBA-841B-4880-BA39-169F04D39565}">
      <dgm:prSet phldrT="[Text]" custT="1"/>
      <dgm:spPr/>
      <dgm:t>
        <a:bodyPr/>
        <a:lstStyle/>
        <a:p>
          <a:r>
            <a:rPr lang="en-US" sz="1200" b="1" dirty="0" smtClean="0"/>
            <a:t>300 million</a:t>
          </a:r>
          <a:endParaRPr lang="en-US" sz="1200" b="1" dirty="0"/>
        </a:p>
      </dgm:t>
    </dgm:pt>
    <dgm:pt modelId="{64E96AE3-8D3B-4A43-89D9-FA9540E02B6F}" type="parTrans" cxnId="{5C75A59D-68DC-4138-88CF-7BBD377A6FF7}">
      <dgm:prSet/>
      <dgm:spPr/>
      <dgm:t>
        <a:bodyPr/>
        <a:lstStyle/>
        <a:p>
          <a:endParaRPr lang="en-US" sz="1200"/>
        </a:p>
      </dgm:t>
    </dgm:pt>
    <dgm:pt modelId="{2A686BC8-40D0-4807-AEF3-BCB41757FE06}" type="sibTrans" cxnId="{5C75A59D-68DC-4138-88CF-7BBD377A6FF7}">
      <dgm:prSet/>
      <dgm:spPr/>
      <dgm:t>
        <a:bodyPr/>
        <a:lstStyle/>
        <a:p>
          <a:endParaRPr lang="en-US" sz="1200"/>
        </a:p>
      </dgm:t>
    </dgm:pt>
    <dgm:pt modelId="{ABD97D38-7784-413C-9779-C260DD4B5687}">
      <dgm:prSet phldrT="[Text]" custT="1"/>
      <dgm:spPr/>
      <dgm:t>
        <a:bodyPr/>
        <a:lstStyle/>
        <a:p>
          <a:r>
            <a:rPr lang="en-US" sz="1200" dirty="0" smtClean="0"/>
            <a:t>Number of registered MM customers</a:t>
          </a:r>
          <a:endParaRPr lang="en-US" sz="1200" dirty="0"/>
        </a:p>
      </dgm:t>
    </dgm:pt>
    <dgm:pt modelId="{BF21FA3D-A4C0-41D1-8EE8-24F8A0A7A81E}" type="parTrans" cxnId="{B0A22C2C-F397-4BD5-9452-7BFE6A6714AB}">
      <dgm:prSet/>
      <dgm:spPr/>
      <dgm:t>
        <a:bodyPr/>
        <a:lstStyle/>
        <a:p>
          <a:endParaRPr lang="en-US" sz="1200"/>
        </a:p>
      </dgm:t>
    </dgm:pt>
    <dgm:pt modelId="{643D0541-34AB-47C3-87CB-0B18F09BCBEF}" type="sibTrans" cxnId="{B0A22C2C-F397-4BD5-9452-7BFE6A6714AB}">
      <dgm:prSet/>
      <dgm:spPr/>
      <dgm:t>
        <a:bodyPr/>
        <a:lstStyle/>
        <a:p>
          <a:endParaRPr lang="en-US" sz="1200"/>
        </a:p>
      </dgm:t>
    </dgm:pt>
    <dgm:pt modelId="{E6BD97F4-D13C-4CE3-A9ED-5CF838AFB972}">
      <dgm:prSet phldrT="[Text]" custT="1"/>
      <dgm:spPr/>
      <dgm:t>
        <a:bodyPr/>
        <a:lstStyle/>
        <a:p>
          <a:r>
            <a:rPr lang="en-US" sz="1200" b="1" dirty="0" smtClean="0"/>
            <a:t>2.3 million agents</a:t>
          </a:r>
          <a:endParaRPr lang="en-US" sz="1200" b="1" dirty="0"/>
        </a:p>
      </dgm:t>
    </dgm:pt>
    <dgm:pt modelId="{AF3BA6A3-3B4F-4F6A-9C69-42837EB48D86}" type="parTrans" cxnId="{38CD2C9B-A661-4CFA-A393-B67346DDC7A5}">
      <dgm:prSet/>
      <dgm:spPr/>
      <dgm:t>
        <a:bodyPr/>
        <a:lstStyle/>
        <a:p>
          <a:endParaRPr lang="en-US" sz="1200"/>
        </a:p>
      </dgm:t>
    </dgm:pt>
    <dgm:pt modelId="{3180E962-3371-4E53-BA47-408C494C88FD}" type="sibTrans" cxnId="{38CD2C9B-A661-4CFA-A393-B67346DDC7A5}">
      <dgm:prSet/>
      <dgm:spPr/>
      <dgm:t>
        <a:bodyPr/>
        <a:lstStyle/>
        <a:p>
          <a:endParaRPr lang="en-US" sz="1200"/>
        </a:p>
      </dgm:t>
    </dgm:pt>
    <dgm:pt modelId="{97175513-C89E-4B86-86F6-B751E7F800EF}">
      <dgm:prSet phldrT="[Text]" custT="1"/>
      <dgm:spPr/>
      <dgm:t>
        <a:bodyPr/>
        <a:lstStyle/>
        <a:p>
          <a:r>
            <a:rPr lang="en-US" sz="1200" dirty="0" smtClean="0"/>
            <a:t>In 75% of markets, MM agents outnumber bank branches (67 out 89 countries)</a:t>
          </a:r>
          <a:endParaRPr lang="en-US" sz="1200" dirty="0"/>
        </a:p>
      </dgm:t>
    </dgm:pt>
    <dgm:pt modelId="{67C03342-87B5-4CF7-AD11-F07681F0511A}" type="parTrans" cxnId="{0AA52BCE-BCFE-4D85-8C07-25EFA0070978}">
      <dgm:prSet/>
      <dgm:spPr/>
      <dgm:t>
        <a:bodyPr/>
        <a:lstStyle/>
        <a:p>
          <a:endParaRPr lang="en-US" sz="1200"/>
        </a:p>
      </dgm:t>
    </dgm:pt>
    <dgm:pt modelId="{82C64959-2792-4472-8530-CD0144605FC3}" type="sibTrans" cxnId="{0AA52BCE-BCFE-4D85-8C07-25EFA0070978}">
      <dgm:prSet/>
      <dgm:spPr/>
      <dgm:t>
        <a:bodyPr/>
        <a:lstStyle/>
        <a:p>
          <a:endParaRPr lang="en-US" sz="1200"/>
        </a:p>
      </dgm:t>
    </dgm:pt>
    <dgm:pt modelId="{AAB2ED2B-70A0-4375-BBFA-142F00E29148}">
      <dgm:prSet phldrT="[Text]" custT="1"/>
      <dgm:spPr/>
      <dgm:t>
        <a:bodyPr/>
        <a:lstStyle/>
        <a:p>
          <a:r>
            <a:rPr lang="en-US" sz="1200" dirty="0" smtClean="0"/>
            <a:t>Available in 61% of emerging markets</a:t>
          </a:r>
          <a:endParaRPr lang="en-US" sz="1200" dirty="0"/>
        </a:p>
      </dgm:t>
    </dgm:pt>
    <dgm:pt modelId="{A6AE449E-65E7-4F74-8D26-24A5518E1672}" type="parTrans" cxnId="{C1FACAD8-D72D-43AE-889F-E511C2F75E92}">
      <dgm:prSet/>
      <dgm:spPr/>
      <dgm:t>
        <a:bodyPr/>
        <a:lstStyle/>
        <a:p>
          <a:endParaRPr lang="en-US" sz="1200"/>
        </a:p>
      </dgm:t>
    </dgm:pt>
    <dgm:pt modelId="{28B98230-0908-4F4F-8C12-019FC9B0DBA7}" type="sibTrans" cxnId="{C1FACAD8-D72D-43AE-889F-E511C2F75E92}">
      <dgm:prSet/>
      <dgm:spPr/>
      <dgm:t>
        <a:bodyPr/>
        <a:lstStyle/>
        <a:p>
          <a:endParaRPr lang="en-US" sz="1200"/>
        </a:p>
      </dgm:t>
    </dgm:pt>
    <dgm:pt modelId="{1AE1FD5A-62D2-460E-8656-849B0C7B06A4}">
      <dgm:prSet phldrT="[Text]" custT="1"/>
      <dgm:spPr/>
      <dgm:t>
        <a:bodyPr/>
        <a:lstStyle/>
        <a:p>
          <a:r>
            <a:rPr lang="en-US" sz="1200" dirty="0" smtClean="0"/>
            <a:t>In 25 markets, MM agents = 10 x number of brank branches</a:t>
          </a:r>
          <a:endParaRPr lang="en-US" sz="1200" dirty="0"/>
        </a:p>
      </dgm:t>
    </dgm:pt>
    <dgm:pt modelId="{E0D5DE41-1F01-426A-9A68-4612ED026E50}" type="parTrans" cxnId="{2CBAC8D8-2D17-4F27-873E-A49BF6524E44}">
      <dgm:prSet/>
      <dgm:spPr/>
      <dgm:t>
        <a:bodyPr/>
        <a:lstStyle/>
        <a:p>
          <a:endParaRPr lang="en-US" sz="1200"/>
        </a:p>
      </dgm:t>
    </dgm:pt>
    <dgm:pt modelId="{4B336219-733F-4433-B46A-D5DD4107EBAE}" type="sibTrans" cxnId="{2CBAC8D8-2D17-4F27-873E-A49BF6524E44}">
      <dgm:prSet/>
      <dgm:spPr/>
      <dgm:t>
        <a:bodyPr/>
        <a:lstStyle/>
        <a:p>
          <a:endParaRPr lang="en-US" sz="1200"/>
        </a:p>
      </dgm:t>
    </dgm:pt>
    <dgm:pt modelId="{E4830D30-51CF-490E-820D-5922ECD6229F}">
      <dgm:prSet phldrT="[Text]" custT="1"/>
      <dgm:spPr/>
      <dgm:t>
        <a:bodyPr/>
        <a:lstStyle/>
        <a:p>
          <a:r>
            <a:rPr lang="en-US" sz="1200" dirty="0" smtClean="0"/>
            <a:t>Number of markets where MM accounts outnumber bank accounts</a:t>
          </a:r>
          <a:endParaRPr lang="en-US" sz="1200" dirty="0"/>
        </a:p>
      </dgm:t>
    </dgm:pt>
    <dgm:pt modelId="{4177775C-4F9B-49B6-9B2C-C4BBED0DA9E4}" type="parTrans" cxnId="{7703E356-6F48-4DF8-AAFE-269A17336D30}">
      <dgm:prSet/>
      <dgm:spPr/>
      <dgm:t>
        <a:bodyPr/>
        <a:lstStyle/>
        <a:p>
          <a:endParaRPr lang="en-US" sz="1200"/>
        </a:p>
      </dgm:t>
    </dgm:pt>
    <dgm:pt modelId="{08136E1E-FF11-4791-A0C4-7AB535C39447}" type="sibTrans" cxnId="{7703E356-6F48-4DF8-AAFE-269A17336D30}">
      <dgm:prSet/>
      <dgm:spPr/>
      <dgm:t>
        <a:bodyPr/>
        <a:lstStyle/>
        <a:p>
          <a:endParaRPr lang="en-US" sz="1200"/>
        </a:p>
      </dgm:t>
    </dgm:pt>
    <dgm:pt modelId="{E08CCF07-9F72-42F4-9EC1-47AB18B9370C}">
      <dgm:prSet phldrT="[Text]" custT="1"/>
      <dgm:spPr/>
      <dgm:t>
        <a:bodyPr/>
        <a:lstStyle/>
        <a:p>
          <a:r>
            <a:rPr lang="en-US" sz="1200" b="1" dirty="0" smtClean="0"/>
            <a:t>16 countries</a:t>
          </a:r>
          <a:endParaRPr lang="en-US" sz="1200" b="1" dirty="0"/>
        </a:p>
      </dgm:t>
    </dgm:pt>
    <dgm:pt modelId="{58B12AB1-A571-45F6-928E-C57AFE486C86}" type="sibTrans" cxnId="{D57F1371-45EA-484B-A0EB-4F0EAC6FEA5D}">
      <dgm:prSet/>
      <dgm:spPr/>
      <dgm:t>
        <a:bodyPr/>
        <a:lstStyle/>
        <a:p>
          <a:endParaRPr lang="en-US" sz="1200"/>
        </a:p>
      </dgm:t>
    </dgm:pt>
    <dgm:pt modelId="{376C0800-ECF3-411B-A87C-AC9387AE5F25}" type="parTrans" cxnId="{D57F1371-45EA-484B-A0EB-4F0EAC6FEA5D}">
      <dgm:prSet/>
      <dgm:spPr/>
      <dgm:t>
        <a:bodyPr/>
        <a:lstStyle/>
        <a:p>
          <a:endParaRPr lang="en-US" sz="1200"/>
        </a:p>
      </dgm:t>
    </dgm:pt>
    <dgm:pt modelId="{8FCEFC39-C97E-4E1B-B7F9-336FE4942F52}">
      <dgm:prSet phldrT="[Text]" custT="1"/>
      <dgm:spPr/>
      <dgm:t>
        <a:bodyPr/>
        <a:lstStyle/>
        <a:p>
          <a:r>
            <a:rPr lang="en-US" sz="1200" b="1" dirty="0" smtClean="0"/>
            <a:t>21 MM services</a:t>
          </a:r>
          <a:endParaRPr lang="en-US" sz="1200" b="1" dirty="0"/>
        </a:p>
      </dgm:t>
    </dgm:pt>
    <dgm:pt modelId="{D3A6DD6F-42F6-4D1E-A872-8ECEBB5FE46F}" type="parTrans" cxnId="{D2E798DB-F32A-40FE-B46D-5D5693F9E8F4}">
      <dgm:prSet/>
      <dgm:spPr/>
      <dgm:t>
        <a:bodyPr/>
        <a:lstStyle/>
        <a:p>
          <a:endParaRPr lang="en-US" sz="1200"/>
        </a:p>
      </dgm:t>
    </dgm:pt>
    <dgm:pt modelId="{D1A81F74-FAF2-45A5-9E2F-4C1E24582B3D}" type="sibTrans" cxnId="{D2E798DB-F32A-40FE-B46D-5D5693F9E8F4}">
      <dgm:prSet/>
      <dgm:spPr/>
      <dgm:t>
        <a:bodyPr/>
        <a:lstStyle/>
        <a:p>
          <a:endParaRPr lang="en-US" sz="1200"/>
        </a:p>
      </dgm:t>
    </dgm:pt>
    <dgm:pt modelId="{381E3915-2BD5-4926-AAF9-AB2445EE2D3A}">
      <dgm:prSet phldrT="[Text]" custT="1"/>
      <dgm:spPr/>
      <dgm:t>
        <a:bodyPr/>
        <a:lstStyle/>
        <a:p>
          <a:r>
            <a:rPr lang="en-US" sz="1200" dirty="0" smtClean="0"/>
            <a:t>More than 1 million active accounts</a:t>
          </a:r>
          <a:endParaRPr lang="en-US" sz="1200" dirty="0"/>
        </a:p>
      </dgm:t>
    </dgm:pt>
    <dgm:pt modelId="{C42D8D9B-9986-4895-BCEA-E00B80E45CBB}" type="parTrans" cxnId="{BA80B924-C78A-49B9-959B-A7DED9514B5B}">
      <dgm:prSet/>
      <dgm:spPr/>
      <dgm:t>
        <a:bodyPr/>
        <a:lstStyle/>
        <a:p>
          <a:endParaRPr lang="en-US" sz="1200"/>
        </a:p>
      </dgm:t>
    </dgm:pt>
    <dgm:pt modelId="{AC259686-0BEE-4EE0-872A-16B0AA9C6271}" type="sibTrans" cxnId="{BA80B924-C78A-49B9-959B-A7DED9514B5B}">
      <dgm:prSet/>
      <dgm:spPr/>
      <dgm:t>
        <a:bodyPr/>
        <a:lstStyle/>
        <a:p>
          <a:endParaRPr lang="en-US" sz="1200"/>
        </a:p>
      </dgm:t>
    </dgm:pt>
    <dgm:pt modelId="{A310283B-12F5-4B2E-9B8E-E0FC66BCCE7E}" type="pres">
      <dgm:prSet presAssocID="{D3827CE2-9D62-485B-A472-88D129720B39}" presName="Name0" presStyleCnt="0">
        <dgm:presLayoutVars>
          <dgm:dir/>
          <dgm:animLvl val="lvl"/>
          <dgm:resizeHandles val="exact"/>
        </dgm:presLayoutVars>
      </dgm:prSet>
      <dgm:spPr/>
      <dgm:t>
        <a:bodyPr/>
        <a:lstStyle/>
        <a:p>
          <a:endParaRPr lang="en-US"/>
        </a:p>
      </dgm:t>
    </dgm:pt>
    <dgm:pt modelId="{F9BA5CAB-8A2F-4474-BA99-A991E2B16383}" type="pres">
      <dgm:prSet presAssocID="{D5AC74E8-B767-4B4D-8A2F-84CBF81B5506}" presName="linNode" presStyleCnt="0"/>
      <dgm:spPr/>
    </dgm:pt>
    <dgm:pt modelId="{23FC410A-6A86-4CFC-99BC-A5FDC9B237E6}" type="pres">
      <dgm:prSet presAssocID="{D5AC74E8-B767-4B4D-8A2F-84CBF81B5506}" presName="parentText" presStyleLbl="node1" presStyleIdx="0" presStyleCnt="5">
        <dgm:presLayoutVars>
          <dgm:chMax val="1"/>
          <dgm:bulletEnabled val="1"/>
        </dgm:presLayoutVars>
      </dgm:prSet>
      <dgm:spPr/>
      <dgm:t>
        <a:bodyPr/>
        <a:lstStyle/>
        <a:p>
          <a:endParaRPr lang="en-US"/>
        </a:p>
      </dgm:t>
    </dgm:pt>
    <dgm:pt modelId="{022FCAC8-89CB-47AD-BEEB-7835097CE0EA}" type="pres">
      <dgm:prSet presAssocID="{D5AC74E8-B767-4B4D-8A2F-84CBF81B5506}" presName="descendantText" presStyleLbl="alignAccFollowNode1" presStyleIdx="0" presStyleCnt="5">
        <dgm:presLayoutVars>
          <dgm:bulletEnabled val="1"/>
        </dgm:presLayoutVars>
      </dgm:prSet>
      <dgm:spPr/>
      <dgm:t>
        <a:bodyPr/>
        <a:lstStyle/>
        <a:p>
          <a:endParaRPr lang="en-US"/>
        </a:p>
      </dgm:t>
    </dgm:pt>
    <dgm:pt modelId="{E74C1F3D-669F-4D42-86C7-D6EE71A4DDC3}" type="pres">
      <dgm:prSet presAssocID="{64A3F2AA-D2DC-4AAF-8782-1DADF26E447E}" presName="sp" presStyleCnt="0"/>
      <dgm:spPr/>
    </dgm:pt>
    <dgm:pt modelId="{64AF7C72-2D5C-4983-8B41-0394849BC165}" type="pres">
      <dgm:prSet presAssocID="{A3E4AEBA-841B-4880-BA39-169F04D39565}" presName="linNode" presStyleCnt="0"/>
      <dgm:spPr/>
    </dgm:pt>
    <dgm:pt modelId="{F64AABD3-5D81-4250-9C4B-F0100B840611}" type="pres">
      <dgm:prSet presAssocID="{A3E4AEBA-841B-4880-BA39-169F04D39565}" presName="parentText" presStyleLbl="node1" presStyleIdx="1" presStyleCnt="5">
        <dgm:presLayoutVars>
          <dgm:chMax val="1"/>
          <dgm:bulletEnabled val="1"/>
        </dgm:presLayoutVars>
      </dgm:prSet>
      <dgm:spPr/>
      <dgm:t>
        <a:bodyPr/>
        <a:lstStyle/>
        <a:p>
          <a:endParaRPr lang="en-US"/>
        </a:p>
      </dgm:t>
    </dgm:pt>
    <dgm:pt modelId="{9A5EAB08-1955-48A7-8F65-BC3034185F0F}" type="pres">
      <dgm:prSet presAssocID="{A3E4AEBA-841B-4880-BA39-169F04D39565}" presName="descendantText" presStyleLbl="alignAccFollowNode1" presStyleIdx="1" presStyleCnt="5">
        <dgm:presLayoutVars>
          <dgm:bulletEnabled val="1"/>
        </dgm:presLayoutVars>
      </dgm:prSet>
      <dgm:spPr/>
      <dgm:t>
        <a:bodyPr/>
        <a:lstStyle/>
        <a:p>
          <a:endParaRPr lang="en-US"/>
        </a:p>
      </dgm:t>
    </dgm:pt>
    <dgm:pt modelId="{270A1CBC-5E85-4FBA-BD28-1C92371B391A}" type="pres">
      <dgm:prSet presAssocID="{2A686BC8-40D0-4807-AEF3-BCB41757FE06}" presName="sp" presStyleCnt="0"/>
      <dgm:spPr/>
    </dgm:pt>
    <dgm:pt modelId="{8DFB860F-0082-4F43-9EE4-1844D5E26A7C}" type="pres">
      <dgm:prSet presAssocID="{8FCEFC39-C97E-4E1B-B7F9-336FE4942F52}" presName="linNode" presStyleCnt="0"/>
      <dgm:spPr/>
    </dgm:pt>
    <dgm:pt modelId="{1B0C491F-4726-4AA2-8B32-270F4FA69E33}" type="pres">
      <dgm:prSet presAssocID="{8FCEFC39-C97E-4E1B-B7F9-336FE4942F52}" presName="parentText" presStyleLbl="node1" presStyleIdx="2" presStyleCnt="5">
        <dgm:presLayoutVars>
          <dgm:chMax val="1"/>
          <dgm:bulletEnabled val="1"/>
        </dgm:presLayoutVars>
      </dgm:prSet>
      <dgm:spPr/>
      <dgm:t>
        <a:bodyPr/>
        <a:lstStyle/>
        <a:p>
          <a:endParaRPr lang="en-US"/>
        </a:p>
      </dgm:t>
    </dgm:pt>
    <dgm:pt modelId="{37ABD9C7-3632-43D8-8635-1C51D1CD4243}" type="pres">
      <dgm:prSet presAssocID="{8FCEFC39-C97E-4E1B-B7F9-336FE4942F52}" presName="descendantText" presStyleLbl="alignAccFollowNode1" presStyleIdx="2" presStyleCnt="5">
        <dgm:presLayoutVars>
          <dgm:bulletEnabled val="1"/>
        </dgm:presLayoutVars>
      </dgm:prSet>
      <dgm:spPr/>
      <dgm:t>
        <a:bodyPr/>
        <a:lstStyle/>
        <a:p>
          <a:endParaRPr lang="en-US"/>
        </a:p>
      </dgm:t>
    </dgm:pt>
    <dgm:pt modelId="{E9CDEACD-279D-4496-AB1A-A3BB6A8A77A1}" type="pres">
      <dgm:prSet presAssocID="{D1A81F74-FAF2-45A5-9E2F-4C1E24582B3D}" presName="sp" presStyleCnt="0"/>
      <dgm:spPr/>
    </dgm:pt>
    <dgm:pt modelId="{B270F730-7460-41A0-8879-71D60131C732}" type="pres">
      <dgm:prSet presAssocID="{E08CCF07-9F72-42F4-9EC1-47AB18B9370C}" presName="linNode" presStyleCnt="0"/>
      <dgm:spPr/>
    </dgm:pt>
    <dgm:pt modelId="{9DD19C5E-8A0B-44AB-BB9C-EA291FCBC738}" type="pres">
      <dgm:prSet presAssocID="{E08CCF07-9F72-42F4-9EC1-47AB18B9370C}" presName="parentText" presStyleLbl="node1" presStyleIdx="3" presStyleCnt="5">
        <dgm:presLayoutVars>
          <dgm:chMax val="1"/>
          <dgm:bulletEnabled val="1"/>
        </dgm:presLayoutVars>
      </dgm:prSet>
      <dgm:spPr/>
      <dgm:t>
        <a:bodyPr/>
        <a:lstStyle/>
        <a:p>
          <a:endParaRPr lang="en-US"/>
        </a:p>
      </dgm:t>
    </dgm:pt>
    <dgm:pt modelId="{5053440F-1713-4B0F-94B7-BF918C6BE23E}" type="pres">
      <dgm:prSet presAssocID="{E08CCF07-9F72-42F4-9EC1-47AB18B9370C}" presName="descendantText" presStyleLbl="alignAccFollowNode1" presStyleIdx="3" presStyleCnt="5">
        <dgm:presLayoutVars>
          <dgm:bulletEnabled val="1"/>
        </dgm:presLayoutVars>
      </dgm:prSet>
      <dgm:spPr/>
      <dgm:t>
        <a:bodyPr/>
        <a:lstStyle/>
        <a:p>
          <a:endParaRPr lang="en-US"/>
        </a:p>
      </dgm:t>
    </dgm:pt>
    <dgm:pt modelId="{F0FFA6AB-3C73-4965-A05B-DEC2656C8208}" type="pres">
      <dgm:prSet presAssocID="{58B12AB1-A571-45F6-928E-C57AFE486C86}" presName="sp" presStyleCnt="0"/>
      <dgm:spPr/>
    </dgm:pt>
    <dgm:pt modelId="{4951DDA4-0870-49CE-9A08-6E449C35F8BA}" type="pres">
      <dgm:prSet presAssocID="{E6BD97F4-D13C-4CE3-A9ED-5CF838AFB972}" presName="linNode" presStyleCnt="0"/>
      <dgm:spPr/>
    </dgm:pt>
    <dgm:pt modelId="{5F3D8B33-D266-417B-90DE-06506382A9E9}" type="pres">
      <dgm:prSet presAssocID="{E6BD97F4-D13C-4CE3-A9ED-5CF838AFB972}" presName="parentText" presStyleLbl="node1" presStyleIdx="4" presStyleCnt="5">
        <dgm:presLayoutVars>
          <dgm:chMax val="1"/>
          <dgm:bulletEnabled val="1"/>
        </dgm:presLayoutVars>
      </dgm:prSet>
      <dgm:spPr/>
      <dgm:t>
        <a:bodyPr/>
        <a:lstStyle/>
        <a:p>
          <a:endParaRPr lang="en-US"/>
        </a:p>
      </dgm:t>
    </dgm:pt>
    <dgm:pt modelId="{3E9541FD-51DC-4F89-85BB-ACC6158395E2}" type="pres">
      <dgm:prSet presAssocID="{E6BD97F4-D13C-4CE3-A9ED-5CF838AFB972}" presName="descendantText" presStyleLbl="alignAccFollowNode1" presStyleIdx="4" presStyleCnt="5">
        <dgm:presLayoutVars>
          <dgm:bulletEnabled val="1"/>
        </dgm:presLayoutVars>
      </dgm:prSet>
      <dgm:spPr/>
      <dgm:t>
        <a:bodyPr/>
        <a:lstStyle/>
        <a:p>
          <a:endParaRPr lang="en-US"/>
        </a:p>
      </dgm:t>
    </dgm:pt>
  </dgm:ptLst>
  <dgm:cxnLst>
    <dgm:cxn modelId="{7703E356-6F48-4DF8-AAFE-269A17336D30}" srcId="{E08CCF07-9F72-42F4-9EC1-47AB18B9370C}" destId="{E4830D30-51CF-490E-820D-5922ECD6229F}" srcOrd="0" destOrd="0" parTransId="{4177775C-4F9B-49B6-9B2C-C4BBED0DA9E4}" sibTransId="{08136E1E-FF11-4791-A0C4-7AB535C39447}"/>
    <dgm:cxn modelId="{2BC7ED46-EC8C-42DD-BCD0-369CEE2063BD}" type="presOf" srcId="{EFC8266F-F19A-4B85-A88C-D6A9A7264F0F}" destId="{022FCAC8-89CB-47AD-BEEB-7835097CE0EA}" srcOrd="0" destOrd="0" presId="urn:microsoft.com/office/officeart/2005/8/layout/vList5"/>
    <dgm:cxn modelId="{17DF805F-34AF-463E-B432-879D65B47AD8}" type="presOf" srcId="{A3E4AEBA-841B-4880-BA39-169F04D39565}" destId="{F64AABD3-5D81-4250-9C4B-F0100B840611}" srcOrd="0" destOrd="0" presId="urn:microsoft.com/office/officeart/2005/8/layout/vList5"/>
    <dgm:cxn modelId="{0AA52BCE-BCFE-4D85-8C07-25EFA0070978}" srcId="{E6BD97F4-D13C-4CE3-A9ED-5CF838AFB972}" destId="{97175513-C89E-4B86-86F6-B751E7F800EF}" srcOrd="0" destOrd="0" parTransId="{67C03342-87B5-4CF7-AD11-F07681F0511A}" sibTransId="{82C64959-2792-4472-8530-CD0144605FC3}"/>
    <dgm:cxn modelId="{A2DF6D67-6B67-4F49-8ADC-1D7B4891D69E}" type="presOf" srcId="{8FCEFC39-C97E-4E1B-B7F9-336FE4942F52}" destId="{1B0C491F-4726-4AA2-8B32-270F4FA69E33}" srcOrd="0" destOrd="0" presId="urn:microsoft.com/office/officeart/2005/8/layout/vList5"/>
    <dgm:cxn modelId="{38CD2C9B-A661-4CFA-A393-B67346DDC7A5}" srcId="{D3827CE2-9D62-485B-A472-88D129720B39}" destId="{E6BD97F4-D13C-4CE3-A9ED-5CF838AFB972}" srcOrd="4" destOrd="0" parTransId="{AF3BA6A3-3B4F-4F6A-9C69-42837EB48D86}" sibTransId="{3180E962-3371-4E53-BA47-408C494C88FD}"/>
    <dgm:cxn modelId="{5C75A59D-68DC-4138-88CF-7BBD377A6FF7}" srcId="{D3827CE2-9D62-485B-A472-88D129720B39}" destId="{A3E4AEBA-841B-4880-BA39-169F04D39565}" srcOrd="1" destOrd="0" parTransId="{64E96AE3-8D3B-4A43-89D9-FA9540E02B6F}" sibTransId="{2A686BC8-40D0-4807-AEF3-BCB41757FE06}"/>
    <dgm:cxn modelId="{47717EE9-9BD1-4E20-8610-0CBE8AD9D4B9}" type="presOf" srcId="{ABD97D38-7784-413C-9779-C260DD4B5687}" destId="{9A5EAB08-1955-48A7-8F65-BC3034185F0F}" srcOrd="0" destOrd="0" presId="urn:microsoft.com/office/officeart/2005/8/layout/vList5"/>
    <dgm:cxn modelId="{D2E798DB-F32A-40FE-B46D-5D5693F9E8F4}" srcId="{D3827CE2-9D62-485B-A472-88D129720B39}" destId="{8FCEFC39-C97E-4E1B-B7F9-336FE4942F52}" srcOrd="2" destOrd="0" parTransId="{D3A6DD6F-42F6-4D1E-A872-8ECEBB5FE46F}" sibTransId="{D1A81F74-FAF2-45A5-9E2F-4C1E24582B3D}"/>
    <dgm:cxn modelId="{0DFBAD20-5C87-4BE1-95A6-E1AA91666CE7}" type="presOf" srcId="{D5AC74E8-B767-4B4D-8A2F-84CBF81B5506}" destId="{23FC410A-6A86-4CFC-99BC-A5FDC9B237E6}" srcOrd="0" destOrd="0" presId="urn:microsoft.com/office/officeart/2005/8/layout/vList5"/>
    <dgm:cxn modelId="{D57F1371-45EA-484B-A0EB-4F0EAC6FEA5D}" srcId="{D3827CE2-9D62-485B-A472-88D129720B39}" destId="{E08CCF07-9F72-42F4-9EC1-47AB18B9370C}" srcOrd="3" destOrd="0" parTransId="{376C0800-ECF3-411B-A87C-AC9387AE5F25}" sibTransId="{58B12AB1-A571-45F6-928E-C57AFE486C86}"/>
    <dgm:cxn modelId="{E9DCB62E-D867-48FA-BC03-9D57A53FCDE6}" type="presOf" srcId="{E08CCF07-9F72-42F4-9EC1-47AB18B9370C}" destId="{9DD19C5E-8A0B-44AB-BB9C-EA291FCBC738}" srcOrd="0" destOrd="0" presId="urn:microsoft.com/office/officeart/2005/8/layout/vList5"/>
    <dgm:cxn modelId="{6767D16A-ED8B-48CF-A8A4-77CED26C4FA4}" type="presOf" srcId="{97175513-C89E-4B86-86F6-B751E7F800EF}" destId="{3E9541FD-51DC-4F89-85BB-ACC6158395E2}" srcOrd="0" destOrd="0" presId="urn:microsoft.com/office/officeart/2005/8/layout/vList5"/>
    <dgm:cxn modelId="{C1FACAD8-D72D-43AE-889F-E511C2F75E92}" srcId="{D5AC74E8-B767-4B4D-8A2F-84CBF81B5506}" destId="{AAB2ED2B-70A0-4375-BBFA-142F00E29148}" srcOrd="1" destOrd="0" parTransId="{A6AE449E-65E7-4F74-8D26-24A5518E1672}" sibTransId="{28B98230-0908-4F4F-8C12-019FC9B0DBA7}"/>
    <dgm:cxn modelId="{C1CB001B-DBBC-4226-B26B-589BE39F883C}" type="presOf" srcId="{D3827CE2-9D62-485B-A472-88D129720B39}" destId="{A310283B-12F5-4B2E-9B8E-E0FC66BCCE7E}" srcOrd="0" destOrd="0" presId="urn:microsoft.com/office/officeart/2005/8/layout/vList5"/>
    <dgm:cxn modelId="{045E978C-D6EF-4CB0-816A-37541B70474C}" type="presOf" srcId="{381E3915-2BD5-4926-AAF9-AB2445EE2D3A}" destId="{37ABD9C7-3632-43D8-8635-1C51D1CD4243}" srcOrd="0" destOrd="0" presId="urn:microsoft.com/office/officeart/2005/8/layout/vList5"/>
    <dgm:cxn modelId="{B6BCDB1E-7A74-4519-8AC4-5FAB7829D405}" srcId="{D3827CE2-9D62-485B-A472-88D129720B39}" destId="{D5AC74E8-B767-4B4D-8A2F-84CBF81B5506}" srcOrd="0" destOrd="0" parTransId="{35FA5150-90CE-41B1-82C0-52B44ADE968B}" sibTransId="{64A3F2AA-D2DC-4AAF-8782-1DADF26E447E}"/>
    <dgm:cxn modelId="{9AE2E603-A208-4010-909A-43FAA2200EA4}" type="presOf" srcId="{E4830D30-51CF-490E-820D-5922ECD6229F}" destId="{5053440F-1713-4B0F-94B7-BF918C6BE23E}" srcOrd="0" destOrd="0" presId="urn:microsoft.com/office/officeart/2005/8/layout/vList5"/>
    <dgm:cxn modelId="{7FFD9506-7DA8-48EF-B2A9-88E1E95BD7D5}" srcId="{D5AC74E8-B767-4B4D-8A2F-84CBF81B5506}" destId="{EFC8266F-F19A-4B85-A88C-D6A9A7264F0F}" srcOrd="0" destOrd="0" parTransId="{40C7CD79-6FCC-4C2F-8801-620638044CD4}" sibTransId="{9830C474-44F0-4EBB-A9B1-5D183C6026A8}"/>
    <dgm:cxn modelId="{7F5E8FAD-F130-4EDA-93C9-662AA8E8711E}" type="presOf" srcId="{E6BD97F4-D13C-4CE3-A9ED-5CF838AFB972}" destId="{5F3D8B33-D266-417B-90DE-06506382A9E9}" srcOrd="0" destOrd="0" presId="urn:microsoft.com/office/officeart/2005/8/layout/vList5"/>
    <dgm:cxn modelId="{A6345FAD-557A-4F48-8935-0B9E26CD4446}" type="presOf" srcId="{AAB2ED2B-70A0-4375-BBFA-142F00E29148}" destId="{022FCAC8-89CB-47AD-BEEB-7835097CE0EA}" srcOrd="0" destOrd="1" presId="urn:microsoft.com/office/officeart/2005/8/layout/vList5"/>
    <dgm:cxn modelId="{50D97A1F-87A9-4129-A8D9-95129EE0FF5C}" type="presOf" srcId="{1AE1FD5A-62D2-460E-8656-849B0C7B06A4}" destId="{3E9541FD-51DC-4F89-85BB-ACC6158395E2}" srcOrd="0" destOrd="1" presId="urn:microsoft.com/office/officeart/2005/8/layout/vList5"/>
    <dgm:cxn modelId="{B0A22C2C-F397-4BD5-9452-7BFE6A6714AB}" srcId="{A3E4AEBA-841B-4880-BA39-169F04D39565}" destId="{ABD97D38-7784-413C-9779-C260DD4B5687}" srcOrd="0" destOrd="0" parTransId="{BF21FA3D-A4C0-41D1-8EE8-24F8A0A7A81E}" sibTransId="{643D0541-34AB-47C3-87CB-0B18F09BCBEF}"/>
    <dgm:cxn modelId="{BA80B924-C78A-49B9-959B-A7DED9514B5B}" srcId="{8FCEFC39-C97E-4E1B-B7F9-336FE4942F52}" destId="{381E3915-2BD5-4926-AAF9-AB2445EE2D3A}" srcOrd="0" destOrd="0" parTransId="{C42D8D9B-9986-4895-BCEA-E00B80E45CBB}" sibTransId="{AC259686-0BEE-4EE0-872A-16B0AA9C6271}"/>
    <dgm:cxn modelId="{2CBAC8D8-2D17-4F27-873E-A49BF6524E44}" srcId="{E6BD97F4-D13C-4CE3-A9ED-5CF838AFB972}" destId="{1AE1FD5A-62D2-460E-8656-849B0C7B06A4}" srcOrd="1" destOrd="0" parTransId="{E0D5DE41-1F01-426A-9A68-4612ED026E50}" sibTransId="{4B336219-733F-4433-B46A-D5DD4107EBAE}"/>
    <dgm:cxn modelId="{07CAA2CE-C1E1-4705-8550-075D69A1FA73}" type="presParOf" srcId="{A310283B-12F5-4B2E-9B8E-E0FC66BCCE7E}" destId="{F9BA5CAB-8A2F-4474-BA99-A991E2B16383}" srcOrd="0" destOrd="0" presId="urn:microsoft.com/office/officeart/2005/8/layout/vList5"/>
    <dgm:cxn modelId="{5DC5EE6C-BBBE-4D17-AA51-B1E6F9CC9BA2}" type="presParOf" srcId="{F9BA5CAB-8A2F-4474-BA99-A991E2B16383}" destId="{23FC410A-6A86-4CFC-99BC-A5FDC9B237E6}" srcOrd="0" destOrd="0" presId="urn:microsoft.com/office/officeart/2005/8/layout/vList5"/>
    <dgm:cxn modelId="{685A2D02-2EC8-4ED5-AB4F-D2FF99B85F18}" type="presParOf" srcId="{F9BA5CAB-8A2F-4474-BA99-A991E2B16383}" destId="{022FCAC8-89CB-47AD-BEEB-7835097CE0EA}" srcOrd="1" destOrd="0" presId="urn:microsoft.com/office/officeart/2005/8/layout/vList5"/>
    <dgm:cxn modelId="{354A840B-49CA-4840-9AFE-3A869A4FB20C}" type="presParOf" srcId="{A310283B-12F5-4B2E-9B8E-E0FC66BCCE7E}" destId="{E74C1F3D-669F-4D42-86C7-D6EE71A4DDC3}" srcOrd="1" destOrd="0" presId="urn:microsoft.com/office/officeart/2005/8/layout/vList5"/>
    <dgm:cxn modelId="{8A13A56E-A499-403E-83A3-86E5A231D8F5}" type="presParOf" srcId="{A310283B-12F5-4B2E-9B8E-E0FC66BCCE7E}" destId="{64AF7C72-2D5C-4983-8B41-0394849BC165}" srcOrd="2" destOrd="0" presId="urn:microsoft.com/office/officeart/2005/8/layout/vList5"/>
    <dgm:cxn modelId="{E74E24F4-DD01-4901-9A66-63EC8323B445}" type="presParOf" srcId="{64AF7C72-2D5C-4983-8B41-0394849BC165}" destId="{F64AABD3-5D81-4250-9C4B-F0100B840611}" srcOrd="0" destOrd="0" presId="urn:microsoft.com/office/officeart/2005/8/layout/vList5"/>
    <dgm:cxn modelId="{6D6AE122-0818-4168-B94B-18D72DFA7228}" type="presParOf" srcId="{64AF7C72-2D5C-4983-8B41-0394849BC165}" destId="{9A5EAB08-1955-48A7-8F65-BC3034185F0F}" srcOrd="1" destOrd="0" presId="urn:microsoft.com/office/officeart/2005/8/layout/vList5"/>
    <dgm:cxn modelId="{0E203124-9284-4007-907E-B3D0B764E7A7}" type="presParOf" srcId="{A310283B-12F5-4B2E-9B8E-E0FC66BCCE7E}" destId="{270A1CBC-5E85-4FBA-BD28-1C92371B391A}" srcOrd="3" destOrd="0" presId="urn:microsoft.com/office/officeart/2005/8/layout/vList5"/>
    <dgm:cxn modelId="{C3B7DC44-852F-45BA-8C66-758770F4DC46}" type="presParOf" srcId="{A310283B-12F5-4B2E-9B8E-E0FC66BCCE7E}" destId="{8DFB860F-0082-4F43-9EE4-1844D5E26A7C}" srcOrd="4" destOrd="0" presId="urn:microsoft.com/office/officeart/2005/8/layout/vList5"/>
    <dgm:cxn modelId="{933A26CC-4729-46D4-AAA6-B4079F324C6B}" type="presParOf" srcId="{8DFB860F-0082-4F43-9EE4-1844D5E26A7C}" destId="{1B0C491F-4726-4AA2-8B32-270F4FA69E33}" srcOrd="0" destOrd="0" presId="urn:microsoft.com/office/officeart/2005/8/layout/vList5"/>
    <dgm:cxn modelId="{EF60F16C-6CC8-41E9-9475-94BB0B08A0F3}" type="presParOf" srcId="{8DFB860F-0082-4F43-9EE4-1844D5E26A7C}" destId="{37ABD9C7-3632-43D8-8635-1C51D1CD4243}" srcOrd="1" destOrd="0" presId="urn:microsoft.com/office/officeart/2005/8/layout/vList5"/>
    <dgm:cxn modelId="{44663388-68FA-4A0B-97EC-D4F47DBE0925}" type="presParOf" srcId="{A310283B-12F5-4B2E-9B8E-E0FC66BCCE7E}" destId="{E9CDEACD-279D-4496-AB1A-A3BB6A8A77A1}" srcOrd="5" destOrd="0" presId="urn:microsoft.com/office/officeart/2005/8/layout/vList5"/>
    <dgm:cxn modelId="{F87D26FA-8A40-4299-A968-927E73AE8436}" type="presParOf" srcId="{A310283B-12F5-4B2E-9B8E-E0FC66BCCE7E}" destId="{B270F730-7460-41A0-8879-71D60131C732}" srcOrd="6" destOrd="0" presId="urn:microsoft.com/office/officeart/2005/8/layout/vList5"/>
    <dgm:cxn modelId="{C2FAC0C8-8D49-4CD3-B9CE-FE0705FFDE40}" type="presParOf" srcId="{B270F730-7460-41A0-8879-71D60131C732}" destId="{9DD19C5E-8A0B-44AB-BB9C-EA291FCBC738}" srcOrd="0" destOrd="0" presId="urn:microsoft.com/office/officeart/2005/8/layout/vList5"/>
    <dgm:cxn modelId="{1B08C255-0191-494A-859E-08DF4C017ADA}" type="presParOf" srcId="{B270F730-7460-41A0-8879-71D60131C732}" destId="{5053440F-1713-4B0F-94B7-BF918C6BE23E}" srcOrd="1" destOrd="0" presId="urn:microsoft.com/office/officeart/2005/8/layout/vList5"/>
    <dgm:cxn modelId="{1D554225-9DFE-4CC5-810E-1BD9667A9D79}" type="presParOf" srcId="{A310283B-12F5-4B2E-9B8E-E0FC66BCCE7E}" destId="{F0FFA6AB-3C73-4965-A05B-DEC2656C8208}" srcOrd="7" destOrd="0" presId="urn:microsoft.com/office/officeart/2005/8/layout/vList5"/>
    <dgm:cxn modelId="{8245F84F-7C4A-45FE-A592-48768EB0C553}" type="presParOf" srcId="{A310283B-12F5-4B2E-9B8E-E0FC66BCCE7E}" destId="{4951DDA4-0870-49CE-9A08-6E449C35F8BA}" srcOrd="8" destOrd="0" presId="urn:microsoft.com/office/officeart/2005/8/layout/vList5"/>
    <dgm:cxn modelId="{40CFD4CB-AFD3-4E47-90EC-1862744B1372}" type="presParOf" srcId="{4951DDA4-0870-49CE-9A08-6E449C35F8BA}" destId="{5F3D8B33-D266-417B-90DE-06506382A9E9}" srcOrd="0" destOrd="0" presId="urn:microsoft.com/office/officeart/2005/8/layout/vList5"/>
    <dgm:cxn modelId="{B613176C-DB57-46B0-BA79-812DA304EF2B}" type="presParOf" srcId="{4951DDA4-0870-49CE-9A08-6E449C35F8BA}" destId="{3E9541FD-51DC-4F89-85BB-ACC6158395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2A274-773B-41DE-ABDA-CF7C13739C82}">
      <dsp:nvSpPr>
        <dsp:cNvPr id="0" name=""/>
        <dsp:cNvSpPr/>
      </dsp:nvSpPr>
      <dsp:spPr>
        <a:xfrm>
          <a:off x="7973" y="-91775"/>
          <a:ext cx="1736795" cy="44862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noProof="0" dirty="0" smtClean="0">
              <a:solidFill>
                <a:schemeClr val="tx2"/>
              </a:solidFill>
            </a:rPr>
            <a:t>Tools</a:t>
          </a:r>
          <a:endParaRPr lang="en-US" sz="1200" kern="1200" noProof="0" dirty="0">
            <a:solidFill>
              <a:schemeClr val="tx2"/>
            </a:solidFill>
          </a:endParaRPr>
        </a:p>
      </dsp:txBody>
      <dsp:txXfrm>
        <a:off x="7973" y="-91775"/>
        <a:ext cx="1736795" cy="299080"/>
      </dsp:txXfrm>
    </dsp:sp>
    <dsp:sp modelId="{56AF5B60-A4F3-41D6-9CED-D802CFF8045D}">
      <dsp:nvSpPr>
        <dsp:cNvPr id="0" name=""/>
        <dsp:cNvSpPr/>
      </dsp:nvSpPr>
      <dsp:spPr>
        <a:xfrm>
          <a:off x="78284" y="210732"/>
          <a:ext cx="2018572" cy="12811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noProof="0" dirty="0" smtClean="0">
              <a:solidFill>
                <a:schemeClr val="tx2"/>
              </a:solidFill>
            </a:rPr>
            <a:t>Competency analysis</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Portfolio value analysis </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Benchmarking </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Wallet sizing tools</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Supply chain tools</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Check diagnostic</a:t>
          </a:r>
          <a:endParaRPr lang="en-US" sz="1000" kern="1200" noProof="0" dirty="0">
            <a:solidFill>
              <a:schemeClr val="tx2"/>
            </a:solidFill>
          </a:endParaRPr>
        </a:p>
      </dsp:txBody>
      <dsp:txXfrm>
        <a:off x="115809" y="248257"/>
        <a:ext cx="1943522" cy="1206140"/>
      </dsp:txXfrm>
    </dsp:sp>
    <dsp:sp modelId="{F8533904-5B6D-43EB-B31C-B0CD6BAE4E35}">
      <dsp:nvSpPr>
        <dsp:cNvPr id="0" name=""/>
        <dsp:cNvSpPr/>
      </dsp:nvSpPr>
      <dsp:spPr>
        <a:xfrm rot="21591131">
          <a:off x="2042952" y="-162054"/>
          <a:ext cx="632154" cy="431989"/>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noProof="0"/>
        </a:p>
      </dsp:txBody>
      <dsp:txXfrm>
        <a:off x="2042952" y="-75489"/>
        <a:ext cx="502557" cy="259193"/>
      </dsp:txXfrm>
    </dsp:sp>
    <dsp:sp modelId="{598ADB3D-4026-4432-9B1C-EB542FADA7A5}">
      <dsp:nvSpPr>
        <dsp:cNvPr id="0" name=""/>
        <dsp:cNvSpPr/>
      </dsp:nvSpPr>
      <dsp:spPr>
        <a:xfrm>
          <a:off x="2937508" y="-99332"/>
          <a:ext cx="1736795" cy="44862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noProof="0" dirty="0" smtClean="0">
              <a:solidFill>
                <a:schemeClr val="tx2"/>
              </a:solidFill>
            </a:rPr>
            <a:t>Knowledge</a:t>
          </a:r>
          <a:endParaRPr lang="en-US" sz="1200" kern="1200" noProof="0" dirty="0">
            <a:solidFill>
              <a:schemeClr val="tx2"/>
            </a:solidFill>
          </a:endParaRPr>
        </a:p>
      </dsp:txBody>
      <dsp:txXfrm>
        <a:off x="2937508" y="-99332"/>
        <a:ext cx="1736795" cy="299080"/>
      </dsp:txXfrm>
    </dsp:sp>
    <dsp:sp modelId="{11DFD572-AEA7-4582-8BC5-0A74A9F53765}">
      <dsp:nvSpPr>
        <dsp:cNvPr id="0" name=""/>
        <dsp:cNvSpPr/>
      </dsp:nvSpPr>
      <dsp:spPr>
        <a:xfrm>
          <a:off x="3191737" y="189440"/>
          <a:ext cx="1898508" cy="13114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noProof="0" dirty="0" smtClean="0">
              <a:solidFill>
                <a:schemeClr val="tx2"/>
              </a:solidFill>
            </a:rPr>
            <a:t>Global experts</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Global best practices</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Knowledge collateral</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Workshop materials </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Peer to Peer learning</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Country/sector knowhow</a:t>
          </a:r>
          <a:endParaRPr lang="en-US" sz="1000" kern="1200" noProof="0" dirty="0">
            <a:solidFill>
              <a:schemeClr val="tx2"/>
            </a:solidFill>
          </a:endParaRPr>
        </a:p>
      </dsp:txBody>
      <dsp:txXfrm>
        <a:off x="3230147" y="227850"/>
        <a:ext cx="1821688" cy="1234601"/>
      </dsp:txXfrm>
    </dsp:sp>
    <dsp:sp modelId="{5678F202-AAC9-4FDE-8A49-AF321BF6FEC7}">
      <dsp:nvSpPr>
        <dsp:cNvPr id="0" name=""/>
        <dsp:cNvSpPr/>
      </dsp:nvSpPr>
      <dsp:spPr>
        <a:xfrm rot="21575786">
          <a:off x="4957473" y="-176013"/>
          <a:ext cx="600349" cy="431989"/>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noProof="0"/>
        </a:p>
      </dsp:txBody>
      <dsp:txXfrm>
        <a:off x="4957475" y="-89159"/>
        <a:ext cx="470752" cy="259193"/>
      </dsp:txXfrm>
    </dsp:sp>
    <dsp:sp modelId="{A5B7E953-C936-4277-8D05-6F957C399464}">
      <dsp:nvSpPr>
        <dsp:cNvPr id="0" name=""/>
        <dsp:cNvSpPr/>
      </dsp:nvSpPr>
      <dsp:spPr>
        <a:xfrm>
          <a:off x="5807011" y="-119544"/>
          <a:ext cx="1736795" cy="44862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noProof="0" dirty="0" smtClean="0">
              <a:solidFill>
                <a:schemeClr val="tx2"/>
              </a:solidFill>
            </a:rPr>
            <a:t>Innovations</a:t>
          </a:r>
          <a:endParaRPr lang="en-US" sz="1200" kern="1200" noProof="0" dirty="0">
            <a:solidFill>
              <a:schemeClr val="tx2"/>
            </a:solidFill>
          </a:endParaRPr>
        </a:p>
      </dsp:txBody>
      <dsp:txXfrm>
        <a:off x="5807011" y="-119544"/>
        <a:ext cx="1736795" cy="299080"/>
      </dsp:txXfrm>
    </dsp:sp>
    <dsp:sp modelId="{24A1FD54-7EBC-4A6F-A9F4-FC5823AB785E}">
      <dsp:nvSpPr>
        <dsp:cNvPr id="0" name=""/>
        <dsp:cNvSpPr/>
      </dsp:nvSpPr>
      <dsp:spPr>
        <a:xfrm>
          <a:off x="6115124" y="149418"/>
          <a:ext cx="1810747" cy="13716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noProof="0" dirty="0" smtClean="0">
              <a:solidFill>
                <a:schemeClr val="tx2"/>
              </a:solidFill>
            </a:rPr>
            <a:t>Supply Chain Finance</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VSE Banking </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NFS Services</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Banking on Women</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Technology solutions </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r>
            <a:rPr lang="en-US" sz="1000" kern="1200" noProof="0" dirty="0" smtClean="0">
              <a:solidFill>
                <a:schemeClr val="tx2"/>
              </a:solidFill>
            </a:rPr>
            <a:t>Sustainable energy</a:t>
          </a:r>
          <a:endParaRPr lang="en-US" sz="1000" kern="1200" noProof="0" dirty="0">
            <a:solidFill>
              <a:schemeClr val="tx2"/>
            </a:solidFill>
          </a:endParaRPr>
        </a:p>
        <a:p>
          <a:pPr marL="57150" lvl="1" indent="-57150" algn="l" defTabSz="444500">
            <a:lnSpc>
              <a:spcPct val="90000"/>
            </a:lnSpc>
            <a:spcBef>
              <a:spcPct val="0"/>
            </a:spcBef>
            <a:spcAft>
              <a:spcPct val="15000"/>
            </a:spcAft>
            <a:buChar char="••"/>
          </a:pPr>
          <a:endParaRPr lang="en-US" sz="1000" kern="1200" noProof="0" dirty="0">
            <a:solidFill>
              <a:schemeClr val="tx2"/>
            </a:solidFill>
          </a:endParaRPr>
        </a:p>
      </dsp:txBody>
      <dsp:txXfrm>
        <a:off x="6155298" y="189592"/>
        <a:ext cx="1730399" cy="1291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610F7-C49B-47AD-9F1E-694F4280A342}">
      <dsp:nvSpPr>
        <dsp:cNvPr id="0" name=""/>
        <dsp:cNvSpPr/>
      </dsp:nvSpPr>
      <dsp:spPr>
        <a:xfrm rot="16200000">
          <a:off x="535984" y="-535984"/>
          <a:ext cx="2190396" cy="3262365"/>
        </a:xfrm>
        <a:prstGeom prst="round1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rgbClr val="FFFF00"/>
              </a:solidFill>
              <a:latin typeface="Calibri" panose="020F0502020204030204"/>
              <a:ea typeface="+mn-ea"/>
              <a:cs typeface="+mn-cs"/>
            </a:rPr>
            <a:t>Defensive</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Mobile enables new entrants – MNO’s</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PSP’s</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Many banks are looking at mobile</a:t>
          </a:r>
          <a:endParaRPr lang="en-US" sz="1300" kern="1200" dirty="0">
            <a:solidFill>
              <a:sysClr val="window" lastClr="FFFFFF"/>
            </a:solidFill>
            <a:latin typeface="Calibri" panose="020F0502020204030204"/>
            <a:ea typeface="+mn-ea"/>
            <a:cs typeface="+mn-cs"/>
          </a:endParaRPr>
        </a:p>
      </dsp:txBody>
      <dsp:txXfrm rot="5400000">
        <a:off x="-1" y="1"/>
        <a:ext cx="3262365" cy="1642797"/>
      </dsp:txXfrm>
    </dsp:sp>
    <dsp:sp modelId="{8EA71F0A-DCAF-4AF1-B524-E5CFD1B0F712}">
      <dsp:nvSpPr>
        <dsp:cNvPr id="0" name=""/>
        <dsp:cNvSpPr/>
      </dsp:nvSpPr>
      <dsp:spPr>
        <a:xfrm>
          <a:off x="3262365" y="0"/>
          <a:ext cx="3262365" cy="2190396"/>
        </a:xfrm>
        <a:prstGeom prst="round1Rect">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rgbClr val="FFFF00"/>
              </a:solidFill>
              <a:latin typeface="Calibri" panose="020F0502020204030204"/>
              <a:ea typeface="+mn-ea"/>
              <a:cs typeface="+mn-cs"/>
            </a:rPr>
            <a:t>Expansion</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Market share (existing markets)</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New target markets</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Geography</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Secondary brands</a:t>
          </a:r>
          <a:endParaRPr lang="en-US" sz="1300" kern="1200" dirty="0">
            <a:solidFill>
              <a:sysClr val="window" lastClr="FFFFFF"/>
            </a:solidFill>
            <a:latin typeface="Calibri" panose="020F0502020204030204"/>
            <a:ea typeface="+mn-ea"/>
            <a:cs typeface="+mn-cs"/>
          </a:endParaRPr>
        </a:p>
      </dsp:txBody>
      <dsp:txXfrm>
        <a:off x="3262365" y="0"/>
        <a:ext cx="3262365" cy="1642797"/>
      </dsp:txXfrm>
    </dsp:sp>
    <dsp:sp modelId="{98F236AC-9492-4855-B9CC-BD15B66E77D7}">
      <dsp:nvSpPr>
        <dsp:cNvPr id="0" name=""/>
        <dsp:cNvSpPr/>
      </dsp:nvSpPr>
      <dsp:spPr>
        <a:xfrm rot="10800000">
          <a:off x="0" y="2190396"/>
          <a:ext cx="3262365" cy="2190396"/>
        </a:xfrm>
        <a:prstGeom prst="round1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rgbClr val="FFFF00"/>
              </a:solidFill>
              <a:latin typeface="Calibri" panose="020F0502020204030204"/>
              <a:ea typeface="+mn-ea"/>
              <a:cs typeface="+mn-cs"/>
            </a:rPr>
            <a:t>Customer service</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Convenience</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Confidentiality</a:t>
          </a:r>
          <a:endParaRPr lang="en-US" sz="1300" kern="1200" dirty="0">
            <a:solidFill>
              <a:sysClr val="window" lastClr="FFFFFF"/>
            </a:solidFill>
            <a:latin typeface="Calibri" panose="020F0502020204030204"/>
            <a:ea typeface="+mn-ea"/>
            <a:cs typeface="+mn-cs"/>
          </a:endParaRPr>
        </a:p>
      </dsp:txBody>
      <dsp:txXfrm rot="10800000">
        <a:off x="0" y="2737995"/>
        <a:ext cx="3262365" cy="1642797"/>
      </dsp:txXfrm>
    </dsp:sp>
    <dsp:sp modelId="{2C44BFAF-2A90-4A20-BC59-D0A378FBDC2D}">
      <dsp:nvSpPr>
        <dsp:cNvPr id="0" name=""/>
        <dsp:cNvSpPr/>
      </dsp:nvSpPr>
      <dsp:spPr>
        <a:xfrm rot="5400000">
          <a:off x="3798349" y="1654412"/>
          <a:ext cx="2190396" cy="326236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rgbClr val="FFFF00"/>
              </a:solidFill>
              <a:latin typeface="Calibri" panose="020F0502020204030204"/>
              <a:ea typeface="+mn-ea"/>
              <a:cs typeface="+mn-cs"/>
            </a:rPr>
            <a:t>Cost containment</a:t>
          </a:r>
        </a:p>
        <a:p>
          <a:pPr lvl="0" algn="ctr" defTabSz="577850">
            <a:lnSpc>
              <a:spcPct val="90000"/>
            </a:lnSpc>
            <a:spcBef>
              <a:spcPct val="0"/>
            </a:spcBef>
            <a:spcAft>
              <a:spcPct val="35000"/>
            </a:spcAft>
          </a:pPr>
          <a:r>
            <a:rPr lang="en-US" sz="1300" kern="1200" dirty="0" err="1" smtClean="0">
              <a:solidFill>
                <a:sysClr val="window" lastClr="FFFFFF"/>
              </a:solidFill>
              <a:latin typeface="Calibri" panose="020F0502020204030204"/>
              <a:ea typeface="+mn-ea"/>
              <a:cs typeface="+mn-cs"/>
            </a:rPr>
            <a:t>Opex</a:t>
          </a:r>
          <a:r>
            <a:rPr lang="en-US" sz="1300" kern="1200" dirty="0" smtClean="0">
              <a:solidFill>
                <a:sysClr val="window" lastClr="FFFFFF"/>
              </a:solidFill>
              <a:latin typeface="Calibri" panose="020F0502020204030204"/>
              <a:ea typeface="+mn-ea"/>
              <a:cs typeface="+mn-cs"/>
            </a:rPr>
            <a:t>  (cost of branches, cost per transaction)</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Cost Of Funds</a:t>
          </a:r>
        </a:p>
        <a:p>
          <a:pPr lvl="0" algn="ctr" defTabSz="577850">
            <a:lnSpc>
              <a:spcPct val="90000"/>
            </a:lnSpc>
            <a:spcBef>
              <a:spcPct val="0"/>
            </a:spcBef>
            <a:spcAft>
              <a:spcPct val="35000"/>
            </a:spcAft>
          </a:pPr>
          <a:r>
            <a:rPr lang="en-US" sz="1300" kern="1200" dirty="0" smtClean="0">
              <a:solidFill>
                <a:sysClr val="window" lastClr="FFFFFF"/>
              </a:solidFill>
              <a:latin typeface="Calibri" panose="020F0502020204030204"/>
              <a:ea typeface="+mn-ea"/>
              <a:cs typeface="+mn-cs"/>
            </a:rPr>
            <a:t>Increasing Operational Efficiencies</a:t>
          </a:r>
        </a:p>
        <a:p>
          <a:pPr lvl="0" algn="ctr" defTabSz="577850">
            <a:lnSpc>
              <a:spcPct val="90000"/>
            </a:lnSpc>
            <a:spcBef>
              <a:spcPct val="0"/>
            </a:spcBef>
            <a:spcAft>
              <a:spcPct val="35000"/>
            </a:spcAft>
          </a:pPr>
          <a:endParaRPr lang="en-US" sz="1300" kern="1200" dirty="0">
            <a:solidFill>
              <a:sysClr val="window" lastClr="FFFFFF"/>
            </a:solidFill>
            <a:latin typeface="Calibri" panose="020F0502020204030204"/>
            <a:ea typeface="+mn-ea"/>
            <a:cs typeface="+mn-cs"/>
          </a:endParaRPr>
        </a:p>
      </dsp:txBody>
      <dsp:txXfrm rot="-5400000">
        <a:off x="3262364" y="2737995"/>
        <a:ext cx="3262365" cy="1642797"/>
      </dsp:txXfrm>
    </dsp:sp>
    <dsp:sp modelId="{C4BE6C95-CED7-4364-B2EF-E30668E7B502}">
      <dsp:nvSpPr>
        <dsp:cNvPr id="0" name=""/>
        <dsp:cNvSpPr/>
      </dsp:nvSpPr>
      <dsp:spPr>
        <a:xfrm>
          <a:off x="2283655" y="1642797"/>
          <a:ext cx="1957419" cy="1095198"/>
        </a:xfrm>
        <a:prstGeom prst="roundRect">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panose="020F0502020204030204"/>
              <a:ea typeface="+mn-ea"/>
              <a:cs typeface="+mn-cs"/>
            </a:rPr>
            <a:t>Strategy options</a:t>
          </a:r>
          <a:endParaRPr lang="en-US" sz="1300" kern="1200" dirty="0">
            <a:solidFill>
              <a:sysClr val="windowText" lastClr="000000">
                <a:hueOff val="0"/>
                <a:satOff val="0"/>
                <a:lumOff val="0"/>
                <a:alphaOff val="0"/>
              </a:sysClr>
            </a:solidFill>
            <a:latin typeface="Calibri" panose="020F0502020204030204"/>
            <a:ea typeface="+mn-ea"/>
            <a:cs typeface="+mn-cs"/>
          </a:endParaRPr>
        </a:p>
      </dsp:txBody>
      <dsp:txXfrm>
        <a:off x="2337118" y="1696260"/>
        <a:ext cx="1850493" cy="988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FCAC8-89CB-47AD-BEEB-7835097CE0EA}">
      <dsp:nvSpPr>
        <dsp:cNvPr id="0" name=""/>
        <dsp:cNvSpPr/>
      </dsp:nvSpPr>
      <dsp:spPr>
        <a:xfrm rot="5400000">
          <a:off x="5545294" y="-2404705"/>
          <a:ext cx="521812" cy="546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255 services in 89 countries</a:t>
          </a:r>
          <a:endParaRPr lang="en-US" sz="1200" kern="1200" dirty="0"/>
        </a:p>
        <a:p>
          <a:pPr marL="114300" lvl="1" indent="-114300" algn="l" defTabSz="533400">
            <a:lnSpc>
              <a:spcPct val="90000"/>
            </a:lnSpc>
            <a:spcBef>
              <a:spcPct val="0"/>
            </a:spcBef>
            <a:spcAft>
              <a:spcPct val="15000"/>
            </a:spcAft>
            <a:buChar char="••"/>
          </a:pPr>
          <a:r>
            <a:rPr lang="en-US" sz="1200" kern="1200" dirty="0" smtClean="0"/>
            <a:t>Available in 61% of emerging markets</a:t>
          </a:r>
          <a:endParaRPr lang="en-US" sz="1200" kern="1200" dirty="0"/>
        </a:p>
      </dsp:txBody>
      <dsp:txXfrm rot="-5400000">
        <a:off x="3073871" y="92191"/>
        <a:ext cx="5439186" cy="470866"/>
      </dsp:txXfrm>
    </dsp:sp>
    <dsp:sp modelId="{23FC410A-6A86-4CFC-99BC-A5FDC9B237E6}">
      <dsp:nvSpPr>
        <dsp:cNvPr id="0" name=""/>
        <dsp:cNvSpPr/>
      </dsp:nvSpPr>
      <dsp:spPr>
        <a:xfrm>
          <a:off x="0" y="1491"/>
          <a:ext cx="3073871" cy="652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255 MM services</a:t>
          </a:r>
          <a:endParaRPr lang="en-US" sz="1200" b="1" kern="1200" dirty="0"/>
        </a:p>
      </dsp:txBody>
      <dsp:txXfrm>
        <a:off x="31841" y="33332"/>
        <a:ext cx="3010189" cy="588583"/>
      </dsp:txXfrm>
    </dsp:sp>
    <dsp:sp modelId="{9A5EAB08-1955-48A7-8F65-BC3034185F0F}">
      <dsp:nvSpPr>
        <dsp:cNvPr id="0" name=""/>
        <dsp:cNvSpPr/>
      </dsp:nvSpPr>
      <dsp:spPr>
        <a:xfrm rot="5400000">
          <a:off x="5545294" y="-1719826"/>
          <a:ext cx="521812" cy="546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Number of registered MM customers</a:t>
          </a:r>
          <a:endParaRPr lang="en-US" sz="1200" kern="1200" dirty="0"/>
        </a:p>
      </dsp:txBody>
      <dsp:txXfrm rot="-5400000">
        <a:off x="3073871" y="777070"/>
        <a:ext cx="5439186" cy="470866"/>
      </dsp:txXfrm>
    </dsp:sp>
    <dsp:sp modelId="{F64AABD3-5D81-4250-9C4B-F0100B840611}">
      <dsp:nvSpPr>
        <dsp:cNvPr id="0" name=""/>
        <dsp:cNvSpPr/>
      </dsp:nvSpPr>
      <dsp:spPr>
        <a:xfrm>
          <a:off x="0" y="686370"/>
          <a:ext cx="3073871" cy="652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300 million</a:t>
          </a:r>
          <a:endParaRPr lang="en-US" sz="1200" b="1" kern="1200" dirty="0"/>
        </a:p>
      </dsp:txBody>
      <dsp:txXfrm>
        <a:off x="31841" y="718211"/>
        <a:ext cx="3010189" cy="588583"/>
      </dsp:txXfrm>
    </dsp:sp>
    <dsp:sp modelId="{37ABD9C7-3632-43D8-8635-1C51D1CD4243}">
      <dsp:nvSpPr>
        <dsp:cNvPr id="0" name=""/>
        <dsp:cNvSpPr/>
      </dsp:nvSpPr>
      <dsp:spPr>
        <a:xfrm rot="5400000">
          <a:off x="5545294" y="-1034947"/>
          <a:ext cx="521812" cy="546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More than 1 million active accounts</a:t>
          </a:r>
          <a:endParaRPr lang="en-US" sz="1200" kern="1200" dirty="0"/>
        </a:p>
      </dsp:txBody>
      <dsp:txXfrm rot="-5400000">
        <a:off x="3073871" y="1461949"/>
        <a:ext cx="5439186" cy="470866"/>
      </dsp:txXfrm>
    </dsp:sp>
    <dsp:sp modelId="{1B0C491F-4726-4AA2-8B32-270F4FA69E33}">
      <dsp:nvSpPr>
        <dsp:cNvPr id="0" name=""/>
        <dsp:cNvSpPr/>
      </dsp:nvSpPr>
      <dsp:spPr>
        <a:xfrm>
          <a:off x="0" y="1371249"/>
          <a:ext cx="3073871" cy="652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21 MM services</a:t>
          </a:r>
          <a:endParaRPr lang="en-US" sz="1200" b="1" kern="1200" dirty="0"/>
        </a:p>
      </dsp:txBody>
      <dsp:txXfrm>
        <a:off x="31841" y="1403090"/>
        <a:ext cx="3010189" cy="588583"/>
      </dsp:txXfrm>
    </dsp:sp>
    <dsp:sp modelId="{5053440F-1713-4B0F-94B7-BF918C6BE23E}">
      <dsp:nvSpPr>
        <dsp:cNvPr id="0" name=""/>
        <dsp:cNvSpPr/>
      </dsp:nvSpPr>
      <dsp:spPr>
        <a:xfrm rot="5400000">
          <a:off x="5545294" y="-350069"/>
          <a:ext cx="521812" cy="546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Number of markets where MM accounts outnumber bank accounts</a:t>
          </a:r>
          <a:endParaRPr lang="en-US" sz="1200" kern="1200" dirty="0"/>
        </a:p>
      </dsp:txBody>
      <dsp:txXfrm rot="-5400000">
        <a:off x="3073871" y="2146827"/>
        <a:ext cx="5439186" cy="470866"/>
      </dsp:txXfrm>
    </dsp:sp>
    <dsp:sp modelId="{9DD19C5E-8A0B-44AB-BB9C-EA291FCBC738}">
      <dsp:nvSpPr>
        <dsp:cNvPr id="0" name=""/>
        <dsp:cNvSpPr/>
      </dsp:nvSpPr>
      <dsp:spPr>
        <a:xfrm>
          <a:off x="0" y="2056127"/>
          <a:ext cx="3073871" cy="652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16 countries</a:t>
          </a:r>
          <a:endParaRPr lang="en-US" sz="1200" b="1" kern="1200" dirty="0"/>
        </a:p>
      </dsp:txBody>
      <dsp:txXfrm>
        <a:off x="31841" y="2087968"/>
        <a:ext cx="3010189" cy="588583"/>
      </dsp:txXfrm>
    </dsp:sp>
    <dsp:sp modelId="{3E9541FD-51DC-4F89-85BB-ACC6158395E2}">
      <dsp:nvSpPr>
        <dsp:cNvPr id="0" name=""/>
        <dsp:cNvSpPr/>
      </dsp:nvSpPr>
      <dsp:spPr>
        <a:xfrm rot="5400000">
          <a:off x="5545294" y="334809"/>
          <a:ext cx="521812" cy="5464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 75% of markets, MM agents outnumber bank branches (67 out 89 countries)</a:t>
          </a:r>
          <a:endParaRPr lang="en-US" sz="1200" kern="1200" dirty="0"/>
        </a:p>
        <a:p>
          <a:pPr marL="114300" lvl="1" indent="-114300" algn="l" defTabSz="533400">
            <a:lnSpc>
              <a:spcPct val="90000"/>
            </a:lnSpc>
            <a:spcBef>
              <a:spcPct val="0"/>
            </a:spcBef>
            <a:spcAft>
              <a:spcPct val="15000"/>
            </a:spcAft>
            <a:buChar char="••"/>
          </a:pPr>
          <a:r>
            <a:rPr lang="en-US" sz="1200" kern="1200" dirty="0" smtClean="0"/>
            <a:t>In 25 markets, MM agents = 10 x number of brank branches</a:t>
          </a:r>
          <a:endParaRPr lang="en-US" sz="1200" kern="1200" dirty="0"/>
        </a:p>
      </dsp:txBody>
      <dsp:txXfrm rot="-5400000">
        <a:off x="3073871" y="2831706"/>
        <a:ext cx="5439186" cy="470866"/>
      </dsp:txXfrm>
    </dsp:sp>
    <dsp:sp modelId="{5F3D8B33-D266-417B-90DE-06506382A9E9}">
      <dsp:nvSpPr>
        <dsp:cNvPr id="0" name=""/>
        <dsp:cNvSpPr/>
      </dsp:nvSpPr>
      <dsp:spPr>
        <a:xfrm>
          <a:off x="0" y="2741006"/>
          <a:ext cx="3073871" cy="652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2.3 million agents</a:t>
          </a:r>
          <a:endParaRPr lang="en-US" sz="1200" b="1" kern="1200" dirty="0"/>
        </a:p>
      </dsp:txBody>
      <dsp:txXfrm>
        <a:off x="31841" y="2772847"/>
        <a:ext cx="3010189" cy="5885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4B714-687D-4DDB-AB10-6FC8F5BB2BBE}" type="datetimeFigureOut">
              <a:rPr lang="en-US" smtClean="0"/>
              <a:t>11/25/2015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E2D8A-0782-4458-97A1-904EE679B105}" type="slidenum">
              <a:rPr lang="en-US" smtClean="0"/>
              <a:t>‹#›</a:t>
            </a:fld>
            <a:endParaRPr lang="en-US"/>
          </a:p>
        </p:txBody>
      </p:sp>
    </p:spTree>
    <p:extLst>
      <p:ext uri="{BB962C8B-B14F-4D97-AF65-F5344CB8AC3E}">
        <p14:creationId xmlns:p14="http://schemas.microsoft.com/office/powerpoint/2010/main" val="281702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C0949B-CFF9-4AD6-AFB1-5739CB9DE3BF}" type="slidenum">
              <a:rPr lang="en-US" smtClean="0"/>
              <a:pPr/>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5839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E6CCF64-1645-4642-9844-F3C7F60C094B}" type="slidenum">
              <a:rPr lang="en-US" smtClean="0">
                <a:solidFill>
                  <a:prstClr val="black"/>
                </a:solidFill>
                <a:latin typeface="Times New Roman" charset="0"/>
                <a:cs typeface="Times New Roman" charset="0"/>
              </a:rPr>
              <a:pPr/>
              <a:t>8</a:t>
            </a:fld>
            <a:endParaRPr lang="en-US" smtClean="0">
              <a:solidFill>
                <a:prstClr val="black"/>
              </a:solidFill>
              <a:latin typeface="Times New Roman" charset="0"/>
              <a:cs typeface="Times New Roman" charset="0"/>
            </a:endParaRPr>
          </a:p>
        </p:txBody>
      </p:sp>
      <p:sp>
        <p:nvSpPr>
          <p:cNvPr id="36867" name="Rectangle 2"/>
          <p:cNvSpPr>
            <a:spLocks noGrp="1" noRot="1" noChangeAspect="1" noChangeArrowheads="1" noTextEdit="1"/>
          </p:cNvSpPr>
          <p:nvPr>
            <p:ph type="sldImg"/>
          </p:nvPr>
        </p:nvSpPr>
        <p:spPr>
          <a:xfrm>
            <a:off x="407988" y="698500"/>
            <a:ext cx="6200775" cy="3489325"/>
          </a:xfrm>
          <a:ln/>
        </p:spPr>
      </p:sp>
      <p:sp>
        <p:nvSpPr>
          <p:cNvPr id="36868" name="Rectangle 3"/>
          <p:cNvSpPr>
            <a:spLocks noGrp="1" noChangeArrowheads="1"/>
          </p:cNvSpPr>
          <p:nvPr>
            <p:ph type="body" idx="1"/>
          </p:nvPr>
        </p:nvSpPr>
        <p:spPr>
          <a:xfrm>
            <a:off x="938215" y="4418015"/>
            <a:ext cx="5133975" cy="276225"/>
          </a:xfrm>
          <a:noFill/>
          <a:ln/>
        </p:spPr>
        <p:txBody>
          <a:bodyPr/>
          <a:lstStyle/>
          <a:p>
            <a:endParaRPr lang="en-US" b="1" dirty="0" smtClean="0">
              <a:latin typeface="Times New Roman" charset="0"/>
            </a:endParaRPr>
          </a:p>
        </p:txBody>
      </p:sp>
    </p:spTree>
    <p:extLst>
      <p:ext uri="{BB962C8B-B14F-4D97-AF65-F5344CB8AC3E}">
        <p14:creationId xmlns:p14="http://schemas.microsoft.com/office/powerpoint/2010/main" val="427972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D5577E6-2A4A-455D-B939-B98588A8E31C}" type="slidenum">
              <a:rPr lang="en-US" smtClean="0"/>
              <a:pPr/>
              <a:t>9</a:t>
            </a:fld>
            <a:endParaRPr lang="en-US"/>
          </a:p>
        </p:txBody>
      </p:sp>
    </p:spTree>
    <p:extLst>
      <p:ext uri="{BB962C8B-B14F-4D97-AF65-F5344CB8AC3E}">
        <p14:creationId xmlns:p14="http://schemas.microsoft.com/office/powerpoint/2010/main" val="52851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E6CCF64-1645-4642-9844-F3C7F60C094B}" type="slidenum">
              <a:rPr lang="en-US" smtClean="0">
                <a:solidFill>
                  <a:prstClr val="black"/>
                </a:solidFill>
                <a:latin typeface="Times New Roman" charset="0"/>
                <a:cs typeface="Times New Roman" charset="0"/>
              </a:rPr>
              <a:pPr/>
              <a:t>10</a:t>
            </a:fld>
            <a:endParaRPr lang="en-US" smtClean="0">
              <a:solidFill>
                <a:prstClr val="black"/>
              </a:solidFill>
              <a:latin typeface="Times New Roman" charset="0"/>
              <a:cs typeface="Times New Roman" charset="0"/>
            </a:endParaRPr>
          </a:p>
        </p:txBody>
      </p:sp>
      <p:sp>
        <p:nvSpPr>
          <p:cNvPr id="36867" name="Rectangle 2"/>
          <p:cNvSpPr>
            <a:spLocks noGrp="1" noRot="1" noChangeAspect="1" noChangeArrowheads="1" noTextEdit="1"/>
          </p:cNvSpPr>
          <p:nvPr>
            <p:ph type="sldImg"/>
          </p:nvPr>
        </p:nvSpPr>
        <p:spPr>
          <a:xfrm>
            <a:off x="407988" y="698500"/>
            <a:ext cx="6200775" cy="3489325"/>
          </a:xfrm>
          <a:ln/>
        </p:spPr>
      </p:sp>
      <p:sp>
        <p:nvSpPr>
          <p:cNvPr id="36868" name="Rectangle 3"/>
          <p:cNvSpPr>
            <a:spLocks noGrp="1" noChangeArrowheads="1"/>
          </p:cNvSpPr>
          <p:nvPr>
            <p:ph type="body" idx="1"/>
          </p:nvPr>
        </p:nvSpPr>
        <p:spPr>
          <a:xfrm>
            <a:off x="938215" y="4418015"/>
            <a:ext cx="5133975" cy="276225"/>
          </a:xfrm>
          <a:noFill/>
          <a:ln/>
        </p:spPr>
        <p:txBody>
          <a:bodyPr/>
          <a:lstStyle/>
          <a:p>
            <a:endParaRPr lang="en-US" b="1" dirty="0" smtClean="0">
              <a:latin typeface="Times New Roman" charset="0"/>
            </a:endParaRPr>
          </a:p>
        </p:txBody>
      </p:sp>
    </p:spTree>
    <p:extLst>
      <p:ext uri="{BB962C8B-B14F-4D97-AF65-F5344CB8AC3E}">
        <p14:creationId xmlns:p14="http://schemas.microsoft.com/office/powerpoint/2010/main" val="52644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F0D692-128A-4596-B874-58D819FB9182}"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25671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25</a:t>
            </a:fld>
            <a:endParaRPr lang="en-US" dirty="0"/>
          </a:p>
        </p:txBody>
      </p:sp>
    </p:spTree>
    <p:extLst>
      <p:ext uri="{BB962C8B-B14F-4D97-AF65-F5344CB8AC3E}">
        <p14:creationId xmlns:p14="http://schemas.microsoft.com/office/powerpoint/2010/main" val="267565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26</a:t>
            </a:fld>
            <a:endParaRPr lang="en-US" dirty="0"/>
          </a:p>
        </p:txBody>
      </p:sp>
    </p:spTree>
    <p:extLst>
      <p:ext uri="{BB962C8B-B14F-4D97-AF65-F5344CB8AC3E}">
        <p14:creationId xmlns:p14="http://schemas.microsoft.com/office/powerpoint/2010/main" val="265547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ea typeface="MS PGothic" panose="020B0600070205080204" pitchFamily="34" charset="-128"/>
              </a:defRPr>
            </a:lvl1pPr>
            <a:lvl2pPr marL="742950" indent="-285750">
              <a:defRPr sz="2400">
                <a:solidFill>
                  <a:schemeClr val="tx1"/>
                </a:solidFill>
                <a:latin typeface="Trebuchet MS" panose="020B0603020202020204" pitchFamily="34" charset="0"/>
                <a:ea typeface="MS PGothic" panose="020B0600070205080204" pitchFamily="34" charset="-128"/>
              </a:defRPr>
            </a:lvl2pPr>
            <a:lvl3pPr marL="1143000" indent="-228600">
              <a:defRPr sz="2400">
                <a:solidFill>
                  <a:schemeClr val="tx1"/>
                </a:solidFill>
                <a:latin typeface="Trebuchet MS" panose="020B0603020202020204" pitchFamily="34" charset="0"/>
                <a:ea typeface="MS PGothic" panose="020B0600070205080204" pitchFamily="34" charset="-128"/>
              </a:defRPr>
            </a:lvl3pPr>
            <a:lvl4pPr marL="1600200" indent="-228600">
              <a:defRPr sz="2400">
                <a:solidFill>
                  <a:schemeClr val="tx1"/>
                </a:solidFill>
                <a:latin typeface="Trebuchet MS" panose="020B0603020202020204" pitchFamily="34" charset="0"/>
                <a:ea typeface="MS PGothic" panose="020B0600070205080204" pitchFamily="34" charset="-128"/>
              </a:defRPr>
            </a:lvl4pPr>
            <a:lvl5pPr marL="2057400" indent="-228600">
              <a:defRPr sz="24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9pPr>
          </a:lstStyle>
          <a:p>
            <a:fld id="{017CF858-77A3-4944-8822-BB176454D057}" type="slidenum">
              <a:rPr lang="en-US" altLang="en-US" sz="1200" smtClean="0">
                <a:latin typeface="Times New Roman" panose="02020603050405020304" pitchFamily="18" charset="0"/>
              </a:rPr>
              <a:pPr/>
              <a:t>30</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196605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2082163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5E513C-6BC7-47CF-86CB-8A3DED990807}"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520B-9C50-4A8E-9A07-7BA5CAFAB2BF}" type="slidenum">
              <a:rPr lang="en-US" smtClean="0"/>
              <a:t>‹#›</a:t>
            </a:fld>
            <a:endParaRPr lang="en-US"/>
          </a:p>
        </p:txBody>
      </p:sp>
      <p:pic>
        <p:nvPicPr>
          <p:cNvPr id="7" name="Picture 6"/>
          <p:cNvPicPr>
            <a:picLocks noChangeAspect="1"/>
          </p:cNvPicPr>
          <p:nvPr userDrawn="1"/>
        </p:nvPicPr>
        <p:blipFill>
          <a:blip r:embed="rId2"/>
          <a:stretch>
            <a:fillRect/>
          </a:stretch>
        </p:blipFill>
        <p:spPr>
          <a:xfrm>
            <a:off x="9454644" y="6356350"/>
            <a:ext cx="2583882" cy="427469"/>
          </a:xfrm>
          <a:prstGeom prst="rect">
            <a:avLst/>
          </a:prstGeom>
        </p:spPr>
      </p:pic>
    </p:spTree>
    <p:extLst>
      <p:ext uri="{BB962C8B-B14F-4D97-AF65-F5344CB8AC3E}">
        <p14:creationId xmlns:p14="http://schemas.microsoft.com/office/powerpoint/2010/main" val="92092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E513C-6BC7-47CF-86CB-8A3DED990807}"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119222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E513C-6BC7-47CF-86CB-8A3DED990807}"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409428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ull Page with Sub-Title">
    <p:spTree>
      <p:nvGrpSpPr>
        <p:cNvPr id="1" name=""/>
        <p:cNvGrpSpPr/>
        <p:nvPr/>
      </p:nvGrpSpPr>
      <p:grpSpPr>
        <a:xfrm>
          <a:off x="0" y="0"/>
          <a:ext cx="0" cy="0"/>
          <a:chOff x="0" y="0"/>
          <a:chExt cx="0" cy="0"/>
        </a:xfrm>
      </p:grpSpPr>
      <p:sp>
        <p:nvSpPr>
          <p:cNvPr id="259" name="Freeform 1682"/>
          <p:cNvSpPr>
            <a:spLocks/>
          </p:cNvSpPr>
          <p:nvPr userDrawn="1"/>
        </p:nvSpPr>
        <p:spPr bwMode="auto">
          <a:xfrm flipH="1">
            <a:off x="8506884" y="615951"/>
            <a:ext cx="1352549"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dirty="0">
              <a:solidFill>
                <a:srgbClr val="021F43"/>
              </a:solidFill>
              <a:latin typeface="Trebuchet MS" pitchFamily="34" charset="0"/>
              <a:ea typeface="+mn-ea"/>
              <a:cs typeface="Times New Roman" pitchFamily="18" charset="0"/>
            </a:endParaRPr>
          </a:p>
        </p:txBody>
      </p:sp>
      <p:sp>
        <p:nvSpPr>
          <p:cNvPr id="260" name="Freeform 1683"/>
          <p:cNvSpPr>
            <a:spLocks/>
          </p:cNvSpPr>
          <p:nvPr userDrawn="1"/>
        </p:nvSpPr>
        <p:spPr bwMode="auto">
          <a:xfrm flipH="1">
            <a:off x="9880600" y="3175"/>
            <a:ext cx="950384"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dirty="0">
              <a:solidFill>
                <a:srgbClr val="021F43"/>
              </a:solidFill>
              <a:latin typeface="Trebuchet MS" pitchFamily="34" charset="0"/>
              <a:ea typeface="+mn-ea"/>
              <a:cs typeface="Times New Roman" pitchFamily="18" charset="0"/>
            </a:endParaRPr>
          </a:p>
        </p:txBody>
      </p:sp>
      <p:sp>
        <p:nvSpPr>
          <p:cNvPr id="324" name="Title 323"/>
          <p:cNvSpPr>
            <a:spLocks noGrp="1"/>
          </p:cNvSpPr>
          <p:nvPr>
            <p:ph type="title" hasCustomPrompt="1"/>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dirty="0" smtClean="0"/>
              <a:t>SLIDE TITLE UP TO </a:t>
            </a:r>
            <a:br>
              <a:rPr lang="en-US" dirty="0" smtClean="0"/>
            </a:br>
            <a:r>
              <a:rPr lang="en-US" dirty="0" smtClean="0"/>
              <a:t>TWO LINES MAY BE ALL CAPS OR TITLE CASE</a:t>
            </a:r>
            <a:endParaRPr lang="en-US" dirty="0"/>
          </a:p>
        </p:txBody>
      </p:sp>
      <p:sp>
        <p:nvSpPr>
          <p:cNvPr id="331" name="Content Placeholder 330"/>
          <p:cNvSpPr>
            <a:spLocks noGrp="1"/>
          </p:cNvSpPr>
          <p:nvPr>
            <p:ph sz="quarter" idx="10" hasCustomPrompt="1"/>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dirty="0" smtClean="0"/>
              <a:t>Paragraph content</a:t>
            </a:r>
          </a:p>
          <a:p>
            <a:pPr lvl="1"/>
            <a:r>
              <a:rPr lang="en-US" dirty="0" smtClean="0"/>
              <a:t>Bullets </a:t>
            </a:r>
          </a:p>
          <a:p>
            <a:pPr lvl="2"/>
            <a:r>
              <a:rPr lang="en-US" dirty="0" smtClean="0"/>
              <a:t>Bullets</a:t>
            </a:r>
          </a:p>
          <a:p>
            <a:pPr lvl="3"/>
            <a:r>
              <a:rPr lang="en-US" dirty="0" smtClean="0"/>
              <a:t>Bullets</a:t>
            </a:r>
          </a:p>
          <a:p>
            <a:pPr lvl="4"/>
            <a:r>
              <a:rPr lang="en-US" dirty="0" smtClean="0"/>
              <a:t>Bullets</a:t>
            </a:r>
            <a:endParaRPr lang="en-US" dirty="0"/>
          </a:p>
        </p:txBody>
      </p:sp>
      <p:sp>
        <p:nvSpPr>
          <p:cNvPr id="6" name="Text Placeholder 5"/>
          <p:cNvSpPr>
            <a:spLocks noGrp="1"/>
          </p:cNvSpPr>
          <p:nvPr>
            <p:ph type="body" sz="quarter" idx="14" hasCustomPrompt="1"/>
          </p:nvPr>
        </p:nvSpPr>
        <p:spPr>
          <a:xfrm>
            <a:off x="475913" y="1025408"/>
            <a:ext cx="11247297" cy="517408"/>
          </a:xfrm>
        </p:spPr>
        <p:txBody>
          <a:bodyPr anchor="t">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dirty="0" smtClean="0"/>
              <a:t>Graphic, Image, Smart Art Title</a:t>
            </a:r>
          </a:p>
        </p:txBody>
      </p:sp>
      <p:sp>
        <p:nvSpPr>
          <p:cNvPr id="9" name="Footer Placeholder 8"/>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a:xfrm>
            <a:off x="475913" y="6350002"/>
            <a:ext cx="736377" cy="358440"/>
          </a:xfrm>
        </p:spPr>
        <p:txBody>
          <a:bodyPr/>
          <a:lstStyle/>
          <a:p>
            <a:pPr>
              <a:defRPr/>
            </a:pPr>
            <a:fld id="{A91C009A-D183-4B06-A7F0-ADEC358427FA}" type="slidenum">
              <a:rPr lang="en-US" smtClean="0"/>
              <a:pPr>
                <a:defRPr/>
              </a:pPr>
              <a:t>‹#›</a:t>
            </a:fld>
            <a:endParaRPr lang="en-US" dirty="0"/>
          </a:p>
        </p:txBody>
      </p:sp>
    </p:spTree>
    <p:extLst>
      <p:ext uri="{BB962C8B-B14F-4D97-AF65-F5344CB8AC3E}">
        <p14:creationId xmlns:p14="http://schemas.microsoft.com/office/powerpoint/2010/main" val="4188114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ull Page">
    <p:spTree>
      <p:nvGrpSpPr>
        <p:cNvPr id="1" name=""/>
        <p:cNvGrpSpPr/>
        <p:nvPr/>
      </p:nvGrpSpPr>
      <p:grpSpPr>
        <a:xfrm>
          <a:off x="0" y="0"/>
          <a:ext cx="0" cy="0"/>
          <a:chOff x="0" y="0"/>
          <a:chExt cx="0" cy="0"/>
        </a:xfrm>
      </p:grpSpPr>
      <p:sp>
        <p:nvSpPr>
          <p:cNvPr id="259" name="Freeform 1682"/>
          <p:cNvSpPr>
            <a:spLocks/>
          </p:cNvSpPr>
          <p:nvPr userDrawn="1"/>
        </p:nvSpPr>
        <p:spPr bwMode="auto">
          <a:xfrm flipH="1">
            <a:off x="8506884" y="615951"/>
            <a:ext cx="1352549"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dirty="0"/>
          </a:p>
        </p:txBody>
      </p:sp>
      <p:sp>
        <p:nvSpPr>
          <p:cNvPr id="260" name="Freeform 1683"/>
          <p:cNvSpPr>
            <a:spLocks/>
          </p:cNvSpPr>
          <p:nvPr userDrawn="1"/>
        </p:nvSpPr>
        <p:spPr bwMode="auto">
          <a:xfrm flipH="1">
            <a:off x="9880600" y="3175"/>
            <a:ext cx="950384"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dirty="0"/>
          </a:p>
        </p:txBody>
      </p:sp>
      <p:sp>
        <p:nvSpPr>
          <p:cNvPr id="265" name="Line 1086"/>
          <p:cNvSpPr>
            <a:spLocks noChangeShapeType="1"/>
          </p:cNvSpPr>
          <p:nvPr userDrawn="1"/>
        </p:nvSpPr>
        <p:spPr bwMode="auto">
          <a:xfrm>
            <a:off x="645585" y="617539"/>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66" name="Line 1087"/>
          <p:cNvSpPr>
            <a:spLocks noChangeShapeType="1"/>
          </p:cNvSpPr>
          <p:nvPr userDrawn="1"/>
        </p:nvSpPr>
        <p:spPr bwMode="auto">
          <a:xfrm>
            <a:off x="645585" y="617539"/>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67" name="Rectangle 1088"/>
          <p:cNvSpPr>
            <a:spLocks noChangeArrowheads="1"/>
          </p:cNvSpPr>
          <p:nvPr userDrawn="1"/>
        </p:nvSpPr>
        <p:spPr bwMode="auto">
          <a:xfrm>
            <a:off x="645585" y="617539"/>
            <a:ext cx="2116"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268" name="Rectangle 1089"/>
          <p:cNvSpPr>
            <a:spLocks noChangeArrowheads="1"/>
          </p:cNvSpPr>
          <p:nvPr userDrawn="1"/>
        </p:nvSpPr>
        <p:spPr bwMode="auto">
          <a:xfrm>
            <a:off x="645585" y="617539"/>
            <a:ext cx="2116" cy="1587"/>
          </a:xfrm>
          <a:prstGeom prst="rect">
            <a:avLst/>
          </a:prstGeom>
          <a:noFill/>
          <a:ln w="9525">
            <a:noFill/>
            <a:miter lim="800000"/>
            <a:headEnd/>
            <a:tailEnd/>
          </a:ln>
        </p:spPr>
        <p:txBody>
          <a:bodyPr/>
          <a:lstStyle/>
          <a:p>
            <a:pPr>
              <a:spcBef>
                <a:spcPct val="50000"/>
              </a:spcBef>
              <a:buFontTx/>
              <a:buChar char="•"/>
              <a:defRPr/>
            </a:pPr>
            <a:endParaRPr lang="en-US" sz="1300" b="0" dirty="0"/>
          </a:p>
        </p:txBody>
      </p:sp>
      <p:sp>
        <p:nvSpPr>
          <p:cNvPr id="269" name="Freeform 1098"/>
          <p:cNvSpPr>
            <a:spLocks/>
          </p:cNvSpPr>
          <p:nvPr userDrawn="1"/>
        </p:nvSpPr>
        <p:spPr bwMode="auto">
          <a:xfrm>
            <a:off x="649818" y="617539"/>
            <a:ext cx="4233"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70" name="Freeform 1115"/>
          <p:cNvSpPr>
            <a:spLocks/>
          </p:cNvSpPr>
          <p:nvPr userDrawn="1"/>
        </p:nvSpPr>
        <p:spPr bwMode="auto">
          <a:xfrm>
            <a:off x="611718" y="473075"/>
            <a:ext cx="4233"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71" name="Freeform 1120"/>
          <p:cNvSpPr>
            <a:spLocks/>
          </p:cNvSpPr>
          <p:nvPr userDrawn="1"/>
        </p:nvSpPr>
        <p:spPr bwMode="auto">
          <a:xfrm>
            <a:off x="611718" y="463551"/>
            <a:ext cx="4233"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72" name="Freeform 1134"/>
          <p:cNvSpPr>
            <a:spLocks/>
          </p:cNvSpPr>
          <p:nvPr userDrawn="1"/>
        </p:nvSpPr>
        <p:spPr bwMode="auto">
          <a:xfrm>
            <a:off x="937685" y="514350"/>
            <a:ext cx="4233"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sz="1300" b="0" dirty="0"/>
          </a:p>
        </p:txBody>
      </p:sp>
      <p:sp>
        <p:nvSpPr>
          <p:cNvPr id="273" name="Freeform 1141"/>
          <p:cNvSpPr>
            <a:spLocks/>
          </p:cNvSpPr>
          <p:nvPr userDrawn="1"/>
        </p:nvSpPr>
        <p:spPr bwMode="auto">
          <a:xfrm>
            <a:off x="941918" y="479425"/>
            <a:ext cx="2116"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sz="1300" b="0" dirty="0"/>
          </a:p>
        </p:txBody>
      </p:sp>
      <p:sp>
        <p:nvSpPr>
          <p:cNvPr id="274" name="Freeform 1148"/>
          <p:cNvSpPr>
            <a:spLocks/>
          </p:cNvSpPr>
          <p:nvPr userDrawn="1"/>
        </p:nvSpPr>
        <p:spPr bwMode="auto">
          <a:xfrm>
            <a:off x="924985" y="460376"/>
            <a:ext cx="4233"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75" name="Freeform 1150"/>
          <p:cNvSpPr>
            <a:spLocks/>
          </p:cNvSpPr>
          <p:nvPr userDrawn="1"/>
        </p:nvSpPr>
        <p:spPr bwMode="auto">
          <a:xfrm>
            <a:off x="912285" y="447676"/>
            <a:ext cx="2116"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76" name="Freeform 1152"/>
          <p:cNvSpPr>
            <a:spLocks/>
          </p:cNvSpPr>
          <p:nvPr userDrawn="1"/>
        </p:nvSpPr>
        <p:spPr bwMode="auto">
          <a:xfrm>
            <a:off x="912285" y="447676"/>
            <a:ext cx="4233"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77" name="Freeform 1154"/>
          <p:cNvSpPr>
            <a:spLocks/>
          </p:cNvSpPr>
          <p:nvPr userDrawn="1"/>
        </p:nvSpPr>
        <p:spPr bwMode="auto">
          <a:xfrm>
            <a:off x="886885" y="434975"/>
            <a:ext cx="4233"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78" name="Freeform 1156"/>
          <p:cNvSpPr>
            <a:spLocks/>
          </p:cNvSpPr>
          <p:nvPr userDrawn="1"/>
        </p:nvSpPr>
        <p:spPr bwMode="auto">
          <a:xfrm>
            <a:off x="886885" y="431801"/>
            <a:ext cx="4233"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79" name="Freeform 1163"/>
          <p:cNvSpPr>
            <a:spLocks/>
          </p:cNvSpPr>
          <p:nvPr userDrawn="1"/>
        </p:nvSpPr>
        <p:spPr bwMode="auto">
          <a:xfrm>
            <a:off x="814917" y="415926"/>
            <a:ext cx="8467"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80" name="Freeform 1172"/>
          <p:cNvSpPr>
            <a:spLocks/>
          </p:cNvSpPr>
          <p:nvPr userDrawn="1"/>
        </p:nvSpPr>
        <p:spPr bwMode="auto">
          <a:xfrm>
            <a:off x="776818" y="476251"/>
            <a:ext cx="4233"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1" name="Freeform 1177"/>
          <p:cNvSpPr>
            <a:spLocks/>
          </p:cNvSpPr>
          <p:nvPr userDrawn="1"/>
        </p:nvSpPr>
        <p:spPr bwMode="auto">
          <a:xfrm>
            <a:off x="742952" y="534989"/>
            <a:ext cx="4233"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2" name="Freeform 1180"/>
          <p:cNvSpPr>
            <a:spLocks/>
          </p:cNvSpPr>
          <p:nvPr userDrawn="1"/>
        </p:nvSpPr>
        <p:spPr bwMode="auto">
          <a:xfrm>
            <a:off x="747185" y="530226"/>
            <a:ext cx="4233"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sz="1300" b="0" dirty="0"/>
          </a:p>
        </p:txBody>
      </p:sp>
      <p:sp>
        <p:nvSpPr>
          <p:cNvPr id="283" name="Line 1187"/>
          <p:cNvSpPr>
            <a:spLocks noChangeShapeType="1"/>
          </p:cNvSpPr>
          <p:nvPr userDrawn="1"/>
        </p:nvSpPr>
        <p:spPr bwMode="auto">
          <a:xfrm>
            <a:off x="759885" y="52070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84" name="Line 1188"/>
          <p:cNvSpPr>
            <a:spLocks noChangeShapeType="1"/>
          </p:cNvSpPr>
          <p:nvPr userDrawn="1"/>
        </p:nvSpPr>
        <p:spPr bwMode="auto">
          <a:xfrm>
            <a:off x="759885" y="52070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85" name="Freeform 1208"/>
          <p:cNvSpPr>
            <a:spLocks/>
          </p:cNvSpPr>
          <p:nvPr userDrawn="1"/>
        </p:nvSpPr>
        <p:spPr bwMode="auto">
          <a:xfrm>
            <a:off x="793751" y="557214"/>
            <a:ext cx="2116"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86" name="Freeform 1210"/>
          <p:cNvSpPr>
            <a:spLocks/>
          </p:cNvSpPr>
          <p:nvPr userDrawn="1"/>
        </p:nvSpPr>
        <p:spPr bwMode="auto">
          <a:xfrm>
            <a:off x="793752" y="557214"/>
            <a:ext cx="4233"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7" name="Freeform 1214"/>
          <p:cNvSpPr>
            <a:spLocks/>
          </p:cNvSpPr>
          <p:nvPr userDrawn="1"/>
        </p:nvSpPr>
        <p:spPr bwMode="auto">
          <a:xfrm>
            <a:off x="793752" y="557214"/>
            <a:ext cx="4233"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8" name="Rectangle 1215"/>
          <p:cNvSpPr>
            <a:spLocks noChangeArrowheads="1"/>
          </p:cNvSpPr>
          <p:nvPr userDrawn="1"/>
        </p:nvSpPr>
        <p:spPr bwMode="auto">
          <a:xfrm>
            <a:off x="793751" y="627064"/>
            <a:ext cx="2116"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289" name="Freeform 1217"/>
          <p:cNvSpPr>
            <a:spLocks/>
          </p:cNvSpPr>
          <p:nvPr userDrawn="1"/>
        </p:nvSpPr>
        <p:spPr bwMode="auto">
          <a:xfrm>
            <a:off x="793751" y="627064"/>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90" name="Freeform 1219"/>
          <p:cNvSpPr>
            <a:spLocks/>
          </p:cNvSpPr>
          <p:nvPr userDrawn="1"/>
        </p:nvSpPr>
        <p:spPr bwMode="auto">
          <a:xfrm>
            <a:off x="975785" y="541339"/>
            <a:ext cx="2116"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91" name="Freeform 1221"/>
          <p:cNvSpPr>
            <a:spLocks/>
          </p:cNvSpPr>
          <p:nvPr userDrawn="1"/>
        </p:nvSpPr>
        <p:spPr bwMode="auto">
          <a:xfrm>
            <a:off x="975785" y="541339"/>
            <a:ext cx="4233"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92" name="Freeform 1234"/>
          <p:cNvSpPr>
            <a:spLocks/>
          </p:cNvSpPr>
          <p:nvPr userDrawn="1"/>
        </p:nvSpPr>
        <p:spPr bwMode="auto">
          <a:xfrm>
            <a:off x="963085" y="550864"/>
            <a:ext cx="4233"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93" name="Line 1237"/>
          <p:cNvSpPr>
            <a:spLocks noChangeShapeType="1"/>
          </p:cNvSpPr>
          <p:nvPr userDrawn="1"/>
        </p:nvSpPr>
        <p:spPr bwMode="auto">
          <a:xfrm>
            <a:off x="971551" y="544514"/>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94" name="Line 1238"/>
          <p:cNvSpPr>
            <a:spLocks noChangeShapeType="1"/>
          </p:cNvSpPr>
          <p:nvPr userDrawn="1"/>
        </p:nvSpPr>
        <p:spPr bwMode="auto">
          <a:xfrm>
            <a:off x="971551" y="544514"/>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95" name="Freeform 1240"/>
          <p:cNvSpPr>
            <a:spLocks/>
          </p:cNvSpPr>
          <p:nvPr userDrawn="1"/>
        </p:nvSpPr>
        <p:spPr bwMode="auto">
          <a:xfrm>
            <a:off x="971551" y="541339"/>
            <a:ext cx="2116"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96" name="Freeform 1243"/>
          <p:cNvSpPr>
            <a:spLocks/>
          </p:cNvSpPr>
          <p:nvPr userDrawn="1"/>
        </p:nvSpPr>
        <p:spPr bwMode="auto">
          <a:xfrm>
            <a:off x="971552" y="538164"/>
            <a:ext cx="4233"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97" name="Freeform 1246"/>
          <p:cNvSpPr>
            <a:spLocks/>
          </p:cNvSpPr>
          <p:nvPr userDrawn="1"/>
        </p:nvSpPr>
        <p:spPr bwMode="auto">
          <a:xfrm>
            <a:off x="967318" y="547689"/>
            <a:ext cx="4233"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98" name="Freeform 1250"/>
          <p:cNvSpPr>
            <a:spLocks/>
          </p:cNvSpPr>
          <p:nvPr userDrawn="1"/>
        </p:nvSpPr>
        <p:spPr bwMode="auto">
          <a:xfrm>
            <a:off x="975785" y="530225"/>
            <a:ext cx="4233"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99" name="Freeform 1252"/>
          <p:cNvSpPr>
            <a:spLocks/>
          </p:cNvSpPr>
          <p:nvPr userDrawn="1"/>
        </p:nvSpPr>
        <p:spPr bwMode="auto">
          <a:xfrm>
            <a:off x="975785" y="527050"/>
            <a:ext cx="4233"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300" name="Freeform 1255"/>
          <p:cNvSpPr>
            <a:spLocks/>
          </p:cNvSpPr>
          <p:nvPr userDrawn="1"/>
        </p:nvSpPr>
        <p:spPr bwMode="auto">
          <a:xfrm>
            <a:off x="950385" y="550864"/>
            <a:ext cx="4233"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01" name="Rectangle 1256"/>
          <p:cNvSpPr>
            <a:spLocks noChangeArrowheads="1"/>
          </p:cNvSpPr>
          <p:nvPr userDrawn="1"/>
        </p:nvSpPr>
        <p:spPr bwMode="auto">
          <a:xfrm>
            <a:off x="963085" y="550864"/>
            <a:ext cx="2116" cy="1587"/>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02" name="Freeform 1258"/>
          <p:cNvSpPr>
            <a:spLocks/>
          </p:cNvSpPr>
          <p:nvPr userDrawn="1"/>
        </p:nvSpPr>
        <p:spPr bwMode="auto">
          <a:xfrm>
            <a:off x="963085" y="550864"/>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03" name="Freeform 1266"/>
          <p:cNvSpPr>
            <a:spLocks/>
          </p:cNvSpPr>
          <p:nvPr userDrawn="1"/>
        </p:nvSpPr>
        <p:spPr bwMode="auto">
          <a:xfrm>
            <a:off x="971551" y="534989"/>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04" name="Freeform 1269"/>
          <p:cNvSpPr>
            <a:spLocks/>
          </p:cNvSpPr>
          <p:nvPr userDrawn="1"/>
        </p:nvSpPr>
        <p:spPr bwMode="auto">
          <a:xfrm>
            <a:off x="971552" y="530226"/>
            <a:ext cx="4233"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sz="1300" b="0" dirty="0"/>
          </a:p>
        </p:txBody>
      </p:sp>
      <p:sp>
        <p:nvSpPr>
          <p:cNvPr id="305" name="Line 1270"/>
          <p:cNvSpPr>
            <a:spLocks noChangeShapeType="1"/>
          </p:cNvSpPr>
          <p:nvPr userDrawn="1"/>
        </p:nvSpPr>
        <p:spPr bwMode="auto">
          <a:xfrm>
            <a:off x="971551" y="530225"/>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06" name="Line 1271"/>
          <p:cNvSpPr>
            <a:spLocks noChangeShapeType="1"/>
          </p:cNvSpPr>
          <p:nvPr userDrawn="1"/>
        </p:nvSpPr>
        <p:spPr bwMode="auto">
          <a:xfrm>
            <a:off x="971551" y="530225"/>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07" name="Rectangle 1272"/>
          <p:cNvSpPr>
            <a:spLocks noChangeArrowheads="1"/>
          </p:cNvSpPr>
          <p:nvPr userDrawn="1"/>
        </p:nvSpPr>
        <p:spPr bwMode="auto">
          <a:xfrm>
            <a:off x="971551" y="530225"/>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08" name="Rectangle 1273"/>
          <p:cNvSpPr>
            <a:spLocks noChangeArrowheads="1"/>
          </p:cNvSpPr>
          <p:nvPr userDrawn="1"/>
        </p:nvSpPr>
        <p:spPr bwMode="auto">
          <a:xfrm>
            <a:off x="971551" y="530225"/>
            <a:ext cx="2116" cy="1588"/>
          </a:xfrm>
          <a:prstGeom prst="rect">
            <a:avLst/>
          </a:prstGeom>
          <a:noFill/>
          <a:ln w="9525">
            <a:noFill/>
            <a:miter lim="800000"/>
            <a:headEnd/>
            <a:tailEnd/>
          </a:ln>
        </p:spPr>
        <p:txBody>
          <a:bodyPr/>
          <a:lstStyle/>
          <a:p>
            <a:pPr>
              <a:spcBef>
                <a:spcPct val="50000"/>
              </a:spcBef>
              <a:buFontTx/>
              <a:buChar char="•"/>
              <a:defRPr/>
            </a:pPr>
            <a:endParaRPr lang="en-US" sz="1300" b="0" dirty="0"/>
          </a:p>
        </p:txBody>
      </p:sp>
      <p:sp>
        <p:nvSpPr>
          <p:cNvPr id="309" name="Line 1274"/>
          <p:cNvSpPr>
            <a:spLocks noChangeShapeType="1"/>
          </p:cNvSpPr>
          <p:nvPr userDrawn="1"/>
        </p:nvSpPr>
        <p:spPr bwMode="auto">
          <a:xfrm>
            <a:off x="971551" y="52705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10" name="Line 1275"/>
          <p:cNvSpPr>
            <a:spLocks noChangeShapeType="1"/>
          </p:cNvSpPr>
          <p:nvPr userDrawn="1"/>
        </p:nvSpPr>
        <p:spPr bwMode="auto">
          <a:xfrm>
            <a:off x="971551" y="52705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11" name="Freeform 1277"/>
          <p:cNvSpPr>
            <a:spLocks/>
          </p:cNvSpPr>
          <p:nvPr userDrawn="1"/>
        </p:nvSpPr>
        <p:spPr bwMode="auto">
          <a:xfrm>
            <a:off x="971551" y="523876"/>
            <a:ext cx="2116"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312" name="Freeform 1287"/>
          <p:cNvSpPr>
            <a:spLocks/>
          </p:cNvSpPr>
          <p:nvPr userDrawn="1"/>
        </p:nvSpPr>
        <p:spPr bwMode="auto">
          <a:xfrm>
            <a:off x="958852" y="514350"/>
            <a:ext cx="4233"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13" name="Freeform 1290"/>
          <p:cNvSpPr>
            <a:spLocks/>
          </p:cNvSpPr>
          <p:nvPr userDrawn="1"/>
        </p:nvSpPr>
        <p:spPr bwMode="auto">
          <a:xfrm>
            <a:off x="958852" y="517526"/>
            <a:ext cx="4233"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314" name="Rectangle 1335"/>
          <p:cNvSpPr>
            <a:spLocks noChangeArrowheads="1"/>
          </p:cNvSpPr>
          <p:nvPr userDrawn="1"/>
        </p:nvSpPr>
        <p:spPr bwMode="auto">
          <a:xfrm>
            <a:off x="624418" y="5080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15" name="Rectangle 1336"/>
          <p:cNvSpPr>
            <a:spLocks noChangeArrowheads="1"/>
          </p:cNvSpPr>
          <p:nvPr userDrawn="1"/>
        </p:nvSpPr>
        <p:spPr bwMode="auto">
          <a:xfrm>
            <a:off x="632885" y="4953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16" name="Rectangle 1337"/>
          <p:cNvSpPr>
            <a:spLocks noChangeArrowheads="1"/>
          </p:cNvSpPr>
          <p:nvPr userDrawn="1"/>
        </p:nvSpPr>
        <p:spPr bwMode="auto">
          <a:xfrm>
            <a:off x="632885" y="4953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17" name="Rectangle 1340"/>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18" name="Rectangle 1341"/>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19" name="Rectangle 1342"/>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20" name="Rectangle 1343"/>
          <p:cNvSpPr>
            <a:spLocks noChangeArrowheads="1"/>
          </p:cNvSpPr>
          <p:nvPr userDrawn="1"/>
        </p:nvSpPr>
        <p:spPr bwMode="auto">
          <a:xfrm>
            <a:off x="624418" y="5080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21" name="Rectangle 1344"/>
          <p:cNvSpPr>
            <a:spLocks noChangeArrowheads="1"/>
          </p:cNvSpPr>
          <p:nvPr userDrawn="1"/>
        </p:nvSpPr>
        <p:spPr bwMode="auto">
          <a:xfrm>
            <a:off x="620185" y="485776"/>
            <a:ext cx="2116" cy="3175"/>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24" name="Title 323"/>
          <p:cNvSpPr>
            <a:spLocks noGrp="1"/>
          </p:cNvSpPr>
          <p:nvPr>
            <p:ph type="title" hasCustomPrompt="1"/>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dirty="0" smtClean="0"/>
              <a:t>SLIDE TITLE</a:t>
            </a:r>
            <a:br>
              <a:rPr lang="en-US" dirty="0" smtClean="0"/>
            </a:br>
            <a:r>
              <a:rPr lang="en-US" dirty="0" smtClean="0"/>
              <a:t>UP TO THREE LINES </a:t>
            </a:r>
            <a:br>
              <a:rPr lang="en-US" dirty="0" smtClean="0"/>
            </a:br>
            <a:r>
              <a:rPr lang="en-US" dirty="0" smtClean="0"/>
              <a:t>MAY BE ALL CAPS OR TITLE CASE</a:t>
            </a:r>
            <a:endParaRPr lang="en-US" dirty="0"/>
          </a:p>
        </p:txBody>
      </p:sp>
      <p:sp>
        <p:nvSpPr>
          <p:cNvPr id="331" name="Content Placeholder 330"/>
          <p:cNvSpPr>
            <a:spLocks noGrp="1"/>
          </p:cNvSpPr>
          <p:nvPr>
            <p:ph sz="quarter" idx="10" hasCustomPrompt="1"/>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dirty="0" smtClean="0"/>
              <a:t>Paragraph content</a:t>
            </a:r>
          </a:p>
          <a:p>
            <a:pPr lvl="1"/>
            <a:r>
              <a:rPr lang="en-US" dirty="0" smtClean="0"/>
              <a:t>Bullets </a:t>
            </a:r>
          </a:p>
          <a:p>
            <a:pPr lvl="2"/>
            <a:r>
              <a:rPr lang="en-US" dirty="0" smtClean="0"/>
              <a:t>Bullets</a:t>
            </a:r>
          </a:p>
          <a:p>
            <a:pPr lvl="3"/>
            <a:r>
              <a:rPr lang="en-US" dirty="0" smtClean="0"/>
              <a:t>Bullets</a:t>
            </a:r>
          </a:p>
          <a:p>
            <a:pPr lvl="4"/>
            <a:r>
              <a:rPr lang="en-US" dirty="0" smtClean="0"/>
              <a:t>Bullets</a:t>
            </a:r>
            <a:endParaRPr lang="en-US" dirty="0"/>
          </a:p>
        </p:txBody>
      </p:sp>
      <p:sp>
        <p:nvSpPr>
          <p:cNvPr id="7" name="Footer Placeholder 6"/>
          <p:cNvSpPr>
            <a:spLocks noGrp="1"/>
          </p:cNvSpPr>
          <p:nvPr>
            <p:ph type="ftr" sz="quarter" idx="12"/>
          </p:nvPr>
        </p:nvSpPr>
        <p:spPr/>
        <p:txBody>
          <a:bodyPr/>
          <a:lstStyle/>
          <a:p>
            <a:endParaRPr lang="en-US" dirty="0"/>
          </a:p>
        </p:txBody>
      </p:sp>
      <p:sp>
        <p:nvSpPr>
          <p:cNvPr id="65" name="Slide Number Placeholder 7"/>
          <p:cNvSpPr>
            <a:spLocks noGrp="1"/>
          </p:cNvSpPr>
          <p:nvPr>
            <p:ph type="sldNum" sz="quarter" idx="13"/>
          </p:nvPr>
        </p:nvSpPr>
        <p:spPr>
          <a:xfrm>
            <a:off x="475913" y="6350002"/>
            <a:ext cx="736377" cy="358440"/>
          </a:xfrm>
        </p:spPr>
        <p:txBody>
          <a:bodyPr/>
          <a:lstStyle/>
          <a:p>
            <a:pPr>
              <a:defRPr/>
            </a:pPr>
            <a:fld id="{A91C009A-D183-4B06-A7F0-ADEC358427FA}" type="slidenum">
              <a:rPr lang="en-US" smtClean="0"/>
              <a:pPr>
                <a:defRPr/>
              </a:pPr>
              <a:t>‹#›</a:t>
            </a:fld>
            <a:endParaRPr lang="en-US" dirty="0"/>
          </a:p>
        </p:txBody>
      </p:sp>
    </p:spTree>
    <p:extLst>
      <p:ext uri="{BB962C8B-B14F-4D97-AF65-F5344CB8AC3E}">
        <p14:creationId xmlns:p14="http://schemas.microsoft.com/office/powerpoint/2010/main" val="37503699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Full Page">
    <p:spTree>
      <p:nvGrpSpPr>
        <p:cNvPr id="1" name=""/>
        <p:cNvGrpSpPr/>
        <p:nvPr/>
      </p:nvGrpSpPr>
      <p:grpSpPr>
        <a:xfrm>
          <a:off x="0" y="0"/>
          <a:ext cx="0" cy="0"/>
          <a:chOff x="0" y="0"/>
          <a:chExt cx="0" cy="0"/>
        </a:xfrm>
      </p:grpSpPr>
      <p:sp>
        <p:nvSpPr>
          <p:cNvPr id="259" name="Freeform 1682"/>
          <p:cNvSpPr>
            <a:spLocks/>
          </p:cNvSpPr>
          <p:nvPr userDrawn="1"/>
        </p:nvSpPr>
        <p:spPr bwMode="auto">
          <a:xfrm flipH="1">
            <a:off x="8506884" y="615951"/>
            <a:ext cx="1352549"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dirty="0"/>
          </a:p>
        </p:txBody>
      </p:sp>
      <p:sp>
        <p:nvSpPr>
          <p:cNvPr id="260" name="Freeform 1683"/>
          <p:cNvSpPr>
            <a:spLocks/>
          </p:cNvSpPr>
          <p:nvPr userDrawn="1"/>
        </p:nvSpPr>
        <p:spPr bwMode="auto">
          <a:xfrm flipH="1">
            <a:off x="9880600" y="3175"/>
            <a:ext cx="950384"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dirty="0"/>
          </a:p>
        </p:txBody>
      </p:sp>
      <p:sp>
        <p:nvSpPr>
          <p:cNvPr id="265" name="Line 1086"/>
          <p:cNvSpPr>
            <a:spLocks noChangeShapeType="1"/>
          </p:cNvSpPr>
          <p:nvPr userDrawn="1"/>
        </p:nvSpPr>
        <p:spPr bwMode="auto">
          <a:xfrm>
            <a:off x="645585" y="617539"/>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66" name="Line 1087"/>
          <p:cNvSpPr>
            <a:spLocks noChangeShapeType="1"/>
          </p:cNvSpPr>
          <p:nvPr userDrawn="1"/>
        </p:nvSpPr>
        <p:spPr bwMode="auto">
          <a:xfrm>
            <a:off x="645585" y="617539"/>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67" name="Rectangle 1088"/>
          <p:cNvSpPr>
            <a:spLocks noChangeArrowheads="1"/>
          </p:cNvSpPr>
          <p:nvPr userDrawn="1"/>
        </p:nvSpPr>
        <p:spPr bwMode="auto">
          <a:xfrm>
            <a:off x="645585" y="617539"/>
            <a:ext cx="2116"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268" name="Rectangle 1089"/>
          <p:cNvSpPr>
            <a:spLocks noChangeArrowheads="1"/>
          </p:cNvSpPr>
          <p:nvPr userDrawn="1"/>
        </p:nvSpPr>
        <p:spPr bwMode="auto">
          <a:xfrm>
            <a:off x="645585" y="617539"/>
            <a:ext cx="2116" cy="1587"/>
          </a:xfrm>
          <a:prstGeom prst="rect">
            <a:avLst/>
          </a:prstGeom>
          <a:noFill/>
          <a:ln w="9525">
            <a:noFill/>
            <a:miter lim="800000"/>
            <a:headEnd/>
            <a:tailEnd/>
          </a:ln>
        </p:spPr>
        <p:txBody>
          <a:bodyPr/>
          <a:lstStyle/>
          <a:p>
            <a:pPr>
              <a:spcBef>
                <a:spcPct val="50000"/>
              </a:spcBef>
              <a:buFontTx/>
              <a:buChar char="•"/>
              <a:defRPr/>
            </a:pPr>
            <a:endParaRPr lang="en-US" sz="1300" b="0" dirty="0"/>
          </a:p>
        </p:txBody>
      </p:sp>
      <p:sp>
        <p:nvSpPr>
          <p:cNvPr id="269" name="Freeform 1098"/>
          <p:cNvSpPr>
            <a:spLocks/>
          </p:cNvSpPr>
          <p:nvPr userDrawn="1"/>
        </p:nvSpPr>
        <p:spPr bwMode="auto">
          <a:xfrm>
            <a:off x="649818" y="617539"/>
            <a:ext cx="4233"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70" name="Freeform 1115"/>
          <p:cNvSpPr>
            <a:spLocks/>
          </p:cNvSpPr>
          <p:nvPr userDrawn="1"/>
        </p:nvSpPr>
        <p:spPr bwMode="auto">
          <a:xfrm>
            <a:off x="611718" y="473075"/>
            <a:ext cx="4233"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71" name="Freeform 1120"/>
          <p:cNvSpPr>
            <a:spLocks/>
          </p:cNvSpPr>
          <p:nvPr userDrawn="1"/>
        </p:nvSpPr>
        <p:spPr bwMode="auto">
          <a:xfrm>
            <a:off x="611718" y="463551"/>
            <a:ext cx="4233"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72" name="Freeform 1134"/>
          <p:cNvSpPr>
            <a:spLocks/>
          </p:cNvSpPr>
          <p:nvPr userDrawn="1"/>
        </p:nvSpPr>
        <p:spPr bwMode="auto">
          <a:xfrm>
            <a:off x="937685" y="514350"/>
            <a:ext cx="4233"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sz="1300" b="0" dirty="0"/>
          </a:p>
        </p:txBody>
      </p:sp>
      <p:sp>
        <p:nvSpPr>
          <p:cNvPr id="273" name="Freeform 1141"/>
          <p:cNvSpPr>
            <a:spLocks/>
          </p:cNvSpPr>
          <p:nvPr userDrawn="1"/>
        </p:nvSpPr>
        <p:spPr bwMode="auto">
          <a:xfrm>
            <a:off x="941918" y="479425"/>
            <a:ext cx="2116"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sz="1300" b="0" dirty="0"/>
          </a:p>
        </p:txBody>
      </p:sp>
      <p:sp>
        <p:nvSpPr>
          <p:cNvPr id="274" name="Freeform 1148"/>
          <p:cNvSpPr>
            <a:spLocks/>
          </p:cNvSpPr>
          <p:nvPr userDrawn="1"/>
        </p:nvSpPr>
        <p:spPr bwMode="auto">
          <a:xfrm>
            <a:off x="924985" y="460376"/>
            <a:ext cx="4233"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75" name="Freeform 1150"/>
          <p:cNvSpPr>
            <a:spLocks/>
          </p:cNvSpPr>
          <p:nvPr userDrawn="1"/>
        </p:nvSpPr>
        <p:spPr bwMode="auto">
          <a:xfrm>
            <a:off x="912285" y="447676"/>
            <a:ext cx="2116"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76" name="Freeform 1152"/>
          <p:cNvSpPr>
            <a:spLocks/>
          </p:cNvSpPr>
          <p:nvPr userDrawn="1"/>
        </p:nvSpPr>
        <p:spPr bwMode="auto">
          <a:xfrm>
            <a:off x="912285" y="447676"/>
            <a:ext cx="4233"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77" name="Freeform 1154"/>
          <p:cNvSpPr>
            <a:spLocks/>
          </p:cNvSpPr>
          <p:nvPr userDrawn="1"/>
        </p:nvSpPr>
        <p:spPr bwMode="auto">
          <a:xfrm>
            <a:off x="886885" y="434975"/>
            <a:ext cx="4233"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78" name="Freeform 1156"/>
          <p:cNvSpPr>
            <a:spLocks/>
          </p:cNvSpPr>
          <p:nvPr userDrawn="1"/>
        </p:nvSpPr>
        <p:spPr bwMode="auto">
          <a:xfrm>
            <a:off x="886885" y="431801"/>
            <a:ext cx="4233"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79" name="Freeform 1163"/>
          <p:cNvSpPr>
            <a:spLocks/>
          </p:cNvSpPr>
          <p:nvPr userDrawn="1"/>
        </p:nvSpPr>
        <p:spPr bwMode="auto">
          <a:xfrm>
            <a:off x="814917" y="415926"/>
            <a:ext cx="8467"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80" name="Freeform 1172"/>
          <p:cNvSpPr>
            <a:spLocks/>
          </p:cNvSpPr>
          <p:nvPr userDrawn="1"/>
        </p:nvSpPr>
        <p:spPr bwMode="auto">
          <a:xfrm>
            <a:off x="776818" y="476251"/>
            <a:ext cx="4233"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1" name="Freeform 1177"/>
          <p:cNvSpPr>
            <a:spLocks/>
          </p:cNvSpPr>
          <p:nvPr userDrawn="1"/>
        </p:nvSpPr>
        <p:spPr bwMode="auto">
          <a:xfrm>
            <a:off x="742952" y="534989"/>
            <a:ext cx="4233"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2" name="Freeform 1180"/>
          <p:cNvSpPr>
            <a:spLocks/>
          </p:cNvSpPr>
          <p:nvPr userDrawn="1"/>
        </p:nvSpPr>
        <p:spPr bwMode="auto">
          <a:xfrm>
            <a:off x="747185" y="530226"/>
            <a:ext cx="4233"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sz="1300" b="0" dirty="0"/>
          </a:p>
        </p:txBody>
      </p:sp>
      <p:sp>
        <p:nvSpPr>
          <p:cNvPr id="283" name="Line 1187"/>
          <p:cNvSpPr>
            <a:spLocks noChangeShapeType="1"/>
          </p:cNvSpPr>
          <p:nvPr userDrawn="1"/>
        </p:nvSpPr>
        <p:spPr bwMode="auto">
          <a:xfrm>
            <a:off x="759885" y="52070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84" name="Line 1188"/>
          <p:cNvSpPr>
            <a:spLocks noChangeShapeType="1"/>
          </p:cNvSpPr>
          <p:nvPr userDrawn="1"/>
        </p:nvSpPr>
        <p:spPr bwMode="auto">
          <a:xfrm>
            <a:off x="759885" y="52070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85" name="Freeform 1208"/>
          <p:cNvSpPr>
            <a:spLocks/>
          </p:cNvSpPr>
          <p:nvPr userDrawn="1"/>
        </p:nvSpPr>
        <p:spPr bwMode="auto">
          <a:xfrm>
            <a:off x="793751" y="557214"/>
            <a:ext cx="2116"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86" name="Freeform 1210"/>
          <p:cNvSpPr>
            <a:spLocks/>
          </p:cNvSpPr>
          <p:nvPr userDrawn="1"/>
        </p:nvSpPr>
        <p:spPr bwMode="auto">
          <a:xfrm>
            <a:off x="793752" y="557214"/>
            <a:ext cx="4233"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7" name="Freeform 1214"/>
          <p:cNvSpPr>
            <a:spLocks/>
          </p:cNvSpPr>
          <p:nvPr userDrawn="1"/>
        </p:nvSpPr>
        <p:spPr bwMode="auto">
          <a:xfrm>
            <a:off x="793752" y="557214"/>
            <a:ext cx="4233"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88" name="Rectangle 1215"/>
          <p:cNvSpPr>
            <a:spLocks noChangeArrowheads="1"/>
          </p:cNvSpPr>
          <p:nvPr userDrawn="1"/>
        </p:nvSpPr>
        <p:spPr bwMode="auto">
          <a:xfrm>
            <a:off x="793751" y="627064"/>
            <a:ext cx="2116"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289" name="Freeform 1217"/>
          <p:cNvSpPr>
            <a:spLocks/>
          </p:cNvSpPr>
          <p:nvPr userDrawn="1"/>
        </p:nvSpPr>
        <p:spPr bwMode="auto">
          <a:xfrm>
            <a:off x="793751" y="627064"/>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90" name="Freeform 1219"/>
          <p:cNvSpPr>
            <a:spLocks/>
          </p:cNvSpPr>
          <p:nvPr userDrawn="1"/>
        </p:nvSpPr>
        <p:spPr bwMode="auto">
          <a:xfrm>
            <a:off x="975785" y="541339"/>
            <a:ext cx="2116"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91" name="Freeform 1221"/>
          <p:cNvSpPr>
            <a:spLocks/>
          </p:cNvSpPr>
          <p:nvPr userDrawn="1"/>
        </p:nvSpPr>
        <p:spPr bwMode="auto">
          <a:xfrm>
            <a:off x="975785" y="541339"/>
            <a:ext cx="4233"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92" name="Freeform 1234"/>
          <p:cNvSpPr>
            <a:spLocks/>
          </p:cNvSpPr>
          <p:nvPr userDrawn="1"/>
        </p:nvSpPr>
        <p:spPr bwMode="auto">
          <a:xfrm>
            <a:off x="963085" y="550864"/>
            <a:ext cx="4233"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293" name="Line 1237"/>
          <p:cNvSpPr>
            <a:spLocks noChangeShapeType="1"/>
          </p:cNvSpPr>
          <p:nvPr userDrawn="1"/>
        </p:nvSpPr>
        <p:spPr bwMode="auto">
          <a:xfrm>
            <a:off x="971551" y="544514"/>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94" name="Line 1238"/>
          <p:cNvSpPr>
            <a:spLocks noChangeShapeType="1"/>
          </p:cNvSpPr>
          <p:nvPr userDrawn="1"/>
        </p:nvSpPr>
        <p:spPr bwMode="auto">
          <a:xfrm>
            <a:off x="971551" y="544514"/>
            <a:ext cx="2116" cy="1587"/>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295" name="Freeform 1240"/>
          <p:cNvSpPr>
            <a:spLocks/>
          </p:cNvSpPr>
          <p:nvPr userDrawn="1"/>
        </p:nvSpPr>
        <p:spPr bwMode="auto">
          <a:xfrm>
            <a:off x="971551" y="541339"/>
            <a:ext cx="2116"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96" name="Freeform 1243"/>
          <p:cNvSpPr>
            <a:spLocks/>
          </p:cNvSpPr>
          <p:nvPr userDrawn="1"/>
        </p:nvSpPr>
        <p:spPr bwMode="auto">
          <a:xfrm>
            <a:off x="971552" y="538164"/>
            <a:ext cx="4233"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297" name="Freeform 1246"/>
          <p:cNvSpPr>
            <a:spLocks/>
          </p:cNvSpPr>
          <p:nvPr userDrawn="1"/>
        </p:nvSpPr>
        <p:spPr bwMode="auto">
          <a:xfrm>
            <a:off x="967318" y="547689"/>
            <a:ext cx="4233"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298" name="Freeform 1250"/>
          <p:cNvSpPr>
            <a:spLocks/>
          </p:cNvSpPr>
          <p:nvPr userDrawn="1"/>
        </p:nvSpPr>
        <p:spPr bwMode="auto">
          <a:xfrm>
            <a:off x="975785" y="530225"/>
            <a:ext cx="4233"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dirty="0"/>
          </a:p>
        </p:txBody>
      </p:sp>
      <p:sp>
        <p:nvSpPr>
          <p:cNvPr id="299" name="Freeform 1252"/>
          <p:cNvSpPr>
            <a:spLocks/>
          </p:cNvSpPr>
          <p:nvPr userDrawn="1"/>
        </p:nvSpPr>
        <p:spPr bwMode="auto">
          <a:xfrm>
            <a:off x="975785" y="527050"/>
            <a:ext cx="4233"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sz="1300" b="0" dirty="0"/>
          </a:p>
        </p:txBody>
      </p:sp>
      <p:sp>
        <p:nvSpPr>
          <p:cNvPr id="300" name="Freeform 1255"/>
          <p:cNvSpPr>
            <a:spLocks/>
          </p:cNvSpPr>
          <p:nvPr userDrawn="1"/>
        </p:nvSpPr>
        <p:spPr bwMode="auto">
          <a:xfrm>
            <a:off x="950385" y="550864"/>
            <a:ext cx="4233"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01" name="Rectangle 1256"/>
          <p:cNvSpPr>
            <a:spLocks noChangeArrowheads="1"/>
          </p:cNvSpPr>
          <p:nvPr userDrawn="1"/>
        </p:nvSpPr>
        <p:spPr bwMode="auto">
          <a:xfrm>
            <a:off x="963085" y="550864"/>
            <a:ext cx="2116" cy="1587"/>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02" name="Freeform 1258"/>
          <p:cNvSpPr>
            <a:spLocks/>
          </p:cNvSpPr>
          <p:nvPr userDrawn="1"/>
        </p:nvSpPr>
        <p:spPr bwMode="auto">
          <a:xfrm>
            <a:off x="963085" y="550864"/>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03" name="Freeform 1266"/>
          <p:cNvSpPr>
            <a:spLocks/>
          </p:cNvSpPr>
          <p:nvPr userDrawn="1"/>
        </p:nvSpPr>
        <p:spPr bwMode="auto">
          <a:xfrm>
            <a:off x="971551" y="534989"/>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04" name="Freeform 1269"/>
          <p:cNvSpPr>
            <a:spLocks/>
          </p:cNvSpPr>
          <p:nvPr userDrawn="1"/>
        </p:nvSpPr>
        <p:spPr bwMode="auto">
          <a:xfrm>
            <a:off x="971552" y="530226"/>
            <a:ext cx="4233"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sz="1300" b="0" dirty="0"/>
          </a:p>
        </p:txBody>
      </p:sp>
      <p:sp>
        <p:nvSpPr>
          <p:cNvPr id="305" name="Line 1270"/>
          <p:cNvSpPr>
            <a:spLocks noChangeShapeType="1"/>
          </p:cNvSpPr>
          <p:nvPr userDrawn="1"/>
        </p:nvSpPr>
        <p:spPr bwMode="auto">
          <a:xfrm>
            <a:off x="971551" y="530225"/>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06" name="Line 1271"/>
          <p:cNvSpPr>
            <a:spLocks noChangeShapeType="1"/>
          </p:cNvSpPr>
          <p:nvPr userDrawn="1"/>
        </p:nvSpPr>
        <p:spPr bwMode="auto">
          <a:xfrm>
            <a:off x="971551" y="530225"/>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07" name="Rectangle 1272"/>
          <p:cNvSpPr>
            <a:spLocks noChangeArrowheads="1"/>
          </p:cNvSpPr>
          <p:nvPr userDrawn="1"/>
        </p:nvSpPr>
        <p:spPr bwMode="auto">
          <a:xfrm>
            <a:off x="971551" y="530225"/>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08" name="Rectangle 1273"/>
          <p:cNvSpPr>
            <a:spLocks noChangeArrowheads="1"/>
          </p:cNvSpPr>
          <p:nvPr userDrawn="1"/>
        </p:nvSpPr>
        <p:spPr bwMode="auto">
          <a:xfrm>
            <a:off x="971551" y="530225"/>
            <a:ext cx="2116" cy="1588"/>
          </a:xfrm>
          <a:prstGeom prst="rect">
            <a:avLst/>
          </a:prstGeom>
          <a:noFill/>
          <a:ln w="9525">
            <a:noFill/>
            <a:miter lim="800000"/>
            <a:headEnd/>
            <a:tailEnd/>
          </a:ln>
        </p:spPr>
        <p:txBody>
          <a:bodyPr/>
          <a:lstStyle/>
          <a:p>
            <a:pPr>
              <a:spcBef>
                <a:spcPct val="50000"/>
              </a:spcBef>
              <a:buFontTx/>
              <a:buChar char="•"/>
              <a:defRPr/>
            </a:pPr>
            <a:endParaRPr lang="en-US" sz="1300" b="0" dirty="0"/>
          </a:p>
        </p:txBody>
      </p:sp>
      <p:sp>
        <p:nvSpPr>
          <p:cNvPr id="309" name="Line 1274"/>
          <p:cNvSpPr>
            <a:spLocks noChangeShapeType="1"/>
          </p:cNvSpPr>
          <p:nvPr userDrawn="1"/>
        </p:nvSpPr>
        <p:spPr bwMode="auto">
          <a:xfrm>
            <a:off x="971551" y="52705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10" name="Line 1275"/>
          <p:cNvSpPr>
            <a:spLocks noChangeShapeType="1"/>
          </p:cNvSpPr>
          <p:nvPr userDrawn="1"/>
        </p:nvSpPr>
        <p:spPr bwMode="auto">
          <a:xfrm>
            <a:off x="971551" y="527050"/>
            <a:ext cx="2116" cy="1588"/>
          </a:xfrm>
          <a:prstGeom prst="line">
            <a:avLst/>
          </a:prstGeom>
          <a:noFill/>
          <a:ln w="9525">
            <a:noFill/>
            <a:round/>
            <a:headEnd/>
            <a:tailEnd/>
          </a:ln>
        </p:spPr>
        <p:txBody>
          <a:bodyPr/>
          <a:lstStyle/>
          <a:p>
            <a:pPr>
              <a:spcBef>
                <a:spcPct val="50000"/>
              </a:spcBef>
              <a:buFontTx/>
              <a:buChar char="•"/>
              <a:defRPr/>
            </a:pPr>
            <a:endParaRPr lang="en-US" sz="1300" b="0" dirty="0"/>
          </a:p>
        </p:txBody>
      </p:sp>
      <p:sp>
        <p:nvSpPr>
          <p:cNvPr id="311" name="Freeform 1277"/>
          <p:cNvSpPr>
            <a:spLocks/>
          </p:cNvSpPr>
          <p:nvPr userDrawn="1"/>
        </p:nvSpPr>
        <p:spPr bwMode="auto">
          <a:xfrm>
            <a:off x="971551" y="523876"/>
            <a:ext cx="2116"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312" name="Freeform 1287"/>
          <p:cNvSpPr>
            <a:spLocks/>
          </p:cNvSpPr>
          <p:nvPr userDrawn="1"/>
        </p:nvSpPr>
        <p:spPr bwMode="auto">
          <a:xfrm>
            <a:off x="958852" y="514350"/>
            <a:ext cx="4233"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dirty="0"/>
          </a:p>
        </p:txBody>
      </p:sp>
      <p:sp>
        <p:nvSpPr>
          <p:cNvPr id="313" name="Freeform 1290"/>
          <p:cNvSpPr>
            <a:spLocks/>
          </p:cNvSpPr>
          <p:nvPr userDrawn="1"/>
        </p:nvSpPr>
        <p:spPr bwMode="auto">
          <a:xfrm>
            <a:off x="958852" y="517526"/>
            <a:ext cx="4233"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dirty="0"/>
          </a:p>
        </p:txBody>
      </p:sp>
      <p:sp>
        <p:nvSpPr>
          <p:cNvPr id="314" name="Rectangle 1335"/>
          <p:cNvSpPr>
            <a:spLocks noChangeArrowheads="1"/>
          </p:cNvSpPr>
          <p:nvPr userDrawn="1"/>
        </p:nvSpPr>
        <p:spPr bwMode="auto">
          <a:xfrm>
            <a:off x="624418" y="5080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15" name="Rectangle 1336"/>
          <p:cNvSpPr>
            <a:spLocks noChangeArrowheads="1"/>
          </p:cNvSpPr>
          <p:nvPr userDrawn="1"/>
        </p:nvSpPr>
        <p:spPr bwMode="auto">
          <a:xfrm>
            <a:off x="632885" y="4953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16" name="Rectangle 1337"/>
          <p:cNvSpPr>
            <a:spLocks noChangeArrowheads="1"/>
          </p:cNvSpPr>
          <p:nvPr userDrawn="1"/>
        </p:nvSpPr>
        <p:spPr bwMode="auto">
          <a:xfrm>
            <a:off x="632885" y="4953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17" name="Rectangle 1340"/>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18" name="Rectangle 1341"/>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19" name="Rectangle 1342"/>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20" name="Rectangle 1343"/>
          <p:cNvSpPr>
            <a:spLocks noChangeArrowheads="1"/>
          </p:cNvSpPr>
          <p:nvPr userDrawn="1"/>
        </p:nvSpPr>
        <p:spPr bwMode="auto">
          <a:xfrm>
            <a:off x="624418" y="5080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dirty="0"/>
          </a:p>
        </p:txBody>
      </p:sp>
      <p:sp>
        <p:nvSpPr>
          <p:cNvPr id="321" name="Rectangle 1344"/>
          <p:cNvSpPr>
            <a:spLocks noChangeArrowheads="1"/>
          </p:cNvSpPr>
          <p:nvPr userDrawn="1"/>
        </p:nvSpPr>
        <p:spPr bwMode="auto">
          <a:xfrm>
            <a:off x="620185" y="485776"/>
            <a:ext cx="2116" cy="3175"/>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dirty="0"/>
          </a:p>
        </p:txBody>
      </p:sp>
      <p:sp>
        <p:nvSpPr>
          <p:cNvPr id="324" name="Title 323"/>
          <p:cNvSpPr>
            <a:spLocks noGrp="1"/>
          </p:cNvSpPr>
          <p:nvPr>
            <p:ph type="title" hasCustomPrompt="1"/>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dirty="0" smtClean="0"/>
              <a:t>SLIDE TITLE</a:t>
            </a:r>
            <a:br>
              <a:rPr lang="en-US" dirty="0" smtClean="0"/>
            </a:br>
            <a:r>
              <a:rPr lang="en-US" dirty="0" smtClean="0"/>
              <a:t>UP TO THREE LINES </a:t>
            </a:r>
            <a:br>
              <a:rPr lang="en-US" dirty="0" smtClean="0"/>
            </a:br>
            <a:r>
              <a:rPr lang="en-US" dirty="0" smtClean="0"/>
              <a:t>MAY BE ALL CAPS OR TITLE CASE</a:t>
            </a:r>
            <a:endParaRPr lang="en-US" dirty="0"/>
          </a:p>
        </p:txBody>
      </p:sp>
      <p:sp>
        <p:nvSpPr>
          <p:cNvPr id="331" name="Content Placeholder 330"/>
          <p:cNvSpPr>
            <a:spLocks noGrp="1"/>
          </p:cNvSpPr>
          <p:nvPr>
            <p:ph sz="quarter" idx="10" hasCustomPrompt="1"/>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dirty="0" smtClean="0"/>
              <a:t>Paragraph content</a:t>
            </a:r>
          </a:p>
          <a:p>
            <a:pPr lvl="1"/>
            <a:r>
              <a:rPr lang="en-US" dirty="0" smtClean="0"/>
              <a:t>Bullets </a:t>
            </a:r>
          </a:p>
          <a:p>
            <a:pPr lvl="2"/>
            <a:r>
              <a:rPr lang="en-US" dirty="0" smtClean="0"/>
              <a:t>Bullets</a:t>
            </a:r>
          </a:p>
          <a:p>
            <a:pPr lvl="3"/>
            <a:r>
              <a:rPr lang="en-US" dirty="0" smtClean="0"/>
              <a:t>Bullets</a:t>
            </a:r>
          </a:p>
          <a:p>
            <a:pPr lvl="4"/>
            <a:r>
              <a:rPr lang="en-US" dirty="0" smtClean="0"/>
              <a:t>Bullets</a:t>
            </a:r>
            <a:endParaRPr lang="en-US" dirty="0"/>
          </a:p>
        </p:txBody>
      </p:sp>
      <p:sp>
        <p:nvSpPr>
          <p:cNvPr id="7" name="Footer Placeholder 6"/>
          <p:cNvSpPr>
            <a:spLocks noGrp="1"/>
          </p:cNvSpPr>
          <p:nvPr>
            <p:ph type="ftr" sz="quarter" idx="12"/>
          </p:nvPr>
        </p:nvSpPr>
        <p:spPr/>
        <p:txBody>
          <a:bodyPr/>
          <a:lstStyle/>
          <a:p>
            <a:endParaRPr lang="en-US" dirty="0"/>
          </a:p>
        </p:txBody>
      </p:sp>
      <p:sp>
        <p:nvSpPr>
          <p:cNvPr id="8" name="Slide Number Placeholder 7"/>
          <p:cNvSpPr>
            <a:spLocks noGrp="1"/>
          </p:cNvSpPr>
          <p:nvPr>
            <p:ph type="sldNum" sz="quarter" idx="13"/>
          </p:nvPr>
        </p:nvSpPr>
        <p:spPr/>
        <p:txBody>
          <a:bodyPr/>
          <a:lstStyle>
            <a:lvl1pPr>
              <a:defRPr/>
            </a:lvl1pPr>
          </a:lstStyle>
          <a:p>
            <a:pPr>
              <a:defRPr/>
            </a:pPr>
            <a:r>
              <a:rPr lang="en-US" dirty="0" smtClean="0"/>
              <a:t>1</a:t>
            </a:r>
            <a:endParaRPr lang="en-US" dirty="0"/>
          </a:p>
        </p:txBody>
      </p:sp>
    </p:spTree>
    <p:extLst>
      <p:ext uri="{BB962C8B-B14F-4D97-AF65-F5344CB8AC3E}">
        <p14:creationId xmlns:p14="http://schemas.microsoft.com/office/powerpoint/2010/main" val="30090900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800">
              <a:solidFill>
                <a:srgbClr val="021F43"/>
              </a:solidFill>
              <a:latin typeface="Trebuchet MS" charset="0"/>
              <a:ea typeface="ＭＳ Ｐゴシック" charset="0"/>
            </a:endParaRPr>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88448" y="3580"/>
            <a:ext cx="2923552"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659285" y="4318000"/>
            <a:ext cx="3532716"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800">
              <a:solidFill>
                <a:srgbClr val="021F43"/>
              </a:solidFill>
              <a:latin typeface="Trebuchet MS" charset="0"/>
              <a:ea typeface="ＭＳ Ｐゴシック" charset="0"/>
            </a:endParaRPr>
          </a:p>
        </p:txBody>
      </p:sp>
      <p:sp>
        <p:nvSpPr>
          <p:cNvPr id="11"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12"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13"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14"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15"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16"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17"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18"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19"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0"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1"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2"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3"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4"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5"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6"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7"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8"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29"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0"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1"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2"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3"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4"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35"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6"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7"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8"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39"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0"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1"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2"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3"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4"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5"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6"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7"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48"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49"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0"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1"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2"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3"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54"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55"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6"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7"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8"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59"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21F43"/>
              </a:solidFill>
              <a:latin typeface="Trebuchet MS" charset="0"/>
              <a:ea typeface="ＭＳ Ｐゴシック" charset="0"/>
            </a:endParaRPr>
          </a:p>
        </p:txBody>
      </p:sp>
      <p:sp>
        <p:nvSpPr>
          <p:cNvPr id="60"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1"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2"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3"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4"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5"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6"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7"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800">
              <a:solidFill>
                <a:srgbClr val="021F43"/>
              </a:solidFill>
              <a:latin typeface="Trebuchet MS" charset="0"/>
              <a:ea typeface="ＭＳ Ｐゴシック" charset="0"/>
            </a:endParaRPr>
          </a:p>
        </p:txBody>
      </p:sp>
      <p:sp>
        <p:nvSpPr>
          <p:cNvPr id="68" name="Rectangle 68"/>
          <p:cNvSpPr>
            <a:spLocks noChangeArrowheads="1"/>
          </p:cNvSpPr>
          <p:nvPr/>
        </p:nvSpPr>
        <p:spPr bwMode="auto">
          <a:xfrm>
            <a:off x="8951384" y="4308476"/>
            <a:ext cx="3240616"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800">
              <a:solidFill>
                <a:srgbClr val="C8BB7E"/>
              </a:solidFill>
              <a:latin typeface="Trebuchet MS" charset="0"/>
              <a:ea typeface="ＭＳ Ｐゴシック" charset="0"/>
            </a:endParaRPr>
          </a:p>
        </p:txBody>
      </p:sp>
      <p:sp>
        <p:nvSpPr>
          <p:cNvPr id="70" name="Rectangle 69"/>
          <p:cNvSpPr>
            <a:spLocks noChangeArrowheads="1"/>
          </p:cNvSpPr>
          <p:nvPr/>
        </p:nvSpPr>
        <p:spPr bwMode="auto">
          <a:xfrm>
            <a:off x="1" y="4310063"/>
            <a:ext cx="9302751"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800">
              <a:solidFill>
                <a:prstClr val="white"/>
              </a:solidFill>
              <a:latin typeface="Trebuchet MS" charset="0"/>
              <a:ea typeface="ＭＳ Ｐゴシック"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7922684" y="6107114"/>
            <a:ext cx="3401483" cy="306387"/>
          </a:xfrm>
        </p:spPr>
        <p:txBody>
          <a:bodyPr rIns="0"/>
          <a:lstStyle>
            <a:lvl1pPr algn="r">
              <a:defRPr b="0" i="0" smtClean="0">
                <a:solidFill>
                  <a:schemeClr val="tx1"/>
                </a:solidFill>
                <a:latin typeface="Arial"/>
                <a:cs typeface="Arial"/>
              </a:defRPr>
            </a:lvl1pPr>
          </a:lstStyle>
          <a:p>
            <a:pPr>
              <a:defRPr/>
            </a:pPr>
            <a:fld id="{411ED987-9F4C-2841-BDB1-84D99CCC090C}" type="datetime4">
              <a:rPr lang="en-US">
                <a:solidFill>
                  <a:srgbClr val="021F43"/>
                </a:solidFill>
              </a:rPr>
              <a:pPr>
                <a:defRPr/>
              </a:pPr>
              <a:t>November 25, 2015</a:t>
            </a:fld>
            <a:endParaRPr lang="en-US" dirty="0">
              <a:solidFill>
                <a:srgbClr val="021F43"/>
              </a:solidFill>
            </a:endParaRPr>
          </a:p>
        </p:txBody>
      </p:sp>
      <p:sp>
        <p:nvSpPr>
          <p:cNvPr id="72" name="Footer Placeholder 1"/>
          <p:cNvSpPr>
            <a:spLocks noGrp="1"/>
          </p:cNvSpPr>
          <p:nvPr>
            <p:ph type="ftr" sz="quarter" idx="16"/>
          </p:nvPr>
        </p:nvSpPr>
        <p:spPr>
          <a:xfrm>
            <a:off x="1919818" y="6416676"/>
            <a:ext cx="9419167" cy="301625"/>
          </a:xfrm>
        </p:spPr>
        <p:txBody>
          <a:bodyPr rIns="0" anchor="t" anchorCtr="0"/>
          <a:lstStyle>
            <a:lvl1pPr>
              <a:defRPr b="0" smtClean="0"/>
            </a:lvl1pPr>
          </a:lstStyle>
          <a:p>
            <a:pPr>
              <a:defRPr/>
            </a:pPr>
            <a:r>
              <a:rPr lang="en-US">
                <a:solidFill>
                  <a:srgbClr val="021F43">
                    <a:tint val="75000"/>
                  </a:srgbClr>
                </a:solidFill>
              </a:rPr>
              <a:t>Footer</a:t>
            </a:r>
            <a:endParaRPr lang="en-US" dirty="0">
              <a:solidFill>
                <a:srgbClr val="021F43">
                  <a:tint val="75000"/>
                </a:srgbClr>
              </a:solidFill>
            </a:endParaRPr>
          </a:p>
        </p:txBody>
      </p:sp>
      <p:sp>
        <p:nvSpPr>
          <p:cNvPr id="73"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5"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510308" y="4741070"/>
            <a:ext cx="581876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366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36854"/>
            <a:ext cx="12192000" cy="116341"/>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800">
              <a:solidFill>
                <a:prstClr val="white"/>
              </a:solidFill>
              <a:latin typeface="Trebuchet MS" charset="0"/>
              <a:ea typeface="ＭＳ Ｐゴシック" charset="0"/>
            </a:endParaRP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53919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E513C-6BC7-47CF-86CB-8A3DED990807}"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520B-9C50-4A8E-9A07-7BA5CAFAB2BF}" type="slidenum">
              <a:rPr lang="en-US" smtClean="0"/>
              <a:t>‹#›</a:t>
            </a:fld>
            <a:endParaRPr lang="en-US"/>
          </a:p>
        </p:txBody>
      </p:sp>
      <p:pic>
        <p:nvPicPr>
          <p:cNvPr id="7" name="Picture 6"/>
          <p:cNvPicPr>
            <a:picLocks noChangeAspect="1"/>
          </p:cNvPicPr>
          <p:nvPr userDrawn="1"/>
        </p:nvPicPr>
        <p:blipFill>
          <a:blip r:embed="rId2"/>
          <a:stretch>
            <a:fillRect/>
          </a:stretch>
        </p:blipFill>
        <p:spPr>
          <a:xfrm>
            <a:off x="9444370" y="6294006"/>
            <a:ext cx="2583882" cy="427469"/>
          </a:xfrm>
          <a:prstGeom prst="rect">
            <a:avLst/>
          </a:prstGeom>
        </p:spPr>
      </p:pic>
    </p:spTree>
    <p:extLst>
      <p:ext uri="{BB962C8B-B14F-4D97-AF65-F5344CB8AC3E}">
        <p14:creationId xmlns:p14="http://schemas.microsoft.com/office/powerpoint/2010/main" val="180739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E513C-6BC7-47CF-86CB-8A3DED990807}"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23044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5E513C-6BC7-47CF-86CB-8A3DED990807}"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386056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5E513C-6BC7-47CF-86CB-8A3DED990807}" type="datetimeFigureOut">
              <a:rPr lang="en-US" smtClean="0"/>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59975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E513C-6BC7-47CF-86CB-8A3DED990807}" type="datetimeFigureOut">
              <a:rPr lang="en-US" smtClean="0"/>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395337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E513C-6BC7-47CF-86CB-8A3DED990807}" type="datetimeFigureOut">
              <a:rPr lang="en-US" smtClean="0"/>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261672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E513C-6BC7-47CF-86CB-8A3DED990807}"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118750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E513C-6BC7-47CF-86CB-8A3DED990807}"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2520B-9C50-4A8E-9A07-7BA5CAFAB2BF}" type="slidenum">
              <a:rPr lang="en-US" smtClean="0"/>
              <a:t>‹#›</a:t>
            </a:fld>
            <a:endParaRPr lang="en-US"/>
          </a:p>
        </p:txBody>
      </p:sp>
    </p:spTree>
    <p:extLst>
      <p:ext uri="{BB962C8B-B14F-4D97-AF65-F5344CB8AC3E}">
        <p14:creationId xmlns:p14="http://schemas.microsoft.com/office/powerpoint/2010/main" val="324639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E513C-6BC7-47CF-86CB-8A3DED990807}" type="datetimeFigureOut">
              <a:rPr lang="en-US" smtClean="0"/>
              <a:t>11/25/2015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2520B-9C50-4A8E-9A07-7BA5CAFAB2BF}" type="slidenum">
              <a:rPr lang="en-US" smtClean="0"/>
              <a:t>‹#›</a:t>
            </a:fld>
            <a:endParaRPr lang="en-US"/>
          </a:p>
        </p:txBody>
      </p:sp>
    </p:spTree>
    <p:extLst>
      <p:ext uri="{BB962C8B-B14F-4D97-AF65-F5344CB8AC3E}">
        <p14:creationId xmlns:p14="http://schemas.microsoft.com/office/powerpoint/2010/main" val="328368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501.emf"/><Relationship Id="rId13" Type="http://schemas.openxmlformats.org/officeDocument/2006/relationships/image" Target="../media/image506.jpeg"/><Relationship Id="rId3" Type="http://schemas.openxmlformats.org/officeDocument/2006/relationships/image" Target="../media/image497.emf"/><Relationship Id="rId7" Type="http://schemas.openxmlformats.org/officeDocument/2006/relationships/image" Target="../media/image500.emf"/><Relationship Id="rId12" Type="http://schemas.openxmlformats.org/officeDocument/2006/relationships/image" Target="../media/image50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9.png"/><Relationship Id="rId11" Type="http://schemas.openxmlformats.org/officeDocument/2006/relationships/image" Target="../media/image504.jpeg"/><Relationship Id="rId5" Type="http://schemas.openxmlformats.org/officeDocument/2006/relationships/hyperlink" Target="//upload.wikimedia.org/wikipedia/en/6/6d/SogebankLogo.png" TargetMode="External"/><Relationship Id="rId10" Type="http://schemas.openxmlformats.org/officeDocument/2006/relationships/image" Target="../media/image503.jpg"/><Relationship Id="rId4" Type="http://schemas.openxmlformats.org/officeDocument/2006/relationships/image" Target="../media/image498.png"/><Relationship Id="rId9" Type="http://schemas.openxmlformats.org/officeDocument/2006/relationships/image" Target="../media/image502.png"/></Relationships>
</file>

<file path=ppt/slides/_rels/slide11.xml.rels><?xml version="1.0" encoding="UTF-8" standalone="yes"?>
<Relationships xmlns="http://schemas.openxmlformats.org/package/2006/relationships"><Relationship Id="rId8" Type="http://schemas.openxmlformats.org/officeDocument/2006/relationships/image" Target="../media/image513.emf"/><Relationship Id="rId3" Type="http://schemas.openxmlformats.org/officeDocument/2006/relationships/image" Target="../media/image508.jpeg"/><Relationship Id="rId7" Type="http://schemas.openxmlformats.org/officeDocument/2006/relationships/image" Target="../media/image512.emf"/><Relationship Id="rId2" Type="http://schemas.openxmlformats.org/officeDocument/2006/relationships/image" Target="../media/image507.emf"/><Relationship Id="rId1" Type="http://schemas.openxmlformats.org/officeDocument/2006/relationships/slideLayout" Target="../slideLayouts/slideLayout16.xml"/><Relationship Id="rId6" Type="http://schemas.openxmlformats.org/officeDocument/2006/relationships/image" Target="../media/image511.emf"/><Relationship Id="rId5" Type="http://schemas.openxmlformats.org/officeDocument/2006/relationships/image" Target="../media/image510.emf"/><Relationship Id="rId4" Type="http://schemas.openxmlformats.org/officeDocument/2006/relationships/image" Target="../media/image509.emf"/><Relationship Id="rId9" Type="http://schemas.openxmlformats.org/officeDocument/2006/relationships/image" Target="../media/image514.png"/></Relationships>
</file>

<file path=ppt/slides/_rels/slide12.xml.rels><?xml version="1.0" encoding="UTF-8" standalone="yes"?>
<Relationships xmlns="http://schemas.openxmlformats.org/package/2006/relationships"><Relationship Id="rId3" Type="http://schemas.openxmlformats.org/officeDocument/2006/relationships/image" Target="../media/image516.jpeg"/><Relationship Id="rId2" Type="http://schemas.openxmlformats.org/officeDocument/2006/relationships/image" Target="../media/image515.jpeg"/><Relationship Id="rId1" Type="http://schemas.openxmlformats.org/officeDocument/2006/relationships/slideLayout" Target="../slideLayouts/slideLayout1.xml"/><Relationship Id="rId6" Type="http://schemas.openxmlformats.org/officeDocument/2006/relationships/image" Target="../media/image519.jpeg"/><Relationship Id="rId5" Type="http://schemas.openxmlformats.org/officeDocument/2006/relationships/image" Target="../media/image518.jpeg"/><Relationship Id="rId4" Type="http://schemas.openxmlformats.org/officeDocument/2006/relationships/image" Target="../media/image5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521.png"/><Relationship Id="rId2" Type="http://schemas.openxmlformats.org/officeDocument/2006/relationships/image" Target="../media/image520.png"/><Relationship Id="rId1" Type="http://schemas.openxmlformats.org/officeDocument/2006/relationships/slideLayout" Target="../slideLayouts/slideLayout12.xml"/><Relationship Id="rId4" Type="http://schemas.openxmlformats.org/officeDocument/2006/relationships/image" Target="../media/image522.gif"/></Relationships>
</file>

<file path=ppt/slides/_rels/slide17.xml.rels><?xml version="1.0" encoding="UTF-8" standalone="yes"?>
<Relationships xmlns="http://schemas.openxmlformats.org/package/2006/relationships"><Relationship Id="rId3" Type="http://schemas.openxmlformats.org/officeDocument/2006/relationships/image" Target="../media/image524.png"/><Relationship Id="rId2" Type="http://schemas.openxmlformats.org/officeDocument/2006/relationships/image" Target="../media/image523.png"/><Relationship Id="rId1" Type="http://schemas.openxmlformats.org/officeDocument/2006/relationships/slideLayout" Target="../slideLayouts/slideLayout7.xml"/><Relationship Id="rId4" Type="http://schemas.openxmlformats.org/officeDocument/2006/relationships/image" Target="../media/image522.gif"/></Relationships>
</file>

<file path=ppt/slides/_rels/slide18.xml.rels><?xml version="1.0" encoding="UTF-8" standalone="yes"?>
<Relationships xmlns="http://schemas.openxmlformats.org/package/2006/relationships"><Relationship Id="rId3" Type="http://schemas.openxmlformats.org/officeDocument/2006/relationships/image" Target="../media/image526.png"/><Relationship Id="rId2" Type="http://schemas.openxmlformats.org/officeDocument/2006/relationships/image" Target="../media/image525.png"/><Relationship Id="rId1" Type="http://schemas.openxmlformats.org/officeDocument/2006/relationships/slideLayout" Target="../slideLayouts/slideLayout7.xml"/><Relationship Id="rId4" Type="http://schemas.openxmlformats.org/officeDocument/2006/relationships/image" Target="../media/image522.gif"/></Relationships>
</file>

<file path=ppt/slides/_rels/slide19.xml.rels><?xml version="1.0" encoding="UTF-8" standalone="yes"?>
<Relationships xmlns="http://schemas.openxmlformats.org/package/2006/relationships"><Relationship Id="rId2" Type="http://schemas.openxmlformats.org/officeDocument/2006/relationships/image" Target="../media/image5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5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32.jpeg"/></Relationships>
</file>

<file path=ppt/slides/_rels/slide25.xml.rels><?xml version="1.0" encoding="UTF-8" standalone="yes"?>
<Relationships xmlns="http://schemas.openxmlformats.org/package/2006/relationships"><Relationship Id="rId3" Type="http://schemas.openxmlformats.org/officeDocument/2006/relationships/image" Target="../media/image5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53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chart" Target="../charts/chart1.xml"/><Relationship Id="rId4" Type="http://schemas.openxmlformats.org/officeDocument/2006/relationships/image" Target="../media/image535.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42.jpeg"/><Relationship Id="rId3" Type="http://schemas.openxmlformats.org/officeDocument/2006/relationships/image" Target="../media/image538.jpeg"/><Relationship Id="rId7" Type="http://schemas.openxmlformats.org/officeDocument/2006/relationships/image" Target="../media/image541.jpeg"/><Relationship Id="rId2" Type="http://schemas.openxmlformats.org/officeDocument/2006/relationships/image" Target="../media/image537.png"/><Relationship Id="rId1" Type="http://schemas.openxmlformats.org/officeDocument/2006/relationships/slideLayout" Target="../slideLayouts/slideLayout2.xml"/><Relationship Id="rId6" Type="http://schemas.openxmlformats.org/officeDocument/2006/relationships/image" Target="../media/image540.png"/><Relationship Id="rId11" Type="http://schemas.openxmlformats.org/officeDocument/2006/relationships/image" Target="../media/image545.png"/><Relationship Id="rId5" Type="http://schemas.openxmlformats.org/officeDocument/2006/relationships/image" Target="../media/image499.png"/><Relationship Id="rId10" Type="http://schemas.openxmlformats.org/officeDocument/2006/relationships/image" Target="../media/image544.jpeg"/><Relationship Id="rId4" Type="http://schemas.openxmlformats.org/officeDocument/2006/relationships/image" Target="../media/image539.png"/><Relationship Id="rId9" Type="http://schemas.openxmlformats.org/officeDocument/2006/relationships/image" Target="../media/image5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ficohsa.com/" TargetMode="External"/><Relationship Id="rId18" Type="http://schemas.openxmlformats.org/officeDocument/2006/relationships/hyperlink" Target="http://www.atlabank.com/index.php" TargetMode="External"/><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4.gif"/><Relationship Id="rId17" Type="http://schemas.openxmlformats.org/officeDocument/2006/relationships/image" Target="../media/image17.gif"/><Relationship Id="rId2" Type="http://schemas.openxmlformats.org/officeDocument/2006/relationships/notesSlide" Target="../notesSlides/notesSlide2.xml"/><Relationship Id="rId16" Type="http://schemas.openxmlformats.org/officeDocument/2006/relationships/hyperlink" Target="http://www.ecfh.com/Content/136.htm" TargetMode="External"/><Relationship Id="rId1" Type="http://schemas.openxmlformats.org/officeDocument/2006/relationships/slideLayout" Target="../slideLayouts/slideLayout2.xml"/><Relationship Id="rId6" Type="http://schemas.openxmlformats.org/officeDocument/2006/relationships/hyperlink" Target="http://www.csas.cz/banka/appmanager/portal/banka;JSESSIONID_internet10=PHrPLLnVGtsrDlphfyb3mTn81vqJCQkdRJh0R02yL1ZtpphkGsws!228800266?_nfpb=true&amp;_pageLabel=home" TargetMode="External"/><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hyperlink" Target="http://dewanindia.com/" TargetMode="External"/><Relationship Id="rId19" Type="http://schemas.openxmlformats.org/officeDocument/2006/relationships/image" Target="../media/image18.jpeg"/><Relationship Id="rId4" Type="http://schemas.openxmlformats.org/officeDocument/2006/relationships/image" Target="../media/image8.jpeg"/><Relationship Id="rId9" Type="http://schemas.openxmlformats.org/officeDocument/2006/relationships/image" Target="../media/image12.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17" Type="http://schemas.openxmlformats.org/officeDocument/2006/relationships/image" Target="../media/image133.emf"/><Relationship Id="rId299" Type="http://schemas.openxmlformats.org/officeDocument/2006/relationships/image" Target="../media/image315.emf"/><Relationship Id="rId21" Type="http://schemas.openxmlformats.org/officeDocument/2006/relationships/image" Target="../media/image37.emf"/><Relationship Id="rId63" Type="http://schemas.openxmlformats.org/officeDocument/2006/relationships/image" Target="../media/image79.emf"/><Relationship Id="rId159" Type="http://schemas.openxmlformats.org/officeDocument/2006/relationships/image" Target="../media/image175.emf"/><Relationship Id="rId324" Type="http://schemas.openxmlformats.org/officeDocument/2006/relationships/image" Target="../media/image340.emf"/><Relationship Id="rId366" Type="http://schemas.openxmlformats.org/officeDocument/2006/relationships/image" Target="../media/image382.emf"/><Relationship Id="rId170" Type="http://schemas.openxmlformats.org/officeDocument/2006/relationships/image" Target="../media/image186.emf"/><Relationship Id="rId226" Type="http://schemas.openxmlformats.org/officeDocument/2006/relationships/image" Target="../media/image242.emf"/><Relationship Id="rId433" Type="http://schemas.openxmlformats.org/officeDocument/2006/relationships/image" Target="../media/image449.emf"/><Relationship Id="rId268" Type="http://schemas.openxmlformats.org/officeDocument/2006/relationships/image" Target="../media/image284.emf"/><Relationship Id="rId475" Type="http://schemas.openxmlformats.org/officeDocument/2006/relationships/image" Target="../media/image491.gif"/><Relationship Id="rId32" Type="http://schemas.openxmlformats.org/officeDocument/2006/relationships/image" Target="../media/image48.emf"/><Relationship Id="rId74" Type="http://schemas.openxmlformats.org/officeDocument/2006/relationships/image" Target="../media/image90.emf"/><Relationship Id="rId128" Type="http://schemas.openxmlformats.org/officeDocument/2006/relationships/image" Target="../media/image144.emf"/><Relationship Id="rId335" Type="http://schemas.openxmlformats.org/officeDocument/2006/relationships/image" Target="../media/image351.emf"/><Relationship Id="rId377" Type="http://schemas.openxmlformats.org/officeDocument/2006/relationships/image" Target="../media/image393.emf"/><Relationship Id="rId5" Type="http://schemas.openxmlformats.org/officeDocument/2006/relationships/image" Target="../media/image21.emf"/><Relationship Id="rId181" Type="http://schemas.openxmlformats.org/officeDocument/2006/relationships/image" Target="../media/image197.emf"/><Relationship Id="rId237" Type="http://schemas.openxmlformats.org/officeDocument/2006/relationships/image" Target="../media/image253.emf"/><Relationship Id="rId402" Type="http://schemas.openxmlformats.org/officeDocument/2006/relationships/image" Target="../media/image418.emf"/><Relationship Id="rId279" Type="http://schemas.openxmlformats.org/officeDocument/2006/relationships/image" Target="../media/image295.emf"/><Relationship Id="rId444" Type="http://schemas.openxmlformats.org/officeDocument/2006/relationships/image" Target="../media/image460.emf"/><Relationship Id="rId43" Type="http://schemas.openxmlformats.org/officeDocument/2006/relationships/image" Target="../media/image59.emf"/><Relationship Id="rId139" Type="http://schemas.openxmlformats.org/officeDocument/2006/relationships/image" Target="../media/image155.emf"/><Relationship Id="rId290" Type="http://schemas.openxmlformats.org/officeDocument/2006/relationships/image" Target="../media/image306.emf"/><Relationship Id="rId304" Type="http://schemas.openxmlformats.org/officeDocument/2006/relationships/image" Target="../media/image320.emf"/><Relationship Id="rId346" Type="http://schemas.openxmlformats.org/officeDocument/2006/relationships/image" Target="../media/image362.emf"/><Relationship Id="rId388" Type="http://schemas.openxmlformats.org/officeDocument/2006/relationships/image" Target="../media/image404.emf"/><Relationship Id="rId85" Type="http://schemas.openxmlformats.org/officeDocument/2006/relationships/image" Target="../media/image101.emf"/><Relationship Id="rId150" Type="http://schemas.openxmlformats.org/officeDocument/2006/relationships/image" Target="../media/image166.emf"/><Relationship Id="rId192" Type="http://schemas.openxmlformats.org/officeDocument/2006/relationships/image" Target="../media/image208.emf"/><Relationship Id="rId206" Type="http://schemas.openxmlformats.org/officeDocument/2006/relationships/image" Target="../media/image222.emf"/><Relationship Id="rId413" Type="http://schemas.openxmlformats.org/officeDocument/2006/relationships/image" Target="../media/image429.emf"/><Relationship Id="rId248" Type="http://schemas.openxmlformats.org/officeDocument/2006/relationships/image" Target="../media/image264.emf"/><Relationship Id="rId455" Type="http://schemas.openxmlformats.org/officeDocument/2006/relationships/image" Target="../media/image471.emf"/><Relationship Id="rId12" Type="http://schemas.openxmlformats.org/officeDocument/2006/relationships/image" Target="../media/image28.emf"/><Relationship Id="rId108" Type="http://schemas.openxmlformats.org/officeDocument/2006/relationships/image" Target="../media/image124.emf"/><Relationship Id="rId315" Type="http://schemas.openxmlformats.org/officeDocument/2006/relationships/image" Target="../media/image331.emf"/><Relationship Id="rId357" Type="http://schemas.openxmlformats.org/officeDocument/2006/relationships/image" Target="../media/image373.emf"/><Relationship Id="rId54" Type="http://schemas.openxmlformats.org/officeDocument/2006/relationships/image" Target="../media/image70.emf"/><Relationship Id="rId96" Type="http://schemas.openxmlformats.org/officeDocument/2006/relationships/image" Target="../media/image112.emf"/><Relationship Id="rId161" Type="http://schemas.openxmlformats.org/officeDocument/2006/relationships/image" Target="../media/image177.emf"/><Relationship Id="rId217" Type="http://schemas.openxmlformats.org/officeDocument/2006/relationships/image" Target="../media/image233.emf"/><Relationship Id="rId399" Type="http://schemas.openxmlformats.org/officeDocument/2006/relationships/image" Target="../media/image415.emf"/><Relationship Id="rId259" Type="http://schemas.openxmlformats.org/officeDocument/2006/relationships/image" Target="../media/image275.emf"/><Relationship Id="rId424" Type="http://schemas.openxmlformats.org/officeDocument/2006/relationships/image" Target="../media/image440.emf"/><Relationship Id="rId466" Type="http://schemas.openxmlformats.org/officeDocument/2006/relationships/image" Target="../media/image482.png"/><Relationship Id="rId23" Type="http://schemas.openxmlformats.org/officeDocument/2006/relationships/image" Target="../media/image39.emf"/><Relationship Id="rId119" Type="http://schemas.openxmlformats.org/officeDocument/2006/relationships/image" Target="../media/image135.emf"/><Relationship Id="rId270" Type="http://schemas.openxmlformats.org/officeDocument/2006/relationships/image" Target="../media/image286.emf"/><Relationship Id="rId326" Type="http://schemas.openxmlformats.org/officeDocument/2006/relationships/image" Target="../media/image342.emf"/><Relationship Id="rId65" Type="http://schemas.openxmlformats.org/officeDocument/2006/relationships/image" Target="../media/image81.emf"/><Relationship Id="rId130" Type="http://schemas.openxmlformats.org/officeDocument/2006/relationships/image" Target="../media/image146.emf"/><Relationship Id="rId368" Type="http://schemas.openxmlformats.org/officeDocument/2006/relationships/image" Target="../media/image384.emf"/><Relationship Id="rId172" Type="http://schemas.openxmlformats.org/officeDocument/2006/relationships/image" Target="../media/image188.emf"/><Relationship Id="rId228" Type="http://schemas.openxmlformats.org/officeDocument/2006/relationships/image" Target="../media/image244.emf"/><Relationship Id="rId435" Type="http://schemas.openxmlformats.org/officeDocument/2006/relationships/image" Target="../media/image451.emf"/><Relationship Id="rId477" Type="http://schemas.openxmlformats.org/officeDocument/2006/relationships/image" Target="../media/image493.png"/><Relationship Id="rId13" Type="http://schemas.openxmlformats.org/officeDocument/2006/relationships/image" Target="../media/image29.emf"/><Relationship Id="rId109" Type="http://schemas.openxmlformats.org/officeDocument/2006/relationships/image" Target="../media/image125.emf"/><Relationship Id="rId260" Type="http://schemas.openxmlformats.org/officeDocument/2006/relationships/image" Target="../media/image276.emf"/><Relationship Id="rId281" Type="http://schemas.openxmlformats.org/officeDocument/2006/relationships/image" Target="../media/image297.emf"/><Relationship Id="rId316" Type="http://schemas.openxmlformats.org/officeDocument/2006/relationships/image" Target="../media/image332.emf"/><Relationship Id="rId337" Type="http://schemas.openxmlformats.org/officeDocument/2006/relationships/image" Target="../media/image353.emf"/><Relationship Id="rId34" Type="http://schemas.openxmlformats.org/officeDocument/2006/relationships/image" Target="../media/image50.emf"/><Relationship Id="rId55" Type="http://schemas.openxmlformats.org/officeDocument/2006/relationships/image" Target="../media/image71.emf"/><Relationship Id="rId76" Type="http://schemas.openxmlformats.org/officeDocument/2006/relationships/image" Target="../media/image92.emf"/><Relationship Id="rId97" Type="http://schemas.openxmlformats.org/officeDocument/2006/relationships/image" Target="../media/image113.emf"/><Relationship Id="rId120" Type="http://schemas.openxmlformats.org/officeDocument/2006/relationships/image" Target="../media/image136.emf"/><Relationship Id="rId141" Type="http://schemas.openxmlformats.org/officeDocument/2006/relationships/image" Target="../media/image157.emf"/><Relationship Id="rId358" Type="http://schemas.openxmlformats.org/officeDocument/2006/relationships/image" Target="../media/image374.emf"/><Relationship Id="rId379" Type="http://schemas.openxmlformats.org/officeDocument/2006/relationships/image" Target="../media/image395.emf"/><Relationship Id="rId7" Type="http://schemas.openxmlformats.org/officeDocument/2006/relationships/image" Target="../media/image23.emf"/><Relationship Id="rId162" Type="http://schemas.openxmlformats.org/officeDocument/2006/relationships/image" Target="../media/image178.emf"/><Relationship Id="rId183" Type="http://schemas.openxmlformats.org/officeDocument/2006/relationships/image" Target="../media/image199.emf"/><Relationship Id="rId218" Type="http://schemas.openxmlformats.org/officeDocument/2006/relationships/image" Target="../media/image234.emf"/><Relationship Id="rId239" Type="http://schemas.openxmlformats.org/officeDocument/2006/relationships/image" Target="../media/image255.emf"/><Relationship Id="rId390" Type="http://schemas.openxmlformats.org/officeDocument/2006/relationships/image" Target="../media/image406.emf"/><Relationship Id="rId404" Type="http://schemas.openxmlformats.org/officeDocument/2006/relationships/image" Target="../media/image420.emf"/><Relationship Id="rId425" Type="http://schemas.openxmlformats.org/officeDocument/2006/relationships/image" Target="../media/image441.emf"/><Relationship Id="rId446" Type="http://schemas.openxmlformats.org/officeDocument/2006/relationships/image" Target="../media/image462.emf"/><Relationship Id="rId467" Type="http://schemas.openxmlformats.org/officeDocument/2006/relationships/image" Target="../media/image483.png"/><Relationship Id="rId250" Type="http://schemas.openxmlformats.org/officeDocument/2006/relationships/image" Target="../media/image266.emf"/><Relationship Id="rId271" Type="http://schemas.openxmlformats.org/officeDocument/2006/relationships/image" Target="../media/image287.emf"/><Relationship Id="rId292" Type="http://schemas.openxmlformats.org/officeDocument/2006/relationships/image" Target="../media/image308.emf"/><Relationship Id="rId306" Type="http://schemas.openxmlformats.org/officeDocument/2006/relationships/image" Target="../media/image322.emf"/><Relationship Id="rId24" Type="http://schemas.openxmlformats.org/officeDocument/2006/relationships/image" Target="../media/image40.emf"/><Relationship Id="rId45" Type="http://schemas.openxmlformats.org/officeDocument/2006/relationships/image" Target="../media/image61.emf"/><Relationship Id="rId66" Type="http://schemas.openxmlformats.org/officeDocument/2006/relationships/image" Target="../media/image82.emf"/><Relationship Id="rId87" Type="http://schemas.openxmlformats.org/officeDocument/2006/relationships/image" Target="../media/image103.emf"/><Relationship Id="rId110" Type="http://schemas.openxmlformats.org/officeDocument/2006/relationships/image" Target="../media/image126.emf"/><Relationship Id="rId131" Type="http://schemas.openxmlformats.org/officeDocument/2006/relationships/image" Target="../media/image147.emf"/><Relationship Id="rId327" Type="http://schemas.openxmlformats.org/officeDocument/2006/relationships/image" Target="../media/image343.emf"/><Relationship Id="rId348" Type="http://schemas.openxmlformats.org/officeDocument/2006/relationships/image" Target="../media/image364.emf"/><Relationship Id="rId369" Type="http://schemas.openxmlformats.org/officeDocument/2006/relationships/image" Target="../media/image385.emf"/><Relationship Id="rId152" Type="http://schemas.openxmlformats.org/officeDocument/2006/relationships/image" Target="../media/image168.emf"/><Relationship Id="rId173" Type="http://schemas.openxmlformats.org/officeDocument/2006/relationships/image" Target="../media/image189.emf"/><Relationship Id="rId194" Type="http://schemas.openxmlformats.org/officeDocument/2006/relationships/image" Target="../media/image210.emf"/><Relationship Id="rId208" Type="http://schemas.openxmlformats.org/officeDocument/2006/relationships/image" Target="../media/image224.emf"/><Relationship Id="rId229" Type="http://schemas.openxmlformats.org/officeDocument/2006/relationships/image" Target="../media/image245.emf"/><Relationship Id="rId380" Type="http://schemas.openxmlformats.org/officeDocument/2006/relationships/image" Target="../media/image396.emf"/><Relationship Id="rId415" Type="http://schemas.openxmlformats.org/officeDocument/2006/relationships/image" Target="../media/image431.emf"/><Relationship Id="rId436" Type="http://schemas.openxmlformats.org/officeDocument/2006/relationships/image" Target="../media/image452.emf"/><Relationship Id="rId457" Type="http://schemas.openxmlformats.org/officeDocument/2006/relationships/image" Target="../media/image473.emf"/><Relationship Id="rId240" Type="http://schemas.openxmlformats.org/officeDocument/2006/relationships/image" Target="../media/image256.emf"/><Relationship Id="rId261" Type="http://schemas.openxmlformats.org/officeDocument/2006/relationships/image" Target="../media/image277.emf"/><Relationship Id="rId478" Type="http://schemas.openxmlformats.org/officeDocument/2006/relationships/image" Target="../media/image494.png"/><Relationship Id="rId14" Type="http://schemas.openxmlformats.org/officeDocument/2006/relationships/image" Target="../media/image30.emf"/><Relationship Id="rId35" Type="http://schemas.openxmlformats.org/officeDocument/2006/relationships/image" Target="../media/image51.emf"/><Relationship Id="rId56" Type="http://schemas.openxmlformats.org/officeDocument/2006/relationships/image" Target="../media/image72.emf"/><Relationship Id="rId77" Type="http://schemas.openxmlformats.org/officeDocument/2006/relationships/image" Target="../media/image93.emf"/><Relationship Id="rId100" Type="http://schemas.openxmlformats.org/officeDocument/2006/relationships/image" Target="../media/image116.emf"/><Relationship Id="rId282" Type="http://schemas.openxmlformats.org/officeDocument/2006/relationships/image" Target="../media/image298.emf"/><Relationship Id="rId317" Type="http://schemas.openxmlformats.org/officeDocument/2006/relationships/image" Target="../media/image333.emf"/><Relationship Id="rId338" Type="http://schemas.openxmlformats.org/officeDocument/2006/relationships/image" Target="../media/image354.emf"/><Relationship Id="rId359" Type="http://schemas.openxmlformats.org/officeDocument/2006/relationships/image" Target="../media/image375.emf"/><Relationship Id="rId8" Type="http://schemas.openxmlformats.org/officeDocument/2006/relationships/image" Target="../media/image24.emf"/><Relationship Id="rId98" Type="http://schemas.openxmlformats.org/officeDocument/2006/relationships/image" Target="../media/image114.emf"/><Relationship Id="rId121" Type="http://schemas.openxmlformats.org/officeDocument/2006/relationships/image" Target="../media/image137.emf"/><Relationship Id="rId142" Type="http://schemas.openxmlformats.org/officeDocument/2006/relationships/image" Target="../media/image158.emf"/><Relationship Id="rId163" Type="http://schemas.openxmlformats.org/officeDocument/2006/relationships/image" Target="../media/image179.emf"/><Relationship Id="rId184" Type="http://schemas.openxmlformats.org/officeDocument/2006/relationships/image" Target="../media/image200.emf"/><Relationship Id="rId219" Type="http://schemas.openxmlformats.org/officeDocument/2006/relationships/image" Target="../media/image235.emf"/><Relationship Id="rId370" Type="http://schemas.openxmlformats.org/officeDocument/2006/relationships/image" Target="../media/image386.emf"/><Relationship Id="rId391" Type="http://schemas.openxmlformats.org/officeDocument/2006/relationships/image" Target="../media/image407.emf"/><Relationship Id="rId405" Type="http://schemas.openxmlformats.org/officeDocument/2006/relationships/image" Target="../media/image421.emf"/><Relationship Id="rId426" Type="http://schemas.openxmlformats.org/officeDocument/2006/relationships/image" Target="../media/image442.emf"/><Relationship Id="rId447" Type="http://schemas.openxmlformats.org/officeDocument/2006/relationships/image" Target="../media/image463.emf"/><Relationship Id="rId230" Type="http://schemas.openxmlformats.org/officeDocument/2006/relationships/image" Target="../media/image246.emf"/><Relationship Id="rId251" Type="http://schemas.openxmlformats.org/officeDocument/2006/relationships/image" Target="../media/image267.emf"/><Relationship Id="rId468" Type="http://schemas.openxmlformats.org/officeDocument/2006/relationships/image" Target="../media/image484.png"/><Relationship Id="rId25" Type="http://schemas.openxmlformats.org/officeDocument/2006/relationships/image" Target="../media/image41.emf"/><Relationship Id="rId46" Type="http://schemas.openxmlformats.org/officeDocument/2006/relationships/image" Target="../media/image62.emf"/><Relationship Id="rId67" Type="http://schemas.openxmlformats.org/officeDocument/2006/relationships/image" Target="../media/image83.emf"/><Relationship Id="rId272" Type="http://schemas.openxmlformats.org/officeDocument/2006/relationships/image" Target="../media/image288.emf"/><Relationship Id="rId293" Type="http://schemas.openxmlformats.org/officeDocument/2006/relationships/image" Target="../media/image309.emf"/><Relationship Id="rId307" Type="http://schemas.openxmlformats.org/officeDocument/2006/relationships/image" Target="../media/image323.emf"/><Relationship Id="rId328" Type="http://schemas.openxmlformats.org/officeDocument/2006/relationships/image" Target="../media/image344.emf"/><Relationship Id="rId349" Type="http://schemas.openxmlformats.org/officeDocument/2006/relationships/image" Target="../media/image365.emf"/><Relationship Id="rId88" Type="http://schemas.openxmlformats.org/officeDocument/2006/relationships/image" Target="../media/image104.emf"/><Relationship Id="rId111" Type="http://schemas.openxmlformats.org/officeDocument/2006/relationships/image" Target="../media/image127.emf"/><Relationship Id="rId132" Type="http://schemas.openxmlformats.org/officeDocument/2006/relationships/image" Target="../media/image148.emf"/><Relationship Id="rId153" Type="http://schemas.openxmlformats.org/officeDocument/2006/relationships/image" Target="../media/image169.emf"/><Relationship Id="rId174" Type="http://schemas.openxmlformats.org/officeDocument/2006/relationships/image" Target="../media/image190.emf"/><Relationship Id="rId195" Type="http://schemas.openxmlformats.org/officeDocument/2006/relationships/image" Target="../media/image211.emf"/><Relationship Id="rId209" Type="http://schemas.openxmlformats.org/officeDocument/2006/relationships/image" Target="../media/image225.emf"/><Relationship Id="rId360" Type="http://schemas.openxmlformats.org/officeDocument/2006/relationships/image" Target="../media/image376.emf"/><Relationship Id="rId381" Type="http://schemas.openxmlformats.org/officeDocument/2006/relationships/image" Target="../media/image397.emf"/><Relationship Id="rId416" Type="http://schemas.openxmlformats.org/officeDocument/2006/relationships/image" Target="../media/image432.emf"/><Relationship Id="rId220" Type="http://schemas.openxmlformats.org/officeDocument/2006/relationships/image" Target="../media/image236.emf"/><Relationship Id="rId241" Type="http://schemas.openxmlformats.org/officeDocument/2006/relationships/image" Target="../media/image257.emf"/><Relationship Id="rId437" Type="http://schemas.openxmlformats.org/officeDocument/2006/relationships/image" Target="../media/image453.emf"/><Relationship Id="rId458" Type="http://schemas.openxmlformats.org/officeDocument/2006/relationships/image" Target="../media/image474.emf"/><Relationship Id="rId479" Type="http://schemas.openxmlformats.org/officeDocument/2006/relationships/image" Target="../media/image495.png"/><Relationship Id="rId15" Type="http://schemas.openxmlformats.org/officeDocument/2006/relationships/image" Target="../media/image31.emf"/><Relationship Id="rId36" Type="http://schemas.openxmlformats.org/officeDocument/2006/relationships/image" Target="../media/image52.emf"/><Relationship Id="rId57" Type="http://schemas.openxmlformats.org/officeDocument/2006/relationships/image" Target="../media/image73.emf"/><Relationship Id="rId262" Type="http://schemas.openxmlformats.org/officeDocument/2006/relationships/image" Target="../media/image278.emf"/><Relationship Id="rId283" Type="http://schemas.openxmlformats.org/officeDocument/2006/relationships/image" Target="../media/image299.emf"/><Relationship Id="rId318" Type="http://schemas.openxmlformats.org/officeDocument/2006/relationships/image" Target="../media/image334.emf"/><Relationship Id="rId339" Type="http://schemas.openxmlformats.org/officeDocument/2006/relationships/image" Target="../media/image355.emf"/><Relationship Id="rId78" Type="http://schemas.openxmlformats.org/officeDocument/2006/relationships/image" Target="../media/image94.emf"/><Relationship Id="rId99" Type="http://schemas.openxmlformats.org/officeDocument/2006/relationships/image" Target="../media/image115.emf"/><Relationship Id="rId101" Type="http://schemas.openxmlformats.org/officeDocument/2006/relationships/image" Target="../media/image117.emf"/><Relationship Id="rId122" Type="http://schemas.openxmlformats.org/officeDocument/2006/relationships/image" Target="../media/image138.emf"/><Relationship Id="rId143" Type="http://schemas.openxmlformats.org/officeDocument/2006/relationships/image" Target="../media/image159.emf"/><Relationship Id="rId164" Type="http://schemas.openxmlformats.org/officeDocument/2006/relationships/image" Target="../media/image180.emf"/><Relationship Id="rId185" Type="http://schemas.openxmlformats.org/officeDocument/2006/relationships/image" Target="../media/image201.emf"/><Relationship Id="rId350" Type="http://schemas.openxmlformats.org/officeDocument/2006/relationships/image" Target="../media/image366.emf"/><Relationship Id="rId371" Type="http://schemas.openxmlformats.org/officeDocument/2006/relationships/image" Target="../media/image387.emf"/><Relationship Id="rId406" Type="http://schemas.openxmlformats.org/officeDocument/2006/relationships/image" Target="../media/image422.emf"/><Relationship Id="rId9" Type="http://schemas.openxmlformats.org/officeDocument/2006/relationships/image" Target="../media/image25.emf"/><Relationship Id="rId210" Type="http://schemas.openxmlformats.org/officeDocument/2006/relationships/image" Target="../media/image226.emf"/><Relationship Id="rId392" Type="http://schemas.openxmlformats.org/officeDocument/2006/relationships/image" Target="../media/image408.emf"/><Relationship Id="rId427" Type="http://schemas.openxmlformats.org/officeDocument/2006/relationships/image" Target="../media/image443.emf"/><Relationship Id="rId448" Type="http://schemas.openxmlformats.org/officeDocument/2006/relationships/image" Target="../media/image464.emf"/><Relationship Id="rId469" Type="http://schemas.openxmlformats.org/officeDocument/2006/relationships/image" Target="../media/image485.jpeg"/><Relationship Id="rId26" Type="http://schemas.openxmlformats.org/officeDocument/2006/relationships/image" Target="../media/image42.emf"/><Relationship Id="rId231" Type="http://schemas.openxmlformats.org/officeDocument/2006/relationships/image" Target="../media/image247.emf"/><Relationship Id="rId252" Type="http://schemas.openxmlformats.org/officeDocument/2006/relationships/image" Target="../media/image268.emf"/><Relationship Id="rId273" Type="http://schemas.openxmlformats.org/officeDocument/2006/relationships/image" Target="../media/image289.emf"/><Relationship Id="rId294" Type="http://schemas.openxmlformats.org/officeDocument/2006/relationships/image" Target="../media/image310.emf"/><Relationship Id="rId308" Type="http://schemas.openxmlformats.org/officeDocument/2006/relationships/image" Target="../media/image324.emf"/><Relationship Id="rId329" Type="http://schemas.openxmlformats.org/officeDocument/2006/relationships/image" Target="../media/image345.emf"/><Relationship Id="rId480" Type="http://schemas.openxmlformats.org/officeDocument/2006/relationships/image" Target="../media/image496.png"/><Relationship Id="rId47" Type="http://schemas.openxmlformats.org/officeDocument/2006/relationships/image" Target="../media/image63.emf"/><Relationship Id="rId68" Type="http://schemas.openxmlformats.org/officeDocument/2006/relationships/image" Target="../media/image84.emf"/><Relationship Id="rId89" Type="http://schemas.openxmlformats.org/officeDocument/2006/relationships/image" Target="../media/image105.emf"/><Relationship Id="rId112" Type="http://schemas.openxmlformats.org/officeDocument/2006/relationships/image" Target="../media/image128.emf"/><Relationship Id="rId133" Type="http://schemas.openxmlformats.org/officeDocument/2006/relationships/image" Target="../media/image149.emf"/><Relationship Id="rId154" Type="http://schemas.openxmlformats.org/officeDocument/2006/relationships/image" Target="../media/image170.emf"/><Relationship Id="rId175" Type="http://schemas.openxmlformats.org/officeDocument/2006/relationships/image" Target="../media/image191.emf"/><Relationship Id="rId340" Type="http://schemas.openxmlformats.org/officeDocument/2006/relationships/image" Target="../media/image356.emf"/><Relationship Id="rId361" Type="http://schemas.openxmlformats.org/officeDocument/2006/relationships/image" Target="../media/image377.emf"/><Relationship Id="rId196" Type="http://schemas.openxmlformats.org/officeDocument/2006/relationships/image" Target="../media/image212.emf"/><Relationship Id="rId200" Type="http://schemas.openxmlformats.org/officeDocument/2006/relationships/image" Target="../media/image216.emf"/><Relationship Id="rId382" Type="http://schemas.openxmlformats.org/officeDocument/2006/relationships/image" Target="../media/image398.emf"/><Relationship Id="rId417" Type="http://schemas.openxmlformats.org/officeDocument/2006/relationships/image" Target="../media/image433.emf"/><Relationship Id="rId438" Type="http://schemas.openxmlformats.org/officeDocument/2006/relationships/image" Target="../media/image454.emf"/><Relationship Id="rId459" Type="http://schemas.openxmlformats.org/officeDocument/2006/relationships/image" Target="../media/image475.emf"/><Relationship Id="rId16" Type="http://schemas.openxmlformats.org/officeDocument/2006/relationships/image" Target="../media/image32.emf"/><Relationship Id="rId221" Type="http://schemas.openxmlformats.org/officeDocument/2006/relationships/image" Target="../media/image237.emf"/><Relationship Id="rId242" Type="http://schemas.openxmlformats.org/officeDocument/2006/relationships/image" Target="../media/image258.emf"/><Relationship Id="rId263" Type="http://schemas.openxmlformats.org/officeDocument/2006/relationships/image" Target="../media/image279.emf"/><Relationship Id="rId284" Type="http://schemas.openxmlformats.org/officeDocument/2006/relationships/image" Target="../media/image300.emf"/><Relationship Id="rId319" Type="http://schemas.openxmlformats.org/officeDocument/2006/relationships/image" Target="../media/image335.emf"/><Relationship Id="rId470" Type="http://schemas.openxmlformats.org/officeDocument/2006/relationships/image" Target="../media/image486.png"/><Relationship Id="rId37" Type="http://schemas.openxmlformats.org/officeDocument/2006/relationships/image" Target="../media/image53.emf"/><Relationship Id="rId58" Type="http://schemas.openxmlformats.org/officeDocument/2006/relationships/image" Target="../media/image74.emf"/><Relationship Id="rId79" Type="http://schemas.openxmlformats.org/officeDocument/2006/relationships/image" Target="../media/image95.emf"/><Relationship Id="rId102" Type="http://schemas.openxmlformats.org/officeDocument/2006/relationships/image" Target="../media/image118.emf"/><Relationship Id="rId123" Type="http://schemas.openxmlformats.org/officeDocument/2006/relationships/image" Target="../media/image139.emf"/><Relationship Id="rId144" Type="http://schemas.openxmlformats.org/officeDocument/2006/relationships/image" Target="../media/image160.emf"/><Relationship Id="rId330" Type="http://schemas.openxmlformats.org/officeDocument/2006/relationships/image" Target="../media/image346.emf"/><Relationship Id="rId90" Type="http://schemas.openxmlformats.org/officeDocument/2006/relationships/image" Target="../media/image106.emf"/><Relationship Id="rId165" Type="http://schemas.openxmlformats.org/officeDocument/2006/relationships/image" Target="../media/image181.emf"/><Relationship Id="rId186" Type="http://schemas.openxmlformats.org/officeDocument/2006/relationships/image" Target="../media/image202.emf"/><Relationship Id="rId351" Type="http://schemas.openxmlformats.org/officeDocument/2006/relationships/image" Target="../media/image367.emf"/><Relationship Id="rId372" Type="http://schemas.openxmlformats.org/officeDocument/2006/relationships/image" Target="../media/image388.emf"/><Relationship Id="rId393" Type="http://schemas.openxmlformats.org/officeDocument/2006/relationships/image" Target="../media/image409.emf"/><Relationship Id="rId407" Type="http://schemas.openxmlformats.org/officeDocument/2006/relationships/image" Target="../media/image423.emf"/><Relationship Id="rId428" Type="http://schemas.openxmlformats.org/officeDocument/2006/relationships/image" Target="../media/image444.emf"/><Relationship Id="rId449" Type="http://schemas.openxmlformats.org/officeDocument/2006/relationships/image" Target="../media/image465.emf"/><Relationship Id="rId211" Type="http://schemas.openxmlformats.org/officeDocument/2006/relationships/image" Target="../media/image227.emf"/><Relationship Id="rId232" Type="http://schemas.openxmlformats.org/officeDocument/2006/relationships/image" Target="../media/image248.emf"/><Relationship Id="rId253" Type="http://schemas.openxmlformats.org/officeDocument/2006/relationships/image" Target="../media/image269.emf"/><Relationship Id="rId274" Type="http://schemas.openxmlformats.org/officeDocument/2006/relationships/image" Target="../media/image290.emf"/><Relationship Id="rId295" Type="http://schemas.openxmlformats.org/officeDocument/2006/relationships/image" Target="../media/image311.emf"/><Relationship Id="rId309" Type="http://schemas.openxmlformats.org/officeDocument/2006/relationships/image" Target="../media/image325.emf"/><Relationship Id="rId460" Type="http://schemas.openxmlformats.org/officeDocument/2006/relationships/image" Target="../media/image476.emf"/><Relationship Id="rId27" Type="http://schemas.openxmlformats.org/officeDocument/2006/relationships/image" Target="../media/image43.emf"/><Relationship Id="rId48" Type="http://schemas.openxmlformats.org/officeDocument/2006/relationships/image" Target="../media/image64.emf"/><Relationship Id="rId69" Type="http://schemas.openxmlformats.org/officeDocument/2006/relationships/image" Target="../media/image85.emf"/><Relationship Id="rId113" Type="http://schemas.openxmlformats.org/officeDocument/2006/relationships/image" Target="../media/image129.emf"/><Relationship Id="rId134" Type="http://schemas.openxmlformats.org/officeDocument/2006/relationships/image" Target="../media/image150.emf"/><Relationship Id="rId320" Type="http://schemas.openxmlformats.org/officeDocument/2006/relationships/image" Target="../media/image336.emf"/><Relationship Id="rId80" Type="http://schemas.openxmlformats.org/officeDocument/2006/relationships/image" Target="../media/image96.emf"/><Relationship Id="rId155" Type="http://schemas.openxmlformats.org/officeDocument/2006/relationships/image" Target="../media/image171.emf"/><Relationship Id="rId176" Type="http://schemas.openxmlformats.org/officeDocument/2006/relationships/image" Target="../media/image192.emf"/><Relationship Id="rId197" Type="http://schemas.openxmlformats.org/officeDocument/2006/relationships/image" Target="../media/image213.emf"/><Relationship Id="rId341" Type="http://schemas.openxmlformats.org/officeDocument/2006/relationships/image" Target="../media/image357.emf"/><Relationship Id="rId362" Type="http://schemas.openxmlformats.org/officeDocument/2006/relationships/image" Target="../media/image378.emf"/><Relationship Id="rId383" Type="http://schemas.openxmlformats.org/officeDocument/2006/relationships/image" Target="../media/image399.emf"/><Relationship Id="rId418" Type="http://schemas.openxmlformats.org/officeDocument/2006/relationships/image" Target="../media/image434.emf"/><Relationship Id="rId439" Type="http://schemas.openxmlformats.org/officeDocument/2006/relationships/image" Target="../media/image455.emf"/><Relationship Id="rId201" Type="http://schemas.openxmlformats.org/officeDocument/2006/relationships/image" Target="../media/image217.emf"/><Relationship Id="rId222" Type="http://schemas.openxmlformats.org/officeDocument/2006/relationships/image" Target="../media/image238.emf"/><Relationship Id="rId243" Type="http://schemas.openxmlformats.org/officeDocument/2006/relationships/image" Target="../media/image259.emf"/><Relationship Id="rId264" Type="http://schemas.openxmlformats.org/officeDocument/2006/relationships/image" Target="../media/image280.emf"/><Relationship Id="rId285" Type="http://schemas.openxmlformats.org/officeDocument/2006/relationships/image" Target="../media/image301.emf"/><Relationship Id="rId450" Type="http://schemas.openxmlformats.org/officeDocument/2006/relationships/image" Target="../media/image466.emf"/><Relationship Id="rId471" Type="http://schemas.openxmlformats.org/officeDocument/2006/relationships/image" Target="../media/image487.png"/><Relationship Id="rId17" Type="http://schemas.openxmlformats.org/officeDocument/2006/relationships/image" Target="../media/image33.emf"/><Relationship Id="rId38" Type="http://schemas.openxmlformats.org/officeDocument/2006/relationships/image" Target="../media/image54.emf"/><Relationship Id="rId59" Type="http://schemas.openxmlformats.org/officeDocument/2006/relationships/image" Target="../media/image75.emf"/><Relationship Id="rId103" Type="http://schemas.openxmlformats.org/officeDocument/2006/relationships/image" Target="../media/image119.emf"/><Relationship Id="rId124" Type="http://schemas.openxmlformats.org/officeDocument/2006/relationships/image" Target="../media/image140.emf"/><Relationship Id="rId310" Type="http://schemas.openxmlformats.org/officeDocument/2006/relationships/image" Target="../media/image326.emf"/><Relationship Id="rId70" Type="http://schemas.openxmlformats.org/officeDocument/2006/relationships/image" Target="../media/image86.emf"/><Relationship Id="rId91" Type="http://schemas.openxmlformats.org/officeDocument/2006/relationships/image" Target="../media/image107.emf"/><Relationship Id="rId145" Type="http://schemas.openxmlformats.org/officeDocument/2006/relationships/image" Target="../media/image161.emf"/><Relationship Id="rId166" Type="http://schemas.openxmlformats.org/officeDocument/2006/relationships/image" Target="../media/image182.emf"/><Relationship Id="rId187" Type="http://schemas.openxmlformats.org/officeDocument/2006/relationships/image" Target="../media/image203.emf"/><Relationship Id="rId331" Type="http://schemas.openxmlformats.org/officeDocument/2006/relationships/image" Target="../media/image347.emf"/><Relationship Id="rId352" Type="http://schemas.openxmlformats.org/officeDocument/2006/relationships/image" Target="../media/image368.emf"/><Relationship Id="rId373" Type="http://schemas.openxmlformats.org/officeDocument/2006/relationships/image" Target="../media/image389.emf"/><Relationship Id="rId394" Type="http://schemas.openxmlformats.org/officeDocument/2006/relationships/image" Target="../media/image410.emf"/><Relationship Id="rId408" Type="http://schemas.openxmlformats.org/officeDocument/2006/relationships/image" Target="../media/image424.emf"/><Relationship Id="rId429" Type="http://schemas.openxmlformats.org/officeDocument/2006/relationships/image" Target="../media/image445.emf"/><Relationship Id="rId1" Type="http://schemas.openxmlformats.org/officeDocument/2006/relationships/slideLayout" Target="../slideLayouts/slideLayout2.xml"/><Relationship Id="rId212" Type="http://schemas.openxmlformats.org/officeDocument/2006/relationships/image" Target="../media/image228.emf"/><Relationship Id="rId233" Type="http://schemas.openxmlformats.org/officeDocument/2006/relationships/image" Target="../media/image249.emf"/><Relationship Id="rId254" Type="http://schemas.openxmlformats.org/officeDocument/2006/relationships/image" Target="../media/image270.emf"/><Relationship Id="rId440" Type="http://schemas.openxmlformats.org/officeDocument/2006/relationships/image" Target="../media/image456.emf"/><Relationship Id="rId28" Type="http://schemas.openxmlformats.org/officeDocument/2006/relationships/image" Target="../media/image44.emf"/><Relationship Id="rId49" Type="http://schemas.openxmlformats.org/officeDocument/2006/relationships/image" Target="../media/image65.emf"/><Relationship Id="rId114" Type="http://schemas.openxmlformats.org/officeDocument/2006/relationships/image" Target="../media/image130.emf"/><Relationship Id="rId275" Type="http://schemas.openxmlformats.org/officeDocument/2006/relationships/image" Target="../media/image291.emf"/><Relationship Id="rId296" Type="http://schemas.openxmlformats.org/officeDocument/2006/relationships/image" Target="../media/image312.emf"/><Relationship Id="rId300" Type="http://schemas.openxmlformats.org/officeDocument/2006/relationships/image" Target="../media/image316.emf"/><Relationship Id="rId461" Type="http://schemas.openxmlformats.org/officeDocument/2006/relationships/image" Target="../media/image477.emf"/><Relationship Id="rId60" Type="http://schemas.openxmlformats.org/officeDocument/2006/relationships/image" Target="../media/image76.emf"/><Relationship Id="rId81" Type="http://schemas.openxmlformats.org/officeDocument/2006/relationships/image" Target="../media/image97.emf"/><Relationship Id="rId135" Type="http://schemas.openxmlformats.org/officeDocument/2006/relationships/image" Target="../media/image151.emf"/><Relationship Id="rId156" Type="http://schemas.openxmlformats.org/officeDocument/2006/relationships/image" Target="../media/image172.emf"/><Relationship Id="rId177" Type="http://schemas.openxmlformats.org/officeDocument/2006/relationships/image" Target="../media/image193.emf"/><Relationship Id="rId198" Type="http://schemas.openxmlformats.org/officeDocument/2006/relationships/image" Target="../media/image214.emf"/><Relationship Id="rId321" Type="http://schemas.openxmlformats.org/officeDocument/2006/relationships/image" Target="../media/image337.emf"/><Relationship Id="rId342" Type="http://schemas.openxmlformats.org/officeDocument/2006/relationships/image" Target="../media/image358.emf"/><Relationship Id="rId363" Type="http://schemas.openxmlformats.org/officeDocument/2006/relationships/image" Target="../media/image379.emf"/><Relationship Id="rId384" Type="http://schemas.openxmlformats.org/officeDocument/2006/relationships/image" Target="../media/image400.emf"/><Relationship Id="rId419" Type="http://schemas.openxmlformats.org/officeDocument/2006/relationships/image" Target="../media/image435.emf"/><Relationship Id="rId202" Type="http://schemas.openxmlformats.org/officeDocument/2006/relationships/image" Target="../media/image218.emf"/><Relationship Id="rId223" Type="http://schemas.openxmlformats.org/officeDocument/2006/relationships/image" Target="../media/image239.emf"/><Relationship Id="rId244" Type="http://schemas.openxmlformats.org/officeDocument/2006/relationships/image" Target="../media/image260.emf"/><Relationship Id="rId430" Type="http://schemas.openxmlformats.org/officeDocument/2006/relationships/image" Target="../media/image446.emf"/><Relationship Id="rId18" Type="http://schemas.openxmlformats.org/officeDocument/2006/relationships/image" Target="../media/image34.emf"/><Relationship Id="rId39" Type="http://schemas.openxmlformats.org/officeDocument/2006/relationships/image" Target="../media/image55.emf"/><Relationship Id="rId265" Type="http://schemas.openxmlformats.org/officeDocument/2006/relationships/image" Target="../media/image281.emf"/><Relationship Id="rId286" Type="http://schemas.openxmlformats.org/officeDocument/2006/relationships/image" Target="../media/image302.emf"/><Relationship Id="rId451" Type="http://schemas.openxmlformats.org/officeDocument/2006/relationships/image" Target="../media/image467.emf"/><Relationship Id="rId472" Type="http://schemas.openxmlformats.org/officeDocument/2006/relationships/image" Target="../media/image488.png"/><Relationship Id="rId50" Type="http://schemas.openxmlformats.org/officeDocument/2006/relationships/image" Target="../media/image66.emf"/><Relationship Id="rId104" Type="http://schemas.openxmlformats.org/officeDocument/2006/relationships/image" Target="../media/image120.emf"/><Relationship Id="rId125" Type="http://schemas.openxmlformats.org/officeDocument/2006/relationships/image" Target="../media/image141.emf"/><Relationship Id="rId146" Type="http://schemas.openxmlformats.org/officeDocument/2006/relationships/image" Target="../media/image162.emf"/><Relationship Id="rId167" Type="http://schemas.openxmlformats.org/officeDocument/2006/relationships/image" Target="../media/image183.emf"/><Relationship Id="rId188" Type="http://schemas.openxmlformats.org/officeDocument/2006/relationships/image" Target="../media/image204.emf"/><Relationship Id="rId311" Type="http://schemas.openxmlformats.org/officeDocument/2006/relationships/image" Target="../media/image327.emf"/><Relationship Id="rId332" Type="http://schemas.openxmlformats.org/officeDocument/2006/relationships/image" Target="../media/image348.emf"/><Relationship Id="rId353" Type="http://schemas.openxmlformats.org/officeDocument/2006/relationships/image" Target="../media/image369.emf"/><Relationship Id="rId374" Type="http://schemas.openxmlformats.org/officeDocument/2006/relationships/image" Target="../media/image390.emf"/><Relationship Id="rId395" Type="http://schemas.openxmlformats.org/officeDocument/2006/relationships/image" Target="../media/image411.emf"/><Relationship Id="rId409" Type="http://schemas.openxmlformats.org/officeDocument/2006/relationships/image" Target="../media/image425.emf"/><Relationship Id="rId71" Type="http://schemas.openxmlformats.org/officeDocument/2006/relationships/image" Target="../media/image87.emf"/><Relationship Id="rId92" Type="http://schemas.openxmlformats.org/officeDocument/2006/relationships/image" Target="../media/image108.emf"/><Relationship Id="rId213" Type="http://schemas.openxmlformats.org/officeDocument/2006/relationships/image" Target="../media/image229.emf"/><Relationship Id="rId234" Type="http://schemas.openxmlformats.org/officeDocument/2006/relationships/image" Target="../media/image250.emf"/><Relationship Id="rId420" Type="http://schemas.openxmlformats.org/officeDocument/2006/relationships/image" Target="../media/image436.emf"/><Relationship Id="rId2" Type="http://schemas.openxmlformats.org/officeDocument/2006/relationships/notesSlide" Target="../notesSlides/notesSlide3.xml"/><Relationship Id="rId29" Type="http://schemas.openxmlformats.org/officeDocument/2006/relationships/image" Target="../media/image45.emf"/><Relationship Id="rId255" Type="http://schemas.openxmlformats.org/officeDocument/2006/relationships/image" Target="../media/image271.emf"/><Relationship Id="rId276" Type="http://schemas.openxmlformats.org/officeDocument/2006/relationships/image" Target="../media/image292.emf"/><Relationship Id="rId297" Type="http://schemas.openxmlformats.org/officeDocument/2006/relationships/image" Target="../media/image313.emf"/><Relationship Id="rId441" Type="http://schemas.openxmlformats.org/officeDocument/2006/relationships/image" Target="../media/image457.emf"/><Relationship Id="rId462" Type="http://schemas.openxmlformats.org/officeDocument/2006/relationships/image" Target="../media/image478.png"/><Relationship Id="rId40" Type="http://schemas.openxmlformats.org/officeDocument/2006/relationships/image" Target="../media/image56.emf"/><Relationship Id="rId115" Type="http://schemas.openxmlformats.org/officeDocument/2006/relationships/image" Target="../media/image131.emf"/><Relationship Id="rId136" Type="http://schemas.openxmlformats.org/officeDocument/2006/relationships/image" Target="../media/image152.emf"/><Relationship Id="rId157" Type="http://schemas.openxmlformats.org/officeDocument/2006/relationships/image" Target="../media/image173.emf"/><Relationship Id="rId178" Type="http://schemas.openxmlformats.org/officeDocument/2006/relationships/image" Target="../media/image194.emf"/><Relationship Id="rId301" Type="http://schemas.openxmlformats.org/officeDocument/2006/relationships/image" Target="../media/image317.emf"/><Relationship Id="rId322" Type="http://schemas.openxmlformats.org/officeDocument/2006/relationships/image" Target="../media/image338.emf"/><Relationship Id="rId343" Type="http://schemas.openxmlformats.org/officeDocument/2006/relationships/image" Target="../media/image359.emf"/><Relationship Id="rId364" Type="http://schemas.openxmlformats.org/officeDocument/2006/relationships/image" Target="../media/image380.emf"/><Relationship Id="rId61" Type="http://schemas.openxmlformats.org/officeDocument/2006/relationships/image" Target="../media/image77.emf"/><Relationship Id="rId82" Type="http://schemas.openxmlformats.org/officeDocument/2006/relationships/image" Target="../media/image98.emf"/><Relationship Id="rId199" Type="http://schemas.openxmlformats.org/officeDocument/2006/relationships/image" Target="../media/image215.emf"/><Relationship Id="rId203" Type="http://schemas.openxmlformats.org/officeDocument/2006/relationships/image" Target="../media/image219.emf"/><Relationship Id="rId385" Type="http://schemas.openxmlformats.org/officeDocument/2006/relationships/image" Target="../media/image401.emf"/><Relationship Id="rId19" Type="http://schemas.openxmlformats.org/officeDocument/2006/relationships/image" Target="../media/image35.emf"/><Relationship Id="rId224" Type="http://schemas.openxmlformats.org/officeDocument/2006/relationships/image" Target="../media/image240.emf"/><Relationship Id="rId245" Type="http://schemas.openxmlformats.org/officeDocument/2006/relationships/image" Target="../media/image261.emf"/><Relationship Id="rId266" Type="http://schemas.openxmlformats.org/officeDocument/2006/relationships/image" Target="../media/image282.emf"/><Relationship Id="rId287" Type="http://schemas.openxmlformats.org/officeDocument/2006/relationships/image" Target="../media/image303.emf"/><Relationship Id="rId410" Type="http://schemas.openxmlformats.org/officeDocument/2006/relationships/image" Target="../media/image426.emf"/><Relationship Id="rId431" Type="http://schemas.openxmlformats.org/officeDocument/2006/relationships/image" Target="../media/image447.emf"/><Relationship Id="rId452" Type="http://schemas.openxmlformats.org/officeDocument/2006/relationships/image" Target="../media/image468.emf"/><Relationship Id="rId473" Type="http://schemas.openxmlformats.org/officeDocument/2006/relationships/image" Target="../media/image489.png"/><Relationship Id="rId30" Type="http://schemas.openxmlformats.org/officeDocument/2006/relationships/image" Target="../media/image46.emf"/><Relationship Id="rId105" Type="http://schemas.openxmlformats.org/officeDocument/2006/relationships/image" Target="../media/image121.emf"/><Relationship Id="rId126" Type="http://schemas.openxmlformats.org/officeDocument/2006/relationships/image" Target="../media/image142.emf"/><Relationship Id="rId147" Type="http://schemas.openxmlformats.org/officeDocument/2006/relationships/image" Target="../media/image163.emf"/><Relationship Id="rId168" Type="http://schemas.openxmlformats.org/officeDocument/2006/relationships/image" Target="../media/image184.emf"/><Relationship Id="rId312" Type="http://schemas.openxmlformats.org/officeDocument/2006/relationships/image" Target="../media/image328.emf"/><Relationship Id="rId333" Type="http://schemas.openxmlformats.org/officeDocument/2006/relationships/image" Target="../media/image349.emf"/><Relationship Id="rId354" Type="http://schemas.openxmlformats.org/officeDocument/2006/relationships/image" Target="../media/image370.emf"/><Relationship Id="rId51" Type="http://schemas.openxmlformats.org/officeDocument/2006/relationships/image" Target="../media/image67.emf"/><Relationship Id="rId72" Type="http://schemas.openxmlformats.org/officeDocument/2006/relationships/image" Target="../media/image88.emf"/><Relationship Id="rId93" Type="http://schemas.openxmlformats.org/officeDocument/2006/relationships/image" Target="../media/image109.emf"/><Relationship Id="rId189" Type="http://schemas.openxmlformats.org/officeDocument/2006/relationships/image" Target="../media/image205.emf"/><Relationship Id="rId375" Type="http://schemas.openxmlformats.org/officeDocument/2006/relationships/image" Target="../media/image391.emf"/><Relationship Id="rId396" Type="http://schemas.openxmlformats.org/officeDocument/2006/relationships/image" Target="../media/image412.emf"/><Relationship Id="rId3" Type="http://schemas.openxmlformats.org/officeDocument/2006/relationships/image" Target="../media/image19.emf"/><Relationship Id="rId214" Type="http://schemas.openxmlformats.org/officeDocument/2006/relationships/image" Target="../media/image230.emf"/><Relationship Id="rId235" Type="http://schemas.openxmlformats.org/officeDocument/2006/relationships/image" Target="../media/image251.emf"/><Relationship Id="rId256" Type="http://schemas.openxmlformats.org/officeDocument/2006/relationships/image" Target="../media/image272.emf"/><Relationship Id="rId277" Type="http://schemas.openxmlformats.org/officeDocument/2006/relationships/image" Target="../media/image293.emf"/><Relationship Id="rId298" Type="http://schemas.openxmlformats.org/officeDocument/2006/relationships/image" Target="../media/image314.emf"/><Relationship Id="rId400" Type="http://schemas.openxmlformats.org/officeDocument/2006/relationships/image" Target="../media/image416.emf"/><Relationship Id="rId421" Type="http://schemas.openxmlformats.org/officeDocument/2006/relationships/image" Target="../media/image437.emf"/><Relationship Id="rId442" Type="http://schemas.openxmlformats.org/officeDocument/2006/relationships/image" Target="../media/image458.emf"/><Relationship Id="rId463" Type="http://schemas.openxmlformats.org/officeDocument/2006/relationships/image" Target="../media/image479.png"/><Relationship Id="rId116" Type="http://schemas.openxmlformats.org/officeDocument/2006/relationships/image" Target="../media/image132.emf"/><Relationship Id="rId137" Type="http://schemas.openxmlformats.org/officeDocument/2006/relationships/image" Target="../media/image153.emf"/><Relationship Id="rId158" Type="http://schemas.openxmlformats.org/officeDocument/2006/relationships/image" Target="../media/image174.emf"/><Relationship Id="rId302" Type="http://schemas.openxmlformats.org/officeDocument/2006/relationships/image" Target="../media/image318.emf"/><Relationship Id="rId323" Type="http://schemas.openxmlformats.org/officeDocument/2006/relationships/image" Target="../media/image339.emf"/><Relationship Id="rId344" Type="http://schemas.openxmlformats.org/officeDocument/2006/relationships/image" Target="../media/image360.emf"/><Relationship Id="rId20" Type="http://schemas.openxmlformats.org/officeDocument/2006/relationships/image" Target="../media/image36.emf"/><Relationship Id="rId41" Type="http://schemas.openxmlformats.org/officeDocument/2006/relationships/image" Target="../media/image57.emf"/><Relationship Id="rId62" Type="http://schemas.openxmlformats.org/officeDocument/2006/relationships/image" Target="../media/image78.emf"/><Relationship Id="rId83" Type="http://schemas.openxmlformats.org/officeDocument/2006/relationships/image" Target="../media/image99.emf"/><Relationship Id="rId179" Type="http://schemas.openxmlformats.org/officeDocument/2006/relationships/image" Target="../media/image195.emf"/><Relationship Id="rId365" Type="http://schemas.openxmlformats.org/officeDocument/2006/relationships/image" Target="../media/image381.emf"/><Relationship Id="rId386" Type="http://schemas.openxmlformats.org/officeDocument/2006/relationships/image" Target="../media/image402.emf"/><Relationship Id="rId190" Type="http://schemas.openxmlformats.org/officeDocument/2006/relationships/image" Target="../media/image206.emf"/><Relationship Id="rId204" Type="http://schemas.openxmlformats.org/officeDocument/2006/relationships/image" Target="../media/image220.emf"/><Relationship Id="rId225" Type="http://schemas.openxmlformats.org/officeDocument/2006/relationships/image" Target="../media/image241.emf"/><Relationship Id="rId246" Type="http://schemas.openxmlformats.org/officeDocument/2006/relationships/image" Target="../media/image262.emf"/><Relationship Id="rId267" Type="http://schemas.openxmlformats.org/officeDocument/2006/relationships/image" Target="../media/image283.emf"/><Relationship Id="rId288" Type="http://schemas.openxmlformats.org/officeDocument/2006/relationships/image" Target="../media/image304.emf"/><Relationship Id="rId411" Type="http://schemas.openxmlformats.org/officeDocument/2006/relationships/image" Target="../media/image427.emf"/><Relationship Id="rId432" Type="http://schemas.openxmlformats.org/officeDocument/2006/relationships/image" Target="../media/image448.emf"/><Relationship Id="rId453" Type="http://schemas.openxmlformats.org/officeDocument/2006/relationships/image" Target="../media/image469.emf"/><Relationship Id="rId474" Type="http://schemas.openxmlformats.org/officeDocument/2006/relationships/image" Target="../media/image490.png"/><Relationship Id="rId106" Type="http://schemas.openxmlformats.org/officeDocument/2006/relationships/image" Target="../media/image122.emf"/><Relationship Id="rId127" Type="http://schemas.openxmlformats.org/officeDocument/2006/relationships/image" Target="../media/image143.emf"/><Relationship Id="rId313" Type="http://schemas.openxmlformats.org/officeDocument/2006/relationships/image" Target="../media/image329.emf"/><Relationship Id="rId10" Type="http://schemas.openxmlformats.org/officeDocument/2006/relationships/image" Target="../media/image26.emf"/><Relationship Id="rId31" Type="http://schemas.openxmlformats.org/officeDocument/2006/relationships/image" Target="../media/image47.emf"/><Relationship Id="rId52" Type="http://schemas.openxmlformats.org/officeDocument/2006/relationships/image" Target="../media/image68.emf"/><Relationship Id="rId73" Type="http://schemas.openxmlformats.org/officeDocument/2006/relationships/image" Target="../media/image89.emf"/><Relationship Id="rId94" Type="http://schemas.openxmlformats.org/officeDocument/2006/relationships/image" Target="../media/image110.emf"/><Relationship Id="rId148" Type="http://schemas.openxmlformats.org/officeDocument/2006/relationships/image" Target="../media/image164.emf"/><Relationship Id="rId169" Type="http://schemas.openxmlformats.org/officeDocument/2006/relationships/image" Target="../media/image185.emf"/><Relationship Id="rId334" Type="http://schemas.openxmlformats.org/officeDocument/2006/relationships/image" Target="../media/image350.emf"/><Relationship Id="rId355" Type="http://schemas.openxmlformats.org/officeDocument/2006/relationships/image" Target="../media/image371.emf"/><Relationship Id="rId376" Type="http://schemas.openxmlformats.org/officeDocument/2006/relationships/image" Target="../media/image392.emf"/><Relationship Id="rId397" Type="http://schemas.openxmlformats.org/officeDocument/2006/relationships/image" Target="../media/image413.emf"/><Relationship Id="rId4" Type="http://schemas.openxmlformats.org/officeDocument/2006/relationships/image" Target="../media/image20.emf"/><Relationship Id="rId180" Type="http://schemas.openxmlformats.org/officeDocument/2006/relationships/image" Target="../media/image196.emf"/><Relationship Id="rId215" Type="http://schemas.openxmlformats.org/officeDocument/2006/relationships/image" Target="../media/image231.emf"/><Relationship Id="rId236" Type="http://schemas.openxmlformats.org/officeDocument/2006/relationships/image" Target="../media/image252.emf"/><Relationship Id="rId257" Type="http://schemas.openxmlformats.org/officeDocument/2006/relationships/image" Target="../media/image273.emf"/><Relationship Id="rId278" Type="http://schemas.openxmlformats.org/officeDocument/2006/relationships/image" Target="../media/image294.emf"/><Relationship Id="rId401" Type="http://schemas.openxmlformats.org/officeDocument/2006/relationships/image" Target="../media/image417.emf"/><Relationship Id="rId422" Type="http://schemas.openxmlformats.org/officeDocument/2006/relationships/image" Target="../media/image438.emf"/><Relationship Id="rId443" Type="http://schemas.openxmlformats.org/officeDocument/2006/relationships/image" Target="../media/image459.emf"/><Relationship Id="rId464" Type="http://schemas.openxmlformats.org/officeDocument/2006/relationships/image" Target="../media/image480.emf"/><Relationship Id="rId303" Type="http://schemas.openxmlformats.org/officeDocument/2006/relationships/image" Target="../media/image319.emf"/><Relationship Id="rId42" Type="http://schemas.openxmlformats.org/officeDocument/2006/relationships/image" Target="../media/image58.emf"/><Relationship Id="rId84" Type="http://schemas.openxmlformats.org/officeDocument/2006/relationships/image" Target="../media/image100.emf"/><Relationship Id="rId138" Type="http://schemas.openxmlformats.org/officeDocument/2006/relationships/image" Target="../media/image154.emf"/><Relationship Id="rId345" Type="http://schemas.openxmlformats.org/officeDocument/2006/relationships/image" Target="../media/image361.emf"/><Relationship Id="rId387" Type="http://schemas.openxmlformats.org/officeDocument/2006/relationships/image" Target="../media/image403.emf"/><Relationship Id="rId191" Type="http://schemas.openxmlformats.org/officeDocument/2006/relationships/image" Target="../media/image207.emf"/><Relationship Id="rId205" Type="http://schemas.openxmlformats.org/officeDocument/2006/relationships/image" Target="../media/image221.emf"/><Relationship Id="rId247" Type="http://schemas.openxmlformats.org/officeDocument/2006/relationships/image" Target="../media/image263.emf"/><Relationship Id="rId412" Type="http://schemas.openxmlformats.org/officeDocument/2006/relationships/image" Target="../media/image428.emf"/><Relationship Id="rId107" Type="http://schemas.openxmlformats.org/officeDocument/2006/relationships/image" Target="../media/image123.emf"/><Relationship Id="rId289" Type="http://schemas.openxmlformats.org/officeDocument/2006/relationships/image" Target="../media/image305.emf"/><Relationship Id="rId454" Type="http://schemas.openxmlformats.org/officeDocument/2006/relationships/image" Target="../media/image470.emf"/><Relationship Id="rId11" Type="http://schemas.openxmlformats.org/officeDocument/2006/relationships/image" Target="../media/image27.emf"/><Relationship Id="rId53" Type="http://schemas.openxmlformats.org/officeDocument/2006/relationships/image" Target="../media/image69.emf"/><Relationship Id="rId149" Type="http://schemas.openxmlformats.org/officeDocument/2006/relationships/image" Target="../media/image165.emf"/><Relationship Id="rId314" Type="http://schemas.openxmlformats.org/officeDocument/2006/relationships/image" Target="../media/image330.emf"/><Relationship Id="rId356" Type="http://schemas.openxmlformats.org/officeDocument/2006/relationships/image" Target="../media/image372.emf"/><Relationship Id="rId398" Type="http://schemas.openxmlformats.org/officeDocument/2006/relationships/image" Target="../media/image414.emf"/><Relationship Id="rId95" Type="http://schemas.openxmlformats.org/officeDocument/2006/relationships/image" Target="../media/image111.emf"/><Relationship Id="rId160" Type="http://schemas.openxmlformats.org/officeDocument/2006/relationships/image" Target="../media/image176.emf"/><Relationship Id="rId216" Type="http://schemas.openxmlformats.org/officeDocument/2006/relationships/image" Target="../media/image232.emf"/><Relationship Id="rId423" Type="http://schemas.openxmlformats.org/officeDocument/2006/relationships/image" Target="../media/image439.emf"/><Relationship Id="rId258" Type="http://schemas.openxmlformats.org/officeDocument/2006/relationships/image" Target="../media/image274.emf"/><Relationship Id="rId465" Type="http://schemas.openxmlformats.org/officeDocument/2006/relationships/image" Target="../media/image481.png"/><Relationship Id="rId22" Type="http://schemas.openxmlformats.org/officeDocument/2006/relationships/image" Target="../media/image38.emf"/><Relationship Id="rId64" Type="http://schemas.openxmlformats.org/officeDocument/2006/relationships/image" Target="../media/image80.emf"/><Relationship Id="rId118" Type="http://schemas.openxmlformats.org/officeDocument/2006/relationships/image" Target="../media/image134.emf"/><Relationship Id="rId325" Type="http://schemas.openxmlformats.org/officeDocument/2006/relationships/image" Target="../media/image341.emf"/><Relationship Id="rId367" Type="http://schemas.openxmlformats.org/officeDocument/2006/relationships/image" Target="../media/image383.emf"/><Relationship Id="rId171" Type="http://schemas.openxmlformats.org/officeDocument/2006/relationships/image" Target="../media/image187.emf"/><Relationship Id="rId227" Type="http://schemas.openxmlformats.org/officeDocument/2006/relationships/image" Target="../media/image243.emf"/><Relationship Id="rId269" Type="http://schemas.openxmlformats.org/officeDocument/2006/relationships/image" Target="../media/image285.emf"/><Relationship Id="rId434" Type="http://schemas.openxmlformats.org/officeDocument/2006/relationships/image" Target="../media/image450.emf"/><Relationship Id="rId476" Type="http://schemas.openxmlformats.org/officeDocument/2006/relationships/image" Target="../media/image492.png"/><Relationship Id="rId33" Type="http://schemas.openxmlformats.org/officeDocument/2006/relationships/image" Target="../media/image49.emf"/><Relationship Id="rId129" Type="http://schemas.openxmlformats.org/officeDocument/2006/relationships/image" Target="../media/image145.emf"/><Relationship Id="rId280" Type="http://schemas.openxmlformats.org/officeDocument/2006/relationships/image" Target="../media/image296.emf"/><Relationship Id="rId336" Type="http://schemas.openxmlformats.org/officeDocument/2006/relationships/image" Target="../media/image352.emf"/><Relationship Id="rId75" Type="http://schemas.openxmlformats.org/officeDocument/2006/relationships/image" Target="../media/image91.emf"/><Relationship Id="rId140" Type="http://schemas.openxmlformats.org/officeDocument/2006/relationships/image" Target="../media/image156.emf"/><Relationship Id="rId182" Type="http://schemas.openxmlformats.org/officeDocument/2006/relationships/image" Target="../media/image198.emf"/><Relationship Id="rId378" Type="http://schemas.openxmlformats.org/officeDocument/2006/relationships/image" Target="../media/image394.emf"/><Relationship Id="rId403" Type="http://schemas.openxmlformats.org/officeDocument/2006/relationships/image" Target="../media/image419.emf"/><Relationship Id="rId6" Type="http://schemas.openxmlformats.org/officeDocument/2006/relationships/image" Target="../media/image22.emf"/><Relationship Id="rId238" Type="http://schemas.openxmlformats.org/officeDocument/2006/relationships/image" Target="../media/image254.emf"/><Relationship Id="rId445" Type="http://schemas.openxmlformats.org/officeDocument/2006/relationships/image" Target="../media/image461.emf"/><Relationship Id="rId291" Type="http://schemas.openxmlformats.org/officeDocument/2006/relationships/image" Target="../media/image307.emf"/><Relationship Id="rId305" Type="http://schemas.openxmlformats.org/officeDocument/2006/relationships/image" Target="../media/image321.emf"/><Relationship Id="rId347" Type="http://schemas.openxmlformats.org/officeDocument/2006/relationships/image" Target="../media/image363.emf"/><Relationship Id="rId44" Type="http://schemas.openxmlformats.org/officeDocument/2006/relationships/image" Target="../media/image60.emf"/><Relationship Id="rId86" Type="http://schemas.openxmlformats.org/officeDocument/2006/relationships/image" Target="../media/image102.emf"/><Relationship Id="rId151" Type="http://schemas.openxmlformats.org/officeDocument/2006/relationships/image" Target="../media/image167.emf"/><Relationship Id="rId389" Type="http://schemas.openxmlformats.org/officeDocument/2006/relationships/image" Target="../media/image405.emf"/><Relationship Id="rId193" Type="http://schemas.openxmlformats.org/officeDocument/2006/relationships/image" Target="../media/image209.emf"/><Relationship Id="rId207" Type="http://schemas.openxmlformats.org/officeDocument/2006/relationships/image" Target="../media/image223.emf"/><Relationship Id="rId249" Type="http://schemas.openxmlformats.org/officeDocument/2006/relationships/image" Target="../media/image265.emf"/><Relationship Id="rId414" Type="http://schemas.openxmlformats.org/officeDocument/2006/relationships/image" Target="../media/image430.emf"/><Relationship Id="rId456" Type="http://schemas.openxmlformats.org/officeDocument/2006/relationships/image" Target="../media/image47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4"/>
          <p:cNvSpPr>
            <a:spLocks noChangeArrowheads="1"/>
          </p:cNvSpPr>
          <p:nvPr/>
        </p:nvSpPr>
        <p:spPr bwMode="auto">
          <a:xfrm>
            <a:off x="2260980" y="3058246"/>
            <a:ext cx="7946425" cy="1398008"/>
          </a:xfrm>
          <a:prstGeom prst="rect">
            <a:avLst/>
          </a:prstGeom>
          <a:noFill/>
          <a:ln w="9525">
            <a:noFill/>
            <a:miter lim="800000"/>
            <a:headEnd/>
            <a:tailEnd/>
          </a:ln>
        </p:spPr>
        <p:txBody>
          <a:bodyPr/>
          <a:lstStyle/>
          <a:p>
            <a:pPr algn="r"/>
            <a:endParaRPr lang="en-US" sz="2800" b="1" dirty="0">
              <a:solidFill>
                <a:srgbClr val="014C6D"/>
              </a:solidFill>
            </a:endParaRPr>
          </a:p>
          <a:p>
            <a:pPr algn="ctr"/>
            <a:r>
              <a:rPr lang="en-US" sz="2800" b="1" dirty="0">
                <a:solidFill>
                  <a:srgbClr val="014C6D"/>
                </a:solidFill>
              </a:rPr>
              <a:t> </a:t>
            </a:r>
          </a:p>
          <a:p>
            <a:pPr algn="r"/>
            <a:endParaRPr lang="en-US" sz="2000" b="1" dirty="0">
              <a:solidFill>
                <a:srgbClr val="00783C"/>
              </a:solidFill>
            </a:endParaRPr>
          </a:p>
        </p:txBody>
      </p:sp>
      <p:sp>
        <p:nvSpPr>
          <p:cNvPr id="2" name="Title 1"/>
          <p:cNvSpPr>
            <a:spLocks noGrp="1"/>
          </p:cNvSpPr>
          <p:nvPr>
            <p:ph type="title"/>
          </p:nvPr>
        </p:nvSpPr>
        <p:spPr>
          <a:xfrm>
            <a:off x="3036623" y="1189791"/>
            <a:ext cx="7221179" cy="1625708"/>
          </a:xfrm>
        </p:spPr>
        <p:txBody>
          <a:bodyPr/>
          <a:lstStyle/>
          <a:p>
            <a:pPr algn="ctr"/>
            <a:r>
              <a:rPr lang="en-US" dirty="0" smtClean="0"/>
              <a:t>IFC BANK </a:t>
            </a:r>
            <a:r>
              <a:rPr lang="en-US" dirty="0" smtClean="0"/>
              <a:t>Advisory </a:t>
            </a:r>
            <a:r>
              <a:rPr lang="en-US" dirty="0"/>
              <a:t>Services</a:t>
            </a:r>
          </a:p>
        </p:txBody>
      </p:sp>
      <p:sp>
        <p:nvSpPr>
          <p:cNvPr id="3" name="Text Placeholder 2"/>
          <p:cNvSpPr>
            <a:spLocks noGrp="1"/>
          </p:cNvSpPr>
          <p:nvPr>
            <p:ph type="body" sz="quarter" idx="13"/>
          </p:nvPr>
        </p:nvSpPr>
        <p:spPr>
          <a:xfrm>
            <a:off x="1042988" y="3058246"/>
            <a:ext cx="11149012" cy="875885"/>
          </a:xfrm>
        </p:spPr>
        <p:txBody>
          <a:bodyPr/>
          <a:lstStyle/>
          <a:p>
            <a:pPr marL="0" indent="0" algn="ctr">
              <a:buNone/>
            </a:pPr>
            <a:r>
              <a:rPr lang="en-US" b="1" dirty="0">
                <a:solidFill>
                  <a:schemeClr val="bg1"/>
                </a:solidFill>
              </a:rPr>
              <a:t>An </a:t>
            </a:r>
            <a:r>
              <a:rPr lang="en-US" b="1" dirty="0" smtClean="0">
                <a:solidFill>
                  <a:schemeClr val="bg1"/>
                </a:solidFill>
              </a:rPr>
              <a:t>Introduction</a:t>
            </a:r>
            <a:endParaRPr lang="en-US" b="1" dirty="0">
              <a:solidFill>
                <a:schemeClr val="bg1"/>
              </a:solidFill>
            </a:endParaRPr>
          </a:p>
        </p:txBody>
      </p:sp>
      <p:sp>
        <p:nvSpPr>
          <p:cNvPr id="5" name="Text Placeholder 4"/>
          <p:cNvSpPr>
            <a:spLocks noGrp="1"/>
          </p:cNvSpPr>
          <p:nvPr>
            <p:ph type="body" sz="quarter" idx="14"/>
          </p:nvPr>
        </p:nvSpPr>
        <p:spPr/>
        <p:txBody>
          <a:bodyPr/>
          <a:lstStyle/>
          <a:p>
            <a:pPr marL="0" indent="0" algn="ctr">
              <a:buNone/>
            </a:pPr>
            <a:r>
              <a:rPr lang="en-US" sz="3200" dirty="0" smtClean="0"/>
              <a:t>Tashkent</a:t>
            </a:r>
            <a:endParaRPr lang="en-US" sz="3200" dirty="0"/>
          </a:p>
          <a:p>
            <a:pPr marL="0" indent="0" algn="ctr">
              <a:buNone/>
            </a:pPr>
            <a:r>
              <a:rPr lang="en-US" sz="2400" dirty="0" smtClean="0"/>
              <a:t>November 26, 2015</a:t>
            </a:r>
            <a:endParaRPr lang="en-US" sz="2400" dirty="0"/>
          </a:p>
          <a:p>
            <a:endParaRPr lang="en-US" dirty="0"/>
          </a:p>
        </p:txBody>
      </p:sp>
    </p:spTree>
    <p:extLst>
      <p:ext uri="{BB962C8B-B14F-4D97-AF65-F5344CB8AC3E}">
        <p14:creationId xmlns:p14="http://schemas.microsoft.com/office/powerpoint/2010/main" val="2378165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5" name="Rectangle 2"/>
          <p:cNvSpPr>
            <a:spLocks noGrp="1" noChangeArrowheads="1"/>
          </p:cNvSpPr>
          <p:nvPr>
            <p:ph type="title"/>
          </p:nvPr>
        </p:nvSpPr>
        <p:spPr>
          <a:xfrm>
            <a:off x="1814392" y="226445"/>
            <a:ext cx="8541572" cy="647700"/>
          </a:xfrm>
        </p:spPr>
        <p:txBody>
          <a:bodyPr vert="horz" lIns="92075" tIns="46038" rIns="92075" bIns="46038" rtlCol="0" anchor="ctr">
            <a:normAutofit/>
          </a:bodyPr>
          <a:lstStyle/>
          <a:p>
            <a:r>
              <a:rPr lang="en-US" sz="2400" dirty="0">
                <a:ea typeface="+mn-ea"/>
                <a:cs typeface="Times New Roman" pitchFamily="18" charset="0"/>
              </a:rPr>
              <a:t>Selected Client Engagement Examples</a:t>
            </a:r>
            <a:endParaRPr lang="en-US" sz="2400" dirty="0">
              <a:ea typeface="+mn-ea"/>
              <a:cs typeface="Times New Roman" pitchFamily="18" charset="0"/>
            </a:endParaRPr>
          </a:p>
        </p:txBody>
      </p:sp>
      <p:sp>
        <p:nvSpPr>
          <p:cNvPr id="308" name="Slide Number Placeholder 3"/>
          <p:cNvSpPr>
            <a:spLocks noGrp="1"/>
          </p:cNvSpPr>
          <p:nvPr>
            <p:ph type="sldNum" sz="quarter" idx="12"/>
          </p:nvPr>
        </p:nvSpPr>
        <p:spPr>
          <a:xfrm>
            <a:off x="5156201" y="6435725"/>
            <a:ext cx="1884363" cy="279400"/>
          </a:xfrm>
        </p:spPr>
        <p:txBody>
          <a:bodyPr/>
          <a:lstStyle/>
          <a:p>
            <a:pPr>
              <a:defRPr/>
            </a:pPr>
            <a:fld id="{0BFCDA46-678F-473E-B748-9A94FBB5B450}" type="slidenum">
              <a:rPr lang="en-US" smtClean="0">
                <a:solidFill>
                  <a:srgbClr val="FFFFFF"/>
                </a:solidFill>
                <a:latin typeface="+mj-lt"/>
              </a:rPr>
              <a:pPr>
                <a:defRPr/>
              </a:pPr>
              <a:t>10</a:t>
            </a:fld>
            <a:endParaRPr lang="en-US" dirty="0">
              <a:solidFill>
                <a:srgbClr val="FFFFFF"/>
              </a:solidFill>
              <a:latin typeface="+mj-lt"/>
            </a:endParaRPr>
          </a:p>
        </p:txBody>
      </p:sp>
      <p:sp>
        <p:nvSpPr>
          <p:cNvPr id="311" name="Rectangle 3"/>
          <p:cNvSpPr>
            <a:spLocks noChangeArrowheads="1"/>
          </p:cNvSpPr>
          <p:nvPr/>
        </p:nvSpPr>
        <p:spPr bwMode="auto">
          <a:xfrm>
            <a:off x="5275553" y="1238250"/>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13" name="Rectangle 4"/>
          <p:cNvSpPr>
            <a:spLocks noChangeArrowheads="1"/>
          </p:cNvSpPr>
          <p:nvPr/>
        </p:nvSpPr>
        <p:spPr bwMode="auto">
          <a:xfrm>
            <a:off x="3610266" y="1238250"/>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14" name="Rectangle 5"/>
          <p:cNvSpPr>
            <a:spLocks noChangeArrowheads="1"/>
          </p:cNvSpPr>
          <p:nvPr/>
        </p:nvSpPr>
        <p:spPr bwMode="auto">
          <a:xfrm>
            <a:off x="1944978" y="1238250"/>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15" name="Rectangle 6"/>
          <p:cNvSpPr>
            <a:spLocks noChangeArrowheads="1"/>
          </p:cNvSpPr>
          <p:nvPr/>
        </p:nvSpPr>
        <p:spPr bwMode="auto">
          <a:xfrm>
            <a:off x="6940841" y="1238250"/>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16" name="Rectangle 7"/>
          <p:cNvSpPr>
            <a:spLocks noChangeArrowheads="1"/>
          </p:cNvSpPr>
          <p:nvPr/>
        </p:nvSpPr>
        <p:spPr bwMode="auto">
          <a:xfrm>
            <a:off x="8606128" y="1238250"/>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17" name="Rectangle 12"/>
          <p:cNvSpPr>
            <a:spLocks noChangeArrowheads="1"/>
          </p:cNvSpPr>
          <p:nvPr/>
        </p:nvSpPr>
        <p:spPr bwMode="auto">
          <a:xfrm>
            <a:off x="1989428" y="1328738"/>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20" name="Text Box 13"/>
          <p:cNvSpPr txBox="1">
            <a:spLocks noChangeArrowheads="1"/>
          </p:cNvSpPr>
          <p:nvPr/>
        </p:nvSpPr>
        <p:spPr bwMode="auto">
          <a:xfrm>
            <a:off x="2493462" y="2436471"/>
            <a:ext cx="957262"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Pakistan</a:t>
            </a:r>
            <a:endParaRPr lang="en-US" sz="1000" b="1" dirty="0">
              <a:latin typeface="+mj-lt"/>
              <a:cs typeface="Arial" pitchFamily="34" charset="0"/>
            </a:endParaRPr>
          </a:p>
        </p:txBody>
      </p:sp>
      <p:sp>
        <p:nvSpPr>
          <p:cNvPr id="321" name="Rectangle 57"/>
          <p:cNvSpPr>
            <a:spLocks noChangeArrowheads="1"/>
          </p:cNvSpPr>
          <p:nvPr/>
        </p:nvSpPr>
        <p:spPr bwMode="auto">
          <a:xfrm>
            <a:off x="5320003" y="1328738"/>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22" name="Rectangle 72"/>
          <p:cNvSpPr>
            <a:spLocks noChangeArrowheads="1"/>
          </p:cNvSpPr>
          <p:nvPr/>
        </p:nvSpPr>
        <p:spPr bwMode="auto">
          <a:xfrm>
            <a:off x="8650578" y="1328738"/>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24" name="Rectangle 32"/>
          <p:cNvSpPr>
            <a:spLocks noChangeArrowheads="1"/>
          </p:cNvSpPr>
          <p:nvPr/>
        </p:nvSpPr>
        <p:spPr bwMode="auto">
          <a:xfrm>
            <a:off x="3654716" y="1328285"/>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25" name="Rectangle 32"/>
          <p:cNvSpPr>
            <a:spLocks noChangeArrowheads="1"/>
          </p:cNvSpPr>
          <p:nvPr/>
        </p:nvSpPr>
        <p:spPr bwMode="auto">
          <a:xfrm>
            <a:off x="6985278" y="1328285"/>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pic>
        <p:nvPicPr>
          <p:cNvPr id="3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982" y="1363435"/>
            <a:ext cx="1383345" cy="43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 name="Text Box 59"/>
          <p:cNvSpPr txBox="1">
            <a:spLocks noChangeArrowheads="1"/>
          </p:cNvSpPr>
          <p:nvPr/>
        </p:nvSpPr>
        <p:spPr bwMode="auto">
          <a:xfrm>
            <a:off x="1997272" y="1805132"/>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SME Banking</a:t>
            </a:r>
          </a:p>
          <a:p>
            <a:pPr algn="ctr"/>
            <a:r>
              <a:rPr lang="en-US" sz="1200" b="1" dirty="0">
                <a:solidFill>
                  <a:srgbClr val="014C6D"/>
                </a:solidFill>
                <a:latin typeface="+mj-lt"/>
                <a:cs typeface="Arial" pitchFamily="34" charset="0"/>
              </a:rPr>
              <a:t>Risk Management</a:t>
            </a:r>
            <a:endParaRPr lang="en-US" sz="1200" b="1" dirty="0">
              <a:solidFill>
                <a:srgbClr val="014C6D"/>
              </a:solidFill>
              <a:latin typeface="+mj-lt"/>
              <a:cs typeface="Arial" pitchFamily="34" charset="0"/>
            </a:endParaRPr>
          </a:p>
        </p:txBody>
      </p:sp>
      <p:pic>
        <p:nvPicPr>
          <p:cNvPr id="331" name="Picture 2"/>
          <p:cNvPicPr>
            <a:picLocks noChangeAspect="1" noChangeArrowheads="1"/>
          </p:cNvPicPr>
          <p:nvPr/>
        </p:nvPicPr>
        <p:blipFill>
          <a:blip r:embed="rId4" cstate="print"/>
          <a:srcRect/>
          <a:stretch>
            <a:fillRect/>
          </a:stretch>
        </p:blipFill>
        <p:spPr bwMode="auto">
          <a:xfrm>
            <a:off x="3654909" y="1342436"/>
            <a:ext cx="1530158" cy="323419"/>
          </a:xfrm>
          <a:prstGeom prst="rect">
            <a:avLst/>
          </a:prstGeom>
          <a:noFill/>
          <a:ln w="9525">
            <a:noFill/>
            <a:miter lim="800000"/>
            <a:headEnd/>
            <a:tailEnd/>
          </a:ln>
        </p:spPr>
      </p:pic>
      <p:sp>
        <p:nvSpPr>
          <p:cNvPr id="332" name="Text Box 13"/>
          <p:cNvSpPr txBox="1">
            <a:spLocks noChangeArrowheads="1"/>
          </p:cNvSpPr>
          <p:nvPr/>
        </p:nvSpPr>
        <p:spPr bwMode="auto">
          <a:xfrm>
            <a:off x="4170829" y="2431269"/>
            <a:ext cx="957262"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Honduras</a:t>
            </a:r>
            <a:endParaRPr lang="en-US" sz="1000" b="1" dirty="0">
              <a:latin typeface="+mj-lt"/>
              <a:cs typeface="Arial" pitchFamily="34" charset="0"/>
            </a:endParaRPr>
          </a:p>
        </p:txBody>
      </p:sp>
      <p:sp>
        <p:nvSpPr>
          <p:cNvPr id="334" name="Text Box 59"/>
          <p:cNvSpPr txBox="1">
            <a:spLocks noChangeArrowheads="1"/>
          </p:cNvSpPr>
          <p:nvPr/>
        </p:nvSpPr>
        <p:spPr bwMode="auto">
          <a:xfrm>
            <a:off x="3655607" y="1805779"/>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SME Banking, SEF</a:t>
            </a:r>
          </a:p>
          <a:p>
            <a:pPr algn="ctr"/>
            <a:r>
              <a:rPr lang="en-US" sz="1200" b="1" dirty="0">
                <a:solidFill>
                  <a:srgbClr val="014C6D"/>
                </a:solidFill>
                <a:latin typeface="+mj-lt"/>
                <a:cs typeface="Arial" pitchFamily="34" charset="0"/>
              </a:rPr>
              <a:t>Risk </a:t>
            </a:r>
            <a:r>
              <a:rPr lang="en-US" sz="1200" b="1" dirty="0">
                <a:solidFill>
                  <a:srgbClr val="014C6D"/>
                </a:solidFill>
                <a:latin typeface="+mj-lt"/>
                <a:cs typeface="Arial" pitchFamily="34" charset="0"/>
              </a:rPr>
              <a:t>Management</a:t>
            </a:r>
            <a:endParaRPr lang="en-US" sz="1200" b="1" dirty="0">
              <a:solidFill>
                <a:srgbClr val="014C6D"/>
              </a:solidFill>
              <a:latin typeface="+mj-lt"/>
              <a:cs typeface="Arial" pitchFamily="34" charset="0"/>
            </a:endParaRPr>
          </a:p>
        </p:txBody>
      </p:sp>
      <p:pic>
        <p:nvPicPr>
          <p:cNvPr id="335" name="Picture 2" descr="File:Sogebank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6575" y="1354910"/>
            <a:ext cx="640698" cy="360362"/>
          </a:xfrm>
          <a:prstGeom prst="rect">
            <a:avLst/>
          </a:prstGeom>
          <a:noFill/>
          <a:extLst>
            <a:ext uri="{909E8E84-426E-40DD-AFC4-6F175D3DCCD1}">
              <a14:hiddenFill xmlns:a14="http://schemas.microsoft.com/office/drawing/2010/main">
                <a:solidFill>
                  <a:srgbClr val="FFFFFF"/>
                </a:solidFill>
              </a14:hiddenFill>
            </a:ext>
          </a:extLst>
        </p:spPr>
      </p:pic>
      <p:sp>
        <p:nvSpPr>
          <p:cNvPr id="336" name="Text Box 59"/>
          <p:cNvSpPr txBox="1">
            <a:spLocks noChangeArrowheads="1"/>
          </p:cNvSpPr>
          <p:nvPr/>
        </p:nvSpPr>
        <p:spPr bwMode="auto">
          <a:xfrm>
            <a:off x="5322543" y="1807778"/>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SME Banking Unit Launch</a:t>
            </a:r>
            <a:endParaRPr lang="en-US" sz="1200" b="1" dirty="0">
              <a:solidFill>
                <a:srgbClr val="014C6D"/>
              </a:solidFill>
              <a:latin typeface="+mj-lt"/>
              <a:cs typeface="Arial" pitchFamily="34" charset="0"/>
            </a:endParaRPr>
          </a:p>
        </p:txBody>
      </p:sp>
      <p:sp>
        <p:nvSpPr>
          <p:cNvPr id="337" name="Text Box 13"/>
          <p:cNvSpPr txBox="1">
            <a:spLocks noChangeArrowheads="1"/>
          </p:cNvSpPr>
          <p:nvPr/>
        </p:nvSpPr>
        <p:spPr bwMode="auto">
          <a:xfrm>
            <a:off x="5811878" y="2431207"/>
            <a:ext cx="957262"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H</a:t>
            </a:r>
            <a:r>
              <a:rPr lang="en-US" sz="1000" b="1" dirty="0">
                <a:latin typeface="+mj-lt"/>
                <a:cs typeface="Arial" pitchFamily="34" charset="0"/>
              </a:rPr>
              <a:t>aiti</a:t>
            </a:r>
            <a:endParaRPr lang="en-US" sz="1000" b="1" dirty="0">
              <a:latin typeface="+mj-lt"/>
              <a:cs typeface="Arial" pitchFamily="34" charset="0"/>
            </a:endParaRPr>
          </a:p>
        </p:txBody>
      </p:sp>
      <p:pic>
        <p:nvPicPr>
          <p:cNvPr id="33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406" y="1373548"/>
            <a:ext cx="1417095" cy="41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9" name="Rectangle 338"/>
          <p:cNvSpPr/>
          <p:nvPr/>
        </p:nvSpPr>
        <p:spPr>
          <a:xfrm>
            <a:off x="4223516" y="2241922"/>
            <a:ext cx="996793" cy="215444"/>
          </a:xfrm>
          <a:prstGeom prst="rect">
            <a:avLst/>
          </a:prstGeom>
        </p:spPr>
        <p:txBody>
          <a:bodyPr wrap="square">
            <a:spAutoFit/>
          </a:bodyPr>
          <a:lstStyle/>
          <a:p>
            <a:pPr algn="r"/>
            <a:r>
              <a:rPr lang="en-US" sz="800" b="1" i="1" u="sng" dirty="0" err="1">
                <a:latin typeface="+mj-lt"/>
              </a:rPr>
              <a:t>Banco</a:t>
            </a:r>
            <a:r>
              <a:rPr lang="en-US" sz="800" b="1" i="1" u="sng" dirty="0">
                <a:latin typeface="+mj-lt"/>
              </a:rPr>
              <a:t> </a:t>
            </a:r>
            <a:r>
              <a:rPr lang="en-US" sz="800" b="1" i="1" u="sng" dirty="0" err="1">
                <a:latin typeface="+mj-lt"/>
              </a:rPr>
              <a:t>Atlantida</a:t>
            </a:r>
            <a:r>
              <a:rPr lang="en-US" sz="800" b="1" i="1" u="sng" dirty="0">
                <a:latin typeface="+mj-lt"/>
              </a:rPr>
              <a:t> </a:t>
            </a:r>
          </a:p>
        </p:txBody>
      </p:sp>
      <p:sp>
        <p:nvSpPr>
          <p:cNvPr id="340" name="Rectangle 339"/>
          <p:cNvSpPr/>
          <p:nvPr/>
        </p:nvSpPr>
        <p:spPr>
          <a:xfrm>
            <a:off x="2538261" y="2267460"/>
            <a:ext cx="996793" cy="215444"/>
          </a:xfrm>
          <a:prstGeom prst="rect">
            <a:avLst/>
          </a:prstGeom>
        </p:spPr>
        <p:txBody>
          <a:bodyPr wrap="square">
            <a:spAutoFit/>
          </a:bodyPr>
          <a:lstStyle/>
          <a:p>
            <a:pPr algn="r"/>
            <a:r>
              <a:rPr lang="en-US" sz="800" b="1" i="1" u="sng" dirty="0" err="1">
                <a:latin typeface="+mj-lt"/>
              </a:rPr>
              <a:t>Habib</a:t>
            </a:r>
            <a:r>
              <a:rPr lang="en-US" sz="800" b="1" i="1" u="sng" dirty="0">
                <a:latin typeface="+mj-lt"/>
              </a:rPr>
              <a:t> Bank</a:t>
            </a:r>
            <a:endParaRPr lang="en-US" sz="800" b="1" i="1" u="sng" dirty="0">
              <a:latin typeface="+mj-lt"/>
            </a:endParaRPr>
          </a:p>
        </p:txBody>
      </p:sp>
      <p:sp>
        <p:nvSpPr>
          <p:cNvPr id="341" name="Rectangle 340"/>
          <p:cNvSpPr/>
          <p:nvPr/>
        </p:nvSpPr>
        <p:spPr>
          <a:xfrm>
            <a:off x="5868485" y="2238282"/>
            <a:ext cx="996793" cy="215444"/>
          </a:xfrm>
          <a:prstGeom prst="rect">
            <a:avLst/>
          </a:prstGeom>
        </p:spPr>
        <p:txBody>
          <a:bodyPr wrap="square">
            <a:spAutoFit/>
          </a:bodyPr>
          <a:lstStyle/>
          <a:p>
            <a:pPr algn="r"/>
            <a:r>
              <a:rPr lang="en-US" sz="800" b="1" i="1" u="sng" dirty="0" err="1">
                <a:latin typeface="+mj-lt"/>
              </a:rPr>
              <a:t>Sogebank</a:t>
            </a:r>
            <a:endParaRPr lang="en-US" sz="800" b="1" i="1" u="sng" dirty="0">
              <a:latin typeface="+mj-lt"/>
            </a:endParaRPr>
          </a:p>
        </p:txBody>
      </p:sp>
      <p:sp>
        <p:nvSpPr>
          <p:cNvPr id="342" name="Text Box 59"/>
          <p:cNvSpPr txBox="1">
            <a:spLocks noChangeArrowheads="1"/>
          </p:cNvSpPr>
          <p:nvPr/>
        </p:nvSpPr>
        <p:spPr bwMode="auto">
          <a:xfrm>
            <a:off x="6989571" y="1807778"/>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Gender SME Banking</a:t>
            </a:r>
            <a:endParaRPr lang="en-US" sz="1200" b="1" dirty="0">
              <a:solidFill>
                <a:srgbClr val="014C6D"/>
              </a:solidFill>
              <a:latin typeface="+mj-lt"/>
              <a:cs typeface="Arial" pitchFamily="34" charset="0"/>
            </a:endParaRPr>
          </a:p>
        </p:txBody>
      </p:sp>
      <p:sp>
        <p:nvSpPr>
          <p:cNvPr id="343" name="Text Box 13"/>
          <p:cNvSpPr txBox="1">
            <a:spLocks noChangeArrowheads="1"/>
          </p:cNvSpPr>
          <p:nvPr/>
        </p:nvSpPr>
        <p:spPr bwMode="auto">
          <a:xfrm>
            <a:off x="7495927" y="2431207"/>
            <a:ext cx="957262"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Nigeria</a:t>
            </a:r>
            <a:endParaRPr lang="en-US" sz="1000" b="1" dirty="0">
              <a:latin typeface="+mj-lt"/>
              <a:cs typeface="Arial" pitchFamily="34" charset="0"/>
            </a:endParaRPr>
          </a:p>
        </p:txBody>
      </p:sp>
      <p:sp>
        <p:nvSpPr>
          <p:cNvPr id="344" name="Rectangle 343"/>
          <p:cNvSpPr/>
          <p:nvPr/>
        </p:nvSpPr>
        <p:spPr>
          <a:xfrm>
            <a:off x="7546790" y="2238282"/>
            <a:ext cx="996793" cy="215444"/>
          </a:xfrm>
          <a:prstGeom prst="rect">
            <a:avLst/>
          </a:prstGeom>
        </p:spPr>
        <p:txBody>
          <a:bodyPr wrap="square">
            <a:spAutoFit/>
          </a:bodyPr>
          <a:lstStyle/>
          <a:p>
            <a:pPr algn="r"/>
            <a:r>
              <a:rPr lang="en-US" sz="800" b="1" i="1" u="sng" dirty="0">
                <a:latin typeface="+mj-lt"/>
              </a:rPr>
              <a:t>Access Bank PLC</a:t>
            </a:r>
            <a:endParaRPr lang="en-US" sz="800" b="1" i="1" u="sng" dirty="0">
              <a:latin typeface="+mj-lt"/>
            </a:endParaRPr>
          </a:p>
        </p:txBody>
      </p:sp>
      <p:sp>
        <p:nvSpPr>
          <p:cNvPr id="345" name="Text Box 59"/>
          <p:cNvSpPr txBox="1">
            <a:spLocks noChangeArrowheads="1"/>
          </p:cNvSpPr>
          <p:nvPr/>
        </p:nvSpPr>
        <p:spPr bwMode="auto">
          <a:xfrm>
            <a:off x="8650766" y="1779387"/>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Gender SME Banking</a:t>
            </a:r>
            <a:endParaRPr lang="en-US" sz="1200" b="1" dirty="0">
              <a:solidFill>
                <a:srgbClr val="014C6D"/>
              </a:solidFill>
              <a:latin typeface="+mj-lt"/>
              <a:cs typeface="Arial" pitchFamily="34" charset="0"/>
            </a:endParaRPr>
          </a:p>
        </p:txBody>
      </p:sp>
      <p:sp>
        <p:nvSpPr>
          <p:cNvPr id="346" name="Text Box 13"/>
          <p:cNvSpPr txBox="1">
            <a:spLocks noChangeArrowheads="1"/>
          </p:cNvSpPr>
          <p:nvPr/>
        </p:nvSpPr>
        <p:spPr bwMode="auto">
          <a:xfrm>
            <a:off x="9159431" y="2402816"/>
            <a:ext cx="957262"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Lebanon</a:t>
            </a:r>
            <a:endParaRPr lang="en-US" sz="1000" b="1" dirty="0">
              <a:latin typeface="+mj-lt"/>
              <a:cs typeface="Arial" pitchFamily="34" charset="0"/>
            </a:endParaRPr>
          </a:p>
        </p:txBody>
      </p:sp>
      <p:sp>
        <p:nvSpPr>
          <p:cNvPr id="347" name="Rectangle 346"/>
          <p:cNvSpPr/>
          <p:nvPr/>
        </p:nvSpPr>
        <p:spPr>
          <a:xfrm>
            <a:off x="9210294" y="2209891"/>
            <a:ext cx="996793" cy="215444"/>
          </a:xfrm>
          <a:prstGeom prst="rect">
            <a:avLst/>
          </a:prstGeom>
        </p:spPr>
        <p:txBody>
          <a:bodyPr wrap="square">
            <a:spAutoFit/>
          </a:bodyPr>
          <a:lstStyle/>
          <a:p>
            <a:pPr algn="r"/>
            <a:r>
              <a:rPr lang="en-US" sz="800" b="1" i="1" u="sng" dirty="0">
                <a:latin typeface="+mj-lt"/>
              </a:rPr>
              <a:t>BLC Bank</a:t>
            </a:r>
            <a:endParaRPr lang="en-US" sz="800" b="1" i="1" u="sng" dirty="0">
              <a:latin typeface="+mj-lt"/>
            </a:endParaRPr>
          </a:p>
        </p:txBody>
      </p:sp>
      <p:pic>
        <p:nvPicPr>
          <p:cNvPr id="34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0461" y="1386296"/>
            <a:ext cx="13493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0" name="Rectangle 3"/>
          <p:cNvSpPr>
            <a:spLocks noChangeArrowheads="1"/>
          </p:cNvSpPr>
          <p:nvPr/>
        </p:nvSpPr>
        <p:spPr bwMode="auto">
          <a:xfrm>
            <a:off x="5275553" y="2984754"/>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51" name="Rectangle 4"/>
          <p:cNvSpPr>
            <a:spLocks noChangeArrowheads="1"/>
          </p:cNvSpPr>
          <p:nvPr/>
        </p:nvSpPr>
        <p:spPr bwMode="auto">
          <a:xfrm>
            <a:off x="3610266" y="2984754"/>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52" name="Rectangle 5"/>
          <p:cNvSpPr>
            <a:spLocks noChangeArrowheads="1"/>
          </p:cNvSpPr>
          <p:nvPr/>
        </p:nvSpPr>
        <p:spPr bwMode="auto">
          <a:xfrm>
            <a:off x="1944978" y="2984754"/>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53" name="Rectangle 6"/>
          <p:cNvSpPr>
            <a:spLocks noChangeArrowheads="1"/>
          </p:cNvSpPr>
          <p:nvPr/>
        </p:nvSpPr>
        <p:spPr bwMode="auto">
          <a:xfrm>
            <a:off x="6940841" y="2984754"/>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54" name="Rectangle 7"/>
          <p:cNvSpPr>
            <a:spLocks noChangeArrowheads="1"/>
          </p:cNvSpPr>
          <p:nvPr/>
        </p:nvSpPr>
        <p:spPr bwMode="auto">
          <a:xfrm>
            <a:off x="8606128" y="2984754"/>
            <a:ext cx="1619250" cy="1530350"/>
          </a:xfrm>
          <a:prstGeom prst="rect">
            <a:avLst/>
          </a:prstGeom>
          <a:solidFill>
            <a:srgbClr val="006087"/>
          </a:solidFill>
          <a:ln w="9525">
            <a:noFill/>
            <a:miter lim="800000"/>
            <a:headEnd/>
            <a:tailEnd/>
          </a:ln>
        </p:spPr>
        <p:txBody>
          <a:bodyPr wrap="none" anchor="ctr"/>
          <a:lstStyle/>
          <a:p>
            <a:endParaRPr lang="en-US">
              <a:latin typeface="+mj-lt"/>
              <a:cs typeface="Arial" pitchFamily="34" charset="0"/>
            </a:endParaRPr>
          </a:p>
        </p:txBody>
      </p:sp>
      <p:sp>
        <p:nvSpPr>
          <p:cNvPr id="355" name="Rectangle 12"/>
          <p:cNvSpPr>
            <a:spLocks noChangeArrowheads="1"/>
          </p:cNvSpPr>
          <p:nvPr/>
        </p:nvSpPr>
        <p:spPr bwMode="auto">
          <a:xfrm>
            <a:off x="1989428" y="3075242"/>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57" name="Rectangle 57"/>
          <p:cNvSpPr>
            <a:spLocks noChangeArrowheads="1"/>
          </p:cNvSpPr>
          <p:nvPr/>
        </p:nvSpPr>
        <p:spPr bwMode="auto">
          <a:xfrm>
            <a:off x="5320003" y="3075242"/>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58" name="Rectangle 72"/>
          <p:cNvSpPr>
            <a:spLocks noChangeArrowheads="1"/>
          </p:cNvSpPr>
          <p:nvPr/>
        </p:nvSpPr>
        <p:spPr bwMode="auto">
          <a:xfrm>
            <a:off x="8650578" y="3075242"/>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59" name="Rectangle 32"/>
          <p:cNvSpPr>
            <a:spLocks noChangeArrowheads="1"/>
          </p:cNvSpPr>
          <p:nvPr/>
        </p:nvSpPr>
        <p:spPr bwMode="auto">
          <a:xfrm>
            <a:off x="3654716" y="3074789"/>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60" name="Rectangle 32"/>
          <p:cNvSpPr>
            <a:spLocks noChangeArrowheads="1"/>
          </p:cNvSpPr>
          <p:nvPr/>
        </p:nvSpPr>
        <p:spPr bwMode="auto">
          <a:xfrm>
            <a:off x="6985278" y="3074789"/>
            <a:ext cx="1530350" cy="1349375"/>
          </a:xfrm>
          <a:prstGeom prst="rect">
            <a:avLst/>
          </a:prstGeom>
          <a:solidFill>
            <a:schemeClr val="bg1"/>
          </a:solidFill>
          <a:ln w="9525">
            <a:noFill/>
            <a:miter lim="800000"/>
            <a:headEnd/>
            <a:tailEnd/>
          </a:ln>
        </p:spPr>
        <p:txBody>
          <a:bodyPr wrap="none" anchor="ctr"/>
          <a:lstStyle/>
          <a:p>
            <a:endParaRPr lang="en-US">
              <a:latin typeface="+mj-lt"/>
              <a:cs typeface="Arial" pitchFamily="34" charset="0"/>
            </a:endParaRPr>
          </a:p>
        </p:txBody>
      </p:sp>
      <p:sp>
        <p:nvSpPr>
          <p:cNvPr id="362" name="Text Box 59"/>
          <p:cNvSpPr txBox="1">
            <a:spLocks noChangeArrowheads="1"/>
          </p:cNvSpPr>
          <p:nvPr/>
        </p:nvSpPr>
        <p:spPr bwMode="auto">
          <a:xfrm>
            <a:off x="1997272" y="3587584"/>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Risk Management</a:t>
            </a:r>
            <a:endParaRPr lang="en-US" sz="1200" b="1" dirty="0">
              <a:solidFill>
                <a:srgbClr val="014C6D"/>
              </a:solidFill>
              <a:latin typeface="+mj-lt"/>
              <a:cs typeface="Arial" pitchFamily="34" charset="0"/>
            </a:endParaRPr>
          </a:p>
        </p:txBody>
      </p:sp>
      <p:sp>
        <p:nvSpPr>
          <p:cNvPr id="365" name="Text Box 59"/>
          <p:cNvSpPr txBox="1">
            <a:spLocks noChangeArrowheads="1"/>
          </p:cNvSpPr>
          <p:nvPr/>
        </p:nvSpPr>
        <p:spPr bwMode="auto">
          <a:xfrm>
            <a:off x="3655607" y="3587584"/>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Risk Management</a:t>
            </a:r>
            <a:endParaRPr lang="en-US" sz="1200" b="1" dirty="0">
              <a:solidFill>
                <a:srgbClr val="014C6D"/>
              </a:solidFill>
              <a:latin typeface="+mj-lt"/>
              <a:cs typeface="Arial" pitchFamily="34" charset="0"/>
            </a:endParaRPr>
          </a:p>
        </p:txBody>
      </p:sp>
      <p:sp>
        <p:nvSpPr>
          <p:cNvPr id="371" name="Rectangle 370"/>
          <p:cNvSpPr/>
          <p:nvPr/>
        </p:nvSpPr>
        <p:spPr>
          <a:xfrm>
            <a:off x="2538261" y="4009731"/>
            <a:ext cx="996793" cy="215444"/>
          </a:xfrm>
          <a:prstGeom prst="rect">
            <a:avLst/>
          </a:prstGeom>
        </p:spPr>
        <p:txBody>
          <a:bodyPr wrap="square">
            <a:spAutoFit/>
          </a:bodyPr>
          <a:lstStyle/>
          <a:p>
            <a:pPr algn="r"/>
            <a:r>
              <a:rPr lang="en-US" sz="800" b="1" i="1" u="sng" dirty="0">
                <a:latin typeface="+mj-lt"/>
              </a:rPr>
              <a:t>La </a:t>
            </a:r>
            <a:r>
              <a:rPr lang="en-US" sz="800" b="1" i="1" u="sng" dirty="0" err="1">
                <a:latin typeface="+mj-lt"/>
              </a:rPr>
              <a:t>Nacional</a:t>
            </a:r>
            <a:endParaRPr lang="en-US" sz="800" b="1" i="1" u="sng" dirty="0">
              <a:latin typeface="+mj-lt"/>
            </a:endParaRPr>
          </a:p>
        </p:txBody>
      </p:sp>
      <p:sp>
        <p:nvSpPr>
          <p:cNvPr id="64" name="Text Box 59"/>
          <p:cNvSpPr txBox="1">
            <a:spLocks noChangeArrowheads="1"/>
          </p:cNvSpPr>
          <p:nvPr/>
        </p:nvSpPr>
        <p:spPr bwMode="auto">
          <a:xfrm>
            <a:off x="5322543" y="3587584"/>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Risk Management</a:t>
            </a:r>
            <a:endParaRPr lang="en-US" sz="1200" b="1" dirty="0">
              <a:solidFill>
                <a:srgbClr val="014C6D"/>
              </a:solidFill>
              <a:latin typeface="+mj-lt"/>
              <a:cs typeface="Arial" pitchFamily="34" charset="0"/>
            </a:endParaRPr>
          </a:p>
        </p:txBody>
      </p:sp>
      <p:sp>
        <p:nvSpPr>
          <p:cNvPr id="65" name="Text Box 59"/>
          <p:cNvSpPr txBox="1">
            <a:spLocks noChangeArrowheads="1"/>
          </p:cNvSpPr>
          <p:nvPr/>
        </p:nvSpPr>
        <p:spPr bwMode="auto">
          <a:xfrm>
            <a:off x="6989571" y="3587584"/>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Risk Management</a:t>
            </a:r>
            <a:endParaRPr lang="en-US" sz="1200" b="1" dirty="0">
              <a:solidFill>
                <a:srgbClr val="014C6D"/>
              </a:solidFill>
              <a:latin typeface="+mj-lt"/>
              <a:cs typeface="Arial" pitchFamily="34" charset="0"/>
            </a:endParaRPr>
          </a:p>
        </p:txBody>
      </p:sp>
      <p:sp>
        <p:nvSpPr>
          <p:cNvPr id="66" name="Text Box 59"/>
          <p:cNvSpPr txBox="1">
            <a:spLocks noChangeArrowheads="1"/>
          </p:cNvSpPr>
          <p:nvPr/>
        </p:nvSpPr>
        <p:spPr bwMode="auto">
          <a:xfrm>
            <a:off x="8650766" y="3587584"/>
            <a:ext cx="1528762" cy="360362"/>
          </a:xfrm>
          <a:prstGeom prst="rect">
            <a:avLst/>
          </a:prstGeom>
          <a:noFill/>
          <a:ln w="25400">
            <a:noFill/>
            <a:miter lim="800000"/>
            <a:headEnd/>
            <a:tailEnd/>
          </a:ln>
        </p:spPr>
        <p:txBody>
          <a:bodyPr lIns="0" tIns="0" rIns="0" bIns="0" anchor="ctr"/>
          <a:lstStyle/>
          <a:p>
            <a:pPr algn="ctr"/>
            <a:r>
              <a:rPr lang="en-US" sz="1200" b="1" dirty="0">
                <a:solidFill>
                  <a:srgbClr val="014C6D"/>
                </a:solidFill>
                <a:latin typeface="+mj-lt"/>
                <a:cs typeface="Arial" pitchFamily="34" charset="0"/>
              </a:rPr>
              <a:t>Risk Management</a:t>
            </a:r>
            <a:endParaRPr lang="en-US" sz="1200" b="1" dirty="0">
              <a:solidFill>
                <a:srgbClr val="014C6D"/>
              </a:solidFill>
              <a:latin typeface="+mj-lt"/>
              <a:cs typeface="Arial" pitchFamily="34" charset="0"/>
            </a:endParaRPr>
          </a:p>
        </p:txBody>
      </p:sp>
      <p:sp>
        <p:nvSpPr>
          <p:cNvPr id="67" name="Rectangle 66"/>
          <p:cNvSpPr/>
          <p:nvPr/>
        </p:nvSpPr>
        <p:spPr>
          <a:xfrm>
            <a:off x="5868485" y="4009731"/>
            <a:ext cx="996793" cy="215444"/>
          </a:xfrm>
          <a:prstGeom prst="rect">
            <a:avLst/>
          </a:prstGeom>
        </p:spPr>
        <p:txBody>
          <a:bodyPr wrap="square">
            <a:spAutoFit/>
          </a:bodyPr>
          <a:lstStyle/>
          <a:p>
            <a:pPr algn="r"/>
            <a:r>
              <a:rPr lang="en-US" sz="800" b="1" i="1" u="sng" dirty="0" err="1">
                <a:latin typeface="+mj-lt"/>
              </a:rPr>
              <a:t>VietinBank</a:t>
            </a:r>
            <a:endParaRPr lang="en-US" sz="800" b="1" i="1" u="sng" dirty="0">
              <a:latin typeface="+mj-lt"/>
            </a:endParaRPr>
          </a:p>
        </p:txBody>
      </p:sp>
      <p:sp>
        <p:nvSpPr>
          <p:cNvPr id="68" name="Rectangle 67"/>
          <p:cNvSpPr/>
          <p:nvPr/>
        </p:nvSpPr>
        <p:spPr>
          <a:xfrm>
            <a:off x="7546790" y="4009731"/>
            <a:ext cx="996793" cy="215444"/>
          </a:xfrm>
          <a:prstGeom prst="rect">
            <a:avLst/>
          </a:prstGeom>
        </p:spPr>
        <p:txBody>
          <a:bodyPr wrap="square">
            <a:spAutoFit/>
          </a:bodyPr>
          <a:lstStyle/>
          <a:p>
            <a:pPr algn="r"/>
            <a:r>
              <a:rPr lang="en-US" sz="800" b="1" i="1" u="sng" dirty="0" err="1">
                <a:latin typeface="+mj-lt"/>
              </a:rPr>
              <a:t>Locko</a:t>
            </a:r>
            <a:r>
              <a:rPr lang="en-US" sz="800" b="1" i="1" u="sng" dirty="0">
                <a:latin typeface="+mj-lt"/>
              </a:rPr>
              <a:t>-Bank</a:t>
            </a:r>
            <a:endParaRPr lang="en-US" sz="800" b="1" i="1" u="sng" dirty="0">
              <a:latin typeface="+mj-lt"/>
            </a:endParaRPr>
          </a:p>
        </p:txBody>
      </p:sp>
      <p:sp>
        <p:nvSpPr>
          <p:cNvPr id="69" name="Rectangle 68"/>
          <p:cNvSpPr/>
          <p:nvPr/>
        </p:nvSpPr>
        <p:spPr>
          <a:xfrm>
            <a:off x="9210294" y="4009731"/>
            <a:ext cx="996793" cy="215444"/>
          </a:xfrm>
          <a:prstGeom prst="rect">
            <a:avLst/>
          </a:prstGeom>
        </p:spPr>
        <p:txBody>
          <a:bodyPr wrap="square">
            <a:spAutoFit/>
          </a:bodyPr>
          <a:lstStyle/>
          <a:p>
            <a:pPr algn="r"/>
            <a:r>
              <a:rPr lang="en-US" sz="800" b="1" i="1" u="sng" dirty="0">
                <a:latin typeface="+mj-lt"/>
              </a:rPr>
              <a:t>BNK Bank</a:t>
            </a:r>
            <a:endParaRPr lang="en-US" sz="800" b="1" i="1" u="sng" dirty="0">
              <a:latin typeface="+mj-lt"/>
            </a:endParaRPr>
          </a:p>
        </p:txBody>
      </p:sp>
      <p:sp>
        <p:nvSpPr>
          <p:cNvPr id="70" name="Rectangle 69"/>
          <p:cNvSpPr/>
          <p:nvPr/>
        </p:nvSpPr>
        <p:spPr>
          <a:xfrm>
            <a:off x="4223516" y="4009731"/>
            <a:ext cx="996793" cy="215444"/>
          </a:xfrm>
          <a:prstGeom prst="rect">
            <a:avLst/>
          </a:prstGeom>
        </p:spPr>
        <p:txBody>
          <a:bodyPr wrap="square">
            <a:spAutoFit/>
          </a:bodyPr>
          <a:lstStyle/>
          <a:p>
            <a:pPr algn="r"/>
            <a:r>
              <a:rPr lang="en-US" sz="800" b="1" i="1" u="sng" dirty="0">
                <a:latin typeface="+mj-lt"/>
              </a:rPr>
              <a:t>Citizens Bank</a:t>
            </a:r>
            <a:endParaRPr lang="en-US" sz="800" b="1" i="1" u="sng" dirty="0">
              <a:latin typeface="+mj-lt"/>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7829" y="3104534"/>
            <a:ext cx="947651" cy="548640"/>
          </a:xfrm>
          <a:prstGeom prst="rect">
            <a:avLst/>
          </a:prstGeom>
        </p:spPr>
      </p:pic>
      <p:sp>
        <p:nvSpPr>
          <p:cNvPr id="55" name="Text Box 13"/>
          <p:cNvSpPr txBox="1">
            <a:spLocks noChangeArrowheads="1"/>
          </p:cNvSpPr>
          <p:nvPr/>
        </p:nvSpPr>
        <p:spPr bwMode="auto">
          <a:xfrm>
            <a:off x="2067380" y="4196640"/>
            <a:ext cx="1383345" cy="193464"/>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Dominican Republic</a:t>
            </a:r>
            <a:endParaRPr lang="en-US" sz="1000" b="1" dirty="0">
              <a:latin typeface="+mj-lt"/>
              <a:cs typeface="Arial" pitchFamily="34" charset="0"/>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8468" y="3130138"/>
            <a:ext cx="1463040" cy="497432"/>
          </a:xfrm>
          <a:prstGeom prst="rect">
            <a:avLst/>
          </a:prstGeom>
        </p:spPr>
      </p:pic>
      <p:sp>
        <p:nvSpPr>
          <p:cNvPr id="60" name="Text Box 13"/>
          <p:cNvSpPr txBox="1">
            <a:spLocks noChangeArrowheads="1"/>
          </p:cNvSpPr>
          <p:nvPr/>
        </p:nvSpPr>
        <p:spPr bwMode="auto">
          <a:xfrm>
            <a:off x="4170829" y="4191828"/>
            <a:ext cx="957262"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Guyana</a:t>
            </a:r>
            <a:endParaRPr lang="en-US" sz="1000" b="1" dirty="0">
              <a:latin typeface="+mj-lt"/>
              <a:cs typeface="Arial" pitchFamily="34" charset="0"/>
            </a:endParaRPr>
          </a:p>
        </p:txBody>
      </p:sp>
      <p:pic>
        <p:nvPicPr>
          <p:cNvPr id="61" name="Picture 8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473222" y="3203653"/>
            <a:ext cx="1227404" cy="3504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2" name="Text Box 13"/>
          <p:cNvSpPr txBox="1">
            <a:spLocks noChangeArrowheads="1"/>
          </p:cNvSpPr>
          <p:nvPr/>
        </p:nvSpPr>
        <p:spPr bwMode="auto">
          <a:xfrm>
            <a:off x="5811878" y="4191828"/>
            <a:ext cx="957262"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Vietnam</a:t>
            </a:r>
            <a:endParaRPr lang="en-US" sz="1000" b="1" dirty="0">
              <a:latin typeface="+mj-lt"/>
              <a:cs typeface="Arial" pitchFamily="34" charset="0"/>
            </a:endParaRPr>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0986" y="3104534"/>
            <a:ext cx="1065932" cy="548640"/>
          </a:xfrm>
          <a:prstGeom prst="rect">
            <a:avLst/>
          </a:prstGeom>
        </p:spPr>
      </p:pic>
      <p:sp>
        <p:nvSpPr>
          <p:cNvPr id="71" name="Text Box 13"/>
          <p:cNvSpPr txBox="1">
            <a:spLocks noChangeArrowheads="1"/>
          </p:cNvSpPr>
          <p:nvPr/>
        </p:nvSpPr>
        <p:spPr bwMode="auto">
          <a:xfrm>
            <a:off x="7227469" y="4191828"/>
            <a:ext cx="1225720"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Russian Federation</a:t>
            </a:r>
            <a:endParaRPr lang="en-US" sz="1000" b="1" dirty="0">
              <a:latin typeface="+mj-lt"/>
              <a:cs typeface="Arial" pitchFamily="34" charset="0"/>
            </a:endParaRPr>
          </a:p>
        </p:txBody>
      </p:sp>
      <p:sp>
        <p:nvSpPr>
          <p:cNvPr id="72" name="Text Box 13"/>
          <p:cNvSpPr txBox="1">
            <a:spLocks noChangeArrowheads="1"/>
          </p:cNvSpPr>
          <p:nvPr/>
        </p:nvSpPr>
        <p:spPr bwMode="auto">
          <a:xfrm>
            <a:off x="8890973" y="4191828"/>
            <a:ext cx="1225720" cy="203088"/>
          </a:xfrm>
          <a:prstGeom prst="rect">
            <a:avLst/>
          </a:prstGeom>
          <a:noFill/>
          <a:ln w="9525">
            <a:noFill/>
            <a:miter lim="800000"/>
            <a:headEnd/>
            <a:tailEnd/>
          </a:ln>
        </p:spPr>
        <p:txBody>
          <a:bodyPr lIns="0" tIns="36000" rIns="0" bIns="0"/>
          <a:lstStyle/>
          <a:p>
            <a:pPr algn="r"/>
            <a:r>
              <a:rPr lang="en-US" sz="1000" b="1" dirty="0">
                <a:latin typeface="+mj-lt"/>
                <a:cs typeface="Arial" pitchFamily="34" charset="0"/>
              </a:rPr>
              <a:t>Ukraine</a:t>
            </a:r>
            <a:endParaRPr lang="en-US" sz="1000" b="1" dirty="0">
              <a:latin typeface="+mj-lt"/>
              <a:cs typeface="Arial" pitchFamily="34" charset="0"/>
            </a:endParaRPr>
          </a:p>
        </p:txBody>
      </p:sp>
      <p:pic>
        <p:nvPicPr>
          <p:cNvPr id="7170" name="Picture 2" descr="http://www.nabu.com.ua/upload/information_system_15/2/2/1/item_221/information_items_221.jpg"/>
          <p:cNvPicPr>
            <a:picLocks noChangeAspect="1" noChangeArrowheads="1"/>
          </p:cNvPicPr>
          <p:nvPr/>
        </p:nvPicPr>
        <p:blipFill rotWithShape="1">
          <a:blip r:embed="rId13">
            <a:extLst>
              <a:ext uri="{28A0092B-C50C-407E-A947-70E740481C1C}">
                <a14:useLocalDpi xmlns:a14="http://schemas.microsoft.com/office/drawing/2010/main" val="0"/>
              </a:ext>
            </a:extLst>
          </a:blip>
          <a:srcRect l="15119" t="33422" r="13068" b="33289"/>
          <a:stretch/>
        </p:blipFill>
        <p:spPr bwMode="auto">
          <a:xfrm>
            <a:off x="8786181" y="3130139"/>
            <a:ext cx="1233425" cy="37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95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1812822" y="6426922"/>
            <a:ext cx="552450" cy="358775"/>
          </a:xfrm>
        </p:spPr>
        <p:txBody>
          <a:bodyPr/>
          <a:lstStyle/>
          <a:p>
            <a:pPr>
              <a:defRPr/>
            </a:pPr>
            <a:fld id="{33567877-A61B-43BA-ACA3-70903A61F406}" type="slidenum">
              <a:rPr lang="en-US" smtClean="0"/>
              <a:pPr>
                <a:defRPr/>
              </a:pPr>
              <a:t>11</a:t>
            </a:fld>
            <a:endParaRPr lang="en-US"/>
          </a:p>
        </p:txBody>
      </p:sp>
      <p:pic>
        <p:nvPicPr>
          <p:cNvPr id="3" name="Picture 6"/>
          <p:cNvPicPr>
            <a:picLocks noChangeAspect="1" noChangeArrowheads="1"/>
          </p:cNvPicPr>
          <p:nvPr/>
        </p:nvPicPr>
        <p:blipFill>
          <a:blip r:embed="rId2" cstate="print"/>
          <a:srcRect/>
          <a:stretch>
            <a:fillRect/>
          </a:stretch>
        </p:blipFill>
        <p:spPr bwMode="auto">
          <a:xfrm>
            <a:off x="2051408" y="2325475"/>
            <a:ext cx="1142912" cy="100584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502892" y="1119858"/>
            <a:ext cx="1271412" cy="1005840"/>
          </a:xfrm>
          <a:prstGeom prst="rect">
            <a:avLst/>
          </a:prstGeom>
          <a:noFill/>
          <a:ln w="9525" cap="flat" cmpd="sng">
            <a:noFill/>
            <a:prstDash val="solid"/>
            <a:miter lim="800000"/>
            <a:headEnd/>
            <a:tailEnd/>
          </a:ln>
          <a:effectLst/>
        </p:spPr>
      </p:pic>
      <p:pic>
        <p:nvPicPr>
          <p:cNvPr id="5" name="Picture 9"/>
          <p:cNvPicPr>
            <a:picLocks noChangeAspect="1" noChangeArrowheads="1"/>
          </p:cNvPicPr>
          <p:nvPr/>
        </p:nvPicPr>
        <p:blipFill>
          <a:blip r:embed="rId4" cstate="print"/>
          <a:srcRect/>
          <a:stretch>
            <a:fillRect/>
          </a:stretch>
        </p:blipFill>
        <p:spPr bwMode="auto">
          <a:xfrm>
            <a:off x="2051411" y="1107016"/>
            <a:ext cx="1106665" cy="1005840"/>
          </a:xfrm>
          <a:prstGeom prst="rect">
            <a:avLst/>
          </a:prstGeom>
          <a:noFill/>
          <a:ln w="9525">
            <a:noFill/>
            <a:miter lim="800000"/>
            <a:headEnd/>
            <a:tailEnd/>
          </a:ln>
          <a:effectLst/>
        </p:spPr>
      </p:pic>
      <p:sp>
        <p:nvSpPr>
          <p:cNvPr id="6" name="TextBox 5"/>
          <p:cNvSpPr txBox="1"/>
          <p:nvPr/>
        </p:nvSpPr>
        <p:spPr>
          <a:xfrm>
            <a:off x="3470634" y="1094462"/>
            <a:ext cx="2743200" cy="877163"/>
          </a:xfrm>
          <a:prstGeom prst="rect">
            <a:avLst/>
          </a:prstGeom>
          <a:noFill/>
        </p:spPr>
        <p:txBody>
          <a:bodyPr wrap="square" rtlCol="0">
            <a:spAutoFit/>
          </a:bodyPr>
          <a:lstStyle/>
          <a:p>
            <a:pPr algn="just">
              <a:buNone/>
            </a:pPr>
            <a:r>
              <a:rPr lang="en-US" sz="1100" b="1" dirty="0">
                <a:latin typeface="+mj-lt"/>
                <a:ea typeface="Tahoma" pitchFamily="34" charset="0"/>
                <a:cs typeface="Tahoma" pitchFamily="34" charset="0"/>
              </a:rPr>
              <a:t>SME Banking Knowledge Guide</a:t>
            </a:r>
            <a:r>
              <a:rPr lang="en-US" sz="1100" dirty="0">
                <a:latin typeface="+mj-lt"/>
                <a:ea typeface="Tahoma" pitchFamily="34" charset="0"/>
                <a:cs typeface="Tahoma" pitchFamily="34" charset="0"/>
              </a:rPr>
              <a:t>: </a:t>
            </a:r>
            <a:r>
              <a:rPr lang="en-US" sz="1000" dirty="0">
                <a:latin typeface="+mj-lt"/>
                <a:ea typeface="Tahoma" pitchFamily="34" charset="0"/>
                <a:cs typeface="Tahoma" pitchFamily="34" charset="0"/>
              </a:rPr>
              <a:t>Outlines leading practices and success factors for profitable SME banking operations. Guide has been translated into Arabic, Chinese, French, Russian and Spanish. </a:t>
            </a:r>
          </a:p>
        </p:txBody>
      </p:sp>
      <p:sp>
        <p:nvSpPr>
          <p:cNvPr id="7" name="TextBox 6"/>
          <p:cNvSpPr txBox="1"/>
          <p:nvPr/>
        </p:nvSpPr>
        <p:spPr>
          <a:xfrm>
            <a:off x="3470634" y="2118814"/>
            <a:ext cx="2743200" cy="1354217"/>
          </a:xfrm>
          <a:prstGeom prst="rect">
            <a:avLst/>
          </a:prstGeom>
          <a:noFill/>
        </p:spPr>
        <p:txBody>
          <a:bodyPr wrap="square" rtlCol="0">
            <a:spAutoFit/>
          </a:bodyPr>
          <a:lstStyle/>
          <a:p>
            <a:pPr algn="just">
              <a:buNone/>
            </a:pPr>
            <a:r>
              <a:rPr lang="en-US" sz="1100" b="1" dirty="0">
                <a:latin typeface="+mj-lt"/>
                <a:ea typeface="Tahoma" pitchFamily="34" charset="0"/>
                <a:cs typeface="Tahoma" pitchFamily="34" charset="0"/>
              </a:rPr>
              <a:t>SME Banking Training Program: IFC offers two courses: An introduction or Scaling up course. </a:t>
            </a:r>
            <a:r>
              <a:rPr lang="en-US" sz="1000" dirty="0">
                <a:latin typeface="+mj-lt"/>
                <a:ea typeface="Tahoma" pitchFamily="34" charset="0"/>
                <a:cs typeface="Tahoma" pitchFamily="34" charset="0"/>
              </a:rPr>
              <a:t>The three day course consists of modules, case studies and exercises covering the following areas: business models for SME Banking, identifying Market Opportunities, Customer Management, Products &amp; Services, Sales, Credit Risk Management, IT &amp; MIS, </a:t>
            </a:r>
          </a:p>
        </p:txBody>
      </p:sp>
      <p:sp>
        <p:nvSpPr>
          <p:cNvPr id="8" name="TextBox 7"/>
          <p:cNvSpPr txBox="1"/>
          <p:nvPr/>
        </p:nvSpPr>
        <p:spPr>
          <a:xfrm>
            <a:off x="7824013" y="1181546"/>
            <a:ext cx="2684186" cy="600164"/>
          </a:xfrm>
          <a:prstGeom prst="rect">
            <a:avLst/>
          </a:prstGeom>
          <a:noFill/>
        </p:spPr>
        <p:txBody>
          <a:bodyPr wrap="square" rtlCol="0">
            <a:spAutoFit/>
          </a:bodyPr>
          <a:lstStyle/>
          <a:p>
            <a:pPr algn="just">
              <a:buNone/>
            </a:pPr>
            <a:r>
              <a:rPr lang="en-US" sz="1100" b="1" dirty="0">
                <a:latin typeface="+mj-lt"/>
                <a:ea typeface="Tahoma" pitchFamily="34" charset="0"/>
                <a:cs typeface="Tahoma" pitchFamily="34" charset="0"/>
              </a:rPr>
              <a:t>SME Banking CHECK Diagnostic Tool:  </a:t>
            </a:r>
            <a:r>
              <a:rPr lang="en-US" sz="1100" dirty="0">
                <a:latin typeface="+mj-lt"/>
                <a:ea typeface="Tahoma" pitchFamily="34" charset="0"/>
                <a:cs typeface="Tahoma" pitchFamily="34" charset="0"/>
              </a:rPr>
              <a:t>A guide to assess SME banking operations and design relevant advisory services projects.</a:t>
            </a:r>
          </a:p>
        </p:txBody>
      </p:sp>
      <p:pic>
        <p:nvPicPr>
          <p:cNvPr id="9" name="Picture 1"/>
          <p:cNvPicPr>
            <a:picLocks noChangeAspect="1" noChangeArrowheads="1"/>
          </p:cNvPicPr>
          <p:nvPr/>
        </p:nvPicPr>
        <p:blipFill>
          <a:blip r:embed="rId5" cstate="print"/>
          <a:srcRect/>
          <a:stretch>
            <a:fillRect/>
          </a:stretch>
        </p:blipFill>
        <p:spPr bwMode="auto">
          <a:xfrm>
            <a:off x="6762333" y="5110690"/>
            <a:ext cx="786350" cy="1232900"/>
          </a:xfrm>
          <a:prstGeom prst="rect">
            <a:avLst/>
          </a:prstGeom>
          <a:noFill/>
          <a:ln w="9525">
            <a:noFill/>
            <a:miter lim="800000"/>
            <a:headEnd/>
            <a:tailEnd/>
          </a:ln>
          <a:effectLst/>
        </p:spPr>
      </p:pic>
      <p:sp>
        <p:nvSpPr>
          <p:cNvPr id="10" name="TextBox 9"/>
          <p:cNvSpPr txBox="1"/>
          <p:nvPr/>
        </p:nvSpPr>
        <p:spPr>
          <a:xfrm>
            <a:off x="7824014" y="4999317"/>
            <a:ext cx="2732891" cy="1123384"/>
          </a:xfrm>
          <a:prstGeom prst="rect">
            <a:avLst/>
          </a:prstGeom>
          <a:noFill/>
        </p:spPr>
        <p:txBody>
          <a:bodyPr wrap="square" rtlCol="0">
            <a:spAutoFit/>
          </a:bodyPr>
          <a:lstStyle/>
          <a:p>
            <a:pPr algn="just">
              <a:buNone/>
            </a:pPr>
            <a:r>
              <a:rPr lang="en-US" sz="1100" b="1" dirty="0">
                <a:latin typeface="+mj-lt"/>
                <a:ea typeface="Tahoma" pitchFamily="34" charset="0"/>
                <a:cs typeface="Tahoma" pitchFamily="34" charset="0"/>
              </a:rPr>
              <a:t>Assessing &amp; Mapping the Global Gap in SME Finance</a:t>
            </a:r>
            <a:r>
              <a:rPr lang="en-US" sz="1200" b="1" dirty="0">
                <a:latin typeface="+mj-lt"/>
                <a:ea typeface="Tahoma" pitchFamily="34" charset="0"/>
                <a:cs typeface="Tahoma" pitchFamily="34" charset="0"/>
              </a:rPr>
              <a:t>: </a:t>
            </a:r>
            <a:r>
              <a:rPr lang="en-US" sz="1100" dirty="0">
                <a:latin typeface="+mj-lt"/>
                <a:ea typeface="Tahoma" pitchFamily="34" charset="0"/>
                <a:cs typeface="Tahoma" pitchFamily="34" charset="0"/>
              </a:rPr>
              <a:t>A joint IFC &amp; McKinsey report that assesses and maps the global gap in SME finance, including the number of enterprises by region, size and formality, as well as SME’s access to credit and value of the credit gap.</a:t>
            </a:r>
          </a:p>
        </p:txBody>
      </p:sp>
      <p:sp>
        <p:nvSpPr>
          <p:cNvPr id="11" name="TextBox 10"/>
          <p:cNvSpPr txBox="1"/>
          <p:nvPr/>
        </p:nvSpPr>
        <p:spPr>
          <a:xfrm>
            <a:off x="3479180" y="3780616"/>
            <a:ext cx="2743200" cy="1661993"/>
          </a:xfrm>
          <a:prstGeom prst="rect">
            <a:avLst/>
          </a:prstGeom>
          <a:noFill/>
        </p:spPr>
        <p:txBody>
          <a:bodyPr wrap="square" rtlCol="0">
            <a:spAutoFit/>
          </a:bodyPr>
          <a:lstStyle/>
          <a:p>
            <a:pPr algn="just">
              <a:buNone/>
            </a:pPr>
            <a:r>
              <a:rPr lang="en-US" sz="1100" b="1" dirty="0">
                <a:latin typeface="+mj-lt"/>
                <a:ea typeface="Tahoma" pitchFamily="34" charset="0"/>
                <a:cs typeface="Tahoma" pitchFamily="34" charset="0"/>
              </a:rPr>
              <a:t>Customer Management Best Practice Guide:</a:t>
            </a:r>
            <a:r>
              <a:rPr lang="en-US" sz="1200" b="1" dirty="0">
                <a:latin typeface="+mj-lt"/>
                <a:ea typeface="Tahoma" pitchFamily="34" charset="0"/>
                <a:cs typeface="Tahoma" pitchFamily="34" charset="0"/>
              </a:rPr>
              <a:t> </a:t>
            </a:r>
            <a:r>
              <a:rPr lang="en-US" sz="1000" dirty="0">
                <a:latin typeface="+mj-lt"/>
                <a:ea typeface="Tahoma" pitchFamily="34" charset="0"/>
                <a:cs typeface="Tahoma" pitchFamily="34" charset="0"/>
              </a:rPr>
              <a:t>The guide outlines </a:t>
            </a:r>
            <a:r>
              <a:rPr lang="en-US" sz="1000" dirty="0"/>
              <a:t>key success factors in better serving the SME clients and allowing banks to maximize the revenue opportunity. It is primarily a technical publication, intended for bank directors and managers interested in acquiring the key capabilities to enhance growth and revenue, as well as building and retaining profitable customer relationships amidst ever-increasing competition for the SME segment.</a:t>
            </a:r>
            <a:endParaRPr lang="en-US" sz="1000" dirty="0">
              <a:latin typeface="+mj-lt"/>
              <a:ea typeface="Tahoma" pitchFamily="34" charset="0"/>
              <a:cs typeface="Tahoma" pitchFamily="34" charset="0"/>
            </a:endParaRPr>
          </a:p>
        </p:txBody>
      </p:sp>
      <p:sp>
        <p:nvSpPr>
          <p:cNvPr id="12" name="TextBox 11"/>
          <p:cNvSpPr txBox="1"/>
          <p:nvPr/>
        </p:nvSpPr>
        <p:spPr>
          <a:xfrm>
            <a:off x="3470634" y="5629257"/>
            <a:ext cx="2743200" cy="600164"/>
          </a:xfrm>
          <a:prstGeom prst="rect">
            <a:avLst/>
          </a:prstGeom>
          <a:noFill/>
        </p:spPr>
        <p:txBody>
          <a:bodyPr wrap="square" rtlCol="0">
            <a:spAutoFit/>
          </a:bodyPr>
          <a:lstStyle/>
          <a:p>
            <a:pPr>
              <a:buNone/>
            </a:pPr>
            <a:r>
              <a:rPr lang="en-US" sz="1100" b="1" dirty="0">
                <a:latin typeface="+mj-lt"/>
                <a:ea typeface="Tahoma" pitchFamily="34" charset="0"/>
                <a:cs typeface="Tahoma" pitchFamily="34" charset="0"/>
              </a:rPr>
              <a:t>Customer Management Tools: </a:t>
            </a:r>
            <a:r>
              <a:rPr lang="en-US" sz="1100" dirty="0">
                <a:latin typeface="+mj-lt"/>
                <a:ea typeface="Tahoma" pitchFamily="34" charset="0"/>
                <a:cs typeface="Tahoma" pitchFamily="34" charset="0"/>
              </a:rPr>
              <a:t>provision of wallet sizing, du </a:t>
            </a:r>
            <a:r>
              <a:rPr lang="en-US" sz="1100" dirty="0" err="1">
                <a:latin typeface="+mj-lt"/>
                <a:ea typeface="Tahoma" pitchFamily="34" charset="0"/>
                <a:cs typeface="Tahoma" pitchFamily="34" charset="0"/>
              </a:rPr>
              <a:t>pont</a:t>
            </a:r>
            <a:r>
              <a:rPr lang="en-US" sz="1100" dirty="0">
                <a:latin typeface="+mj-lt"/>
                <a:ea typeface="Tahoma" pitchFamily="34" charset="0"/>
                <a:cs typeface="Tahoma" pitchFamily="34" charset="0"/>
              </a:rPr>
              <a:t> model and revenue projection models for the SME segment</a:t>
            </a:r>
            <a:endParaRPr lang="en-US" sz="1000" dirty="0">
              <a:latin typeface="+mj-lt"/>
              <a:ea typeface="Tahoma" pitchFamily="34" charset="0"/>
              <a:cs typeface="Tahoma" pitchFamily="34" charset="0"/>
            </a:endParaRPr>
          </a:p>
        </p:txBody>
      </p:sp>
      <p:pic>
        <p:nvPicPr>
          <p:cNvPr id="13" name="Picture 12"/>
          <p:cNvPicPr>
            <a:picLocks noChangeAspect="1" noChangeArrowheads="1"/>
          </p:cNvPicPr>
          <p:nvPr/>
        </p:nvPicPr>
        <p:blipFill>
          <a:blip r:embed="rId6" cstate="print"/>
          <a:srcRect/>
          <a:stretch>
            <a:fillRect/>
          </a:stretch>
        </p:blipFill>
        <p:spPr bwMode="auto">
          <a:xfrm>
            <a:off x="6401860" y="2324976"/>
            <a:ext cx="1414931" cy="1005840"/>
          </a:xfrm>
          <a:prstGeom prst="rect">
            <a:avLst/>
          </a:prstGeom>
          <a:noFill/>
          <a:ln w="9525">
            <a:noFill/>
            <a:miter lim="800000"/>
            <a:headEnd/>
            <a:tailEnd/>
          </a:ln>
          <a:effectLst/>
        </p:spPr>
      </p:pic>
      <p:sp>
        <p:nvSpPr>
          <p:cNvPr id="14" name="TextBox 13"/>
          <p:cNvSpPr txBox="1"/>
          <p:nvPr/>
        </p:nvSpPr>
        <p:spPr>
          <a:xfrm>
            <a:off x="7824014" y="2391864"/>
            <a:ext cx="2732891" cy="615553"/>
          </a:xfrm>
          <a:prstGeom prst="rect">
            <a:avLst/>
          </a:prstGeom>
          <a:noFill/>
        </p:spPr>
        <p:txBody>
          <a:bodyPr wrap="square" rtlCol="0">
            <a:spAutoFit/>
          </a:bodyPr>
          <a:lstStyle/>
          <a:p>
            <a:pPr algn="just">
              <a:buNone/>
            </a:pPr>
            <a:r>
              <a:rPr lang="en-US" sz="1100" b="1" dirty="0">
                <a:latin typeface="+mj-lt"/>
                <a:ea typeface="Tahoma" pitchFamily="34" charset="0"/>
                <a:cs typeface="Tahoma" pitchFamily="34" charset="0"/>
              </a:rPr>
              <a:t>SME Banking Benchmarking</a:t>
            </a:r>
            <a:r>
              <a:rPr lang="en-US" sz="1200" b="1" dirty="0">
                <a:latin typeface="+mj-lt"/>
                <a:ea typeface="Tahoma" pitchFamily="34" charset="0"/>
                <a:cs typeface="Tahoma" pitchFamily="34" charset="0"/>
              </a:rPr>
              <a:t>:</a:t>
            </a:r>
            <a:r>
              <a:rPr lang="en-US" sz="1100" b="1" dirty="0">
                <a:latin typeface="+mj-lt"/>
                <a:ea typeface="Tahoma" pitchFamily="34" charset="0"/>
                <a:cs typeface="Tahoma" pitchFamily="34" charset="0"/>
              </a:rPr>
              <a:t> </a:t>
            </a:r>
            <a:r>
              <a:rPr lang="en-US" sz="1100" dirty="0">
                <a:latin typeface="+mj-lt"/>
                <a:ea typeface="Tahoma" pitchFamily="34" charset="0"/>
                <a:cs typeface="Tahoma" pitchFamily="34" charset="0"/>
              </a:rPr>
              <a:t>An online SME Benchmarking Survey, automatically benchmarks SME banking practices. </a:t>
            </a:r>
          </a:p>
        </p:txBody>
      </p:sp>
      <p:sp>
        <p:nvSpPr>
          <p:cNvPr id="15" name="TextBox 14"/>
          <p:cNvSpPr txBox="1"/>
          <p:nvPr/>
        </p:nvSpPr>
        <p:spPr>
          <a:xfrm>
            <a:off x="7824014" y="3442907"/>
            <a:ext cx="2732891" cy="1123384"/>
          </a:xfrm>
          <a:prstGeom prst="rect">
            <a:avLst/>
          </a:prstGeom>
          <a:noFill/>
        </p:spPr>
        <p:txBody>
          <a:bodyPr wrap="square" rtlCol="0">
            <a:spAutoFit/>
          </a:bodyPr>
          <a:lstStyle/>
          <a:p>
            <a:pPr algn="just">
              <a:buNone/>
            </a:pPr>
            <a:r>
              <a:rPr lang="en-US" sz="1100" b="1" dirty="0">
                <a:latin typeface="+mj-lt"/>
                <a:ea typeface="Tahoma" pitchFamily="34" charset="0"/>
                <a:cs typeface="Tahoma" pitchFamily="34" charset="0"/>
              </a:rPr>
              <a:t>Market Segmentation Tool</a:t>
            </a:r>
            <a:r>
              <a:rPr lang="en-US" sz="1200" b="1" dirty="0">
                <a:latin typeface="+mj-lt"/>
                <a:ea typeface="Tahoma" pitchFamily="34" charset="0"/>
                <a:cs typeface="Tahoma" pitchFamily="34" charset="0"/>
              </a:rPr>
              <a:t>: </a:t>
            </a:r>
            <a:r>
              <a:rPr lang="en-US" sz="1100" dirty="0">
                <a:latin typeface="+mj-lt"/>
                <a:ea typeface="Tahoma" pitchFamily="34" charset="0"/>
                <a:cs typeface="Tahoma" pitchFamily="34" charset="0"/>
              </a:rPr>
              <a:t>Generates information that can be used by the Bank to make a decision whether to invest in developing its SME operations, identify target SME segments, and decide how to target them, design &amp; sell products</a:t>
            </a:r>
          </a:p>
        </p:txBody>
      </p:sp>
      <p:pic>
        <p:nvPicPr>
          <p:cNvPr id="16" name="Picture 2"/>
          <p:cNvPicPr>
            <a:picLocks noChangeAspect="1" noChangeArrowheads="1"/>
          </p:cNvPicPr>
          <p:nvPr/>
        </p:nvPicPr>
        <p:blipFill>
          <a:blip r:embed="rId7" cstate="print"/>
          <a:srcRect/>
          <a:stretch>
            <a:fillRect/>
          </a:stretch>
        </p:blipFill>
        <p:spPr bwMode="auto">
          <a:xfrm>
            <a:off x="6560793" y="3617569"/>
            <a:ext cx="1062033" cy="1005840"/>
          </a:xfrm>
          <a:prstGeom prst="rect">
            <a:avLst/>
          </a:prstGeom>
          <a:noFill/>
          <a:ln w="9525">
            <a:solidFill>
              <a:srgbClr val="336699"/>
            </a:solidFill>
            <a:miter lim="800000"/>
            <a:headEnd/>
            <a:tailEnd/>
          </a:ln>
          <a:effectLst/>
        </p:spPr>
      </p:pic>
      <p:pic>
        <p:nvPicPr>
          <p:cNvPr id="17" name="Picture 8"/>
          <p:cNvPicPr>
            <a:picLocks noChangeAspect="1" noChangeArrowheads="1"/>
          </p:cNvPicPr>
          <p:nvPr/>
        </p:nvPicPr>
        <p:blipFill>
          <a:blip r:embed="rId8" cstate="print"/>
          <a:srcRect/>
          <a:stretch>
            <a:fillRect/>
          </a:stretch>
        </p:blipFill>
        <p:spPr bwMode="auto">
          <a:xfrm>
            <a:off x="2103035" y="3843619"/>
            <a:ext cx="959596" cy="1234440"/>
          </a:xfrm>
          <a:prstGeom prst="rect">
            <a:avLst/>
          </a:prstGeom>
          <a:noFill/>
          <a:ln w="9525">
            <a:noFill/>
            <a:miter lim="800000"/>
            <a:headEnd/>
            <a:tailEnd/>
          </a:ln>
          <a:effectLst/>
        </p:spPr>
      </p:pic>
      <p:sp>
        <p:nvSpPr>
          <p:cNvPr id="18" name="Pentagon 17"/>
          <p:cNvSpPr/>
          <p:nvPr/>
        </p:nvSpPr>
        <p:spPr bwMode="auto">
          <a:xfrm>
            <a:off x="8882744" y="177894"/>
            <a:ext cx="1785257" cy="508000"/>
          </a:xfrm>
          <a:prstGeom prst="homePlate">
            <a:avLst/>
          </a:prstGeom>
          <a:solidFill>
            <a:schemeClr val="bg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pPr>
            <a:r>
              <a:rPr lang="en-US" sz="1400" b="1" dirty="0">
                <a:latin typeface="Trebuchet MS" pitchFamily="34" charset="0"/>
                <a:cs typeface="Times New Roman" pitchFamily="18" charset="0"/>
              </a:rPr>
              <a:t>     Innovation &amp; Knowledge</a:t>
            </a:r>
          </a:p>
        </p:txBody>
      </p:sp>
      <p:pic>
        <p:nvPicPr>
          <p:cNvPr id="19" name="Picture 3"/>
          <p:cNvPicPr>
            <a:picLocks noChangeAspect="1" noChangeArrowheads="1"/>
          </p:cNvPicPr>
          <p:nvPr/>
        </p:nvPicPr>
        <p:blipFill>
          <a:blip r:embed="rId9" cstate="print"/>
          <a:srcRect/>
          <a:stretch>
            <a:fillRect/>
          </a:stretch>
        </p:blipFill>
        <p:spPr bwMode="auto">
          <a:xfrm>
            <a:off x="1905506" y="5662073"/>
            <a:ext cx="1482434" cy="972457"/>
          </a:xfrm>
          <a:prstGeom prst="rect">
            <a:avLst/>
          </a:prstGeom>
          <a:noFill/>
          <a:ln w="9525">
            <a:noFill/>
            <a:miter lim="800000"/>
            <a:headEnd/>
            <a:tailEnd/>
          </a:ln>
        </p:spPr>
      </p:pic>
    </p:spTree>
    <p:extLst>
      <p:ext uri="{BB962C8B-B14F-4D97-AF65-F5344CB8AC3E}">
        <p14:creationId xmlns:p14="http://schemas.microsoft.com/office/powerpoint/2010/main" val="739419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21443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sp>
        <p:nvSpPr>
          <p:cNvPr id="5" name="Title 9"/>
          <p:cNvSpPr txBox="1">
            <a:spLocks/>
          </p:cNvSpPr>
          <p:nvPr/>
        </p:nvSpPr>
        <p:spPr>
          <a:xfrm>
            <a:off x="-1" y="869790"/>
            <a:ext cx="11150221" cy="182245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dirty="0" smtClean="0"/>
              <a:t>How Banks Can Leverage </a:t>
            </a:r>
            <a:r>
              <a:rPr lang="en-US" dirty="0" smtClean="0"/>
              <a:t>Digital Financial Services to Expand </a:t>
            </a:r>
            <a:r>
              <a:rPr lang="en-US" dirty="0" smtClean="0"/>
              <a:t>Outreach and Improve Efficiency</a:t>
            </a:r>
            <a:r>
              <a:rPr lang="en-US" dirty="0" smtClean="0"/>
              <a:t/>
            </a:r>
            <a:br>
              <a:rPr lang="en-US" dirty="0" smtClean="0"/>
            </a:br>
            <a:endParaRPr lang="en-US" dirty="0"/>
          </a:p>
        </p:txBody>
      </p:sp>
      <p:sp>
        <p:nvSpPr>
          <p:cNvPr id="6" name="Text Placeholder 11"/>
          <p:cNvSpPr txBox="1">
            <a:spLocks/>
          </p:cNvSpPr>
          <p:nvPr/>
        </p:nvSpPr>
        <p:spPr>
          <a:xfrm>
            <a:off x="4638791" y="4476619"/>
            <a:ext cx="6029209" cy="23813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buFontTx/>
              <a:buNone/>
            </a:pPr>
            <a:endParaRPr lang="en-US" sz="1400" dirty="0" smtClean="0">
              <a:latin typeface="Arial" charset="0"/>
              <a:cs typeface="Arial" charset="0"/>
            </a:endParaRPr>
          </a:p>
          <a:p>
            <a:pPr algn="r">
              <a:spcBef>
                <a:spcPct val="0"/>
              </a:spcBef>
              <a:buFontTx/>
              <a:buNone/>
            </a:pPr>
            <a:endParaRPr lang="en-US" sz="1400" dirty="0" smtClean="0">
              <a:latin typeface="Arial" charset="0"/>
              <a:cs typeface="Arial" charset="0"/>
            </a:endParaRPr>
          </a:p>
          <a:p>
            <a:pPr algn="ctr">
              <a:spcBef>
                <a:spcPct val="0"/>
              </a:spcBef>
              <a:buFontTx/>
              <a:buNone/>
            </a:pPr>
            <a:r>
              <a:rPr lang="en-US" sz="2400" dirty="0" smtClean="0">
                <a:latin typeface="Arial" charset="0"/>
                <a:cs typeface="Arial" charset="0"/>
              </a:rPr>
              <a:t>International Finance </a:t>
            </a:r>
            <a:r>
              <a:rPr lang="en-US" sz="2400" dirty="0" smtClean="0">
                <a:latin typeface="Arial" charset="0"/>
                <a:cs typeface="Arial" charset="0"/>
              </a:rPr>
              <a:t>Corporation</a:t>
            </a:r>
          </a:p>
          <a:p>
            <a:pPr algn="ctr">
              <a:spcBef>
                <a:spcPct val="0"/>
              </a:spcBef>
              <a:buFontTx/>
              <a:buNone/>
            </a:pPr>
            <a:r>
              <a:rPr lang="en-US" sz="2000" dirty="0" smtClean="0">
                <a:latin typeface="Arial" charset="0"/>
                <a:cs typeface="Arial" charset="0"/>
              </a:rPr>
              <a:t>World Bank Group</a:t>
            </a:r>
            <a:endParaRPr lang="en-US" sz="2000" dirty="0" smtClean="0">
              <a:latin typeface="Arial" charset="0"/>
              <a:cs typeface="Arial" charset="0"/>
            </a:endParaRPr>
          </a:p>
          <a:p>
            <a:pPr algn="ctr">
              <a:spcBef>
                <a:spcPct val="0"/>
              </a:spcBef>
              <a:buFontTx/>
              <a:buNone/>
            </a:pPr>
            <a:endParaRPr lang="en-US" sz="2000" dirty="0" smtClean="0">
              <a:latin typeface="Arial" charset="0"/>
              <a:cs typeface="Arial" charset="0"/>
            </a:endParaRPr>
          </a:p>
          <a:p>
            <a:pPr algn="ctr">
              <a:spcBef>
                <a:spcPct val="0"/>
              </a:spcBef>
              <a:buFontTx/>
              <a:buNone/>
            </a:pPr>
            <a:endParaRPr lang="en-US" sz="2400" dirty="0" smtClean="0">
              <a:latin typeface="Arial" charset="0"/>
              <a:cs typeface="Arial" charset="0"/>
            </a:endParaRPr>
          </a:p>
          <a:p>
            <a:pPr algn="ctr">
              <a:spcBef>
                <a:spcPct val="0"/>
              </a:spcBef>
              <a:buFontTx/>
              <a:buNone/>
            </a:pPr>
            <a:r>
              <a:rPr lang="en-US" sz="2400" dirty="0" smtClean="0">
                <a:latin typeface="Arial" charset="0"/>
                <a:cs typeface="Arial" charset="0"/>
              </a:rPr>
              <a:t>Tashkent </a:t>
            </a:r>
            <a:r>
              <a:rPr lang="en-US" sz="2400" dirty="0" smtClean="0">
                <a:latin typeface="Arial" charset="0"/>
                <a:cs typeface="Arial" charset="0"/>
              </a:rPr>
              <a:t>– November </a:t>
            </a:r>
            <a:r>
              <a:rPr lang="en-US" sz="2400" dirty="0" smtClean="0">
                <a:latin typeface="Arial" charset="0"/>
                <a:cs typeface="Arial" charset="0"/>
              </a:rPr>
              <a:t>26, </a:t>
            </a:r>
            <a:r>
              <a:rPr lang="en-US" sz="2400" dirty="0" smtClean="0">
                <a:latin typeface="Arial" charset="0"/>
                <a:cs typeface="Arial" charset="0"/>
              </a:rPr>
              <a:t>2015</a:t>
            </a:r>
          </a:p>
          <a:p>
            <a:pPr algn="r">
              <a:spcBef>
                <a:spcPct val="0"/>
              </a:spcBef>
              <a:buFontTx/>
              <a:buNone/>
            </a:pPr>
            <a:endParaRPr lang="en-US" dirty="0">
              <a:latin typeface="Arial" charset="0"/>
              <a:cs typeface="Arial" charset="0"/>
            </a:endParaRPr>
          </a:p>
          <a:p>
            <a:pPr algn="r">
              <a:spcBef>
                <a:spcPct val="0"/>
              </a:spcBef>
              <a:buFontTx/>
              <a:buNone/>
            </a:pPr>
            <a:endParaRPr lang="en-US" dirty="0" smtClean="0">
              <a:latin typeface="Arial" charset="0"/>
              <a:cs typeface="Arial" charset="0"/>
            </a:endParaRPr>
          </a:p>
          <a:p>
            <a:pPr algn="r">
              <a:spcBef>
                <a:spcPct val="0"/>
              </a:spcBef>
              <a:buFontTx/>
              <a:buNone/>
            </a:pPr>
            <a:endParaRPr lang="en-US" dirty="0">
              <a:solidFill>
                <a:schemeClr val="tx2"/>
              </a:solidFill>
              <a:latin typeface="Arial "/>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5400" y="2847010"/>
            <a:ext cx="2265082" cy="1510055"/>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1109" y="2847012"/>
            <a:ext cx="2265082" cy="151005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0" y="2873948"/>
            <a:ext cx="963564" cy="1445346"/>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89691" y="2873948"/>
            <a:ext cx="1975709" cy="1475683"/>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640147" y="2836176"/>
            <a:ext cx="2027853" cy="1520890"/>
          </a:xfrm>
          <a:prstGeom prst="rect">
            <a:avLst/>
          </a:prstGeom>
        </p:spPr>
      </p:pic>
    </p:spTree>
    <p:extLst>
      <p:ext uri="{BB962C8B-B14F-4D97-AF65-F5344CB8AC3E}">
        <p14:creationId xmlns:p14="http://schemas.microsoft.com/office/powerpoint/2010/main" val="2789248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DFS, what is it?</a:t>
            </a:r>
          </a:p>
          <a:p>
            <a:r>
              <a:rPr lang="en-US" dirty="0" smtClean="0"/>
              <a:t>What is happening in Uzbekistan?</a:t>
            </a:r>
          </a:p>
          <a:p>
            <a:r>
              <a:rPr lang="en-US" dirty="0" smtClean="0"/>
              <a:t>What are IFC’s current DFS actions in the country?</a:t>
            </a:r>
          </a:p>
          <a:p>
            <a:endParaRPr lang="en-US" dirty="0"/>
          </a:p>
        </p:txBody>
      </p:sp>
    </p:spTree>
    <p:extLst>
      <p:ext uri="{BB962C8B-B14F-4D97-AF65-F5344CB8AC3E}">
        <p14:creationId xmlns:p14="http://schemas.microsoft.com/office/powerpoint/2010/main" val="1974908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691" y="2650068"/>
            <a:ext cx="9549245" cy="4178808"/>
          </a:xfrm>
        </p:spPr>
        <p:txBody>
          <a:bodyPr/>
          <a:lstStyle/>
          <a:p>
            <a:pPr marL="0" indent="0">
              <a:buNone/>
            </a:pPr>
            <a:r>
              <a:rPr lang="en-US" dirty="0" smtClean="0"/>
              <a:t>DFS and Agency Banking together are a mechanism to allow Banks and/or other parties to use technology to access</a:t>
            </a:r>
            <a:r>
              <a:rPr lang="en-US" b="1" dirty="0" smtClean="0"/>
              <a:t> existing infrastructure </a:t>
            </a:r>
            <a:r>
              <a:rPr lang="en-US" dirty="0" smtClean="0"/>
              <a:t>to deliver </a:t>
            </a:r>
            <a:r>
              <a:rPr lang="en-US" b="1" dirty="0" smtClean="0"/>
              <a:t>superior banking services </a:t>
            </a:r>
            <a:r>
              <a:rPr lang="en-US" dirty="0" smtClean="0"/>
              <a:t>to customers off a </a:t>
            </a:r>
            <a:r>
              <a:rPr lang="en-US" b="1" dirty="0" smtClean="0"/>
              <a:t>lower cost base </a:t>
            </a:r>
            <a:r>
              <a:rPr lang="en-US" dirty="0" smtClean="0"/>
              <a:t>than traditional branch based banking.</a:t>
            </a:r>
          </a:p>
          <a:p>
            <a:endParaRPr lang="en-US" dirty="0" smtClean="0"/>
          </a:p>
          <a:p>
            <a:pPr marL="0" indent="0">
              <a:buNone/>
            </a:pPr>
            <a:r>
              <a:rPr lang="en-US" dirty="0" smtClean="0"/>
              <a:t>This is both an opportunity and a threat to existing banks…</a:t>
            </a:r>
          </a:p>
        </p:txBody>
      </p:sp>
      <p:sp>
        <p:nvSpPr>
          <p:cNvPr id="5" name="Title 1"/>
          <p:cNvSpPr txBox="1">
            <a:spLocks/>
          </p:cNvSpPr>
          <p:nvPr/>
        </p:nvSpPr>
        <p:spPr bwMode="auto">
          <a:xfrm>
            <a:off x="1563259" y="42152"/>
            <a:ext cx="8461375" cy="47063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600" b="1" kern="0" dirty="0" smtClean="0">
                <a:solidFill>
                  <a:srgbClr val="021F43"/>
                </a:solidFill>
                <a:latin typeface="+mj-lt"/>
              </a:rPr>
              <a:t>What is </a:t>
            </a:r>
            <a:r>
              <a:rPr lang="en-US" sz="3600" b="1" kern="0" dirty="0" smtClean="0">
                <a:solidFill>
                  <a:srgbClr val="021F43"/>
                </a:solidFill>
                <a:latin typeface="+mj-lt"/>
              </a:rPr>
              <a:t>Digital Finance Services (DFS)?</a:t>
            </a:r>
            <a:endParaRPr lang="en-US" sz="3600" b="1" kern="0" dirty="0">
              <a:solidFill>
                <a:srgbClr val="021F43"/>
              </a:solidFill>
              <a:latin typeface="+mj-lt"/>
            </a:endParaRPr>
          </a:p>
        </p:txBody>
      </p:sp>
    </p:spTree>
    <p:extLst>
      <p:ext uri="{BB962C8B-B14F-4D97-AF65-F5344CB8AC3E}">
        <p14:creationId xmlns:p14="http://schemas.microsoft.com/office/powerpoint/2010/main" val="24327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pPr>
              <a:defRPr/>
            </a:pPr>
            <a:fld id="{A91C009A-D183-4B06-A7F0-ADEC358427FA}" type="slidenum">
              <a:rPr lang="en-US" smtClean="0"/>
              <a:pPr>
                <a:defRPr/>
              </a:pPr>
              <a:t>15</a:t>
            </a:fld>
            <a:endParaRPr lang="en-US" dirty="0"/>
          </a:p>
        </p:txBody>
      </p:sp>
      <p:sp>
        <p:nvSpPr>
          <p:cNvPr id="7" name="TextBox 6"/>
          <p:cNvSpPr txBox="1"/>
          <p:nvPr/>
        </p:nvSpPr>
        <p:spPr>
          <a:xfrm>
            <a:off x="1787997" y="5707420"/>
            <a:ext cx="8654371" cy="307777"/>
          </a:xfrm>
          <a:prstGeom prst="rect">
            <a:avLst/>
          </a:prstGeom>
          <a:solidFill>
            <a:srgbClr val="FF0000"/>
          </a:solidFill>
        </p:spPr>
        <p:txBody>
          <a:bodyPr wrap="square" rtlCol="0">
            <a:spAutoFit/>
          </a:bodyPr>
          <a:lstStyle/>
          <a:p>
            <a:pPr algn="ctr">
              <a:buNone/>
            </a:pPr>
            <a:r>
              <a:rPr lang="en-US" sz="1400" b="1" dirty="0">
                <a:solidFill>
                  <a:schemeClr val="bg1"/>
                </a:solidFill>
              </a:rPr>
              <a:t>For an FI considering DFS and or ADC: Prioritizing these overarching objectives is key to success</a:t>
            </a:r>
          </a:p>
        </p:txBody>
      </p:sp>
      <p:graphicFrame>
        <p:nvGraphicFramePr>
          <p:cNvPr id="8" name="Diagram 7"/>
          <p:cNvGraphicFramePr/>
          <p:nvPr>
            <p:extLst/>
          </p:nvPr>
        </p:nvGraphicFramePr>
        <p:xfrm>
          <a:off x="2860422" y="1145800"/>
          <a:ext cx="6524730" cy="4380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661012" y="256352"/>
            <a:ext cx="9937215" cy="467683"/>
          </a:xfrm>
        </p:spPr>
        <p:txBody>
          <a:bodyPr>
            <a:noAutofit/>
          </a:bodyPr>
          <a:lstStyle/>
          <a:p>
            <a:pPr eaLnBrk="1" hangingPunct="1">
              <a:lnSpc>
                <a:spcPct val="90000"/>
              </a:lnSpc>
            </a:pPr>
            <a:r>
              <a:rPr lang="en-US" sz="2400" dirty="0" smtClean="0">
                <a:solidFill>
                  <a:schemeClr val="tx1"/>
                </a:solidFill>
                <a:latin typeface="+mj-lt"/>
                <a:cs typeface="Arial" charset="0"/>
              </a:rPr>
              <a:t>The range of </a:t>
            </a:r>
            <a:r>
              <a:rPr lang="en-US" sz="2400" dirty="0">
                <a:solidFill>
                  <a:schemeClr val="tx1"/>
                </a:solidFill>
                <a:latin typeface="+mj-lt"/>
                <a:cs typeface="Arial" charset="0"/>
              </a:rPr>
              <a:t>Strategic Objectives </a:t>
            </a:r>
            <a:r>
              <a:rPr lang="en-US" sz="2400" dirty="0" smtClean="0">
                <a:solidFill>
                  <a:schemeClr val="tx1"/>
                </a:solidFill>
                <a:latin typeface="+mj-lt"/>
                <a:cs typeface="Arial" charset="0"/>
              </a:rPr>
              <a:t>served by Digital </a:t>
            </a:r>
            <a:r>
              <a:rPr lang="en-US" sz="2400" dirty="0">
                <a:solidFill>
                  <a:schemeClr val="tx1"/>
                </a:solidFill>
                <a:latin typeface="+mj-lt"/>
                <a:cs typeface="Arial" charset="0"/>
              </a:rPr>
              <a:t>Financial </a:t>
            </a:r>
            <a:r>
              <a:rPr lang="en-US" sz="2400" dirty="0" smtClean="0">
                <a:solidFill>
                  <a:schemeClr val="tx1"/>
                </a:solidFill>
                <a:latin typeface="+mj-lt"/>
                <a:cs typeface="Arial" charset="0"/>
              </a:rPr>
              <a:t>Services are:</a:t>
            </a:r>
            <a:endParaRPr lang="en-US" sz="2400" dirty="0">
              <a:solidFill>
                <a:schemeClr val="tx1"/>
              </a:solidFill>
              <a:latin typeface="+mj-lt"/>
              <a:cs typeface="Arial" charset="0"/>
            </a:endParaRPr>
          </a:p>
        </p:txBody>
      </p:sp>
    </p:spTree>
    <p:extLst>
      <p:ext uri="{BB962C8B-B14F-4D97-AF65-F5344CB8AC3E}">
        <p14:creationId xmlns:p14="http://schemas.microsoft.com/office/powerpoint/2010/main" val="2523076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71" y="160379"/>
            <a:ext cx="8439487" cy="667338"/>
          </a:xfrm>
        </p:spPr>
        <p:txBody>
          <a:bodyPr>
            <a:normAutofit/>
          </a:bodyPr>
          <a:lstStyle/>
          <a:p>
            <a:r>
              <a:rPr lang="en-US" sz="2400" b="1" dirty="0" smtClean="0">
                <a:solidFill>
                  <a:schemeClr val="tx1"/>
                </a:solidFill>
                <a:latin typeface="+mj-lt"/>
                <a:cs typeface="Arial" charset="0"/>
              </a:rPr>
              <a:t>Expansion</a:t>
            </a:r>
            <a:r>
              <a:rPr lang="en-US" sz="2400" dirty="0" smtClean="0">
                <a:solidFill>
                  <a:schemeClr val="tx1"/>
                </a:solidFill>
                <a:latin typeface="+mj-lt"/>
                <a:cs typeface="Arial" charset="0"/>
              </a:rPr>
              <a:t> - </a:t>
            </a:r>
            <a:r>
              <a:rPr lang="en-US" sz="2400" dirty="0" err="1" smtClean="0">
                <a:solidFill>
                  <a:schemeClr val="tx1"/>
                </a:solidFill>
                <a:latin typeface="+mj-lt"/>
                <a:cs typeface="Arial" charset="0"/>
              </a:rPr>
              <a:t>Odea</a:t>
            </a:r>
            <a:r>
              <a:rPr lang="en-US" sz="2400" dirty="0" smtClean="0">
                <a:solidFill>
                  <a:schemeClr val="tx1"/>
                </a:solidFill>
                <a:latin typeface="+mj-lt"/>
                <a:cs typeface="Arial" charset="0"/>
              </a:rPr>
              <a:t> </a:t>
            </a:r>
            <a:r>
              <a:rPr lang="en-US" sz="2400" dirty="0">
                <a:solidFill>
                  <a:schemeClr val="tx1"/>
                </a:solidFill>
                <a:latin typeface="+mj-lt"/>
                <a:cs typeface="Arial" charset="0"/>
              </a:rPr>
              <a:t>Bank: The New Entrant in Turkey</a:t>
            </a:r>
          </a:p>
        </p:txBody>
      </p:sp>
      <p:sp>
        <p:nvSpPr>
          <p:cNvPr id="3" name="Content Placeholder 2"/>
          <p:cNvSpPr>
            <a:spLocks noGrp="1"/>
          </p:cNvSpPr>
          <p:nvPr>
            <p:ph sz="quarter" idx="10"/>
          </p:nvPr>
        </p:nvSpPr>
        <p:spPr>
          <a:xfrm>
            <a:off x="877455" y="894780"/>
            <a:ext cx="10067635" cy="4462104"/>
          </a:xfrm>
        </p:spPr>
        <p:txBody>
          <a:bodyPr>
            <a:normAutofit/>
          </a:bodyPr>
          <a:lstStyle/>
          <a:p>
            <a:pPr marL="285750" indent="-285750" algn="just">
              <a:lnSpc>
                <a:spcPct val="100000"/>
              </a:lnSpc>
              <a:buFont typeface="Wingdings" panose="05000000000000000000" pitchFamily="2" charset="2"/>
              <a:buChar char="§"/>
            </a:pPr>
            <a:r>
              <a:rPr lang="en-US" sz="2000" dirty="0" err="1" smtClean="0"/>
              <a:t>Odea</a:t>
            </a:r>
            <a:r>
              <a:rPr lang="en-US" sz="2000" dirty="0" smtClean="0"/>
              <a:t> Bank, owned by Audi Group in Lebanon, started operations in November 2012 and is pioneering a revolutionary tech-enabled means of banking. </a:t>
            </a:r>
            <a:r>
              <a:rPr lang="en-US" altLang="en-US" sz="2000" dirty="0" smtClean="0"/>
              <a:t>It’s branches are </a:t>
            </a:r>
            <a:r>
              <a:rPr lang="en-US" altLang="en-US" sz="2000" dirty="0"/>
              <a:t>essentially self-operated kiosks, with ATMs, and video interface to </a:t>
            </a:r>
            <a:r>
              <a:rPr lang="en-US" altLang="en-US" sz="2000" dirty="0" smtClean="0"/>
              <a:t>speak </a:t>
            </a:r>
            <a:r>
              <a:rPr lang="en-US" altLang="en-US" sz="2000" dirty="0"/>
              <a:t>with customer service representatives. </a:t>
            </a:r>
          </a:p>
          <a:p>
            <a:pPr marL="285750" indent="-285750" algn="just">
              <a:lnSpc>
                <a:spcPct val="100000"/>
              </a:lnSpc>
              <a:buFont typeface="Wingdings" panose="05000000000000000000" pitchFamily="2" charset="2"/>
              <a:buChar char="§"/>
            </a:pPr>
            <a:r>
              <a:rPr lang="en-US" sz="2000" dirty="0" smtClean="0"/>
              <a:t>In the first year, they were selected as </a:t>
            </a:r>
            <a:r>
              <a:rPr lang="en-US" altLang="en-US" sz="2000" dirty="0" err="1"/>
              <a:t>as</a:t>
            </a:r>
            <a:r>
              <a:rPr lang="en-US" altLang="en-US" sz="2000" dirty="0"/>
              <a:t> “Turkey’s Most Innovative Bank” and “Turkey’s Best New Bank” by Global Banking and Finance </a:t>
            </a:r>
            <a:r>
              <a:rPr lang="en-US" altLang="en-US" sz="2000" dirty="0" smtClean="0"/>
              <a:t>Review. </a:t>
            </a:r>
          </a:p>
          <a:p>
            <a:pPr marL="285750" indent="-285750" algn="just">
              <a:lnSpc>
                <a:spcPct val="100000"/>
              </a:lnSpc>
              <a:buFont typeface="Wingdings" panose="05000000000000000000" pitchFamily="2" charset="2"/>
              <a:buChar char="§"/>
            </a:pPr>
            <a:r>
              <a:rPr lang="en-US" altLang="en-US" sz="2000" dirty="0" smtClean="0"/>
              <a:t>In 2012, they were 40</a:t>
            </a:r>
            <a:r>
              <a:rPr lang="en-US" altLang="en-US" sz="2000" baseline="30000" dirty="0" smtClean="0"/>
              <a:t>th</a:t>
            </a:r>
            <a:r>
              <a:rPr lang="en-US" altLang="en-US" sz="2000" dirty="0" smtClean="0"/>
              <a:t> out of 40 banks in Turkey. </a:t>
            </a:r>
          </a:p>
          <a:p>
            <a:pPr marL="285750" indent="-285750" algn="just">
              <a:lnSpc>
                <a:spcPct val="100000"/>
              </a:lnSpc>
              <a:buFont typeface="Wingdings" panose="05000000000000000000" pitchFamily="2" charset="2"/>
              <a:buChar char="§"/>
            </a:pPr>
            <a:r>
              <a:rPr lang="en-US" altLang="en-US" sz="2000" dirty="0" smtClean="0"/>
              <a:t>As of 2015, they are at number 13 out of 40. </a:t>
            </a:r>
            <a:r>
              <a:rPr lang="en-US" sz="2000" dirty="0" smtClean="0"/>
              <a:t> </a:t>
            </a:r>
            <a:endParaRPr lang="en-US" sz="2000" dirty="0"/>
          </a:p>
        </p:txBody>
      </p:sp>
      <p:sp>
        <p:nvSpPr>
          <p:cNvPr id="5" name="Slide Number Placeholder 4"/>
          <p:cNvSpPr>
            <a:spLocks noGrp="1"/>
          </p:cNvSpPr>
          <p:nvPr>
            <p:ph type="sldNum" sz="quarter" idx="17"/>
          </p:nvPr>
        </p:nvSpPr>
        <p:spPr/>
        <p:txBody>
          <a:bodyPr/>
          <a:lstStyle/>
          <a:p>
            <a:pPr>
              <a:defRPr/>
            </a:pPr>
            <a:fld id="{A91C009A-D183-4B06-A7F0-ADEC358427FA}" type="slidenum">
              <a:rPr lang="en-US" smtClean="0"/>
              <a:pPr>
                <a:defRPr/>
              </a:pPr>
              <a:t>16</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7538" y="4009494"/>
            <a:ext cx="4505334" cy="249957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8551" y="4009494"/>
            <a:ext cx="2840982" cy="512108"/>
          </a:xfrm>
          <a:prstGeom prst="rect">
            <a:avLst/>
          </a:prstGeom>
        </p:spPr>
      </p:pic>
      <p:pic>
        <p:nvPicPr>
          <p:cNvPr id="1026" name="Picture 2" descr="OdeaBank Ana Say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346" y="160379"/>
            <a:ext cx="21240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2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880935" y="6350002"/>
            <a:ext cx="552283" cy="358440"/>
          </a:xfrm>
          <a:prstGeom prst="rect">
            <a:avLst/>
          </a:prstGeom>
        </p:spPr>
        <p:txBody>
          <a:bodyPr/>
          <a:lstStyle/>
          <a:p>
            <a:pPr>
              <a:defRPr/>
            </a:pPr>
            <a:fld id="{A91C009A-D183-4B06-A7F0-ADEC358427FA}" type="slidenum">
              <a:rPr lang="en-US" smtClean="0"/>
              <a:pPr>
                <a:defRPr/>
              </a:pPr>
              <a:t>17</a:t>
            </a:fld>
            <a:endParaRPr lang="en-US" dirty="0"/>
          </a:p>
        </p:txBody>
      </p:sp>
      <p:sp>
        <p:nvSpPr>
          <p:cNvPr id="4" name="Title 1"/>
          <p:cNvSpPr txBox="1">
            <a:spLocks/>
          </p:cNvSpPr>
          <p:nvPr/>
        </p:nvSpPr>
        <p:spPr bwMode="auto">
          <a:xfrm>
            <a:off x="1880935" y="-12638"/>
            <a:ext cx="8439487" cy="66733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r>
              <a:rPr lang="en-US" sz="2400" dirty="0" err="1">
                <a:solidFill>
                  <a:schemeClr val="tx1"/>
                </a:solidFill>
                <a:latin typeface="+mj-lt"/>
                <a:ea typeface="+mj-ea"/>
                <a:cs typeface="Arial" charset="0"/>
              </a:rPr>
              <a:t>Odea</a:t>
            </a:r>
            <a:r>
              <a:rPr lang="en-US" sz="2400" dirty="0">
                <a:solidFill>
                  <a:schemeClr val="tx1"/>
                </a:solidFill>
                <a:latin typeface="+mj-lt"/>
                <a:ea typeface="+mj-ea"/>
                <a:cs typeface="Arial" charset="0"/>
              </a:rPr>
              <a:t> Bank: Innovations</a:t>
            </a:r>
          </a:p>
        </p:txBody>
      </p:sp>
      <p:sp>
        <p:nvSpPr>
          <p:cNvPr id="6" name="Content Placeholder 2"/>
          <p:cNvSpPr txBox="1">
            <a:spLocks/>
          </p:cNvSpPr>
          <p:nvPr/>
        </p:nvSpPr>
        <p:spPr bwMode="auto">
          <a:xfrm>
            <a:off x="1880934" y="894780"/>
            <a:ext cx="4571327" cy="4462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50000"/>
              </a:lnSpc>
              <a:spcBef>
                <a:spcPts val="1800"/>
              </a:spcBef>
              <a:spcAft>
                <a:spcPct val="0"/>
              </a:spcAft>
              <a:buClr>
                <a:srgbClr val="404040"/>
              </a:buClr>
              <a:defRPr>
                <a:solidFill>
                  <a:srgbClr val="7F7F7F"/>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chemeClr val="tx2">
                  <a:lumMod val="50000"/>
                  <a:lumOff val="50000"/>
                </a:schemeClr>
              </a:buClr>
              <a:buFont typeface="Arial" charset="0"/>
              <a:buChar char="•"/>
              <a:defRPr>
                <a:solidFill>
                  <a:srgbClr val="7F7F7F"/>
                </a:solidFill>
                <a:latin typeface="Arial"/>
                <a:ea typeface="ＭＳ Ｐゴシック" charset="0"/>
                <a:cs typeface="Arial"/>
              </a:defRPr>
            </a:lvl2pPr>
            <a:lvl3pPr marL="557784" indent="-285750" algn="l" rtl="0" eaLnBrk="0" fontAlgn="base" hangingPunct="0">
              <a:lnSpc>
                <a:spcPct val="110000"/>
              </a:lnSpc>
              <a:spcBef>
                <a:spcPct val="0"/>
              </a:spcBef>
              <a:spcAft>
                <a:spcPct val="0"/>
              </a:spcAft>
              <a:buClr>
                <a:schemeClr val="tx2">
                  <a:lumMod val="50000"/>
                  <a:lumOff val="50000"/>
                </a:schemeClr>
              </a:buClr>
              <a:buFont typeface="Arial" charset="0"/>
              <a:buChar char="•"/>
              <a:defRPr>
                <a:solidFill>
                  <a:srgbClr val="7F7F7F"/>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chemeClr val="tx2">
                  <a:lumMod val="50000"/>
                  <a:lumOff val="50000"/>
                </a:schemeClr>
              </a:buClr>
              <a:buFont typeface="Arial" charset="0"/>
              <a:buChar char="•"/>
              <a:defRPr>
                <a:solidFill>
                  <a:srgbClr val="7F7F7F"/>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chemeClr val="tx2">
                  <a:lumMod val="50000"/>
                  <a:lumOff val="50000"/>
                </a:schemeClr>
              </a:buClr>
              <a:buFont typeface="Arial" charset="0"/>
              <a:buChar char="•"/>
              <a:defRPr>
                <a:solidFill>
                  <a:srgbClr val="7F7F7F"/>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85750" indent="-285750" algn="just">
              <a:lnSpc>
                <a:spcPct val="100000"/>
              </a:lnSpc>
              <a:spcBef>
                <a:spcPts val="600"/>
              </a:spcBef>
              <a:buFont typeface="Wingdings" panose="05000000000000000000" pitchFamily="2" charset="2"/>
              <a:buChar char="§"/>
            </a:pPr>
            <a:r>
              <a:rPr lang="en-US" dirty="0"/>
              <a:t>Some of the technology-enabled functions in </a:t>
            </a:r>
            <a:r>
              <a:rPr lang="en-US" dirty="0" err="1"/>
              <a:t>Odea</a:t>
            </a:r>
            <a:r>
              <a:rPr lang="en-US" dirty="0"/>
              <a:t> branches include: </a:t>
            </a:r>
          </a:p>
          <a:p>
            <a:pPr marL="559816" lvl="3" algn="just">
              <a:lnSpc>
                <a:spcPct val="100000"/>
              </a:lnSpc>
              <a:spcBef>
                <a:spcPts val="600"/>
              </a:spcBef>
              <a:buClr>
                <a:srgbClr val="404040"/>
              </a:buClr>
              <a:buFont typeface="Wingdings" panose="05000000000000000000" pitchFamily="2" charset="2"/>
              <a:buChar char="§"/>
            </a:pPr>
            <a:r>
              <a:rPr lang="en-US" dirty="0"/>
              <a:t>Mobile application to find nearby branches and get a customer queue number</a:t>
            </a:r>
          </a:p>
          <a:p>
            <a:pPr marL="559816" lvl="3" algn="just">
              <a:lnSpc>
                <a:spcPct val="100000"/>
              </a:lnSpc>
              <a:spcBef>
                <a:spcPts val="600"/>
              </a:spcBef>
              <a:buClr>
                <a:srgbClr val="404040"/>
              </a:buClr>
              <a:buFont typeface="Wingdings" panose="05000000000000000000" pitchFamily="2" charset="2"/>
              <a:buChar char="§"/>
            </a:pPr>
            <a:r>
              <a:rPr lang="en-US" dirty="0"/>
              <a:t>Smart billboards with ads for financial products outside their branches. These billboards have technology for recognizing the age and gender of the person standing in front of them and provide advertisements according to this information. </a:t>
            </a:r>
          </a:p>
          <a:p>
            <a:pPr marL="559816" lvl="3" algn="just">
              <a:lnSpc>
                <a:spcPct val="100000"/>
              </a:lnSpc>
              <a:spcBef>
                <a:spcPts val="600"/>
              </a:spcBef>
              <a:buClr>
                <a:srgbClr val="404040"/>
              </a:buClr>
              <a:buFont typeface="Wingdings" panose="05000000000000000000" pitchFamily="2" charset="2"/>
              <a:buChar char="§"/>
            </a:pPr>
            <a:r>
              <a:rPr lang="en-US" dirty="0"/>
              <a:t>Voice and video calls with contact center representatives who provide financial advice 24/7</a:t>
            </a:r>
          </a:p>
          <a:p>
            <a:pPr marL="559816" lvl="3" algn="just">
              <a:lnSpc>
                <a:spcPct val="100000"/>
              </a:lnSpc>
              <a:spcBef>
                <a:spcPts val="600"/>
              </a:spcBef>
              <a:buClr>
                <a:srgbClr val="404040"/>
              </a:buClr>
              <a:buFont typeface="Wingdings" panose="05000000000000000000" pitchFamily="2" charset="2"/>
              <a:buChar char="§"/>
            </a:pPr>
            <a:r>
              <a:rPr lang="en-US" dirty="0"/>
              <a:t>Touchscreen devices providing information, games, and other applications while clients wait</a:t>
            </a:r>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05601" y="3037905"/>
            <a:ext cx="3914775" cy="27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57976" y="894780"/>
            <a:ext cx="4010025"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OdeaBank Ana Say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347" y="256239"/>
            <a:ext cx="2124075" cy="409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p:cNvSpPr txBox="1">
            <a:spLocks noChangeArrowheads="1"/>
          </p:cNvSpPr>
          <p:nvPr/>
        </p:nvSpPr>
        <p:spPr bwMode="auto">
          <a:xfrm>
            <a:off x="6657975" y="5816031"/>
            <a:ext cx="41644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anose="020B0603020202020204" pitchFamily="34" charset="0"/>
                <a:cs typeface="Times New Roman" panose="02020603050405020304" pitchFamily="18" charset="0"/>
              </a:defRPr>
            </a:lvl1pPr>
            <a:lvl2pPr marL="742950" indent="-285750" eaLnBrk="0" hangingPunct="0">
              <a:defRPr sz="2400">
                <a:solidFill>
                  <a:schemeClr val="tx1"/>
                </a:solidFill>
                <a:latin typeface="Trebuchet MS" panose="020B0603020202020204" pitchFamily="34" charset="0"/>
                <a:cs typeface="Times New Roman" panose="02020603050405020304" pitchFamily="18" charset="0"/>
              </a:defRPr>
            </a:lvl2pPr>
            <a:lvl3pPr marL="1143000" indent="-228600" eaLnBrk="0" hangingPunct="0">
              <a:defRPr sz="2400">
                <a:solidFill>
                  <a:schemeClr val="tx1"/>
                </a:solidFill>
                <a:latin typeface="Trebuchet MS" panose="020B0603020202020204" pitchFamily="34" charset="0"/>
                <a:cs typeface="Times New Roman" panose="02020603050405020304" pitchFamily="18" charset="0"/>
              </a:defRPr>
            </a:lvl3pPr>
            <a:lvl4pPr marL="1600200" indent="-228600" eaLnBrk="0" hangingPunct="0">
              <a:defRPr sz="2400">
                <a:solidFill>
                  <a:schemeClr val="tx1"/>
                </a:solidFill>
                <a:latin typeface="Trebuchet MS" panose="020B0603020202020204" pitchFamily="34" charset="0"/>
                <a:cs typeface="Times New Roman" panose="02020603050405020304" pitchFamily="18" charset="0"/>
              </a:defRPr>
            </a:lvl4pPr>
            <a:lvl5pPr marL="2057400" indent="-228600" eaLnBrk="0" hangingPunct="0">
              <a:defRPr sz="2400">
                <a:solidFill>
                  <a:schemeClr val="tx1"/>
                </a:solidFill>
                <a:latin typeface="Trebuchet MS" panose="020B0603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cs typeface="Times New Roman" panose="02020603050405020304" pitchFamily="18" charset="0"/>
              </a:defRPr>
            </a:lvl9pPr>
          </a:lstStyle>
          <a:p>
            <a:pPr eaLnBrk="1" hangingPunct="1"/>
            <a:r>
              <a:rPr lang="en-US" altLang="en-US" sz="1100" b="1">
                <a:latin typeface="+mn-lt"/>
              </a:rPr>
              <a:t>Odea Bank customer applying for a loan via video call</a:t>
            </a:r>
          </a:p>
        </p:txBody>
      </p:sp>
    </p:spTree>
    <p:extLst>
      <p:ext uri="{BB962C8B-B14F-4D97-AF65-F5344CB8AC3E}">
        <p14:creationId xmlns:p14="http://schemas.microsoft.com/office/powerpoint/2010/main" val="2132237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880935" y="6350002"/>
            <a:ext cx="552283" cy="358440"/>
          </a:xfrm>
          <a:prstGeom prst="rect">
            <a:avLst/>
          </a:prstGeom>
        </p:spPr>
        <p:txBody>
          <a:bodyPr/>
          <a:lstStyle/>
          <a:p>
            <a:pPr>
              <a:defRPr/>
            </a:pPr>
            <a:fld id="{A91C009A-D183-4B06-A7F0-ADEC358427FA}" type="slidenum">
              <a:rPr lang="en-US" smtClean="0"/>
              <a:pPr>
                <a:defRPr/>
              </a:pPr>
              <a:t>18</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81200" y="1328392"/>
            <a:ext cx="6712278" cy="232887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201" y="3842246"/>
            <a:ext cx="7925487" cy="2322777"/>
          </a:xfrm>
          <a:prstGeom prst="rect">
            <a:avLst/>
          </a:prstGeom>
        </p:spPr>
      </p:pic>
      <p:sp>
        <p:nvSpPr>
          <p:cNvPr id="6" name="Title 1"/>
          <p:cNvSpPr txBox="1">
            <a:spLocks/>
          </p:cNvSpPr>
          <p:nvPr/>
        </p:nvSpPr>
        <p:spPr bwMode="auto">
          <a:xfrm>
            <a:off x="1052945" y="61250"/>
            <a:ext cx="7143402" cy="667338"/>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r>
              <a:rPr lang="en-US" sz="2400" dirty="0" err="1">
                <a:solidFill>
                  <a:schemeClr val="tx1"/>
                </a:solidFill>
                <a:latin typeface="+mj-lt"/>
                <a:ea typeface="+mj-ea"/>
                <a:cs typeface="Arial" charset="0"/>
              </a:rPr>
              <a:t>Odea</a:t>
            </a:r>
            <a:r>
              <a:rPr lang="en-US" sz="2400" dirty="0">
                <a:solidFill>
                  <a:schemeClr val="tx1"/>
                </a:solidFill>
                <a:latin typeface="+mj-lt"/>
                <a:ea typeface="+mj-ea"/>
                <a:cs typeface="Arial" charset="0"/>
              </a:rPr>
              <a:t> Bank Has Registered Dramatic Growth as a Result of its Tech-enabled Strategy</a:t>
            </a:r>
          </a:p>
        </p:txBody>
      </p:sp>
      <p:pic>
        <p:nvPicPr>
          <p:cNvPr id="7" name="Picture 2" descr="OdeaBank Ana Say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347" y="256239"/>
            <a:ext cx="21240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9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357188" y="6350000"/>
            <a:ext cx="552450" cy="358775"/>
          </a:xfrm>
          <a:prstGeom prst="rect">
            <a:avLst/>
          </a:prstGeom>
        </p:spPr>
        <p:txBody>
          <a:bodyPr/>
          <a:lstStyle/>
          <a:p>
            <a:pPr>
              <a:defRPr/>
            </a:pPr>
            <a:fld id="{7BF03A4D-3ECA-45BF-BA70-30C8464A2D01}" type="slidenum">
              <a:rPr lang="en-US" smtClean="0">
                <a:solidFill>
                  <a:schemeClr val="bg1"/>
                </a:solidFill>
              </a:rPr>
              <a:pPr>
                <a:defRPr/>
              </a:pPr>
              <a:t>19</a:t>
            </a:fld>
            <a:endParaRPr lang="en-US"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31092"/>
            <a:ext cx="5189221" cy="378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0" y="0"/>
            <a:ext cx="9144000" cy="394555"/>
          </a:xfrm>
        </p:spPr>
        <p:txBody>
          <a:bodyPr>
            <a:normAutofit fontScale="90000"/>
          </a:bodyPr>
          <a:lstStyle/>
          <a:p>
            <a:r>
              <a:rPr lang="en-US" sz="2400" b="1" dirty="0" smtClean="0">
                <a:solidFill>
                  <a:schemeClr val="tx1"/>
                </a:solidFill>
              </a:rPr>
              <a:t>Cost savings </a:t>
            </a:r>
            <a:r>
              <a:rPr lang="en-US" sz="2400" dirty="0" smtClean="0">
                <a:solidFill>
                  <a:schemeClr val="tx1"/>
                </a:solidFill>
              </a:rPr>
              <a:t>by lowering transactional costs</a:t>
            </a:r>
            <a:endParaRPr lang="en-US" sz="2400" dirty="0">
              <a:solidFill>
                <a:schemeClr val="tx1"/>
              </a:solidFill>
            </a:endParaRPr>
          </a:p>
        </p:txBody>
      </p:sp>
      <p:sp>
        <p:nvSpPr>
          <p:cNvPr id="10" name="Rectangle 9"/>
          <p:cNvSpPr/>
          <p:nvPr/>
        </p:nvSpPr>
        <p:spPr>
          <a:xfrm>
            <a:off x="6994473" y="719356"/>
            <a:ext cx="2844922" cy="4385816"/>
          </a:xfrm>
          <a:prstGeom prst="rect">
            <a:avLst/>
          </a:prstGeom>
        </p:spPr>
        <p:txBody>
          <a:bodyPr wrap="square">
            <a:spAutoFit/>
          </a:bodyPr>
          <a:lstStyle/>
          <a:p>
            <a:pPr>
              <a:spcBef>
                <a:spcPts val="0"/>
              </a:spcBef>
              <a:buClr>
                <a:schemeClr val="accent3">
                  <a:lumMod val="50000"/>
                </a:schemeClr>
              </a:buClr>
            </a:pPr>
            <a:endParaRPr lang="en-US" sz="1800" b="0" dirty="0" smtClean="0">
              <a:solidFill>
                <a:schemeClr val="tx2"/>
              </a:solidFill>
              <a:latin typeface="Arial "/>
            </a:endParaRPr>
          </a:p>
          <a:p>
            <a:pPr marL="285750" indent="-285750" eaLnBrk="0" hangingPunct="0">
              <a:lnSpc>
                <a:spcPct val="150000"/>
              </a:lnSpc>
              <a:spcBef>
                <a:spcPts val="0"/>
              </a:spcBef>
              <a:buClr>
                <a:srgbClr val="404040"/>
              </a:buClr>
              <a:buFont typeface="Arial" panose="020B0604020202020204" pitchFamily="34" charset="0"/>
              <a:buChar char="•"/>
            </a:pPr>
            <a:r>
              <a:rPr lang="en-US" b="0" dirty="0" smtClean="0">
                <a:solidFill>
                  <a:srgbClr val="595959"/>
                </a:solidFill>
                <a:latin typeface="Arial"/>
                <a:cs typeface="Arial"/>
              </a:rPr>
              <a:t>MFI examples </a:t>
            </a:r>
            <a:r>
              <a:rPr lang="en-US" b="0" dirty="0">
                <a:solidFill>
                  <a:srgbClr val="595959"/>
                </a:solidFill>
                <a:latin typeface="Arial"/>
                <a:cs typeface="Arial"/>
              </a:rPr>
              <a:t>of costs</a:t>
            </a:r>
          </a:p>
          <a:p>
            <a:pPr marL="285750" indent="-285750" eaLnBrk="0" hangingPunct="0">
              <a:lnSpc>
                <a:spcPct val="150000"/>
              </a:lnSpc>
              <a:spcBef>
                <a:spcPts val="0"/>
              </a:spcBef>
              <a:buClr>
                <a:srgbClr val="404040"/>
              </a:buClr>
              <a:buFont typeface="Arial" panose="020B0604020202020204" pitchFamily="34" charset="0"/>
              <a:buChar char="•"/>
            </a:pPr>
            <a:r>
              <a:rPr lang="en-US" b="0" dirty="0">
                <a:solidFill>
                  <a:srgbClr val="595959"/>
                </a:solidFill>
                <a:latin typeface="Arial"/>
                <a:cs typeface="Arial"/>
              </a:rPr>
              <a:t>In House network transaction cost: 65% less than branch transactions</a:t>
            </a:r>
          </a:p>
          <a:p>
            <a:pPr marL="285750" indent="-285750" eaLnBrk="0" hangingPunct="0">
              <a:lnSpc>
                <a:spcPct val="150000"/>
              </a:lnSpc>
              <a:spcBef>
                <a:spcPts val="0"/>
              </a:spcBef>
              <a:buClr>
                <a:srgbClr val="404040"/>
              </a:buClr>
              <a:buFont typeface="Arial" panose="020B0604020202020204" pitchFamily="34" charset="0"/>
              <a:buChar char="•"/>
            </a:pPr>
            <a:r>
              <a:rPr lang="en-US" b="0" dirty="0">
                <a:solidFill>
                  <a:srgbClr val="595959"/>
                </a:solidFill>
                <a:latin typeface="Arial"/>
                <a:cs typeface="Arial"/>
              </a:rPr>
              <a:t>Outsourced network transaction cost: 38% less than branch transactions</a:t>
            </a:r>
          </a:p>
          <a:p>
            <a:pPr marL="285750" indent="-285750">
              <a:spcBef>
                <a:spcPts val="0"/>
              </a:spcBef>
              <a:buClr>
                <a:schemeClr val="accent3">
                  <a:lumMod val="50000"/>
                </a:schemeClr>
              </a:buClr>
              <a:buFont typeface="Arial" panose="020B0604020202020204" pitchFamily="34" charset="0"/>
              <a:buChar char="•"/>
            </a:pPr>
            <a:endParaRPr lang="en-US" sz="1800" b="0" dirty="0">
              <a:solidFill>
                <a:schemeClr val="tx2"/>
              </a:solidFill>
              <a:latin typeface="Arial "/>
            </a:endParaRPr>
          </a:p>
        </p:txBody>
      </p:sp>
      <p:graphicFrame>
        <p:nvGraphicFramePr>
          <p:cNvPr id="11" name="Table 10"/>
          <p:cNvGraphicFramePr>
            <a:graphicFrameLocks noGrp="1"/>
          </p:cNvGraphicFramePr>
          <p:nvPr>
            <p:extLst/>
          </p:nvPr>
        </p:nvGraphicFramePr>
        <p:xfrm>
          <a:off x="457200" y="5017196"/>
          <a:ext cx="5965660" cy="1006949"/>
        </p:xfrm>
        <a:graphic>
          <a:graphicData uri="http://schemas.openxmlformats.org/drawingml/2006/table">
            <a:tbl>
              <a:tblPr>
                <a:tableStyleId>{5C22544A-7EE6-4342-B048-85BDC9FD1C3A}</a:tableStyleId>
              </a:tblPr>
              <a:tblGrid>
                <a:gridCol w="1244024"/>
                <a:gridCol w="1244024"/>
                <a:gridCol w="1393468"/>
                <a:gridCol w="2084144"/>
              </a:tblGrid>
              <a:tr h="190500">
                <a:tc gridSpan="4">
                  <a:txBody>
                    <a:bodyPr/>
                    <a:lstStyle/>
                    <a:p>
                      <a:pPr algn="ctr" fontAlgn="t"/>
                      <a:r>
                        <a:rPr lang="en-US" sz="1100" b="1" u="none" strike="noStrike" dirty="0">
                          <a:effectLst/>
                        </a:rPr>
                        <a:t>Set up and Maintenance Costs Comparison</a:t>
                      </a:r>
                      <a:endParaRPr lang="en-US" sz="1100" b="1" i="0" u="none" strike="noStrike" dirty="0">
                        <a:solidFill>
                          <a:srgbClr val="000000"/>
                        </a:solidFill>
                        <a:effectLst/>
                        <a:latin typeface="Calibri" panose="020F0502020204030204" pitchFamily="34" charset="0"/>
                      </a:endParaRPr>
                    </a:p>
                  </a:txBody>
                  <a:tcPr marL="9525" marR="9525" marT="9525" marB="0">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5424">
                <a:tc>
                  <a:txBody>
                    <a:bodyPr/>
                    <a:lstStyle/>
                    <a:p>
                      <a:pPr algn="ctr" fontAlgn="b"/>
                      <a:r>
                        <a:rPr lang="en-US" sz="1100" b="1" u="none" strike="noStrike">
                          <a:effectLst/>
                        </a:rPr>
                        <a:t>Channel</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US" sz="1100" u="none" strike="noStrike">
                          <a:effectLst/>
                        </a:rPr>
                        <a:t>Number of People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Set up Costs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Maintenance Costs/ Month (USD)</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b="1" u="none" strike="noStrike">
                          <a:effectLst/>
                        </a:rPr>
                        <a:t>Branch</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US" sz="1100" u="none" strike="noStrike">
                          <a:effectLst/>
                        </a:rPr>
                        <a:t>10-15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$70,000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$5,000-$10,000</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b="1" u="none" strike="noStrike">
                          <a:effectLst/>
                        </a:rPr>
                        <a:t>Satellite Point</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US" sz="1100" u="none" strike="noStrike">
                          <a:effectLst/>
                        </a:rPr>
                        <a:t> 7-8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$30,000-$45,000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$3,000 </a:t>
                      </a:r>
                      <a:endParaRPr lang="en-US" sz="11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ctr" fontAlgn="b"/>
                      <a:r>
                        <a:rPr lang="en-US" sz="1100" b="1" u="none" strike="noStrike" dirty="0">
                          <a:effectLst/>
                        </a:rPr>
                        <a:t>Agent</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US" sz="1100" u="none" strike="noStrike">
                          <a:effectLst/>
                        </a:rPr>
                        <a:t> 1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$1,000-$2,000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$200-$500</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2" name="TextBox 11"/>
          <p:cNvSpPr txBox="1"/>
          <p:nvPr/>
        </p:nvSpPr>
        <p:spPr>
          <a:xfrm>
            <a:off x="365920" y="1629641"/>
            <a:ext cx="1314840" cy="2492990"/>
          </a:xfrm>
          <a:prstGeom prst="rect">
            <a:avLst/>
          </a:prstGeom>
          <a:solidFill>
            <a:schemeClr val="bg1"/>
          </a:solidFill>
        </p:spPr>
        <p:txBody>
          <a:bodyPr wrap="square" rtlCol="0">
            <a:spAutoFit/>
          </a:bodyPr>
          <a:lstStyle/>
          <a:p>
            <a:r>
              <a:rPr lang="en-US" sz="1200" dirty="0" err="1" smtClean="0"/>
              <a:t>mPESA</a:t>
            </a:r>
            <a:r>
              <a:rPr lang="en-US" sz="1200" dirty="0" smtClean="0"/>
              <a:t> agent</a:t>
            </a:r>
          </a:p>
          <a:p>
            <a:endParaRPr lang="en-US" sz="1200" dirty="0"/>
          </a:p>
          <a:p>
            <a:r>
              <a:rPr lang="en-US" sz="1200" dirty="0" smtClean="0"/>
              <a:t>MFI </a:t>
            </a:r>
          </a:p>
          <a:p>
            <a:pPr algn="r"/>
            <a:r>
              <a:rPr lang="en-US" sz="1200" dirty="0" smtClean="0"/>
              <a:t>Branch cashier</a:t>
            </a:r>
          </a:p>
          <a:p>
            <a:pPr algn="r"/>
            <a:r>
              <a:rPr lang="en-US" sz="1200" dirty="0" smtClean="0"/>
              <a:t>ATM</a:t>
            </a:r>
          </a:p>
          <a:p>
            <a:pPr algn="r"/>
            <a:r>
              <a:rPr lang="en-US" sz="1200" dirty="0" smtClean="0"/>
              <a:t>Outsourced agent</a:t>
            </a:r>
          </a:p>
          <a:p>
            <a:pPr algn="r"/>
            <a:r>
              <a:rPr lang="en-US" sz="1200" dirty="0" smtClean="0"/>
              <a:t>Directly managed agent</a:t>
            </a:r>
          </a:p>
          <a:p>
            <a:pPr algn="r"/>
            <a:endParaRPr lang="en-US" sz="1200" dirty="0"/>
          </a:p>
          <a:p>
            <a:r>
              <a:rPr lang="en-US" sz="1200" dirty="0" smtClean="0"/>
              <a:t>MFB </a:t>
            </a:r>
          </a:p>
          <a:p>
            <a:pPr algn="r"/>
            <a:r>
              <a:rPr lang="en-US" sz="1200" dirty="0" smtClean="0"/>
              <a:t>Branch cashier</a:t>
            </a:r>
          </a:p>
          <a:p>
            <a:pPr algn="r"/>
            <a:r>
              <a:rPr lang="en-US" sz="1200" dirty="0" smtClean="0"/>
              <a:t>ATM</a:t>
            </a:r>
          </a:p>
          <a:p>
            <a:pPr algn="r"/>
            <a:r>
              <a:rPr lang="en-US" sz="1200" dirty="0" smtClean="0"/>
              <a:t>Agent Network</a:t>
            </a:r>
            <a:endParaRPr lang="en-US" sz="1200" dirty="0"/>
          </a:p>
        </p:txBody>
      </p:sp>
      <p:sp>
        <p:nvSpPr>
          <p:cNvPr id="13" name="Rectangle 12"/>
          <p:cNvSpPr/>
          <p:nvPr/>
        </p:nvSpPr>
        <p:spPr>
          <a:xfrm>
            <a:off x="909638" y="4230255"/>
            <a:ext cx="4641417" cy="23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8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914437" y="-175327"/>
            <a:ext cx="8462029" cy="13111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b="1" u="sng" dirty="0">
                <a:solidFill>
                  <a:srgbClr val="006699"/>
                </a:solidFill>
                <a:latin typeface="+mj-lt"/>
                <a:ea typeface="+mj-ea"/>
                <a:cs typeface="+mj-cs"/>
              </a:rPr>
              <a:t>Why IFC provides Advisory Services </a:t>
            </a:r>
            <a:r>
              <a:rPr lang="en-US" b="1" u="sng" dirty="0" smtClean="0">
                <a:solidFill>
                  <a:srgbClr val="006699"/>
                </a:solidFill>
                <a:latin typeface="+mj-lt"/>
                <a:ea typeface="+mj-ea"/>
                <a:cs typeface="+mj-cs"/>
              </a:rPr>
              <a:t>to FIs?</a:t>
            </a:r>
            <a:endParaRPr lang="en-US" b="1" u="sng" dirty="0">
              <a:solidFill>
                <a:srgbClr val="006699"/>
              </a:solidFill>
              <a:latin typeface="+mj-lt"/>
              <a:ea typeface="+mj-ea"/>
              <a:cs typeface="+mj-cs"/>
            </a:endParaRPr>
          </a:p>
        </p:txBody>
      </p:sp>
      <p:sp>
        <p:nvSpPr>
          <p:cNvPr id="4" name="Slide Number Placeholder 3"/>
          <p:cNvSpPr>
            <a:spLocks noGrp="1"/>
          </p:cNvSpPr>
          <p:nvPr>
            <p:ph type="sldNum" sz="quarter" idx="14"/>
          </p:nvPr>
        </p:nvSpPr>
        <p:spPr>
          <a:xfrm>
            <a:off x="1881188" y="6503829"/>
            <a:ext cx="552450" cy="358775"/>
          </a:xfrm>
        </p:spPr>
        <p:txBody>
          <a:bodyPr/>
          <a:lstStyle/>
          <a:p>
            <a:pPr>
              <a:defRPr/>
            </a:pPr>
            <a:fld id="{0BFCDA46-678F-473E-B748-9A94FBB5B450}" type="slidenum">
              <a:rPr lang="en-US" smtClean="0"/>
              <a:pPr>
                <a:defRPr/>
              </a:pPr>
              <a:t>2</a:t>
            </a:fld>
            <a:endParaRPr lang="en-US" dirty="0"/>
          </a:p>
        </p:txBody>
      </p:sp>
      <p:sp>
        <p:nvSpPr>
          <p:cNvPr id="19" name="Rectangle 5"/>
          <p:cNvSpPr>
            <a:spLocks noChangeArrowheads="1"/>
          </p:cNvSpPr>
          <p:nvPr/>
        </p:nvSpPr>
        <p:spPr bwMode="auto">
          <a:xfrm>
            <a:off x="6392883" y="1163763"/>
            <a:ext cx="4152287" cy="1611936"/>
          </a:xfrm>
          <a:prstGeom prst="rect">
            <a:avLst/>
          </a:prstGeom>
          <a:solidFill>
            <a:srgbClr val="DDDDDD"/>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endParaRPr lang="en-US" sz="1400" b="1" kern="0" dirty="0">
              <a:solidFill>
                <a:sysClr val="windowText" lastClr="000000"/>
              </a:solidFill>
              <a:cs typeface="Arial" pitchFamily="34" charset="0"/>
            </a:endParaRPr>
          </a:p>
          <a:p>
            <a:pPr algn="ctr">
              <a:defRPr/>
            </a:pPr>
            <a:endParaRPr lang="en-US" sz="1400" b="1" kern="0" dirty="0">
              <a:solidFill>
                <a:sysClr val="windowText" lastClr="000000"/>
              </a:solidFill>
              <a:cs typeface="Arial" pitchFamily="34" charset="0"/>
            </a:endParaRPr>
          </a:p>
          <a:p>
            <a:pPr algn="ctr">
              <a:defRPr/>
            </a:pPr>
            <a:endParaRPr lang="en-US" sz="1400" b="1" kern="0" dirty="0">
              <a:solidFill>
                <a:sysClr val="windowText" lastClr="000000"/>
              </a:solidFill>
              <a:cs typeface="Arial" pitchFamily="34" charset="0"/>
            </a:endParaRPr>
          </a:p>
          <a:p>
            <a:pPr algn="ctr">
              <a:defRPr/>
            </a:pPr>
            <a:r>
              <a:rPr lang="en-US" sz="1400" b="1" kern="0" dirty="0">
                <a:solidFill>
                  <a:sysClr val="windowText" lastClr="000000"/>
                </a:solidFill>
                <a:cs typeface="Arial" pitchFamily="34" charset="0"/>
              </a:rPr>
              <a:t>Improved Operations</a:t>
            </a:r>
          </a:p>
          <a:p>
            <a:pPr indent="109538" algn="just">
              <a:lnSpc>
                <a:spcPts val="1800"/>
              </a:lnSpc>
              <a:buFontTx/>
              <a:buChar char="•"/>
              <a:defRPr/>
            </a:pPr>
            <a:r>
              <a:rPr lang="en-US" dirty="0"/>
              <a:t>FIs improve </a:t>
            </a:r>
            <a:r>
              <a:rPr lang="en-US" dirty="0"/>
              <a:t>operational efficiencies</a:t>
            </a:r>
          </a:p>
          <a:p>
            <a:pPr indent="109538" algn="just">
              <a:lnSpc>
                <a:spcPts val="1800"/>
              </a:lnSpc>
              <a:defRPr/>
            </a:pPr>
            <a:r>
              <a:rPr lang="en-US" dirty="0"/>
              <a:t>Giving ability to attract investors and funding, and </a:t>
            </a:r>
          </a:p>
          <a:p>
            <a:pPr indent="109538" algn="just">
              <a:lnSpc>
                <a:spcPts val="1800"/>
              </a:lnSpc>
              <a:defRPr/>
            </a:pPr>
            <a:r>
              <a:rPr lang="en-US" dirty="0"/>
              <a:t>better able to use the additional funds. Key</a:t>
            </a:r>
          </a:p>
          <a:p>
            <a:pPr indent="109538" algn="just">
              <a:lnSpc>
                <a:spcPts val="1800"/>
              </a:lnSpc>
              <a:defRPr/>
            </a:pPr>
            <a:r>
              <a:rPr lang="en-US" dirty="0"/>
              <a:t>weak </a:t>
            </a:r>
            <a:r>
              <a:rPr lang="en-US" dirty="0"/>
              <a:t>area’s include:</a:t>
            </a:r>
          </a:p>
          <a:p>
            <a:pPr marL="519113" lvl="1" indent="-177800" algn="just">
              <a:lnSpc>
                <a:spcPts val="1800"/>
              </a:lnSpc>
              <a:buFont typeface="Arial" panose="020B0604020202020204" pitchFamily="34" charset="0"/>
              <a:buChar char="•"/>
              <a:defRPr/>
            </a:pPr>
            <a:r>
              <a:rPr lang="en-US" dirty="0"/>
              <a:t>Institutional </a:t>
            </a:r>
            <a:r>
              <a:rPr lang="en-US" dirty="0"/>
              <a:t>capacity in FCAS countries</a:t>
            </a:r>
          </a:p>
          <a:p>
            <a:pPr marL="519113" lvl="1" indent="-177800" algn="just">
              <a:lnSpc>
                <a:spcPts val="1800"/>
              </a:lnSpc>
              <a:buFont typeface="Arial" panose="020B0604020202020204" pitchFamily="34" charset="0"/>
              <a:buChar char="•"/>
              <a:defRPr/>
            </a:pPr>
            <a:r>
              <a:rPr lang="en-US" dirty="0"/>
              <a:t>Risk </a:t>
            </a:r>
            <a:r>
              <a:rPr lang="en-US" dirty="0"/>
              <a:t>management &amp; CG practices</a:t>
            </a:r>
          </a:p>
          <a:p>
            <a:pPr algn="ctr"/>
            <a:endParaRPr lang="en-US" sz="1400" kern="0" dirty="0">
              <a:solidFill>
                <a:sysClr val="windowText" lastClr="000000"/>
              </a:solidFill>
              <a:cs typeface="Arial" pitchFamily="34" charset="0"/>
            </a:endParaRPr>
          </a:p>
          <a:p>
            <a:pPr algn="ctr"/>
            <a:endParaRPr lang="en-US" sz="1400" kern="0" dirty="0">
              <a:solidFill>
                <a:sysClr val="windowText" lastClr="000000"/>
              </a:solidFill>
              <a:cs typeface="Arial" pitchFamily="34" charset="0"/>
            </a:endParaRPr>
          </a:p>
          <a:p>
            <a:pPr algn="ctr"/>
            <a:endParaRPr lang="en-US" sz="1400" kern="0" dirty="0">
              <a:solidFill>
                <a:sysClr val="windowText" lastClr="000000"/>
              </a:solidFill>
              <a:cs typeface="Arial" pitchFamily="34" charset="0"/>
            </a:endParaRPr>
          </a:p>
        </p:txBody>
      </p:sp>
      <p:sp>
        <p:nvSpPr>
          <p:cNvPr id="21" name="Line 8"/>
          <p:cNvSpPr>
            <a:spLocks noChangeShapeType="1"/>
          </p:cNvSpPr>
          <p:nvPr/>
        </p:nvSpPr>
        <p:spPr bwMode="auto">
          <a:xfrm flipV="1">
            <a:off x="7040564" y="1364495"/>
            <a:ext cx="3200147" cy="4480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dirty="0">
              <a:solidFill>
                <a:sysClr val="windowText" lastClr="000000"/>
              </a:solidFill>
            </a:endParaRPr>
          </a:p>
        </p:txBody>
      </p:sp>
      <p:sp>
        <p:nvSpPr>
          <p:cNvPr id="22" name="Rectangle 9"/>
          <p:cNvSpPr>
            <a:spLocks noChangeArrowheads="1"/>
          </p:cNvSpPr>
          <p:nvPr/>
        </p:nvSpPr>
        <p:spPr bwMode="auto">
          <a:xfrm>
            <a:off x="1701422" y="1163763"/>
            <a:ext cx="3967067" cy="1611936"/>
          </a:xfrm>
          <a:prstGeom prst="rect">
            <a:avLst/>
          </a:prstGeom>
          <a:solidFill>
            <a:srgbClr val="DDDDDD"/>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r>
              <a:rPr lang="en-US" sz="1400" b="1" kern="0" dirty="0">
                <a:solidFill>
                  <a:sysClr val="windowText" lastClr="000000"/>
                </a:solidFill>
                <a:cs typeface="Arial" pitchFamily="34" charset="0"/>
              </a:rPr>
              <a:t>High Market Demand/Opportunity</a:t>
            </a:r>
          </a:p>
          <a:p>
            <a:pPr algn="ctr">
              <a:buFontTx/>
              <a:buChar char="•"/>
              <a:defRPr/>
            </a:pPr>
            <a:endParaRPr lang="en-US" sz="500" kern="0" dirty="0">
              <a:solidFill>
                <a:sysClr val="windowText" lastClr="000000"/>
              </a:solidFill>
              <a:cs typeface="Arial" pitchFamily="34" charset="0"/>
            </a:endParaRPr>
          </a:p>
          <a:p>
            <a:pPr indent="109538" algn="just">
              <a:lnSpc>
                <a:spcPts val="1800"/>
              </a:lnSpc>
              <a:buFont typeface="Arial" panose="020B0604020202020204" pitchFamily="34" charset="0"/>
              <a:buChar char="•"/>
              <a:defRPr/>
            </a:pPr>
            <a:r>
              <a:rPr lang="en-US" dirty="0"/>
              <a:t>There </a:t>
            </a:r>
            <a:r>
              <a:rPr lang="en-US" dirty="0"/>
              <a:t>is a huge demand </a:t>
            </a:r>
            <a:r>
              <a:rPr lang="en-US" dirty="0"/>
              <a:t>for </a:t>
            </a:r>
            <a:r>
              <a:rPr lang="en-US" dirty="0"/>
              <a:t>advisory </a:t>
            </a:r>
          </a:p>
          <a:p>
            <a:pPr indent="109538" algn="just">
              <a:lnSpc>
                <a:spcPts val="1800"/>
              </a:lnSpc>
              <a:defRPr/>
            </a:pPr>
            <a:r>
              <a:rPr lang="en-US" dirty="0"/>
              <a:t>services </a:t>
            </a:r>
          </a:p>
          <a:p>
            <a:pPr indent="109538" algn="just">
              <a:lnSpc>
                <a:spcPts val="1800"/>
              </a:lnSpc>
              <a:buFont typeface="Arial" panose="020B0604020202020204" pitchFamily="34" charset="0"/>
              <a:buChar char="•"/>
              <a:defRPr/>
            </a:pPr>
            <a:r>
              <a:rPr lang="en-US" dirty="0"/>
              <a:t>Women entrepreneurship only 12-15% in MENA, </a:t>
            </a:r>
          </a:p>
          <a:p>
            <a:pPr indent="109538" algn="just">
              <a:lnSpc>
                <a:spcPts val="1800"/>
              </a:lnSpc>
              <a:defRPr/>
            </a:pPr>
            <a:r>
              <a:rPr lang="en-US" dirty="0"/>
              <a:t>less than half of global average</a:t>
            </a:r>
          </a:p>
          <a:p>
            <a:pPr indent="109538" algn="just">
              <a:lnSpc>
                <a:spcPts val="1800"/>
              </a:lnSpc>
              <a:buFont typeface="Arial" panose="020B0604020202020204" pitchFamily="34" charset="0"/>
              <a:buChar char="•"/>
              <a:defRPr/>
            </a:pPr>
            <a:r>
              <a:rPr lang="en-US" dirty="0"/>
              <a:t>Entrepreneurs lack training </a:t>
            </a:r>
            <a:r>
              <a:rPr lang="en-US" dirty="0"/>
              <a:t>&amp; networking </a:t>
            </a:r>
            <a:r>
              <a:rPr lang="en-US" dirty="0"/>
              <a:t>avenues</a:t>
            </a:r>
          </a:p>
          <a:p>
            <a:pPr marL="91440" indent="91440" algn="ctr">
              <a:defRPr/>
            </a:pPr>
            <a:endParaRPr lang="en-US" kern="0" dirty="0">
              <a:solidFill>
                <a:sysClr val="windowText" lastClr="000000"/>
              </a:solidFill>
              <a:cs typeface="Arial" pitchFamily="34" charset="0"/>
            </a:endParaRPr>
          </a:p>
        </p:txBody>
      </p:sp>
      <p:sp>
        <p:nvSpPr>
          <p:cNvPr id="23" name="Line 10"/>
          <p:cNvSpPr>
            <a:spLocks noChangeShapeType="1"/>
          </p:cNvSpPr>
          <p:nvPr/>
        </p:nvSpPr>
        <p:spPr bwMode="auto">
          <a:xfrm>
            <a:off x="2101842" y="1409299"/>
            <a:ext cx="32194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dirty="0">
              <a:solidFill>
                <a:sysClr val="windowText" lastClr="000000"/>
              </a:solidFill>
            </a:endParaRPr>
          </a:p>
        </p:txBody>
      </p:sp>
      <p:sp>
        <p:nvSpPr>
          <p:cNvPr id="24" name="Rectangle 11"/>
          <p:cNvSpPr>
            <a:spLocks noChangeArrowheads="1"/>
          </p:cNvSpPr>
          <p:nvPr/>
        </p:nvSpPr>
        <p:spPr bwMode="auto">
          <a:xfrm>
            <a:off x="1701422" y="4298312"/>
            <a:ext cx="3967067" cy="1736739"/>
          </a:xfrm>
          <a:prstGeom prst="rect">
            <a:avLst/>
          </a:prstGeom>
          <a:solidFill>
            <a:srgbClr val="DDDDDD"/>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r>
              <a:rPr lang="en-US" sz="1400" b="1" kern="0" dirty="0">
                <a:solidFill>
                  <a:sysClr val="windowText" lastClr="000000"/>
                </a:solidFill>
                <a:cs typeface="Arial" pitchFamily="34" charset="0"/>
              </a:rPr>
              <a:t>Increased Outreach</a:t>
            </a:r>
          </a:p>
          <a:p>
            <a:pPr marL="91440" indent="91440" algn="just">
              <a:defRPr/>
            </a:pPr>
            <a:endParaRPr lang="en-US" sz="1200" i="1" kern="0" dirty="0">
              <a:solidFill>
                <a:sysClr val="windowText" lastClr="000000"/>
              </a:solidFill>
              <a:cs typeface="Arial" pitchFamily="34" charset="0"/>
            </a:endParaRPr>
          </a:p>
          <a:p>
            <a:pPr indent="109538" algn="just">
              <a:lnSpc>
                <a:spcPts val="1800"/>
              </a:lnSpc>
              <a:buFont typeface="Arial" panose="020B0604020202020204" pitchFamily="34" charset="0"/>
              <a:buChar char="•"/>
            </a:pPr>
            <a:r>
              <a:rPr lang="en-US" dirty="0"/>
              <a:t>FIs are able to sustainably and profitable </a:t>
            </a:r>
          </a:p>
          <a:p>
            <a:pPr indent="109538" algn="just">
              <a:lnSpc>
                <a:spcPts val="1800"/>
              </a:lnSpc>
              <a:buFont typeface="Arial" panose="020B0604020202020204" pitchFamily="34" charset="0"/>
              <a:buChar char="•"/>
            </a:pPr>
            <a:r>
              <a:rPr lang="en-US" dirty="0"/>
              <a:t>increase </a:t>
            </a:r>
            <a:r>
              <a:rPr lang="en-US" dirty="0"/>
              <a:t>outreach to the </a:t>
            </a:r>
            <a:r>
              <a:rPr lang="en-US" dirty="0"/>
              <a:t>un/under-served</a:t>
            </a:r>
            <a:endParaRPr lang="en-US" dirty="0"/>
          </a:p>
          <a:p>
            <a:pPr indent="109538" algn="just">
              <a:lnSpc>
                <a:spcPts val="1800"/>
              </a:lnSpc>
              <a:buFont typeface="Arial" panose="020B0604020202020204" pitchFamily="34" charset="0"/>
              <a:buChar char="•"/>
            </a:pPr>
            <a:r>
              <a:rPr lang="en-US" dirty="0"/>
              <a:t>MSME credit Gap(MENA) of US $ 250 </a:t>
            </a:r>
            <a:r>
              <a:rPr lang="en-US" dirty="0" err="1"/>
              <a:t>Bn</a:t>
            </a:r>
            <a:r>
              <a:rPr lang="en-US" dirty="0"/>
              <a:t>*</a:t>
            </a:r>
          </a:p>
          <a:p>
            <a:pPr indent="109538" algn="just">
              <a:lnSpc>
                <a:spcPts val="1800"/>
              </a:lnSpc>
              <a:buFont typeface="Arial" panose="020B0604020202020204" pitchFamily="34" charset="0"/>
              <a:buChar char="•"/>
            </a:pPr>
            <a:r>
              <a:rPr lang="en-US" dirty="0"/>
              <a:t>30-35% of SMEs remain excluded owing </a:t>
            </a:r>
            <a:r>
              <a:rPr lang="en-US" dirty="0"/>
              <a:t>to</a:t>
            </a:r>
          </a:p>
          <a:p>
            <a:pPr indent="109538" algn="just">
              <a:lnSpc>
                <a:spcPts val="1800"/>
              </a:lnSpc>
            </a:pPr>
            <a:r>
              <a:rPr lang="en-US" dirty="0"/>
              <a:t>absence </a:t>
            </a:r>
            <a:r>
              <a:rPr lang="en-US" dirty="0"/>
              <a:t>of Islamic banking</a:t>
            </a:r>
            <a:endParaRPr lang="en-US" kern="0" dirty="0">
              <a:solidFill>
                <a:sysClr val="windowText" lastClr="000000"/>
              </a:solidFill>
              <a:cs typeface="Arial" pitchFamily="34" charset="0"/>
            </a:endParaRPr>
          </a:p>
        </p:txBody>
      </p:sp>
      <p:sp>
        <p:nvSpPr>
          <p:cNvPr id="25" name="Line 12"/>
          <p:cNvSpPr>
            <a:spLocks noChangeShapeType="1"/>
          </p:cNvSpPr>
          <p:nvPr/>
        </p:nvSpPr>
        <p:spPr bwMode="auto">
          <a:xfrm>
            <a:off x="2101842" y="4642370"/>
            <a:ext cx="32194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a:solidFill>
                <a:sysClr val="windowText" lastClr="000000"/>
              </a:solidFill>
            </a:endParaRPr>
          </a:p>
        </p:txBody>
      </p:sp>
      <p:sp>
        <p:nvSpPr>
          <p:cNvPr id="26" name="Rectangle 13"/>
          <p:cNvSpPr>
            <a:spLocks noChangeArrowheads="1"/>
          </p:cNvSpPr>
          <p:nvPr/>
        </p:nvSpPr>
        <p:spPr bwMode="auto">
          <a:xfrm>
            <a:off x="6392884" y="4298311"/>
            <a:ext cx="4152286" cy="1741988"/>
          </a:xfrm>
          <a:prstGeom prst="rect">
            <a:avLst/>
          </a:prstGeom>
          <a:solidFill>
            <a:srgbClr val="DDDDDD"/>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r>
              <a:rPr lang="en-US" sz="1400" b="1" kern="0" dirty="0">
                <a:solidFill>
                  <a:sysClr val="windowText" lastClr="000000"/>
                </a:solidFill>
                <a:cs typeface="Arial" pitchFamily="34" charset="0"/>
              </a:rPr>
              <a:t>Improved performance of  existing investment</a:t>
            </a:r>
          </a:p>
          <a:p>
            <a:pPr algn="ctr">
              <a:defRPr/>
            </a:pPr>
            <a:r>
              <a:rPr lang="en-US" sz="1400" b="1" kern="0" dirty="0">
                <a:solidFill>
                  <a:sysClr val="windowText" lastClr="000000"/>
                </a:solidFill>
                <a:cs typeface="Arial" pitchFamily="34" charset="0"/>
              </a:rPr>
              <a:t> clients</a:t>
            </a:r>
          </a:p>
          <a:p>
            <a:pPr algn="ctr">
              <a:defRPr/>
            </a:pPr>
            <a:endParaRPr lang="en-US" sz="1400" i="1" kern="0" dirty="0">
              <a:solidFill>
                <a:sysClr val="windowText" lastClr="000000"/>
              </a:solidFill>
              <a:cs typeface="Arial" pitchFamily="34" charset="0"/>
            </a:endParaRPr>
          </a:p>
          <a:p>
            <a:pPr algn="ctr">
              <a:defRPr/>
            </a:pPr>
            <a:endParaRPr lang="en-US" sz="1400" i="1" kern="0" dirty="0">
              <a:solidFill>
                <a:sysClr val="windowText" lastClr="000000"/>
              </a:solidFill>
              <a:cs typeface="Arial" pitchFamily="34" charset="0"/>
            </a:endParaRPr>
          </a:p>
          <a:p>
            <a:pPr marL="91440" indent="91440" algn="just">
              <a:lnSpc>
                <a:spcPts val="1800"/>
              </a:lnSpc>
              <a:buFont typeface="Arial" panose="020B0604020202020204" pitchFamily="34" charset="0"/>
              <a:buChar char="•"/>
              <a:defRPr/>
            </a:pPr>
            <a:r>
              <a:rPr lang="en-US" sz="1200" kern="0" dirty="0">
                <a:solidFill>
                  <a:sysClr val="windowText" lastClr="000000"/>
                </a:solidFill>
                <a:cs typeface="Arial" pitchFamily="34" charset="0"/>
              </a:rPr>
              <a:t>Improved </a:t>
            </a:r>
            <a:r>
              <a:rPr lang="en-US" sz="1200" kern="0" dirty="0">
                <a:solidFill>
                  <a:sysClr val="windowText" lastClr="000000"/>
                </a:solidFill>
                <a:cs typeface="Arial" pitchFamily="34" charset="0"/>
              </a:rPr>
              <a:t>governance and efficiency of </a:t>
            </a:r>
            <a:endParaRPr lang="en-US" sz="1200" kern="0" dirty="0">
              <a:solidFill>
                <a:sysClr val="windowText" lastClr="000000"/>
              </a:solidFill>
              <a:cs typeface="Arial" pitchFamily="34" charset="0"/>
            </a:endParaRPr>
          </a:p>
          <a:p>
            <a:pPr marL="91440" indent="91440" algn="just">
              <a:lnSpc>
                <a:spcPts val="1800"/>
              </a:lnSpc>
              <a:defRPr/>
            </a:pPr>
            <a:r>
              <a:rPr lang="en-US" sz="1200" kern="0" dirty="0">
                <a:solidFill>
                  <a:sysClr val="windowText" lastClr="000000"/>
                </a:solidFill>
                <a:cs typeface="Arial" pitchFamily="34" charset="0"/>
              </a:rPr>
              <a:t>existing </a:t>
            </a:r>
            <a:r>
              <a:rPr lang="en-US" sz="1200" kern="0" dirty="0">
                <a:solidFill>
                  <a:sysClr val="windowText" lastClr="000000"/>
                </a:solidFill>
                <a:cs typeface="Arial" pitchFamily="34" charset="0"/>
              </a:rPr>
              <a:t>and potential </a:t>
            </a:r>
            <a:r>
              <a:rPr lang="en-US" sz="1200" kern="0" dirty="0">
                <a:solidFill>
                  <a:sysClr val="windowText" lastClr="000000"/>
                </a:solidFill>
                <a:cs typeface="Arial" pitchFamily="34" charset="0"/>
              </a:rPr>
              <a:t>investee FIs</a:t>
            </a:r>
            <a:endParaRPr lang="en-US" sz="1200" kern="0" dirty="0">
              <a:solidFill>
                <a:sysClr val="windowText" lastClr="000000"/>
              </a:solidFill>
              <a:cs typeface="Arial" pitchFamily="34" charset="0"/>
            </a:endParaRPr>
          </a:p>
        </p:txBody>
      </p:sp>
      <p:sp>
        <p:nvSpPr>
          <p:cNvPr id="27" name="Line 14"/>
          <p:cNvSpPr>
            <a:spLocks noChangeShapeType="1"/>
          </p:cNvSpPr>
          <p:nvPr/>
        </p:nvSpPr>
        <p:spPr bwMode="auto">
          <a:xfrm>
            <a:off x="6823105" y="4933766"/>
            <a:ext cx="3291840" cy="158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a:solidFill>
                <a:sysClr val="windowText" lastClr="000000"/>
              </a:solidFill>
            </a:endParaRPr>
          </a:p>
        </p:txBody>
      </p:sp>
      <p:grpSp>
        <p:nvGrpSpPr>
          <p:cNvPr id="3" name="Group 2"/>
          <p:cNvGrpSpPr/>
          <p:nvPr/>
        </p:nvGrpSpPr>
        <p:grpSpPr>
          <a:xfrm>
            <a:off x="3825250" y="2883382"/>
            <a:ext cx="4270000" cy="1275358"/>
            <a:chOff x="2301250" y="2362200"/>
            <a:chExt cx="4270000" cy="1752600"/>
          </a:xfrm>
        </p:grpSpPr>
        <p:sp>
          <p:nvSpPr>
            <p:cNvPr id="20" name="Rectangle 7"/>
            <p:cNvSpPr>
              <a:spLocks noChangeArrowheads="1"/>
            </p:cNvSpPr>
            <p:nvPr/>
          </p:nvSpPr>
          <p:spPr bwMode="auto">
            <a:xfrm>
              <a:off x="2893388" y="2705100"/>
              <a:ext cx="2971800" cy="1066800"/>
            </a:xfrm>
            <a:prstGeom prst="rect">
              <a:avLst/>
            </a:prstGeom>
            <a:solidFill>
              <a:srgbClr val="004B6C"/>
            </a:solidFill>
            <a:ln>
              <a:noFill/>
            </a:ln>
            <a:effectLst>
              <a:outerShdw dist="35921" dir="2700000" algn="ctr" rotWithShape="0">
                <a:srgbClr val="808080"/>
              </a:outerShdw>
            </a:effectLst>
          </p:spPr>
          <p:txBody>
            <a:bodyPr wrap="none" anchor="ctr"/>
            <a:lstStyle/>
            <a:p>
              <a:pPr algn="ctr">
                <a:defRPr/>
              </a:pPr>
              <a:r>
                <a:rPr lang="en-US" sz="1400" b="1" kern="0" dirty="0">
                  <a:solidFill>
                    <a:srgbClr val="FFFFFF"/>
                  </a:solidFill>
                  <a:cs typeface="Arial" pitchFamily="34" charset="0"/>
                </a:rPr>
                <a:t>IFC FIG Advisory Services</a:t>
              </a:r>
            </a:p>
            <a:p>
              <a:pPr algn="ctr">
                <a:defRPr/>
              </a:pPr>
              <a:r>
                <a:rPr lang="en-US" sz="1400" i="1" kern="0" dirty="0">
                  <a:solidFill>
                    <a:srgbClr val="FFFFFF"/>
                  </a:solidFill>
                  <a:cs typeface="Arial" pitchFamily="34" charset="0"/>
                </a:rPr>
                <a:t>Why provide Advisory Services?</a:t>
              </a:r>
            </a:p>
          </p:txBody>
        </p:sp>
        <p:sp>
          <p:nvSpPr>
            <p:cNvPr id="28" name="AutoShape 15"/>
            <p:cNvSpPr>
              <a:spLocks noChangeArrowheads="1"/>
            </p:cNvSpPr>
            <p:nvPr/>
          </p:nvSpPr>
          <p:spPr bwMode="auto">
            <a:xfrm rot="2735223">
              <a:off x="5971175" y="3474150"/>
              <a:ext cx="457200" cy="742950"/>
            </a:xfrm>
            <a:prstGeom prst="rightArrow">
              <a:avLst>
                <a:gd name="adj1" fmla="val 50000"/>
                <a:gd name="adj2" fmla="val 25000"/>
              </a:avLst>
            </a:prstGeom>
            <a:solidFill>
              <a:srgbClr val="004B6C"/>
            </a:solid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29" name="AutoShape 16"/>
            <p:cNvSpPr>
              <a:spLocks noChangeArrowheads="1"/>
            </p:cNvSpPr>
            <p:nvPr/>
          </p:nvSpPr>
          <p:spPr bwMode="auto">
            <a:xfrm rot="19448284">
              <a:off x="5933450" y="2362200"/>
              <a:ext cx="495300" cy="685800"/>
            </a:xfrm>
            <a:prstGeom prst="rightArrow">
              <a:avLst>
                <a:gd name="adj1" fmla="val 50000"/>
                <a:gd name="adj2" fmla="val 25000"/>
              </a:avLst>
            </a:prstGeom>
            <a:solidFill>
              <a:srgbClr val="004B6C"/>
            </a:solid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0" name="AutoShape 17"/>
            <p:cNvSpPr>
              <a:spLocks noChangeArrowheads="1"/>
            </p:cNvSpPr>
            <p:nvPr/>
          </p:nvSpPr>
          <p:spPr bwMode="auto">
            <a:xfrm rot="12967279">
              <a:off x="2301250" y="2362200"/>
              <a:ext cx="495300" cy="685800"/>
            </a:xfrm>
            <a:prstGeom prst="rightArrow">
              <a:avLst>
                <a:gd name="adj1" fmla="val 50000"/>
                <a:gd name="adj2" fmla="val 25000"/>
              </a:avLst>
            </a:prstGeom>
            <a:solidFill>
              <a:srgbClr val="004B6C"/>
            </a:solid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1" name="AutoShape 18"/>
            <p:cNvSpPr>
              <a:spLocks noChangeArrowheads="1"/>
            </p:cNvSpPr>
            <p:nvPr/>
          </p:nvSpPr>
          <p:spPr bwMode="auto">
            <a:xfrm rot="8572295">
              <a:off x="2301250" y="3429000"/>
              <a:ext cx="495300" cy="685800"/>
            </a:xfrm>
            <a:prstGeom prst="rightArrow">
              <a:avLst>
                <a:gd name="adj1" fmla="val 50000"/>
                <a:gd name="adj2" fmla="val 25000"/>
              </a:avLst>
            </a:prstGeom>
            <a:solidFill>
              <a:srgbClr val="004B6C"/>
            </a:solid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grpSp>
      <p:sp>
        <p:nvSpPr>
          <p:cNvPr id="2" name="TextBox 1"/>
          <p:cNvSpPr txBox="1"/>
          <p:nvPr/>
        </p:nvSpPr>
        <p:spPr>
          <a:xfrm>
            <a:off x="1855669" y="6040299"/>
            <a:ext cx="2201244" cy="253916"/>
          </a:xfrm>
          <a:prstGeom prst="rect">
            <a:avLst/>
          </a:prstGeom>
          <a:noFill/>
        </p:spPr>
        <p:txBody>
          <a:bodyPr wrap="none" rtlCol="0">
            <a:spAutoFit/>
          </a:bodyPr>
          <a:lstStyle/>
          <a:p>
            <a:r>
              <a:rPr lang="en-US" sz="1050" dirty="0"/>
              <a:t>* </a:t>
            </a:r>
            <a:r>
              <a:rPr lang="en-US" sz="1050" dirty="0" err="1"/>
              <a:t>Mc</a:t>
            </a:r>
            <a:r>
              <a:rPr lang="en-US" sz="1050" dirty="0"/>
              <a:t> </a:t>
            </a:r>
            <a:r>
              <a:rPr lang="en-US" sz="1050" dirty="0" err="1"/>
              <a:t>kinsey</a:t>
            </a:r>
            <a:r>
              <a:rPr lang="en-US" sz="1050" dirty="0"/>
              <a:t> MSME Finance database</a:t>
            </a:r>
            <a:endParaRPr lang="en-US" sz="1050" dirty="0"/>
          </a:p>
        </p:txBody>
      </p:sp>
    </p:spTree>
    <p:extLst>
      <p:ext uri="{BB962C8B-B14F-4D97-AF65-F5344CB8AC3E}">
        <p14:creationId xmlns:p14="http://schemas.microsoft.com/office/powerpoint/2010/main" val="1181839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2" y="184727"/>
            <a:ext cx="8229600" cy="361856"/>
          </a:xfrm>
        </p:spPr>
        <p:txBody>
          <a:bodyPr>
            <a:noAutofit/>
          </a:bodyPr>
          <a:lstStyle/>
          <a:p>
            <a:r>
              <a:rPr lang="en-US" sz="2400" dirty="0"/>
              <a:t>A </a:t>
            </a:r>
            <a:r>
              <a:rPr lang="en-US" sz="2400" dirty="0" smtClean="0"/>
              <a:t>whole new approach to credit – Big Data</a:t>
            </a:r>
            <a:endParaRPr lang="en-US" sz="2400" dirty="0"/>
          </a:p>
        </p:txBody>
      </p:sp>
      <p:pic>
        <p:nvPicPr>
          <p:cNvPr id="4" name="Picture 3"/>
          <p:cNvPicPr>
            <a:picLocks noChangeAspect="1"/>
          </p:cNvPicPr>
          <p:nvPr/>
        </p:nvPicPr>
        <p:blipFill>
          <a:blip r:embed="rId2"/>
          <a:stretch>
            <a:fillRect/>
          </a:stretch>
        </p:blipFill>
        <p:spPr>
          <a:xfrm>
            <a:off x="1600299" y="921834"/>
            <a:ext cx="8933230" cy="4441676"/>
          </a:xfrm>
          <a:prstGeom prst="rect">
            <a:avLst/>
          </a:prstGeom>
        </p:spPr>
      </p:pic>
    </p:spTree>
    <p:extLst>
      <p:ext uri="{BB962C8B-B14F-4D97-AF65-F5344CB8AC3E}">
        <p14:creationId xmlns:p14="http://schemas.microsoft.com/office/powerpoint/2010/main" val="339563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0"/>
            <a:ext cx="9144893" cy="744794"/>
          </a:xfrm>
        </p:spPr>
        <p:txBody>
          <a:bodyPr>
            <a:normAutofit/>
          </a:bodyPr>
          <a:lstStyle/>
          <a:p>
            <a:r>
              <a:rPr lang="en-US" sz="2400" dirty="0" smtClean="0"/>
              <a:t>Data and advanced analytics can save between 15</a:t>
            </a:r>
            <a:r>
              <a:rPr lang="en-US" sz="2400" dirty="0"/>
              <a:t>% </a:t>
            </a:r>
            <a:r>
              <a:rPr lang="en-US" sz="2400" dirty="0" smtClean="0"/>
              <a:t>and 30</a:t>
            </a:r>
            <a:r>
              <a:rPr lang="en-US" sz="2400" dirty="0"/>
              <a:t>% </a:t>
            </a:r>
            <a:r>
              <a:rPr lang="en-US" sz="2400" dirty="0" smtClean="0"/>
              <a:t>of costs</a:t>
            </a:r>
            <a:endParaRPr lang="en-US" sz="2400" dirty="0"/>
          </a:p>
        </p:txBody>
      </p:sp>
      <p:pic>
        <p:nvPicPr>
          <p:cNvPr id="4" name="Picture 3"/>
          <p:cNvPicPr>
            <a:picLocks noChangeAspect="1"/>
          </p:cNvPicPr>
          <p:nvPr/>
        </p:nvPicPr>
        <p:blipFill rotWithShape="1">
          <a:blip r:embed="rId2"/>
          <a:srcRect l="10404" t="8351" r="9597" b="4623"/>
          <a:stretch/>
        </p:blipFill>
        <p:spPr>
          <a:xfrm>
            <a:off x="2040194" y="958645"/>
            <a:ext cx="8310704" cy="5085280"/>
          </a:xfrm>
          <a:prstGeom prst="rect">
            <a:avLst/>
          </a:prstGeom>
        </p:spPr>
      </p:pic>
    </p:spTree>
    <p:extLst>
      <p:ext uri="{BB962C8B-B14F-4D97-AF65-F5344CB8AC3E}">
        <p14:creationId xmlns:p14="http://schemas.microsoft.com/office/powerpoint/2010/main" val="231374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442452"/>
          </a:xfrm>
        </p:spPr>
        <p:txBody>
          <a:bodyPr>
            <a:normAutofit/>
          </a:bodyPr>
          <a:lstStyle/>
          <a:p>
            <a:r>
              <a:rPr lang="en-US" sz="2400" dirty="0"/>
              <a:t>Who’s already using them?</a:t>
            </a:r>
          </a:p>
        </p:txBody>
      </p:sp>
      <p:pic>
        <p:nvPicPr>
          <p:cNvPr id="4" name="Picture 3"/>
          <p:cNvPicPr>
            <a:picLocks noChangeAspect="1"/>
          </p:cNvPicPr>
          <p:nvPr/>
        </p:nvPicPr>
        <p:blipFill rotWithShape="1">
          <a:blip r:embed="rId2"/>
          <a:srcRect l="12903" t="9355" r="11855" b="4193"/>
          <a:stretch/>
        </p:blipFill>
        <p:spPr>
          <a:xfrm>
            <a:off x="1964838" y="752167"/>
            <a:ext cx="8146613" cy="5265175"/>
          </a:xfrm>
          <a:prstGeom prst="rect">
            <a:avLst/>
          </a:prstGeom>
        </p:spPr>
      </p:pic>
    </p:spTree>
    <p:extLst>
      <p:ext uri="{BB962C8B-B14F-4D97-AF65-F5344CB8AC3E}">
        <p14:creationId xmlns:p14="http://schemas.microsoft.com/office/powerpoint/2010/main" val="2586852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282" y="558468"/>
            <a:ext cx="7772400" cy="544385"/>
          </a:xfrm>
        </p:spPr>
        <p:txBody>
          <a:bodyPr anchor="t"/>
          <a:lstStyle/>
          <a:p>
            <a:pPr algn="l"/>
            <a:r>
              <a:rPr lang="en-US" sz="2400" dirty="0" smtClean="0"/>
              <a:t>Remember  – DFS IS NOT about technology</a:t>
            </a:r>
            <a:endParaRPr lang="en-US" sz="2400" dirty="0"/>
          </a:p>
        </p:txBody>
      </p:sp>
      <p:sp>
        <p:nvSpPr>
          <p:cNvPr id="5" name="Subtitle 4"/>
          <p:cNvSpPr>
            <a:spLocks noGrp="1"/>
          </p:cNvSpPr>
          <p:nvPr>
            <p:ph type="subTitle" idx="1"/>
          </p:nvPr>
        </p:nvSpPr>
        <p:spPr>
          <a:xfrm>
            <a:off x="592282" y="1175658"/>
            <a:ext cx="10761517" cy="3043052"/>
          </a:xfrm>
        </p:spPr>
        <p:txBody>
          <a:bodyPr/>
          <a:lstStyle/>
          <a:p>
            <a:pPr marL="342900" indent="-342900" algn="just">
              <a:lnSpc>
                <a:spcPct val="100000"/>
              </a:lnSpc>
              <a:spcBef>
                <a:spcPts val="0"/>
              </a:spcBef>
              <a:buFont typeface="Arial" panose="020B0604020202020204" pitchFamily="34" charset="0"/>
              <a:buChar char="•"/>
            </a:pPr>
            <a:r>
              <a:rPr lang="en-US" smtClean="0"/>
              <a:t>It is a technologically enabled business proposition</a:t>
            </a:r>
          </a:p>
          <a:p>
            <a:pPr marL="342900" indent="-342900" algn="just">
              <a:lnSpc>
                <a:spcPct val="100000"/>
              </a:lnSpc>
              <a:spcBef>
                <a:spcPts val="0"/>
              </a:spcBef>
              <a:buFont typeface="Arial" panose="020B0604020202020204" pitchFamily="34" charset="0"/>
              <a:buChar char="•"/>
            </a:pPr>
            <a:endParaRPr lang="en-US" smtClean="0"/>
          </a:p>
          <a:p>
            <a:pPr marL="342900" indent="-342900" algn="just">
              <a:lnSpc>
                <a:spcPct val="100000"/>
              </a:lnSpc>
              <a:spcBef>
                <a:spcPts val="0"/>
              </a:spcBef>
              <a:buFont typeface="Arial" panose="020B0604020202020204" pitchFamily="34" charset="0"/>
              <a:buChar char="•"/>
            </a:pPr>
            <a:r>
              <a:rPr lang="en-US" smtClean="0"/>
              <a:t>There are many business options to choose from and this choice is driven by organizational strategy</a:t>
            </a:r>
          </a:p>
          <a:p>
            <a:pPr marL="342900" indent="-342900" algn="just">
              <a:lnSpc>
                <a:spcPct val="100000"/>
              </a:lnSpc>
              <a:spcBef>
                <a:spcPts val="0"/>
              </a:spcBef>
              <a:buFont typeface="Arial" panose="020B0604020202020204" pitchFamily="34" charset="0"/>
              <a:buChar char="•"/>
            </a:pPr>
            <a:endParaRPr lang="en-US" smtClean="0"/>
          </a:p>
          <a:p>
            <a:pPr marL="342900" indent="-342900" algn="just">
              <a:lnSpc>
                <a:spcPct val="100000"/>
              </a:lnSpc>
              <a:spcBef>
                <a:spcPts val="0"/>
              </a:spcBef>
              <a:buFont typeface="Arial" panose="020B0604020202020204" pitchFamily="34" charset="0"/>
              <a:buChar char="•"/>
            </a:pPr>
            <a:r>
              <a:rPr lang="en-US" smtClean="0"/>
              <a:t>There is technology available on the market to support (almost)</a:t>
            </a:r>
            <a:r>
              <a:rPr lang="en-US" baseline="0" smtClean="0"/>
              <a:t> any choice made by business</a:t>
            </a:r>
            <a:endParaRPr lang="en-US" dirty="0"/>
          </a:p>
        </p:txBody>
      </p:sp>
      <p:sp>
        <p:nvSpPr>
          <p:cNvPr id="4" name="Slide Number Placeholder 3"/>
          <p:cNvSpPr>
            <a:spLocks noGrp="1"/>
          </p:cNvSpPr>
          <p:nvPr>
            <p:ph type="sldNum" sz="quarter" idx="12"/>
          </p:nvPr>
        </p:nvSpPr>
        <p:spPr/>
        <p:txBody>
          <a:bodyPr/>
          <a:lstStyle/>
          <a:p>
            <a:pPr>
              <a:defRPr/>
            </a:pPr>
            <a:fld id="{7BF03A4D-3ECA-45BF-BA70-30C8464A2D01}" type="slidenum">
              <a:rPr lang="en-US" smtClean="0"/>
              <a:pPr>
                <a:defRPr/>
              </a:pPr>
              <a:t>23</a:t>
            </a:fld>
            <a:endParaRPr lang="en-US"/>
          </a:p>
        </p:txBody>
      </p:sp>
      <p:sp>
        <p:nvSpPr>
          <p:cNvPr id="6" name="Title 1"/>
          <p:cNvSpPr txBox="1">
            <a:spLocks/>
          </p:cNvSpPr>
          <p:nvPr/>
        </p:nvSpPr>
        <p:spPr bwMode="auto">
          <a:xfrm>
            <a:off x="592281" y="3967912"/>
            <a:ext cx="8156221" cy="147002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eaLnBrk="0" hangingPunct="0">
              <a:buFont typeface="Arial" charset="0"/>
            </a:pPr>
            <a:r>
              <a:rPr lang="en-US" sz="2400" cap="none" dirty="0">
                <a:cs typeface="Andes ExtraLight"/>
              </a:rPr>
              <a:t>Agency Banking offers distribution but is not a panacea</a:t>
            </a:r>
          </a:p>
        </p:txBody>
      </p:sp>
      <p:sp>
        <p:nvSpPr>
          <p:cNvPr id="7" name="Subtitle 2"/>
          <p:cNvSpPr txBox="1">
            <a:spLocks/>
          </p:cNvSpPr>
          <p:nvPr/>
        </p:nvSpPr>
        <p:spPr bwMode="auto">
          <a:xfrm>
            <a:off x="592283" y="4561637"/>
            <a:ext cx="1076151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ctr" rtl="0" eaLnBrk="1" fontAlgn="base" hangingPunct="1">
              <a:lnSpc>
                <a:spcPct val="115000"/>
              </a:lnSpc>
              <a:spcBef>
                <a:spcPct val="20000"/>
              </a:spcBef>
              <a:spcAft>
                <a:spcPct val="0"/>
              </a:spcAft>
              <a:buClr>
                <a:srgbClr val="00783C"/>
              </a:buClr>
              <a:buNone/>
              <a:defRPr>
                <a:solidFill>
                  <a:schemeClr val="tx1">
                    <a:tint val="75000"/>
                  </a:schemeClr>
                </a:solidFill>
                <a:latin typeface="+mn-lt"/>
                <a:ea typeface="ＭＳ Ｐゴシック" charset="0"/>
                <a:cs typeface="ＭＳ Ｐゴシック" charset="0"/>
              </a:defRPr>
            </a:lvl1pPr>
            <a:lvl2pPr marL="457200" indent="0" algn="ctr" rtl="0" eaLnBrk="1" fontAlgn="base" hangingPunct="1">
              <a:spcBef>
                <a:spcPct val="20000"/>
              </a:spcBef>
              <a:spcAft>
                <a:spcPct val="0"/>
              </a:spcAft>
              <a:buClr>
                <a:srgbClr val="00783C"/>
              </a:buClr>
              <a:buFont typeface="Wingdings" charset="0"/>
              <a:buNone/>
              <a:defRPr>
                <a:solidFill>
                  <a:schemeClr val="tx1">
                    <a:tint val="75000"/>
                  </a:schemeClr>
                </a:solidFill>
                <a:latin typeface="+mn-lt"/>
                <a:ea typeface="ＭＳ Ｐゴシック" charset="0"/>
              </a:defRPr>
            </a:lvl2pPr>
            <a:lvl3pPr marL="914400" indent="0" algn="ctr" rtl="0" eaLnBrk="1" fontAlgn="base" hangingPunct="1">
              <a:spcBef>
                <a:spcPct val="20000"/>
              </a:spcBef>
              <a:spcAft>
                <a:spcPct val="0"/>
              </a:spcAft>
              <a:buClr>
                <a:srgbClr val="00783C"/>
              </a:buClr>
              <a:buNone/>
              <a:defRPr>
                <a:solidFill>
                  <a:schemeClr val="tx1">
                    <a:tint val="75000"/>
                  </a:schemeClr>
                </a:solidFill>
                <a:latin typeface="+mn-lt"/>
                <a:ea typeface="ＭＳ Ｐゴシック" charset="0"/>
              </a:defRPr>
            </a:lvl3pPr>
            <a:lvl4pPr marL="1371600" indent="0" algn="ctr" rtl="0" eaLnBrk="1" fontAlgn="base" hangingPunct="1">
              <a:spcBef>
                <a:spcPct val="20000"/>
              </a:spcBef>
              <a:spcAft>
                <a:spcPct val="0"/>
              </a:spcAft>
              <a:buClr>
                <a:srgbClr val="00783C"/>
              </a:buClr>
              <a:buNone/>
              <a:defRPr>
                <a:solidFill>
                  <a:schemeClr val="tx1">
                    <a:tint val="75000"/>
                  </a:schemeClr>
                </a:solidFill>
                <a:latin typeface="+mn-lt"/>
                <a:ea typeface="ＭＳ Ｐゴシック" charset="0"/>
              </a:defRPr>
            </a:lvl4pPr>
            <a:lvl5pPr marL="1828800" indent="0" algn="ctr" rtl="0" eaLnBrk="1" fontAlgn="base" hangingPunct="1">
              <a:spcBef>
                <a:spcPct val="20000"/>
              </a:spcBef>
              <a:spcAft>
                <a:spcPct val="0"/>
              </a:spcAft>
              <a:buClr>
                <a:srgbClr val="00783C"/>
              </a:buClr>
              <a:buNone/>
              <a:defRPr>
                <a:solidFill>
                  <a:schemeClr val="tx1">
                    <a:tint val="75000"/>
                  </a:schemeClr>
                </a:solidFill>
                <a:latin typeface="+mn-lt"/>
                <a:ea typeface="ＭＳ Ｐゴシック" charset="0"/>
              </a:defRPr>
            </a:lvl5pPr>
            <a:lvl6pPr marL="2286000" indent="0" algn="ctr" rtl="0" eaLnBrk="1" fontAlgn="base" hangingPunct="1">
              <a:spcBef>
                <a:spcPct val="20000"/>
              </a:spcBef>
              <a:spcAft>
                <a:spcPct val="0"/>
              </a:spcAft>
              <a:buClr>
                <a:srgbClr val="00783C"/>
              </a:buClr>
              <a:buNone/>
              <a:defRPr sz="1600">
                <a:solidFill>
                  <a:schemeClr val="tx1">
                    <a:tint val="75000"/>
                  </a:schemeClr>
                </a:solidFill>
                <a:latin typeface="+mn-lt"/>
              </a:defRPr>
            </a:lvl6pPr>
            <a:lvl7pPr marL="2743200" indent="0" algn="ctr" rtl="0" eaLnBrk="1" fontAlgn="base" hangingPunct="1">
              <a:spcBef>
                <a:spcPct val="20000"/>
              </a:spcBef>
              <a:spcAft>
                <a:spcPct val="0"/>
              </a:spcAft>
              <a:buClr>
                <a:srgbClr val="00783C"/>
              </a:buClr>
              <a:buNone/>
              <a:defRPr sz="1600">
                <a:solidFill>
                  <a:schemeClr val="tx1">
                    <a:tint val="75000"/>
                  </a:schemeClr>
                </a:solidFill>
                <a:latin typeface="+mn-lt"/>
              </a:defRPr>
            </a:lvl7pPr>
            <a:lvl8pPr marL="3200400" indent="0" algn="ctr" rtl="0" eaLnBrk="1" fontAlgn="base" hangingPunct="1">
              <a:spcBef>
                <a:spcPct val="20000"/>
              </a:spcBef>
              <a:spcAft>
                <a:spcPct val="0"/>
              </a:spcAft>
              <a:buClr>
                <a:srgbClr val="00783C"/>
              </a:buClr>
              <a:buNone/>
              <a:defRPr sz="1600">
                <a:solidFill>
                  <a:schemeClr val="tx1">
                    <a:tint val="75000"/>
                  </a:schemeClr>
                </a:solidFill>
                <a:latin typeface="+mn-lt"/>
              </a:defRPr>
            </a:lvl8pPr>
            <a:lvl9pPr marL="3657600" indent="0" algn="ctr" rtl="0" eaLnBrk="1" fontAlgn="base" hangingPunct="1">
              <a:spcBef>
                <a:spcPct val="20000"/>
              </a:spcBef>
              <a:spcAft>
                <a:spcPct val="0"/>
              </a:spcAft>
              <a:buClr>
                <a:srgbClr val="00783C"/>
              </a:buClr>
              <a:buNone/>
              <a:defRPr sz="1600">
                <a:solidFill>
                  <a:schemeClr val="tx1">
                    <a:tint val="75000"/>
                  </a:schemeClr>
                </a:solidFill>
                <a:latin typeface="+mn-lt"/>
              </a:defRPr>
            </a:lvl9pPr>
          </a:lstStyle>
          <a:p>
            <a:pPr marL="283464" indent="-285750" algn="just">
              <a:lnSpc>
                <a:spcPct val="100000"/>
              </a:lnSpc>
              <a:spcBef>
                <a:spcPts val="0"/>
              </a:spcBef>
              <a:buFont typeface="Arial" panose="020B0604020202020204" pitchFamily="34" charset="0"/>
              <a:buChar char="•"/>
            </a:pPr>
            <a:r>
              <a:rPr lang="en-US" sz="2400" kern="0" dirty="0">
                <a:solidFill>
                  <a:schemeClr val="tx1"/>
                </a:solidFill>
              </a:rPr>
              <a:t>Distribution is one of many tools to be considered as part of a specific overarching customer acquisition / service strategy</a:t>
            </a:r>
          </a:p>
          <a:p>
            <a:pPr marL="283464" indent="-285750" algn="just">
              <a:lnSpc>
                <a:spcPct val="100000"/>
              </a:lnSpc>
              <a:spcBef>
                <a:spcPts val="0"/>
              </a:spcBef>
              <a:buFont typeface="Arial" panose="020B0604020202020204" pitchFamily="34" charset="0"/>
              <a:buChar char="•"/>
            </a:pPr>
            <a:endParaRPr lang="en-US" sz="2400" kern="0" dirty="0">
              <a:solidFill>
                <a:schemeClr val="tx1"/>
              </a:solidFill>
            </a:endParaRPr>
          </a:p>
          <a:p>
            <a:pPr marL="283464" indent="-285750" algn="just">
              <a:lnSpc>
                <a:spcPct val="100000"/>
              </a:lnSpc>
              <a:spcBef>
                <a:spcPts val="0"/>
              </a:spcBef>
              <a:buFont typeface="Arial" panose="020B0604020202020204" pitchFamily="34" charset="0"/>
              <a:buChar char="•"/>
            </a:pPr>
            <a:r>
              <a:rPr lang="en-US" sz="2400" kern="0" dirty="0">
                <a:solidFill>
                  <a:schemeClr val="tx1"/>
                </a:solidFill>
              </a:rPr>
              <a:t>ADC’s often require doing deals with other parties, and, for these deals to make commercial sense requires a broader look at the total picture under review.</a:t>
            </a:r>
          </a:p>
        </p:txBody>
      </p:sp>
    </p:spTree>
    <p:extLst>
      <p:ext uri="{BB962C8B-B14F-4D97-AF65-F5344CB8AC3E}">
        <p14:creationId xmlns:p14="http://schemas.microsoft.com/office/powerpoint/2010/main" val="2909788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62100" y="0"/>
            <a:ext cx="7772400" cy="563562"/>
          </a:xfrm>
        </p:spPr>
        <p:txBody>
          <a:bodyPr>
            <a:noAutofit/>
          </a:bodyPr>
          <a:lstStyle/>
          <a:p>
            <a:pPr eaLnBrk="0" hangingPunct="0">
              <a:spcBef>
                <a:spcPct val="0"/>
              </a:spcBef>
              <a:buFont typeface="Arial" charset="0"/>
            </a:pPr>
            <a:r>
              <a:rPr lang="en-US" sz="3600" dirty="0" smtClean="0">
                <a:solidFill>
                  <a:srgbClr val="021F43"/>
                </a:solidFill>
                <a:cs typeface="Arial" panose="020B0604020202020204" pitchFamily="34" charset="0"/>
              </a:rPr>
              <a:t>DFS – The Global Landscape</a:t>
            </a:r>
            <a:endParaRPr lang="en-US" sz="3600" dirty="0">
              <a:solidFill>
                <a:srgbClr val="021F43"/>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38313" y="1185863"/>
            <a:ext cx="3657600" cy="3709364"/>
          </a:xfrm>
          <a:prstGeom prst="rect">
            <a:avLst/>
          </a:prstGeom>
        </p:spPr>
      </p:pic>
      <p:sp>
        <p:nvSpPr>
          <p:cNvPr id="2" name="Rectangle 1"/>
          <p:cNvSpPr/>
          <p:nvPr/>
        </p:nvSpPr>
        <p:spPr>
          <a:xfrm>
            <a:off x="5395913" y="671691"/>
            <a:ext cx="5597669" cy="5355312"/>
          </a:xfrm>
          <a:prstGeom prst="rect">
            <a:avLst/>
          </a:prstGeom>
        </p:spPr>
        <p:txBody>
          <a:bodyPr wrap="square">
            <a:spAutoFit/>
          </a:bodyPr>
          <a:lstStyle/>
          <a:p>
            <a:pPr marL="742950" lvl="1" indent="-285750" algn="just" eaLnBrk="0" hangingPunct="0">
              <a:buClr>
                <a:srgbClr val="404040"/>
              </a:buClr>
              <a:buFont typeface="Arial" panose="020B0604020202020204" pitchFamily="34" charset="0"/>
              <a:buChar char="•"/>
            </a:pPr>
            <a:r>
              <a:rPr lang="en-US" dirty="0" smtClean="0">
                <a:solidFill>
                  <a:srgbClr val="595959"/>
                </a:solidFill>
                <a:latin typeface="Arial"/>
                <a:cs typeface="Arial"/>
              </a:rPr>
              <a:t>Entry into the market by many non FI entities</a:t>
            </a:r>
            <a:endParaRPr lang="en-US" dirty="0">
              <a:solidFill>
                <a:srgbClr val="595959"/>
              </a:solidFill>
              <a:latin typeface="Arial"/>
              <a:cs typeface="Arial"/>
            </a:endParaRPr>
          </a:p>
          <a:p>
            <a:pPr marL="742950" lvl="1" indent="-285750" algn="just" eaLnBrk="0" hangingPunct="0">
              <a:buClr>
                <a:srgbClr val="404040"/>
              </a:buClr>
              <a:buFont typeface="Arial" panose="020B0604020202020204" pitchFamily="34" charset="0"/>
              <a:buChar char="•"/>
            </a:pPr>
            <a:endParaRPr lang="en-US" dirty="0">
              <a:solidFill>
                <a:srgbClr val="595959"/>
              </a:solidFill>
              <a:latin typeface="Arial"/>
              <a:cs typeface="Arial"/>
            </a:endParaRPr>
          </a:p>
          <a:p>
            <a:pPr marL="742950" lvl="1" indent="-285750" algn="just" eaLnBrk="0" hangingPunct="0">
              <a:buClr>
                <a:srgbClr val="404040"/>
              </a:buClr>
              <a:buFont typeface="Arial" panose="020B0604020202020204" pitchFamily="34" charset="0"/>
              <a:buChar char="•"/>
            </a:pPr>
            <a:r>
              <a:rPr lang="en-US" dirty="0">
                <a:solidFill>
                  <a:srgbClr val="595959"/>
                </a:solidFill>
                <a:latin typeface="Arial"/>
                <a:cs typeface="Arial"/>
              </a:rPr>
              <a:t>Our clients need to adapt to the changing environment or else lose market share.</a:t>
            </a:r>
          </a:p>
          <a:p>
            <a:pPr marL="742950" lvl="1" indent="-285750" algn="just" eaLnBrk="0" hangingPunct="0">
              <a:buClr>
                <a:srgbClr val="404040"/>
              </a:buClr>
              <a:buFont typeface="Arial" panose="020B0604020202020204" pitchFamily="34" charset="0"/>
              <a:buChar char="•"/>
            </a:pPr>
            <a:endParaRPr lang="en-US" dirty="0">
              <a:solidFill>
                <a:srgbClr val="595959"/>
              </a:solidFill>
              <a:latin typeface="Arial"/>
              <a:cs typeface="Arial"/>
            </a:endParaRPr>
          </a:p>
          <a:p>
            <a:pPr marL="742950" lvl="1" indent="-285750" algn="just" eaLnBrk="0" hangingPunct="0">
              <a:buClr>
                <a:srgbClr val="404040"/>
              </a:buClr>
              <a:buFont typeface="Arial" panose="020B0604020202020204" pitchFamily="34" charset="0"/>
              <a:buChar char="•"/>
            </a:pPr>
            <a:r>
              <a:rPr lang="en-US" dirty="0">
                <a:solidFill>
                  <a:srgbClr val="595959"/>
                </a:solidFill>
                <a:latin typeface="Arial"/>
                <a:cs typeface="Arial"/>
              </a:rPr>
              <a:t>Advances in technology (data, analytics) have created alternative non traditional business models.</a:t>
            </a:r>
          </a:p>
          <a:p>
            <a:pPr marL="742950" lvl="1" indent="-285750" algn="just" eaLnBrk="0" hangingPunct="0">
              <a:buClr>
                <a:srgbClr val="404040"/>
              </a:buClr>
              <a:buFont typeface="Arial" panose="020B0604020202020204" pitchFamily="34" charset="0"/>
              <a:buChar char="•"/>
            </a:pPr>
            <a:endParaRPr lang="en-US" dirty="0">
              <a:solidFill>
                <a:srgbClr val="595959"/>
              </a:solidFill>
              <a:latin typeface="Arial"/>
              <a:cs typeface="Arial"/>
            </a:endParaRPr>
          </a:p>
          <a:p>
            <a:pPr marL="742950" lvl="1" indent="-285750" algn="just" eaLnBrk="0" hangingPunct="0">
              <a:buClr>
                <a:srgbClr val="404040"/>
              </a:buClr>
              <a:buFont typeface="Arial" panose="020B0604020202020204" pitchFamily="34" charset="0"/>
              <a:buChar char="•"/>
            </a:pPr>
            <a:r>
              <a:rPr lang="en-US" dirty="0">
                <a:solidFill>
                  <a:srgbClr val="595959"/>
                </a:solidFill>
                <a:latin typeface="Arial"/>
                <a:cs typeface="Arial"/>
              </a:rPr>
              <a:t>Innovative financial products, channels, and technology provide significant opportunity to capture additional markets.</a:t>
            </a:r>
          </a:p>
          <a:p>
            <a:pPr lvl="1" algn="just" eaLnBrk="0" hangingPunct="0">
              <a:buClr>
                <a:srgbClr val="404040"/>
              </a:buClr>
            </a:pPr>
            <a:r>
              <a:rPr lang="en-US" dirty="0">
                <a:solidFill>
                  <a:srgbClr val="595959"/>
                </a:solidFill>
                <a:latin typeface="Arial"/>
                <a:cs typeface="Arial"/>
              </a:rPr>
              <a:t> </a:t>
            </a:r>
          </a:p>
          <a:p>
            <a:pPr marL="742950" lvl="1" indent="-285750" algn="just" eaLnBrk="0" hangingPunct="0">
              <a:buClr>
                <a:srgbClr val="404040"/>
              </a:buClr>
              <a:buFont typeface="Arial" panose="020B0604020202020204" pitchFamily="34" charset="0"/>
              <a:buChar char="•"/>
            </a:pPr>
            <a:r>
              <a:rPr lang="en-US" dirty="0">
                <a:solidFill>
                  <a:srgbClr val="595959"/>
                </a:solidFill>
                <a:latin typeface="Arial"/>
                <a:cs typeface="Arial"/>
              </a:rPr>
              <a:t>New opportunities for IFC with new market entrants.</a:t>
            </a:r>
          </a:p>
          <a:p>
            <a:pPr marL="742950" lvl="1" indent="-285750" algn="just" eaLnBrk="0" hangingPunct="0">
              <a:buClr>
                <a:srgbClr val="404040"/>
              </a:buClr>
              <a:buFont typeface="Arial" panose="020B0604020202020204" pitchFamily="34" charset="0"/>
              <a:buChar char="•"/>
            </a:pPr>
            <a:endParaRPr lang="en-US" dirty="0">
              <a:solidFill>
                <a:srgbClr val="595959"/>
              </a:solidFill>
              <a:latin typeface="Arial"/>
              <a:cs typeface="Arial"/>
            </a:endParaRPr>
          </a:p>
          <a:p>
            <a:pPr marL="742950" lvl="1" indent="-285750" algn="just" eaLnBrk="0" hangingPunct="0">
              <a:buClr>
                <a:srgbClr val="404040"/>
              </a:buClr>
              <a:buFont typeface="Arial" panose="020B0604020202020204" pitchFamily="34" charset="0"/>
              <a:buChar char="•"/>
            </a:pPr>
            <a:r>
              <a:rPr lang="en-US" dirty="0">
                <a:solidFill>
                  <a:srgbClr val="595959"/>
                </a:solidFill>
                <a:latin typeface="Arial"/>
                <a:cs typeface="Arial"/>
              </a:rPr>
              <a:t>New, tech savvy customers coming to the market – banking services need to move with the market</a:t>
            </a:r>
          </a:p>
        </p:txBody>
      </p:sp>
      <p:pic>
        <p:nvPicPr>
          <p:cNvPr id="6" name="Picture 5" descr="Indians waiting in line at the bank - Riobamba"/>
          <p:cNvPicPr>
            <a:picLocks noChangeAspect="1" noChangeArrowheads="1"/>
          </p:cNvPicPr>
          <p:nvPr/>
        </p:nvPicPr>
        <p:blipFill>
          <a:blip r:embed="rId4" cstate="print"/>
          <a:srcRect/>
          <a:stretch>
            <a:fillRect/>
          </a:stretch>
        </p:blipFill>
        <p:spPr bwMode="auto">
          <a:xfrm>
            <a:off x="2873385" y="4815181"/>
            <a:ext cx="2348896" cy="16148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2387175" y="2986188"/>
            <a:ext cx="564578" cy="200055"/>
          </a:xfrm>
          <a:prstGeom prst="rect">
            <a:avLst/>
          </a:prstGeom>
          <a:noFill/>
        </p:spPr>
        <p:txBody>
          <a:bodyPr wrap="none" rtlCol="0">
            <a:spAutoFit/>
          </a:bodyPr>
          <a:lstStyle/>
          <a:p>
            <a:r>
              <a:rPr lang="en-US" sz="700" dirty="0"/>
              <a:t>RETAILERS</a:t>
            </a:r>
          </a:p>
        </p:txBody>
      </p:sp>
      <p:sp>
        <p:nvSpPr>
          <p:cNvPr id="5" name="Rectangle 4"/>
          <p:cNvSpPr/>
          <p:nvPr/>
        </p:nvSpPr>
        <p:spPr bwMode="auto">
          <a:xfrm>
            <a:off x="4724401" y="1185864"/>
            <a:ext cx="671513" cy="3571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sp>
        <p:nvSpPr>
          <p:cNvPr id="8" name="Slide Number Placeholder 7"/>
          <p:cNvSpPr>
            <a:spLocks noGrp="1"/>
          </p:cNvSpPr>
          <p:nvPr>
            <p:ph type="sldNum" sz="quarter" idx="4294967295"/>
          </p:nvPr>
        </p:nvSpPr>
        <p:spPr>
          <a:xfrm>
            <a:off x="1881188" y="6350001"/>
            <a:ext cx="552450" cy="358775"/>
          </a:xfrm>
          <a:prstGeom prst="rect">
            <a:avLst/>
          </a:prstGeom>
        </p:spPr>
        <p:txBody>
          <a:bodyPr/>
          <a:lstStyle/>
          <a:p>
            <a:pPr>
              <a:defRPr/>
            </a:pPr>
            <a:fld id="{7BF03A4D-3ECA-45BF-BA70-30C8464A2D01}" type="slidenum">
              <a:rPr lang="en-US" smtClean="0"/>
              <a:pPr>
                <a:defRPr/>
              </a:pPr>
              <a:t>24</a:t>
            </a:fld>
            <a:endParaRPr lang="en-US"/>
          </a:p>
        </p:txBody>
      </p:sp>
    </p:spTree>
    <p:extLst>
      <p:ext uri="{BB962C8B-B14F-4D97-AF65-F5344CB8AC3E}">
        <p14:creationId xmlns:p14="http://schemas.microsoft.com/office/powerpoint/2010/main" val="35922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2143765" y="378990"/>
            <a:ext cx="7751242" cy="3168246"/>
          </a:xfrm>
          <a:prstGeom prst="rect">
            <a:avLst/>
          </a:prstGeom>
        </p:spPr>
      </p:pic>
      <p:sp>
        <p:nvSpPr>
          <p:cNvPr id="31" name="TextBox 30"/>
          <p:cNvSpPr txBox="1"/>
          <p:nvPr/>
        </p:nvSpPr>
        <p:spPr>
          <a:xfrm>
            <a:off x="2131635" y="4009901"/>
            <a:ext cx="7795309" cy="2308324"/>
          </a:xfrm>
          <a:prstGeom prst="rect">
            <a:avLst/>
          </a:prstGeom>
          <a:solidFill>
            <a:srgbClr val="FFFFFF">
              <a:alpha val="69804"/>
            </a:srgbClr>
          </a:solidFill>
          <a:ln>
            <a:noFill/>
          </a:ln>
        </p:spPr>
        <p:txBody>
          <a:bodyPr wrap="square" rtlCol="0">
            <a:spAutoFit/>
          </a:bodyPr>
          <a:lstStyle>
            <a:defPPr>
              <a:defRPr lang="en-US"/>
            </a:defPPr>
            <a:lvl1pPr algn="ctr">
              <a:defRPr sz="1100" b="0"/>
            </a:lvl1pPr>
          </a:lstStyle>
          <a:p>
            <a:pPr lvl="1" indent="-228600" algn="just" eaLnBrk="0" hangingPunct="0">
              <a:buClr>
                <a:srgbClr val="404040"/>
              </a:buClr>
              <a:buFont typeface="Arial" panose="020B0604020202020204" pitchFamily="34" charset="0"/>
              <a:buChar char="•"/>
            </a:pPr>
            <a:r>
              <a:rPr lang="en-US" dirty="0">
                <a:solidFill>
                  <a:srgbClr val="595959"/>
                </a:solidFill>
                <a:latin typeface="Arial"/>
                <a:cs typeface="Arial"/>
              </a:rPr>
              <a:t>Banks are </a:t>
            </a:r>
            <a:r>
              <a:rPr lang="en-US" dirty="0" smtClean="0">
                <a:solidFill>
                  <a:srgbClr val="595959"/>
                </a:solidFill>
                <a:latin typeface="Arial"/>
                <a:cs typeface="Arial"/>
              </a:rPr>
              <a:t>currently focused on innovating </a:t>
            </a:r>
            <a:r>
              <a:rPr lang="en-US" dirty="0">
                <a:solidFill>
                  <a:srgbClr val="595959"/>
                </a:solidFill>
                <a:latin typeface="Arial"/>
                <a:cs typeface="Arial"/>
              </a:rPr>
              <a:t>their business models</a:t>
            </a:r>
          </a:p>
          <a:p>
            <a:pPr lvl="1" indent="-228600" algn="just" eaLnBrk="0" hangingPunct="0">
              <a:buClr>
                <a:srgbClr val="404040"/>
              </a:buClr>
              <a:buFont typeface="Arial" panose="020B0604020202020204" pitchFamily="34" charset="0"/>
              <a:buChar char="•"/>
            </a:pPr>
            <a:r>
              <a:rPr lang="en-US" dirty="0" smtClean="0">
                <a:solidFill>
                  <a:srgbClr val="595959"/>
                </a:solidFill>
                <a:latin typeface="Arial"/>
                <a:cs typeface="Arial"/>
              </a:rPr>
              <a:t>New and large market entrants (Retailers, MNOs) are mostly Doing new Things, but are also Disrupting a bit</a:t>
            </a:r>
          </a:p>
          <a:p>
            <a:pPr lvl="1" indent="-228600" algn="just" eaLnBrk="0" hangingPunct="0">
              <a:buClr>
                <a:srgbClr val="404040"/>
              </a:buClr>
              <a:buFont typeface="Arial" panose="020B0604020202020204" pitchFamily="34" charset="0"/>
              <a:buChar char="•"/>
            </a:pPr>
            <a:r>
              <a:rPr lang="en-US" dirty="0" smtClean="0">
                <a:solidFill>
                  <a:srgbClr val="595959"/>
                </a:solidFill>
                <a:latin typeface="Arial"/>
                <a:cs typeface="Arial"/>
              </a:rPr>
              <a:t>Fintech </a:t>
            </a:r>
            <a:r>
              <a:rPr lang="en-US" dirty="0">
                <a:solidFill>
                  <a:srgbClr val="595959"/>
                </a:solidFill>
                <a:latin typeface="Arial"/>
                <a:cs typeface="Arial"/>
              </a:rPr>
              <a:t>companies are disrupting financial </a:t>
            </a:r>
            <a:r>
              <a:rPr lang="en-US" dirty="0" smtClean="0">
                <a:solidFill>
                  <a:srgbClr val="595959"/>
                </a:solidFill>
                <a:latin typeface="Arial"/>
                <a:cs typeface="Arial"/>
              </a:rPr>
              <a:t>services</a:t>
            </a:r>
            <a:endParaRPr lang="en-US" dirty="0">
              <a:solidFill>
                <a:srgbClr val="595959"/>
              </a:solidFill>
              <a:latin typeface="Arial"/>
              <a:cs typeface="Arial"/>
            </a:endParaRPr>
          </a:p>
          <a:p>
            <a:pPr lvl="1" algn="just" eaLnBrk="0" hangingPunct="0">
              <a:buClr>
                <a:srgbClr val="404040"/>
              </a:buClr>
            </a:pPr>
            <a:endParaRPr lang="en-US" dirty="0">
              <a:solidFill>
                <a:srgbClr val="595959"/>
              </a:solidFill>
              <a:latin typeface="Arial"/>
              <a:cs typeface="Arial"/>
            </a:endParaRPr>
          </a:p>
          <a:p>
            <a:pPr marL="285750" lvl="1" algn="ctr" eaLnBrk="0" hangingPunct="0">
              <a:buClr>
                <a:srgbClr val="404040"/>
              </a:buClr>
            </a:pPr>
            <a:r>
              <a:rPr lang="en-US" b="1" dirty="0">
                <a:solidFill>
                  <a:srgbClr val="595959"/>
                </a:solidFill>
                <a:latin typeface="Arial"/>
                <a:cs typeface="Arial"/>
              </a:rPr>
              <a:t>“It is only a matter of time before </a:t>
            </a:r>
            <a:r>
              <a:rPr lang="en-US" b="1" dirty="0" smtClean="0">
                <a:solidFill>
                  <a:srgbClr val="595959"/>
                </a:solidFill>
                <a:latin typeface="Arial"/>
                <a:cs typeface="Arial"/>
              </a:rPr>
              <a:t>the </a:t>
            </a:r>
            <a:r>
              <a:rPr lang="en-US" b="1" dirty="0">
                <a:solidFill>
                  <a:srgbClr val="595959"/>
                </a:solidFill>
                <a:latin typeface="Arial"/>
                <a:cs typeface="Arial"/>
              </a:rPr>
              <a:t>sleeping giants of finance also enter new  markets to disrupt the disrupters”</a:t>
            </a:r>
          </a:p>
          <a:p>
            <a:pPr marL="742950" lvl="1" indent="-285750" algn="ctr" eaLnBrk="0" hangingPunct="0">
              <a:buClr>
                <a:srgbClr val="404040"/>
              </a:buClr>
              <a:buFont typeface="Arial" panose="020B0604020202020204" pitchFamily="34" charset="0"/>
              <a:buChar char="•"/>
            </a:pPr>
            <a:endParaRPr lang="en-US" dirty="0">
              <a:solidFill>
                <a:srgbClr val="595959"/>
              </a:solidFill>
              <a:latin typeface="Arial"/>
              <a:cs typeface="Arial"/>
            </a:endParaRPr>
          </a:p>
        </p:txBody>
      </p:sp>
      <p:sp>
        <p:nvSpPr>
          <p:cNvPr id="4" name="Slide Number Placeholder 3"/>
          <p:cNvSpPr>
            <a:spLocks noGrp="1"/>
          </p:cNvSpPr>
          <p:nvPr>
            <p:ph type="sldNum" sz="quarter" idx="4294967295"/>
          </p:nvPr>
        </p:nvSpPr>
        <p:spPr>
          <a:xfrm>
            <a:off x="1880935" y="6350002"/>
            <a:ext cx="552283" cy="358440"/>
          </a:xfrm>
          <a:prstGeom prst="rect">
            <a:avLst/>
          </a:prstGeom>
        </p:spPr>
        <p:txBody>
          <a:bodyPr/>
          <a:lstStyle/>
          <a:p>
            <a:pPr>
              <a:defRPr/>
            </a:pPr>
            <a:fld id="{B1A786D9-9EC1-46D4-8019-F2F991F3E32D}" type="slidenum">
              <a:rPr lang="en-US" smtClean="0">
                <a:solidFill>
                  <a:schemeClr val="bg1">
                    <a:lumMod val="65000"/>
                  </a:schemeClr>
                </a:solidFill>
              </a:rPr>
              <a:pPr>
                <a:defRPr/>
              </a:pPr>
              <a:t>25</a:t>
            </a:fld>
            <a:endParaRPr lang="en-US" dirty="0">
              <a:solidFill>
                <a:schemeClr val="bg1">
                  <a:lumMod val="65000"/>
                </a:schemeClr>
              </a:solidFill>
            </a:endParaRPr>
          </a:p>
        </p:txBody>
      </p:sp>
      <p:pic>
        <p:nvPicPr>
          <p:cNvPr id="5" name="Picture 4"/>
          <p:cNvPicPr>
            <a:picLocks noChangeAspect="1"/>
          </p:cNvPicPr>
          <p:nvPr/>
        </p:nvPicPr>
        <p:blipFill>
          <a:blip r:embed="rId4"/>
          <a:stretch>
            <a:fillRect/>
          </a:stretch>
        </p:blipFill>
        <p:spPr>
          <a:xfrm>
            <a:off x="9501461" y="6351234"/>
            <a:ext cx="2583882" cy="427469"/>
          </a:xfrm>
          <a:prstGeom prst="rect">
            <a:avLst/>
          </a:prstGeom>
        </p:spPr>
      </p:pic>
    </p:spTree>
    <p:extLst>
      <p:ext uri="{BB962C8B-B14F-4D97-AF65-F5344CB8AC3E}">
        <p14:creationId xmlns:p14="http://schemas.microsoft.com/office/powerpoint/2010/main" val="2111270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2181225" y="6427114"/>
            <a:ext cx="29489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100" dirty="0">
                <a:solidFill>
                  <a:srgbClr val="021F43"/>
                </a:solidFill>
                <a:latin typeface="Arial Narrow" panose="020B0606020202030204" pitchFamily="34" charset="0"/>
              </a:rPr>
              <a:t>Source: GSMA, The Mobile Economy, SSA, 2014; Global </a:t>
            </a:r>
            <a:r>
              <a:rPr lang="en-US" altLang="en-US" sz="1100" dirty="0" err="1">
                <a:solidFill>
                  <a:srgbClr val="021F43"/>
                </a:solidFill>
                <a:latin typeface="Arial Narrow" panose="020B0606020202030204" pitchFamily="34" charset="0"/>
              </a:rPr>
              <a:t>Findex</a:t>
            </a:r>
            <a:r>
              <a:rPr lang="en-US" altLang="en-US" sz="1100" dirty="0">
                <a:solidFill>
                  <a:srgbClr val="021F43"/>
                </a:solidFill>
                <a:latin typeface="Arial Narrow" panose="020B0606020202030204" pitchFamily="34" charset="0"/>
              </a:rPr>
              <a:t> Database 2014</a:t>
            </a:r>
          </a:p>
        </p:txBody>
      </p:sp>
      <p:pic>
        <p:nvPicPr>
          <p:cNvPr id="3" name="Picture 2"/>
          <p:cNvPicPr>
            <a:picLocks noChangeAspect="1"/>
          </p:cNvPicPr>
          <p:nvPr/>
        </p:nvPicPr>
        <p:blipFill rotWithShape="1">
          <a:blip r:embed="rId3"/>
          <a:srcRect l="15557" t="3518" r="10278" b="34585"/>
          <a:stretch/>
        </p:blipFill>
        <p:spPr>
          <a:xfrm>
            <a:off x="1981201" y="5102860"/>
            <a:ext cx="1246491" cy="1218480"/>
          </a:xfrm>
          <a:prstGeom prst="rect">
            <a:avLst/>
          </a:prstGeom>
        </p:spPr>
      </p:pic>
      <p:sp>
        <p:nvSpPr>
          <p:cNvPr id="6" name="Title 1"/>
          <p:cNvSpPr>
            <a:spLocks noGrp="1"/>
          </p:cNvSpPr>
          <p:nvPr>
            <p:ph type="title"/>
          </p:nvPr>
        </p:nvSpPr>
        <p:spPr>
          <a:xfrm>
            <a:off x="1542662" y="1"/>
            <a:ext cx="9144000" cy="470719"/>
          </a:xfrm>
        </p:spPr>
        <p:txBody>
          <a:bodyPr>
            <a:normAutofit/>
          </a:bodyPr>
          <a:lstStyle/>
          <a:p>
            <a:pPr algn="l" eaLnBrk="1" hangingPunct="1">
              <a:lnSpc>
                <a:spcPct val="90000"/>
              </a:lnSpc>
            </a:pPr>
            <a:r>
              <a:rPr lang="en-US" altLang="en-US" sz="2400" dirty="0">
                <a:cs typeface="Arial" charset="0"/>
              </a:rPr>
              <a:t>Digital Financial Services </a:t>
            </a:r>
            <a:r>
              <a:rPr lang="en-US" altLang="en-US" sz="2400" dirty="0" smtClean="0">
                <a:cs typeface="Arial" charset="0"/>
              </a:rPr>
              <a:t>- </a:t>
            </a:r>
            <a:r>
              <a:rPr lang="en-US" altLang="en-US" sz="2400" b="1" dirty="0">
                <a:cs typeface="Arial" charset="0"/>
              </a:rPr>
              <a:t>ALREADY</a:t>
            </a:r>
            <a:r>
              <a:rPr lang="en-US" altLang="en-US" sz="2400" dirty="0">
                <a:cs typeface="Arial" charset="0"/>
              </a:rPr>
              <a:t> a Global Trend</a:t>
            </a:r>
          </a:p>
        </p:txBody>
      </p:sp>
      <p:pic>
        <p:nvPicPr>
          <p:cNvPr id="7" name="Picture 6"/>
          <p:cNvPicPr>
            <a:picLocks noChangeAspect="1"/>
          </p:cNvPicPr>
          <p:nvPr/>
        </p:nvPicPr>
        <p:blipFill>
          <a:blip r:embed="rId4"/>
          <a:stretch>
            <a:fillRect/>
          </a:stretch>
        </p:blipFill>
        <p:spPr>
          <a:xfrm>
            <a:off x="5015861" y="3457576"/>
            <a:ext cx="5537834" cy="3388358"/>
          </a:xfrm>
          <a:prstGeom prst="rect">
            <a:avLst/>
          </a:prstGeom>
        </p:spPr>
      </p:pic>
      <p:sp>
        <p:nvSpPr>
          <p:cNvPr id="25" name="Content Placeholder 6"/>
          <p:cNvSpPr txBox="1">
            <a:spLocks/>
          </p:cNvSpPr>
          <p:nvPr/>
        </p:nvSpPr>
        <p:spPr bwMode="auto">
          <a:xfrm>
            <a:off x="1666558" y="3781517"/>
            <a:ext cx="2847745" cy="6118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85750" indent="-285750" algn="just">
              <a:lnSpc>
                <a:spcPct val="100000"/>
              </a:lnSpc>
              <a:spcBef>
                <a:spcPts val="500"/>
              </a:spcBef>
              <a:buFont typeface="Arial" panose="020B0604020202020204" pitchFamily="34" charset="0"/>
              <a:buChar char="•"/>
              <a:defRPr/>
            </a:pPr>
            <a:r>
              <a:rPr lang="en-US" sz="1500" kern="0" dirty="0"/>
              <a:t>Globally, about 50% of the population – 2.5 billion people – do not have a bank account. However, more than 75% has a mobile phone</a:t>
            </a:r>
          </a:p>
          <a:p>
            <a:pPr marL="285750" indent="-285750" algn="just">
              <a:lnSpc>
                <a:spcPct val="100000"/>
              </a:lnSpc>
              <a:spcBef>
                <a:spcPts val="500"/>
              </a:spcBef>
              <a:buFont typeface="Arial" panose="020B0604020202020204" pitchFamily="34" charset="0"/>
              <a:buChar char="•"/>
              <a:defRPr/>
            </a:pPr>
            <a:endParaRPr lang="en-US" sz="1500" kern="0" dirty="0"/>
          </a:p>
        </p:txBody>
      </p:sp>
      <p:graphicFrame>
        <p:nvGraphicFramePr>
          <p:cNvPr id="28" name="Chart 27"/>
          <p:cNvGraphicFramePr>
            <a:graphicFrameLocks/>
          </p:cNvGraphicFramePr>
          <p:nvPr>
            <p:extLst/>
          </p:nvPr>
        </p:nvGraphicFramePr>
        <p:xfrm>
          <a:off x="1666557" y="792163"/>
          <a:ext cx="9067800" cy="2620924"/>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p:cNvPicPr>
            <a:picLocks noChangeAspect="1"/>
          </p:cNvPicPr>
          <p:nvPr/>
        </p:nvPicPr>
        <p:blipFill>
          <a:blip r:embed="rId6"/>
          <a:stretch>
            <a:fillRect/>
          </a:stretch>
        </p:blipFill>
        <p:spPr>
          <a:xfrm>
            <a:off x="9501461" y="6351234"/>
            <a:ext cx="2583882" cy="427469"/>
          </a:xfrm>
          <a:prstGeom prst="rect">
            <a:avLst/>
          </a:prstGeom>
        </p:spPr>
      </p:pic>
    </p:spTree>
    <p:extLst>
      <p:ext uri="{BB962C8B-B14F-4D97-AF65-F5344CB8AC3E}">
        <p14:creationId xmlns:p14="http://schemas.microsoft.com/office/powerpoint/2010/main" val="260680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19300" y="4644979"/>
            <a:ext cx="8340686" cy="762574"/>
          </a:xfrm>
        </p:spPr>
        <p:txBody>
          <a:bodyPr>
            <a:normAutofit fontScale="92500" lnSpcReduction="20000"/>
          </a:bodyPr>
          <a:lstStyle/>
          <a:p>
            <a:r>
              <a:rPr lang="en-US" sz="1300" dirty="0"/>
              <a:t>Mobile money is one of the fastest growing forms of DFS and ADC.</a:t>
            </a:r>
          </a:p>
          <a:p>
            <a:r>
              <a:rPr lang="en-US" sz="1300" dirty="0"/>
              <a:t>There are more registered mobile money accounts than banks accounts in Cameroon, the Democratic Republic of the Congo, Gabon, Kenya, Madagascar, Tanzania, Uganda, Zambia, Zimbabwe, Burundi, Guinea, Lesotho, Paraguay, Rwanda, the Republic of the Congo and Swaziland.</a:t>
            </a:r>
          </a:p>
          <a:p>
            <a:endParaRPr lang="en-US" sz="1300" dirty="0"/>
          </a:p>
        </p:txBody>
      </p:sp>
      <p:sp>
        <p:nvSpPr>
          <p:cNvPr id="5" name="Dodecagon 4"/>
          <p:cNvSpPr/>
          <p:nvPr/>
        </p:nvSpPr>
        <p:spPr bwMode="auto">
          <a:xfrm>
            <a:off x="2019300" y="1520329"/>
            <a:ext cx="1025028" cy="649995"/>
          </a:xfrm>
          <a:prstGeom prst="dodecagon">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graphicFrame>
        <p:nvGraphicFramePr>
          <p:cNvPr id="6" name="Diagram 5"/>
          <p:cNvGraphicFramePr/>
          <p:nvPr>
            <p:extLst/>
          </p:nvPr>
        </p:nvGraphicFramePr>
        <p:xfrm>
          <a:off x="1920378" y="982350"/>
          <a:ext cx="8538531" cy="3394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1562100" y="-12619"/>
            <a:ext cx="8439652" cy="494022"/>
          </a:xfrm>
        </p:spPr>
        <p:txBody>
          <a:bodyPr>
            <a:normAutofit/>
          </a:bodyPr>
          <a:lstStyle/>
          <a:p>
            <a:pPr eaLnBrk="0" hangingPunct="0">
              <a:spcBef>
                <a:spcPct val="0"/>
              </a:spcBef>
              <a:buFont typeface="Arial" charset="0"/>
            </a:pPr>
            <a:r>
              <a:rPr lang="en-US" sz="2400" dirty="0">
                <a:ea typeface="ＭＳ Ｐゴシック" charset="0"/>
                <a:cs typeface="Arial" panose="020B0604020202020204" pitchFamily="34" charset="0"/>
              </a:rPr>
              <a:t>STATE OF THE GLOBAL MOBILE MONEY INDUSTRY</a:t>
            </a:r>
          </a:p>
        </p:txBody>
      </p:sp>
      <p:sp>
        <p:nvSpPr>
          <p:cNvPr id="8" name="Rectangle 7"/>
          <p:cNvSpPr/>
          <p:nvPr/>
        </p:nvSpPr>
        <p:spPr>
          <a:xfrm>
            <a:off x="1732195" y="6298011"/>
            <a:ext cx="6500858" cy="215444"/>
          </a:xfrm>
          <a:prstGeom prst="rect">
            <a:avLst/>
          </a:prstGeom>
        </p:spPr>
        <p:txBody>
          <a:bodyPr wrap="square">
            <a:spAutoFit/>
          </a:bodyPr>
          <a:lstStyle/>
          <a:p>
            <a:pPr>
              <a:buNone/>
            </a:pPr>
            <a:r>
              <a:rPr lang="en-IN" sz="800" dirty="0">
                <a:latin typeface="Georgia" pitchFamily="18" charset="0"/>
              </a:rPr>
              <a:t>Source:: GSMA State of the Industry 2014</a:t>
            </a:r>
            <a:endParaRPr lang="en-GB" sz="800" dirty="0">
              <a:latin typeface="Georgia" pitchFamily="18" charset="0"/>
            </a:endParaRPr>
          </a:p>
        </p:txBody>
      </p:sp>
    </p:spTree>
    <p:extLst>
      <p:ext uri="{BB962C8B-B14F-4D97-AF65-F5344CB8AC3E}">
        <p14:creationId xmlns:p14="http://schemas.microsoft.com/office/powerpoint/2010/main" val="383119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Uzbek DFS Market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29229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8525" y="0"/>
            <a:ext cx="9144000" cy="470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cap="none" baseline="0">
                <a:solidFill>
                  <a:srgbClr val="021F43"/>
                </a:solidFill>
                <a:latin typeface="+mn-lt"/>
                <a:ea typeface="+mj-ea"/>
                <a:cs typeface="Andes ExtraLight"/>
              </a:defRPr>
            </a:lvl1pPr>
          </a:lstStyle>
          <a:p>
            <a:r>
              <a:rPr lang="en-US" altLang="en-US" sz="2400" dirty="0" smtClean="0">
                <a:cs typeface="Arial" charset="0"/>
              </a:rPr>
              <a:t>What makes Uzbekistan an interesting country for DFS?</a:t>
            </a:r>
            <a:endParaRPr lang="en-US" altLang="en-US" sz="2400" dirty="0">
              <a:cs typeface="Arial"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6750" y="60960"/>
            <a:ext cx="35115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193074" y="1957570"/>
            <a:ext cx="694372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Aft>
                <a:spcPts val="600"/>
              </a:spcAft>
              <a:tabLst>
                <a:tab pos="2798763" algn="l"/>
              </a:tabLst>
              <a:defRPr/>
            </a:pPr>
            <a:r>
              <a:rPr lang="en-ZA" sz="1150" b="1" dirty="0">
                <a:solidFill>
                  <a:srgbClr val="00ADE4"/>
                </a:solidFill>
                <a:latin typeface="Arial" charset="0"/>
                <a:cs typeface="Times New Roman" pitchFamily="18" charset="0"/>
              </a:rPr>
              <a:t>POPULATION	</a:t>
            </a:r>
            <a:r>
              <a:rPr lang="en-ZA" sz="1200" dirty="0">
                <a:latin typeface="Arial" charset="0"/>
                <a:cs typeface="Times New Roman" pitchFamily="18" charset="0"/>
              </a:rPr>
              <a:t>31,2 million (2015</a:t>
            </a:r>
            <a:r>
              <a:rPr lang="en-ZA" sz="1200" dirty="0" smtClean="0">
                <a:latin typeface="Arial" charset="0"/>
                <a:cs typeface="Times New Roman" pitchFamily="18" charset="0"/>
              </a:rPr>
              <a:t>)</a:t>
            </a:r>
          </a:p>
          <a:p>
            <a:pPr eaLnBrk="1" hangingPunct="1">
              <a:spcAft>
                <a:spcPts val="600"/>
              </a:spcAft>
              <a:tabLst>
                <a:tab pos="2798763" algn="l"/>
              </a:tabLst>
              <a:defRPr/>
            </a:pPr>
            <a:r>
              <a:rPr lang="en-ZA" sz="1150" b="1" dirty="0" smtClean="0">
                <a:solidFill>
                  <a:srgbClr val="00ADE4"/>
                </a:solidFill>
                <a:latin typeface="Arial" charset="0"/>
                <a:cs typeface="Times New Roman" pitchFamily="18" charset="0"/>
              </a:rPr>
              <a:t>ADULT POPULATION (15 to 65)	</a:t>
            </a:r>
            <a:r>
              <a:rPr lang="en-ZA" sz="1200" dirty="0">
                <a:latin typeface="Arial" charset="0"/>
                <a:cs typeface="Times New Roman" pitchFamily="18" charset="0"/>
              </a:rPr>
              <a:t>20.3 </a:t>
            </a:r>
            <a:r>
              <a:rPr lang="en-ZA" sz="1200" dirty="0" smtClean="0">
                <a:latin typeface="Arial" charset="0"/>
                <a:cs typeface="Times New Roman" pitchFamily="18" charset="0"/>
              </a:rPr>
              <a:t>million </a:t>
            </a:r>
            <a:r>
              <a:rPr lang="en-ZA" sz="1200" dirty="0">
                <a:latin typeface="Arial" charset="0"/>
                <a:cs typeface="Times New Roman" pitchFamily="18" charset="0"/>
              </a:rPr>
              <a:t>(2015</a:t>
            </a:r>
            <a:r>
              <a:rPr lang="en-ZA" sz="1200" dirty="0" smtClean="0">
                <a:latin typeface="Arial" charset="0"/>
                <a:cs typeface="Times New Roman" pitchFamily="18" charset="0"/>
              </a:rPr>
              <a:t>)</a:t>
            </a:r>
            <a:endParaRPr lang="en-ZA" sz="1200" dirty="0">
              <a:latin typeface="Arial" charset="0"/>
              <a:cs typeface="Times New Roman" pitchFamily="18" charset="0"/>
            </a:endParaRPr>
          </a:p>
          <a:p>
            <a:pPr marL="2798763" indent="-2798763" eaLnBrk="1" hangingPunct="1">
              <a:spcAft>
                <a:spcPts val="600"/>
              </a:spcAft>
              <a:tabLst>
                <a:tab pos="2798763" algn="l"/>
              </a:tabLst>
              <a:defRPr/>
            </a:pPr>
            <a:r>
              <a:rPr lang="en-ZA" sz="1150" b="1" dirty="0">
                <a:solidFill>
                  <a:srgbClr val="00ADE4"/>
                </a:solidFill>
                <a:latin typeface="Arial" charset="0"/>
                <a:cs typeface="Times New Roman" pitchFamily="18" charset="0"/>
              </a:rPr>
              <a:t>MOBILE PENETRATION	</a:t>
            </a:r>
            <a:r>
              <a:rPr lang="en-ZA" sz="1200" dirty="0">
                <a:latin typeface="Arial" charset="0"/>
                <a:cs typeface="Times New Roman" pitchFamily="18" charset="0"/>
              </a:rPr>
              <a:t>64 </a:t>
            </a:r>
            <a:r>
              <a:rPr lang="en-ZA" sz="1200" dirty="0" smtClean="0">
                <a:latin typeface="Arial" charset="0"/>
                <a:cs typeface="Times New Roman" pitchFamily="18" charset="0"/>
              </a:rPr>
              <a:t>% </a:t>
            </a:r>
            <a:endParaRPr lang="en-ZA" sz="1200" dirty="0">
              <a:latin typeface="Arial" charset="0"/>
              <a:cs typeface="Times New Roman" pitchFamily="18" charset="0"/>
            </a:endParaRPr>
          </a:p>
          <a:p>
            <a:pPr eaLnBrk="1" hangingPunct="1">
              <a:spcAft>
                <a:spcPts val="600"/>
              </a:spcAft>
              <a:tabLst>
                <a:tab pos="2798763" algn="l"/>
              </a:tabLst>
              <a:defRPr/>
            </a:pPr>
            <a:r>
              <a:rPr lang="en-ZA" sz="1150" b="1" dirty="0">
                <a:solidFill>
                  <a:srgbClr val="00ADE4"/>
                </a:solidFill>
                <a:latin typeface="Arial" charset="0"/>
                <a:cs typeface="Times New Roman" pitchFamily="18" charset="0"/>
              </a:rPr>
              <a:t>BANKED </a:t>
            </a:r>
            <a:r>
              <a:rPr lang="en-ZA" sz="1150" b="1" dirty="0" smtClean="0">
                <a:solidFill>
                  <a:srgbClr val="00ADE4"/>
                </a:solidFill>
                <a:latin typeface="Arial" charset="0"/>
                <a:cs typeface="Times New Roman" pitchFamily="18" charset="0"/>
              </a:rPr>
              <a:t>ADULT POPULATION</a:t>
            </a:r>
            <a:r>
              <a:rPr lang="en-ZA" sz="1150" b="1" dirty="0">
                <a:solidFill>
                  <a:srgbClr val="00ADE4"/>
                </a:solidFill>
                <a:latin typeface="Arial" charset="0"/>
                <a:cs typeface="Times New Roman" pitchFamily="18" charset="0"/>
              </a:rPr>
              <a:t>	</a:t>
            </a:r>
            <a:r>
              <a:rPr lang="en-ZA" sz="1200" dirty="0">
                <a:latin typeface="Arial" charset="0"/>
                <a:cs typeface="Times New Roman" pitchFamily="18" charset="0"/>
              </a:rPr>
              <a:t>41% of adult population (8.3 </a:t>
            </a:r>
            <a:r>
              <a:rPr lang="en-ZA" sz="1200" dirty="0" smtClean="0">
                <a:latin typeface="Arial" charset="0"/>
                <a:cs typeface="Times New Roman" pitchFamily="18" charset="0"/>
              </a:rPr>
              <a:t>mil people)</a:t>
            </a:r>
          </a:p>
          <a:p>
            <a:pPr eaLnBrk="1" hangingPunct="1">
              <a:spcAft>
                <a:spcPts val="600"/>
              </a:spcAft>
              <a:tabLst>
                <a:tab pos="2798763" algn="l"/>
              </a:tabLst>
              <a:defRPr/>
            </a:pPr>
            <a:r>
              <a:rPr lang="en-ZA" sz="1150" b="1" dirty="0">
                <a:solidFill>
                  <a:srgbClr val="00ADE4"/>
                </a:solidFill>
                <a:latin typeface="Arial" charset="0"/>
                <a:cs typeface="Times New Roman" pitchFamily="18" charset="0"/>
              </a:rPr>
              <a:t>UNBANKED ADULT POPULATION</a:t>
            </a:r>
            <a:r>
              <a:rPr lang="en-ZA" sz="1200" dirty="0" smtClean="0">
                <a:latin typeface="Arial" charset="0"/>
                <a:cs typeface="Times New Roman" pitchFamily="18" charset="0"/>
              </a:rPr>
              <a:t>	59% (11.9 million people)</a:t>
            </a:r>
          </a:p>
          <a:p>
            <a:pPr eaLnBrk="1" hangingPunct="1">
              <a:spcAft>
                <a:spcPts val="600"/>
              </a:spcAft>
              <a:tabLst>
                <a:tab pos="2798763" algn="l"/>
              </a:tabLst>
              <a:defRPr/>
            </a:pPr>
            <a:r>
              <a:rPr lang="en-ZA" sz="1150" b="1" dirty="0">
                <a:solidFill>
                  <a:srgbClr val="00ADE4"/>
                </a:solidFill>
                <a:latin typeface="Arial" charset="0"/>
                <a:cs typeface="Times New Roman" pitchFamily="18" charset="0"/>
              </a:rPr>
              <a:t>% ADULTS UNDER POVERTY LINE</a:t>
            </a:r>
            <a:r>
              <a:rPr lang="en-ZA" sz="1200" dirty="0" smtClean="0">
                <a:latin typeface="Arial" charset="0"/>
                <a:cs typeface="Times New Roman" pitchFamily="18" charset="0"/>
              </a:rPr>
              <a:t>	17% (3.5 million people)</a:t>
            </a:r>
          </a:p>
          <a:p>
            <a:pPr eaLnBrk="1" hangingPunct="1">
              <a:spcAft>
                <a:spcPts val="600"/>
              </a:spcAft>
              <a:tabLst>
                <a:tab pos="2798763" algn="l"/>
              </a:tabLst>
              <a:defRPr/>
            </a:pPr>
            <a:endParaRPr lang="en-ZA" sz="1200" dirty="0">
              <a:latin typeface="Arial" charset="0"/>
              <a:cs typeface="Times New Roman" pitchFamily="18" charset="0"/>
            </a:endParaRPr>
          </a:p>
          <a:p>
            <a:pPr eaLnBrk="1" hangingPunct="1">
              <a:spcAft>
                <a:spcPts val="600"/>
              </a:spcAft>
              <a:tabLst>
                <a:tab pos="2798763" algn="l"/>
              </a:tabLst>
              <a:defRPr/>
            </a:pPr>
            <a:r>
              <a:rPr lang="en-ZA" sz="1150" b="1" dirty="0">
                <a:solidFill>
                  <a:srgbClr val="00ADE4"/>
                </a:solidFill>
                <a:latin typeface="Arial" charset="0"/>
                <a:cs typeface="Times New Roman" pitchFamily="18" charset="0"/>
              </a:rPr>
              <a:t>BANKABLE BUT UNBANKED</a:t>
            </a:r>
            <a:r>
              <a:rPr lang="en-ZA" sz="1200" b="1" dirty="0" smtClean="0">
                <a:latin typeface="Arial" charset="0"/>
                <a:cs typeface="Times New Roman" pitchFamily="18" charset="0"/>
              </a:rPr>
              <a:t>	8.4 Million People</a:t>
            </a:r>
          </a:p>
          <a:p>
            <a:pPr eaLnBrk="1" hangingPunct="1">
              <a:spcAft>
                <a:spcPts val="600"/>
              </a:spcAft>
              <a:tabLst>
                <a:tab pos="2798763" algn="l"/>
              </a:tabLst>
              <a:defRPr/>
            </a:pPr>
            <a:endParaRPr lang="en-ZA" sz="1200" dirty="0">
              <a:latin typeface="Arial" charset="0"/>
              <a:cs typeface="Times New Roman" pitchFamily="18" charset="0"/>
            </a:endParaRPr>
          </a:p>
        </p:txBody>
      </p:sp>
      <p:sp>
        <p:nvSpPr>
          <p:cNvPr id="9" name="TextBox 8"/>
          <p:cNvSpPr txBox="1"/>
          <p:nvPr/>
        </p:nvSpPr>
        <p:spPr>
          <a:xfrm>
            <a:off x="1193074" y="4598126"/>
            <a:ext cx="9292046" cy="646331"/>
          </a:xfrm>
          <a:prstGeom prst="rect">
            <a:avLst/>
          </a:prstGeom>
          <a:noFill/>
        </p:spPr>
        <p:txBody>
          <a:bodyPr wrap="square" rtlCol="0">
            <a:spAutoFit/>
          </a:bodyPr>
          <a:lstStyle/>
          <a:p>
            <a:r>
              <a:rPr lang="en-US" b="1" dirty="0" smtClean="0"/>
              <a:t>For a pure DFS operation to break even month to month, based purely on Service </a:t>
            </a:r>
            <a:r>
              <a:rPr lang="en-US" b="1" dirty="0"/>
              <a:t>F</a:t>
            </a:r>
            <a:r>
              <a:rPr lang="en-US" b="1" dirty="0" smtClean="0"/>
              <a:t>ee income it needs to attract ~1.5 mil customers of which 10% must be active each month.</a:t>
            </a:r>
            <a:endParaRPr lang="en-US" b="1" dirty="0"/>
          </a:p>
        </p:txBody>
      </p:sp>
      <p:sp>
        <p:nvSpPr>
          <p:cNvPr id="10" name="TextBox 9"/>
          <p:cNvSpPr txBox="1"/>
          <p:nvPr/>
        </p:nvSpPr>
        <p:spPr>
          <a:xfrm>
            <a:off x="1193074" y="5843451"/>
            <a:ext cx="9292046" cy="369332"/>
          </a:xfrm>
          <a:prstGeom prst="rect">
            <a:avLst/>
          </a:prstGeom>
          <a:noFill/>
        </p:spPr>
        <p:txBody>
          <a:bodyPr wrap="square" rtlCol="0">
            <a:spAutoFit/>
          </a:bodyPr>
          <a:lstStyle/>
          <a:p>
            <a:pPr algn="ctr"/>
            <a:r>
              <a:rPr lang="en-US" b="1" dirty="0" smtClean="0">
                <a:solidFill>
                  <a:srgbClr val="FF0000"/>
                </a:solidFill>
              </a:rPr>
              <a:t>Potential scope for suppliers to enter an underserviced but economically viable business</a:t>
            </a:r>
            <a:endParaRPr lang="en-US" b="1" dirty="0">
              <a:solidFill>
                <a:srgbClr val="FF0000"/>
              </a:solidFill>
            </a:endParaRPr>
          </a:p>
        </p:txBody>
      </p:sp>
      <p:pic>
        <p:nvPicPr>
          <p:cNvPr id="11" name="Picture 10"/>
          <p:cNvPicPr>
            <a:picLocks noChangeAspect="1"/>
          </p:cNvPicPr>
          <p:nvPr/>
        </p:nvPicPr>
        <p:blipFill>
          <a:blip r:embed="rId3"/>
          <a:stretch>
            <a:fillRect/>
          </a:stretch>
        </p:blipFill>
        <p:spPr>
          <a:xfrm>
            <a:off x="9501461" y="6351234"/>
            <a:ext cx="2583882" cy="427469"/>
          </a:xfrm>
          <a:prstGeom prst="rect">
            <a:avLst/>
          </a:prstGeom>
        </p:spPr>
      </p:pic>
    </p:spTree>
    <p:extLst>
      <p:ext uri="{BB962C8B-B14F-4D97-AF65-F5344CB8AC3E}">
        <p14:creationId xmlns:p14="http://schemas.microsoft.com/office/powerpoint/2010/main" val="320127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a:defRPr/>
            </a:pPr>
            <a:fld id="{BD127BC5-4D41-4823-8207-7AEEB3F4D298}" type="slidenum">
              <a:rPr lang="en-US" smtClean="0"/>
              <a:pPr>
                <a:defRPr/>
              </a:pPr>
              <a:t>3</a:t>
            </a:fld>
            <a:endParaRPr lang="en-US" dirty="0"/>
          </a:p>
        </p:txBody>
      </p:sp>
      <p:sp>
        <p:nvSpPr>
          <p:cNvPr id="12" name="Rectangle 11"/>
          <p:cNvSpPr/>
          <p:nvPr/>
        </p:nvSpPr>
        <p:spPr>
          <a:xfrm>
            <a:off x="1854984" y="254307"/>
            <a:ext cx="8614004" cy="430887"/>
          </a:xfrm>
          <a:prstGeom prst="rect">
            <a:avLst/>
          </a:prstGeom>
        </p:spPr>
        <p:txBody>
          <a:bodyPr wrap="square">
            <a:spAutoFit/>
          </a:bodyPr>
          <a:lstStyle/>
          <a:p>
            <a:pPr algn="ctr" eaLnBrk="0" hangingPunct="0">
              <a:defRPr/>
            </a:pPr>
            <a:r>
              <a:rPr lang="en-US" sz="2200" b="1" u="sng" kern="0" dirty="0">
                <a:solidFill>
                  <a:srgbClr val="006699"/>
                </a:solidFill>
                <a:latin typeface="+mj-lt"/>
                <a:ea typeface="+mj-ea"/>
                <a:cs typeface="+mj-cs"/>
              </a:rPr>
              <a:t>An Integrated Set of Products and Services offered </a:t>
            </a:r>
          </a:p>
        </p:txBody>
      </p:sp>
      <p:sp>
        <p:nvSpPr>
          <p:cNvPr id="14" name="Rectangle 13"/>
          <p:cNvSpPr/>
          <p:nvPr/>
        </p:nvSpPr>
        <p:spPr>
          <a:xfrm>
            <a:off x="1600823" y="1336804"/>
            <a:ext cx="8713609" cy="369332"/>
          </a:xfrm>
          <a:prstGeom prst="rect">
            <a:avLst/>
          </a:prstGeom>
        </p:spPr>
        <p:txBody>
          <a:bodyPr wrap="square">
            <a:spAutoFit/>
          </a:bodyPr>
          <a:lstStyle/>
          <a:p>
            <a:pPr marL="0" lvl="1"/>
            <a:r>
              <a:rPr lang="en-US" b="1" dirty="0">
                <a:solidFill>
                  <a:srgbClr val="014C6D"/>
                </a:solidFill>
                <a:latin typeface="Trebuchet MS"/>
                <a:ea typeface="+mj-ea"/>
                <a:cs typeface="+mj-cs"/>
              </a:rPr>
              <a:t> </a:t>
            </a:r>
            <a:endParaRPr lang="en-US" b="1" dirty="0">
              <a:solidFill>
                <a:srgbClr val="014C6D"/>
              </a:solidFill>
              <a:latin typeface="Trebuchet MS"/>
              <a:ea typeface="+mj-ea"/>
              <a:cs typeface="+mj-cs"/>
            </a:endParaRPr>
          </a:p>
        </p:txBody>
      </p:sp>
      <p:sp>
        <p:nvSpPr>
          <p:cNvPr id="15" name="Rectangle 14"/>
          <p:cNvSpPr>
            <a:spLocks noChangeArrowheads="1"/>
          </p:cNvSpPr>
          <p:nvPr/>
        </p:nvSpPr>
        <p:spPr bwMode="auto">
          <a:xfrm>
            <a:off x="6889705" y="1766054"/>
            <a:ext cx="3493825" cy="436729"/>
          </a:xfrm>
          <a:prstGeom prst="rect">
            <a:avLst/>
          </a:prstGeom>
          <a:solidFill>
            <a:srgbClr val="014C6D"/>
          </a:solidFill>
          <a:ln w="9525">
            <a:noFill/>
            <a:miter lim="800000"/>
            <a:headEnd/>
            <a:tailEnd/>
          </a:ln>
          <a:effectLst/>
        </p:spPr>
        <p:txBody>
          <a:bodyPr wrap="none" anchor="ctr"/>
          <a:lstStyle/>
          <a:p>
            <a:pPr algn="ctr">
              <a:spcBef>
                <a:spcPct val="50000"/>
              </a:spcBef>
              <a:defRPr/>
            </a:pPr>
            <a:r>
              <a:rPr lang="en-US" sz="1400" b="1" dirty="0">
                <a:solidFill>
                  <a:schemeClr val="bg1"/>
                </a:solidFill>
                <a:latin typeface="+mj-lt"/>
              </a:rPr>
              <a:t>Our related Client Solutions </a:t>
            </a:r>
            <a:endParaRPr lang="en-US" sz="1400" b="1" dirty="0">
              <a:solidFill>
                <a:schemeClr val="bg1"/>
              </a:solidFill>
              <a:latin typeface="+mj-lt"/>
            </a:endParaRPr>
          </a:p>
        </p:txBody>
      </p:sp>
      <p:sp>
        <p:nvSpPr>
          <p:cNvPr id="16" name="Rectangle 15"/>
          <p:cNvSpPr>
            <a:spLocks noChangeArrowheads="1"/>
          </p:cNvSpPr>
          <p:nvPr/>
        </p:nvSpPr>
        <p:spPr bwMode="auto">
          <a:xfrm>
            <a:off x="6889704" y="2261037"/>
            <a:ext cx="1615892" cy="609596"/>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Strategy  and business </a:t>
            </a:r>
          </a:p>
          <a:p>
            <a:pPr>
              <a:defRPr/>
            </a:pPr>
            <a:r>
              <a:rPr lang="en-US" sz="1050" b="1" dirty="0">
                <a:latin typeface="+mj-lt"/>
                <a:ea typeface="ＭＳ Ｐゴシック" pitchFamily="34" charset="-128"/>
              </a:rPr>
              <a:t>Model design</a:t>
            </a:r>
            <a:endParaRPr lang="en-US" sz="1050" b="1" dirty="0">
              <a:latin typeface="+mj-lt"/>
              <a:ea typeface="ＭＳ Ｐゴシック" pitchFamily="34" charset="-128"/>
            </a:endParaRPr>
          </a:p>
        </p:txBody>
      </p:sp>
      <p:sp>
        <p:nvSpPr>
          <p:cNvPr id="17" name="Rectangle 16"/>
          <p:cNvSpPr>
            <a:spLocks noChangeArrowheads="1"/>
          </p:cNvSpPr>
          <p:nvPr/>
        </p:nvSpPr>
        <p:spPr bwMode="auto">
          <a:xfrm>
            <a:off x="6890392" y="2902098"/>
            <a:ext cx="1610181" cy="647700"/>
          </a:xfrm>
          <a:prstGeom prst="rect">
            <a:avLst/>
          </a:prstGeom>
          <a:solidFill>
            <a:srgbClr val="00B050"/>
          </a:solidFill>
          <a:ln w="9525" algn="ctr">
            <a:noFill/>
            <a:miter lim="800000"/>
            <a:headEnd/>
            <a:tailEnd/>
          </a:ln>
          <a:effectLst/>
        </p:spPr>
        <p:txBody>
          <a:bodyPr wrap="none" anchor="ctr"/>
          <a:lstStyle/>
          <a:p>
            <a:pPr>
              <a:defRPr/>
            </a:pPr>
            <a:r>
              <a:rPr lang="en-US" sz="1050" b="1" dirty="0">
                <a:ea typeface="ＭＳ Ｐゴシック" pitchFamily="34" charset="-128"/>
              </a:rPr>
              <a:t>Risk Management</a:t>
            </a:r>
          </a:p>
          <a:p>
            <a:pPr>
              <a:defRPr/>
            </a:pPr>
            <a:r>
              <a:rPr lang="en-US" sz="1050" b="1" dirty="0">
                <a:ea typeface="ＭＳ Ｐゴシック" pitchFamily="34" charset="-128"/>
              </a:rPr>
              <a:t>Framework and tools  </a:t>
            </a:r>
          </a:p>
        </p:txBody>
      </p:sp>
      <p:sp>
        <p:nvSpPr>
          <p:cNvPr id="18" name="Rectangle 17"/>
          <p:cNvSpPr>
            <a:spLocks noChangeArrowheads="1"/>
          </p:cNvSpPr>
          <p:nvPr/>
        </p:nvSpPr>
        <p:spPr bwMode="auto">
          <a:xfrm>
            <a:off x="8565209" y="4282330"/>
            <a:ext cx="1801505" cy="637027"/>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Entrepreneurs Capacity </a:t>
            </a:r>
          </a:p>
          <a:p>
            <a:pPr>
              <a:defRPr/>
            </a:pPr>
            <a:r>
              <a:rPr lang="en-US" sz="1050" b="1" dirty="0">
                <a:latin typeface="+mj-lt"/>
                <a:ea typeface="ＭＳ Ｐゴシック" pitchFamily="34" charset="-128"/>
              </a:rPr>
              <a:t>building</a:t>
            </a:r>
          </a:p>
        </p:txBody>
      </p:sp>
      <p:sp>
        <p:nvSpPr>
          <p:cNvPr id="19" name="Rectangle 18"/>
          <p:cNvSpPr>
            <a:spLocks noChangeArrowheads="1"/>
          </p:cNvSpPr>
          <p:nvPr/>
        </p:nvSpPr>
        <p:spPr bwMode="auto">
          <a:xfrm>
            <a:off x="8573832" y="3584725"/>
            <a:ext cx="1792878" cy="657225"/>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Sales &amp; Marketing </a:t>
            </a:r>
            <a:endParaRPr lang="en-US" sz="1050" b="1" dirty="0">
              <a:latin typeface="+mj-lt"/>
              <a:ea typeface="ＭＳ Ｐゴシック" pitchFamily="34" charset="-128"/>
            </a:endParaRPr>
          </a:p>
        </p:txBody>
      </p:sp>
      <p:sp>
        <p:nvSpPr>
          <p:cNvPr id="20" name="Rectangle 19"/>
          <p:cNvSpPr>
            <a:spLocks noChangeArrowheads="1"/>
          </p:cNvSpPr>
          <p:nvPr/>
        </p:nvSpPr>
        <p:spPr bwMode="auto">
          <a:xfrm>
            <a:off x="8556434" y="2274684"/>
            <a:ext cx="1810276" cy="595949"/>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Governance</a:t>
            </a:r>
            <a:endParaRPr lang="en-US" sz="1050" b="1" dirty="0">
              <a:latin typeface="+mj-lt"/>
              <a:ea typeface="ＭＳ Ｐゴシック" pitchFamily="34" charset="-128"/>
            </a:endParaRPr>
          </a:p>
        </p:txBody>
      </p:sp>
      <p:sp>
        <p:nvSpPr>
          <p:cNvPr id="21" name="Rectangle 20"/>
          <p:cNvSpPr>
            <a:spLocks noChangeArrowheads="1"/>
          </p:cNvSpPr>
          <p:nvPr/>
        </p:nvSpPr>
        <p:spPr bwMode="auto">
          <a:xfrm>
            <a:off x="6866529" y="3585661"/>
            <a:ext cx="1652712" cy="660878"/>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Product development </a:t>
            </a:r>
          </a:p>
          <a:p>
            <a:pPr>
              <a:defRPr/>
            </a:pPr>
            <a:r>
              <a:rPr lang="en-US" sz="1050" b="1" dirty="0">
                <a:latin typeface="+mj-lt"/>
                <a:ea typeface="ＭＳ Ｐゴシック" pitchFamily="34" charset="-128"/>
              </a:rPr>
              <a:t>And design</a:t>
            </a:r>
            <a:endParaRPr lang="en-US" sz="1050" b="1" dirty="0">
              <a:latin typeface="+mj-lt"/>
              <a:ea typeface="ＭＳ Ｐゴシック" pitchFamily="34" charset="-128"/>
            </a:endParaRPr>
          </a:p>
        </p:txBody>
      </p:sp>
      <p:sp>
        <p:nvSpPr>
          <p:cNvPr id="22" name="Rectangle 21"/>
          <p:cNvSpPr>
            <a:spLocks noChangeArrowheads="1"/>
          </p:cNvSpPr>
          <p:nvPr/>
        </p:nvSpPr>
        <p:spPr bwMode="auto">
          <a:xfrm>
            <a:off x="8565206" y="2899588"/>
            <a:ext cx="1801504" cy="654800"/>
          </a:xfrm>
          <a:prstGeom prst="rect">
            <a:avLst/>
          </a:prstGeom>
          <a:solidFill>
            <a:srgbClr val="00B050"/>
          </a:solidFill>
          <a:ln w="9525" algn="ctr">
            <a:noFill/>
            <a:miter lim="800000"/>
            <a:headEnd/>
            <a:tailEnd/>
          </a:ln>
          <a:effectLst/>
        </p:spPr>
        <p:txBody>
          <a:bodyPr wrap="none" anchor="ctr"/>
          <a:lstStyle/>
          <a:p>
            <a:pPr>
              <a:defRPr/>
            </a:pPr>
            <a:r>
              <a:rPr lang="en-US" sz="1050" b="1" dirty="0">
                <a:ea typeface="ＭＳ Ｐゴシック" pitchFamily="34" charset="-128"/>
              </a:rPr>
              <a:t>Credit framework process </a:t>
            </a:r>
          </a:p>
          <a:p>
            <a:pPr>
              <a:defRPr/>
            </a:pPr>
            <a:r>
              <a:rPr lang="en-US" sz="1050" b="1" dirty="0">
                <a:ea typeface="ＭＳ Ｐゴシック" pitchFamily="34" charset="-128"/>
              </a:rPr>
              <a:t>reengineering </a:t>
            </a:r>
            <a:endParaRPr lang="en-US" sz="1050" b="1" dirty="0">
              <a:latin typeface="+mj-lt"/>
              <a:ea typeface="ＭＳ Ｐゴシック" pitchFamily="34" charset="-128"/>
            </a:endParaRPr>
          </a:p>
        </p:txBody>
      </p:sp>
      <p:sp>
        <p:nvSpPr>
          <p:cNvPr id="23" name="Rectangle 22"/>
          <p:cNvSpPr>
            <a:spLocks noChangeArrowheads="1"/>
          </p:cNvSpPr>
          <p:nvPr/>
        </p:nvSpPr>
        <p:spPr bwMode="auto">
          <a:xfrm>
            <a:off x="6859239" y="4287151"/>
            <a:ext cx="1678673" cy="622968"/>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Training FIs staff</a:t>
            </a:r>
            <a:endParaRPr lang="en-US" sz="1050" b="1" dirty="0">
              <a:latin typeface="+mj-lt"/>
              <a:ea typeface="ＭＳ Ｐゴシック" pitchFamily="34" charset="-128"/>
            </a:endParaRPr>
          </a:p>
          <a:p>
            <a:pPr>
              <a:defRPr/>
            </a:pPr>
            <a:endParaRPr lang="en-US" sz="1050" b="1" dirty="0">
              <a:latin typeface="+mj-lt"/>
              <a:ea typeface="ＭＳ Ｐゴシック" pitchFamily="34" charset="-128"/>
            </a:endParaRPr>
          </a:p>
        </p:txBody>
      </p:sp>
      <p:sp>
        <p:nvSpPr>
          <p:cNvPr id="24" name="Rectangle 23"/>
          <p:cNvSpPr>
            <a:spLocks noChangeArrowheads="1"/>
          </p:cNvSpPr>
          <p:nvPr/>
        </p:nvSpPr>
        <p:spPr bwMode="auto">
          <a:xfrm>
            <a:off x="6856011" y="4951598"/>
            <a:ext cx="1700734" cy="627558"/>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Operations &amp; Trade </a:t>
            </a:r>
            <a:endParaRPr lang="en-US" sz="1050" b="1" dirty="0">
              <a:latin typeface="+mj-lt"/>
              <a:ea typeface="ＭＳ Ｐゴシック" pitchFamily="34" charset="-128"/>
            </a:endParaRPr>
          </a:p>
        </p:txBody>
      </p:sp>
      <p:sp>
        <p:nvSpPr>
          <p:cNvPr id="25" name="Rectangle 24"/>
          <p:cNvSpPr>
            <a:spLocks noChangeArrowheads="1"/>
          </p:cNvSpPr>
          <p:nvPr/>
        </p:nvSpPr>
        <p:spPr bwMode="auto">
          <a:xfrm>
            <a:off x="8578854" y="4940100"/>
            <a:ext cx="1787857" cy="637027"/>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IT improvement</a:t>
            </a:r>
          </a:p>
        </p:txBody>
      </p:sp>
      <p:sp>
        <p:nvSpPr>
          <p:cNvPr id="26" name="Rectangle 25"/>
          <p:cNvSpPr>
            <a:spLocks noChangeArrowheads="1"/>
          </p:cNvSpPr>
          <p:nvPr/>
        </p:nvSpPr>
        <p:spPr bwMode="auto">
          <a:xfrm>
            <a:off x="6855700" y="5617814"/>
            <a:ext cx="1700734" cy="636184"/>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HR structures,</a:t>
            </a:r>
          </a:p>
          <a:p>
            <a:pPr>
              <a:defRPr/>
            </a:pPr>
            <a:r>
              <a:rPr lang="en-US" sz="1050" b="1" dirty="0">
                <a:latin typeface="+mj-lt"/>
                <a:ea typeface="ＭＳ Ｐゴシック" pitchFamily="34" charset="-128"/>
              </a:rPr>
              <a:t>Incentives &amp; rewards</a:t>
            </a:r>
            <a:endParaRPr lang="en-US" sz="1050" b="1" dirty="0">
              <a:latin typeface="+mj-lt"/>
              <a:ea typeface="ＭＳ Ｐゴシック" pitchFamily="34" charset="-128"/>
            </a:endParaRPr>
          </a:p>
        </p:txBody>
      </p:sp>
      <p:sp>
        <p:nvSpPr>
          <p:cNvPr id="27" name="Rectangle 26"/>
          <p:cNvSpPr>
            <a:spLocks noChangeArrowheads="1"/>
          </p:cNvSpPr>
          <p:nvPr/>
        </p:nvSpPr>
        <p:spPr bwMode="auto">
          <a:xfrm>
            <a:off x="8578543" y="5614942"/>
            <a:ext cx="1788168" cy="637027"/>
          </a:xfrm>
          <a:prstGeom prst="rect">
            <a:avLst/>
          </a:prstGeom>
          <a:solidFill>
            <a:srgbClr val="00B050"/>
          </a:solidFill>
          <a:ln w="9525" algn="ctr">
            <a:noFill/>
            <a:miter lim="800000"/>
            <a:headEnd/>
            <a:tailEnd/>
          </a:ln>
          <a:effectLst/>
        </p:spPr>
        <p:txBody>
          <a:bodyPr wrap="none" anchor="ctr"/>
          <a:lstStyle/>
          <a:p>
            <a:pPr>
              <a:defRPr/>
            </a:pPr>
            <a:r>
              <a:rPr lang="en-US" sz="1050" b="1" dirty="0">
                <a:latin typeface="+mj-lt"/>
                <a:ea typeface="ＭＳ Ｐゴシック" pitchFamily="34" charset="-128"/>
              </a:rPr>
              <a:t>Financial forecasting </a:t>
            </a:r>
          </a:p>
          <a:p>
            <a:pPr>
              <a:defRPr/>
            </a:pPr>
            <a:r>
              <a:rPr lang="en-US" sz="1050" b="1" dirty="0">
                <a:latin typeface="+mj-lt"/>
                <a:ea typeface="ＭＳ Ｐゴシック" pitchFamily="34" charset="-128"/>
              </a:rPr>
              <a:t>a</a:t>
            </a:r>
            <a:r>
              <a:rPr lang="en-US" sz="1050" b="1" dirty="0">
                <a:latin typeface="+mj-lt"/>
                <a:ea typeface="ＭＳ Ｐゴシック" pitchFamily="34" charset="-128"/>
              </a:rPr>
              <a:t>nd analytics</a:t>
            </a:r>
            <a:endParaRPr lang="en-US" sz="1050" b="1" dirty="0">
              <a:latin typeface="+mj-lt"/>
              <a:ea typeface="ＭＳ Ｐゴシック" pitchFamily="34" charset="-128"/>
            </a:endParaRPr>
          </a:p>
        </p:txBody>
      </p:sp>
      <p:sp>
        <p:nvSpPr>
          <p:cNvPr id="28" name="Left-Right Arrow Callout 27"/>
          <p:cNvSpPr/>
          <p:nvPr/>
        </p:nvSpPr>
        <p:spPr bwMode="auto">
          <a:xfrm>
            <a:off x="5263350" y="1779340"/>
            <a:ext cx="1592350" cy="4474659"/>
          </a:xfrm>
          <a:prstGeom prst="leftRightArrowCallout">
            <a:avLst>
              <a:gd name="adj1" fmla="val 27985"/>
              <a:gd name="adj2" fmla="val 25000"/>
              <a:gd name="adj3" fmla="val 25000"/>
              <a:gd name="adj4" fmla="val 48123"/>
            </a:avLst>
          </a:prstGeom>
          <a:gradFill flip="none" rotWithShape="1">
            <a:gsLst>
              <a:gs pos="15000">
                <a:srgbClr val="00B050"/>
              </a:gs>
              <a:gs pos="50000">
                <a:schemeClr val="accent1">
                  <a:tint val="44500"/>
                  <a:satMod val="160000"/>
                </a:schemeClr>
              </a:gs>
              <a:gs pos="100000">
                <a:srgbClr val="0070C0"/>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111" charset="0"/>
              <a:ea typeface="Times New Roman" pitchFamily="-111" charset="0"/>
              <a:cs typeface="Times New Roman" pitchFamily="-111" charset="0"/>
            </a:endParaRPr>
          </a:p>
        </p:txBody>
      </p:sp>
      <p:sp>
        <p:nvSpPr>
          <p:cNvPr id="29" name="Rectangle 28"/>
          <p:cNvSpPr>
            <a:spLocks noChangeArrowheads="1"/>
          </p:cNvSpPr>
          <p:nvPr/>
        </p:nvSpPr>
        <p:spPr bwMode="auto">
          <a:xfrm>
            <a:off x="1769526" y="1779340"/>
            <a:ext cx="3493825" cy="436729"/>
          </a:xfrm>
          <a:prstGeom prst="rect">
            <a:avLst/>
          </a:prstGeom>
          <a:solidFill>
            <a:srgbClr val="014C6D"/>
          </a:solidFill>
          <a:ln w="9525">
            <a:noFill/>
            <a:miter lim="800000"/>
            <a:headEnd/>
            <a:tailEnd/>
          </a:ln>
          <a:effectLst/>
        </p:spPr>
        <p:txBody>
          <a:bodyPr wrap="none" anchor="ctr"/>
          <a:lstStyle/>
          <a:p>
            <a:pPr algn="ctr">
              <a:spcBef>
                <a:spcPct val="50000"/>
              </a:spcBef>
              <a:defRPr/>
            </a:pPr>
            <a:r>
              <a:rPr lang="en-US" sz="1400" b="1" dirty="0">
                <a:solidFill>
                  <a:schemeClr val="bg1"/>
                </a:solidFill>
                <a:latin typeface="+mj-lt"/>
              </a:rPr>
              <a:t>Advisory Services  </a:t>
            </a:r>
            <a:endParaRPr lang="en-US" sz="1400" b="1" dirty="0">
              <a:solidFill>
                <a:schemeClr val="bg1"/>
              </a:solidFill>
              <a:latin typeface="+mj-lt"/>
            </a:endParaRPr>
          </a:p>
        </p:txBody>
      </p:sp>
      <p:sp>
        <p:nvSpPr>
          <p:cNvPr id="30" name="Rectangle 29"/>
          <p:cNvSpPr/>
          <p:nvPr/>
        </p:nvSpPr>
        <p:spPr bwMode="auto">
          <a:xfrm>
            <a:off x="2483779" y="2505694"/>
            <a:ext cx="2065317" cy="471434"/>
          </a:xfrm>
          <a:prstGeom prst="rect">
            <a:avLst/>
          </a:prstGeom>
          <a:solidFill>
            <a:srgbClr val="0070C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50000"/>
              </a:spcBef>
              <a:spcAft>
                <a:spcPct val="0"/>
              </a:spcAft>
            </a:pPr>
            <a:r>
              <a:rPr lang="en-US" sz="1300" dirty="0">
                <a:solidFill>
                  <a:schemeClr val="bg1"/>
                </a:solidFill>
                <a:latin typeface="Trebuchet MS" pitchFamily="34" charset="0"/>
                <a:cs typeface="Times New Roman" pitchFamily="18" charset="0"/>
              </a:rPr>
              <a:t>Core Banking</a:t>
            </a:r>
          </a:p>
        </p:txBody>
      </p:sp>
      <p:sp>
        <p:nvSpPr>
          <p:cNvPr id="31" name="Rectangle 30"/>
          <p:cNvSpPr/>
          <p:nvPr/>
        </p:nvSpPr>
        <p:spPr bwMode="auto">
          <a:xfrm>
            <a:off x="2483776" y="3178427"/>
            <a:ext cx="2065317" cy="464321"/>
          </a:xfrm>
          <a:prstGeom prst="rect">
            <a:avLst/>
          </a:prstGeom>
          <a:solidFill>
            <a:srgbClr val="0070C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50000"/>
              </a:spcBef>
              <a:spcAft>
                <a:spcPct val="0"/>
              </a:spcAft>
            </a:pPr>
            <a:r>
              <a:rPr lang="en-US" sz="1300" dirty="0">
                <a:solidFill>
                  <a:schemeClr val="bg1"/>
                </a:solidFill>
                <a:latin typeface="Trebuchet MS" pitchFamily="34" charset="0"/>
                <a:cs typeface="Times New Roman" pitchFamily="18" charset="0"/>
              </a:rPr>
              <a:t>SME &amp; Gender &amp; </a:t>
            </a:r>
            <a:r>
              <a:rPr lang="en-US" sz="1300" dirty="0" err="1">
                <a:solidFill>
                  <a:schemeClr val="bg1"/>
                </a:solidFill>
                <a:latin typeface="Trebuchet MS" pitchFamily="34" charset="0"/>
                <a:cs typeface="Times New Roman" pitchFamily="18" charset="0"/>
              </a:rPr>
              <a:t>Agri</a:t>
            </a:r>
            <a:endParaRPr lang="en-US" sz="1300" dirty="0">
              <a:solidFill>
                <a:schemeClr val="bg1"/>
              </a:solidFill>
              <a:latin typeface="Trebuchet MS" pitchFamily="34" charset="0"/>
              <a:cs typeface="Times New Roman" pitchFamily="18" charset="0"/>
            </a:endParaRPr>
          </a:p>
        </p:txBody>
      </p:sp>
      <p:sp>
        <p:nvSpPr>
          <p:cNvPr id="32" name="Rectangle 31"/>
          <p:cNvSpPr/>
          <p:nvPr/>
        </p:nvSpPr>
        <p:spPr bwMode="auto">
          <a:xfrm>
            <a:off x="2483779" y="3884654"/>
            <a:ext cx="2065317" cy="491375"/>
          </a:xfrm>
          <a:prstGeom prst="rect">
            <a:avLst/>
          </a:prstGeom>
          <a:solidFill>
            <a:srgbClr val="0070C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50000"/>
              </a:spcBef>
              <a:spcAft>
                <a:spcPct val="0"/>
              </a:spcAft>
            </a:pPr>
            <a:r>
              <a:rPr lang="en-US" dirty="0">
                <a:solidFill>
                  <a:schemeClr val="bg1"/>
                </a:solidFill>
              </a:rPr>
              <a:t>Microfinance</a:t>
            </a:r>
            <a:endParaRPr lang="en-US" sz="1300" dirty="0">
              <a:solidFill>
                <a:schemeClr val="bg1"/>
              </a:solidFill>
            </a:endParaRPr>
          </a:p>
        </p:txBody>
      </p:sp>
      <p:sp>
        <p:nvSpPr>
          <p:cNvPr id="33" name="Rectangle 32"/>
          <p:cNvSpPr/>
          <p:nvPr/>
        </p:nvSpPr>
        <p:spPr bwMode="auto">
          <a:xfrm>
            <a:off x="2483783" y="4613827"/>
            <a:ext cx="2065317" cy="491375"/>
          </a:xfrm>
          <a:prstGeom prst="rect">
            <a:avLst/>
          </a:prstGeom>
          <a:solidFill>
            <a:srgbClr val="0070C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50000"/>
              </a:spcBef>
              <a:spcAft>
                <a:spcPct val="0"/>
              </a:spcAft>
            </a:pPr>
            <a:r>
              <a:rPr lang="en-US" sz="1300" dirty="0">
                <a:solidFill>
                  <a:schemeClr val="bg1"/>
                </a:solidFill>
                <a:latin typeface="Trebuchet MS" pitchFamily="34" charset="0"/>
                <a:cs typeface="Times New Roman" pitchFamily="18" charset="0"/>
              </a:rPr>
              <a:t>Sustainable Finance</a:t>
            </a:r>
          </a:p>
        </p:txBody>
      </p:sp>
      <p:sp>
        <p:nvSpPr>
          <p:cNvPr id="34" name="Rectangle 33"/>
          <p:cNvSpPr/>
          <p:nvPr/>
        </p:nvSpPr>
        <p:spPr bwMode="auto">
          <a:xfrm>
            <a:off x="2483783" y="5335751"/>
            <a:ext cx="2065317" cy="457363"/>
          </a:xfrm>
          <a:prstGeom prst="rect">
            <a:avLst/>
          </a:prstGeom>
          <a:solidFill>
            <a:srgbClr val="0070C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50000"/>
              </a:spcBef>
              <a:spcAft>
                <a:spcPct val="0"/>
              </a:spcAft>
            </a:pPr>
            <a:r>
              <a:rPr lang="en-US" sz="1300" dirty="0" err="1">
                <a:solidFill>
                  <a:schemeClr val="bg1"/>
                </a:solidFill>
                <a:latin typeface="Trebuchet MS" pitchFamily="34" charset="0"/>
                <a:cs typeface="Times New Roman" pitchFamily="18" charset="0"/>
              </a:rPr>
              <a:t>FinTech</a:t>
            </a:r>
            <a:r>
              <a:rPr lang="en-US" sz="1300" dirty="0">
                <a:solidFill>
                  <a:schemeClr val="bg1"/>
                </a:solidFill>
                <a:latin typeface="Trebuchet MS" pitchFamily="34" charset="0"/>
                <a:cs typeface="Times New Roman" pitchFamily="18" charset="0"/>
              </a:rPr>
              <a:t> </a:t>
            </a:r>
          </a:p>
        </p:txBody>
      </p:sp>
    </p:spTree>
    <p:extLst>
      <p:ext uri="{BB962C8B-B14F-4D97-AF65-F5344CB8AC3E}">
        <p14:creationId xmlns:p14="http://schemas.microsoft.com/office/powerpoint/2010/main" val="1801686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1808163" y="1230314"/>
            <a:ext cx="85153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indent="0">
              <a:lnSpc>
                <a:spcPct val="115000"/>
              </a:lnSpc>
              <a:spcBef>
                <a:spcPct val="20000"/>
              </a:spcBef>
              <a:buClr>
                <a:srgbClr val="00ADE4"/>
              </a:buClr>
              <a:defRPr/>
            </a:pPr>
            <a:r>
              <a:rPr lang="en-US" sz="1600" b="1" dirty="0" smtClean="0">
                <a:solidFill>
                  <a:srgbClr val="00ADE4"/>
                </a:solidFill>
                <a:latin typeface="Arial" charset="0"/>
                <a:cs typeface="Times New Roman" pitchFamily="18" charset="0"/>
              </a:rPr>
              <a:t>MOBILE </a:t>
            </a:r>
            <a:r>
              <a:rPr lang="en-US" sz="1600" b="1" dirty="0">
                <a:solidFill>
                  <a:srgbClr val="00ADE4"/>
                </a:solidFill>
                <a:latin typeface="Arial" charset="0"/>
                <a:cs typeface="Times New Roman" pitchFamily="18" charset="0"/>
              </a:rPr>
              <a:t>MONEY IMPLEMENTATIONS</a:t>
            </a:r>
            <a:endParaRPr lang="en-US" sz="1400" dirty="0">
              <a:solidFill>
                <a:srgbClr val="00ADE4"/>
              </a:solidFill>
              <a:latin typeface="Arial" charset="0"/>
              <a:cs typeface="Times New Roman" pitchFamily="18" charset="0"/>
            </a:endParaRPr>
          </a:p>
          <a:p>
            <a:pPr lvl="1">
              <a:spcBef>
                <a:spcPct val="30000"/>
              </a:spcBef>
              <a:buClr>
                <a:srgbClr val="00783C"/>
              </a:buClr>
              <a:buFont typeface="Wingdings" pitchFamily="2" charset="2"/>
              <a:buChar char="ü"/>
              <a:defRPr/>
            </a:pPr>
            <a:r>
              <a:rPr lang="en-US" sz="1400" b="1" dirty="0">
                <a:solidFill>
                  <a:srgbClr val="00ADE4"/>
                </a:solidFill>
                <a:latin typeface="Arial" charset="0"/>
                <a:cs typeface="Arial" charset="0"/>
              </a:rPr>
              <a:t>CLICK</a:t>
            </a:r>
            <a:r>
              <a:rPr lang="en-US" sz="1400" b="1" dirty="0">
                <a:latin typeface="Arial" charset="0"/>
                <a:cs typeface="Arial" charset="0"/>
              </a:rPr>
              <a:t> – </a:t>
            </a:r>
            <a:r>
              <a:rPr lang="en-US" sz="1400" dirty="0">
                <a:latin typeface="Arial" charset="0"/>
                <a:cs typeface="Arial" charset="0"/>
              </a:rPr>
              <a:t>USSD based connectivity. a system of mobile banking that allows individuals to make payments via mobile phone (via USSD \ SMS-portal) or the Internet (via Web \ Web-mobile) for the services of mobile operators, internet providers; transfer funds to other individuals, trade and service companies (buying in supermarkets, payment in restaurants and theaters); make online purchases from online stores directly from a bank account.</a:t>
            </a:r>
          </a:p>
          <a:p>
            <a:pPr lvl="1">
              <a:spcBef>
                <a:spcPct val="30000"/>
              </a:spcBef>
              <a:buClr>
                <a:srgbClr val="00783C"/>
              </a:buClr>
              <a:buFont typeface="Wingdings" pitchFamily="2" charset="2"/>
              <a:buChar char="ü"/>
              <a:defRPr/>
            </a:pPr>
            <a:r>
              <a:rPr lang="en-US" sz="1400" b="1" dirty="0">
                <a:solidFill>
                  <a:srgbClr val="00ADE4"/>
                </a:solidFill>
                <a:latin typeface="Arial" charset="0"/>
                <a:cs typeface="Arial" charset="0"/>
              </a:rPr>
              <a:t>SMSTOLOV - </a:t>
            </a:r>
            <a:r>
              <a:rPr lang="en-US" sz="1400" dirty="0">
                <a:latin typeface="Arial" charset="0"/>
                <a:cs typeface="Arial" charset="0"/>
              </a:rPr>
              <a:t> SMS based connectivity. The national electronic payment service SMS-TO'LOV was developed in order to implement the Law of the Republic of Uzbekistan "On electronic payments" to promote the development of e-commerce. SMS-TO'LOV advantage is the possibility of non-cash payments through any mobile communications or the Internet, as well as through SMS-messages.</a:t>
            </a:r>
          </a:p>
          <a:p>
            <a:pPr lvl="1">
              <a:spcBef>
                <a:spcPct val="30000"/>
              </a:spcBef>
              <a:buClr>
                <a:srgbClr val="00783C"/>
              </a:buClr>
              <a:buFont typeface="Wingdings" pitchFamily="2" charset="2"/>
              <a:buChar char="ü"/>
              <a:defRPr/>
            </a:pPr>
            <a:r>
              <a:rPr lang="en-US" sz="1400" b="1" dirty="0">
                <a:solidFill>
                  <a:srgbClr val="00ADE4"/>
                </a:solidFill>
                <a:latin typeface="Arial" charset="0"/>
                <a:cs typeface="Arial" charset="0"/>
              </a:rPr>
              <a:t>PAYNET - </a:t>
            </a:r>
            <a:r>
              <a:rPr lang="en-US" sz="1400" dirty="0"/>
              <a:t>Company operates in the market of Uzbekistan since 2005. During this period, it has connected more than 100 providers of various services, among them the utilities, which can be paid in any of the 25 000 points of payment receipt in the country.</a:t>
            </a:r>
            <a:endParaRPr lang="en-US" sz="1400" dirty="0">
              <a:latin typeface="Arial" charset="0"/>
              <a:cs typeface="Arial" charset="0"/>
            </a:endParaRPr>
          </a:p>
          <a:p>
            <a:pPr lvl="1">
              <a:spcBef>
                <a:spcPct val="30000"/>
              </a:spcBef>
              <a:buClr>
                <a:srgbClr val="00783C"/>
              </a:buClr>
              <a:defRPr/>
            </a:pPr>
            <a:endParaRPr lang="en-US" sz="600" b="1" dirty="0">
              <a:latin typeface="Arial" charset="0"/>
              <a:cs typeface="Times New Roman" pitchFamily="18" charset="0"/>
            </a:endParaRPr>
          </a:p>
          <a:p>
            <a:pPr marL="0" indent="0">
              <a:lnSpc>
                <a:spcPct val="115000"/>
              </a:lnSpc>
              <a:spcBef>
                <a:spcPct val="20000"/>
              </a:spcBef>
              <a:buClr>
                <a:srgbClr val="00783C"/>
              </a:buClr>
              <a:defRPr/>
            </a:pPr>
            <a:endParaRPr lang="en-US" sz="1400" dirty="0">
              <a:latin typeface="Arial" charset="0"/>
            </a:endParaRPr>
          </a:p>
          <a:p>
            <a:pPr>
              <a:lnSpc>
                <a:spcPct val="115000"/>
              </a:lnSpc>
              <a:spcBef>
                <a:spcPct val="20000"/>
              </a:spcBef>
              <a:buClr>
                <a:srgbClr val="00783C"/>
              </a:buClr>
              <a:defRPr/>
            </a:pPr>
            <a:endParaRPr lang="en-US" sz="1200" dirty="0">
              <a:solidFill>
                <a:srgbClr val="002060"/>
              </a:solidFill>
            </a:endParaRPr>
          </a:p>
        </p:txBody>
      </p:sp>
      <p:pic>
        <p:nvPicPr>
          <p:cNvPr id="4" name="Picture 3"/>
          <p:cNvPicPr>
            <a:picLocks noChangeAspect="1"/>
          </p:cNvPicPr>
          <p:nvPr/>
        </p:nvPicPr>
        <p:blipFill>
          <a:blip r:embed="rId3"/>
          <a:stretch>
            <a:fillRect/>
          </a:stretch>
        </p:blipFill>
        <p:spPr>
          <a:xfrm>
            <a:off x="9501461" y="6351234"/>
            <a:ext cx="2583882" cy="427469"/>
          </a:xfrm>
          <a:prstGeom prst="rect">
            <a:avLst/>
          </a:prstGeom>
        </p:spPr>
      </p:pic>
    </p:spTree>
    <p:extLst>
      <p:ext uri="{BB962C8B-B14F-4D97-AF65-F5344CB8AC3E}">
        <p14:creationId xmlns:p14="http://schemas.microsoft.com/office/powerpoint/2010/main" val="1416478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IFC’s next steps in Uzbekistan</a:t>
            </a:r>
            <a:endParaRPr lang="en-US" dirty="0"/>
          </a:p>
        </p:txBody>
      </p:sp>
      <p:sp>
        <p:nvSpPr>
          <p:cNvPr id="3" name="Content Placeholder 2"/>
          <p:cNvSpPr>
            <a:spLocks noGrp="1"/>
          </p:cNvSpPr>
          <p:nvPr>
            <p:ph idx="1"/>
          </p:nvPr>
        </p:nvSpPr>
        <p:spPr/>
        <p:txBody>
          <a:bodyPr>
            <a:normAutofit/>
          </a:bodyPr>
          <a:lstStyle/>
          <a:p>
            <a:r>
              <a:rPr lang="en-US" dirty="0"/>
              <a:t>Support extension of the access to financial services through DFS development in Uzbekistan</a:t>
            </a:r>
          </a:p>
          <a:p>
            <a:pPr lvl="1"/>
            <a:r>
              <a:rPr lang="en-US" dirty="0" smtClean="0"/>
              <a:t>Conduct a country wide scoping of DFS </a:t>
            </a:r>
          </a:p>
          <a:p>
            <a:pPr lvl="2"/>
            <a:r>
              <a:rPr lang="en-US" dirty="0" smtClean="0"/>
              <a:t>Banks</a:t>
            </a:r>
          </a:p>
          <a:p>
            <a:pPr lvl="2"/>
            <a:r>
              <a:rPr lang="en-US" dirty="0" smtClean="0"/>
              <a:t>Mobile Network Operators</a:t>
            </a:r>
          </a:p>
          <a:p>
            <a:pPr lvl="2"/>
            <a:r>
              <a:rPr lang="en-US" dirty="0" smtClean="0"/>
              <a:t>Switches</a:t>
            </a:r>
          </a:p>
          <a:p>
            <a:pPr lvl="2"/>
            <a:r>
              <a:rPr lang="en-US" dirty="0" smtClean="0"/>
              <a:t>Mobile Money service providers</a:t>
            </a:r>
          </a:p>
          <a:p>
            <a:pPr lvl="2"/>
            <a:r>
              <a:rPr lang="en-US" dirty="0" smtClean="0"/>
              <a:t>Payment Service providers</a:t>
            </a:r>
          </a:p>
          <a:p>
            <a:pPr lvl="1"/>
            <a:r>
              <a:rPr lang="en-US" dirty="0" smtClean="0"/>
              <a:t>Partner with select banks to provide:</a:t>
            </a:r>
            <a:endParaRPr lang="en-US" dirty="0" smtClean="0"/>
          </a:p>
          <a:p>
            <a:pPr lvl="2"/>
            <a:r>
              <a:rPr lang="en-US" dirty="0" smtClean="0"/>
              <a:t>Advisory </a:t>
            </a:r>
            <a:r>
              <a:rPr lang="en-US" dirty="0" smtClean="0"/>
              <a:t>Services, and/or</a:t>
            </a:r>
            <a:endParaRPr lang="en-US" dirty="0" smtClean="0"/>
          </a:p>
          <a:p>
            <a:pPr lvl="2"/>
            <a:r>
              <a:rPr lang="en-US" dirty="0" smtClean="0"/>
              <a:t>Investment Services</a:t>
            </a:r>
            <a:endParaRPr lang="en-US" dirty="0" smtClean="0"/>
          </a:p>
        </p:txBody>
      </p:sp>
    </p:spTree>
    <p:extLst>
      <p:ext uri="{BB962C8B-B14F-4D97-AF65-F5344CB8AC3E}">
        <p14:creationId xmlns:p14="http://schemas.microsoft.com/office/powerpoint/2010/main" val="4032338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49496" y="1363826"/>
            <a:ext cx="8675804" cy="889732"/>
            <a:chOff x="225087" y="1264264"/>
            <a:chExt cx="8675804" cy="789935"/>
          </a:xfrm>
        </p:grpSpPr>
        <p:sp>
          <p:nvSpPr>
            <p:cNvPr id="13" name="Rectangle 12"/>
            <p:cNvSpPr/>
            <p:nvPr/>
          </p:nvSpPr>
          <p:spPr bwMode="auto">
            <a:xfrm>
              <a:off x="225087" y="1264265"/>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cap="all" dirty="0">
                  <a:solidFill>
                    <a:srgbClr val="021F43"/>
                  </a:solidFill>
                </a:rPr>
                <a:t>DIAGNOSTIC</a:t>
              </a:r>
              <a:r>
                <a:rPr lang="en-US" dirty="0">
                  <a:solidFill>
                    <a:srgbClr val="021F43"/>
                  </a:solidFill>
                  <a:latin typeface="Arial"/>
                </a:rPr>
                <a:t> </a:t>
              </a:r>
              <a:r>
                <a:rPr lang="en-US" cap="all" dirty="0">
                  <a:solidFill>
                    <a:srgbClr val="021F43"/>
                  </a:solidFill>
                </a:rPr>
                <a:t>AND Business MODELLING</a:t>
              </a:r>
            </a:p>
          </p:txBody>
        </p:sp>
        <p:sp>
          <p:nvSpPr>
            <p:cNvPr id="14" name="Rounded Rectangle 13"/>
            <p:cNvSpPr/>
            <p:nvPr/>
          </p:nvSpPr>
          <p:spPr bwMode="auto">
            <a:xfrm>
              <a:off x="2714553" y="1264266"/>
              <a:ext cx="6186338"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
              </a:pPr>
              <a:r>
                <a:rPr lang="en-US" dirty="0">
                  <a:solidFill>
                    <a:prstClr val="white"/>
                  </a:solidFill>
                  <a:latin typeface="Arial"/>
                </a:rPr>
                <a:t>Develop and monitor the business case and business plan for </a:t>
              </a:r>
              <a:r>
                <a:rPr lang="en-US" dirty="0" smtClean="0">
                  <a:solidFill>
                    <a:prstClr val="white"/>
                  </a:solidFill>
                  <a:latin typeface="Arial"/>
                </a:rPr>
                <a:t>DFS operations</a:t>
              </a:r>
              <a:endParaRPr lang="en-US" dirty="0">
                <a:solidFill>
                  <a:prstClr val="white"/>
                </a:solidFill>
                <a:latin typeface="Arial"/>
              </a:endParaRPr>
            </a:p>
          </p:txBody>
        </p:sp>
        <p:sp>
          <p:nvSpPr>
            <p:cNvPr id="28" name="Rounded Rectangle 27"/>
            <p:cNvSpPr/>
            <p:nvPr/>
          </p:nvSpPr>
          <p:spPr bwMode="auto">
            <a:xfrm>
              <a:off x="2536614" y="1264264"/>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prstClr val="white"/>
                </a:solidFill>
                <a:latin typeface="Gill Sans MT" pitchFamily="34" charset="0"/>
              </a:endParaRPr>
            </a:p>
          </p:txBody>
        </p:sp>
      </p:grpSp>
      <p:grpSp>
        <p:nvGrpSpPr>
          <p:cNvPr id="6" name="Group 5"/>
          <p:cNvGrpSpPr/>
          <p:nvPr/>
        </p:nvGrpSpPr>
        <p:grpSpPr>
          <a:xfrm>
            <a:off x="1749088" y="2455216"/>
            <a:ext cx="8676213" cy="889732"/>
            <a:chOff x="225087" y="2039545"/>
            <a:chExt cx="8676213" cy="789935"/>
          </a:xfrm>
        </p:grpSpPr>
        <p:sp>
          <p:nvSpPr>
            <p:cNvPr id="16" name="Rectangle 15"/>
            <p:cNvSpPr/>
            <p:nvPr/>
          </p:nvSpPr>
          <p:spPr bwMode="auto">
            <a:xfrm>
              <a:off x="225087" y="2039546"/>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cap="all" dirty="0">
                  <a:solidFill>
                    <a:srgbClr val="021F43"/>
                  </a:solidFill>
                </a:rPr>
                <a:t>Network Build-out </a:t>
              </a:r>
            </a:p>
          </p:txBody>
        </p:sp>
        <p:sp>
          <p:nvSpPr>
            <p:cNvPr id="17" name="Rounded Rectangle 16"/>
            <p:cNvSpPr/>
            <p:nvPr/>
          </p:nvSpPr>
          <p:spPr bwMode="auto">
            <a:xfrm>
              <a:off x="2707027" y="2039547"/>
              <a:ext cx="6194273"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
              </a:pPr>
              <a:r>
                <a:rPr lang="en-US" dirty="0">
                  <a:solidFill>
                    <a:prstClr val="white"/>
                  </a:solidFill>
                  <a:latin typeface="Arial"/>
                </a:rPr>
                <a:t>Support agent network build out by assessing money flows &amp; training agents.</a:t>
              </a:r>
            </a:p>
          </p:txBody>
        </p:sp>
        <p:sp>
          <p:nvSpPr>
            <p:cNvPr id="30" name="Rounded Rectangle 29"/>
            <p:cNvSpPr/>
            <p:nvPr/>
          </p:nvSpPr>
          <p:spPr bwMode="auto">
            <a:xfrm>
              <a:off x="2542806" y="2039545"/>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prstClr val="white"/>
                </a:solidFill>
                <a:latin typeface="Gill Sans MT" pitchFamily="34" charset="0"/>
              </a:endParaRPr>
            </a:p>
          </p:txBody>
        </p:sp>
      </p:grpSp>
      <p:grpSp>
        <p:nvGrpSpPr>
          <p:cNvPr id="8" name="Group 7"/>
          <p:cNvGrpSpPr/>
          <p:nvPr/>
        </p:nvGrpSpPr>
        <p:grpSpPr>
          <a:xfrm>
            <a:off x="1749086" y="3546607"/>
            <a:ext cx="8662882" cy="889731"/>
            <a:chOff x="225086" y="3161781"/>
            <a:chExt cx="8662882" cy="789934"/>
          </a:xfrm>
        </p:grpSpPr>
        <p:sp>
          <p:nvSpPr>
            <p:cNvPr id="18" name="Rectangle 17"/>
            <p:cNvSpPr/>
            <p:nvPr/>
          </p:nvSpPr>
          <p:spPr bwMode="auto">
            <a:xfrm>
              <a:off x="225086" y="3161781"/>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cap="all" dirty="0">
                  <a:solidFill>
                    <a:srgbClr val="021F43"/>
                  </a:solidFill>
                </a:rPr>
                <a:t>Product and Process Design </a:t>
              </a:r>
              <a:endParaRPr lang="en-US" cap="all" dirty="0">
                <a:solidFill>
                  <a:srgbClr val="021F43"/>
                </a:solidFill>
                <a:latin typeface="Arial"/>
              </a:endParaRPr>
            </a:p>
          </p:txBody>
        </p:sp>
        <p:sp>
          <p:nvSpPr>
            <p:cNvPr id="19" name="Rounded Rectangle 18"/>
            <p:cNvSpPr/>
            <p:nvPr/>
          </p:nvSpPr>
          <p:spPr bwMode="auto">
            <a:xfrm>
              <a:off x="2715768" y="3161782"/>
              <a:ext cx="6172200"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
              </a:pPr>
              <a:r>
                <a:rPr lang="en-US" dirty="0">
                  <a:solidFill>
                    <a:prstClr val="white"/>
                  </a:solidFill>
                  <a:latin typeface="Arial"/>
                </a:rPr>
                <a:t>Conduct client needs assessment to develop product &amp; process design.</a:t>
              </a:r>
            </a:p>
          </p:txBody>
        </p:sp>
        <p:sp>
          <p:nvSpPr>
            <p:cNvPr id="31" name="Rounded Rectangle 30"/>
            <p:cNvSpPr/>
            <p:nvPr/>
          </p:nvSpPr>
          <p:spPr bwMode="auto">
            <a:xfrm>
              <a:off x="2537342" y="3161782"/>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srgbClr val="000000">
                    <a:lumMod val="50000"/>
                    <a:lumOff val="50000"/>
                  </a:srgbClr>
                </a:solidFill>
                <a:latin typeface="Gill Sans MT" pitchFamily="34" charset="0"/>
              </a:endParaRPr>
            </a:p>
          </p:txBody>
        </p:sp>
      </p:grpSp>
      <p:grpSp>
        <p:nvGrpSpPr>
          <p:cNvPr id="3" name="Group 2"/>
          <p:cNvGrpSpPr/>
          <p:nvPr/>
        </p:nvGrpSpPr>
        <p:grpSpPr>
          <a:xfrm>
            <a:off x="1740348" y="4637996"/>
            <a:ext cx="8659235" cy="889731"/>
            <a:chOff x="242065" y="3991291"/>
            <a:chExt cx="8659235" cy="789934"/>
          </a:xfrm>
        </p:grpSpPr>
        <p:sp>
          <p:nvSpPr>
            <p:cNvPr id="20" name="Rectangle 19"/>
            <p:cNvSpPr/>
            <p:nvPr/>
          </p:nvSpPr>
          <p:spPr bwMode="auto">
            <a:xfrm>
              <a:off x="242065" y="3991292"/>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cap="all" dirty="0">
                  <a:solidFill>
                    <a:srgbClr val="021F43"/>
                  </a:solidFill>
                </a:rPr>
                <a:t>Customer Up-take and Financial Awareness </a:t>
              </a:r>
              <a:endParaRPr lang="en-US" cap="all" dirty="0">
                <a:solidFill>
                  <a:srgbClr val="021F43"/>
                </a:solidFill>
                <a:latin typeface="Arial"/>
              </a:endParaRPr>
            </a:p>
          </p:txBody>
        </p:sp>
        <p:sp>
          <p:nvSpPr>
            <p:cNvPr id="21" name="Rounded Rectangle 20"/>
            <p:cNvSpPr/>
            <p:nvPr/>
          </p:nvSpPr>
          <p:spPr bwMode="auto">
            <a:xfrm>
              <a:off x="2729101" y="3991292"/>
              <a:ext cx="6172199"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
              </a:pPr>
              <a:r>
                <a:rPr lang="en-US" dirty="0">
                  <a:solidFill>
                    <a:prstClr val="white"/>
                  </a:solidFill>
                  <a:latin typeface="Arial"/>
                </a:rPr>
                <a:t>Develop financial awareness campaign to ensure customer uptake and education.</a:t>
              </a:r>
            </a:p>
          </p:txBody>
        </p:sp>
        <p:sp>
          <p:nvSpPr>
            <p:cNvPr id="32" name="Rounded Rectangle 31"/>
            <p:cNvSpPr/>
            <p:nvPr/>
          </p:nvSpPr>
          <p:spPr bwMode="auto">
            <a:xfrm>
              <a:off x="2562332" y="3991291"/>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prstClr val="white"/>
                </a:solidFill>
                <a:latin typeface="Gill Sans MT" pitchFamily="34" charset="0"/>
              </a:endParaRPr>
            </a:p>
          </p:txBody>
        </p:sp>
      </p:grpSp>
      <p:sp>
        <p:nvSpPr>
          <p:cNvPr id="23" name="Title 1"/>
          <p:cNvSpPr txBox="1">
            <a:spLocks/>
          </p:cNvSpPr>
          <p:nvPr/>
        </p:nvSpPr>
        <p:spPr bwMode="auto">
          <a:xfrm>
            <a:off x="1524000" y="107345"/>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Trebuchet MS" pitchFamily="34" charset="0"/>
                <a:cs typeface="Times New Roman" pitchFamily="18" charset="0"/>
              </a:defRPr>
            </a:lvl1pPr>
            <a:lvl2pPr marL="742950" indent="-285750" eaLnBrk="0" hangingPunct="0">
              <a:defRPr sz="1300">
                <a:solidFill>
                  <a:schemeClr val="tx1"/>
                </a:solidFill>
                <a:latin typeface="Trebuchet MS" pitchFamily="34" charset="0"/>
                <a:cs typeface="Times New Roman" pitchFamily="18" charset="0"/>
              </a:defRPr>
            </a:lvl2pPr>
            <a:lvl3pPr marL="1143000" indent="-228600" eaLnBrk="0" hangingPunct="0">
              <a:defRPr sz="1300">
                <a:solidFill>
                  <a:schemeClr val="tx1"/>
                </a:solidFill>
                <a:latin typeface="Trebuchet MS" pitchFamily="34" charset="0"/>
                <a:cs typeface="Times New Roman" pitchFamily="18" charset="0"/>
              </a:defRPr>
            </a:lvl3pPr>
            <a:lvl4pPr marL="1600200" indent="-228600" eaLnBrk="0" hangingPunct="0">
              <a:defRPr sz="1300">
                <a:solidFill>
                  <a:schemeClr val="tx1"/>
                </a:solidFill>
                <a:latin typeface="Trebuchet MS" pitchFamily="34" charset="0"/>
                <a:cs typeface="Times New Roman" pitchFamily="18" charset="0"/>
              </a:defRPr>
            </a:lvl4pPr>
            <a:lvl5pPr marL="2057400" indent="-228600" eaLnBrk="0" hangingPunct="0">
              <a:defRPr sz="1300">
                <a:solidFill>
                  <a:schemeClr val="tx1"/>
                </a:solidFill>
                <a:latin typeface="Trebuchet MS" pitchFamily="34" charset="0"/>
                <a:cs typeface="Times New Roman" pitchFamily="18" charset="0"/>
              </a:defRPr>
            </a:lvl5pPr>
            <a:lvl6pPr marL="2514600" indent="-228600" eaLnBrk="0" fontAlgn="base" hangingPunct="0">
              <a:spcBef>
                <a:spcPct val="0"/>
              </a:spcBef>
              <a:spcAft>
                <a:spcPct val="0"/>
              </a:spcAft>
              <a:defRPr sz="1300">
                <a:solidFill>
                  <a:schemeClr val="tx1"/>
                </a:solidFill>
                <a:latin typeface="Trebuchet MS" pitchFamily="34" charset="0"/>
                <a:cs typeface="Times New Roman" pitchFamily="18" charset="0"/>
              </a:defRPr>
            </a:lvl6pPr>
            <a:lvl7pPr marL="2971800" indent="-228600" eaLnBrk="0" fontAlgn="base" hangingPunct="0">
              <a:spcBef>
                <a:spcPct val="0"/>
              </a:spcBef>
              <a:spcAft>
                <a:spcPct val="0"/>
              </a:spcAft>
              <a:defRPr sz="1300">
                <a:solidFill>
                  <a:schemeClr val="tx1"/>
                </a:solidFill>
                <a:latin typeface="Trebuchet MS" pitchFamily="34" charset="0"/>
                <a:cs typeface="Times New Roman" pitchFamily="18" charset="0"/>
              </a:defRPr>
            </a:lvl7pPr>
            <a:lvl8pPr marL="3429000" indent="-228600" eaLnBrk="0" fontAlgn="base" hangingPunct="0">
              <a:spcBef>
                <a:spcPct val="0"/>
              </a:spcBef>
              <a:spcAft>
                <a:spcPct val="0"/>
              </a:spcAft>
              <a:defRPr sz="1300">
                <a:solidFill>
                  <a:schemeClr val="tx1"/>
                </a:solidFill>
                <a:latin typeface="Trebuchet MS" pitchFamily="34" charset="0"/>
                <a:cs typeface="Times New Roman" pitchFamily="18" charset="0"/>
              </a:defRPr>
            </a:lvl8pPr>
            <a:lvl9pPr marL="3886200" indent="-228600" eaLnBrk="0" fontAlgn="base" hangingPunct="0">
              <a:spcBef>
                <a:spcPct val="0"/>
              </a:spcBef>
              <a:spcAft>
                <a:spcPct val="0"/>
              </a:spcAft>
              <a:defRPr sz="1300">
                <a:solidFill>
                  <a:schemeClr val="tx1"/>
                </a:solidFill>
                <a:latin typeface="Trebuchet MS" pitchFamily="34" charset="0"/>
                <a:cs typeface="Times New Roman" pitchFamily="18" charset="0"/>
              </a:defRPr>
            </a:lvl9pPr>
          </a:lstStyle>
          <a:p>
            <a:r>
              <a:rPr lang="en-US" sz="2200" dirty="0">
                <a:solidFill>
                  <a:srgbClr val="021F43"/>
                </a:solidFill>
                <a:latin typeface="Arial" panose="020B0604020202020204" pitchFamily="34" charset="0"/>
                <a:ea typeface="ヒラギノ角ゴ Pro W3"/>
                <a:cs typeface="Arial" panose="020B0604020202020204" pitchFamily="34" charset="0"/>
              </a:rPr>
              <a:t>IFC Advisory Services Areas of Expertise</a:t>
            </a:r>
          </a:p>
        </p:txBody>
      </p:sp>
      <p:sp>
        <p:nvSpPr>
          <p:cNvPr id="5" name="Slide Number Placeholder 4"/>
          <p:cNvSpPr>
            <a:spLocks noGrp="1"/>
          </p:cNvSpPr>
          <p:nvPr>
            <p:ph type="sldNum" sz="quarter" idx="13"/>
          </p:nvPr>
        </p:nvSpPr>
        <p:spPr/>
        <p:txBody>
          <a:bodyPr/>
          <a:lstStyle/>
          <a:p>
            <a:pPr>
              <a:defRPr/>
            </a:pPr>
            <a:r>
              <a:rPr lang="en-US" dirty="0" smtClean="0"/>
              <a:t>23</a:t>
            </a:r>
            <a:endParaRPr lang="en-US" dirty="0"/>
          </a:p>
        </p:txBody>
      </p:sp>
      <p:pic>
        <p:nvPicPr>
          <p:cNvPr id="22" name="Picture 21"/>
          <p:cNvPicPr>
            <a:picLocks noChangeAspect="1"/>
          </p:cNvPicPr>
          <p:nvPr/>
        </p:nvPicPr>
        <p:blipFill>
          <a:blip r:embed="rId3"/>
          <a:stretch>
            <a:fillRect/>
          </a:stretch>
        </p:blipFill>
        <p:spPr>
          <a:xfrm>
            <a:off x="9501461" y="6351234"/>
            <a:ext cx="2583882" cy="427469"/>
          </a:xfrm>
          <a:prstGeom prst="rect">
            <a:avLst/>
          </a:prstGeom>
        </p:spPr>
      </p:pic>
    </p:spTree>
    <p:extLst>
      <p:ext uri="{BB962C8B-B14F-4D97-AF65-F5344CB8AC3E}">
        <p14:creationId xmlns:p14="http://schemas.microsoft.com/office/powerpoint/2010/main" val="96706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49496" y="1338188"/>
            <a:ext cx="8675804" cy="889732"/>
            <a:chOff x="225087" y="1264264"/>
            <a:chExt cx="8675804" cy="789935"/>
          </a:xfrm>
        </p:grpSpPr>
        <p:sp>
          <p:nvSpPr>
            <p:cNvPr id="13" name="Rectangle 12"/>
            <p:cNvSpPr/>
            <p:nvPr/>
          </p:nvSpPr>
          <p:spPr bwMode="auto">
            <a:xfrm>
              <a:off x="225087" y="1264265"/>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dirty="0">
                  <a:solidFill>
                    <a:srgbClr val="021F43"/>
                  </a:solidFill>
                  <a:latin typeface="Arial"/>
                </a:rPr>
                <a:t>LOANS</a:t>
              </a:r>
            </a:p>
          </p:txBody>
        </p:sp>
        <p:sp>
          <p:nvSpPr>
            <p:cNvPr id="14" name="Rounded Rectangle 13"/>
            <p:cNvSpPr/>
            <p:nvPr/>
          </p:nvSpPr>
          <p:spPr bwMode="auto">
            <a:xfrm>
              <a:off x="2714553" y="1264266"/>
              <a:ext cx="6186338"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
              </a:pPr>
              <a:r>
                <a:rPr lang="en-US" b="1" dirty="0" smtClean="0">
                  <a:solidFill>
                    <a:prstClr val="white"/>
                  </a:solidFill>
                  <a:latin typeface="Arial"/>
                </a:rPr>
                <a:t>A Bank</a:t>
              </a:r>
              <a:r>
                <a:rPr lang="en-US" dirty="0" smtClean="0">
                  <a:solidFill>
                    <a:prstClr val="white"/>
                  </a:solidFill>
                  <a:latin typeface="Arial"/>
                </a:rPr>
                <a:t>: </a:t>
              </a:r>
              <a:r>
                <a:rPr lang="en-US" dirty="0">
                  <a:solidFill>
                    <a:prstClr val="white"/>
                  </a:solidFill>
                  <a:latin typeface="Arial"/>
                </a:rPr>
                <a:t>Senior loan to expand via agent banking in rural areas</a:t>
              </a:r>
            </a:p>
            <a:p>
              <a:pPr marL="285750" indent="-285750">
                <a:buFont typeface="Wingdings" charset="2"/>
                <a:buChar char="§"/>
              </a:pPr>
              <a:r>
                <a:rPr lang="en-US" b="1" dirty="0" smtClean="0">
                  <a:solidFill>
                    <a:prstClr val="white"/>
                  </a:solidFill>
                  <a:latin typeface="Arial"/>
                </a:rPr>
                <a:t>An NBFI</a:t>
              </a:r>
              <a:r>
                <a:rPr lang="en-US" dirty="0" smtClean="0">
                  <a:solidFill>
                    <a:prstClr val="white"/>
                  </a:solidFill>
                  <a:latin typeface="Arial"/>
                </a:rPr>
                <a:t>: </a:t>
              </a:r>
              <a:r>
                <a:rPr lang="en-US" dirty="0">
                  <a:solidFill>
                    <a:prstClr val="white"/>
                  </a:solidFill>
                  <a:latin typeface="Arial"/>
                </a:rPr>
                <a:t>Debt in local currency to remove forex risk</a:t>
              </a:r>
            </a:p>
          </p:txBody>
        </p:sp>
        <p:sp>
          <p:nvSpPr>
            <p:cNvPr id="28" name="Rounded Rectangle 27"/>
            <p:cNvSpPr/>
            <p:nvPr/>
          </p:nvSpPr>
          <p:spPr bwMode="auto">
            <a:xfrm>
              <a:off x="2536614" y="1264264"/>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prstClr val="white"/>
                </a:solidFill>
                <a:latin typeface="Gill Sans MT" pitchFamily="34" charset="0"/>
              </a:endParaRPr>
            </a:p>
          </p:txBody>
        </p:sp>
      </p:grpSp>
      <p:grpSp>
        <p:nvGrpSpPr>
          <p:cNvPr id="6" name="Group 5"/>
          <p:cNvGrpSpPr/>
          <p:nvPr/>
        </p:nvGrpSpPr>
        <p:grpSpPr>
          <a:xfrm>
            <a:off x="1749088" y="2429578"/>
            <a:ext cx="8676213" cy="889732"/>
            <a:chOff x="225087" y="2039545"/>
            <a:chExt cx="8676213" cy="789935"/>
          </a:xfrm>
        </p:grpSpPr>
        <p:sp>
          <p:nvSpPr>
            <p:cNvPr id="16" name="Rectangle 15"/>
            <p:cNvSpPr/>
            <p:nvPr/>
          </p:nvSpPr>
          <p:spPr bwMode="auto">
            <a:xfrm>
              <a:off x="225087" y="2039546"/>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dirty="0">
                  <a:solidFill>
                    <a:srgbClr val="021F43"/>
                  </a:solidFill>
                  <a:latin typeface="Arial"/>
                </a:rPr>
                <a:t>EQUITY</a:t>
              </a:r>
            </a:p>
          </p:txBody>
        </p:sp>
        <p:sp>
          <p:nvSpPr>
            <p:cNvPr id="17" name="Rounded Rectangle 16"/>
            <p:cNvSpPr/>
            <p:nvPr/>
          </p:nvSpPr>
          <p:spPr bwMode="auto">
            <a:xfrm>
              <a:off x="2707027" y="2039547"/>
              <a:ext cx="6194273"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
              </a:pPr>
              <a:r>
                <a:rPr lang="en-US" b="1" dirty="0" smtClean="0">
                  <a:solidFill>
                    <a:prstClr val="white"/>
                  </a:solidFill>
                  <a:latin typeface="Arial"/>
                </a:rPr>
                <a:t>An NBFI</a:t>
              </a:r>
              <a:r>
                <a:rPr lang="en-US" dirty="0" smtClean="0">
                  <a:solidFill>
                    <a:prstClr val="white"/>
                  </a:solidFill>
                  <a:latin typeface="Arial"/>
                </a:rPr>
                <a:t>: </a:t>
              </a:r>
              <a:r>
                <a:rPr lang="en-US" dirty="0">
                  <a:solidFill>
                    <a:prstClr val="white"/>
                  </a:solidFill>
                  <a:latin typeface="Arial"/>
                </a:rPr>
                <a:t>Strengthening the balance sheet of the holding company to fully support subsidiaries</a:t>
              </a:r>
            </a:p>
            <a:p>
              <a:pPr marL="285750" indent="-285750">
                <a:buFont typeface="Wingdings" charset="2"/>
                <a:buChar char="§"/>
              </a:pPr>
              <a:r>
                <a:rPr lang="en-US" b="1" dirty="0">
                  <a:solidFill>
                    <a:prstClr val="white"/>
                  </a:solidFill>
                  <a:latin typeface="Arial"/>
                </a:rPr>
                <a:t>A</a:t>
              </a:r>
              <a:r>
                <a:rPr lang="en-US" b="1" dirty="0" smtClean="0">
                  <a:solidFill>
                    <a:prstClr val="white"/>
                  </a:solidFill>
                  <a:latin typeface="Arial"/>
                </a:rPr>
                <a:t>n </a:t>
              </a:r>
              <a:r>
                <a:rPr lang="en-US" b="1" dirty="0">
                  <a:solidFill>
                    <a:prstClr val="white"/>
                  </a:solidFill>
                  <a:latin typeface="Arial"/>
                </a:rPr>
                <a:t>MFI </a:t>
              </a:r>
              <a:r>
                <a:rPr lang="en-US" dirty="0">
                  <a:solidFill>
                    <a:prstClr val="white"/>
                  </a:solidFill>
                  <a:latin typeface="Arial"/>
                </a:rPr>
                <a:t>considering expansion via ADC</a:t>
              </a:r>
            </a:p>
          </p:txBody>
        </p:sp>
        <p:sp>
          <p:nvSpPr>
            <p:cNvPr id="30" name="Rounded Rectangle 29"/>
            <p:cNvSpPr/>
            <p:nvPr/>
          </p:nvSpPr>
          <p:spPr bwMode="auto">
            <a:xfrm>
              <a:off x="2542806" y="2039545"/>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prstClr val="white"/>
                </a:solidFill>
                <a:latin typeface="Gill Sans MT" pitchFamily="34" charset="0"/>
              </a:endParaRPr>
            </a:p>
          </p:txBody>
        </p:sp>
      </p:grpSp>
      <p:grpSp>
        <p:nvGrpSpPr>
          <p:cNvPr id="3" name="Group 2"/>
          <p:cNvGrpSpPr/>
          <p:nvPr/>
        </p:nvGrpSpPr>
        <p:grpSpPr>
          <a:xfrm>
            <a:off x="1736701" y="3520969"/>
            <a:ext cx="8659235" cy="889731"/>
            <a:chOff x="242065" y="3991291"/>
            <a:chExt cx="8659235" cy="789934"/>
          </a:xfrm>
        </p:grpSpPr>
        <p:sp>
          <p:nvSpPr>
            <p:cNvPr id="20" name="Rectangle 19"/>
            <p:cNvSpPr/>
            <p:nvPr/>
          </p:nvSpPr>
          <p:spPr bwMode="auto">
            <a:xfrm>
              <a:off x="242065" y="3991292"/>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dirty="0">
                  <a:solidFill>
                    <a:srgbClr val="021F43"/>
                  </a:solidFill>
                  <a:latin typeface="Arial"/>
                </a:rPr>
                <a:t>SYNDICATIONS</a:t>
              </a:r>
            </a:p>
          </p:txBody>
        </p:sp>
        <p:sp>
          <p:nvSpPr>
            <p:cNvPr id="21" name="Rounded Rectangle 20"/>
            <p:cNvSpPr/>
            <p:nvPr/>
          </p:nvSpPr>
          <p:spPr bwMode="auto">
            <a:xfrm>
              <a:off x="2729101" y="3991292"/>
              <a:ext cx="6172199"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
              </a:pPr>
              <a:r>
                <a:rPr lang="en-US" dirty="0">
                  <a:solidFill>
                    <a:prstClr val="white"/>
                  </a:solidFill>
                  <a:latin typeface="Arial"/>
                </a:rPr>
                <a:t>Although conceptually doable, there is no project that’s big enough yet. </a:t>
              </a:r>
            </a:p>
          </p:txBody>
        </p:sp>
        <p:sp>
          <p:nvSpPr>
            <p:cNvPr id="32" name="Rounded Rectangle 31"/>
            <p:cNvSpPr/>
            <p:nvPr/>
          </p:nvSpPr>
          <p:spPr bwMode="auto">
            <a:xfrm>
              <a:off x="2562332" y="3991291"/>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prstClr val="white"/>
                </a:solidFill>
                <a:latin typeface="Gill Sans MT" pitchFamily="34" charset="0"/>
              </a:endParaRPr>
            </a:p>
          </p:txBody>
        </p:sp>
      </p:grpSp>
      <p:grpSp>
        <p:nvGrpSpPr>
          <p:cNvPr id="2" name="Group 1"/>
          <p:cNvGrpSpPr/>
          <p:nvPr/>
        </p:nvGrpSpPr>
        <p:grpSpPr>
          <a:xfrm>
            <a:off x="1733053" y="4612356"/>
            <a:ext cx="8662882" cy="889732"/>
            <a:chOff x="216347" y="4712342"/>
            <a:chExt cx="8662882" cy="789935"/>
          </a:xfrm>
        </p:grpSpPr>
        <p:sp>
          <p:nvSpPr>
            <p:cNvPr id="24" name="Rectangle 23"/>
            <p:cNvSpPr/>
            <p:nvPr/>
          </p:nvSpPr>
          <p:spPr bwMode="auto">
            <a:xfrm>
              <a:off x="216347" y="4712342"/>
              <a:ext cx="2244938" cy="7899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r>
                <a:rPr lang="en-US" dirty="0">
                  <a:solidFill>
                    <a:srgbClr val="021F43"/>
                  </a:solidFill>
                  <a:latin typeface="Arial"/>
                </a:rPr>
                <a:t>RISK SHARING / GUARANTEES</a:t>
              </a:r>
            </a:p>
          </p:txBody>
        </p:sp>
        <p:sp>
          <p:nvSpPr>
            <p:cNvPr id="25" name="Rounded Rectangle 24"/>
            <p:cNvSpPr/>
            <p:nvPr/>
          </p:nvSpPr>
          <p:spPr bwMode="auto">
            <a:xfrm>
              <a:off x="2707027" y="4712344"/>
              <a:ext cx="6172202" cy="789933"/>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b="1" dirty="0" smtClean="0">
                  <a:solidFill>
                    <a:prstClr val="white"/>
                  </a:solidFill>
                  <a:latin typeface="Arial"/>
                </a:rPr>
                <a:t>A Bank</a:t>
              </a:r>
              <a:r>
                <a:rPr lang="en-US" dirty="0" smtClean="0">
                  <a:solidFill>
                    <a:prstClr val="white"/>
                  </a:solidFill>
                  <a:latin typeface="Arial"/>
                </a:rPr>
                <a:t>: </a:t>
              </a:r>
              <a:r>
                <a:rPr lang="en-US" dirty="0">
                  <a:solidFill>
                    <a:prstClr val="white"/>
                  </a:solidFill>
                  <a:latin typeface="Arial"/>
                </a:rPr>
                <a:t>Potential for risk share to lend money to low-income segments</a:t>
              </a:r>
            </a:p>
          </p:txBody>
        </p:sp>
        <p:sp>
          <p:nvSpPr>
            <p:cNvPr id="34" name="Rounded Rectangle 33"/>
            <p:cNvSpPr/>
            <p:nvPr/>
          </p:nvSpPr>
          <p:spPr bwMode="auto">
            <a:xfrm>
              <a:off x="2538436" y="4712343"/>
              <a:ext cx="91440" cy="789933"/>
            </a:xfrm>
            <a:prstGeom prst="round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spcBef>
                  <a:spcPct val="50000"/>
                </a:spcBef>
              </a:pPr>
              <a:endParaRPr lang="en-US" sz="2000" dirty="0">
                <a:solidFill>
                  <a:prstClr val="white"/>
                </a:solidFill>
                <a:latin typeface="Gill Sans MT" pitchFamily="34" charset="0"/>
              </a:endParaRPr>
            </a:p>
          </p:txBody>
        </p:sp>
      </p:grpSp>
      <p:sp>
        <p:nvSpPr>
          <p:cNvPr id="23" name="Title 1"/>
          <p:cNvSpPr txBox="1">
            <a:spLocks/>
          </p:cNvSpPr>
          <p:nvPr/>
        </p:nvSpPr>
        <p:spPr bwMode="auto">
          <a:xfrm>
            <a:off x="1027611" y="128101"/>
            <a:ext cx="983197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Trebuchet MS" pitchFamily="34" charset="0"/>
                <a:cs typeface="Times New Roman" pitchFamily="18" charset="0"/>
              </a:defRPr>
            </a:lvl1pPr>
            <a:lvl2pPr marL="742950" indent="-285750" eaLnBrk="0" hangingPunct="0">
              <a:defRPr sz="1300">
                <a:solidFill>
                  <a:schemeClr val="tx1"/>
                </a:solidFill>
                <a:latin typeface="Trebuchet MS" pitchFamily="34" charset="0"/>
                <a:cs typeface="Times New Roman" pitchFamily="18" charset="0"/>
              </a:defRPr>
            </a:lvl2pPr>
            <a:lvl3pPr marL="1143000" indent="-228600" eaLnBrk="0" hangingPunct="0">
              <a:defRPr sz="1300">
                <a:solidFill>
                  <a:schemeClr val="tx1"/>
                </a:solidFill>
                <a:latin typeface="Trebuchet MS" pitchFamily="34" charset="0"/>
                <a:cs typeface="Times New Roman" pitchFamily="18" charset="0"/>
              </a:defRPr>
            </a:lvl3pPr>
            <a:lvl4pPr marL="1600200" indent="-228600" eaLnBrk="0" hangingPunct="0">
              <a:defRPr sz="1300">
                <a:solidFill>
                  <a:schemeClr val="tx1"/>
                </a:solidFill>
                <a:latin typeface="Trebuchet MS" pitchFamily="34" charset="0"/>
                <a:cs typeface="Times New Roman" pitchFamily="18" charset="0"/>
              </a:defRPr>
            </a:lvl4pPr>
            <a:lvl5pPr marL="2057400" indent="-228600" eaLnBrk="0" hangingPunct="0">
              <a:defRPr sz="1300">
                <a:solidFill>
                  <a:schemeClr val="tx1"/>
                </a:solidFill>
                <a:latin typeface="Trebuchet MS" pitchFamily="34" charset="0"/>
                <a:cs typeface="Times New Roman" pitchFamily="18" charset="0"/>
              </a:defRPr>
            </a:lvl5pPr>
            <a:lvl6pPr marL="2514600" indent="-228600" eaLnBrk="0" fontAlgn="base" hangingPunct="0">
              <a:spcBef>
                <a:spcPct val="0"/>
              </a:spcBef>
              <a:spcAft>
                <a:spcPct val="0"/>
              </a:spcAft>
              <a:defRPr sz="1300">
                <a:solidFill>
                  <a:schemeClr val="tx1"/>
                </a:solidFill>
                <a:latin typeface="Trebuchet MS" pitchFamily="34" charset="0"/>
                <a:cs typeface="Times New Roman" pitchFamily="18" charset="0"/>
              </a:defRPr>
            </a:lvl6pPr>
            <a:lvl7pPr marL="2971800" indent="-228600" eaLnBrk="0" fontAlgn="base" hangingPunct="0">
              <a:spcBef>
                <a:spcPct val="0"/>
              </a:spcBef>
              <a:spcAft>
                <a:spcPct val="0"/>
              </a:spcAft>
              <a:defRPr sz="1300">
                <a:solidFill>
                  <a:schemeClr val="tx1"/>
                </a:solidFill>
                <a:latin typeface="Trebuchet MS" pitchFamily="34" charset="0"/>
                <a:cs typeface="Times New Roman" pitchFamily="18" charset="0"/>
              </a:defRPr>
            </a:lvl7pPr>
            <a:lvl8pPr marL="3429000" indent="-228600" eaLnBrk="0" fontAlgn="base" hangingPunct="0">
              <a:spcBef>
                <a:spcPct val="0"/>
              </a:spcBef>
              <a:spcAft>
                <a:spcPct val="0"/>
              </a:spcAft>
              <a:defRPr sz="1300">
                <a:solidFill>
                  <a:schemeClr val="tx1"/>
                </a:solidFill>
                <a:latin typeface="Trebuchet MS" pitchFamily="34" charset="0"/>
                <a:cs typeface="Times New Roman" pitchFamily="18" charset="0"/>
              </a:defRPr>
            </a:lvl8pPr>
            <a:lvl9pPr marL="3886200" indent="-228600" eaLnBrk="0" fontAlgn="base" hangingPunct="0">
              <a:spcBef>
                <a:spcPct val="0"/>
              </a:spcBef>
              <a:spcAft>
                <a:spcPct val="0"/>
              </a:spcAft>
              <a:defRPr sz="1300">
                <a:solidFill>
                  <a:schemeClr val="tx1"/>
                </a:solidFill>
                <a:latin typeface="Trebuchet MS" pitchFamily="34" charset="0"/>
                <a:cs typeface="Times New Roman" pitchFamily="18" charset="0"/>
              </a:defRPr>
            </a:lvl9pPr>
          </a:lstStyle>
          <a:p>
            <a:r>
              <a:rPr lang="en-US" sz="2200" dirty="0">
                <a:solidFill>
                  <a:srgbClr val="021F43"/>
                </a:solidFill>
                <a:latin typeface="Arial" panose="020B0604020202020204" pitchFamily="34" charset="0"/>
                <a:ea typeface="ヒラギノ角ゴ Pro W3"/>
                <a:cs typeface="Arial" panose="020B0604020202020204" pitchFamily="34" charset="0"/>
              </a:rPr>
              <a:t>IFC Investment Products: </a:t>
            </a:r>
            <a:r>
              <a:rPr lang="en-US" sz="2200" dirty="0" smtClean="0">
                <a:solidFill>
                  <a:srgbClr val="021F43"/>
                </a:solidFill>
                <a:latin typeface="Arial" panose="020B0604020202020204" pitchFamily="34" charset="0"/>
                <a:ea typeface="ヒラギノ角ゴ Pro W3"/>
                <a:cs typeface="Arial" panose="020B0604020202020204" pitchFamily="34" charset="0"/>
              </a:rPr>
              <a:t>Examples of </a:t>
            </a:r>
            <a:r>
              <a:rPr lang="en-US" sz="2200" dirty="0">
                <a:solidFill>
                  <a:srgbClr val="021F43"/>
                </a:solidFill>
                <a:latin typeface="Arial" panose="020B0604020202020204" pitchFamily="34" charset="0"/>
                <a:ea typeface="ヒラギノ角ゴ Pro W3"/>
                <a:cs typeface="Arial" panose="020B0604020202020204" pitchFamily="34" charset="0"/>
              </a:rPr>
              <a:t>Where They H</a:t>
            </a:r>
            <a:r>
              <a:rPr lang="en-US" sz="2200" dirty="0" smtClean="0">
                <a:solidFill>
                  <a:srgbClr val="021F43"/>
                </a:solidFill>
                <a:latin typeface="Arial" panose="020B0604020202020204" pitchFamily="34" charset="0"/>
                <a:ea typeface="ヒラギノ角ゴ Pro W3"/>
                <a:cs typeface="Arial" panose="020B0604020202020204" pitchFamily="34" charset="0"/>
              </a:rPr>
              <a:t>ave </a:t>
            </a:r>
            <a:r>
              <a:rPr lang="en-US" sz="2200" dirty="0">
                <a:solidFill>
                  <a:srgbClr val="021F43"/>
                </a:solidFill>
                <a:latin typeface="Arial" panose="020B0604020202020204" pitchFamily="34" charset="0"/>
                <a:ea typeface="ヒラギノ角ゴ Pro W3"/>
                <a:cs typeface="Arial" panose="020B0604020202020204" pitchFamily="34" charset="0"/>
              </a:rPr>
              <a:t>B</a:t>
            </a:r>
            <a:r>
              <a:rPr lang="en-US" sz="2200" dirty="0" smtClean="0">
                <a:solidFill>
                  <a:srgbClr val="021F43"/>
                </a:solidFill>
                <a:latin typeface="Arial" panose="020B0604020202020204" pitchFamily="34" charset="0"/>
                <a:ea typeface="ヒラギノ角ゴ Pro W3"/>
                <a:cs typeface="Arial" panose="020B0604020202020204" pitchFamily="34" charset="0"/>
              </a:rPr>
              <a:t>een Used </a:t>
            </a:r>
            <a:r>
              <a:rPr lang="en-US" sz="2200" dirty="0">
                <a:solidFill>
                  <a:srgbClr val="021F43"/>
                </a:solidFill>
                <a:latin typeface="Arial" panose="020B0604020202020204" pitchFamily="34" charset="0"/>
                <a:ea typeface="ヒラギノ角ゴ Pro W3"/>
                <a:cs typeface="Arial" panose="020B0604020202020204" pitchFamily="34" charset="0"/>
              </a:rPr>
              <a:t>for DFS</a:t>
            </a:r>
          </a:p>
        </p:txBody>
      </p:sp>
      <p:sp>
        <p:nvSpPr>
          <p:cNvPr id="5" name="Slide Number Placeholder 4"/>
          <p:cNvSpPr>
            <a:spLocks noGrp="1"/>
          </p:cNvSpPr>
          <p:nvPr>
            <p:ph type="sldNum" sz="quarter" idx="13"/>
          </p:nvPr>
        </p:nvSpPr>
        <p:spPr/>
        <p:txBody>
          <a:bodyPr/>
          <a:lstStyle/>
          <a:p>
            <a:pPr>
              <a:defRPr/>
            </a:pPr>
            <a:fld id="{A91C009A-D183-4B06-A7F0-ADEC358427FA}" type="slidenum">
              <a:rPr lang="en-US" smtClean="0"/>
              <a:pPr>
                <a:defRPr/>
              </a:pPr>
              <a:t>33</a:t>
            </a:fld>
            <a:endParaRPr lang="en-US" dirty="0"/>
          </a:p>
        </p:txBody>
      </p:sp>
      <p:pic>
        <p:nvPicPr>
          <p:cNvPr id="22" name="Picture 21"/>
          <p:cNvPicPr>
            <a:picLocks noChangeAspect="1"/>
          </p:cNvPicPr>
          <p:nvPr/>
        </p:nvPicPr>
        <p:blipFill>
          <a:blip r:embed="rId2"/>
          <a:stretch>
            <a:fillRect/>
          </a:stretch>
        </p:blipFill>
        <p:spPr>
          <a:xfrm>
            <a:off x="9501461" y="6351234"/>
            <a:ext cx="2583882" cy="427469"/>
          </a:xfrm>
          <a:prstGeom prst="rect">
            <a:avLst/>
          </a:prstGeom>
        </p:spPr>
      </p:pic>
    </p:spTree>
    <p:extLst>
      <p:ext uri="{BB962C8B-B14F-4D97-AF65-F5344CB8AC3E}">
        <p14:creationId xmlns:p14="http://schemas.microsoft.com/office/powerpoint/2010/main" val="1886379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54449" y="1306286"/>
            <a:ext cx="9149687" cy="4951639"/>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z="1300" b="0" smtClean="0">
              <a:solidFill>
                <a:srgbClr val="021F43"/>
              </a:solidFill>
              <a:latin typeface="Trebuchet MS" pitchFamily="34" charset="0"/>
              <a:cs typeface="Times New Roman" pitchFamily="18" charset="0"/>
            </a:endParaRPr>
          </a:p>
        </p:txBody>
      </p:sp>
      <p:sp>
        <p:nvSpPr>
          <p:cNvPr id="5" name="TextBox 4"/>
          <p:cNvSpPr txBox="1"/>
          <p:nvPr/>
        </p:nvSpPr>
        <p:spPr>
          <a:xfrm>
            <a:off x="5255085" y="3834997"/>
            <a:ext cx="1234440" cy="1600200"/>
          </a:xfrm>
          <a:prstGeom prst="rect">
            <a:avLst/>
          </a:prstGeom>
          <a:noFill/>
          <a:ln w="22225">
            <a:solidFill>
              <a:sysClr val="windowText" lastClr="000000"/>
            </a:solidFill>
          </a:ln>
        </p:spPr>
        <p:txBody>
          <a:bodyPr wrap="square" rtlCol="0">
            <a:noAutofit/>
          </a:bodyPr>
          <a:lstStyle/>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r>
              <a:rPr lang="en-US" sz="750" kern="0" dirty="0">
                <a:solidFill>
                  <a:srgbClr val="002060"/>
                </a:solidFill>
              </a:rPr>
              <a:t>Advice to launch mobile solutions for MSMEs to increase outreach and working capital loans</a:t>
            </a:r>
          </a:p>
          <a:p>
            <a:pPr algn="ctr">
              <a:defRPr/>
            </a:pPr>
            <a:r>
              <a:rPr lang="en-US" sz="750" kern="0" dirty="0">
                <a:solidFill>
                  <a:sysClr val="windowText" lastClr="000000"/>
                </a:solidFill>
              </a:rPr>
              <a:t>(BRAZIL)</a:t>
            </a:r>
          </a:p>
        </p:txBody>
      </p:sp>
      <p:pic>
        <p:nvPicPr>
          <p:cNvPr id="6" name="Picture 5"/>
          <p:cNvPicPr/>
          <p:nvPr/>
        </p:nvPicPr>
        <p:blipFill>
          <a:blip r:embed="rId2"/>
          <a:stretch>
            <a:fillRect/>
          </a:stretch>
        </p:blipFill>
        <p:spPr>
          <a:xfrm>
            <a:off x="7997481" y="2050224"/>
            <a:ext cx="1028700" cy="727710"/>
          </a:xfrm>
          <a:prstGeom prst="rect">
            <a:avLst/>
          </a:prstGeom>
        </p:spPr>
      </p:pic>
      <p:sp>
        <p:nvSpPr>
          <p:cNvPr id="7" name="TextBox 6"/>
          <p:cNvSpPr txBox="1"/>
          <p:nvPr/>
        </p:nvSpPr>
        <p:spPr>
          <a:xfrm>
            <a:off x="6626685" y="3832058"/>
            <a:ext cx="1234440" cy="1600200"/>
          </a:xfrm>
          <a:prstGeom prst="rect">
            <a:avLst/>
          </a:prstGeom>
          <a:noFill/>
          <a:ln w="22225">
            <a:solidFill>
              <a:sysClr val="windowText" lastClr="000000"/>
            </a:solidFill>
          </a:ln>
        </p:spPr>
        <p:txBody>
          <a:bodyPr wrap="square" rtlCol="0">
            <a:noAutofit/>
          </a:bodyPr>
          <a:lstStyle/>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r>
              <a:rPr lang="en-US" sz="750" kern="0" dirty="0">
                <a:solidFill>
                  <a:srgbClr val="002060"/>
                </a:solidFill>
              </a:rPr>
              <a:t>Advice to launch mobile solutions including agent network build-out and management</a:t>
            </a:r>
          </a:p>
          <a:p>
            <a:pPr algn="ctr">
              <a:defRPr/>
            </a:pPr>
            <a:r>
              <a:rPr lang="en-US" sz="750" kern="0" dirty="0">
                <a:solidFill>
                  <a:sysClr val="windowText" lastClr="000000"/>
                </a:solidFill>
              </a:rPr>
              <a:t>(RWANDA)</a:t>
            </a:r>
          </a:p>
        </p:txBody>
      </p:sp>
      <p:grpSp>
        <p:nvGrpSpPr>
          <p:cNvPr id="8" name="Group 55"/>
          <p:cNvGrpSpPr/>
          <p:nvPr/>
        </p:nvGrpSpPr>
        <p:grpSpPr>
          <a:xfrm>
            <a:off x="2621966" y="2003258"/>
            <a:ext cx="1234440" cy="1600200"/>
            <a:chOff x="1950720" y="1752600"/>
            <a:chExt cx="1645920" cy="2133600"/>
          </a:xfrm>
        </p:grpSpPr>
        <p:sp>
          <p:nvSpPr>
            <p:cNvPr id="9" name="TextBox 8"/>
            <p:cNvSpPr txBox="1"/>
            <p:nvPr/>
          </p:nvSpPr>
          <p:spPr>
            <a:xfrm>
              <a:off x="1950720" y="1752600"/>
              <a:ext cx="1645920" cy="2133600"/>
            </a:xfrm>
            <a:prstGeom prst="rect">
              <a:avLst/>
            </a:prstGeom>
            <a:noFill/>
            <a:ln w="22225">
              <a:solidFill>
                <a:sysClr val="windowText" lastClr="000000"/>
              </a:solidFill>
            </a:ln>
          </p:spPr>
          <p:txBody>
            <a:bodyPr wrap="square" rtlCol="0">
              <a:noAutofit/>
            </a:bodyPr>
            <a:lstStyle/>
            <a:p>
              <a:pPr algn="ctr">
                <a:defRPr/>
              </a:pPr>
              <a:endParaRPr lang="en-US" sz="1200" kern="0" dirty="0">
                <a:solidFill>
                  <a:sysClr val="windowText" lastClr="000000"/>
                </a:solidFill>
              </a:endParaRPr>
            </a:p>
            <a:p>
              <a:pPr algn="ctr">
                <a:defRPr/>
              </a:pPr>
              <a:endParaRPr lang="en-US" sz="1200" kern="0" dirty="0">
                <a:solidFill>
                  <a:sysClr val="windowText" lastClr="000000"/>
                </a:solidFill>
              </a:endParaRPr>
            </a:p>
            <a:p>
              <a:pPr algn="ctr">
                <a:defRPr/>
              </a:pPr>
              <a:endParaRPr lang="en-US" sz="1200" kern="0" dirty="0">
                <a:solidFill>
                  <a:sysClr val="windowText" lastClr="000000"/>
                </a:solidFill>
              </a:endParaRPr>
            </a:p>
            <a:p>
              <a:pPr algn="ctr">
                <a:defRPr/>
              </a:pPr>
              <a:r>
                <a:rPr lang="en-US" sz="750" kern="0" dirty="0">
                  <a:solidFill>
                    <a:srgbClr val="00B050"/>
                  </a:solidFill>
                </a:rPr>
                <a:t>$7,300,000</a:t>
              </a:r>
            </a:p>
            <a:p>
              <a:pPr algn="ctr">
                <a:defRPr/>
              </a:pPr>
              <a:r>
                <a:rPr lang="en-US" sz="750" kern="0" dirty="0">
                  <a:solidFill>
                    <a:srgbClr val="00B050"/>
                  </a:solidFill>
                </a:rPr>
                <a:t>Equity, Quasi-Equity and Follow-on equity</a:t>
              </a:r>
            </a:p>
            <a:p>
              <a:pPr algn="ctr">
                <a:defRPr/>
              </a:pPr>
              <a:r>
                <a:rPr lang="en-US" sz="750" kern="0" dirty="0">
                  <a:solidFill>
                    <a:srgbClr val="002060"/>
                  </a:solidFill>
                </a:rPr>
                <a:t>Advice to expand product suite: insurance, remittances, insurance, &amp; savings</a:t>
              </a:r>
              <a:r>
                <a:rPr lang="en-US" sz="750" kern="0" dirty="0">
                  <a:solidFill>
                    <a:sysClr val="windowText" lastClr="000000"/>
                  </a:solidFill>
                </a:rPr>
                <a:t/>
              </a:r>
              <a:br>
                <a:rPr lang="en-US" sz="750" kern="0" dirty="0">
                  <a:solidFill>
                    <a:sysClr val="windowText" lastClr="000000"/>
                  </a:solidFill>
                </a:rPr>
              </a:br>
              <a:r>
                <a:rPr lang="en-US" sz="750" kern="0" dirty="0">
                  <a:solidFill>
                    <a:sysClr val="windowText" lastClr="000000"/>
                  </a:solidFill>
                </a:rPr>
                <a:t>(INDIA)</a:t>
              </a:r>
              <a:endParaRPr lang="en-US" sz="750" i="1" kern="0" dirty="0">
                <a:solidFill>
                  <a:sysClr val="windowText" lastClr="000000"/>
                </a:solidFill>
              </a:endParaRPr>
            </a:p>
          </p:txBody>
        </p:sp>
        <p:pic>
          <p:nvPicPr>
            <p:cNvPr id="10" name="Picture 9" descr="https://encrypted-tbn3.gstatic.com/images?q=tbn:ANd9GcSdtsG1R5mqz9QGifXOiEx9Q1Q6u8rnJ5Qg6HVt6_P6WmD1TXJk"/>
            <p:cNvPicPr>
              <a:picLocks noChangeAspect="1" noChangeArrowheads="1"/>
            </p:cNvPicPr>
            <p:nvPr/>
          </p:nvPicPr>
          <p:blipFill>
            <a:blip r:embed="rId3" cstate="print"/>
            <a:srcRect/>
            <a:stretch>
              <a:fillRect/>
            </a:stretch>
          </p:blipFill>
          <p:spPr bwMode="auto">
            <a:xfrm>
              <a:off x="2026920" y="1828800"/>
              <a:ext cx="1500217" cy="649043"/>
            </a:xfrm>
            <a:prstGeom prst="rect">
              <a:avLst/>
            </a:prstGeom>
            <a:noFill/>
          </p:spPr>
        </p:pic>
      </p:grpSp>
      <p:sp>
        <p:nvSpPr>
          <p:cNvPr id="11" name="TextBox 10"/>
          <p:cNvSpPr txBox="1"/>
          <p:nvPr/>
        </p:nvSpPr>
        <p:spPr>
          <a:xfrm>
            <a:off x="3940635" y="3834997"/>
            <a:ext cx="1234440" cy="1600200"/>
          </a:xfrm>
          <a:prstGeom prst="rect">
            <a:avLst/>
          </a:prstGeom>
          <a:noFill/>
          <a:ln w="22225">
            <a:solidFill>
              <a:sysClr val="windowText" lastClr="000000"/>
            </a:solidFill>
          </a:ln>
        </p:spPr>
        <p:txBody>
          <a:bodyPr wrap="square" rtlCol="0">
            <a:noAutofit/>
          </a:bodyPr>
          <a:lstStyle/>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r>
              <a:rPr lang="en-US" sz="750" kern="0" dirty="0">
                <a:solidFill>
                  <a:srgbClr val="002060"/>
                </a:solidFill>
              </a:rPr>
              <a:t>Advice to design a mobile financial services business strategy for products and alternative distribution channels.</a:t>
            </a:r>
          </a:p>
          <a:p>
            <a:pPr algn="ctr">
              <a:defRPr/>
            </a:pPr>
            <a:r>
              <a:rPr lang="en-US" sz="750" kern="0" dirty="0">
                <a:solidFill>
                  <a:sysClr val="windowText" lastClr="000000"/>
                </a:solidFill>
              </a:rPr>
              <a:t>(COLOMBIA)</a:t>
            </a:r>
          </a:p>
          <a:p>
            <a:pPr algn="ctr">
              <a:defRPr/>
            </a:pPr>
            <a:endParaRPr lang="en-US" sz="750" kern="0" dirty="0">
              <a:solidFill>
                <a:sysClr val="windowText" lastClr="000000"/>
              </a:solidFill>
            </a:endParaRPr>
          </a:p>
        </p:txBody>
      </p:sp>
      <p:sp>
        <p:nvSpPr>
          <p:cNvPr id="12" name="TextBox 11"/>
          <p:cNvSpPr txBox="1"/>
          <p:nvPr/>
        </p:nvSpPr>
        <p:spPr>
          <a:xfrm>
            <a:off x="2624675" y="3834997"/>
            <a:ext cx="1234440" cy="1600200"/>
          </a:xfrm>
          <a:prstGeom prst="rect">
            <a:avLst/>
          </a:prstGeom>
          <a:noFill/>
          <a:ln w="22225">
            <a:solidFill>
              <a:sysClr val="windowText" lastClr="000000"/>
            </a:solidFill>
          </a:ln>
        </p:spPr>
        <p:txBody>
          <a:bodyPr wrap="square" rtlCol="0">
            <a:noAutofit/>
          </a:bodyPr>
          <a:lstStyle/>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r>
              <a:rPr lang="en-US" sz="750" kern="0" dirty="0">
                <a:solidFill>
                  <a:srgbClr val="002060"/>
                </a:solidFill>
              </a:rPr>
              <a:t>Advice to pilot agent network expansion and new pre-paid cards to lower-income client base</a:t>
            </a:r>
          </a:p>
          <a:p>
            <a:pPr algn="ctr">
              <a:defRPr/>
            </a:pPr>
            <a:r>
              <a:rPr lang="en-US" sz="750" i="1" kern="0" dirty="0">
                <a:solidFill>
                  <a:sysClr val="windowText" lastClr="000000"/>
                </a:solidFill>
              </a:rPr>
              <a:t>(</a:t>
            </a:r>
            <a:r>
              <a:rPr lang="en-US" sz="750" kern="0" dirty="0">
                <a:solidFill>
                  <a:sysClr val="windowText" lastClr="000000"/>
                </a:solidFill>
              </a:rPr>
              <a:t>HAITI)</a:t>
            </a:r>
            <a:endParaRPr lang="en-US" sz="750" i="1" kern="0" dirty="0">
              <a:solidFill>
                <a:sysClr val="windowText" lastClr="000000"/>
              </a:solidFill>
            </a:endParaRPr>
          </a:p>
        </p:txBody>
      </p:sp>
      <p:grpSp>
        <p:nvGrpSpPr>
          <p:cNvPr id="13" name="Group 59"/>
          <p:cNvGrpSpPr/>
          <p:nvPr/>
        </p:nvGrpSpPr>
        <p:grpSpPr>
          <a:xfrm>
            <a:off x="6569535" y="2003258"/>
            <a:ext cx="1234440" cy="1600200"/>
            <a:chOff x="7297422" y="4175125"/>
            <a:chExt cx="1645920" cy="2133600"/>
          </a:xfrm>
        </p:grpSpPr>
        <p:sp>
          <p:nvSpPr>
            <p:cNvPr id="14" name="TextBox 13"/>
            <p:cNvSpPr txBox="1"/>
            <p:nvPr/>
          </p:nvSpPr>
          <p:spPr>
            <a:xfrm>
              <a:off x="7297422" y="4175125"/>
              <a:ext cx="1645920" cy="2133600"/>
            </a:xfrm>
            <a:prstGeom prst="rect">
              <a:avLst/>
            </a:prstGeom>
            <a:noFill/>
            <a:ln w="22225">
              <a:solidFill>
                <a:sysClr val="windowText" lastClr="000000"/>
              </a:solidFill>
            </a:ln>
          </p:spPr>
          <p:txBody>
            <a:bodyPr wrap="square" rtlCol="0">
              <a:noAutofit/>
            </a:bodyPr>
            <a:lstStyle/>
            <a:p>
              <a:pPr algn="ctr">
                <a:defRPr/>
              </a:pPr>
              <a:endParaRPr lang="en-US" sz="1200" kern="0" dirty="0">
                <a:solidFill>
                  <a:prstClr val="black"/>
                </a:solidFill>
              </a:endParaRPr>
            </a:p>
            <a:p>
              <a:pPr algn="ctr">
                <a:defRPr/>
              </a:pPr>
              <a:endParaRPr lang="en-US" sz="1200" kern="0" dirty="0">
                <a:solidFill>
                  <a:prstClr val="black"/>
                </a:solidFill>
              </a:endParaRPr>
            </a:p>
            <a:p>
              <a:pPr algn="ctr">
                <a:defRPr/>
              </a:pPr>
              <a:endParaRPr lang="en-US" sz="900" kern="0" dirty="0">
                <a:solidFill>
                  <a:prstClr val="black"/>
                </a:solidFill>
              </a:endParaRPr>
            </a:p>
            <a:p>
              <a:pPr algn="ctr"/>
              <a:endParaRPr lang="en-US" sz="750" dirty="0">
                <a:solidFill>
                  <a:srgbClr val="00B050"/>
                </a:solidFill>
                <a:cs typeface="Arial" pitchFamily="34" charset="0"/>
              </a:endParaRPr>
            </a:p>
            <a:p>
              <a:pPr algn="ctr"/>
              <a:r>
                <a:rPr lang="en-US" sz="750" dirty="0">
                  <a:solidFill>
                    <a:srgbClr val="00B050"/>
                  </a:solidFill>
                  <a:cs typeface="Arial" pitchFamily="34" charset="0"/>
                </a:rPr>
                <a:t>$5,000,000</a:t>
              </a:r>
            </a:p>
            <a:p>
              <a:pPr algn="ctr"/>
              <a:r>
                <a:rPr lang="en-US" sz="750" dirty="0">
                  <a:solidFill>
                    <a:srgbClr val="00B050"/>
                  </a:solidFill>
                  <a:cs typeface="Arial" pitchFamily="34" charset="0"/>
                </a:rPr>
                <a:t>Equity in mobile payment JV</a:t>
              </a:r>
            </a:p>
            <a:p>
              <a:pPr algn="ctr">
                <a:defRPr/>
              </a:pPr>
              <a:r>
                <a:rPr lang="en-US" sz="750" kern="0" dirty="0">
                  <a:solidFill>
                    <a:srgbClr val="002060"/>
                  </a:solidFill>
                </a:rPr>
                <a:t>Advice to conduct customer behavior study &amp; education and agent training </a:t>
              </a:r>
            </a:p>
            <a:p>
              <a:pPr algn="ctr">
                <a:defRPr/>
              </a:pPr>
              <a:r>
                <a:rPr lang="en-US" sz="750" kern="0" dirty="0">
                  <a:solidFill>
                    <a:prstClr val="black"/>
                  </a:solidFill>
                </a:rPr>
                <a:t>(BANGLADESH)</a:t>
              </a:r>
            </a:p>
          </p:txBody>
        </p:sp>
        <p:pic>
          <p:nvPicPr>
            <p:cNvPr id="15" name="Picture 21" descr="bKash-logo"/>
            <p:cNvPicPr>
              <a:picLocks noChangeAspect="1" noChangeArrowheads="1"/>
            </p:cNvPicPr>
            <p:nvPr/>
          </p:nvPicPr>
          <p:blipFill>
            <a:blip r:embed="rId4" cstate="print"/>
            <a:srcRect/>
            <a:stretch>
              <a:fillRect/>
            </a:stretch>
          </p:blipFill>
          <p:spPr bwMode="auto">
            <a:xfrm>
              <a:off x="7620953" y="4267200"/>
              <a:ext cx="1095375" cy="638175"/>
            </a:xfrm>
            <a:prstGeom prst="rect">
              <a:avLst/>
            </a:prstGeom>
            <a:noFill/>
          </p:spPr>
        </p:pic>
      </p:grpSp>
      <p:pic>
        <p:nvPicPr>
          <p:cNvPr id="1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81999" y="3937012"/>
            <a:ext cx="7143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81451" y="3867631"/>
            <a:ext cx="952810" cy="65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85295" y="3892162"/>
            <a:ext cx="704122" cy="54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http://opportunity.net/rwanda/wp-content/themes/opportunity/images/logo/logo.jpg">
            <a:hlinkClick r:id=""/>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82116" y="3987604"/>
            <a:ext cx="1179009" cy="4102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906041" y="1996330"/>
            <a:ext cx="1234440" cy="1600200"/>
          </a:xfrm>
          <a:prstGeom prst="rect">
            <a:avLst/>
          </a:prstGeom>
          <a:noFill/>
          <a:ln w="22225">
            <a:solidFill>
              <a:sysClr val="windowText" lastClr="000000"/>
            </a:solidFill>
          </a:ln>
        </p:spPr>
        <p:txBody>
          <a:bodyPr wrap="square" rtlCol="0">
            <a:noAutofit/>
          </a:bodyPr>
          <a:lstStyle/>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r>
              <a:rPr lang="en-US" sz="750" kern="0" dirty="0">
                <a:solidFill>
                  <a:srgbClr val="002060"/>
                </a:solidFill>
              </a:rPr>
              <a:t>Advice to develop mobile financial services to increase outreach in rural areas</a:t>
            </a:r>
          </a:p>
          <a:p>
            <a:pPr algn="ctr">
              <a:defRPr/>
            </a:pPr>
            <a:r>
              <a:rPr lang="en-US" sz="750" kern="0" dirty="0">
                <a:solidFill>
                  <a:sysClr val="windowText" lastClr="000000"/>
                </a:solidFill>
              </a:rPr>
              <a:t>(MADAGASCAR)</a:t>
            </a:r>
          </a:p>
        </p:txBody>
      </p:sp>
      <p:sp>
        <p:nvSpPr>
          <p:cNvPr id="21" name="TextBox 20"/>
          <p:cNvSpPr txBox="1"/>
          <p:nvPr/>
        </p:nvSpPr>
        <p:spPr>
          <a:xfrm>
            <a:off x="3918579" y="2015165"/>
            <a:ext cx="1234440" cy="1600200"/>
          </a:xfrm>
          <a:prstGeom prst="rect">
            <a:avLst/>
          </a:prstGeom>
          <a:noFill/>
          <a:ln w="22225">
            <a:solidFill>
              <a:sysClr val="windowText" lastClr="000000"/>
            </a:solidFill>
          </a:ln>
        </p:spPr>
        <p:txBody>
          <a:bodyPr wrap="square" rtlCol="0">
            <a:noAutofit/>
          </a:bodyPr>
          <a:lstStyle/>
          <a:p>
            <a:pPr algn="ctr">
              <a:defRPr/>
            </a:pPr>
            <a:endParaRPr lang="en-US" sz="750" kern="0" dirty="0">
              <a:solidFill>
                <a:srgbClr val="00B050"/>
              </a:solidFill>
            </a:endParaRPr>
          </a:p>
          <a:p>
            <a:pPr algn="ctr">
              <a:defRPr/>
            </a:pPr>
            <a:endParaRPr lang="en-US" sz="750" kern="0" dirty="0">
              <a:solidFill>
                <a:srgbClr val="00B050"/>
              </a:solidFill>
            </a:endParaRPr>
          </a:p>
          <a:p>
            <a:pPr algn="ctr">
              <a:defRPr/>
            </a:pPr>
            <a:endParaRPr lang="en-US" sz="750" kern="0" dirty="0">
              <a:solidFill>
                <a:srgbClr val="00B050"/>
              </a:solidFill>
            </a:endParaRPr>
          </a:p>
          <a:p>
            <a:pPr algn="ctr">
              <a:defRPr/>
            </a:pPr>
            <a:endParaRPr lang="en-US" sz="750" kern="0" dirty="0">
              <a:solidFill>
                <a:srgbClr val="00B050"/>
              </a:solidFill>
            </a:endParaRPr>
          </a:p>
          <a:p>
            <a:pPr algn="ctr">
              <a:defRPr/>
            </a:pPr>
            <a:endParaRPr lang="en-US" sz="750" kern="0" dirty="0">
              <a:solidFill>
                <a:srgbClr val="00B050"/>
              </a:solidFill>
            </a:endParaRPr>
          </a:p>
          <a:p>
            <a:pPr algn="ctr">
              <a:defRPr/>
            </a:pPr>
            <a:endParaRPr lang="en-US" sz="750" kern="0" dirty="0">
              <a:solidFill>
                <a:srgbClr val="00B050"/>
              </a:solidFill>
            </a:endParaRPr>
          </a:p>
          <a:p>
            <a:pPr algn="ctr">
              <a:defRPr/>
            </a:pPr>
            <a:endParaRPr lang="en-US" sz="750" kern="0" dirty="0">
              <a:solidFill>
                <a:srgbClr val="00B050"/>
              </a:solidFill>
            </a:endParaRPr>
          </a:p>
          <a:p>
            <a:pPr algn="ctr">
              <a:defRPr/>
            </a:pPr>
            <a:r>
              <a:rPr lang="en-US" sz="750" kern="0" dirty="0">
                <a:solidFill>
                  <a:srgbClr val="00B050"/>
                </a:solidFill>
              </a:rPr>
              <a:t>$250,000,000</a:t>
            </a:r>
          </a:p>
          <a:p>
            <a:pPr algn="ctr">
              <a:defRPr/>
            </a:pPr>
            <a:r>
              <a:rPr lang="en-US" sz="750" kern="0" dirty="0">
                <a:solidFill>
                  <a:srgbClr val="00B050"/>
                </a:solidFill>
              </a:rPr>
              <a:t>Guarantee Facility</a:t>
            </a:r>
          </a:p>
          <a:p>
            <a:pPr algn="ctr">
              <a:defRPr/>
            </a:pPr>
            <a:r>
              <a:rPr lang="en-US" sz="750" kern="0" dirty="0">
                <a:solidFill>
                  <a:sysClr val="windowText" lastClr="000000"/>
                </a:solidFill>
              </a:rPr>
              <a:t>(GLOBAL)</a:t>
            </a:r>
            <a:endParaRPr lang="en-US" sz="750" i="1" kern="0" dirty="0">
              <a:solidFill>
                <a:sysClr val="windowText" lastClr="000000"/>
              </a:solidFill>
            </a:endParaRPr>
          </a:p>
        </p:txBody>
      </p:sp>
      <p:sp>
        <p:nvSpPr>
          <p:cNvPr id="22" name="TextBox 21"/>
          <p:cNvSpPr txBox="1"/>
          <p:nvPr/>
        </p:nvSpPr>
        <p:spPr>
          <a:xfrm>
            <a:off x="7941135" y="3811959"/>
            <a:ext cx="1234440" cy="1600200"/>
          </a:xfrm>
          <a:prstGeom prst="rect">
            <a:avLst/>
          </a:prstGeom>
          <a:noFill/>
          <a:ln w="22225">
            <a:solidFill>
              <a:sysClr val="windowText" lastClr="000000"/>
            </a:solidFill>
          </a:ln>
        </p:spPr>
        <p:txBody>
          <a:bodyPr wrap="square" rtlCol="0">
            <a:noAutofit/>
          </a:bodyPr>
          <a:lstStyle/>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endParaRPr lang="en-US" sz="750" kern="0" dirty="0">
              <a:solidFill>
                <a:sysClr val="windowText" lastClr="000000"/>
              </a:solidFill>
            </a:endParaRPr>
          </a:p>
          <a:p>
            <a:pPr algn="ctr">
              <a:defRPr/>
            </a:pPr>
            <a:r>
              <a:rPr lang="en-US" sz="750" kern="0" dirty="0" err="1">
                <a:solidFill>
                  <a:sysClr val="windowText" lastClr="000000"/>
                </a:solidFill>
              </a:rPr>
              <a:t>Alibaba</a:t>
            </a:r>
            <a:r>
              <a:rPr lang="en-US" sz="750" kern="0" dirty="0">
                <a:solidFill>
                  <a:sysClr val="windowText" lastClr="000000"/>
                </a:solidFill>
              </a:rPr>
              <a:t> Group affiliate</a:t>
            </a:r>
          </a:p>
          <a:p>
            <a:pPr algn="ctr">
              <a:defRPr/>
            </a:pPr>
            <a:endParaRPr lang="en-US" sz="750" kern="0" dirty="0">
              <a:solidFill>
                <a:sysClr val="windowText" lastClr="000000"/>
              </a:solidFill>
            </a:endParaRPr>
          </a:p>
          <a:p>
            <a:pPr algn="ctr"/>
            <a:r>
              <a:rPr lang="en-US" sz="750" dirty="0">
                <a:solidFill>
                  <a:srgbClr val="00B050"/>
                </a:solidFill>
                <a:latin typeface="Arial" pitchFamily="34" charset="0"/>
                <a:cs typeface="Arial" pitchFamily="34" charset="0"/>
              </a:rPr>
              <a:t>RMB 500,000,000</a:t>
            </a:r>
          </a:p>
          <a:p>
            <a:pPr algn="ctr"/>
            <a:r>
              <a:rPr lang="en-US" sz="750" dirty="0">
                <a:solidFill>
                  <a:srgbClr val="00B050"/>
                </a:solidFill>
                <a:latin typeface="Arial" pitchFamily="34" charset="0"/>
                <a:cs typeface="Arial" pitchFamily="34" charset="0"/>
              </a:rPr>
              <a:t>Senior loan</a:t>
            </a:r>
            <a:endParaRPr lang="en-US" sz="750" kern="0" dirty="0">
              <a:solidFill>
                <a:sysClr val="windowText" lastClr="000000"/>
              </a:solidFill>
            </a:endParaRPr>
          </a:p>
          <a:p>
            <a:pPr algn="ctr">
              <a:defRPr/>
            </a:pPr>
            <a:r>
              <a:rPr lang="en-US" sz="750" kern="0" dirty="0">
                <a:solidFill>
                  <a:srgbClr val="002060"/>
                </a:solidFill>
              </a:rPr>
              <a:t>the first internet-based gender-finance program in China.</a:t>
            </a:r>
          </a:p>
          <a:p>
            <a:pPr algn="ctr">
              <a:defRPr/>
            </a:pPr>
            <a:r>
              <a:rPr lang="en-US" sz="750" kern="0" dirty="0">
                <a:solidFill>
                  <a:sysClr val="windowText" lastClr="000000"/>
                </a:solidFill>
              </a:rPr>
              <a:t>(CHINA)</a:t>
            </a:r>
            <a:endParaRPr lang="en-US" sz="750" i="1" kern="0" dirty="0">
              <a:solidFill>
                <a:sysClr val="windowText" lastClr="000000"/>
              </a:solidFill>
            </a:endParaRPr>
          </a:p>
        </p:txBody>
      </p:sp>
      <p:pic>
        <p:nvPicPr>
          <p:cNvPr id="23"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186015" y="3851223"/>
            <a:ext cx="744682" cy="48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233029" y="2015165"/>
            <a:ext cx="1234440" cy="1600200"/>
            <a:chOff x="3977313" y="1179513"/>
            <a:chExt cx="1645920" cy="2133600"/>
          </a:xfrm>
        </p:grpSpPr>
        <p:sp>
          <p:nvSpPr>
            <p:cNvPr id="25" name="TextBox 24"/>
            <p:cNvSpPr txBox="1"/>
            <p:nvPr/>
          </p:nvSpPr>
          <p:spPr>
            <a:xfrm>
              <a:off x="3977313" y="1179513"/>
              <a:ext cx="1645920" cy="2133600"/>
            </a:xfrm>
            <a:prstGeom prst="rect">
              <a:avLst/>
            </a:prstGeom>
            <a:noFill/>
            <a:ln w="22225">
              <a:solidFill>
                <a:sysClr val="windowText" lastClr="000000"/>
              </a:solidFill>
            </a:ln>
          </p:spPr>
          <p:txBody>
            <a:bodyPr wrap="square" rtlCol="0">
              <a:noAutofit/>
            </a:bodyPr>
            <a:lstStyle/>
            <a:p>
              <a:pPr algn="ctr">
                <a:defRPr/>
              </a:pPr>
              <a:endParaRPr lang="en-US" sz="1200" kern="0" dirty="0">
                <a:solidFill>
                  <a:sysClr val="windowText" lastClr="000000"/>
                </a:solidFill>
                <a:latin typeface="Tw Cen MT Condensed" panose="020B0606020104020203" pitchFamily="34" charset="0"/>
              </a:endParaRPr>
            </a:p>
            <a:p>
              <a:pPr algn="ctr">
                <a:defRPr/>
              </a:pPr>
              <a:endParaRPr lang="en-US" sz="1200" kern="0" dirty="0">
                <a:solidFill>
                  <a:sysClr val="windowText" lastClr="000000"/>
                </a:solidFill>
                <a:latin typeface="Tw Cen MT Condensed" panose="020B0606020104020203" pitchFamily="34" charset="0"/>
              </a:endParaRPr>
            </a:p>
            <a:p>
              <a:pPr algn="ctr">
                <a:defRPr/>
              </a:pPr>
              <a:endParaRPr lang="en-US" sz="1200" kern="0" dirty="0">
                <a:solidFill>
                  <a:sysClr val="windowText" lastClr="000000"/>
                </a:solidFill>
                <a:latin typeface="Tw Cen MT Condensed" panose="020B0606020104020203" pitchFamily="34" charset="0"/>
              </a:endParaRPr>
            </a:p>
            <a:p>
              <a:pPr algn="ctr">
                <a:defRPr/>
              </a:pPr>
              <a:r>
                <a:rPr lang="en-US" sz="900" kern="0" dirty="0">
                  <a:solidFill>
                    <a:sysClr val="windowText" lastClr="000000"/>
                  </a:solidFill>
                  <a:latin typeface="Tw Cen MT Condensed" panose="020B0606020104020203" pitchFamily="34" charset="0"/>
                </a:rPr>
                <a:t>Developing rural mobile financial services to improve financial inclusion in PNG. </a:t>
              </a:r>
            </a:p>
            <a:p>
              <a:pPr algn="ctr">
                <a:defRPr/>
              </a:pPr>
              <a:r>
                <a:rPr lang="en-US" sz="900" kern="0" dirty="0">
                  <a:solidFill>
                    <a:sysClr val="windowText" lastClr="000000"/>
                  </a:solidFill>
                  <a:latin typeface="Tw Cen MT Condensed" panose="020B0606020104020203" pitchFamily="34" charset="0"/>
                </a:rPr>
                <a:t>(</a:t>
              </a:r>
              <a:r>
                <a:rPr lang="en-US" sz="900" kern="0" cap="all" dirty="0">
                  <a:solidFill>
                    <a:sysClr val="windowText" lastClr="000000"/>
                  </a:solidFill>
                  <a:latin typeface="Tw Cen MT Condensed" panose="020B0606020104020203" pitchFamily="34" charset="0"/>
                </a:rPr>
                <a:t>Papua New Guinea</a:t>
              </a:r>
              <a:r>
                <a:rPr lang="en-US" sz="900" kern="0" dirty="0">
                  <a:solidFill>
                    <a:sysClr val="windowText" lastClr="000000"/>
                  </a:solidFill>
                  <a:latin typeface="Tw Cen MT Condensed" panose="020B0606020104020203" pitchFamily="34" charset="0"/>
                </a:rPr>
                <a:t>)</a:t>
              </a:r>
              <a:endParaRPr lang="en-US" sz="900" i="1" kern="0" dirty="0">
                <a:solidFill>
                  <a:sysClr val="windowText" lastClr="000000"/>
                </a:solidFill>
                <a:latin typeface="Tw Cen MT Condensed" panose="020B0606020104020203" pitchFamily="34" charset="0"/>
              </a:endParaRPr>
            </a:p>
          </p:txBody>
        </p:sp>
        <p:pic>
          <p:nvPicPr>
            <p:cNvPr id="26" name="Picture 2" descr="C:\Users\Mramji\Documents\Market Scoping\Turkey\BSP.jpe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303608" y="1428335"/>
              <a:ext cx="993330" cy="460544"/>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a:picLocks noChangeAspect="1"/>
          </p:cNvPicPr>
          <p:nvPr/>
        </p:nvPicPr>
        <p:blipFill>
          <a:blip r:embed="rId11"/>
          <a:stretch>
            <a:fillRect/>
          </a:stretch>
        </p:blipFill>
        <p:spPr>
          <a:xfrm>
            <a:off x="4046801" y="2050225"/>
            <a:ext cx="935205" cy="622243"/>
          </a:xfrm>
          <a:prstGeom prst="rect">
            <a:avLst/>
          </a:prstGeom>
        </p:spPr>
      </p:pic>
      <p:sp>
        <p:nvSpPr>
          <p:cNvPr id="28" name="Title 1"/>
          <p:cNvSpPr txBox="1">
            <a:spLocks/>
          </p:cNvSpPr>
          <p:nvPr/>
        </p:nvSpPr>
        <p:spPr bwMode="auto">
          <a:xfrm>
            <a:off x="356934" y="409882"/>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Trebuchet MS" pitchFamily="34" charset="0"/>
                <a:cs typeface="Times New Roman" pitchFamily="18" charset="0"/>
              </a:defRPr>
            </a:lvl1pPr>
            <a:lvl2pPr marL="742950" indent="-285750" eaLnBrk="0" hangingPunct="0">
              <a:defRPr sz="1300">
                <a:solidFill>
                  <a:schemeClr val="tx1"/>
                </a:solidFill>
                <a:latin typeface="Trebuchet MS" pitchFamily="34" charset="0"/>
                <a:cs typeface="Times New Roman" pitchFamily="18" charset="0"/>
              </a:defRPr>
            </a:lvl2pPr>
            <a:lvl3pPr marL="1143000" indent="-228600" eaLnBrk="0" hangingPunct="0">
              <a:defRPr sz="1300">
                <a:solidFill>
                  <a:schemeClr val="tx1"/>
                </a:solidFill>
                <a:latin typeface="Trebuchet MS" pitchFamily="34" charset="0"/>
                <a:cs typeface="Times New Roman" pitchFamily="18" charset="0"/>
              </a:defRPr>
            </a:lvl3pPr>
            <a:lvl4pPr marL="1600200" indent="-228600" eaLnBrk="0" hangingPunct="0">
              <a:defRPr sz="1300">
                <a:solidFill>
                  <a:schemeClr val="tx1"/>
                </a:solidFill>
                <a:latin typeface="Trebuchet MS" pitchFamily="34" charset="0"/>
                <a:cs typeface="Times New Roman" pitchFamily="18" charset="0"/>
              </a:defRPr>
            </a:lvl4pPr>
            <a:lvl5pPr marL="2057400" indent="-228600" eaLnBrk="0" hangingPunct="0">
              <a:defRPr sz="1300">
                <a:solidFill>
                  <a:schemeClr val="tx1"/>
                </a:solidFill>
                <a:latin typeface="Trebuchet MS" pitchFamily="34" charset="0"/>
                <a:cs typeface="Times New Roman" pitchFamily="18" charset="0"/>
              </a:defRPr>
            </a:lvl5pPr>
            <a:lvl6pPr marL="2514600" indent="-228600" eaLnBrk="0" fontAlgn="base" hangingPunct="0">
              <a:spcBef>
                <a:spcPct val="0"/>
              </a:spcBef>
              <a:spcAft>
                <a:spcPct val="0"/>
              </a:spcAft>
              <a:defRPr sz="1300">
                <a:solidFill>
                  <a:schemeClr val="tx1"/>
                </a:solidFill>
                <a:latin typeface="Trebuchet MS" pitchFamily="34" charset="0"/>
                <a:cs typeface="Times New Roman" pitchFamily="18" charset="0"/>
              </a:defRPr>
            </a:lvl6pPr>
            <a:lvl7pPr marL="2971800" indent="-228600" eaLnBrk="0" fontAlgn="base" hangingPunct="0">
              <a:spcBef>
                <a:spcPct val="0"/>
              </a:spcBef>
              <a:spcAft>
                <a:spcPct val="0"/>
              </a:spcAft>
              <a:defRPr sz="1300">
                <a:solidFill>
                  <a:schemeClr val="tx1"/>
                </a:solidFill>
                <a:latin typeface="Trebuchet MS" pitchFamily="34" charset="0"/>
                <a:cs typeface="Times New Roman" pitchFamily="18" charset="0"/>
              </a:defRPr>
            </a:lvl7pPr>
            <a:lvl8pPr marL="3429000" indent="-228600" eaLnBrk="0" fontAlgn="base" hangingPunct="0">
              <a:spcBef>
                <a:spcPct val="0"/>
              </a:spcBef>
              <a:spcAft>
                <a:spcPct val="0"/>
              </a:spcAft>
              <a:defRPr sz="1300">
                <a:solidFill>
                  <a:schemeClr val="tx1"/>
                </a:solidFill>
                <a:latin typeface="Trebuchet MS" pitchFamily="34" charset="0"/>
                <a:cs typeface="Times New Roman" pitchFamily="18" charset="0"/>
              </a:defRPr>
            </a:lvl8pPr>
            <a:lvl9pPr marL="3886200" indent="-228600" eaLnBrk="0" fontAlgn="base" hangingPunct="0">
              <a:spcBef>
                <a:spcPct val="0"/>
              </a:spcBef>
              <a:spcAft>
                <a:spcPct val="0"/>
              </a:spcAft>
              <a:defRPr sz="1300">
                <a:solidFill>
                  <a:schemeClr val="tx1"/>
                </a:solidFill>
                <a:latin typeface="Trebuchet MS" pitchFamily="34" charset="0"/>
                <a:cs typeface="Times New Roman" pitchFamily="18" charset="0"/>
              </a:defRPr>
            </a:lvl9pPr>
          </a:lstStyle>
          <a:p>
            <a:r>
              <a:rPr lang="en-US" sz="2200" b="0" dirty="0" smtClean="0">
                <a:solidFill>
                  <a:srgbClr val="021F43"/>
                </a:solidFill>
                <a:latin typeface="Arial" panose="020B0604020202020204" pitchFamily="34" charset="0"/>
                <a:ea typeface="ヒラギノ角ゴ Pro W3"/>
                <a:cs typeface="Arial" panose="020B0604020202020204" pitchFamily="34" charset="0"/>
              </a:rPr>
              <a:t>Example of IFC’s DFS Portfolio </a:t>
            </a:r>
            <a:r>
              <a:rPr lang="en-US" sz="2200" b="0" dirty="0">
                <a:solidFill>
                  <a:srgbClr val="021F43"/>
                </a:solidFill>
                <a:latin typeface="Arial" panose="020B0604020202020204" pitchFamily="34" charset="0"/>
                <a:ea typeface="ヒラギノ角ゴ Pro W3"/>
                <a:cs typeface="Arial" panose="020B0604020202020204" pitchFamily="34" charset="0"/>
              </a:rPr>
              <a:t>-</a:t>
            </a:r>
            <a:r>
              <a:rPr lang="en-US" sz="2200" b="0" dirty="0" smtClean="0">
                <a:solidFill>
                  <a:srgbClr val="021F43"/>
                </a:solidFill>
                <a:latin typeface="Arial" panose="020B0604020202020204" pitchFamily="34" charset="0"/>
                <a:ea typeface="ヒラギノ角ゴ Pro W3"/>
                <a:cs typeface="Arial" panose="020B0604020202020204" pitchFamily="34" charset="0"/>
              </a:rPr>
              <a:t> IS &amp; AS</a:t>
            </a:r>
            <a:endParaRPr lang="en-US" sz="2200" b="0" dirty="0">
              <a:solidFill>
                <a:srgbClr val="021F43"/>
              </a:solidFill>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797269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 &amp; A</a:t>
            </a:r>
            <a:endParaRPr lang="en-US" dirty="0"/>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0076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479ABC-898F-447F-9A12-77A7FA88AC91}" type="slidenum">
              <a:rPr lang="en-US" smtClean="0"/>
              <a:pPr>
                <a:defRPr/>
              </a:pPr>
              <a:t>4</a:t>
            </a:fld>
            <a:endParaRPr lang="en-US" dirty="0"/>
          </a:p>
        </p:txBody>
      </p:sp>
      <p:sp>
        <p:nvSpPr>
          <p:cNvPr id="3" name="Title 1"/>
          <p:cNvSpPr txBox="1">
            <a:spLocks/>
          </p:cNvSpPr>
          <p:nvPr/>
        </p:nvSpPr>
        <p:spPr bwMode="auto">
          <a:xfrm>
            <a:off x="1530474" y="367611"/>
            <a:ext cx="8990959" cy="7259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a:buFontTx/>
              <a:buNone/>
              <a:defRPr/>
            </a:pPr>
            <a:r>
              <a:rPr lang="en-US" sz="2000" dirty="0">
                <a:solidFill>
                  <a:schemeClr val="tx2"/>
                </a:solidFill>
                <a:latin typeface="Trebuchet MS" pitchFamily="34" charset="0"/>
                <a:ea typeface="+mn-ea"/>
                <a:cs typeface="Times New Roman" pitchFamily="18" charset="0"/>
              </a:rPr>
              <a:t>Capacity building is needed for banks to achieve sustained performance in the SME Banking business </a:t>
            </a:r>
            <a:endParaRPr lang="en-US" sz="2000" dirty="0">
              <a:solidFill>
                <a:schemeClr val="tx2"/>
              </a:solidFill>
              <a:latin typeface="Trebuchet MS" pitchFamily="34" charset="0"/>
              <a:ea typeface="+mn-ea"/>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890" y="1504052"/>
            <a:ext cx="9004607"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47078" y="6063912"/>
            <a:ext cx="1112805" cy="230832"/>
          </a:xfrm>
          <a:prstGeom prst="rect">
            <a:avLst/>
          </a:prstGeom>
          <a:noFill/>
        </p:spPr>
        <p:txBody>
          <a:bodyPr wrap="none" rtlCol="0">
            <a:spAutoFit/>
          </a:bodyPr>
          <a:lstStyle/>
          <a:p>
            <a:pPr>
              <a:spcBef>
                <a:spcPct val="0"/>
              </a:spcBef>
              <a:buFontTx/>
              <a:buNone/>
            </a:pPr>
            <a:r>
              <a:rPr lang="en-US" sz="900" b="1" i="1" dirty="0">
                <a:solidFill>
                  <a:schemeClr val="tx2"/>
                </a:solidFill>
              </a:rPr>
              <a:t>Source: </a:t>
            </a:r>
            <a:r>
              <a:rPr lang="en-US" sz="900" i="1" dirty="0">
                <a:solidFill>
                  <a:schemeClr val="tx2"/>
                </a:solidFill>
              </a:rPr>
              <a:t>IFC Analysis</a:t>
            </a:r>
            <a:endParaRPr lang="en-US" sz="900" i="1" dirty="0">
              <a:solidFill>
                <a:schemeClr val="tx2"/>
              </a:solidFill>
            </a:endParaRPr>
          </a:p>
        </p:txBody>
      </p:sp>
      <p:sp>
        <p:nvSpPr>
          <p:cNvPr id="6" name="TextBox 5"/>
          <p:cNvSpPr txBox="1"/>
          <p:nvPr/>
        </p:nvSpPr>
        <p:spPr>
          <a:xfrm>
            <a:off x="1564945" y="1272554"/>
            <a:ext cx="5839484" cy="307777"/>
          </a:xfrm>
          <a:prstGeom prst="rect">
            <a:avLst/>
          </a:prstGeom>
          <a:noFill/>
        </p:spPr>
        <p:txBody>
          <a:bodyPr wrap="none" rtlCol="0">
            <a:spAutoFit/>
          </a:bodyPr>
          <a:lstStyle/>
          <a:p>
            <a:pPr>
              <a:spcBef>
                <a:spcPct val="0"/>
              </a:spcBef>
              <a:buFontTx/>
              <a:buNone/>
            </a:pPr>
            <a:r>
              <a:rPr lang="en-US" sz="1400" b="1" dirty="0">
                <a:solidFill>
                  <a:schemeClr val="tx2"/>
                </a:solidFill>
              </a:rPr>
              <a:t>Key </a:t>
            </a:r>
            <a:r>
              <a:rPr lang="en-US" sz="1400" b="1" dirty="0">
                <a:solidFill>
                  <a:schemeClr val="tx2"/>
                </a:solidFill>
              </a:rPr>
              <a:t>areas where core competencies </a:t>
            </a:r>
            <a:r>
              <a:rPr lang="en-US" sz="1400" b="1" dirty="0">
                <a:solidFill>
                  <a:schemeClr val="tx2"/>
                </a:solidFill>
              </a:rPr>
              <a:t>are required for </a:t>
            </a:r>
            <a:r>
              <a:rPr lang="en-US" sz="1400" b="1" dirty="0">
                <a:solidFill>
                  <a:schemeClr val="tx2"/>
                </a:solidFill>
              </a:rPr>
              <a:t>successful SME banking</a:t>
            </a:r>
          </a:p>
        </p:txBody>
      </p:sp>
    </p:spTree>
    <p:extLst>
      <p:ext uri="{BB962C8B-B14F-4D97-AF65-F5344CB8AC3E}">
        <p14:creationId xmlns:p14="http://schemas.microsoft.com/office/powerpoint/2010/main" val="391939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479ABC-898F-447F-9A12-77A7FA88AC91}" type="slidenum">
              <a:rPr lang="en-US" smtClean="0"/>
              <a:pPr>
                <a:defRPr/>
              </a:pPr>
              <a:t>5</a:t>
            </a:fld>
            <a:endParaRPr lang="en-US" dirty="0"/>
          </a:p>
        </p:txBody>
      </p:sp>
      <p:sp>
        <p:nvSpPr>
          <p:cNvPr id="3" name="Rectangle 6"/>
          <p:cNvSpPr>
            <a:spLocks noChangeArrowheads="1"/>
          </p:cNvSpPr>
          <p:nvPr/>
        </p:nvSpPr>
        <p:spPr bwMode="auto">
          <a:xfrm>
            <a:off x="1895280" y="2370057"/>
            <a:ext cx="1405847" cy="1546326"/>
          </a:xfrm>
          <a:prstGeom prst="rect">
            <a:avLst/>
          </a:prstGeom>
          <a:noFill/>
          <a:ln w="9525">
            <a:noFill/>
            <a:miter lim="800000"/>
            <a:headEnd/>
            <a:tailEnd/>
          </a:ln>
          <a:effectLst/>
        </p:spPr>
        <p:txBody>
          <a:bodyPr lIns="0" tIns="0" rIns="0" bIns="0"/>
          <a:lstStyle/>
          <a:p>
            <a:pPr marL="234888" indent="-234888">
              <a:buClr>
                <a:srgbClr val="0B1F65"/>
              </a:buClr>
              <a:buFont typeface="Wingdings" panose="05000000000000000000" pitchFamily="2" charset="2"/>
              <a:buChar char="§"/>
              <a:defRPr/>
            </a:pPr>
            <a:r>
              <a:rPr lang="en-US" sz="1100" dirty="0">
                <a:solidFill>
                  <a:schemeClr val="tx2"/>
                </a:solidFill>
                <a:latin typeface="+mj-lt"/>
              </a:rPr>
              <a:t>Review key business &amp; financial results  </a:t>
            </a:r>
          </a:p>
          <a:p>
            <a:pPr marL="234888" indent="-234888">
              <a:buClr>
                <a:srgbClr val="0B1F65"/>
              </a:buClr>
              <a:buFont typeface="Wingdings" panose="05000000000000000000" pitchFamily="2" charset="2"/>
              <a:buChar char="§"/>
              <a:defRPr/>
            </a:pPr>
            <a:r>
              <a:rPr lang="en-US" sz="1100" dirty="0">
                <a:solidFill>
                  <a:schemeClr val="tx2"/>
                </a:solidFill>
                <a:latin typeface="+mj-lt"/>
              </a:rPr>
              <a:t>Assess current state</a:t>
            </a:r>
            <a:endParaRPr lang="en-US" sz="1100" dirty="0">
              <a:solidFill>
                <a:schemeClr val="tx2"/>
              </a:solidFill>
              <a:latin typeface="+mj-lt"/>
            </a:endParaRPr>
          </a:p>
          <a:p>
            <a:pPr marL="234888" indent="-234888">
              <a:buClr>
                <a:srgbClr val="0B1F65"/>
              </a:buClr>
              <a:buFont typeface="Wingdings" panose="05000000000000000000" pitchFamily="2" charset="2"/>
              <a:buChar char="§"/>
              <a:defRPr/>
            </a:pPr>
            <a:r>
              <a:rPr lang="en-US" sz="1100" dirty="0">
                <a:solidFill>
                  <a:schemeClr val="tx2"/>
                </a:solidFill>
                <a:latin typeface="+mj-lt"/>
              </a:rPr>
              <a:t>Needs assessment workshop</a:t>
            </a:r>
          </a:p>
          <a:p>
            <a:pPr marL="234888" indent="-234888">
              <a:buClr>
                <a:srgbClr val="0B1F65"/>
              </a:buClr>
              <a:buFont typeface="Wingdings" panose="05000000000000000000" pitchFamily="2" charset="2"/>
              <a:buChar char="§"/>
              <a:defRPr/>
            </a:pPr>
            <a:r>
              <a:rPr lang="en-US" sz="1100" dirty="0">
                <a:solidFill>
                  <a:schemeClr val="tx2"/>
                </a:solidFill>
                <a:latin typeface="+mj-lt"/>
              </a:rPr>
              <a:t>Identify opportunities</a:t>
            </a:r>
            <a:endParaRPr lang="en-US" sz="1100" dirty="0">
              <a:solidFill>
                <a:schemeClr val="tx2"/>
              </a:solidFill>
              <a:latin typeface="+mj-lt"/>
            </a:endParaRPr>
          </a:p>
        </p:txBody>
      </p:sp>
      <p:grpSp>
        <p:nvGrpSpPr>
          <p:cNvPr id="4" name="Group 10"/>
          <p:cNvGrpSpPr>
            <a:grpSpLocks/>
          </p:cNvGrpSpPr>
          <p:nvPr/>
        </p:nvGrpSpPr>
        <p:grpSpPr bwMode="auto">
          <a:xfrm>
            <a:off x="1874646" y="1214360"/>
            <a:ext cx="8301037" cy="977900"/>
            <a:chOff x="640" y="1120"/>
            <a:chExt cx="4024" cy="344"/>
          </a:xfrm>
        </p:grpSpPr>
        <p:sp>
          <p:nvSpPr>
            <p:cNvPr id="5" name="AutoShape 11"/>
            <p:cNvSpPr>
              <a:spLocks noChangeArrowheads="1"/>
            </p:cNvSpPr>
            <p:nvPr/>
          </p:nvSpPr>
          <p:spPr bwMode="auto">
            <a:xfrm>
              <a:off x="640" y="1120"/>
              <a:ext cx="1008" cy="344"/>
            </a:xfrm>
            <a:prstGeom prst="chevron">
              <a:avLst>
                <a:gd name="adj" fmla="val 73256"/>
              </a:avLst>
            </a:prstGeom>
            <a:solidFill>
              <a:srgbClr val="006600"/>
            </a:solidFill>
            <a:ln w="9525">
              <a:solidFill>
                <a:srgbClr val="006600"/>
              </a:solidFill>
              <a:miter lim="800000"/>
              <a:headEnd/>
              <a:tailEnd/>
            </a:ln>
            <a:effectLst>
              <a:outerShdw dist="35921" dir="2700000" algn="ctr" rotWithShape="0">
                <a:srgbClr val="808080"/>
              </a:outerShdw>
            </a:effectLst>
          </p:spPr>
          <p:txBody>
            <a:bodyPr wrap="none" lIns="45720" rIns="45720" anchor="ctr"/>
            <a:lstStyle/>
            <a:p>
              <a:pPr algn="ctr">
                <a:spcBef>
                  <a:spcPct val="50000"/>
                </a:spcBef>
                <a:buFontTx/>
                <a:buChar char="•"/>
                <a:defRPr/>
              </a:pPr>
              <a:endParaRPr lang="en-US" sz="1100">
                <a:latin typeface="+mj-lt"/>
              </a:endParaRPr>
            </a:p>
          </p:txBody>
        </p:sp>
        <p:sp>
          <p:nvSpPr>
            <p:cNvPr id="6" name="AutoShape 12"/>
            <p:cNvSpPr>
              <a:spLocks noChangeArrowheads="1"/>
            </p:cNvSpPr>
            <p:nvPr/>
          </p:nvSpPr>
          <p:spPr bwMode="auto">
            <a:xfrm>
              <a:off x="1384" y="1120"/>
              <a:ext cx="1008" cy="344"/>
            </a:xfrm>
            <a:prstGeom prst="chevron">
              <a:avLst>
                <a:gd name="adj" fmla="val 73256"/>
              </a:avLst>
            </a:prstGeom>
            <a:solidFill>
              <a:srgbClr val="014C6D"/>
            </a:solidFill>
            <a:ln w="9525">
              <a:solidFill>
                <a:schemeClr val="tx1"/>
              </a:solidFill>
              <a:miter lim="800000"/>
              <a:headEnd/>
              <a:tailEnd/>
            </a:ln>
            <a:effectLst>
              <a:outerShdw dist="35921" dir="2700000" algn="ctr" rotWithShape="0">
                <a:srgbClr val="808080"/>
              </a:outerShdw>
            </a:effectLst>
          </p:spPr>
          <p:txBody>
            <a:bodyPr wrap="none" lIns="45720" rIns="45720" anchor="ctr"/>
            <a:lstStyle/>
            <a:p>
              <a:pPr algn="ctr">
                <a:spcBef>
                  <a:spcPct val="50000"/>
                </a:spcBef>
                <a:buFontTx/>
                <a:buChar char="•"/>
                <a:defRPr/>
              </a:pPr>
              <a:endParaRPr lang="en-US" sz="1100">
                <a:latin typeface="+mj-lt"/>
              </a:endParaRPr>
            </a:p>
          </p:txBody>
        </p:sp>
        <p:sp>
          <p:nvSpPr>
            <p:cNvPr id="7" name="AutoShape 13"/>
            <p:cNvSpPr>
              <a:spLocks noChangeArrowheads="1"/>
            </p:cNvSpPr>
            <p:nvPr/>
          </p:nvSpPr>
          <p:spPr bwMode="auto">
            <a:xfrm>
              <a:off x="2144" y="1120"/>
              <a:ext cx="1008" cy="344"/>
            </a:xfrm>
            <a:prstGeom prst="chevron">
              <a:avLst>
                <a:gd name="adj" fmla="val 73256"/>
              </a:avLst>
            </a:prstGeom>
            <a:solidFill>
              <a:srgbClr val="014C6D"/>
            </a:solidFill>
            <a:ln w="9525">
              <a:solidFill>
                <a:schemeClr val="tx1"/>
              </a:solidFill>
              <a:miter lim="800000"/>
              <a:headEnd/>
              <a:tailEnd/>
            </a:ln>
            <a:effectLst>
              <a:outerShdw dist="35921" dir="2700000" algn="ctr" rotWithShape="0">
                <a:srgbClr val="808080"/>
              </a:outerShdw>
            </a:effectLst>
          </p:spPr>
          <p:txBody>
            <a:bodyPr wrap="none" lIns="45720" rIns="45720" anchor="ctr"/>
            <a:lstStyle/>
            <a:p>
              <a:pPr algn="ctr">
                <a:spcBef>
                  <a:spcPct val="50000"/>
                </a:spcBef>
                <a:defRPr/>
              </a:pPr>
              <a:endParaRPr lang="en-US" sz="1100">
                <a:solidFill>
                  <a:schemeClr val="bg1"/>
                </a:solidFill>
                <a:latin typeface="+mj-lt"/>
              </a:endParaRPr>
            </a:p>
          </p:txBody>
        </p:sp>
        <p:sp>
          <p:nvSpPr>
            <p:cNvPr id="8" name="AutoShape 14"/>
            <p:cNvSpPr>
              <a:spLocks noChangeArrowheads="1"/>
            </p:cNvSpPr>
            <p:nvPr/>
          </p:nvSpPr>
          <p:spPr bwMode="auto">
            <a:xfrm>
              <a:off x="2896" y="1120"/>
              <a:ext cx="1007" cy="344"/>
            </a:xfrm>
            <a:prstGeom prst="chevron">
              <a:avLst>
                <a:gd name="adj" fmla="val 73256"/>
              </a:avLst>
            </a:prstGeom>
            <a:solidFill>
              <a:srgbClr val="014C6D"/>
            </a:solidFill>
            <a:ln w="9525">
              <a:solidFill>
                <a:schemeClr val="tx1"/>
              </a:solidFill>
              <a:miter lim="800000"/>
              <a:headEnd/>
              <a:tailEnd/>
            </a:ln>
            <a:effectLst>
              <a:outerShdw dist="35921" dir="2700000" algn="ctr" rotWithShape="0">
                <a:srgbClr val="808080"/>
              </a:outerShdw>
            </a:effectLst>
          </p:spPr>
          <p:txBody>
            <a:bodyPr wrap="none" lIns="45720" rIns="45720" anchor="ctr"/>
            <a:lstStyle/>
            <a:p>
              <a:pPr algn="ctr">
                <a:spcBef>
                  <a:spcPct val="50000"/>
                </a:spcBef>
                <a:buFontTx/>
                <a:buChar char="•"/>
                <a:defRPr/>
              </a:pPr>
              <a:endParaRPr lang="en-US" sz="1100">
                <a:latin typeface="+mj-lt"/>
              </a:endParaRPr>
            </a:p>
          </p:txBody>
        </p:sp>
        <p:sp>
          <p:nvSpPr>
            <p:cNvPr id="9" name="AutoShape 15"/>
            <p:cNvSpPr>
              <a:spLocks noChangeArrowheads="1"/>
            </p:cNvSpPr>
            <p:nvPr/>
          </p:nvSpPr>
          <p:spPr bwMode="auto">
            <a:xfrm>
              <a:off x="3656" y="1120"/>
              <a:ext cx="1008" cy="344"/>
            </a:xfrm>
            <a:prstGeom prst="chevron">
              <a:avLst>
                <a:gd name="adj" fmla="val 73256"/>
              </a:avLst>
            </a:prstGeom>
            <a:solidFill>
              <a:srgbClr val="014C6D"/>
            </a:solidFill>
            <a:ln w="9525">
              <a:solidFill>
                <a:schemeClr val="tx1"/>
              </a:solidFill>
              <a:miter lim="800000"/>
              <a:headEnd/>
              <a:tailEnd/>
            </a:ln>
            <a:effectLst>
              <a:outerShdw dist="35921" dir="2700000" algn="ctr" rotWithShape="0">
                <a:srgbClr val="808080"/>
              </a:outerShdw>
            </a:effectLst>
          </p:spPr>
          <p:txBody>
            <a:bodyPr wrap="none" lIns="45720" rIns="45720" anchor="ctr"/>
            <a:lstStyle/>
            <a:p>
              <a:pPr algn="ctr">
                <a:spcBef>
                  <a:spcPct val="50000"/>
                </a:spcBef>
                <a:buFontTx/>
                <a:buChar char="•"/>
                <a:defRPr/>
              </a:pPr>
              <a:endParaRPr lang="en-US" sz="1100">
                <a:latin typeface="+mj-lt"/>
              </a:endParaRPr>
            </a:p>
          </p:txBody>
        </p:sp>
        <p:sp>
          <p:nvSpPr>
            <p:cNvPr id="10" name="Text Box 16"/>
            <p:cNvSpPr txBox="1">
              <a:spLocks noChangeArrowheads="1"/>
            </p:cNvSpPr>
            <p:nvPr/>
          </p:nvSpPr>
          <p:spPr bwMode="auto">
            <a:xfrm>
              <a:off x="946" y="1218"/>
              <a:ext cx="81" cy="92"/>
            </a:xfrm>
            <a:prstGeom prst="rect">
              <a:avLst/>
            </a:prstGeom>
            <a:noFill/>
            <a:ln w="9525">
              <a:noFill/>
              <a:miter lim="800000"/>
              <a:headEnd/>
              <a:tailEnd/>
            </a:ln>
            <a:effectLst/>
          </p:spPr>
          <p:txBody>
            <a:bodyPr wrap="none" lIns="45720" rIns="45720">
              <a:spAutoFit/>
            </a:bodyPr>
            <a:lstStyle/>
            <a:p>
              <a:pPr algn="ctr">
                <a:spcBef>
                  <a:spcPct val="50000"/>
                </a:spcBef>
                <a:buFontTx/>
                <a:buChar char="•"/>
                <a:defRPr/>
              </a:pPr>
              <a:endParaRPr lang="en-US" sz="1100" b="1">
                <a:latin typeface="+mj-lt"/>
              </a:endParaRPr>
            </a:p>
          </p:txBody>
        </p:sp>
        <p:sp>
          <p:nvSpPr>
            <p:cNvPr id="11" name="Text Box 17"/>
            <p:cNvSpPr txBox="1">
              <a:spLocks noChangeArrowheads="1"/>
            </p:cNvSpPr>
            <p:nvPr/>
          </p:nvSpPr>
          <p:spPr bwMode="auto">
            <a:xfrm>
              <a:off x="1760" y="1218"/>
              <a:ext cx="81" cy="92"/>
            </a:xfrm>
            <a:prstGeom prst="rect">
              <a:avLst/>
            </a:prstGeom>
            <a:noFill/>
            <a:ln w="9525">
              <a:noFill/>
              <a:miter lim="800000"/>
              <a:headEnd/>
              <a:tailEnd/>
            </a:ln>
            <a:effectLst/>
          </p:spPr>
          <p:txBody>
            <a:bodyPr wrap="none" lIns="45720" rIns="45720">
              <a:spAutoFit/>
            </a:bodyPr>
            <a:lstStyle/>
            <a:p>
              <a:pPr algn="ctr">
                <a:spcBef>
                  <a:spcPct val="50000"/>
                </a:spcBef>
                <a:buFontTx/>
                <a:buChar char="•"/>
                <a:defRPr/>
              </a:pPr>
              <a:endParaRPr lang="en-US" sz="1100" b="1">
                <a:latin typeface="+mj-lt"/>
              </a:endParaRPr>
            </a:p>
          </p:txBody>
        </p:sp>
        <p:sp>
          <p:nvSpPr>
            <p:cNvPr id="12" name="Text Box 18"/>
            <p:cNvSpPr txBox="1">
              <a:spLocks noChangeArrowheads="1"/>
            </p:cNvSpPr>
            <p:nvPr/>
          </p:nvSpPr>
          <p:spPr bwMode="auto">
            <a:xfrm>
              <a:off x="2466" y="1218"/>
              <a:ext cx="81" cy="92"/>
            </a:xfrm>
            <a:prstGeom prst="rect">
              <a:avLst/>
            </a:prstGeom>
            <a:noFill/>
            <a:ln w="9525">
              <a:noFill/>
              <a:miter lim="800000"/>
              <a:headEnd/>
              <a:tailEnd/>
            </a:ln>
            <a:effectLst/>
          </p:spPr>
          <p:txBody>
            <a:bodyPr wrap="none" lIns="45720" rIns="45720">
              <a:spAutoFit/>
            </a:bodyPr>
            <a:lstStyle/>
            <a:p>
              <a:pPr algn="ctr">
                <a:spcBef>
                  <a:spcPct val="50000"/>
                </a:spcBef>
                <a:buFontTx/>
                <a:buChar char="•"/>
                <a:defRPr/>
              </a:pPr>
              <a:endParaRPr lang="en-US" sz="1100" b="1">
                <a:latin typeface="+mj-lt"/>
              </a:endParaRPr>
            </a:p>
          </p:txBody>
        </p:sp>
        <p:sp>
          <p:nvSpPr>
            <p:cNvPr id="13" name="Text Box 19"/>
            <p:cNvSpPr txBox="1">
              <a:spLocks noChangeArrowheads="1"/>
            </p:cNvSpPr>
            <p:nvPr/>
          </p:nvSpPr>
          <p:spPr bwMode="auto">
            <a:xfrm>
              <a:off x="3922" y="1218"/>
              <a:ext cx="81" cy="92"/>
            </a:xfrm>
            <a:prstGeom prst="rect">
              <a:avLst/>
            </a:prstGeom>
            <a:noFill/>
            <a:ln w="9525">
              <a:noFill/>
              <a:miter lim="800000"/>
              <a:headEnd/>
              <a:tailEnd/>
            </a:ln>
            <a:effectLst/>
          </p:spPr>
          <p:txBody>
            <a:bodyPr wrap="none" lIns="45720" rIns="45720">
              <a:spAutoFit/>
            </a:bodyPr>
            <a:lstStyle/>
            <a:p>
              <a:pPr algn="ctr">
                <a:spcBef>
                  <a:spcPct val="50000"/>
                </a:spcBef>
                <a:buFontTx/>
                <a:buChar char="•"/>
                <a:defRPr/>
              </a:pPr>
              <a:endParaRPr lang="en-US" sz="1100" b="1">
                <a:latin typeface="+mj-lt"/>
              </a:endParaRPr>
            </a:p>
          </p:txBody>
        </p:sp>
        <p:sp>
          <p:nvSpPr>
            <p:cNvPr id="14" name="Text Box 20"/>
            <p:cNvSpPr txBox="1">
              <a:spLocks noChangeArrowheads="1"/>
            </p:cNvSpPr>
            <p:nvPr/>
          </p:nvSpPr>
          <p:spPr bwMode="auto">
            <a:xfrm>
              <a:off x="3215" y="1218"/>
              <a:ext cx="81" cy="92"/>
            </a:xfrm>
            <a:prstGeom prst="rect">
              <a:avLst/>
            </a:prstGeom>
            <a:noFill/>
            <a:ln w="9525">
              <a:noFill/>
              <a:miter lim="800000"/>
              <a:headEnd/>
              <a:tailEnd/>
            </a:ln>
            <a:effectLst/>
          </p:spPr>
          <p:txBody>
            <a:bodyPr wrap="none" lIns="45720" rIns="45720">
              <a:spAutoFit/>
            </a:bodyPr>
            <a:lstStyle/>
            <a:p>
              <a:pPr algn="ctr">
                <a:spcBef>
                  <a:spcPct val="50000"/>
                </a:spcBef>
                <a:buFontTx/>
                <a:buChar char="•"/>
                <a:defRPr/>
              </a:pPr>
              <a:endParaRPr lang="en-US" sz="1100" b="1">
                <a:latin typeface="+mj-lt"/>
              </a:endParaRPr>
            </a:p>
          </p:txBody>
        </p:sp>
      </p:grpSp>
      <p:sp>
        <p:nvSpPr>
          <p:cNvPr id="15" name="Rectangle 25"/>
          <p:cNvSpPr>
            <a:spLocks noChangeArrowheads="1"/>
          </p:cNvSpPr>
          <p:nvPr/>
        </p:nvSpPr>
        <p:spPr bwMode="auto">
          <a:xfrm>
            <a:off x="2160396" y="4077950"/>
            <a:ext cx="7920037" cy="207962"/>
          </a:xfrm>
          <a:prstGeom prst="rect">
            <a:avLst/>
          </a:prstGeom>
          <a:solidFill>
            <a:srgbClr val="CEDADC"/>
          </a:solidFill>
          <a:ln w="9525">
            <a:noFill/>
            <a:miter lim="800000"/>
            <a:headEnd/>
            <a:tailEnd/>
          </a:ln>
          <a:effectLst>
            <a:outerShdw dist="35921" dir="2700000" algn="ctr" rotWithShape="0">
              <a:srgbClr val="808080"/>
            </a:outerShdw>
          </a:effectLst>
        </p:spPr>
        <p:txBody>
          <a:bodyPr wrap="none" lIns="45708" tIns="45708" rIns="45708" bIns="45708" anchor="ctr"/>
          <a:lstStyle/>
          <a:p>
            <a:pPr algn="ctr">
              <a:spcBef>
                <a:spcPct val="50000"/>
              </a:spcBef>
              <a:defRPr/>
            </a:pPr>
            <a:r>
              <a:rPr lang="en-US" sz="1100" b="1" dirty="0">
                <a:solidFill>
                  <a:schemeClr val="tx2"/>
                </a:solidFill>
                <a:latin typeface="+mj-lt"/>
              </a:rPr>
              <a:t>IFC Value Added Services</a:t>
            </a:r>
            <a:endParaRPr lang="en-US" sz="1100" b="1" dirty="0">
              <a:solidFill>
                <a:schemeClr val="tx2"/>
              </a:solidFill>
              <a:latin typeface="+mj-lt"/>
            </a:endParaRPr>
          </a:p>
        </p:txBody>
      </p:sp>
      <p:sp>
        <p:nvSpPr>
          <p:cNvPr id="16" name="Rectangle 15"/>
          <p:cNvSpPr/>
          <p:nvPr/>
        </p:nvSpPr>
        <p:spPr>
          <a:xfrm>
            <a:off x="2448425" y="1572516"/>
            <a:ext cx="1296987" cy="261586"/>
          </a:xfrm>
          <a:prstGeom prst="rect">
            <a:avLst/>
          </a:prstGeom>
        </p:spPr>
        <p:txBody>
          <a:bodyPr lIns="91416" tIns="45708" rIns="91416" bIns="45708">
            <a:spAutoFit/>
          </a:bodyPr>
          <a:lstStyle/>
          <a:p>
            <a:pPr algn="ctr">
              <a:spcBef>
                <a:spcPct val="50000"/>
              </a:spcBef>
              <a:buNone/>
              <a:defRPr/>
            </a:pPr>
            <a:r>
              <a:rPr lang="en-US" sz="1100" b="1" dirty="0">
                <a:solidFill>
                  <a:schemeClr val="accent6">
                    <a:lumMod val="50000"/>
                  </a:schemeClr>
                </a:solidFill>
                <a:latin typeface="+mj-lt"/>
              </a:rPr>
              <a:t> </a:t>
            </a:r>
            <a:r>
              <a:rPr lang="en-US" sz="1100" b="1" dirty="0">
                <a:solidFill>
                  <a:schemeClr val="bg1"/>
                </a:solidFill>
                <a:latin typeface="+mj-lt"/>
              </a:rPr>
              <a:t>DIAGNOSE</a:t>
            </a:r>
          </a:p>
        </p:txBody>
      </p:sp>
      <p:sp>
        <p:nvSpPr>
          <p:cNvPr id="17" name="Rectangle 16"/>
          <p:cNvSpPr/>
          <p:nvPr/>
        </p:nvSpPr>
        <p:spPr>
          <a:xfrm>
            <a:off x="3954268" y="1601644"/>
            <a:ext cx="1295400" cy="261586"/>
          </a:xfrm>
          <a:prstGeom prst="rect">
            <a:avLst/>
          </a:prstGeom>
        </p:spPr>
        <p:txBody>
          <a:bodyPr lIns="91416" tIns="45708" rIns="91416" bIns="45708">
            <a:spAutoFit/>
          </a:bodyPr>
          <a:lstStyle/>
          <a:p>
            <a:pPr algn="ctr">
              <a:spcBef>
                <a:spcPct val="50000"/>
              </a:spcBef>
              <a:defRPr/>
            </a:pPr>
            <a:r>
              <a:rPr lang="en-US" sz="1100" b="1" dirty="0">
                <a:solidFill>
                  <a:schemeClr val="bg1"/>
                </a:solidFill>
                <a:latin typeface="+mj-lt"/>
              </a:rPr>
              <a:t>STRATEGY</a:t>
            </a:r>
          </a:p>
        </p:txBody>
      </p:sp>
      <p:sp>
        <p:nvSpPr>
          <p:cNvPr id="18" name="Rectangle 17"/>
          <p:cNvSpPr/>
          <p:nvPr/>
        </p:nvSpPr>
        <p:spPr>
          <a:xfrm>
            <a:off x="5620727" y="1517006"/>
            <a:ext cx="1295400" cy="261586"/>
          </a:xfrm>
          <a:prstGeom prst="rect">
            <a:avLst/>
          </a:prstGeom>
        </p:spPr>
        <p:txBody>
          <a:bodyPr lIns="91416" tIns="45708" rIns="91416" bIns="45708">
            <a:spAutoFit/>
          </a:bodyPr>
          <a:lstStyle/>
          <a:p>
            <a:pPr algn="ctr">
              <a:spcBef>
                <a:spcPct val="50000"/>
              </a:spcBef>
              <a:buNone/>
              <a:defRPr/>
            </a:pPr>
            <a:r>
              <a:rPr lang="en-US" sz="1100" b="1" dirty="0">
                <a:solidFill>
                  <a:schemeClr val="bg1"/>
                </a:solidFill>
                <a:latin typeface="+mj-lt"/>
              </a:rPr>
              <a:t>DESIGN &amp; </a:t>
            </a:r>
            <a:r>
              <a:rPr lang="en-US" sz="1100" b="1" dirty="0">
                <a:solidFill>
                  <a:schemeClr val="bg1"/>
                </a:solidFill>
                <a:latin typeface="+mj-lt"/>
              </a:rPr>
              <a:t>  BUILD</a:t>
            </a:r>
            <a:endParaRPr lang="en-US" sz="1100" b="1" dirty="0">
              <a:solidFill>
                <a:schemeClr val="bg1"/>
              </a:solidFill>
              <a:latin typeface="+mj-lt"/>
            </a:endParaRPr>
          </a:p>
        </p:txBody>
      </p:sp>
      <p:sp>
        <p:nvSpPr>
          <p:cNvPr id="19" name="Rectangle 18"/>
          <p:cNvSpPr/>
          <p:nvPr/>
        </p:nvSpPr>
        <p:spPr>
          <a:xfrm>
            <a:off x="7108322" y="1487878"/>
            <a:ext cx="1143694" cy="261586"/>
          </a:xfrm>
          <a:prstGeom prst="rect">
            <a:avLst/>
          </a:prstGeom>
        </p:spPr>
        <p:txBody>
          <a:bodyPr wrap="square" lIns="91416" tIns="45708" rIns="91416" bIns="45708">
            <a:spAutoFit/>
          </a:bodyPr>
          <a:lstStyle/>
          <a:p>
            <a:pPr algn="ctr">
              <a:spcBef>
                <a:spcPct val="50000"/>
              </a:spcBef>
              <a:defRPr/>
            </a:pPr>
            <a:r>
              <a:rPr lang="en-US" sz="1100" b="1" dirty="0">
                <a:solidFill>
                  <a:schemeClr val="bg1"/>
                </a:solidFill>
                <a:latin typeface="+mj-lt"/>
              </a:rPr>
              <a:t>PILOT &amp; SCALE</a:t>
            </a:r>
            <a:endParaRPr lang="en-US" sz="1100" b="1" dirty="0">
              <a:solidFill>
                <a:schemeClr val="bg1"/>
              </a:solidFill>
              <a:latin typeface="+mj-lt"/>
            </a:endParaRPr>
          </a:p>
        </p:txBody>
      </p:sp>
      <p:sp>
        <p:nvSpPr>
          <p:cNvPr id="20" name="Rectangle 19"/>
          <p:cNvSpPr/>
          <p:nvPr/>
        </p:nvSpPr>
        <p:spPr>
          <a:xfrm>
            <a:off x="8645329" y="1467372"/>
            <a:ext cx="1295400" cy="430863"/>
          </a:xfrm>
          <a:prstGeom prst="rect">
            <a:avLst/>
          </a:prstGeom>
        </p:spPr>
        <p:txBody>
          <a:bodyPr lIns="91416" tIns="45708" rIns="91416" bIns="45708">
            <a:spAutoFit/>
          </a:bodyPr>
          <a:lstStyle/>
          <a:p>
            <a:pPr algn="ctr">
              <a:spcBef>
                <a:spcPct val="50000"/>
              </a:spcBef>
              <a:buNone/>
              <a:defRPr/>
            </a:pPr>
            <a:r>
              <a:rPr lang="en-US" sz="1100" b="1" dirty="0">
                <a:solidFill>
                  <a:schemeClr val="bg1"/>
                </a:solidFill>
                <a:latin typeface="+mj-lt"/>
              </a:rPr>
              <a:t>IMPLMENTATION SUPPORT</a:t>
            </a:r>
            <a:endParaRPr lang="en-US" sz="1100" b="1" dirty="0">
              <a:solidFill>
                <a:schemeClr val="bg1"/>
              </a:solidFill>
              <a:latin typeface="+mj-lt"/>
            </a:endParaRPr>
          </a:p>
        </p:txBody>
      </p:sp>
      <p:sp>
        <p:nvSpPr>
          <p:cNvPr id="21" name="Oval 40"/>
          <p:cNvSpPr>
            <a:spLocks noChangeAspect="1" noChangeArrowheads="1"/>
          </p:cNvSpPr>
          <p:nvPr/>
        </p:nvSpPr>
        <p:spPr bwMode="auto">
          <a:xfrm>
            <a:off x="1763518" y="1127046"/>
            <a:ext cx="255587" cy="217487"/>
          </a:xfrm>
          <a:prstGeom prst="ellipse">
            <a:avLst/>
          </a:prstGeom>
          <a:solidFill>
            <a:schemeClr val="bg1">
              <a:lumMod val="75000"/>
            </a:schemeClr>
          </a:solidFill>
          <a:ln w="9525">
            <a:solidFill>
              <a:schemeClr val="bg1">
                <a:lumMod val="75000"/>
              </a:schemeClr>
            </a:solidFill>
            <a:round/>
            <a:headEnd/>
            <a:tailEnd/>
          </a:ln>
          <a:effectLst/>
        </p:spPr>
        <p:txBody>
          <a:bodyPr wrap="none" lIns="45708" tIns="45708" rIns="45708" bIns="45708" anchor="ctr"/>
          <a:lstStyle/>
          <a:p>
            <a:pPr algn="ctr" eaLnBrk="0" hangingPunct="0">
              <a:spcBef>
                <a:spcPct val="50000"/>
              </a:spcBef>
              <a:buNone/>
              <a:defRPr/>
            </a:pPr>
            <a:r>
              <a:rPr lang="en-US" sz="1100" b="1" dirty="0">
                <a:solidFill>
                  <a:schemeClr val="bg1"/>
                </a:solidFill>
                <a:latin typeface="+mj-lt"/>
              </a:rPr>
              <a:t>1</a:t>
            </a:r>
          </a:p>
        </p:txBody>
      </p:sp>
      <p:sp>
        <p:nvSpPr>
          <p:cNvPr id="22" name="Oval 41"/>
          <p:cNvSpPr>
            <a:spLocks noChangeAspect="1" noChangeArrowheads="1"/>
          </p:cNvSpPr>
          <p:nvPr/>
        </p:nvSpPr>
        <p:spPr bwMode="auto">
          <a:xfrm>
            <a:off x="3749479" y="1138158"/>
            <a:ext cx="255588" cy="219075"/>
          </a:xfrm>
          <a:prstGeom prst="ellipse">
            <a:avLst/>
          </a:prstGeom>
          <a:solidFill>
            <a:schemeClr val="bg1">
              <a:lumMod val="75000"/>
            </a:schemeClr>
          </a:solidFill>
          <a:ln w="9525">
            <a:solidFill>
              <a:schemeClr val="bg1">
                <a:lumMod val="75000"/>
              </a:schemeClr>
            </a:solidFill>
            <a:round/>
            <a:headEnd/>
            <a:tailEnd/>
          </a:ln>
          <a:effectLst/>
        </p:spPr>
        <p:txBody>
          <a:bodyPr wrap="none" lIns="45708" tIns="45708" rIns="45708" bIns="45708" anchor="ctr"/>
          <a:lstStyle/>
          <a:p>
            <a:pPr algn="ctr" eaLnBrk="0" hangingPunct="0">
              <a:spcBef>
                <a:spcPct val="50000"/>
              </a:spcBef>
              <a:buNone/>
              <a:defRPr/>
            </a:pPr>
            <a:r>
              <a:rPr lang="en-US" sz="1100" b="1" dirty="0">
                <a:solidFill>
                  <a:schemeClr val="bg1"/>
                </a:solidFill>
                <a:latin typeface="+mj-lt"/>
              </a:rPr>
              <a:t>2</a:t>
            </a:r>
          </a:p>
        </p:txBody>
      </p:sp>
      <p:sp>
        <p:nvSpPr>
          <p:cNvPr id="23" name="Oval 46"/>
          <p:cNvSpPr>
            <a:spLocks noChangeAspect="1" noChangeArrowheads="1"/>
          </p:cNvSpPr>
          <p:nvPr/>
        </p:nvSpPr>
        <p:spPr bwMode="auto">
          <a:xfrm>
            <a:off x="4965504" y="1138158"/>
            <a:ext cx="255588" cy="219075"/>
          </a:xfrm>
          <a:prstGeom prst="ellipse">
            <a:avLst/>
          </a:prstGeom>
          <a:solidFill>
            <a:schemeClr val="bg1">
              <a:lumMod val="75000"/>
            </a:schemeClr>
          </a:solidFill>
          <a:ln w="9525">
            <a:solidFill>
              <a:schemeClr val="bg1">
                <a:lumMod val="75000"/>
              </a:schemeClr>
            </a:solidFill>
            <a:round/>
            <a:headEnd/>
            <a:tailEnd/>
          </a:ln>
          <a:effectLst/>
        </p:spPr>
        <p:txBody>
          <a:bodyPr wrap="none" lIns="45708" tIns="45708" rIns="45708" bIns="45708" anchor="ctr"/>
          <a:lstStyle/>
          <a:p>
            <a:pPr algn="ctr" eaLnBrk="0" hangingPunct="0">
              <a:spcBef>
                <a:spcPct val="50000"/>
              </a:spcBef>
              <a:buNone/>
              <a:defRPr/>
            </a:pPr>
            <a:r>
              <a:rPr lang="en-US" sz="1100" b="1">
                <a:solidFill>
                  <a:schemeClr val="bg1"/>
                </a:solidFill>
                <a:latin typeface="+mj-lt"/>
              </a:rPr>
              <a:t>3</a:t>
            </a:r>
          </a:p>
        </p:txBody>
      </p:sp>
      <p:sp>
        <p:nvSpPr>
          <p:cNvPr id="24" name="Oval 46"/>
          <p:cNvSpPr>
            <a:spLocks noChangeAspect="1" noChangeArrowheads="1"/>
          </p:cNvSpPr>
          <p:nvPr/>
        </p:nvSpPr>
        <p:spPr bwMode="auto">
          <a:xfrm>
            <a:off x="6560537" y="1125457"/>
            <a:ext cx="254000" cy="217488"/>
          </a:xfrm>
          <a:prstGeom prst="ellipse">
            <a:avLst/>
          </a:prstGeom>
          <a:solidFill>
            <a:schemeClr val="bg1">
              <a:lumMod val="75000"/>
            </a:schemeClr>
          </a:solidFill>
          <a:ln w="9525">
            <a:solidFill>
              <a:schemeClr val="bg1">
                <a:lumMod val="75000"/>
              </a:schemeClr>
            </a:solidFill>
            <a:round/>
            <a:headEnd/>
            <a:tailEnd/>
          </a:ln>
          <a:effectLst/>
        </p:spPr>
        <p:txBody>
          <a:bodyPr wrap="none" lIns="45708" tIns="45708" rIns="45708" bIns="45708" anchor="ctr"/>
          <a:lstStyle/>
          <a:p>
            <a:pPr algn="ctr" eaLnBrk="0" hangingPunct="0">
              <a:spcBef>
                <a:spcPct val="50000"/>
              </a:spcBef>
              <a:buNone/>
              <a:defRPr/>
            </a:pPr>
            <a:r>
              <a:rPr lang="en-US" sz="1100" b="1">
                <a:solidFill>
                  <a:schemeClr val="bg1"/>
                </a:solidFill>
                <a:latin typeface="+mj-lt"/>
              </a:rPr>
              <a:t>4</a:t>
            </a:r>
          </a:p>
        </p:txBody>
      </p:sp>
      <p:sp>
        <p:nvSpPr>
          <p:cNvPr id="25" name="Rectangle 6"/>
          <p:cNvSpPr>
            <a:spLocks noChangeArrowheads="1"/>
          </p:cNvSpPr>
          <p:nvPr/>
        </p:nvSpPr>
        <p:spPr bwMode="auto">
          <a:xfrm>
            <a:off x="5018509" y="2347756"/>
            <a:ext cx="1492487" cy="1700973"/>
          </a:xfrm>
          <a:prstGeom prst="rect">
            <a:avLst/>
          </a:prstGeom>
          <a:noFill/>
          <a:ln w="9525">
            <a:noFill/>
            <a:miter lim="800000"/>
            <a:headEnd/>
            <a:tailEnd/>
          </a:ln>
          <a:effectLst/>
        </p:spPr>
        <p:txBody>
          <a:bodyPr lIns="0" tIns="0" rIns="0" bIns="0"/>
          <a:lstStyle/>
          <a:p>
            <a:pPr marL="234888" indent="-234888">
              <a:buClr>
                <a:srgbClr val="0B1F65"/>
              </a:buClr>
              <a:buFont typeface="Wingdings" panose="05000000000000000000" pitchFamily="2" charset="2"/>
              <a:buChar char="§"/>
              <a:defRPr/>
            </a:pPr>
            <a:r>
              <a:rPr lang="en-US" sz="1100" dirty="0">
                <a:solidFill>
                  <a:schemeClr val="tx2"/>
                </a:solidFill>
                <a:latin typeface="+mj-lt"/>
              </a:rPr>
              <a:t>Detailed design of solutions</a:t>
            </a:r>
            <a:r>
              <a:rPr lang="en-US" sz="1100" dirty="0">
                <a:solidFill>
                  <a:schemeClr val="tx2"/>
                </a:solidFill>
                <a:latin typeface="+mj-lt"/>
              </a:rPr>
              <a:t> </a:t>
            </a:r>
            <a:r>
              <a:rPr lang="en-US" sz="1100" dirty="0">
                <a:solidFill>
                  <a:schemeClr val="tx2"/>
                </a:solidFill>
                <a:latin typeface="+mj-lt"/>
              </a:rPr>
              <a:t>(e.g. credit, product, sales etc.)</a:t>
            </a:r>
          </a:p>
          <a:p>
            <a:pPr marL="234888" indent="-234888">
              <a:buClr>
                <a:srgbClr val="0B1F65"/>
              </a:buClr>
              <a:buFont typeface="Wingdings" panose="05000000000000000000" pitchFamily="2" charset="2"/>
              <a:buChar char="§"/>
              <a:defRPr/>
            </a:pPr>
            <a:r>
              <a:rPr lang="en-US" sz="1100" dirty="0">
                <a:solidFill>
                  <a:schemeClr val="tx2"/>
                </a:solidFill>
                <a:latin typeface="+mj-lt"/>
              </a:rPr>
              <a:t>Support approval of new solutions</a:t>
            </a:r>
          </a:p>
          <a:p>
            <a:pPr marL="234888" indent="-234888">
              <a:buClr>
                <a:srgbClr val="0B1F65"/>
              </a:buClr>
              <a:buFont typeface="Wingdings" panose="05000000000000000000" pitchFamily="2" charset="2"/>
              <a:buChar char="§"/>
              <a:defRPr/>
            </a:pPr>
            <a:r>
              <a:rPr lang="en-US" sz="1100" dirty="0">
                <a:solidFill>
                  <a:schemeClr val="tx2"/>
                </a:solidFill>
                <a:latin typeface="+mj-lt"/>
              </a:rPr>
              <a:t>Build tools and KPIs</a:t>
            </a:r>
          </a:p>
          <a:p>
            <a:pPr marL="234888" indent="-234888">
              <a:buClr>
                <a:srgbClr val="0B1F65"/>
              </a:buClr>
              <a:buFont typeface="Wingdings" panose="05000000000000000000" pitchFamily="2" charset="2"/>
              <a:buChar char="§"/>
              <a:defRPr/>
            </a:pPr>
            <a:r>
              <a:rPr lang="en-US" sz="1100" dirty="0">
                <a:solidFill>
                  <a:schemeClr val="tx2"/>
                </a:solidFill>
                <a:latin typeface="+mj-lt"/>
              </a:rPr>
              <a:t>Knowledge transfer </a:t>
            </a:r>
          </a:p>
        </p:txBody>
      </p:sp>
      <p:sp>
        <p:nvSpPr>
          <p:cNvPr id="26" name="Rectangle 6"/>
          <p:cNvSpPr>
            <a:spLocks noChangeArrowheads="1"/>
          </p:cNvSpPr>
          <p:nvPr/>
        </p:nvSpPr>
        <p:spPr bwMode="auto">
          <a:xfrm>
            <a:off x="8221467" y="2292270"/>
            <a:ext cx="1468728" cy="1206503"/>
          </a:xfrm>
          <a:prstGeom prst="rect">
            <a:avLst/>
          </a:prstGeom>
          <a:noFill/>
          <a:ln w="9525">
            <a:noFill/>
            <a:miter lim="800000"/>
            <a:headEnd/>
            <a:tailEnd/>
          </a:ln>
          <a:effectLst/>
        </p:spPr>
        <p:txBody>
          <a:bodyPr lIns="0" tIns="0" rIns="0" bIns="0"/>
          <a:lstStyle/>
          <a:p>
            <a:pPr marL="234888" indent="-234888">
              <a:buClr>
                <a:srgbClr val="0B1F65"/>
              </a:buClr>
              <a:buFont typeface="Wingdings" panose="05000000000000000000" pitchFamily="2" charset="2"/>
              <a:buChar char="§"/>
              <a:defRPr/>
            </a:pPr>
            <a:r>
              <a:rPr lang="en-US" sz="1100" dirty="0">
                <a:solidFill>
                  <a:schemeClr val="tx2"/>
                </a:solidFill>
                <a:latin typeface="+mj-lt"/>
              </a:rPr>
              <a:t>Periodic reviews</a:t>
            </a:r>
          </a:p>
          <a:p>
            <a:pPr marL="234888" indent="-234888">
              <a:buClr>
                <a:srgbClr val="0B1F65"/>
              </a:buClr>
              <a:buFont typeface="Wingdings" panose="05000000000000000000" pitchFamily="2" charset="2"/>
              <a:buChar char="§"/>
              <a:defRPr/>
            </a:pPr>
            <a:r>
              <a:rPr lang="en-US" sz="1100" dirty="0">
                <a:solidFill>
                  <a:schemeClr val="tx2"/>
                </a:solidFill>
                <a:latin typeface="+mj-lt"/>
              </a:rPr>
              <a:t>Results Monitoring</a:t>
            </a:r>
          </a:p>
          <a:p>
            <a:pPr marL="234888" indent="-234888">
              <a:buClr>
                <a:srgbClr val="0B1F65"/>
              </a:buClr>
              <a:buFont typeface="Wingdings" panose="05000000000000000000" pitchFamily="2" charset="2"/>
              <a:buChar char="§"/>
              <a:defRPr/>
            </a:pPr>
            <a:r>
              <a:rPr lang="en-US" sz="1100" dirty="0">
                <a:solidFill>
                  <a:schemeClr val="tx2"/>
                </a:solidFill>
                <a:latin typeface="+mj-lt"/>
              </a:rPr>
              <a:t>Evaluating progress</a:t>
            </a:r>
          </a:p>
          <a:p>
            <a:pPr marL="234888" indent="-234888">
              <a:buClr>
                <a:srgbClr val="0B1F65"/>
              </a:buClr>
              <a:buFont typeface="Wingdings" panose="05000000000000000000" pitchFamily="2" charset="2"/>
              <a:buChar char="§"/>
              <a:defRPr/>
            </a:pPr>
            <a:r>
              <a:rPr lang="en-US" sz="1100" dirty="0">
                <a:solidFill>
                  <a:schemeClr val="tx2"/>
                </a:solidFill>
                <a:latin typeface="+mj-lt"/>
              </a:rPr>
              <a:t>Mentor/coach</a:t>
            </a:r>
          </a:p>
          <a:p>
            <a:pPr marL="234888" indent="-234888">
              <a:buClr>
                <a:srgbClr val="0B1F65"/>
              </a:buClr>
              <a:buFont typeface="Wingdings" panose="05000000000000000000" pitchFamily="2" charset="2"/>
              <a:buChar char="§"/>
              <a:defRPr/>
            </a:pPr>
            <a:r>
              <a:rPr lang="en-US" sz="1100" dirty="0">
                <a:solidFill>
                  <a:schemeClr val="tx2"/>
                </a:solidFill>
                <a:latin typeface="+mj-lt"/>
              </a:rPr>
              <a:t>Identify emerging trends</a:t>
            </a:r>
            <a:endParaRPr lang="en-US" sz="1100" dirty="0">
              <a:solidFill>
                <a:schemeClr val="tx2"/>
              </a:solidFill>
              <a:latin typeface="+mj-lt"/>
            </a:endParaRPr>
          </a:p>
        </p:txBody>
      </p:sp>
      <p:sp>
        <p:nvSpPr>
          <p:cNvPr id="27" name="Oval 46"/>
          <p:cNvSpPr>
            <a:spLocks noChangeAspect="1" noChangeArrowheads="1"/>
          </p:cNvSpPr>
          <p:nvPr/>
        </p:nvSpPr>
        <p:spPr bwMode="auto">
          <a:xfrm>
            <a:off x="8065892" y="1128635"/>
            <a:ext cx="254000" cy="217488"/>
          </a:xfrm>
          <a:prstGeom prst="ellipse">
            <a:avLst/>
          </a:prstGeom>
          <a:solidFill>
            <a:schemeClr val="bg1">
              <a:lumMod val="75000"/>
            </a:schemeClr>
          </a:solidFill>
          <a:ln w="9525">
            <a:solidFill>
              <a:schemeClr val="bg1">
                <a:lumMod val="75000"/>
              </a:schemeClr>
            </a:solidFill>
            <a:round/>
            <a:headEnd/>
            <a:tailEnd/>
          </a:ln>
          <a:effectLst/>
        </p:spPr>
        <p:txBody>
          <a:bodyPr wrap="none" lIns="45708" tIns="45708" rIns="45708" bIns="45708" anchor="ctr"/>
          <a:lstStyle/>
          <a:p>
            <a:pPr algn="ctr" eaLnBrk="0" hangingPunct="0">
              <a:spcBef>
                <a:spcPct val="50000"/>
              </a:spcBef>
              <a:buNone/>
              <a:defRPr/>
            </a:pPr>
            <a:r>
              <a:rPr lang="en-US" sz="1100" b="1">
                <a:solidFill>
                  <a:schemeClr val="bg1"/>
                </a:solidFill>
                <a:latin typeface="+mj-lt"/>
              </a:rPr>
              <a:t>5</a:t>
            </a:r>
          </a:p>
        </p:txBody>
      </p:sp>
      <p:graphicFrame>
        <p:nvGraphicFramePr>
          <p:cNvPr id="28" name="Diagram 27"/>
          <p:cNvGraphicFramePr/>
          <p:nvPr>
            <p:extLst/>
          </p:nvPr>
        </p:nvGraphicFramePr>
        <p:xfrm>
          <a:off x="2231832" y="4437296"/>
          <a:ext cx="7943850" cy="1401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6"/>
          <p:cNvSpPr>
            <a:spLocks noChangeArrowheads="1"/>
          </p:cNvSpPr>
          <p:nvPr/>
        </p:nvSpPr>
        <p:spPr bwMode="auto">
          <a:xfrm>
            <a:off x="3366893" y="2387523"/>
            <a:ext cx="1539167" cy="1111250"/>
          </a:xfrm>
          <a:prstGeom prst="rect">
            <a:avLst/>
          </a:prstGeom>
          <a:noFill/>
          <a:ln w="9525">
            <a:noFill/>
            <a:miter lim="800000"/>
            <a:headEnd/>
            <a:tailEnd/>
          </a:ln>
          <a:effectLst/>
        </p:spPr>
        <p:txBody>
          <a:bodyPr lIns="0" tIns="0" rIns="0" bIns="0"/>
          <a:lstStyle/>
          <a:p>
            <a:pPr marL="234888" indent="-234888">
              <a:buClr>
                <a:srgbClr val="0B1F65"/>
              </a:buClr>
              <a:buFont typeface="Wingdings" panose="05000000000000000000" pitchFamily="2" charset="2"/>
              <a:buChar char="§"/>
              <a:defRPr/>
            </a:pPr>
            <a:r>
              <a:rPr lang="en-US" sz="1100" dirty="0">
                <a:solidFill>
                  <a:schemeClr val="tx2"/>
                </a:solidFill>
                <a:latin typeface="+mj-lt"/>
              </a:rPr>
              <a:t>Detailed market and  business analysis</a:t>
            </a:r>
          </a:p>
          <a:p>
            <a:pPr marL="234888" indent="-234888">
              <a:buClr>
                <a:srgbClr val="0B1F65"/>
              </a:buClr>
              <a:buFont typeface="Wingdings" panose="05000000000000000000" pitchFamily="2" charset="2"/>
              <a:buChar char="§"/>
              <a:defRPr/>
            </a:pPr>
            <a:r>
              <a:rPr lang="en-US" sz="1100" dirty="0">
                <a:solidFill>
                  <a:schemeClr val="tx2"/>
                </a:solidFill>
                <a:latin typeface="+mj-lt"/>
              </a:rPr>
              <a:t>Gap analysis &amp; benchmarking</a:t>
            </a:r>
          </a:p>
          <a:p>
            <a:pPr marL="234888" indent="-234888">
              <a:buClr>
                <a:srgbClr val="0B1F65"/>
              </a:buClr>
              <a:buFont typeface="Wingdings" panose="05000000000000000000" pitchFamily="2" charset="2"/>
              <a:buChar char="§"/>
              <a:defRPr/>
            </a:pPr>
            <a:r>
              <a:rPr lang="en-US" sz="1100" dirty="0">
                <a:solidFill>
                  <a:schemeClr val="tx2"/>
                </a:solidFill>
                <a:latin typeface="+mj-lt"/>
              </a:rPr>
              <a:t>Develop strategy</a:t>
            </a:r>
          </a:p>
          <a:p>
            <a:pPr marL="234888" indent="-234888">
              <a:buClr>
                <a:srgbClr val="0B1F65"/>
              </a:buClr>
              <a:buFont typeface="Wingdings" panose="05000000000000000000" pitchFamily="2" charset="2"/>
              <a:buChar char="§"/>
              <a:defRPr/>
            </a:pPr>
            <a:r>
              <a:rPr lang="en-US" sz="1100" dirty="0">
                <a:solidFill>
                  <a:schemeClr val="tx2"/>
                </a:solidFill>
                <a:latin typeface="+mj-lt"/>
              </a:rPr>
              <a:t>Business model design</a:t>
            </a:r>
          </a:p>
          <a:p>
            <a:pPr marL="234888" indent="-234888">
              <a:buClr>
                <a:srgbClr val="0B1F65"/>
              </a:buClr>
              <a:buFont typeface="Wingdings" panose="05000000000000000000" pitchFamily="2" charset="2"/>
              <a:buChar char="§"/>
              <a:defRPr/>
            </a:pPr>
            <a:r>
              <a:rPr lang="en-US" sz="1100" dirty="0">
                <a:solidFill>
                  <a:schemeClr val="tx2"/>
                </a:solidFill>
                <a:latin typeface="+mj-lt"/>
              </a:rPr>
              <a:t>Project financial performance</a:t>
            </a:r>
          </a:p>
          <a:p>
            <a:pPr marL="234888" indent="-234888">
              <a:buClr>
                <a:srgbClr val="0B1F65"/>
              </a:buClr>
              <a:buFont typeface="Wingdings" panose="05000000000000000000" pitchFamily="2" charset="2"/>
              <a:buChar char="§"/>
              <a:defRPr/>
            </a:pPr>
            <a:endParaRPr lang="en-US" sz="1100" dirty="0">
              <a:solidFill>
                <a:schemeClr val="tx2"/>
              </a:solidFill>
              <a:latin typeface="+mj-lt"/>
            </a:endParaRPr>
          </a:p>
        </p:txBody>
      </p:sp>
      <p:sp>
        <p:nvSpPr>
          <p:cNvPr id="30" name="Rectangle 6"/>
          <p:cNvSpPr>
            <a:spLocks noChangeArrowheads="1"/>
          </p:cNvSpPr>
          <p:nvPr/>
        </p:nvSpPr>
        <p:spPr bwMode="auto">
          <a:xfrm>
            <a:off x="6604726" y="2329328"/>
            <a:ext cx="1664540" cy="1700973"/>
          </a:xfrm>
          <a:prstGeom prst="rect">
            <a:avLst/>
          </a:prstGeom>
          <a:noFill/>
          <a:ln w="9525">
            <a:noFill/>
            <a:miter lim="800000"/>
            <a:headEnd/>
            <a:tailEnd/>
          </a:ln>
          <a:effectLst/>
        </p:spPr>
        <p:txBody>
          <a:bodyPr lIns="0" tIns="0" rIns="0" bIns="0"/>
          <a:lstStyle/>
          <a:p>
            <a:pPr marL="234888" indent="-234888">
              <a:buClr>
                <a:srgbClr val="0B1F65"/>
              </a:buClr>
              <a:buFont typeface="Wingdings" panose="05000000000000000000" pitchFamily="2" charset="2"/>
              <a:buChar char="§"/>
              <a:defRPr/>
            </a:pPr>
            <a:r>
              <a:rPr lang="en-US" sz="1100" dirty="0">
                <a:solidFill>
                  <a:schemeClr val="tx2"/>
                </a:solidFill>
                <a:latin typeface="+mj-lt"/>
              </a:rPr>
              <a:t>Pilot design</a:t>
            </a:r>
          </a:p>
          <a:p>
            <a:pPr marL="234888" indent="-234888">
              <a:buClr>
                <a:srgbClr val="0B1F65"/>
              </a:buClr>
              <a:buFont typeface="Wingdings" panose="05000000000000000000" pitchFamily="2" charset="2"/>
              <a:buChar char="§"/>
              <a:defRPr/>
            </a:pPr>
            <a:r>
              <a:rPr lang="en-US" sz="1100" dirty="0">
                <a:solidFill>
                  <a:schemeClr val="tx2"/>
                </a:solidFill>
                <a:latin typeface="+mj-lt"/>
              </a:rPr>
              <a:t>Marketing and communication plan</a:t>
            </a:r>
          </a:p>
          <a:p>
            <a:pPr marL="234888" indent="-234888">
              <a:buClr>
                <a:srgbClr val="0B1F65"/>
              </a:buClr>
              <a:buFont typeface="Wingdings" panose="05000000000000000000" pitchFamily="2" charset="2"/>
              <a:buChar char="§"/>
              <a:defRPr/>
            </a:pPr>
            <a:r>
              <a:rPr lang="en-US" sz="1100" dirty="0">
                <a:solidFill>
                  <a:schemeClr val="tx2"/>
                </a:solidFill>
                <a:latin typeface="+mj-lt"/>
              </a:rPr>
              <a:t>Define phases for achieving scale</a:t>
            </a:r>
          </a:p>
          <a:p>
            <a:pPr marL="234888" indent="-234888">
              <a:buClr>
                <a:srgbClr val="0B1F65"/>
              </a:buClr>
              <a:buFont typeface="Wingdings" panose="05000000000000000000" pitchFamily="2" charset="2"/>
              <a:buChar char="§"/>
              <a:defRPr/>
            </a:pPr>
            <a:r>
              <a:rPr lang="en-US" sz="1100" dirty="0">
                <a:solidFill>
                  <a:schemeClr val="tx2"/>
                </a:solidFill>
                <a:latin typeface="+mj-lt"/>
              </a:rPr>
              <a:t>Trouble shoot teething issues</a:t>
            </a:r>
          </a:p>
          <a:p>
            <a:pPr>
              <a:buClr>
                <a:srgbClr val="0B1F65"/>
              </a:buClr>
              <a:defRPr/>
            </a:pPr>
            <a:endParaRPr lang="en-US" sz="1100" dirty="0">
              <a:solidFill>
                <a:schemeClr val="tx2"/>
              </a:solidFill>
              <a:latin typeface="+mj-lt"/>
            </a:endParaRPr>
          </a:p>
        </p:txBody>
      </p:sp>
      <p:sp>
        <p:nvSpPr>
          <p:cNvPr id="31" name="TextBox 15"/>
          <p:cNvSpPr txBox="1">
            <a:spLocks noChangeArrowheads="1"/>
          </p:cNvSpPr>
          <p:nvPr/>
        </p:nvSpPr>
        <p:spPr bwMode="auto">
          <a:xfrm>
            <a:off x="1524000" y="392034"/>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rebuchet MS" pitchFamily="34" charset="0"/>
                <a:cs typeface="Times New Roman" pitchFamily="18" charset="0"/>
              </a:defRPr>
            </a:lvl1pPr>
            <a:lvl2pPr marL="742950" indent="-285750" eaLnBrk="0" hangingPunct="0">
              <a:defRPr sz="1300">
                <a:solidFill>
                  <a:schemeClr val="tx1"/>
                </a:solidFill>
                <a:latin typeface="Trebuchet MS" pitchFamily="34" charset="0"/>
                <a:cs typeface="Times New Roman" pitchFamily="18" charset="0"/>
              </a:defRPr>
            </a:lvl2pPr>
            <a:lvl3pPr marL="1143000" indent="-228600" eaLnBrk="0" hangingPunct="0">
              <a:defRPr sz="1300">
                <a:solidFill>
                  <a:schemeClr val="tx1"/>
                </a:solidFill>
                <a:latin typeface="Trebuchet MS" pitchFamily="34" charset="0"/>
                <a:cs typeface="Times New Roman" pitchFamily="18" charset="0"/>
              </a:defRPr>
            </a:lvl3pPr>
            <a:lvl4pPr marL="1600200" indent="-228600" eaLnBrk="0" hangingPunct="0">
              <a:defRPr sz="1300">
                <a:solidFill>
                  <a:schemeClr val="tx1"/>
                </a:solidFill>
                <a:latin typeface="Trebuchet MS" pitchFamily="34" charset="0"/>
                <a:cs typeface="Times New Roman" pitchFamily="18" charset="0"/>
              </a:defRPr>
            </a:lvl4pPr>
            <a:lvl5pPr marL="2057400" indent="-228600" eaLnBrk="0" hangingPunct="0">
              <a:defRPr sz="1300">
                <a:solidFill>
                  <a:schemeClr val="tx1"/>
                </a:solidFill>
                <a:latin typeface="Trebuchet MS" pitchFamily="34" charset="0"/>
                <a:cs typeface="Times New Roman" pitchFamily="18" charset="0"/>
              </a:defRPr>
            </a:lvl5pPr>
            <a:lvl6pPr marL="2514600" indent="-228600" eaLnBrk="0" fontAlgn="base" hangingPunct="0">
              <a:spcBef>
                <a:spcPct val="0"/>
              </a:spcBef>
              <a:spcAft>
                <a:spcPct val="0"/>
              </a:spcAft>
              <a:defRPr sz="1300">
                <a:solidFill>
                  <a:schemeClr val="tx1"/>
                </a:solidFill>
                <a:latin typeface="Trebuchet MS" pitchFamily="34" charset="0"/>
                <a:cs typeface="Times New Roman" pitchFamily="18" charset="0"/>
              </a:defRPr>
            </a:lvl6pPr>
            <a:lvl7pPr marL="2971800" indent="-228600" eaLnBrk="0" fontAlgn="base" hangingPunct="0">
              <a:spcBef>
                <a:spcPct val="0"/>
              </a:spcBef>
              <a:spcAft>
                <a:spcPct val="0"/>
              </a:spcAft>
              <a:defRPr sz="1300">
                <a:solidFill>
                  <a:schemeClr val="tx1"/>
                </a:solidFill>
                <a:latin typeface="Trebuchet MS" pitchFamily="34" charset="0"/>
                <a:cs typeface="Times New Roman" pitchFamily="18" charset="0"/>
              </a:defRPr>
            </a:lvl7pPr>
            <a:lvl8pPr marL="3429000" indent="-228600" eaLnBrk="0" fontAlgn="base" hangingPunct="0">
              <a:spcBef>
                <a:spcPct val="0"/>
              </a:spcBef>
              <a:spcAft>
                <a:spcPct val="0"/>
              </a:spcAft>
              <a:defRPr sz="1300">
                <a:solidFill>
                  <a:schemeClr val="tx1"/>
                </a:solidFill>
                <a:latin typeface="Trebuchet MS" pitchFamily="34" charset="0"/>
                <a:cs typeface="Times New Roman" pitchFamily="18" charset="0"/>
              </a:defRPr>
            </a:lvl8pPr>
            <a:lvl9pPr marL="3886200" indent="-228600" eaLnBrk="0" fontAlgn="base" hangingPunct="0">
              <a:spcBef>
                <a:spcPct val="0"/>
              </a:spcBef>
              <a:spcAft>
                <a:spcPct val="0"/>
              </a:spcAft>
              <a:defRPr sz="1300">
                <a:solidFill>
                  <a:schemeClr val="tx1"/>
                </a:solidFill>
                <a:latin typeface="Trebuchet MS" pitchFamily="34" charset="0"/>
                <a:cs typeface="Times New Roman" pitchFamily="18" charset="0"/>
              </a:defRPr>
            </a:lvl9pPr>
          </a:lstStyle>
          <a:p>
            <a:pPr eaLnBrk="1" hangingPunct="1">
              <a:spcBef>
                <a:spcPct val="50000"/>
              </a:spcBef>
              <a:buNone/>
            </a:pPr>
            <a:r>
              <a:rPr lang="en-US" sz="2000" b="1" dirty="0">
                <a:solidFill>
                  <a:schemeClr val="tx2"/>
                </a:solidFill>
              </a:rPr>
              <a:t>Typical IFC advisory services engagement cycle</a:t>
            </a:r>
            <a:endParaRPr lang="en-US" sz="2000" b="1" dirty="0">
              <a:solidFill>
                <a:schemeClr val="tx2"/>
              </a:solidFill>
            </a:endParaRPr>
          </a:p>
        </p:txBody>
      </p:sp>
    </p:spTree>
    <p:extLst>
      <p:ext uri="{BB962C8B-B14F-4D97-AF65-F5344CB8AC3E}">
        <p14:creationId xmlns:p14="http://schemas.microsoft.com/office/powerpoint/2010/main" val="1088503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33567877-A61B-43BA-ACA3-70903A61F406}" type="slidenum">
              <a:rPr lang="en-US" smtClean="0"/>
              <a:pPr>
                <a:defRPr/>
              </a:pPr>
              <a:t>6</a:t>
            </a:fld>
            <a:endParaRPr lang="en-US"/>
          </a:p>
        </p:txBody>
      </p:sp>
      <p:sp>
        <p:nvSpPr>
          <p:cNvPr id="3" name="Rectangle 58"/>
          <p:cNvSpPr>
            <a:spLocks noChangeArrowheads="1"/>
          </p:cNvSpPr>
          <p:nvPr/>
        </p:nvSpPr>
        <p:spPr bwMode="auto">
          <a:xfrm>
            <a:off x="1856512" y="2647246"/>
            <a:ext cx="1895001" cy="939077"/>
          </a:xfrm>
          <a:prstGeom prst="rect">
            <a:avLst/>
          </a:prstGeom>
          <a:solidFill>
            <a:srgbClr val="32946A"/>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dirty="0">
              <a:cs typeface="Times New Roman" charset="0"/>
            </a:endParaRPr>
          </a:p>
        </p:txBody>
      </p:sp>
      <p:sp>
        <p:nvSpPr>
          <p:cNvPr id="4" name="Rounded Rectangle 3"/>
          <p:cNvSpPr/>
          <p:nvPr/>
        </p:nvSpPr>
        <p:spPr bwMode="auto">
          <a:xfrm>
            <a:off x="6236151" y="2457425"/>
            <a:ext cx="4086225" cy="228600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a:lstStyle/>
          <a:p>
            <a:pPr marL="115888" indent="-115888">
              <a:spcBef>
                <a:spcPct val="50000"/>
              </a:spcBef>
              <a:buFontTx/>
              <a:buChar char="•"/>
              <a:defRPr/>
            </a:pPr>
            <a:endParaRPr lang="en-US" dirty="0"/>
          </a:p>
        </p:txBody>
      </p:sp>
      <p:sp>
        <p:nvSpPr>
          <p:cNvPr id="5" name="Line 30"/>
          <p:cNvSpPr>
            <a:spLocks noChangeShapeType="1"/>
          </p:cNvSpPr>
          <p:nvPr/>
        </p:nvSpPr>
        <p:spPr bwMode="auto">
          <a:xfrm>
            <a:off x="6038088" y="3579788"/>
            <a:ext cx="36576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lIns="80147" tIns="40074" rIns="80147" bIns="40074">
            <a:spAutoFit/>
          </a:bodyPr>
          <a:lstStyle/>
          <a:p>
            <a:endParaRPr lang="en-US" dirty="0"/>
          </a:p>
        </p:txBody>
      </p:sp>
      <p:sp>
        <p:nvSpPr>
          <p:cNvPr id="6" name="Rectangle 60"/>
          <p:cNvSpPr>
            <a:spLocks noChangeArrowheads="1"/>
          </p:cNvSpPr>
          <p:nvPr/>
        </p:nvSpPr>
        <p:spPr bwMode="auto">
          <a:xfrm>
            <a:off x="4264026" y="3114650"/>
            <a:ext cx="1751013" cy="801688"/>
          </a:xfrm>
          <a:prstGeom prst="rect">
            <a:avLst/>
          </a:prstGeom>
          <a:solidFill>
            <a:srgbClr val="32946A"/>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dirty="0">
              <a:cs typeface="Times New Roman" charset="0"/>
            </a:endParaRPr>
          </a:p>
        </p:txBody>
      </p:sp>
      <p:sp>
        <p:nvSpPr>
          <p:cNvPr id="7" name="Rectangle 61"/>
          <p:cNvSpPr>
            <a:spLocks noChangeArrowheads="1"/>
          </p:cNvSpPr>
          <p:nvPr/>
        </p:nvSpPr>
        <p:spPr bwMode="auto">
          <a:xfrm>
            <a:off x="6406014" y="2589188"/>
            <a:ext cx="1749425" cy="800100"/>
          </a:xfrm>
          <a:prstGeom prst="rect">
            <a:avLst/>
          </a:prstGeom>
          <a:solidFill>
            <a:schemeClr val="bg1"/>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dirty="0">
              <a:cs typeface="Times New Roman" charset="0"/>
            </a:endParaRPr>
          </a:p>
        </p:txBody>
      </p:sp>
      <p:sp>
        <p:nvSpPr>
          <p:cNvPr id="8" name="Rectangle 58"/>
          <p:cNvSpPr>
            <a:spLocks noChangeArrowheads="1"/>
          </p:cNvSpPr>
          <p:nvPr/>
        </p:nvSpPr>
        <p:spPr bwMode="auto">
          <a:xfrm>
            <a:off x="1885315" y="3682378"/>
            <a:ext cx="1859375" cy="801687"/>
          </a:xfrm>
          <a:prstGeom prst="rect">
            <a:avLst/>
          </a:prstGeom>
          <a:solidFill>
            <a:srgbClr val="32946A"/>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dirty="0">
              <a:cs typeface="Times New Roman" charset="0"/>
            </a:endParaRPr>
          </a:p>
        </p:txBody>
      </p:sp>
      <p:sp>
        <p:nvSpPr>
          <p:cNvPr id="9" name="Rectangle 79"/>
          <p:cNvSpPr txBox="1">
            <a:spLocks noChangeArrowheads="1"/>
          </p:cNvSpPr>
          <p:nvPr/>
        </p:nvSpPr>
        <p:spPr>
          <a:xfrm>
            <a:off x="1712542" y="229105"/>
            <a:ext cx="8372475"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eaLnBrk="1" hangingPunct="1">
              <a:spcBef>
                <a:spcPct val="50000"/>
              </a:spcBef>
              <a:defRPr sz="2000" b="1"/>
            </a:lvl1pPr>
            <a:lvl2pPr algn="ctr" eaLnBrk="0" hangingPunct="0">
              <a:defRPr sz="2600" b="1">
                <a:solidFill>
                  <a:srgbClr val="014C6D"/>
                </a:solidFill>
              </a:defRPr>
            </a:lvl2pPr>
            <a:lvl3pPr algn="ctr" eaLnBrk="0" hangingPunct="0">
              <a:defRPr sz="2600" b="1">
                <a:solidFill>
                  <a:srgbClr val="014C6D"/>
                </a:solidFill>
              </a:defRPr>
            </a:lvl3pPr>
            <a:lvl4pPr algn="ctr" eaLnBrk="0" hangingPunct="0">
              <a:defRPr sz="2600" b="1">
                <a:solidFill>
                  <a:srgbClr val="014C6D"/>
                </a:solidFill>
              </a:defRPr>
            </a:lvl4pPr>
            <a:lvl5pPr algn="ctr" eaLnBrk="0" hangingPunct="0">
              <a:defRPr sz="2600" b="1">
                <a:solidFill>
                  <a:srgbClr val="014C6D"/>
                </a:solidFill>
              </a:defRPr>
            </a:lvl5pPr>
            <a:lvl6pPr marL="457200" algn="ctr" fontAlgn="base">
              <a:spcBef>
                <a:spcPct val="0"/>
              </a:spcBef>
              <a:spcAft>
                <a:spcPct val="0"/>
              </a:spcAft>
              <a:defRPr sz="2600" b="1">
                <a:solidFill>
                  <a:srgbClr val="014C6D"/>
                </a:solidFill>
              </a:defRPr>
            </a:lvl6pPr>
            <a:lvl7pPr marL="914400" algn="ctr" fontAlgn="base">
              <a:spcBef>
                <a:spcPct val="0"/>
              </a:spcBef>
              <a:spcAft>
                <a:spcPct val="0"/>
              </a:spcAft>
              <a:defRPr sz="2600" b="1">
                <a:solidFill>
                  <a:srgbClr val="014C6D"/>
                </a:solidFill>
              </a:defRPr>
            </a:lvl7pPr>
            <a:lvl8pPr marL="1371600" algn="ctr" fontAlgn="base">
              <a:spcBef>
                <a:spcPct val="0"/>
              </a:spcBef>
              <a:spcAft>
                <a:spcPct val="0"/>
              </a:spcAft>
              <a:defRPr sz="2600" b="1">
                <a:solidFill>
                  <a:srgbClr val="014C6D"/>
                </a:solidFill>
              </a:defRPr>
            </a:lvl8pPr>
            <a:lvl9pPr marL="1828800" algn="ctr" fontAlgn="base">
              <a:spcBef>
                <a:spcPct val="0"/>
              </a:spcBef>
              <a:spcAft>
                <a:spcPct val="0"/>
              </a:spcAft>
              <a:defRPr sz="2600" b="1">
                <a:solidFill>
                  <a:srgbClr val="014C6D"/>
                </a:solidFill>
              </a:defRPr>
            </a:lvl9pPr>
          </a:lstStyle>
          <a:p>
            <a:pPr algn="ctr" eaLnBrk="0" hangingPunct="0">
              <a:spcBef>
                <a:spcPct val="0"/>
              </a:spcBef>
              <a:defRPr/>
            </a:pPr>
            <a:r>
              <a:rPr lang="en-GB" sz="2200" u="sng" kern="0" dirty="0">
                <a:solidFill>
                  <a:srgbClr val="006699"/>
                </a:solidFill>
                <a:latin typeface="+mj-lt"/>
                <a:ea typeface="+mj-ea"/>
                <a:cs typeface="+mj-cs"/>
              </a:rPr>
              <a:t>An AS engagement involves a three stage process </a:t>
            </a:r>
          </a:p>
        </p:txBody>
      </p:sp>
      <p:sp>
        <p:nvSpPr>
          <p:cNvPr id="10" name="Rectangle 31"/>
          <p:cNvSpPr>
            <a:spLocks noChangeArrowheads="1"/>
          </p:cNvSpPr>
          <p:nvPr/>
        </p:nvSpPr>
        <p:spPr bwMode="auto">
          <a:xfrm>
            <a:off x="6461575" y="2595538"/>
            <a:ext cx="1784350" cy="798512"/>
          </a:xfrm>
          <a:prstGeom prst="rect">
            <a:avLst/>
          </a:prstGeom>
          <a:noFill/>
          <a:ln w="9525">
            <a:noFill/>
            <a:miter lim="800000"/>
            <a:headEnd/>
            <a:tailEnd/>
          </a:ln>
        </p:spPr>
        <p:txBody>
          <a:bodyPr lIns="80147" tIns="40074" rIns="80147" bIns="40074" anchor="ctr"/>
          <a:lstStyle/>
          <a:p>
            <a:pPr>
              <a:buSzPct val="25000"/>
              <a:buFont typeface="ZapfDingbats"/>
              <a:buNone/>
            </a:pPr>
            <a:r>
              <a:rPr lang="en-AU" sz="1200" b="1" dirty="0"/>
              <a:t>Module 4</a:t>
            </a:r>
            <a:r>
              <a:rPr lang="en-AU" sz="1200" b="1" dirty="0">
                <a:solidFill>
                  <a:srgbClr val="BD2E36"/>
                </a:solidFill>
              </a:rPr>
              <a:t> -</a:t>
            </a:r>
          </a:p>
          <a:p>
            <a:pPr>
              <a:buSzPct val="25000"/>
              <a:buFont typeface="ZapfDingbats"/>
              <a:buNone/>
            </a:pPr>
            <a:r>
              <a:rPr lang="en-AU" sz="1200" b="1" dirty="0">
                <a:solidFill>
                  <a:srgbClr val="BD2E36"/>
                </a:solidFill>
              </a:rPr>
              <a:t>Target Business Model Design</a:t>
            </a:r>
          </a:p>
        </p:txBody>
      </p:sp>
      <p:sp>
        <p:nvSpPr>
          <p:cNvPr id="11" name="Rectangle 35"/>
          <p:cNvSpPr>
            <a:spLocks noChangeArrowheads="1"/>
          </p:cNvSpPr>
          <p:nvPr/>
        </p:nvSpPr>
        <p:spPr bwMode="auto">
          <a:xfrm>
            <a:off x="4267200" y="3265689"/>
            <a:ext cx="1784350" cy="779236"/>
          </a:xfrm>
          <a:prstGeom prst="rect">
            <a:avLst/>
          </a:prstGeom>
          <a:noFill/>
          <a:ln w="9525">
            <a:noFill/>
            <a:miter lim="800000"/>
            <a:headEnd/>
            <a:tailEnd/>
          </a:ln>
        </p:spPr>
        <p:txBody>
          <a:bodyPr lIns="80147" tIns="40074" rIns="80147" bIns="40074" anchor="ctr"/>
          <a:lstStyle/>
          <a:p>
            <a:pPr>
              <a:buSzPct val="25000"/>
              <a:buFont typeface="ZapfDingbats"/>
              <a:buNone/>
            </a:pPr>
            <a:r>
              <a:rPr lang="en-AU" sz="1100" b="1" dirty="0"/>
              <a:t>SME </a:t>
            </a:r>
            <a:r>
              <a:rPr lang="en-AU" sz="1100" b="1" dirty="0"/>
              <a:t>Strategic Business Model Design</a:t>
            </a:r>
          </a:p>
          <a:p>
            <a:pPr>
              <a:buSzPct val="25000"/>
              <a:buFont typeface="ZapfDingbats"/>
              <a:buNone/>
            </a:pPr>
            <a:endParaRPr lang="en-AU" sz="1100" b="1" dirty="0">
              <a:solidFill>
                <a:srgbClr val="0000FF"/>
              </a:solidFill>
            </a:endParaRPr>
          </a:p>
          <a:p>
            <a:pPr>
              <a:buSzPct val="25000"/>
              <a:buFont typeface="ZapfDingbats"/>
              <a:buNone/>
            </a:pPr>
            <a:endParaRPr lang="en-GB" sz="1100" b="1" dirty="0"/>
          </a:p>
        </p:txBody>
      </p:sp>
      <p:sp>
        <p:nvSpPr>
          <p:cNvPr id="12" name="Text Box 36"/>
          <p:cNvSpPr txBox="1">
            <a:spLocks noChangeArrowheads="1"/>
          </p:cNvSpPr>
          <p:nvPr/>
        </p:nvSpPr>
        <p:spPr bwMode="auto">
          <a:xfrm>
            <a:off x="4805364" y="4084242"/>
            <a:ext cx="992215" cy="250208"/>
          </a:xfrm>
          <a:prstGeom prst="rect">
            <a:avLst/>
          </a:prstGeom>
          <a:noFill/>
          <a:ln w="12700">
            <a:noFill/>
            <a:miter lim="800000"/>
            <a:headEnd/>
            <a:tailEnd/>
          </a:ln>
          <a:effectLst>
            <a:prstShdw prst="shdw17" dist="17961" dir="2700000">
              <a:srgbClr val="071154"/>
            </a:prstShdw>
          </a:effectLst>
        </p:spPr>
        <p:txBody>
          <a:bodyPr wrap="none" lIns="80147" tIns="40074" rIns="80147" bIns="40074">
            <a:spAutoFit/>
          </a:bodyPr>
          <a:lstStyle/>
          <a:p>
            <a:pPr>
              <a:spcBef>
                <a:spcPct val="20000"/>
              </a:spcBef>
              <a:buNone/>
            </a:pPr>
            <a:r>
              <a:rPr lang="en-US" sz="1100" dirty="0"/>
              <a:t>(8 – 10 weeks</a:t>
            </a:r>
            <a:r>
              <a:rPr lang="en-US" sz="1100" dirty="0"/>
              <a:t>)</a:t>
            </a:r>
          </a:p>
        </p:txBody>
      </p:sp>
      <p:sp>
        <p:nvSpPr>
          <p:cNvPr id="13" name="Line 37"/>
          <p:cNvSpPr>
            <a:spLocks noChangeShapeType="1"/>
          </p:cNvSpPr>
          <p:nvPr/>
        </p:nvSpPr>
        <p:spPr bwMode="auto">
          <a:xfrm>
            <a:off x="3701476" y="3619413"/>
            <a:ext cx="131763" cy="0"/>
          </a:xfrm>
          <a:prstGeom prst="line">
            <a:avLst/>
          </a:prstGeom>
          <a:noFill/>
          <a:ln w="25400">
            <a:solidFill>
              <a:srgbClr val="BDBDBD"/>
            </a:solidFill>
            <a:round/>
            <a:headEnd/>
            <a:tailEnd/>
          </a:ln>
          <a:effectLst>
            <a:prstShdw prst="shdw17" dist="17961" dir="2700000">
              <a:srgbClr val="717171"/>
            </a:prstShdw>
          </a:effectLst>
        </p:spPr>
        <p:txBody>
          <a:bodyPr lIns="80147" tIns="40074" rIns="80147" bIns="40074">
            <a:spAutoFit/>
          </a:bodyPr>
          <a:lstStyle/>
          <a:p>
            <a:endParaRPr lang="en-US" dirty="0"/>
          </a:p>
        </p:txBody>
      </p:sp>
      <p:sp>
        <p:nvSpPr>
          <p:cNvPr id="14" name="Line 39"/>
          <p:cNvSpPr>
            <a:spLocks noChangeShapeType="1"/>
          </p:cNvSpPr>
          <p:nvPr/>
        </p:nvSpPr>
        <p:spPr bwMode="auto">
          <a:xfrm>
            <a:off x="3897312" y="3587725"/>
            <a:ext cx="36576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lIns="80147" tIns="40074" rIns="80147" bIns="40074">
            <a:spAutoFit/>
          </a:bodyPr>
          <a:lstStyle/>
          <a:p>
            <a:endParaRPr lang="en-US" dirty="0">
              <a:ln w="57150">
                <a:solidFill>
                  <a:schemeClr val="tx1"/>
                </a:solidFill>
              </a:ln>
            </a:endParaRPr>
          </a:p>
        </p:txBody>
      </p:sp>
      <p:sp>
        <p:nvSpPr>
          <p:cNvPr id="15" name="Rectangle 42"/>
          <p:cNvSpPr>
            <a:spLocks noChangeArrowheads="1"/>
          </p:cNvSpPr>
          <p:nvPr/>
        </p:nvSpPr>
        <p:spPr bwMode="auto">
          <a:xfrm>
            <a:off x="1899476" y="3627702"/>
            <a:ext cx="1785938" cy="920523"/>
          </a:xfrm>
          <a:prstGeom prst="rect">
            <a:avLst/>
          </a:prstGeom>
          <a:noFill/>
          <a:ln w="9525">
            <a:noFill/>
            <a:miter lim="800000"/>
            <a:headEnd/>
            <a:tailEnd/>
          </a:ln>
        </p:spPr>
        <p:txBody>
          <a:bodyPr lIns="80147" tIns="40074" rIns="80147" bIns="40074" anchor="ctr"/>
          <a:lstStyle/>
          <a:p>
            <a:pPr>
              <a:buSzPct val="25000"/>
              <a:buFont typeface="ZapfDingbats"/>
              <a:buNone/>
            </a:pPr>
            <a:r>
              <a:rPr lang="en-AU" sz="1100" b="1" dirty="0"/>
              <a:t>Customer  Research &amp; data mining</a:t>
            </a:r>
            <a:endParaRPr lang="en-GB" sz="1100" b="1" dirty="0"/>
          </a:p>
        </p:txBody>
      </p:sp>
      <p:sp>
        <p:nvSpPr>
          <p:cNvPr id="16" name="AutoShape 49"/>
          <p:cNvSpPr>
            <a:spLocks noChangeArrowheads="1"/>
          </p:cNvSpPr>
          <p:nvPr/>
        </p:nvSpPr>
        <p:spPr bwMode="auto">
          <a:xfrm>
            <a:off x="10258876" y="4610075"/>
            <a:ext cx="239713" cy="122238"/>
          </a:xfrm>
          <a:prstGeom prst="triangle">
            <a:avLst>
              <a:gd name="adj" fmla="val 50000"/>
            </a:avLst>
          </a:prstGeom>
          <a:solidFill>
            <a:schemeClr val="tx1">
              <a:lumMod val="50000"/>
              <a:lumOff val="50000"/>
            </a:schemeClr>
          </a:solidFill>
          <a:ln w="9525" algn="ctr">
            <a:noFill/>
            <a:miter lim="800000"/>
            <a:headEnd/>
            <a:tailEnd/>
          </a:ln>
        </p:spPr>
        <p:txBody>
          <a:bodyPr wrap="none" lIns="80147" tIns="40074" rIns="80147" bIns="40074" anchor="ctr"/>
          <a:lstStyle/>
          <a:p>
            <a:endParaRPr lang="en-GB" dirty="0"/>
          </a:p>
        </p:txBody>
      </p:sp>
      <p:sp>
        <p:nvSpPr>
          <p:cNvPr id="17" name="AutoShape 53"/>
          <p:cNvSpPr>
            <a:spLocks noChangeArrowheads="1"/>
          </p:cNvSpPr>
          <p:nvPr/>
        </p:nvSpPr>
        <p:spPr bwMode="auto">
          <a:xfrm>
            <a:off x="4181476" y="4606901"/>
            <a:ext cx="239713" cy="123825"/>
          </a:xfrm>
          <a:prstGeom prst="triangle">
            <a:avLst>
              <a:gd name="adj" fmla="val 50000"/>
            </a:avLst>
          </a:prstGeom>
          <a:solidFill>
            <a:schemeClr val="tx1">
              <a:lumMod val="50000"/>
              <a:lumOff val="50000"/>
            </a:schemeClr>
          </a:solidFill>
          <a:ln w="9525" algn="ctr">
            <a:noFill/>
            <a:miter lim="800000"/>
            <a:headEnd/>
            <a:tailEnd/>
          </a:ln>
        </p:spPr>
        <p:txBody>
          <a:bodyPr wrap="none" lIns="80147" tIns="40074" rIns="80147" bIns="40074" anchor="ctr"/>
          <a:lstStyle/>
          <a:p>
            <a:endParaRPr lang="en-GB" dirty="0"/>
          </a:p>
        </p:txBody>
      </p:sp>
      <p:sp>
        <p:nvSpPr>
          <p:cNvPr id="18" name="Line 63"/>
          <p:cNvSpPr>
            <a:spLocks noChangeShapeType="1"/>
          </p:cNvSpPr>
          <p:nvPr/>
        </p:nvSpPr>
        <p:spPr bwMode="auto">
          <a:xfrm>
            <a:off x="1965326" y="2221850"/>
            <a:ext cx="531813" cy="0"/>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19" name="Line 64"/>
          <p:cNvSpPr>
            <a:spLocks noChangeShapeType="1"/>
          </p:cNvSpPr>
          <p:nvPr/>
        </p:nvSpPr>
        <p:spPr bwMode="auto">
          <a:xfrm flipV="1">
            <a:off x="3181350" y="2226613"/>
            <a:ext cx="554038" cy="0"/>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20" name="Text Box 65"/>
          <p:cNvSpPr txBox="1">
            <a:spLocks noChangeArrowheads="1"/>
          </p:cNvSpPr>
          <p:nvPr/>
        </p:nvSpPr>
        <p:spPr bwMode="auto">
          <a:xfrm>
            <a:off x="2563814" y="2107550"/>
            <a:ext cx="844803" cy="357930"/>
          </a:xfrm>
          <a:prstGeom prst="rect">
            <a:avLst/>
          </a:prstGeom>
          <a:noFill/>
          <a:ln w="12700" algn="ctr">
            <a:noFill/>
            <a:miter lim="800000"/>
            <a:headEnd/>
            <a:tailEnd/>
          </a:ln>
        </p:spPr>
        <p:txBody>
          <a:bodyPr wrap="none" lIns="80147" tIns="40074" rIns="80147" bIns="40074">
            <a:spAutoFit/>
          </a:bodyPr>
          <a:lstStyle/>
          <a:p>
            <a:pPr defTabSz="755650"/>
            <a:r>
              <a:rPr lang="fr-CH" dirty="0"/>
              <a:t>Stage 1</a:t>
            </a:r>
            <a:endParaRPr lang="en-US" dirty="0"/>
          </a:p>
        </p:txBody>
      </p:sp>
      <p:sp>
        <p:nvSpPr>
          <p:cNvPr id="21" name="Line 67"/>
          <p:cNvSpPr>
            <a:spLocks noChangeShapeType="1"/>
          </p:cNvSpPr>
          <p:nvPr/>
        </p:nvSpPr>
        <p:spPr bwMode="auto">
          <a:xfrm>
            <a:off x="5227638" y="2226613"/>
            <a:ext cx="749300" cy="0"/>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22" name="Text Box 68"/>
          <p:cNvSpPr txBox="1">
            <a:spLocks noChangeArrowheads="1"/>
          </p:cNvSpPr>
          <p:nvPr/>
        </p:nvSpPr>
        <p:spPr bwMode="auto">
          <a:xfrm>
            <a:off x="4652964" y="2099613"/>
            <a:ext cx="844803" cy="357930"/>
          </a:xfrm>
          <a:prstGeom prst="rect">
            <a:avLst/>
          </a:prstGeom>
          <a:noFill/>
          <a:ln w="12700" algn="ctr">
            <a:noFill/>
            <a:miter lim="800000"/>
            <a:headEnd/>
            <a:tailEnd/>
          </a:ln>
        </p:spPr>
        <p:txBody>
          <a:bodyPr wrap="none" lIns="80147" tIns="40074" rIns="80147" bIns="40074">
            <a:spAutoFit/>
          </a:bodyPr>
          <a:lstStyle/>
          <a:p>
            <a:pPr defTabSz="755650"/>
            <a:r>
              <a:rPr lang="fr-CH" dirty="0"/>
              <a:t>Stage 2</a:t>
            </a:r>
            <a:endParaRPr lang="en-US" dirty="0"/>
          </a:p>
        </p:txBody>
      </p:sp>
      <p:sp>
        <p:nvSpPr>
          <p:cNvPr id="23" name="Text Box 71"/>
          <p:cNvSpPr txBox="1">
            <a:spLocks noChangeArrowheads="1"/>
          </p:cNvSpPr>
          <p:nvPr/>
        </p:nvSpPr>
        <p:spPr bwMode="auto">
          <a:xfrm>
            <a:off x="7775576" y="2102788"/>
            <a:ext cx="844803" cy="357930"/>
          </a:xfrm>
          <a:prstGeom prst="rect">
            <a:avLst/>
          </a:prstGeom>
          <a:noFill/>
          <a:ln w="12700" algn="ctr">
            <a:noFill/>
            <a:miter lim="800000"/>
            <a:headEnd/>
            <a:tailEnd/>
          </a:ln>
        </p:spPr>
        <p:txBody>
          <a:bodyPr wrap="none" lIns="80147" tIns="40074" rIns="80147" bIns="40074">
            <a:spAutoFit/>
          </a:bodyPr>
          <a:lstStyle/>
          <a:p>
            <a:pPr defTabSz="755650"/>
            <a:r>
              <a:rPr lang="fr-CH" dirty="0"/>
              <a:t>Stage 3</a:t>
            </a:r>
            <a:endParaRPr lang="en-US" dirty="0"/>
          </a:p>
        </p:txBody>
      </p:sp>
      <p:sp>
        <p:nvSpPr>
          <p:cNvPr id="24" name="Line 72"/>
          <p:cNvSpPr>
            <a:spLocks noChangeShapeType="1"/>
          </p:cNvSpPr>
          <p:nvPr/>
        </p:nvSpPr>
        <p:spPr bwMode="auto">
          <a:xfrm>
            <a:off x="3778251" y="2169464"/>
            <a:ext cx="11113" cy="115887"/>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25" name="Line 73"/>
          <p:cNvSpPr>
            <a:spLocks noChangeShapeType="1"/>
          </p:cNvSpPr>
          <p:nvPr/>
        </p:nvSpPr>
        <p:spPr bwMode="auto">
          <a:xfrm>
            <a:off x="6030913" y="2193275"/>
            <a:ext cx="11112" cy="114300"/>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26" name="AutoShape 74"/>
          <p:cNvSpPr>
            <a:spLocks noChangeArrowheads="1"/>
          </p:cNvSpPr>
          <p:nvPr/>
        </p:nvSpPr>
        <p:spPr bwMode="auto">
          <a:xfrm>
            <a:off x="5926138" y="4614839"/>
            <a:ext cx="239712" cy="122237"/>
          </a:xfrm>
          <a:prstGeom prst="triangle">
            <a:avLst>
              <a:gd name="adj" fmla="val 50000"/>
            </a:avLst>
          </a:prstGeom>
          <a:solidFill>
            <a:schemeClr val="tx1">
              <a:lumMod val="50000"/>
              <a:lumOff val="50000"/>
            </a:schemeClr>
          </a:solidFill>
          <a:ln w="9525" algn="ctr">
            <a:noFill/>
            <a:miter lim="800000"/>
            <a:headEnd/>
            <a:tailEnd/>
          </a:ln>
        </p:spPr>
        <p:txBody>
          <a:bodyPr wrap="none" lIns="80147" tIns="40074" rIns="80147" bIns="40074" anchor="ctr"/>
          <a:lstStyle/>
          <a:p>
            <a:endParaRPr lang="en-GB" dirty="0"/>
          </a:p>
        </p:txBody>
      </p:sp>
      <p:sp>
        <p:nvSpPr>
          <p:cNvPr id="27" name="Text Box 75"/>
          <p:cNvSpPr txBox="1">
            <a:spLocks noChangeArrowheads="1"/>
          </p:cNvSpPr>
          <p:nvPr/>
        </p:nvSpPr>
        <p:spPr bwMode="auto">
          <a:xfrm>
            <a:off x="2039114" y="4628158"/>
            <a:ext cx="1597025" cy="265597"/>
          </a:xfrm>
          <a:prstGeom prst="rect">
            <a:avLst/>
          </a:prstGeom>
          <a:noFill/>
          <a:ln w="12700">
            <a:noFill/>
            <a:miter lim="800000"/>
            <a:headEnd/>
            <a:tailEnd/>
          </a:ln>
          <a:effectLst>
            <a:prstShdw prst="shdw17" dist="17961" dir="2700000">
              <a:srgbClr val="071154"/>
            </a:prstShdw>
          </a:effectLst>
        </p:spPr>
        <p:txBody>
          <a:bodyPr lIns="80147" tIns="40074" rIns="80147" bIns="40074">
            <a:spAutoFit/>
          </a:bodyPr>
          <a:lstStyle/>
          <a:p>
            <a:pPr>
              <a:buNone/>
            </a:pPr>
            <a:r>
              <a:rPr lang="en-US" sz="1200" dirty="0"/>
              <a:t>      </a:t>
            </a:r>
            <a:r>
              <a:rPr lang="en-US" sz="1100" dirty="0"/>
              <a:t>(8-12 </a:t>
            </a:r>
            <a:r>
              <a:rPr lang="en-US" sz="1100" dirty="0"/>
              <a:t>weeks)</a:t>
            </a:r>
          </a:p>
        </p:txBody>
      </p:sp>
      <p:sp>
        <p:nvSpPr>
          <p:cNvPr id="28" name="Line 76"/>
          <p:cNvSpPr>
            <a:spLocks noChangeShapeType="1"/>
          </p:cNvSpPr>
          <p:nvPr/>
        </p:nvSpPr>
        <p:spPr bwMode="auto">
          <a:xfrm flipV="1">
            <a:off x="4073525" y="2226613"/>
            <a:ext cx="554038" cy="0"/>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29" name="Line 77"/>
          <p:cNvSpPr>
            <a:spLocks noChangeShapeType="1"/>
          </p:cNvSpPr>
          <p:nvPr/>
        </p:nvSpPr>
        <p:spPr bwMode="auto">
          <a:xfrm>
            <a:off x="6299201" y="2226613"/>
            <a:ext cx="1311275" cy="0"/>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30" name="Line 78"/>
          <p:cNvSpPr>
            <a:spLocks noChangeShapeType="1"/>
          </p:cNvSpPr>
          <p:nvPr/>
        </p:nvSpPr>
        <p:spPr bwMode="auto">
          <a:xfrm>
            <a:off x="8531226" y="2226613"/>
            <a:ext cx="1311275" cy="0"/>
          </a:xfrm>
          <a:prstGeom prst="line">
            <a:avLst/>
          </a:prstGeom>
          <a:noFill/>
          <a:ln w="12700">
            <a:solidFill>
              <a:schemeClr val="tx1"/>
            </a:solidFill>
            <a:round/>
            <a:headEnd/>
            <a:tailEnd/>
          </a:ln>
        </p:spPr>
        <p:txBody>
          <a:bodyPr wrap="none" lIns="80147" tIns="40074" rIns="80147" bIns="40074" anchor="ctr"/>
          <a:lstStyle/>
          <a:p>
            <a:endParaRPr lang="en-US" dirty="0"/>
          </a:p>
        </p:txBody>
      </p:sp>
      <p:sp>
        <p:nvSpPr>
          <p:cNvPr id="31" name="Rectangle 61"/>
          <p:cNvSpPr>
            <a:spLocks noChangeArrowheads="1"/>
          </p:cNvSpPr>
          <p:nvPr/>
        </p:nvSpPr>
        <p:spPr bwMode="auto">
          <a:xfrm>
            <a:off x="6406014" y="3694088"/>
            <a:ext cx="1749425" cy="800100"/>
          </a:xfrm>
          <a:prstGeom prst="rect">
            <a:avLst/>
          </a:prstGeom>
          <a:solidFill>
            <a:srgbClr val="32946A"/>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dirty="0">
              <a:cs typeface="Times New Roman" charset="0"/>
            </a:endParaRPr>
          </a:p>
        </p:txBody>
      </p:sp>
      <p:sp>
        <p:nvSpPr>
          <p:cNvPr id="32" name="Rectangle 31"/>
          <p:cNvSpPr>
            <a:spLocks noChangeArrowheads="1"/>
          </p:cNvSpPr>
          <p:nvPr/>
        </p:nvSpPr>
        <p:spPr bwMode="auto">
          <a:xfrm>
            <a:off x="6461575" y="3700438"/>
            <a:ext cx="1784350" cy="798512"/>
          </a:xfrm>
          <a:prstGeom prst="rect">
            <a:avLst/>
          </a:prstGeom>
          <a:noFill/>
          <a:ln w="9525">
            <a:noFill/>
            <a:miter lim="800000"/>
            <a:headEnd/>
            <a:tailEnd/>
          </a:ln>
        </p:spPr>
        <p:txBody>
          <a:bodyPr lIns="80147" tIns="40074" rIns="80147" bIns="40074" anchor="ctr"/>
          <a:lstStyle/>
          <a:p>
            <a:pPr>
              <a:buSzPct val="25000"/>
            </a:pPr>
            <a:r>
              <a:rPr lang="en-AU" sz="1100" b="1" dirty="0"/>
              <a:t>Product </a:t>
            </a:r>
            <a:r>
              <a:rPr lang="en-AU" sz="1100" b="1" dirty="0"/>
              <a:t>&amp; Segment Proposition Development</a:t>
            </a:r>
          </a:p>
        </p:txBody>
      </p:sp>
      <p:sp>
        <p:nvSpPr>
          <p:cNvPr id="33" name="Rectangle 61"/>
          <p:cNvSpPr>
            <a:spLocks noChangeArrowheads="1"/>
          </p:cNvSpPr>
          <p:nvPr/>
        </p:nvSpPr>
        <p:spPr bwMode="auto">
          <a:xfrm>
            <a:off x="8339589" y="2598713"/>
            <a:ext cx="1749425" cy="800100"/>
          </a:xfrm>
          <a:prstGeom prst="rect">
            <a:avLst/>
          </a:prstGeom>
          <a:solidFill>
            <a:srgbClr val="32946A"/>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dirty="0">
              <a:cs typeface="Times New Roman" charset="0"/>
            </a:endParaRPr>
          </a:p>
        </p:txBody>
      </p:sp>
      <p:sp>
        <p:nvSpPr>
          <p:cNvPr id="34" name="Rectangle 31"/>
          <p:cNvSpPr>
            <a:spLocks noChangeArrowheads="1"/>
          </p:cNvSpPr>
          <p:nvPr/>
        </p:nvSpPr>
        <p:spPr bwMode="auto">
          <a:xfrm>
            <a:off x="8395150" y="2605063"/>
            <a:ext cx="1784350" cy="798512"/>
          </a:xfrm>
          <a:prstGeom prst="rect">
            <a:avLst/>
          </a:prstGeom>
          <a:noFill/>
          <a:ln w="9525">
            <a:noFill/>
            <a:miter lim="800000"/>
            <a:headEnd/>
            <a:tailEnd/>
          </a:ln>
        </p:spPr>
        <p:txBody>
          <a:bodyPr lIns="80147" tIns="40074" rIns="80147" bIns="40074" anchor="ctr"/>
          <a:lstStyle/>
          <a:p>
            <a:pPr>
              <a:buSzPct val="25000"/>
              <a:buFont typeface="ZapfDingbats"/>
              <a:buNone/>
            </a:pPr>
            <a:r>
              <a:rPr lang="en-AU" sz="1100" b="1" dirty="0"/>
              <a:t>Risk </a:t>
            </a:r>
            <a:r>
              <a:rPr lang="en-AU" sz="1100" b="1" dirty="0"/>
              <a:t>Models &amp; Infrastructure Design</a:t>
            </a:r>
          </a:p>
        </p:txBody>
      </p:sp>
      <p:sp>
        <p:nvSpPr>
          <p:cNvPr id="35" name="Rectangle 61"/>
          <p:cNvSpPr>
            <a:spLocks noChangeArrowheads="1"/>
          </p:cNvSpPr>
          <p:nvPr/>
        </p:nvSpPr>
        <p:spPr bwMode="auto">
          <a:xfrm>
            <a:off x="8368164" y="3684563"/>
            <a:ext cx="1749425" cy="800100"/>
          </a:xfrm>
          <a:prstGeom prst="rect">
            <a:avLst/>
          </a:prstGeom>
          <a:solidFill>
            <a:srgbClr val="32946A"/>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dirty="0">
              <a:cs typeface="Times New Roman" charset="0"/>
            </a:endParaRPr>
          </a:p>
        </p:txBody>
      </p:sp>
      <p:sp>
        <p:nvSpPr>
          <p:cNvPr id="36" name="Rectangle 31"/>
          <p:cNvSpPr>
            <a:spLocks noChangeArrowheads="1"/>
          </p:cNvSpPr>
          <p:nvPr/>
        </p:nvSpPr>
        <p:spPr bwMode="auto">
          <a:xfrm>
            <a:off x="8423725" y="3690913"/>
            <a:ext cx="1784350" cy="798512"/>
          </a:xfrm>
          <a:prstGeom prst="rect">
            <a:avLst/>
          </a:prstGeom>
          <a:noFill/>
          <a:ln w="9525">
            <a:noFill/>
            <a:miter lim="800000"/>
            <a:headEnd/>
            <a:tailEnd/>
          </a:ln>
        </p:spPr>
        <p:txBody>
          <a:bodyPr lIns="80147" tIns="40074" rIns="80147" bIns="40074" anchor="ctr"/>
          <a:lstStyle/>
          <a:p>
            <a:pPr>
              <a:buSzPct val="25000"/>
              <a:buFont typeface="ZapfDingbats"/>
              <a:buNone/>
            </a:pPr>
            <a:r>
              <a:rPr lang="en-AU" sz="1100" b="1" dirty="0"/>
              <a:t>Organisation </a:t>
            </a:r>
            <a:r>
              <a:rPr lang="en-AU" sz="1100" b="1" dirty="0"/>
              <a:t>&amp; </a:t>
            </a:r>
            <a:r>
              <a:rPr lang="en-AU" sz="1100" b="1" dirty="0"/>
              <a:t>Channel requirements</a:t>
            </a:r>
            <a:endParaRPr lang="en-AU" sz="1100" b="1" dirty="0"/>
          </a:p>
        </p:txBody>
      </p:sp>
      <p:sp>
        <p:nvSpPr>
          <p:cNvPr id="37" name="Rectangle 61"/>
          <p:cNvSpPr>
            <a:spLocks noChangeArrowheads="1"/>
          </p:cNvSpPr>
          <p:nvPr/>
        </p:nvSpPr>
        <p:spPr bwMode="auto">
          <a:xfrm>
            <a:off x="6406014" y="2589188"/>
            <a:ext cx="1749425" cy="800100"/>
          </a:xfrm>
          <a:prstGeom prst="rect">
            <a:avLst/>
          </a:prstGeom>
          <a:solidFill>
            <a:srgbClr val="32946A"/>
          </a:solidFill>
          <a:ln w="12700" cap="rnd">
            <a:solidFill>
              <a:srgbClr val="666464"/>
            </a:solidFill>
            <a:prstDash val="sysDot"/>
            <a:miter lim="800000"/>
            <a:headEnd type="none" w="sm" len="sm"/>
            <a:tailEnd type="none" w="sm" len="sm"/>
          </a:ln>
          <a:effectLst>
            <a:outerShdw dist="71842" dir="2700000" algn="ctr" rotWithShape="0">
              <a:schemeClr val="bg2">
                <a:alpha val="50000"/>
              </a:schemeClr>
            </a:outerShdw>
          </a:effectLst>
        </p:spPr>
        <p:txBody>
          <a:bodyPr wrap="none" lIns="80147" tIns="40074" rIns="80147" bIns="40074" anchor="ctr"/>
          <a:lstStyle/>
          <a:p>
            <a:pPr>
              <a:defRPr/>
            </a:pPr>
            <a:endParaRPr lang="en-US" sz="1100" dirty="0">
              <a:cs typeface="Times New Roman" charset="0"/>
            </a:endParaRPr>
          </a:p>
        </p:txBody>
      </p:sp>
      <p:sp>
        <p:nvSpPr>
          <p:cNvPr id="38" name="Rectangle 31"/>
          <p:cNvSpPr>
            <a:spLocks noChangeArrowheads="1"/>
          </p:cNvSpPr>
          <p:nvPr/>
        </p:nvSpPr>
        <p:spPr bwMode="auto">
          <a:xfrm>
            <a:off x="6461575" y="2595538"/>
            <a:ext cx="1784350" cy="798512"/>
          </a:xfrm>
          <a:prstGeom prst="rect">
            <a:avLst/>
          </a:prstGeom>
          <a:noFill/>
          <a:ln w="9525">
            <a:noFill/>
            <a:miter lim="800000"/>
            <a:headEnd/>
            <a:tailEnd/>
          </a:ln>
        </p:spPr>
        <p:txBody>
          <a:bodyPr lIns="80147" tIns="40074" rIns="80147" bIns="40074" anchor="ctr"/>
          <a:lstStyle/>
          <a:p>
            <a:pPr>
              <a:buSzPct val="25000"/>
            </a:pPr>
            <a:r>
              <a:rPr lang="en-AU" sz="1100" b="1" dirty="0"/>
              <a:t>Credit </a:t>
            </a:r>
            <a:r>
              <a:rPr lang="en-AU" sz="1100" b="1" dirty="0"/>
              <a:t>Reengineering</a:t>
            </a:r>
          </a:p>
        </p:txBody>
      </p:sp>
      <p:sp>
        <p:nvSpPr>
          <p:cNvPr id="42" name="AutoShape 53"/>
          <p:cNvSpPr>
            <a:spLocks noChangeArrowheads="1"/>
          </p:cNvSpPr>
          <p:nvPr/>
        </p:nvSpPr>
        <p:spPr bwMode="auto">
          <a:xfrm>
            <a:off x="8715376" y="5654676"/>
            <a:ext cx="239713" cy="123825"/>
          </a:xfrm>
          <a:prstGeom prst="triangle">
            <a:avLst>
              <a:gd name="adj" fmla="val 50000"/>
            </a:avLst>
          </a:prstGeom>
          <a:solidFill>
            <a:schemeClr val="tx1">
              <a:lumMod val="50000"/>
              <a:lumOff val="50000"/>
            </a:schemeClr>
          </a:solidFill>
          <a:ln w="9525" algn="ctr">
            <a:noFill/>
            <a:miter lim="800000"/>
            <a:headEnd/>
            <a:tailEnd/>
          </a:ln>
        </p:spPr>
        <p:txBody>
          <a:bodyPr wrap="none" lIns="80147" tIns="40074" rIns="80147" bIns="40074" anchor="ctr"/>
          <a:lstStyle/>
          <a:p>
            <a:endParaRPr lang="en-GB" dirty="0"/>
          </a:p>
        </p:txBody>
      </p:sp>
      <p:sp>
        <p:nvSpPr>
          <p:cNvPr id="43" name="TextBox 42"/>
          <p:cNvSpPr txBox="1"/>
          <p:nvPr/>
        </p:nvSpPr>
        <p:spPr>
          <a:xfrm>
            <a:off x="8963026" y="5581650"/>
            <a:ext cx="1160895" cy="261610"/>
          </a:xfrm>
          <a:prstGeom prst="rect">
            <a:avLst/>
          </a:prstGeom>
          <a:noFill/>
        </p:spPr>
        <p:txBody>
          <a:bodyPr wrap="none" rtlCol="0">
            <a:spAutoFit/>
          </a:bodyPr>
          <a:lstStyle/>
          <a:p>
            <a:r>
              <a:rPr lang="en-US" sz="1100" b="1" dirty="0"/>
              <a:t>Major Milestone</a:t>
            </a:r>
            <a:endParaRPr lang="en-US" sz="1100" b="1" dirty="0"/>
          </a:p>
        </p:txBody>
      </p:sp>
      <p:sp>
        <p:nvSpPr>
          <p:cNvPr id="44" name="TextBox 43"/>
          <p:cNvSpPr txBox="1"/>
          <p:nvPr/>
        </p:nvSpPr>
        <p:spPr>
          <a:xfrm>
            <a:off x="9105900" y="5314950"/>
            <a:ext cx="518860" cy="369332"/>
          </a:xfrm>
          <a:prstGeom prst="rect">
            <a:avLst/>
          </a:prstGeom>
          <a:noFill/>
        </p:spPr>
        <p:txBody>
          <a:bodyPr wrap="none" rtlCol="0">
            <a:spAutoFit/>
          </a:bodyPr>
          <a:lstStyle/>
          <a:p>
            <a:r>
              <a:rPr lang="en-US" dirty="0"/>
              <a:t>Key</a:t>
            </a:r>
            <a:endParaRPr lang="en-US" dirty="0"/>
          </a:p>
        </p:txBody>
      </p:sp>
      <p:sp>
        <p:nvSpPr>
          <p:cNvPr id="45" name="Rectangle 44"/>
          <p:cNvSpPr/>
          <p:nvPr/>
        </p:nvSpPr>
        <p:spPr bwMode="auto">
          <a:xfrm>
            <a:off x="8553450" y="5286375"/>
            <a:ext cx="1657350" cy="6477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dirty="0">
              <a:latin typeface="Trebuchet MS" pitchFamily="34" charset="0"/>
              <a:cs typeface="Times New Roman" pitchFamily="18" charset="0"/>
            </a:endParaRPr>
          </a:p>
        </p:txBody>
      </p:sp>
      <p:sp>
        <p:nvSpPr>
          <p:cNvPr id="46" name="Rectangle 42"/>
          <p:cNvSpPr>
            <a:spLocks noChangeArrowheads="1"/>
          </p:cNvSpPr>
          <p:nvPr/>
        </p:nvSpPr>
        <p:spPr bwMode="auto">
          <a:xfrm>
            <a:off x="1921248" y="2651943"/>
            <a:ext cx="1785938" cy="817562"/>
          </a:xfrm>
          <a:prstGeom prst="rect">
            <a:avLst/>
          </a:prstGeom>
          <a:noFill/>
          <a:ln w="9525">
            <a:noFill/>
            <a:miter lim="800000"/>
            <a:headEnd/>
            <a:tailEnd/>
          </a:ln>
        </p:spPr>
        <p:txBody>
          <a:bodyPr lIns="80147" tIns="40074" rIns="80147" bIns="40074" anchor="ctr"/>
          <a:lstStyle/>
          <a:p>
            <a:pPr>
              <a:buSzPct val="25000"/>
              <a:buFont typeface="ZapfDingbats"/>
              <a:buNone/>
            </a:pPr>
            <a:r>
              <a:rPr lang="en-AU" sz="1100" b="1" dirty="0"/>
              <a:t>Strategy, Current State Assessment of the Business Model and the Credit process</a:t>
            </a:r>
            <a:endParaRPr lang="en-GB" sz="1100" b="1" dirty="0"/>
          </a:p>
        </p:txBody>
      </p:sp>
      <p:sp>
        <p:nvSpPr>
          <p:cNvPr id="47" name="Text Box 36"/>
          <p:cNvSpPr txBox="1">
            <a:spLocks noChangeArrowheads="1"/>
          </p:cNvSpPr>
          <p:nvPr/>
        </p:nvSpPr>
        <p:spPr bwMode="auto">
          <a:xfrm>
            <a:off x="7855343" y="4723530"/>
            <a:ext cx="1037099" cy="250208"/>
          </a:xfrm>
          <a:prstGeom prst="rect">
            <a:avLst/>
          </a:prstGeom>
          <a:noFill/>
          <a:ln w="12700">
            <a:noFill/>
            <a:miter lim="800000"/>
            <a:headEnd/>
            <a:tailEnd/>
          </a:ln>
          <a:effectLst>
            <a:prstShdw prst="shdw17" dist="17961" dir="2700000">
              <a:srgbClr val="071154"/>
            </a:prstShdw>
          </a:effectLst>
        </p:spPr>
        <p:txBody>
          <a:bodyPr wrap="none" lIns="80147" tIns="40074" rIns="80147" bIns="40074">
            <a:spAutoFit/>
          </a:bodyPr>
          <a:lstStyle/>
          <a:p>
            <a:pPr>
              <a:spcBef>
                <a:spcPct val="20000"/>
              </a:spcBef>
              <a:buNone/>
            </a:pPr>
            <a:r>
              <a:rPr lang="en-US" sz="1100" dirty="0"/>
              <a:t>(24 - 32 </a:t>
            </a:r>
            <a:r>
              <a:rPr lang="en-US" sz="1100" dirty="0"/>
              <a:t>weeks)</a:t>
            </a:r>
          </a:p>
        </p:txBody>
      </p:sp>
      <p:sp>
        <p:nvSpPr>
          <p:cNvPr id="48" name="Rectangle 10"/>
          <p:cNvSpPr>
            <a:spLocks noChangeArrowheads="1"/>
          </p:cNvSpPr>
          <p:nvPr/>
        </p:nvSpPr>
        <p:spPr bwMode="auto">
          <a:xfrm>
            <a:off x="1943658" y="1361726"/>
            <a:ext cx="1907906" cy="322262"/>
          </a:xfrm>
          <a:prstGeom prst="rect">
            <a:avLst/>
          </a:prstGeom>
          <a:solidFill>
            <a:srgbClr val="004B6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spcBef>
                <a:spcPct val="50000"/>
              </a:spcBef>
            </a:pPr>
            <a:r>
              <a:rPr lang="en-US" sz="1600" b="1" dirty="0">
                <a:solidFill>
                  <a:schemeClr val="bg1"/>
                </a:solidFill>
              </a:rPr>
              <a:t>Discovery</a:t>
            </a:r>
            <a:endParaRPr lang="en-US" sz="1600" b="1" dirty="0">
              <a:solidFill>
                <a:schemeClr val="bg1"/>
              </a:solidFill>
            </a:endParaRPr>
          </a:p>
        </p:txBody>
      </p:sp>
      <p:sp>
        <p:nvSpPr>
          <p:cNvPr id="49" name="Rectangle 10"/>
          <p:cNvSpPr>
            <a:spLocks noChangeArrowheads="1"/>
          </p:cNvSpPr>
          <p:nvPr/>
        </p:nvSpPr>
        <p:spPr bwMode="auto">
          <a:xfrm>
            <a:off x="4054733" y="1361726"/>
            <a:ext cx="1960305" cy="322262"/>
          </a:xfrm>
          <a:prstGeom prst="rect">
            <a:avLst/>
          </a:prstGeom>
          <a:solidFill>
            <a:srgbClr val="004B6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spcBef>
                <a:spcPct val="50000"/>
              </a:spcBef>
            </a:pPr>
            <a:r>
              <a:rPr lang="en-US" sz="1600" b="1" dirty="0">
                <a:solidFill>
                  <a:schemeClr val="bg1"/>
                </a:solidFill>
              </a:rPr>
              <a:t>Design</a:t>
            </a:r>
            <a:endParaRPr lang="en-US" sz="1600" b="1" dirty="0">
              <a:solidFill>
                <a:schemeClr val="bg1"/>
              </a:solidFill>
            </a:endParaRPr>
          </a:p>
        </p:txBody>
      </p:sp>
      <p:sp>
        <p:nvSpPr>
          <p:cNvPr id="50" name="Rectangle 10"/>
          <p:cNvSpPr>
            <a:spLocks noChangeArrowheads="1"/>
          </p:cNvSpPr>
          <p:nvPr/>
        </p:nvSpPr>
        <p:spPr bwMode="auto">
          <a:xfrm>
            <a:off x="6301057" y="1358660"/>
            <a:ext cx="3827193" cy="322262"/>
          </a:xfrm>
          <a:prstGeom prst="rect">
            <a:avLst/>
          </a:prstGeom>
          <a:solidFill>
            <a:srgbClr val="004B6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spcBef>
                <a:spcPct val="50000"/>
              </a:spcBef>
            </a:pPr>
            <a:r>
              <a:rPr lang="en-US" sz="1600" b="1" dirty="0">
                <a:solidFill>
                  <a:schemeClr val="bg1"/>
                </a:solidFill>
              </a:rPr>
              <a:t>Implementation</a:t>
            </a:r>
            <a:endParaRPr lang="en-US" sz="1600" b="1" dirty="0">
              <a:solidFill>
                <a:schemeClr val="bg1"/>
              </a:solidFill>
            </a:endParaRPr>
          </a:p>
        </p:txBody>
      </p:sp>
      <p:sp>
        <p:nvSpPr>
          <p:cNvPr id="54" name="Down Arrow 53"/>
          <p:cNvSpPr/>
          <p:nvPr/>
        </p:nvSpPr>
        <p:spPr bwMode="auto">
          <a:xfrm>
            <a:off x="2768694" y="1745674"/>
            <a:ext cx="182880" cy="274320"/>
          </a:xfrm>
          <a:prstGeom prst="downArrow">
            <a:avLst/>
          </a:prstGeom>
          <a:solidFill>
            <a:srgbClr val="004B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sp>
        <p:nvSpPr>
          <p:cNvPr id="55" name="Down Arrow 54"/>
          <p:cNvSpPr/>
          <p:nvPr/>
        </p:nvSpPr>
        <p:spPr bwMode="auto">
          <a:xfrm>
            <a:off x="4915535" y="1757218"/>
            <a:ext cx="182880" cy="274320"/>
          </a:xfrm>
          <a:prstGeom prst="downArrow">
            <a:avLst/>
          </a:prstGeom>
          <a:solidFill>
            <a:srgbClr val="004B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sp>
        <p:nvSpPr>
          <p:cNvPr id="56" name="Down Arrow 55"/>
          <p:cNvSpPr/>
          <p:nvPr/>
        </p:nvSpPr>
        <p:spPr bwMode="auto">
          <a:xfrm>
            <a:off x="8080353" y="1745674"/>
            <a:ext cx="182880" cy="274320"/>
          </a:xfrm>
          <a:prstGeom prst="downArrow">
            <a:avLst/>
          </a:prstGeom>
          <a:solidFill>
            <a:srgbClr val="004B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spTree>
    <p:extLst>
      <p:ext uri="{BB962C8B-B14F-4D97-AF65-F5344CB8AC3E}">
        <p14:creationId xmlns:p14="http://schemas.microsoft.com/office/powerpoint/2010/main" val="1208462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135566" y="1152597"/>
            <a:ext cx="5303834" cy="690520"/>
          </a:xfrm>
          <a:custGeom>
            <a:avLst/>
            <a:gdLst>
              <a:gd name="connsiteX0" fmla="*/ 176018 w 1056086"/>
              <a:gd name="connsiteY0" fmla="*/ 0 h 5303833"/>
              <a:gd name="connsiteX1" fmla="*/ 880068 w 1056086"/>
              <a:gd name="connsiteY1" fmla="*/ 0 h 5303833"/>
              <a:gd name="connsiteX2" fmla="*/ 1056086 w 1056086"/>
              <a:gd name="connsiteY2" fmla="*/ 176018 h 5303833"/>
              <a:gd name="connsiteX3" fmla="*/ 1056086 w 1056086"/>
              <a:gd name="connsiteY3" fmla="*/ 5303833 h 5303833"/>
              <a:gd name="connsiteX4" fmla="*/ 1056086 w 1056086"/>
              <a:gd name="connsiteY4" fmla="*/ 5303833 h 5303833"/>
              <a:gd name="connsiteX5" fmla="*/ 0 w 1056086"/>
              <a:gd name="connsiteY5" fmla="*/ 5303833 h 5303833"/>
              <a:gd name="connsiteX6" fmla="*/ 0 w 1056086"/>
              <a:gd name="connsiteY6" fmla="*/ 5303833 h 5303833"/>
              <a:gd name="connsiteX7" fmla="*/ 0 w 1056086"/>
              <a:gd name="connsiteY7" fmla="*/ 176018 h 5303833"/>
              <a:gd name="connsiteX8" fmla="*/ 176018 w 1056086"/>
              <a:gd name="connsiteY8" fmla="*/ 0 h 530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086" h="5303833">
                <a:moveTo>
                  <a:pt x="1056086" y="883992"/>
                </a:moveTo>
                <a:lnTo>
                  <a:pt x="1056086" y="4419841"/>
                </a:lnTo>
                <a:cubicBezTo>
                  <a:pt x="1056086" y="4908055"/>
                  <a:pt x="1040394" y="5303830"/>
                  <a:pt x="1021038" y="5303830"/>
                </a:cubicBezTo>
                <a:lnTo>
                  <a:pt x="0" y="5303830"/>
                </a:lnTo>
                <a:lnTo>
                  <a:pt x="0" y="5303830"/>
                </a:lnTo>
                <a:lnTo>
                  <a:pt x="0" y="3"/>
                </a:lnTo>
                <a:lnTo>
                  <a:pt x="0" y="3"/>
                </a:lnTo>
                <a:lnTo>
                  <a:pt x="1021038" y="3"/>
                </a:lnTo>
                <a:cubicBezTo>
                  <a:pt x="1040394" y="3"/>
                  <a:pt x="1056086" y="395778"/>
                  <a:pt x="1056086" y="883992"/>
                </a:cubicBezTo>
                <a:close/>
              </a:path>
            </a:pathLst>
          </a:custGeom>
          <a:solidFill>
            <a:schemeClr val="bg1">
              <a:lumMod val="95000"/>
              <a:alpha val="90000"/>
            </a:schemeClr>
          </a:solidFill>
          <a:ln w="6350">
            <a:solidFill>
              <a:srgbClr val="007D3F">
                <a:alpha val="90000"/>
              </a:srgbClr>
            </a:solidFill>
          </a:ln>
        </p:spPr>
        <p:style>
          <a:lnRef idx="2">
            <a:scrgbClr r="0" g="0" b="0"/>
          </a:lnRef>
          <a:fillRef idx="1">
            <a:scrgbClr r="0" g="0" b="0"/>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75379" rIns="299204" bIns="175380" numCol="1" spcCol="1270" anchor="ctr" anchorCtr="0">
            <a:noAutofit/>
          </a:bodyPr>
          <a:lstStyle/>
          <a:p>
            <a:pPr marL="0" lvl="1" defTabSz="711200">
              <a:lnSpc>
                <a:spcPct val="90000"/>
              </a:lnSpc>
              <a:spcAft>
                <a:spcPct val="15000"/>
              </a:spcAft>
            </a:pPr>
            <a:r>
              <a:rPr lang="en-GB" sz="1400" dirty="0">
                <a:solidFill>
                  <a:schemeClr val="tx2"/>
                </a:solidFill>
              </a:rPr>
              <a:t>As specialists, we use in-house deep technical skills and experience in designing and implementing business transformation programs</a:t>
            </a:r>
            <a:endParaRPr lang="en-US" sz="1400" dirty="0">
              <a:solidFill>
                <a:schemeClr val="tx2"/>
              </a:solidFill>
            </a:endParaRPr>
          </a:p>
        </p:txBody>
      </p:sp>
      <p:sp>
        <p:nvSpPr>
          <p:cNvPr id="11" name="Freeform 10"/>
          <p:cNvSpPr/>
          <p:nvPr/>
        </p:nvSpPr>
        <p:spPr>
          <a:xfrm>
            <a:off x="1823606" y="1187798"/>
            <a:ext cx="2519794" cy="633351"/>
          </a:xfrm>
          <a:custGeom>
            <a:avLst/>
            <a:gdLst>
              <a:gd name="connsiteX0" fmla="*/ 0 w 2519794"/>
              <a:gd name="connsiteY0" fmla="*/ 161445 h 968653"/>
              <a:gd name="connsiteX1" fmla="*/ 161445 w 2519794"/>
              <a:gd name="connsiteY1" fmla="*/ 0 h 968653"/>
              <a:gd name="connsiteX2" fmla="*/ 2358349 w 2519794"/>
              <a:gd name="connsiteY2" fmla="*/ 0 h 968653"/>
              <a:gd name="connsiteX3" fmla="*/ 2519794 w 2519794"/>
              <a:gd name="connsiteY3" fmla="*/ 161445 h 968653"/>
              <a:gd name="connsiteX4" fmla="*/ 2519794 w 2519794"/>
              <a:gd name="connsiteY4" fmla="*/ 807208 h 968653"/>
              <a:gd name="connsiteX5" fmla="*/ 2358349 w 2519794"/>
              <a:gd name="connsiteY5" fmla="*/ 968653 h 968653"/>
              <a:gd name="connsiteX6" fmla="*/ 161445 w 2519794"/>
              <a:gd name="connsiteY6" fmla="*/ 968653 h 968653"/>
              <a:gd name="connsiteX7" fmla="*/ 0 w 2519794"/>
              <a:gd name="connsiteY7" fmla="*/ 807208 h 968653"/>
              <a:gd name="connsiteX8" fmla="*/ 0 w 2519794"/>
              <a:gd name="connsiteY8" fmla="*/ 161445 h 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794" h="968653">
                <a:moveTo>
                  <a:pt x="0" y="161445"/>
                </a:moveTo>
                <a:cubicBezTo>
                  <a:pt x="0" y="72281"/>
                  <a:pt x="72281" y="0"/>
                  <a:pt x="161445" y="0"/>
                </a:cubicBezTo>
                <a:lnTo>
                  <a:pt x="2358349" y="0"/>
                </a:lnTo>
                <a:cubicBezTo>
                  <a:pt x="2447513" y="0"/>
                  <a:pt x="2519794" y="72281"/>
                  <a:pt x="2519794" y="161445"/>
                </a:cubicBezTo>
                <a:lnTo>
                  <a:pt x="2519794" y="807208"/>
                </a:lnTo>
                <a:cubicBezTo>
                  <a:pt x="2519794" y="896372"/>
                  <a:pt x="2447513" y="968653"/>
                  <a:pt x="2358349" y="968653"/>
                </a:cubicBezTo>
                <a:lnTo>
                  <a:pt x="161445" y="968653"/>
                </a:lnTo>
                <a:cubicBezTo>
                  <a:pt x="72281" y="968653"/>
                  <a:pt x="0" y="896372"/>
                  <a:pt x="0" y="807208"/>
                </a:cubicBezTo>
                <a:lnTo>
                  <a:pt x="0" y="161445"/>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08246" tIns="77766" rIns="108246" bIns="77766" numCol="1" spcCol="1270" anchor="ctr" anchorCtr="0">
            <a:noAutofit/>
          </a:bodyPr>
          <a:lstStyle/>
          <a:p>
            <a:pPr algn="ctr" defTabSz="711200">
              <a:lnSpc>
                <a:spcPct val="90000"/>
              </a:lnSpc>
              <a:spcAft>
                <a:spcPct val="35000"/>
              </a:spcAft>
            </a:pPr>
            <a:r>
              <a:rPr lang="en-GB" sz="1400" b="1" dirty="0">
                <a:solidFill>
                  <a:prstClr val="white"/>
                </a:solidFill>
              </a:rPr>
              <a:t>In-House expertise</a:t>
            </a:r>
            <a:endParaRPr lang="en-US" sz="1400" dirty="0">
              <a:solidFill>
                <a:prstClr val="white"/>
              </a:solidFill>
            </a:endParaRPr>
          </a:p>
        </p:txBody>
      </p:sp>
      <p:sp>
        <p:nvSpPr>
          <p:cNvPr id="12" name="Freeform 11"/>
          <p:cNvSpPr/>
          <p:nvPr/>
        </p:nvSpPr>
        <p:spPr>
          <a:xfrm>
            <a:off x="5135566" y="2136479"/>
            <a:ext cx="5303834" cy="690520"/>
          </a:xfrm>
          <a:custGeom>
            <a:avLst/>
            <a:gdLst>
              <a:gd name="connsiteX0" fmla="*/ 176018 w 1056086"/>
              <a:gd name="connsiteY0" fmla="*/ 0 h 5303833"/>
              <a:gd name="connsiteX1" fmla="*/ 880068 w 1056086"/>
              <a:gd name="connsiteY1" fmla="*/ 0 h 5303833"/>
              <a:gd name="connsiteX2" fmla="*/ 1056086 w 1056086"/>
              <a:gd name="connsiteY2" fmla="*/ 176018 h 5303833"/>
              <a:gd name="connsiteX3" fmla="*/ 1056086 w 1056086"/>
              <a:gd name="connsiteY3" fmla="*/ 5303833 h 5303833"/>
              <a:gd name="connsiteX4" fmla="*/ 1056086 w 1056086"/>
              <a:gd name="connsiteY4" fmla="*/ 5303833 h 5303833"/>
              <a:gd name="connsiteX5" fmla="*/ 0 w 1056086"/>
              <a:gd name="connsiteY5" fmla="*/ 5303833 h 5303833"/>
              <a:gd name="connsiteX6" fmla="*/ 0 w 1056086"/>
              <a:gd name="connsiteY6" fmla="*/ 5303833 h 5303833"/>
              <a:gd name="connsiteX7" fmla="*/ 0 w 1056086"/>
              <a:gd name="connsiteY7" fmla="*/ 176018 h 5303833"/>
              <a:gd name="connsiteX8" fmla="*/ 176018 w 1056086"/>
              <a:gd name="connsiteY8" fmla="*/ 0 h 530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086" h="5303833">
                <a:moveTo>
                  <a:pt x="1056086" y="883992"/>
                </a:moveTo>
                <a:lnTo>
                  <a:pt x="1056086" y="4419841"/>
                </a:lnTo>
                <a:cubicBezTo>
                  <a:pt x="1056086" y="4908055"/>
                  <a:pt x="1040394" y="5303830"/>
                  <a:pt x="1021038" y="5303830"/>
                </a:cubicBezTo>
                <a:lnTo>
                  <a:pt x="0" y="5303830"/>
                </a:lnTo>
                <a:lnTo>
                  <a:pt x="0" y="5303830"/>
                </a:lnTo>
                <a:lnTo>
                  <a:pt x="0" y="3"/>
                </a:lnTo>
                <a:lnTo>
                  <a:pt x="0" y="3"/>
                </a:lnTo>
                <a:lnTo>
                  <a:pt x="1021038" y="3"/>
                </a:lnTo>
                <a:cubicBezTo>
                  <a:pt x="1040394" y="3"/>
                  <a:pt x="1056086" y="395778"/>
                  <a:pt x="1056086" y="883992"/>
                </a:cubicBezTo>
                <a:close/>
              </a:path>
            </a:pathLst>
          </a:custGeom>
          <a:solidFill>
            <a:schemeClr val="bg1">
              <a:lumMod val="95000"/>
              <a:alpha val="90000"/>
            </a:schemeClr>
          </a:solidFill>
          <a:ln w="6350">
            <a:solidFill>
              <a:srgbClr val="007D3F">
                <a:alpha val="90000"/>
              </a:srgbClr>
            </a:solidFill>
          </a:ln>
        </p:spPr>
        <p:style>
          <a:lnRef idx="2">
            <a:scrgbClr r="0" g="0" b="0"/>
          </a:lnRef>
          <a:fillRef idx="1">
            <a:scrgbClr r="0" g="0" b="0"/>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75379" rIns="299204" bIns="175380" numCol="1" spcCol="1270" anchor="ctr" anchorCtr="0">
            <a:noAutofit/>
          </a:bodyPr>
          <a:lstStyle/>
          <a:p>
            <a:pPr marL="0" lvl="1" defTabSz="711200">
              <a:lnSpc>
                <a:spcPct val="90000"/>
              </a:lnSpc>
              <a:spcAft>
                <a:spcPct val="15000"/>
              </a:spcAft>
            </a:pPr>
            <a:r>
              <a:rPr lang="en-GB" sz="1400" dirty="0">
                <a:solidFill>
                  <a:schemeClr val="tx2"/>
                </a:solidFill>
              </a:rPr>
              <a:t>We combine best practice models with tailored solutions that achieve high growth objectives for our clients through investment and advisory services</a:t>
            </a:r>
            <a:endParaRPr lang="en-US" sz="1400" dirty="0">
              <a:solidFill>
                <a:schemeClr val="tx2"/>
              </a:solidFill>
            </a:endParaRPr>
          </a:p>
        </p:txBody>
      </p:sp>
      <p:sp>
        <p:nvSpPr>
          <p:cNvPr id="13" name="Freeform 12"/>
          <p:cNvSpPr/>
          <p:nvPr/>
        </p:nvSpPr>
        <p:spPr>
          <a:xfrm>
            <a:off x="1823606" y="2205738"/>
            <a:ext cx="2519794" cy="633351"/>
          </a:xfrm>
          <a:custGeom>
            <a:avLst/>
            <a:gdLst>
              <a:gd name="connsiteX0" fmla="*/ 0 w 2519794"/>
              <a:gd name="connsiteY0" fmla="*/ 161445 h 968653"/>
              <a:gd name="connsiteX1" fmla="*/ 161445 w 2519794"/>
              <a:gd name="connsiteY1" fmla="*/ 0 h 968653"/>
              <a:gd name="connsiteX2" fmla="*/ 2358349 w 2519794"/>
              <a:gd name="connsiteY2" fmla="*/ 0 h 968653"/>
              <a:gd name="connsiteX3" fmla="*/ 2519794 w 2519794"/>
              <a:gd name="connsiteY3" fmla="*/ 161445 h 968653"/>
              <a:gd name="connsiteX4" fmla="*/ 2519794 w 2519794"/>
              <a:gd name="connsiteY4" fmla="*/ 807208 h 968653"/>
              <a:gd name="connsiteX5" fmla="*/ 2358349 w 2519794"/>
              <a:gd name="connsiteY5" fmla="*/ 968653 h 968653"/>
              <a:gd name="connsiteX6" fmla="*/ 161445 w 2519794"/>
              <a:gd name="connsiteY6" fmla="*/ 968653 h 968653"/>
              <a:gd name="connsiteX7" fmla="*/ 0 w 2519794"/>
              <a:gd name="connsiteY7" fmla="*/ 807208 h 968653"/>
              <a:gd name="connsiteX8" fmla="*/ 0 w 2519794"/>
              <a:gd name="connsiteY8" fmla="*/ 161445 h 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794" h="968653">
                <a:moveTo>
                  <a:pt x="0" y="161445"/>
                </a:moveTo>
                <a:cubicBezTo>
                  <a:pt x="0" y="72281"/>
                  <a:pt x="72281" y="0"/>
                  <a:pt x="161445" y="0"/>
                </a:cubicBezTo>
                <a:lnTo>
                  <a:pt x="2358349" y="0"/>
                </a:lnTo>
                <a:cubicBezTo>
                  <a:pt x="2447513" y="0"/>
                  <a:pt x="2519794" y="72281"/>
                  <a:pt x="2519794" y="161445"/>
                </a:cubicBezTo>
                <a:lnTo>
                  <a:pt x="2519794" y="807208"/>
                </a:lnTo>
                <a:cubicBezTo>
                  <a:pt x="2519794" y="896372"/>
                  <a:pt x="2447513" y="968653"/>
                  <a:pt x="2358349" y="968653"/>
                </a:cubicBezTo>
                <a:lnTo>
                  <a:pt x="161445" y="968653"/>
                </a:lnTo>
                <a:cubicBezTo>
                  <a:pt x="72281" y="968653"/>
                  <a:pt x="0" y="896372"/>
                  <a:pt x="0" y="807208"/>
                </a:cubicBezTo>
                <a:lnTo>
                  <a:pt x="0" y="161445"/>
                </a:lnTo>
                <a:close/>
              </a:path>
            </a:pathLst>
          </a:custGeom>
        </p:spPr>
        <p:style>
          <a:lnRef idx="2">
            <a:schemeClr val="lt1">
              <a:hueOff val="0"/>
              <a:satOff val="0"/>
              <a:lumOff val="0"/>
              <a:alphaOff val="0"/>
            </a:schemeClr>
          </a:lnRef>
          <a:fillRef idx="1">
            <a:schemeClr val="accent1">
              <a:shade val="50000"/>
              <a:hueOff val="180719"/>
              <a:satOff val="-3780"/>
              <a:lumOff val="21031"/>
              <a:alphaOff val="0"/>
            </a:schemeClr>
          </a:fillRef>
          <a:effectRef idx="0">
            <a:schemeClr val="accent1">
              <a:shade val="50000"/>
              <a:hueOff val="180719"/>
              <a:satOff val="-3780"/>
              <a:lumOff val="21031"/>
              <a:alphaOff val="0"/>
            </a:schemeClr>
          </a:effectRef>
          <a:fontRef idx="minor">
            <a:schemeClr val="lt1"/>
          </a:fontRef>
        </p:style>
        <p:txBody>
          <a:bodyPr spcFirstLastPara="0" vert="horz" wrap="square" lIns="108246" tIns="77766" rIns="108246" bIns="77766" numCol="1" spcCol="1270" anchor="ctr" anchorCtr="0">
            <a:noAutofit/>
          </a:bodyPr>
          <a:lstStyle/>
          <a:p>
            <a:pPr algn="ctr" defTabSz="711200">
              <a:lnSpc>
                <a:spcPct val="90000"/>
              </a:lnSpc>
              <a:spcAft>
                <a:spcPct val="35000"/>
              </a:spcAft>
            </a:pPr>
            <a:r>
              <a:rPr lang="en-US" sz="1400" b="1" dirty="0">
                <a:solidFill>
                  <a:prstClr val="white"/>
                </a:solidFill>
              </a:rPr>
              <a:t>Tailored solutions with best practice experience</a:t>
            </a:r>
            <a:endParaRPr lang="en-US" sz="1400" b="1" dirty="0">
              <a:solidFill>
                <a:prstClr val="white"/>
              </a:solidFill>
            </a:endParaRPr>
          </a:p>
        </p:txBody>
      </p:sp>
      <p:sp>
        <p:nvSpPr>
          <p:cNvPr id="14" name="Freeform 13"/>
          <p:cNvSpPr/>
          <p:nvPr/>
        </p:nvSpPr>
        <p:spPr>
          <a:xfrm>
            <a:off x="5148266" y="4202932"/>
            <a:ext cx="5303834" cy="690520"/>
          </a:xfrm>
          <a:custGeom>
            <a:avLst/>
            <a:gdLst>
              <a:gd name="connsiteX0" fmla="*/ 176018 w 1056086"/>
              <a:gd name="connsiteY0" fmla="*/ 0 h 5303833"/>
              <a:gd name="connsiteX1" fmla="*/ 880068 w 1056086"/>
              <a:gd name="connsiteY1" fmla="*/ 0 h 5303833"/>
              <a:gd name="connsiteX2" fmla="*/ 1056086 w 1056086"/>
              <a:gd name="connsiteY2" fmla="*/ 176018 h 5303833"/>
              <a:gd name="connsiteX3" fmla="*/ 1056086 w 1056086"/>
              <a:gd name="connsiteY3" fmla="*/ 5303833 h 5303833"/>
              <a:gd name="connsiteX4" fmla="*/ 1056086 w 1056086"/>
              <a:gd name="connsiteY4" fmla="*/ 5303833 h 5303833"/>
              <a:gd name="connsiteX5" fmla="*/ 0 w 1056086"/>
              <a:gd name="connsiteY5" fmla="*/ 5303833 h 5303833"/>
              <a:gd name="connsiteX6" fmla="*/ 0 w 1056086"/>
              <a:gd name="connsiteY6" fmla="*/ 5303833 h 5303833"/>
              <a:gd name="connsiteX7" fmla="*/ 0 w 1056086"/>
              <a:gd name="connsiteY7" fmla="*/ 176018 h 5303833"/>
              <a:gd name="connsiteX8" fmla="*/ 176018 w 1056086"/>
              <a:gd name="connsiteY8" fmla="*/ 0 h 530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086" h="5303833">
                <a:moveTo>
                  <a:pt x="1056086" y="883992"/>
                </a:moveTo>
                <a:lnTo>
                  <a:pt x="1056086" y="4419841"/>
                </a:lnTo>
                <a:cubicBezTo>
                  <a:pt x="1056086" y="4908055"/>
                  <a:pt x="1040394" y="5303830"/>
                  <a:pt x="1021038" y="5303830"/>
                </a:cubicBezTo>
                <a:lnTo>
                  <a:pt x="0" y="5303830"/>
                </a:lnTo>
                <a:lnTo>
                  <a:pt x="0" y="5303830"/>
                </a:lnTo>
                <a:lnTo>
                  <a:pt x="0" y="3"/>
                </a:lnTo>
                <a:lnTo>
                  <a:pt x="0" y="3"/>
                </a:lnTo>
                <a:lnTo>
                  <a:pt x="1021038" y="3"/>
                </a:lnTo>
                <a:cubicBezTo>
                  <a:pt x="1040394" y="3"/>
                  <a:pt x="1056086" y="395778"/>
                  <a:pt x="1056086" y="883992"/>
                </a:cubicBezTo>
                <a:close/>
              </a:path>
            </a:pathLst>
          </a:custGeom>
          <a:solidFill>
            <a:schemeClr val="bg1">
              <a:lumMod val="95000"/>
              <a:alpha val="90000"/>
            </a:schemeClr>
          </a:solidFill>
          <a:ln w="6350">
            <a:solidFill>
              <a:srgbClr val="007D3F">
                <a:alpha val="90000"/>
              </a:srgbClr>
            </a:solidFill>
          </a:ln>
        </p:spPr>
        <p:style>
          <a:lnRef idx="2">
            <a:scrgbClr r="0" g="0" b="0"/>
          </a:lnRef>
          <a:fillRef idx="1">
            <a:scrgbClr r="0" g="0" b="0"/>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75379" rIns="299204" bIns="175380" numCol="1" spcCol="1270" anchor="ctr" anchorCtr="0">
            <a:noAutofit/>
          </a:bodyPr>
          <a:lstStyle/>
          <a:p>
            <a:pPr marL="0" lvl="1" defTabSz="711200">
              <a:lnSpc>
                <a:spcPct val="90000"/>
              </a:lnSpc>
              <a:spcAft>
                <a:spcPct val="15000"/>
              </a:spcAft>
            </a:pPr>
            <a:r>
              <a:rPr lang="en-GB" sz="1400" dirty="0">
                <a:solidFill>
                  <a:schemeClr val="tx2"/>
                </a:solidFill>
              </a:rPr>
              <a:t>IFC is working with the best professionals across the globe to achieve the highest results for clients</a:t>
            </a:r>
            <a:endParaRPr lang="en-US" sz="1400" dirty="0">
              <a:solidFill>
                <a:schemeClr val="tx2"/>
              </a:solidFill>
            </a:endParaRPr>
          </a:p>
        </p:txBody>
      </p:sp>
      <p:sp>
        <p:nvSpPr>
          <p:cNvPr id="15" name="Freeform 14"/>
          <p:cNvSpPr/>
          <p:nvPr/>
        </p:nvSpPr>
        <p:spPr>
          <a:xfrm>
            <a:off x="1836306" y="4238420"/>
            <a:ext cx="2519794" cy="633351"/>
          </a:xfrm>
          <a:custGeom>
            <a:avLst/>
            <a:gdLst>
              <a:gd name="connsiteX0" fmla="*/ 0 w 2519794"/>
              <a:gd name="connsiteY0" fmla="*/ 161445 h 968653"/>
              <a:gd name="connsiteX1" fmla="*/ 161445 w 2519794"/>
              <a:gd name="connsiteY1" fmla="*/ 0 h 968653"/>
              <a:gd name="connsiteX2" fmla="*/ 2358349 w 2519794"/>
              <a:gd name="connsiteY2" fmla="*/ 0 h 968653"/>
              <a:gd name="connsiteX3" fmla="*/ 2519794 w 2519794"/>
              <a:gd name="connsiteY3" fmla="*/ 161445 h 968653"/>
              <a:gd name="connsiteX4" fmla="*/ 2519794 w 2519794"/>
              <a:gd name="connsiteY4" fmla="*/ 807208 h 968653"/>
              <a:gd name="connsiteX5" fmla="*/ 2358349 w 2519794"/>
              <a:gd name="connsiteY5" fmla="*/ 968653 h 968653"/>
              <a:gd name="connsiteX6" fmla="*/ 161445 w 2519794"/>
              <a:gd name="connsiteY6" fmla="*/ 968653 h 968653"/>
              <a:gd name="connsiteX7" fmla="*/ 0 w 2519794"/>
              <a:gd name="connsiteY7" fmla="*/ 807208 h 968653"/>
              <a:gd name="connsiteX8" fmla="*/ 0 w 2519794"/>
              <a:gd name="connsiteY8" fmla="*/ 161445 h 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794" h="968653">
                <a:moveTo>
                  <a:pt x="0" y="161445"/>
                </a:moveTo>
                <a:cubicBezTo>
                  <a:pt x="0" y="72281"/>
                  <a:pt x="72281" y="0"/>
                  <a:pt x="161445" y="0"/>
                </a:cubicBezTo>
                <a:lnTo>
                  <a:pt x="2358349" y="0"/>
                </a:lnTo>
                <a:cubicBezTo>
                  <a:pt x="2447513" y="0"/>
                  <a:pt x="2519794" y="72281"/>
                  <a:pt x="2519794" y="161445"/>
                </a:cubicBezTo>
                <a:lnTo>
                  <a:pt x="2519794" y="807208"/>
                </a:lnTo>
                <a:cubicBezTo>
                  <a:pt x="2519794" y="896372"/>
                  <a:pt x="2447513" y="968653"/>
                  <a:pt x="2358349" y="968653"/>
                </a:cubicBezTo>
                <a:lnTo>
                  <a:pt x="161445" y="968653"/>
                </a:lnTo>
                <a:cubicBezTo>
                  <a:pt x="72281" y="968653"/>
                  <a:pt x="0" y="896372"/>
                  <a:pt x="0" y="807208"/>
                </a:cubicBezTo>
                <a:lnTo>
                  <a:pt x="0" y="161445"/>
                </a:lnTo>
                <a:close/>
              </a:path>
            </a:pathLst>
          </a:custGeom>
        </p:spPr>
        <p:style>
          <a:lnRef idx="2">
            <a:schemeClr val="lt1">
              <a:hueOff val="0"/>
              <a:satOff val="0"/>
              <a:lumOff val="0"/>
              <a:alphaOff val="0"/>
            </a:schemeClr>
          </a:lnRef>
          <a:fillRef idx="1">
            <a:schemeClr val="accent1">
              <a:shade val="50000"/>
              <a:hueOff val="361437"/>
              <a:satOff val="-7560"/>
              <a:lumOff val="42063"/>
              <a:alphaOff val="0"/>
            </a:schemeClr>
          </a:fillRef>
          <a:effectRef idx="0">
            <a:schemeClr val="accent1">
              <a:shade val="50000"/>
              <a:hueOff val="361437"/>
              <a:satOff val="-7560"/>
              <a:lumOff val="42063"/>
              <a:alphaOff val="0"/>
            </a:schemeClr>
          </a:effectRef>
          <a:fontRef idx="minor">
            <a:schemeClr val="lt1"/>
          </a:fontRef>
        </p:style>
        <p:txBody>
          <a:bodyPr spcFirstLastPara="0" vert="horz" wrap="square" lIns="108246" tIns="77766" rIns="108246" bIns="77766" numCol="1" spcCol="1270" anchor="ctr" anchorCtr="0">
            <a:noAutofit/>
          </a:bodyPr>
          <a:lstStyle/>
          <a:p>
            <a:pPr algn="ctr" defTabSz="711200">
              <a:lnSpc>
                <a:spcPct val="90000"/>
              </a:lnSpc>
              <a:spcAft>
                <a:spcPct val="35000"/>
              </a:spcAft>
            </a:pPr>
            <a:r>
              <a:rPr lang="en-GB" sz="1400" b="1" dirty="0">
                <a:solidFill>
                  <a:prstClr val="white"/>
                </a:solidFill>
              </a:rPr>
              <a:t>Global Footprint</a:t>
            </a:r>
            <a:endParaRPr lang="en-US" sz="1400" dirty="0">
              <a:solidFill>
                <a:prstClr val="white"/>
              </a:solidFill>
            </a:endParaRPr>
          </a:p>
        </p:txBody>
      </p:sp>
      <p:sp>
        <p:nvSpPr>
          <p:cNvPr id="16" name="Freeform 15"/>
          <p:cNvSpPr/>
          <p:nvPr/>
        </p:nvSpPr>
        <p:spPr>
          <a:xfrm>
            <a:off x="5148266" y="5262778"/>
            <a:ext cx="5303834" cy="690520"/>
          </a:xfrm>
          <a:custGeom>
            <a:avLst/>
            <a:gdLst>
              <a:gd name="connsiteX0" fmla="*/ 176018 w 1056086"/>
              <a:gd name="connsiteY0" fmla="*/ 0 h 5303833"/>
              <a:gd name="connsiteX1" fmla="*/ 880068 w 1056086"/>
              <a:gd name="connsiteY1" fmla="*/ 0 h 5303833"/>
              <a:gd name="connsiteX2" fmla="*/ 1056086 w 1056086"/>
              <a:gd name="connsiteY2" fmla="*/ 176018 h 5303833"/>
              <a:gd name="connsiteX3" fmla="*/ 1056086 w 1056086"/>
              <a:gd name="connsiteY3" fmla="*/ 5303833 h 5303833"/>
              <a:gd name="connsiteX4" fmla="*/ 1056086 w 1056086"/>
              <a:gd name="connsiteY4" fmla="*/ 5303833 h 5303833"/>
              <a:gd name="connsiteX5" fmla="*/ 0 w 1056086"/>
              <a:gd name="connsiteY5" fmla="*/ 5303833 h 5303833"/>
              <a:gd name="connsiteX6" fmla="*/ 0 w 1056086"/>
              <a:gd name="connsiteY6" fmla="*/ 5303833 h 5303833"/>
              <a:gd name="connsiteX7" fmla="*/ 0 w 1056086"/>
              <a:gd name="connsiteY7" fmla="*/ 176018 h 5303833"/>
              <a:gd name="connsiteX8" fmla="*/ 176018 w 1056086"/>
              <a:gd name="connsiteY8" fmla="*/ 0 h 530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086" h="5303833">
                <a:moveTo>
                  <a:pt x="1056086" y="883992"/>
                </a:moveTo>
                <a:lnTo>
                  <a:pt x="1056086" y="4419841"/>
                </a:lnTo>
                <a:cubicBezTo>
                  <a:pt x="1056086" y="4908055"/>
                  <a:pt x="1040394" y="5303830"/>
                  <a:pt x="1021038" y="5303830"/>
                </a:cubicBezTo>
                <a:lnTo>
                  <a:pt x="0" y="5303830"/>
                </a:lnTo>
                <a:lnTo>
                  <a:pt x="0" y="5303830"/>
                </a:lnTo>
                <a:lnTo>
                  <a:pt x="0" y="3"/>
                </a:lnTo>
                <a:lnTo>
                  <a:pt x="0" y="3"/>
                </a:lnTo>
                <a:lnTo>
                  <a:pt x="1021038" y="3"/>
                </a:lnTo>
                <a:cubicBezTo>
                  <a:pt x="1040394" y="3"/>
                  <a:pt x="1056086" y="395778"/>
                  <a:pt x="1056086" y="883992"/>
                </a:cubicBezTo>
                <a:close/>
              </a:path>
            </a:pathLst>
          </a:custGeom>
          <a:solidFill>
            <a:schemeClr val="bg1">
              <a:lumMod val="95000"/>
              <a:alpha val="90000"/>
            </a:schemeClr>
          </a:solidFill>
          <a:ln w="6350">
            <a:solidFill>
              <a:srgbClr val="007D3F">
                <a:alpha val="90000"/>
              </a:srgbClr>
            </a:solidFill>
          </a:ln>
        </p:spPr>
        <p:style>
          <a:lnRef idx="2">
            <a:scrgbClr r="0" g="0" b="0"/>
          </a:lnRef>
          <a:fillRef idx="1">
            <a:scrgbClr r="0" g="0" b="0"/>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75379" rIns="299204" bIns="175380" numCol="1" spcCol="1270" anchor="ctr" anchorCtr="0">
            <a:noAutofit/>
          </a:bodyPr>
          <a:lstStyle/>
          <a:p>
            <a:pPr marL="0" lvl="1" defTabSz="711200">
              <a:lnSpc>
                <a:spcPct val="90000"/>
              </a:lnSpc>
              <a:spcAft>
                <a:spcPct val="15000"/>
              </a:spcAft>
            </a:pPr>
            <a:r>
              <a:rPr lang="en-GB" sz="1400" dirty="0">
                <a:solidFill>
                  <a:schemeClr val="tx2"/>
                </a:solidFill>
              </a:rPr>
              <a:t>Rapid completion to developing momentum combined with focused commitment of the client in terms of resource availability and necessary inputs</a:t>
            </a:r>
            <a:endParaRPr lang="en-US" sz="1400" dirty="0">
              <a:solidFill>
                <a:schemeClr val="tx2"/>
              </a:solidFill>
            </a:endParaRPr>
          </a:p>
        </p:txBody>
      </p:sp>
      <p:sp>
        <p:nvSpPr>
          <p:cNvPr id="17" name="Freeform 16"/>
          <p:cNvSpPr/>
          <p:nvPr/>
        </p:nvSpPr>
        <p:spPr>
          <a:xfrm>
            <a:off x="1836306" y="5262779"/>
            <a:ext cx="2519794" cy="633351"/>
          </a:xfrm>
          <a:custGeom>
            <a:avLst/>
            <a:gdLst>
              <a:gd name="connsiteX0" fmla="*/ 0 w 2519794"/>
              <a:gd name="connsiteY0" fmla="*/ 161445 h 968653"/>
              <a:gd name="connsiteX1" fmla="*/ 161445 w 2519794"/>
              <a:gd name="connsiteY1" fmla="*/ 0 h 968653"/>
              <a:gd name="connsiteX2" fmla="*/ 2358349 w 2519794"/>
              <a:gd name="connsiteY2" fmla="*/ 0 h 968653"/>
              <a:gd name="connsiteX3" fmla="*/ 2519794 w 2519794"/>
              <a:gd name="connsiteY3" fmla="*/ 161445 h 968653"/>
              <a:gd name="connsiteX4" fmla="*/ 2519794 w 2519794"/>
              <a:gd name="connsiteY4" fmla="*/ 807208 h 968653"/>
              <a:gd name="connsiteX5" fmla="*/ 2358349 w 2519794"/>
              <a:gd name="connsiteY5" fmla="*/ 968653 h 968653"/>
              <a:gd name="connsiteX6" fmla="*/ 161445 w 2519794"/>
              <a:gd name="connsiteY6" fmla="*/ 968653 h 968653"/>
              <a:gd name="connsiteX7" fmla="*/ 0 w 2519794"/>
              <a:gd name="connsiteY7" fmla="*/ 807208 h 968653"/>
              <a:gd name="connsiteX8" fmla="*/ 0 w 2519794"/>
              <a:gd name="connsiteY8" fmla="*/ 161445 h 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794" h="968653">
                <a:moveTo>
                  <a:pt x="0" y="161445"/>
                </a:moveTo>
                <a:cubicBezTo>
                  <a:pt x="0" y="72281"/>
                  <a:pt x="72281" y="0"/>
                  <a:pt x="161445" y="0"/>
                </a:cubicBezTo>
                <a:lnTo>
                  <a:pt x="2358349" y="0"/>
                </a:lnTo>
                <a:cubicBezTo>
                  <a:pt x="2447513" y="0"/>
                  <a:pt x="2519794" y="72281"/>
                  <a:pt x="2519794" y="161445"/>
                </a:cubicBezTo>
                <a:lnTo>
                  <a:pt x="2519794" y="807208"/>
                </a:lnTo>
                <a:cubicBezTo>
                  <a:pt x="2519794" y="896372"/>
                  <a:pt x="2447513" y="968653"/>
                  <a:pt x="2358349" y="968653"/>
                </a:cubicBezTo>
                <a:lnTo>
                  <a:pt x="161445" y="968653"/>
                </a:lnTo>
                <a:cubicBezTo>
                  <a:pt x="72281" y="968653"/>
                  <a:pt x="0" y="896372"/>
                  <a:pt x="0" y="807208"/>
                </a:cubicBezTo>
                <a:lnTo>
                  <a:pt x="0" y="161445"/>
                </a:lnTo>
                <a:close/>
              </a:path>
            </a:pathLst>
          </a:custGeom>
        </p:spPr>
        <p:style>
          <a:lnRef idx="2">
            <a:schemeClr val="lt1">
              <a:hueOff val="0"/>
              <a:satOff val="0"/>
              <a:lumOff val="0"/>
              <a:alphaOff val="0"/>
            </a:schemeClr>
          </a:lnRef>
          <a:fillRef idx="1">
            <a:schemeClr val="accent1">
              <a:shade val="50000"/>
              <a:hueOff val="180719"/>
              <a:satOff val="-3780"/>
              <a:lumOff val="21031"/>
              <a:alphaOff val="0"/>
            </a:schemeClr>
          </a:fillRef>
          <a:effectRef idx="0">
            <a:schemeClr val="accent1">
              <a:shade val="50000"/>
              <a:hueOff val="180719"/>
              <a:satOff val="-3780"/>
              <a:lumOff val="21031"/>
              <a:alphaOff val="0"/>
            </a:schemeClr>
          </a:effectRef>
          <a:fontRef idx="minor">
            <a:schemeClr val="lt1"/>
          </a:fontRef>
        </p:style>
        <p:txBody>
          <a:bodyPr spcFirstLastPara="0" vert="horz" wrap="square" lIns="108246" tIns="77766" rIns="108246" bIns="77766" numCol="1" spcCol="1270" anchor="ctr" anchorCtr="0">
            <a:noAutofit/>
          </a:bodyPr>
          <a:lstStyle/>
          <a:p>
            <a:pPr algn="ctr" defTabSz="711200">
              <a:lnSpc>
                <a:spcPct val="90000"/>
              </a:lnSpc>
              <a:spcAft>
                <a:spcPct val="35000"/>
              </a:spcAft>
            </a:pPr>
            <a:r>
              <a:rPr lang="en-GB" sz="1400" b="1" dirty="0">
                <a:solidFill>
                  <a:prstClr val="white"/>
                </a:solidFill>
              </a:rPr>
              <a:t>Accelerated timeframe to get new designs mobilized</a:t>
            </a:r>
            <a:endParaRPr lang="en-US" sz="1400" dirty="0">
              <a:solidFill>
                <a:prstClr val="white"/>
              </a:solidFill>
            </a:endParaRPr>
          </a:p>
        </p:txBody>
      </p:sp>
      <p:sp>
        <p:nvSpPr>
          <p:cNvPr id="2" name="Striped Right Arrow 1"/>
          <p:cNvSpPr/>
          <p:nvPr/>
        </p:nvSpPr>
        <p:spPr bwMode="auto">
          <a:xfrm>
            <a:off x="4419600" y="2323119"/>
            <a:ext cx="685800" cy="398586"/>
          </a:xfrm>
          <a:prstGeom prst="stripedRightArrow">
            <a:avLst>
              <a:gd name="adj1" fmla="val 50000"/>
              <a:gd name="adj2" fmla="val 47441"/>
            </a:avLst>
          </a:prstGeom>
          <a:solidFill>
            <a:srgbClr val="0086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a:solidFill>
                <a:prstClr val="black"/>
              </a:solidFill>
              <a:latin typeface="Trebuchet MS" pitchFamily="-111" charset="0"/>
              <a:ea typeface="Times New Roman" pitchFamily="-111" charset="0"/>
              <a:cs typeface="Times New Roman" pitchFamily="-111" charset="0"/>
            </a:endParaRPr>
          </a:p>
        </p:txBody>
      </p:sp>
      <p:sp>
        <p:nvSpPr>
          <p:cNvPr id="19" name="Striped Right Arrow 18"/>
          <p:cNvSpPr/>
          <p:nvPr/>
        </p:nvSpPr>
        <p:spPr bwMode="auto">
          <a:xfrm>
            <a:off x="4437066" y="3264812"/>
            <a:ext cx="685800" cy="398586"/>
          </a:xfrm>
          <a:prstGeom prst="stripedRightArrow">
            <a:avLst>
              <a:gd name="adj1" fmla="val 50000"/>
              <a:gd name="adj2" fmla="val 47441"/>
            </a:avLst>
          </a:prstGeom>
          <a:solidFill>
            <a:srgbClr val="0086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a:solidFill>
                <a:prstClr val="black"/>
              </a:solidFill>
              <a:latin typeface="Trebuchet MS" pitchFamily="-111" charset="0"/>
              <a:ea typeface="Times New Roman" pitchFamily="-111" charset="0"/>
              <a:cs typeface="Times New Roman" pitchFamily="-111" charset="0"/>
            </a:endParaRPr>
          </a:p>
        </p:txBody>
      </p:sp>
      <p:sp>
        <p:nvSpPr>
          <p:cNvPr id="20" name="Striped Right Arrow 19"/>
          <p:cNvSpPr/>
          <p:nvPr/>
        </p:nvSpPr>
        <p:spPr bwMode="auto">
          <a:xfrm>
            <a:off x="4419600" y="4348899"/>
            <a:ext cx="685800" cy="398586"/>
          </a:xfrm>
          <a:prstGeom prst="stripedRightArrow">
            <a:avLst>
              <a:gd name="adj1" fmla="val 50000"/>
              <a:gd name="adj2" fmla="val 47441"/>
            </a:avLst>
          </a:prstGeom>
          <a:solidFill>
            <a:srgbClr val="0086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a:solidFill>
                <a:prstClr val="black"/>
              </a:solidFill>
              <a:latin typeface="Trebuchet MS" pitchFamily="-111" charset="0"/>
              <a:ea typeface="Times New Roman" pitchFamily="-111" charset="0"/>
              <a:cs typeface="Times New Roman" pitchFamily="-111" charset="0"/>
            </a:endParaRPr>
          </a:p>
        </p:txBody>
      </p:sp>
      <p:sp>
        <p:nvSpPr>
          <p:cNvPr id="21" name="Striped Right Arrow 20"/>
          <p:cNvSpPr/>
          <p:nvPr/>
        </p:nvSpPr>
        <p:spPr bwMode="auto">
          <a:xfrm>
            <a:off x="4419600" y="5392309"/>
            <a:ext cx="685800" cy="398586"/>
          </a:xfrm>
          <a:prstGeom prst="stripedRightArrow">
            <a:avLst>
              <a:gd name="adj1" fmla="val 50000"/>
              <a:gd name="adj2" fmla="val 47441"/>
            </a:avLst>
          </a:prstGeom>
          <a:solidFill>
            <a:srgbClr val="0086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a:solidFill>
                <a:prstClr val="black"/>
              </a:solidFill>
              <a:latin typeface="Trebuchet MS" pitchFamily="-111" charset="0"/>
              <a:ea typeface="Times New Roman" pitchFamily="-111" charset="0"/>
              <a:cs typeface="Times New Roman" pitchFamily="-111" charset="0"/>
            </a:endParaRPr>
          </a:p>
        </p:txBody>
      </p:sp>
      <p:sp>
        <p:nvSpPr>
          <p:cNvPr id="23" name="Title 1"/>
          <p:cNvSpPr txBox="1">
            <a:spLocks/>
          </p:cNvSpPr>
          <p:nvPr/>
        </p:nvSpPr>
        <p:spPr>
          <a:xfrm>
            <a:off x="1730477" y="427038"/>
            <a:ext cx="8804788" cy="563562"/>
          </a:xfrm>
          <a:prstGeom prst="rect">
            <a:avLst/>
          </a:prstGeom>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a:r>
              <a:rPr lang="en-US" dirty="0"/>
              <a:t>Why partner with IFC?</a:t>
            </a:r>
            <a:endParaRPr lang="en-US" dirty="0"/>
          </a:p>
        </p:txBody>
      </p:sp>
      <p:sp>
        <p:nvSpPr>
          <p:cNvPr id="24" name="Freeform 23"/>
          <p:cNvSpPr/>
          <p:nvPr/>
        </p:nvSpPr>
        <p:spPr>
          <a:xfrm>
            <a:off x="5148266" y="3147430"/>
            <a:ext cx="5303834" cy="690520"/>
          </a:xfrm>
          <a:custGeom>
            <a:avLst/>
            <a:gdLst>
              <a:gd name="connsiteX0" fmla="*/ 176018 w 1056086"/>
              <a:gd name="connsiteY0" fmla="*/ 0 h 5303833"/>
              <a:gd name="connsiteX1" fmla="*/ 880068 w 1056086"/>
              <a:gd name="connsiteY1" fmla="*/ 0 h 5303833"/>
              <a:gd name="connsiteX2" fmla="*/ 1056086 w 1056086"/>
              <a:gd name="connsiteY2" fmla="*/ 176018 h 5303833"/>
              <a:gd name="connsiteX3" fmla="*/ 1056086 w 1056086"/>
              <a:gd name="connsiteY3" fmla="*/ 5303833 h 5303833"/>
              <a:gd name="connsiteX4" fmla="*/ 1056086 w 1056086"/>
              <a:gd name="connsiteY4" fmla="*/ 5303833 h 5303833"/>
              <a:gd name="connsiteX5" fmla="*/ 0 w 1056086"/>
              <a:gd name="connsiteY5" fmla="*/ 5303833 h 5303833"/>
              <a:gd name="connsiteX6" fmla="*/ 0 w 1056086"/>
              <a:gd name="connsiteY6" fmla="*/ 5303833 h 5303833"/>
              <a:gd name="connsiteX7" fmla="*/ 0 w 1056086"/>
              <a:gd name="connsiteY7" fmla="*/ 176018 h 5303833"/>
              <a:gd name="connsiteX8" fmla="*/ 176018 w 1056086"/>
              <a:gd name="connsiteY8" fmla="*/ 0 h 530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086" h="5303833">
                <a:moveTo>
                  <a:pt x="1056086" y="883992"/>
                </a:moveTo>
                <a:lnTo>
                  <a:pt x="1056086" y="4419841"/>
                </a:lnTo>
                <a:cubicBezTo>
                  <a:pt x="1056086" y="4908055"/>
                  <a:pt x="1040394" y="5303830"/>
                  <a:pt x="1021038" y="5303830"/>
                </a:cubicBezTo>
                <a:lnTo>
                  <a:pt x="0" y="5303830"/>
                </a:lnTo>
                <a:lnTo>
                  <a:pt x="0" y="5303830"/>
                </a:lnTo>
                <a:lnTo>
                  <a:pt x="0" y="3"/>
                </a:lnTo>
                <a:lnTo>
                  <a:pt x="0" y="3"/>
                </a:lnTo>
                <a:lnTo>
                  <a:pt x="1021038" y="3"/>
                </a:lnTo>
                <a:cubicBezTo>
                  <a:pt x="1040394" y="3"/>
                  <a:pt x="1056086" y="395778"/>
                  <a:pt x="1056086" y="883992"/>
                </a:cubicBezTo>
                <a:close/>
              </a:path>
            </a:pathLst>
          </a:custGeom>
          <a:solidFill>
            <a:schemeClr val="bg1">
              <a:lumMod val="95000"/>
              <a:alpha val="90000"/>
            </a:schemeClr>
          </a:solidFill>
          <a:ln w="6350">
            <a:solidFill>
              <a:srgbClr val="007D3F">
                <a:alpha val="90000"/>
              </a:srgbClr>
            </a:solidFill>
          </a:ln>
        </p:spPr>
        <p:style>
          <a:lnRef idx="2">
            <a:scrgbClr r="0" g="0" b="0"/>
          </a:lnRef>
          <a:fillRef idx="1">
            <a:scrgbClr r="0" g="0" b="0"/>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75379" rIns="299204" bIns="175380" numCol="1" spcCol="1270" anchor="ctr" anchorCtr="0">
            <a:noAutofit/>
          </a:bodyPr>
          <a:lstStyle/>
          <a:p>
            <a:pPr marL="0" lvl="1" defTabSz="711200">
              <a:lnSpc>
                <a:spcPct val="90000"/>
              </a:lnSpc>
              <a:spcAft>
                <a:spcPct val="15000"/>
              </a:spcAft>
            </a:pPr>
            <a:r>
              <a:rPr lang="en-GB" sz="1400" dirty="0">
                <a:solidFill>
                  <a:schemeClr val="tx2"/>
                </a:solidFill>
              </a:rPr>
              <a:t>Strong relationships with the government, private sector, real sector and financial institutions helping synergise efforts  and enhance peer to peer learning</a:t>
            </a:r>
            <a:endParaRPr lang="en-US" sz="1400" dirty="0">
              <a:solidFill>
                <a:schemeClr val="tx2"/>
              </a:solidFill>
            </a:endParaRPr>
          </a:p>
        </p:txBody>
      </p:sp>
      <p:sp>
        <p:nvSpPr>
          <p:cNvPr id="25" name="Freeform 24"/>
          <p:cNvSpPr/>
          <p:nvPr/>
        </p:nvSpPr>
        <p:spPr>
          <a:xfrm>
            <a:off x="1836306" y="3147431"/>
            <a:ext cx="2519794" cy="633351"/>
          </a:xfrm>
          <a:custGeom>
            <a:avLst/>
            <a:gdLst>
              <a:gd name="connsiteX0" fmla="*/ 0 w 2519794"/>
              <a:gd name="connsiteY0" fmla="*/ 161445 h 968653"/>
              <a:gd name="connsiteX1" fmla="*/ 161445 w 2519794"/>
              <a:gd name="connsiteY1" fmla="*/ 0 h 968653"/>
              <a:gd name="connsiteX2" fmla="*/ 2358349 w 2519794"/>
              <a:gd name="connsiteY2" fmla="*/ 0 h 968653"/>
              <a:gd name="connsiteX3" fmla="*/ 2519794 w 2519794"/>
              <a:gd name="connsiteY3" fmla="*/ 161445 h 968653"/>
              <a:gd name="connsiteX4" fmla="*/ 2519794 w 2519794"/>
              <a:gd name="connsiteY4" fmla="*/ 807208 h 968653"/>
              <a:gd name="connsiteX5" fmla="*/ 2358349 w 2519794"/>
              <a:gd name="connsiteY5" fmla="*/ 968653 h 968653"/>
              <a:gd name="connsiteX6" fmla="*/ 161445 w 2519794"/>
              <a:gd name="connsiteY6" fmla="*/ 968653 h 968653"/>
              <a:gd name="connsiteX7" fmla="*/ 0 w 2519794"/>
              <a:gd name="connsiteY7" fmla="*/ 807208 h 968653"/>
              <a:gd name="connsiteX8" fmla="*/ 0 w 2519794"/>
              <a:gd name="connsiteY8" fmla="*/ 161445 h 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794" h="968653">
                <a:moveTo>
                  <a:pt x="0" y="161445"/>
                </a:moveTo>
                <a:cubicBezTo>
                  <a:pt x="0" y="72281"/>
                  <a:pt x="72281" y="0"/>
                  <a:pt x="161445" y="0"/>
                </a:cubicBezTo>
                <a:lnTo>
                  <a:pt x="2358349" y="0"/>
                </a:lnTo>
                <a:cubicBezTo>
                  <a:pt x="2447513" y="0"/>
                  <a:pt x="2519794" y="72281"/>
                  <a:pt x="2519794" y="161445"/>
                </a:cubicBezTo>
                <a:lnTo>
                  <a:pt x="2519794" y="807208"/>
                </a:lnTo>
                <a:cubicBezTo>
                  <a:pt x="2519794" y="896372"/>
                  <a:pt x="2447513" y="968653"/>
                  <a:pt x="2358349" y="968653"/>
                </a:cubicBezTo>
                <a:lnTo>
                  <a:pt x="161445" y="968653"/>
                </a:lnTo>
                <a:cubicBezTo>
                  <a:pt x="72281" y="968653"/>
                  <a:pt x="0" y="896372"/>
                  <a:pt x="0" y="807208"/>
                </a:cubicBezTo>
                <a:lnTo>
                  <a:pt x="0" y="161445"/>
                </a:lnTo>
                <a:close/>
              </a:path>
            </a:pathLst>
          </a:custGeom>
        </p:spPr>
        <p:style>
          <a:lnRef idx="2">
            <a:schemeClr val="lt1">
              <a:hueOff val="0"/>
              <a:satOff val="0"/>
              <a:lumOff val="0"/>
              <a:alphaOff val="0"/>
            </a:schemeClr>
          </a:lnRef>
          <a:fillRef idx="1">
            <a:schemeClr val="accent1">
              <a:shade val="50000"/>
              <a:hueOff val="180719"/>
              <a:satOff val="-3780"/>
              <a:lumOff val="21031"/>
              <a:alphaOff val="0"/>
            </a:schemeClr>
          </a:fillRef>
          <a:effectRef idx="0">
            <a:schemeClr val="accent1">
              <a:shade val="50000"/>
              <a:hueOff val="180719"/>
              <a:satOff val="-3780"/>
              <a:lumOff val="21031"/>
              <a:alphaOff val="0"/>
            </a:schemeClr>
          </a:effectRef>
          <a:fontRef idx="minor">
            <a:schemeClr val="lt1"/>
          </a:fontRef>
        </p:style>
        <p:txBody>
          <a:bodyPr spcFirstLastPara="0" vert="horz" wrap="square" lIns="108246" tIns="77766" rIns="108246" bIns="77766" numCol="1" spcCol="1270" anchor="ctr" anchorCtr="0">
            <a:noAutofit/>
          </a:bodyPr>
          <a:lstStyle/>
          <a:p>
            <a:pPr algn="ctr" defTabSz="711200">
              <a:lnSpc>
                <a:spcPct val="90000"/>
              </a:lnSpc>
              <a:spcAft>
                <a:spcPct val="35000"/>
              </a:spcAft>
            </a:pPr>
            <a:r>
              <a:rPr lang="en-GB" sz="1400" b="1" dirty="0">
                <a:solidFill>
                  <a:prstClr val="white"/>
                </a:solidFill>
              </a:rPr>
              <a:t>Access to key stakeholders</a:t>
            </a:r>
            <a:endParaRPr lang="en-US" sz="1400" dirty="0">
              <a:solidFill>
                <a:prstClr val="white"/>
              </a:solidFill>
            </a:endParaRPr>
          </a:p>
        </p:txBody>
      </p:sp>
      <p:sp>
        <p:nvSpPr>
          <p:cNvPr id="26" name="Striped Right Arrow 25"/>
          <p:cNvSpPr/>
          <p:nvPr/>
        </p:nvSpPr>
        <p:spPr bwMode="auto">
          <a:xfrm>
            <a:off x="4411666" y="1298564"/>
            <a:ext cx="685800" cy="398586"/>
          </a:xfrm>
          <a:prstGeom prst="stripedRightArrow">
            <a:avLst>
              <a:gd name="adj1" fmla="val 50000"/>
              <a:gd name="adj2" fmla="val 47441"/>
            </a:avLst>
          </a:prstGeom>
          <a:solidFill>
            <a:srgbClr val="0086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a:solidFill>
                <a:prstClr val="black"/>
              </a:solidFill>
              <a:latin typeface="Trebuchet MS" pitchFamily="-111" charset="0"/>
              <a:ea typeface="Times New Roman" pitchFamily="-111" charset="0"/>
              <a:cs typeface="Times New Roman" pitchFamily="-111" charset="0"/>
            </a:endParaRPr>
          </a:p>
        </p:txBody>
      </p:sp>
      <p:sp>
        <p:nvSpPr>
          <p:cNvPr id="28" name="Slide Number Placeholder 1"/>
          <p:cNvSpPr>
            <a:spLocks noGrp="1"/>
          </p:cNvSpPr>
          <p:nvPr>
            <p:ph type="sldNum" sz="quarter" idx="4294967295"/>
          </p:nvPr>
        </p:nvSpPr>
        <p:spPr>
          <a:xfrm>
            <a:off x="8789988" y="6450806"/>
            <a:ext cx="1884363" cy="279400"/>
          </a:xfrm>
          <a:prstGeom prst="rect">
            <a:avLst/>
          </a:prstGeom>
        </p:spPr>
        <p:txBody>
          <a:bodyPr/>
          <a:lstStyle/>
          <a:p>
            <a:pPr algn="r">
              <a:defRPr/>
            </a:pPr>
            <a:fld id="{F6479ABC-898F-447F-9A12-77A7FA88AC91}" type="slidenum">
              <a:rPr lang="en-US" sz="1100">
                <a:solidFill>
                  <a:schemeClr val="tx2"/>
                </a:solidFill>
              </a:rPr>
              <a:pPr algn="r">
                <a:defRPr/>
              </a:pPr>
              <a:t>7</a:t>
            </a:fld>
            <a:endParaRPr lang="en-US" sz="1100" dirty="0">
              <a:solidFill>
                <a:schemeClr val="tx2"/>
              </a:solidFill>
            </a:endParaRPr>
          </a:p>
        </p:txBody>
      </p:sp>
    </p:spTree>
    <p:extLst>
      <p:ext uri="{BB962C8B-B14F-4D97-AF65-F5344CB8AC3E}">
        <p14:creationId xmlns:p14="http://schemas.microsoft.com/office/powerpoint/2010/main" val="409067121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8" name="Freeform 2"/>
          <p:cNvSpPr>
            <a:spLocks/>
          </p:cNvSpPr>
          <p:nvPr/>
        </p:nvSpPr>
        <p:spPr bwMode="auto">
          <a:xfrm>
            <a:off x="7569200" y="3590925"/>
            <a:ext cx="730250" cy="736600"/>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82" name="Freeform 6"/>
          <p:cNvSpPr>
            <a:spLocks/>
          </p:cNvSpPr>
          <p:nvPr/>
        </p:nvSpPr>
        <p:spPr bwMode="auto">
          <a:xfrm>
            <a:off x="5238750" y="2543176"/>
            <a:ext cx="261938" cy="130175"/>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83" name="Freeform 7"/>
          <p:cNvSpPr>
            <a:spLocks/>
          </p:cNvSpPr>
          <p:nvPr/>
        </p:nvSpPr>
        <p:spPr bwMode="auto">
          <a:xfrm>
            <a:off x="4013200" y="1666875"/>
            <a:ext cx="1525588" cy="1136650"/>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84" name="Freeform 8"/>
          <p:cNvSpPr>
            <a:spLocks/>
          </p:cNvSpPr>
          <p:nvPr/>
        </p:nvSpPr>
        <p:spPr bwMode="auto">
          <a:xfrm>
            <a:off x="2890838" y="3676651"/>
            <a:ext cx="766762" cy="485775"/>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85" name="Freeform 9"/>
          <p:cNvSpPr>
            <a:spLocks/>
          </p:cNvSpPr>
          <p:nvPr/>
        </p:nvSpPr>
        <p:spPr bwMode="auto">
          <a:xfrm>
            <a:off x="4343400" y="3105150"/>
            <a:ext cx="173038" cy="158750"/>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grpSp>
        <p:nvGrpSpPr>
          <p:cNvPr id="2" name="Group 10"/>
          <p:cNvGrpSpPr>
            <a:grpSpLocks/>
          </p:cNvGrpSpPr>
          <p:nvPr/>
        </p:nvGrpSpPr>
        <p:grpSpPr bwMode="auto">
          <a:xfrm>
            <a:off x="2293938" y="1695451"/>
            <a:ext cx="2144712" cy="1711325"/>
            <a:chOff x="464" y="783"/>
            <a:chExt cx="1350" cy="1078"/>
          </a:xfrm>
          <a:noFill/>
          <a:effectLst>
            <a:innerShdw blurRad="63500" dist="50800" dir="13500000">
              <a:prstClr val="black">
                <a:alpha val="50000"/>
              </a:prstClr>
            </a:innerShdw>
          </a:effectLst>
          <a:scene3d>
            <a:camera prst="orthographicFront"/>
            <a:lightRig rig="glow" dir="t"/>
          </a:scene3d>
        </p:grpSpPr>
        <p:sp>
          <p:nvSpPr>
            <p:cNvPr id="1816587" name="Freeform 11"/>
            <p:cNvSpPr>
              <a:spLocks/>
            </p:cNvSpPr>
            <p:nvPr/>
          </p:nvSpPr>
          <p:spPr bwMode="auto">
            <a:xfrm>
              <a:off x="704" y="1087"/>
              <a:ext cx="166" cy="104"/>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88" name="Freeform 12"/>
            <p:cNvSpPr>
              <a:spLocks/>
            </p:cNvSpPr>
            <p:nvPr/>
          </p:nvSpPr>
          <p:spPr bwMode="auto">
            <a:xfrm>
              <a:off x="814" y="1125"/>
              <a:ext cx="284" cy="136"/>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89" name="Freeform 13"/>
            <p:cNvSpPr>
              <a:spLocks/>
            </p:cNvSpPr>
            <p:nvPr/>
          </p:nvSpPr>
          <p:spPr bwMode="auto">
            <a:xfrm>
              <a:off x="836" y="1011"/>
              <a:ext cx="190" cy="82"/>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0" name="Freeform 14"/>
            <p:cNvSpPr>
              <a:spLocks/>
            </p:cNvSpPr>
            <p:nvPr/>
          </p:nvSpPr>
          <p:spPr bwMode="auto">
            <a:xfrm>
              <a:off x="1026" y="925"/>
              <a:ext cx="106" cy="56"/>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1" name="Freeform 15"/>
            <p:cNvSpPr>
              <a:spLocks/>
            </p:cNvSpPr>
            <p:nvPr/>
          </p:nvSpPr>
          <p:spPr bwMode="auto">
            <a:xfrm>
              <a:off x="1042" y="1017"/>
              <a:ext cx="112" cy="56"/>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2" name="Freeform 16"/>
            <p:cNvSpPr>
              <a:spLocks/>
            </p:cNvSpPr>
            <p:nvPr/>
          </p:nvSpPr>
          <p:spPr bwMode="auto">
            <a:xfrm>
              <a:off x="1168" y="1003"/>
              <a:ext cx="270" cy="84"/>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3" name="Freeform 17"/>
            <p:cNvSpPr>
              <a:spLocks/>
            </p:cNvSpPr>
            <p:nvPr/>
          </p:nvSpPr>
          <p:spPr bwMode="auto">
            <a:xfrm>
              <a:off x="1182" y="1101"/>
              <a:ext cx="90" cy="64"/>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4" name="Freeform 18"/>
            <p:cNvSpPr>
              <a:spLocks/>
            </p:cNvSpPr>
            <p:nvPr/>
          </p:nvSpPr>
          <p:spPr bwMode="auto">
            <a:xfrm>
              <a:off x="1242" y="783"/>
              <a:ext cx="490" cy="252"/>
            </a:xfrm>
            <a:custGeom>
              <a:avLst/>
              <a:gdLst/>
              <a:ahLst/>
              <a:cxnLst>
                <a:cxn ang="0">
                  <a:pos x="370" y="94"/>
                </a:cxn>
                <a:cxn ang="0">
                  <a:pos x="324" y="130"/>
                </a:cxn>
                <a:cxn ang="0">
                  <a:pos x="280" y="126"/>
                </a:cxn>
                <a:cxn ang="0">
                  <a:pos x="296" y="138"/>
                </a:cxn>
                <a:cxn ang="0">
                  <a:pos x="264" y="140"/>
                </a:cxn>
                <a:cxn ang="0">
                  <a:pos x="254" y="148"/>
                </a:cxn>
                <a:cxn ang="0">
                  <a:pos x="254" y="154"/>
                </a:cxn>
                <a:cxn ang="0">
                  <a:pos x="268" y="170"/>
                </a:cxn>
                <a:cxn ang="0">
                  <a:pos x="260" y="184"/>
                </a:cxn>
                <a:cxn ang="0">
                  <a:pos x="220" y="206"/>
                </a:cxn>
                <a:cxn ang="0">
                  <a:pos x="164" y="216"/>
                </a:cxn>
                <a:cxn ang="0">
                  <a:pos x="206" y="232"/>
                </a:cxn>
                <a:cxn ang="0">
                  <a:pos x="224" y="236"/>
                </a:cxn>
                <a:cxn ang="0">
                  <a:pos x="172" y="252"/>
                </a:cxn>
                <a:cxn ang="0">
                  <a:pos x="138" y="238"/>
                </a:cxn>
                <a:cxn ang="0">
                  <a:pos x="88" y="244"/>
                </a:cxn>
                <a:cxn ang="0">
                  <a:pos x="62" y="244"/>
                </a:cxn>
                <a:cxn ang="0">
                  <a:pos x="42" y="224"/>
                </a:cxn>
                <a:cxn ang="0">
                  <a:pos x="80" y="212"/>
                </a:cxn>
                <a:cxn ang="0">
                  <a:pos x="88" y="196"/>
                </a:cxn>
                <a:cxn ang="0">
                  <a:pos x="132" y="212"/>
                </a:cxn>
                <a:cxn ang="0">
                  <a:pos x="140" y="194"/>
                </a:cxn>
                <a:cxn ang="0">
                  <a:pos x="108" y="194"/>
                </a:cxn>
                <a:cxn ang="0">
                  <a:pos x="106" y="180"/>
                </a:cxn>
                <a:cxn ang="0">
                  <a:pos x="68" y="176"/>
                </a:cxn>
                <a:cxn ang="0">
                  <a:pos x="114" y="160"/>
                </a:cxn>
                <a:cxn ang="0">
                  <a:pos x="160" y="158"/>
                </a:cxn>
                <a:cxn ang="0">
                  <a:pos x="114" y="138"/>
                </a:cxn>
                <a:cxn ang="0">
                  <a:pos x="86" y="114"/>
                </a:cxn>
                <a:cxn ang="0">
                  <a:pos x="144" y="120"/>
                </a:cxn>
                <a:cxn ang="0">
                  <a:pos x="166" y="126"/>
                </a:cxn>
                <a:cxn ang="0">
                  <a:pos x="168" y="104"/>
                </a:cxn>
                <a:cxn ang="0">
                  <a:pos x="208" y="86"/>
                </a:cxn>
                <a:cxn ang="0">
                  <a:pos x="226" y="68"/>
                </a:cxn>
                <a:cxn ang="0">
                  <a:pos x="162" y="96"/>
                </a:cxn>
                <a:cxn ang="0">
                  <a:pos x="128" y="100"/>
                </a:cxn>
                <a:cxn ang="0">
                  <a:pos x="98" y="82"/>
                </a:cxn>
                <a:cxn ang="0">
                  <a:pos x="62" y="78"/>
                </a:cxn>
                <a:cxn ang="0">
                  <a:pos x="48" y="66"/>
                </a:cxn>
                <a:cxn ang="0">
                  <a:pos x="32" y="66"/>
                </a:cxn>
                <a:cxn ang="0">
                  <a:pos x="20" y="56"/>
                </a:cxn>
                <a:cxn ang="0">
                  <a:pos x="36" y="50"/>
                </a:cxn>
                <a:cxn ang="0">
                  <a:pos x="80" y="46"/>
                </a:cxn>
                <a:cxn ang="0">
                  <a:pos x="102" y="28"/>
                </a:cxn>
                <a:cxn ang="0">
                  <a:pos x="168" y="40"/>
                </a:cxn>
                <a:cxn ang="0">
                  <a:pos x="164" y="18"/>
                </a:cxn>
                <a:cxn ang="0">
                  <a:pos x="216" y="10"/>
                </a:cxn>
                <a:cxn ang="0">
                  <a:pos x="254" y="22"/>
                </a:cxn>
                <a:cxn ang="0">
                  <a:pos x="278" y="4"/>
                </a:cxn>
                <a:cxn ang="0">
                  <a:pos x="298" y="2"/>
                </a:cxn>
                <a:cxn ang="0">
                  <a:pos x="350" y="2"/>
                </a:cxn>
                <a:cxn ang="0">
                  <a:pos x="388" y="16"/>
                </a:cxn>
                <a:cxn ang="0">
                  <a:pos x="452" y="14"/>
                </a:cxn>
                <a:cxn ang="0">
                  <a:pos x="482" y="40"/>
                </a:cxn>
                <a:cxn ang="0">
                  <a:pos x="376" y="62"/>
                </a:cxn>
                <a:cxn ang="0">
                  <a:pos x="398" y="70"/>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5" name="Freeform 19"/>
            <p:cNvSpPr>
              <a:spLocks/>
            </p:cNvSpPr>
            <p:nvPr/>
          </p:nvSpPr>
          <p:spPr bwMode="auto">
            <a:xfrm>
              <a:off x="464" y="1171"/>
              <a:ext cx="1350" cy="690"/>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6" name="Freeform 20"/>
            <p:cNvSpPr>
              <a:spLocks/>
            </p:cNvSpPr>
            <p:nvPr/>
          </p:nvSpPr>
          <p:spPr bwMode="auto">
            <a:xfrm>
              <a:off x="1004" y="1111"/>
              <a:ext cx="38" cy="28"/>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7" name="Freeform 21"/>
            <p:cNvSpPr>
              <a:spLocks/>
            </p:cNvSpPr>
            <p:nvPr/>
          </p:nvSpPr>
          <p:spPr bwMode="auto">
            <a:xfrm>
              <a:off x="754" y="987"/>
              <a:ext cx="112" cy="58"/>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8" name="Freeform 22"/>
            <p:cNvSpPr>
              <a:spLocks/>
            </p:cNvSpPr>
            <p:nvPr/>
          </p:nvSpPr>
          <p:spPr bwMode="auto">
            <a:xfrm>
              <a:off x="808" y="1037"/>
              <a:ext cx="28" cy="20"/>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599" name="Freeform 23"/>
            <p:cNvSpPr>
              <a:spLocks/>
            </p:cNvSpPr>
            <p:nvPr/>
          </p:nvSpPr>
          <p:spPr bwMode="auto">
            <a:xfrm>
              <a:off x="904" y="971"/>
              <a:ext cx="56" cy="26"/>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0" name="Freeform 24"/>
            <p:cNvSpPr>
              <a:spLocks/>
            </p:cNvSpPr>
            <p:nvPr/>
          </p:nvSpPr>
          <p:spPr bwMode="auto">
            <a:xfrm>
              <a:off x="904" y="947"/>
              <a:ext cx="64" cy="18"/>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1" name="Freeform 25"/>
            <p:cNvSpPr>
              <a:spLocks/>
            </p:cNvSpPr>
            <p:nvPr/>
          </p:nvSpPr>
          <p:spPr bwMode="auto">
            <a:xfrm>
              <a:off x="1074" y="1109"/>
              <a:ext cx="96" cy="78"/>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2" name="Freeform 26"/>
            <p:cNvSpPr>
              <a:spLocks/>
            </p:cNvSpPr>
            <p:nvPr/>
          </p:nvSpPr>
          <p:spPr bwMode="auto">
            <a:xfrm>
              <a:off x="1170" y="1047"/>
              <a:ext cx="46" cy="34"/>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3" name="Freeform 27"/>
            <p:cNvSpPr>
              <a:spLocks/>
            </p:cNvSpPr>
            <p:nvPr/>
          </p:nvSpPr>
          <p:spPr bwMode="auto">
            <a:xfrm>
              <a:off x="1142" y="945"/>
              <a:ext cx="54" cy="32"/>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4" name="Freeform 28"/>
            <p:cNvSpPr>
              <a:spLocks/>
            </p:cNvSpPr>
            <p:nvPr/>
          </p:nvSpPr>
          <p:spPr bwMode="auto">
            <a:xfrm>
              <a:off x="1166" y="853"/>
              <a:ext cx="182" cy="116"/>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5" name="Freeform 29"/>
            <p:cNvSpPr>
              <a:spLocks/>
            </p:cNvSpPr>
            <p:nvPr/>
          </p:nvSpPr>
          <p:spPr bwMode="auto">
            <a:xfrm>
              <a:off x="1108" y="897"/>
              <a:ext cx="26" cy="16"/>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6" name="Freeform 30"/>
            <p:cNvSpPr>
              <a:spLocks/>
            </p:cNvSpPr>
            <p:nvPr/>
          </p:nvSpPr>
          <p:spPr bwMode="auto">
            <a:xfrm>
              <a:off x="1420" y="1113"/>
              <a:ext cx="70" cy="28"/>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7" name="Freeform 31"/>
            <p:cNvSpPr>
              <a:spLocks/>
            </p:cNvSpPr>
            <p:nvPr/>
          </p:nvSpPr>
          <p:spPr bwMode="auto">
            <a:xfrm>
              <a:off x="1474" y="1269"/>
              <a:ext cx="36" cy="30"/>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8" name="Freeform 32"/>
            <p:cNvSpPr>
              <a:spLocks/>
            </p:cNvSpPr>
            <p:nvPr/>
          </p:nvSpPr>
          <p:spPr bwMode="auto">
            <a:xfrm>
              <a:off x="1316" y="1335"/>
              <a:ext cx="110" cy="70"/>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09" name="Freeform 33"/>
            <p:cNvSpPr>
              <a:spLocks/>
            </p:cNvSpPr>
            <p:nvPr/>
          </p:nvSpPr>
          <p:spPr bwMode="auto">
            <a:xfrm>
              <a:off x="1124" y="1227"/>
              <a:ext cx="68" cy="36"/>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10" name="Freeform 34"/>
            <p:cNvSpPr>
              <a:spLocks/>
            </p:cNvSpPr>
            <p:nvPr/>
          </p:nvSpPr>
          <p:spPr bwMode="auto">
            <a:xfrm>
              <a:off x="1274" y="1109"/>
              <a:ext cx="460" cy="328"/>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11" name="Freeform 35"/>
            <p:cNvSpPr>
              <a:spLocks/>
            </p:cNvSpPr>
            <p:nvPr/>
          </p:nvSpPr>
          <p:spPr bwMode="auto">
            <a:xfrm>
              <a:off x="1364" y="1409"/>
              <a:ext cx="36" cy="22"/>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12" name="Freeform 36"/>
            <p:cNvSpPr>
              <a:spLocks/>
            </p:cNvSpPr>
            <p:nvPr/>
          </p:nvSpPr>
          <p:spPr bwMode="auto">
            <a:xfrm>
              <a:off x="1426" y="1423"/>
              <a:ext cx="18" cy="22"/>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13" name="Freeform 37"/>
            <p:cNvSpPr>
              <a:spLocks/>
            </p:cNvSpPr>
            <p:nvPr/>
          </p:nvSpPr>
          <p:spPr bwMode="auto">
            <a:xfrm>
              <a:off x="876" y="971"/>
              <a:ext cx="22" cy="14"/>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14" name="Freeform 38"/>
            <p:cNvSpPr>
              <a:spLocks/>
            </p:cNvSpPr>
            <p:nvPr/>
          </p:nvSpPr>
          <p:spPr bwMode="auto">
            <a:xfrm>
              <a:off x="1516" y="1271"/>
              <a:ext cx="20" cy="16"/>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8001">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grpSp>
      <p:sp>
        <p:nvSpPr>
          <p:cNvPr id="1816615" name="Freeform 39"/>
          <p:cNvSpPr>
            <a:spLocks/>
          </p:cNvSpPr>
          <p:nvPr/>
        </p:nvSpPr>
        <p:spPr bwMode="auto">
          <a:xfrm>
            <a:off x="4229100" y="3159126"/>
            <a:ext cx="58738" cy="28575"/>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16" name="Freeform 40"/>
          <p:cNvSpPr>
            <a:spLocks/>
          </p:cNvSpPr>
          <p:nvPr/>
        </p:nvSpPr>
        <p:spPr bwMode="auto">
          <a:xfrm>
            <a:off x="2617788" y="3127376"/>
            <a:ext cx="114300" cy="79375"/>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grpSp>
        <p:nvGrpSpPr>
          <p:cNvPr id="3" name="Group 41"/>
          <p:cNvGrpSpPr>
            <a:grpSpLocks/>
          </p:cNvGrpSpPr>
          <p:nvPr/>
        </p:nvGrpSpPr>
        <p:grpSpPr bwMode="auto">
          <a:xfrm>
            <a:off x="1627188" y="2333625"/>
            <a:ext cx="944562" cy="736600"/>
            <a:chOff x="44" y="1185"/>
            <a:chExt cx="594" cy="464"/>
          </a:xfrm>
          <a:noFill/>
          <a:effectLst>
            <a:innerShdw blurRad="63500" dist="50800" dir="13500000">
              <a:prstClr val="black">
                <a:alpha val="50000"/>
              </a:prstClr>
            </a:innerShdw>
          </a:effectLst>
          <a:scene3d>
            <a:camera prst="orthographicFront"/>
            <a:lightRig rig="glow" dir="t"/>
          </a:scene3d>
        </p:grpSpPr>
        <p:sp>
          <p:nvSpPr>
            <p:cNvPr id="1816618" name="Freeform 42"/>
            <p:cNvSpPr>
              <a:spLocks/>
            </p:cNvSpPr>
            <p:nvPr/>
          </p:nvSpPr>
          <p:spPr bwMode="auto">
            <a:xfrm>
              <a:off x="44" y="1185"/>
              <a:ext cx="594" cy="414"/>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19" name="Freeform 43"/>
            <p:cNvSpPr>
              <a:spLocks/>
            </p:cNvSpPr>
            <p:nvPr/>
          </p:nvSpPr>
          <p:spPr bwMode="auto">
            <a:xfrm>
              <a:off x="250" y="1527"/>
              <a:ext cx="38" cy="26"/>
            </a:xfrm>
            <a:custGeom>
              <a:avLst/>
              <a:gdLst/>
              <a:ahLst/>
              <a:cxnLst>
                <a:cxn ang="0">
                  <a:pos x="28" y="2"/>
                </a:cxn>
                <a:cxn ang="0">
                  <a:pos x="20" y="4"/>
                </a:cxn>
                <a:cxn ang="0">
                  <a:pos x="14" y="6"/>
                </a:cxn>
                <a:cxn ang="0">
                  <a:pos x="14" y="14"/>
                </a:cxn>
                <a:cxn ang="0">
                  <a:pos x="8" y="12"/>
                </a:cxn>
                <a:cxn ang="0">
                  <a:pos x="4" y="8"/>
                </a:cxn>
                <a:cxn ang="0">
                  <a:pos x="0" y="12"/>
                </a:cxn>
                <a:cxn ang="0">
                  <a:pos x="2" y="20"/>
                </a:cxn>
                <a:cxn ang="0">
                  <a:pos x="8" y="26"/>
                </a:cxn>
                <a:cxn ang="0">
                  <a:pos x="26" y="24"/>
                </a:cxn>
                <a:cxn ang="0">
                  <a:pos x="32" y="16"/>
                </a:cxn>
                <a:cxn ang="0">
                  <a:pos x="38" y="10"/>
                </a:cxn>
                <a:cxn ang="0">
                  <a:pos x="34" y="0"/>
                </a:cxn>
                <a:cxn ang="0">
                  <a:pos x="28" y="2"/>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0" name="Freeform 44"/>
            <p:cNvSpPr>
              <a:spLocks/>
            </p:cNvSpPr>
            <p:nvPr/>
          </p:nvSpPr>
          <p:spPr bwMode="auto">
            <a:xfrm>
              <a:off x="50" y="1473"/>
              <a:ext cx="26" cy="16"/>
            </a:xfrm>
            <a:custGeom>
              <a:avLst/>
              <a:gdLst/>
              <a:ahLst/>
              <a:cxnLst>
                <a:cxn ang="0">
                  <a:pos x="22" y="0"/>
                </a:cxn>
                <a:cxn ang="0">
                  <a:pos x="26" y="4"/>
                </a:cxn>
                <a:cxn ang="0">
                  <a:pos x="26" y="8"/>
                </a:cxn>
                <a:cxn ang="0">
                  <a:pos x="22" y="16"/>
                </a:cxn>
                <a:cxn ang="0">
                  <a:pos x="14" y="14"/>
                </a:cxn>
                <a:cxn ang="0">
                  <a:pos x="10" y="16"/>
                </a:cxn>
                <a:cxn ang="0">
                  <a:pos x="4" y="10"/>
                </a:cxn>
                <a:cxn ang="0">
                  <a:pos x="0" y="6"/>
                </a:cxn>
                <a:cxn ang="0">
                  <a:pos x="2" y="0"/>
                </a:cxn>
                <a:cxn ang="0">
                  <a:pos x="8" y="0"/>
                </a:cxn>
                <a:cxn ang="0">
                  <a:pos x="22" y="0"/>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1" name="Freeform 45"/>
            <p:cNvSpPr>
              <a:spLocks/>
            </p:cNvSpPr>
            <p:nvPr/>
          </p:nvSpPr>
          <p:spPr bwMode="auto">
            <a:xfrm>
              <a:off x="540" y="1525"/>
              <a:ext cx="24" cy="40"/>
            </a:xfrm>
            <a:custGeom>
              <a:avLst/>
              <a:gdLst/>
              <a:ahLst/>
              <a:cxnLst>
                <a:cxn ang="0">
                  <a:pos x="0" y="0"/>
                </a:cxn>
                <a:cxn ang="0">
                  <a:pos x="10" y="2"/>
                </a:cxn>
                <a:cxn ang="0">
                  <a:pos x="16" y="6"/>
                </a:cxn>
                <a:cxn ang="0">
                  <a:pos x="18" y="20"/>
                </a:cxn>
                <a:cxn ang="0">
                  <a:pos x="24" y="30"/>
                </a:cxn>
                <a:cxn ang="0">
                  <a:pos x="24" y="40"/>
                </a:cxn>
                <a:cxn ang="0">
                  <a:pos x="16" y="32"/>
                </a:cxn>
                <a:cxn ang="0">
                  <a:pos x="8" y="22"/>
                </a:cxn>
                <a:cxn ang="0">
                  <a:pos x="4" y="16"/>
                </a:cxn>
                <a:cxn ang="0">
                  <a:pos x="0" y="8"/>
                </a:cxn>
                <a:cxn ang="0">
                  <a:pos x="0" y="0"/>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2" name="Freeform 46"/>
            <p:cNvSpPr>
              <a:spLocks/>
            </p:cNvSpPr>
            <p:nvPr/>
          </p:nvSpPr>
          <p:spPr bwMode="auto">
            <a:xfrm>
              <a:off x="584" y="1565"/>
              <a:ext cx="22" cy="38"/>
            </a:xfrm>
            <a:custGeom>
              <a:avLst/>
              <a:gdLst/>
              <a:ahLst/>
              <a:cxnLst>
                <a:cxn ang="0">
                  <a:pos x="0" y="8"/>
                </a:cxn>
                <a:cxn ang="0">
                  <a:pos x="0" y="0"/>
                </a:cxn>
                <a:cxn ang="0">
                  <a:pos x="8" y="2"/>
                </a:cxn>
                <a:cxn ang="0">
                  <a:pos x="14" y="14"/>
                </a:cxn>
                <a:cxn ang="0">
                  <a:pos x="22" y="24"/>
                </a:cxn>
                <a:cxn ang="0">
                  <a:pos x="22" y="32"/>
                </a:cxn>
                <a:cxn ang="0">
                  <a:pos x="18" y="38"/>
                </a:cxn>
                <a:cxn ang="0">
                  <a:pos x="12" y="30"/>
                </a:cxn>
                <a:cxn ang="0">
                  <a:pos x="6" y="24"/>
                </a:cxn>
                <a:cxn ang="0">
                  <a:pos x="4" y="16"/>
                </a:cxn>
                <a:cxn ang="0">
                  <a:pos x="0" y="8"/>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3" name="Freeform 47"/>
            <p:cNvSpPr>
              <a:spLocks/>
            </p:cNvSpPr>
            <p:nvPr/>
          </p:nvSpPr>
          <p:spPr bwMode="auto">
            <a:xfrm>
              <a:off x="588" y="1615"/>
              <a:ext cx="26" cy="34"/>
            </a:xfrm>
            <a:custGeom>
              <a:avLst/>
              <a:gdLst/>
              <a:ahLst/>
              <a:cxnLst>
                <a:cxn ang="0">
                  <a:pos x="0" y="0"/>
                </a:cxn>
                <a:cxn ang="0">
                  <a:pos x="10" y="4"/>
                </a:cxn>
                <a:cxn ang="0">
                  <a:pos x="18" y="4"/>
                </a:cxn>
                <a:cxn ang="0">
                  <a:pos x="20" y="8"/>
                </a:cxn>
                <a:cxn ang="0">
                  <a:pos x="18" y="16"/>
                </a:cxn>
                <a:cxn ang="0">
                  <a:pos x="22" y="22"/>
                </a:cxn>
                <a:cxn ang="0">
                  <a:pos x="26" y="34"/>
                </a:cxn>
                <a:cxn ang="0">
                  <a:pos x="18" y="32"/>
                </a:cxn>
                <a:cxn ang="0">
                  <a:pos x="8" y="20"/>
                </a:cxn>
                <a:cxn ang="0">
                  <a:pos x="2" y="12"/>
                </a:cxn>
                <a:cxn ang="0">
                  <a:pos x="0" y="0"/>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4" name="Freeform 48"/>
            <p:cNvSpPr>
              <a:spLocks/>
            </p:cNvSpPr>
            <p:nvPr/>
          </p:nvSpPr>
          <p:spPr bwMode="auto">
            <a:xfrm>
              <a:off x="84" y="1591"/>
              <a:ext cx="32" cy="20"/>
            </a:xfrm>
            <a:custGeom>
              <a:avLst/>
              <a:gdLst/>
              <a:ahLst/>
              <a:cxnLst>
                <a:cxn ang="0">
                  <a:pos x="32" y="4"/>
                </a:cxn>
                <a:cxn ang="0">
                  <a:pos x="28" y="10"/>
                </a:cxn>
                <a:cxn ang="0">
                  <a:pos x="22" y="12"/>
                </a:cxn>
                <a:cxn ang="0">
                  <a:pos x="12" y="14"/>
                </a:cxn>
                <a:cxn ang="0">
                  <a:pos x="6" y="20"/>
                </a:cxn>
                <a:cxn ang="0">
                  <a:pos x="0" y="18"/>
                </a:cxn>
                <a:cxn ang="0">
                  <a:pos x="6" y="8"/>
                </a:cxn>
                <a:cxn ang="0">
                  <a:pos x="14" y="4"/>
                </a:cxn>
                <a:cxn ang="0">
                  <a:pos x="26" y="0"/>
                </a:cxn>
                <a:cxn ang="0">
                  <a:pos x="32" y="4"/>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5" name="Freeform 49"/>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6" name="Freeform 50"/>
            <p:cNvSpPr>
              <a:spLocks/>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7" name="Freeform 51"/>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bg2"/>
              </a:solidFill>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8" name="Freeform 52"/>
            <p:cNvSpPr>
              <a:spLocks/>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bg2"/>
              </a:solidFill>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29" name="Freeform 53"/>
            <p:cNvSpPr>
              <a:spLocks/>
            </p:cNvSpPr>
            <p:nvPr/>
          </p:nvSpPr>
          <p:spPr bwMode="auto">
            <a:xfrm>
              <a:off x="576" y="1551"/>
              <a:ext cx="14" cy="14"/>
            </a:xfrm>
            <a:custGeom>
              <a:avLst/>
              <a:gdLst/>
              <a:ahLst/>
              <a:cxnLst>
                <a:cxn ang="0">
                  <a:pos x="4" y="0"/>
                </a:cxn>
                <a:cxn ang="0">
                  <a:pos x="8" y="0"/>
                </a:cxn>
                <a:cxn ang="0">
                  <a:pos x="14" y="6"/>
                </a:cxn>
                <a:cxn ang="0">
                  <a:pos x="8" y="10"/>
                </a:cxn>
                <a:cxn ang="0">
                  <a:pos x="2" y="14"/>
                </a:cxn>
                <a:cxn ang="0">
                  <a:pos x="0" y="6"/>
                </a:cxn>
                <a:cxn ang="0">
                  <a:pos x="4" y="0"/>
                </a:cxn>
              </a:cxnLst>
              <a:rect l="0" t="0" r="r" b="b"/>
              <a:pathLst>
                <a:path w="14" h="14">
                  <a:moveTo>
                    <a:pt x="4" y="0"/>
                  </a:moveTo>
                  <a:lnTo>
                    <a:pt x="8" y="0"/>
                  </a:lnTo>
                  <a:lnTo>
                    <a:pt x="14" y="6"/>
                  </a:lnTo>
                  <a:lnTo>
                    <a:pt x="8" y="10"/>
                  </a:lnTo>
                  <a:lnTo>
                    <a:pt x="2" y="14"/>
                  </a:lnTo>
                  <a:lnTo>
                    <a:pt x="0" y="6"/>
                  </a:lnTo>
                  <a:lnTo>
                    <a:pt x="4" y="0"/>
                  </a:lnTo>
                  <a:close/>
                </a:path>
              </a:pathLst>
            </a:custGeom>
            <a:grpFill/>
            <a:ln w="6350" cmpd="sng">
              <a:solidFill>
                <a:schemeClr val="bg2"/>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grpSp>
      <p:sp>
        <p:nvSpPr>
          <p:cNvPr id="1816630" name="Freeform 54"/>
          <p:cNvSpPr>
            <a:spLocks/>
          </p:cNvSpPr>
          <p:nvPr/>
        </p:nvSpPr>
        <p:spPr bwMode="auto">
          <a:xfrm>
            <a:off x="2706688" y="3175000"/>
            <a:ext cx="1447800" cy="711200"/>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grpSp>
        <p:nvGrpSpPr>
          <p:cNvPr id="4" name="Group 55"/>
          <p:cNvGrpSpPr>
            <a:grpSpLocks/>
          </p:cNvGrpSpPr>
          <p:nvPr/>
        </p:nvGrpSpPr>
        <p:grpSpPr bwMode="auto">
          <a:xfrm>
            <a:off x="1828800" y="3962401"/>
            <a:ext cx="120650" cy="85725"/>
            <a:chOff x="170" y="2211"/>
            <a:chExt cx="76" cy="54"/>
          </a:xfrm>
          <a:noFill/>
          <a:effectLst>
            <a:innerShdw blurRad="63500" dist="50800" dir="13500000">
              <a:prstClr val="black">
                <a:alpha val="50000"/>
              </a:prstClr>
            </a:innerShdw>
          </a:effectLst>
          <a:scene3d>
            <a:camera prst="orthographicFront"/>
            <a:lightRig rig="glow" dir="t"/>
          </a:scene3d>
        </p:grpSpPr>
        <p:sp>
          <p:nvSpPr>
            <p:cNvPr id="1816632" name="Freeform 56"/>
            <p:cNvSpPr>
              <a:spLocks/>
            </p:cNvSpPr>
            <p:nvPr/>
          </p:nvSpPr>
          <p:spPr bwMode="auto">
            <a:xfrm>
              <a:off x="214" y="2231"/>
              <a:ext cx="12" cy="10"/>
            </a:xfrm>
            <a:custGeom>
              <a:avLst/>
              <a:gdLst/>
              <a:ahLst/>
              <a:cxnLst>
                <a:cxn ang="0">
                  <a:pos x="12" y="6"/>
                </a:cxn>
                <a:cxn ang="0">
                  <a:pos x="10" y="2"/>
                </a:cxn>
                <a:cxn ang="0">
                  <a:pos x="4" y="0"/>
                </a:cxn>
                <a:cxn ang="0">
                  <a:pos x="0" y="4"/>
                </a:cxn>
                <a:cxn ang="0">
                  <a:pos x="4" y="6"/>
                </a:cxn>
                <a:cxn ang="0">
                  <a:pos x="10" y="10"/>
                </a:cxn>
                <a:cxn ang="0">
                  <a:pos x="12" y="6"/>
                </a:cxn>
              </a:cxnLst>
              <a:rect l="0" t="0" r="r" b="b"/>
              <a:pathLst>
                <a:path w="12" h="10">
                  <a:moveTo>
                    <a:pt x="12" y="6"/>
                  </a:moveTo>
                  <a:lnTo>
                    <a:pt x="10" y="2"/>
                  </a:lnTo>
                  <a:lnTo>
                    <a:pt x="4" y="0"/>
                  </a:lnTo>
                  <a:lnTo>
                    <a:pt x="0" y="4"/>
                  </a:lnTo>
                  <a:lnTo>
                    <a:pt x="4" y="6"/>
                  </a:lnTo>
                  <a:lnTo>
                    <a:pt x="10" y="10"/>
                  </a:lnTo>
                  <a:lnTo>
                    <a:pt x="12" y="6"/>
                  </a:lnTo>
                  <a:close/>
                </a:path>
              </a:pathLst>
            </a:custGeom>
            <a:grpFill/>
            <a:ln w="6350" cmpd="sng">
              <a:solidFill>
                <a:schemeClr val="tx1"/>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33" name="Freeform 57"/>
            <p:cNvSpPr>
              <a:spLocks/>
            </p:cNvSpPr>
            <p:nvPr/>
          </p:nvSpPr>
          <p:spPr bwMode="auto">
            <a:xfrm>
              <a:off x="230" y="2245"/>
              <a:ext cx="16" cy="20"/>
            </a:xfrm>
            <a:custGeom>
              <a:avLst/>
              <a:gdLst/>
              <a:ahLst/>
              <a:cxnLst>
                <a:cxn ang="0">
                  <a:pos x="16" y="14"/>
                </a:cxn>
                <a:cxn ang="0">
                  <a:pos x="8" y="16"/>
                </a:cxn>
                <a:cxn ang="0">
                  <a:pos x="4" y="20"/>
                </a:cxn>
                <a:cxn ang="0">
                  <a:pos x="0" y="12"/>
                </a:cxn>
                <a:cxn ang="0">
                  <a:pos x="0" y="6"/>
                </a:cxn>
                <a:cxn ang="0">
                  <a:pos x="4" y="0"/>
                </a:cxn>
                <a:cxn ang="0">
                  <a:pos x="8" y="2"/>
                </a:cxn>
                <a:cxn ang="0">
                  <a:pos x="14" y="6"/>
                </a:cxn>
                <a:cxn ang="0">
                  <a:pos x="16" y="14"/>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grpFill/>
            <a:ln w="6350" cmpd="sng">
              <a:solidFill>
                <a:schemeClr val="tx1"/>
              </a:solidFill>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34" name="Freeform 58"/>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mpd="sng">
              <a:solidFill>
                <a:schemeClr val="tx1"/>
              </a:solidFill>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35" name="Freeform 59"/>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mpd="sng">
              <a:solidFill>
                <a:schemeClr val="tx1"/>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36" name="Freeform 60"/>
            <p:cNvSpPr>
              <a:spLocks/>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mpd="sng">
              <a:solidFill>
                <a:schemeClr val="tx1"/>
              </a:solidFill>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37" name="Freeform 61"/>
            <p:cNvSpPr>
              <a:spLocks/>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mpd="sng">
              <a:solidFill>
                <a:schemeClr val="tx1"/>
              </a:solidFill>
              <a:prstDash val="solid"/>
              <a:round/>
              <a:headEnd/>
              <a:tailEnd/>
            </a:ln>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grpSp>
      <p:sp>
        <p:nvSpPr>
          <p:cNvPr id="1816638" name="Freeform 62"/>
          <p:cNvSpPr>
            <a:spLocks/>
          </p:cNvSpPr>
          <p:nvPr/>
        </p:nvSpPr>
        <p:spPr bwMode="auto">
          <a:xfrm>
            <a:off x="3524250" y="4076700"/>
            <a:ext cx="90488" cy="101600"/>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39" name="Freeform 63"/>
          <p:cNvSpPr>
            <a:spLocks/>
          </p:cNvSpPr>
          <p:nvPr/>
        </p:nvSpPr>
        <p:spPr bwMode="auto">
          <a:xfrm>
            <a:off x="3600450" y="4060825"/>
            <a:ext cx="19050" cy="69850"/>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0" name="Freeform 64"/>
          <p:cNvSpPr>
            <a:spLocks/>
          </p:cNvSpPr>
          <p:nvPr/>
        </p:nvSpPr>
        <p:spPr bwMode="auto">
          <a:xfrm>
            <a:off x="3576638" y="4162426"/>
            <a:ext cx="55562" cy="34925"/>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1" name="Freeform 65"/>
          <p:cNvSpPr>
            <a:spLocks/>
          </p:cNvSpPr>
          <p:nvPr/>
        </p:nvSpPr>
        <p:spPr bwMode="auto">
          <a:xfrm>
            <a:off x="3595688" y="4127500"/>
            <a:ext cx="152400" cy="76200"/>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2" name="Freeform 66"/>
          <p:cNvSpPr>
            <a:spLocks/>
          </p:cNvSpPr>
          <p:nvPr/>
        </p:nvSpPr>
        <p:spPr bwMode="auto">
          <a:xfrm>
            <a:off x="3644900" y="4152901"/>
            <a:ext cx="101600" cy="104775"/>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3" name="Freeform 67"/>
          <p:cNvSpPr>
            <a:spLocks/>
          </p:cNvSpPr>
          <p:nvPr/>
        </p:nvSpPr>
        <p:spPr bwMode="auto">
          <a:xfrm>
            <a:off x="3683000" y="4248150"/>
            <a:ext cx="77788" cy="69850"/>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4" name="Freeform 68"/>
          <p:cNvSpPr>
            <a:spLocks/>
          </p:cNvSpPr>
          <p:nvPr/>
        </p:nvSpPr>
        <p:spPr bwMode="auto">
          <a:xfrm>
            <a:off x="3741738" y="4289426"/>
            <a:ext cx="163512" cy="60325"/>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5" name="Freeform 69"/>
          <p:cNvSpPr>
            <a:spLocks/>
          </p:cNvSpPr>
          <p:nvPr/>
        </p:nvSpPr>
        <p:spPr bwMode="auto">
          <a:xfrm>
            <a:off x="3708400" y="3937000"/>
            <a:ext cx="261938" cy="88900"/>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6" name="Freeform 70"/>
          <p:cNvSpPr>
            <a:spLocks/>
          </p:cNvSpPr>
          <p:nvPr/>
        </p:nvSpPr>
        <p:spPr bwMode="auto">
          <a:xfrm>
            <a:off x="3970338" y="4019551"/>
            <a:ext cx="69850" cy="47625"/>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7" name="Freeform 71"/>
          <p:cNvSpPr>
            <a:spLocks/>
          </p:cNvSpPr>
          <p:nvPr/>
        </p:nvSpPr>
        <p:spPr bwMode="auto">
          <a:xfrm>
            <a:off x="3873500" y="4054476"/>
            <a:ext cx="50800" cy="28575"/>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8" name="Freeform 72"/>
          <p:cNvSpPr>
            <a:spLocks/>
          </p:cNvSpPr>
          <p:nvPr/>
        </p:nvSpPr>
        <p:spPr bwMode="auto">
          <a:xfrm>
            <a:off x="4027488" y="4025900"/>
            <a:ext cx="93662" cy="57150"/>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49" name="Freeform 73"/>
          <p:cNvSpPr>
            <a:spLocks/>
          </p:cNvSpPr>
          <p:nvPr/>
        </p:nvSpPr>
        <p:spPr bwMode="auto">
          <a:xfrm>
            <a:off x="4148138" y="4057651"/>
            <a:ext cx="42862" cy="15875"/>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0" name="Freeform 74"/>
          <p:cNvSpPr>
            <a:spLocks/>
          </p:cNvSpPr>
          <p:nvPr/>
        </p:nvSpPr>
        <p:spPr bwMode="auto">
          <a:xfrm>
            <a:off x="3868738" y="3883025"/>
            <a:ext cx="19050" cy="25400"/>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1" name="Freeform 75"/>
          <p:cNvSpPr>
            <a:spLocks/>
          </p:cNvSpPr>
          <p:nvPr/>
        </p:nvSpPr>
        <p:spPr bwMode="auto">
          <a:xfrm>
            <a:off x="4205288" y="3679825"/>
            <a:ext cx="19050" cy="12700"/>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2" name="Freeform 76"/>
          <p:cNvSpPr>
            <a:spLocks/>
          </p:cNvSpPr>
          <p:nvPr/>
        </p:nvSpPr>
        <p:spPr bwMode="auto">
          <a:xfrm>
            <a:off x="3860800" y="4216401"/>
            <a:ext cx="293688" cy="422275"/>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3" name="Freeform 77"/>
          <p:cNvSpPr>
            <a:spLocks/>
          </p:cNvSpPr>
          <p:nvPr/>
        </p:nvSpPr>
        <p:spPr bwMode="auto">
          <a:xfrm>
            <a:off x="3810000" y="4495800"/>
            <a:ext cx="139700" cy="158750"/>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4" name="Freeform 78"/>
          <p:cNvSpPr>
            <a:spLocks/>
          </p:cNvSpPr>
          <p:nvPr/>
        </p:nvSpPr>
        <p:spPr bwMode="auto">
          <a:xfrm>
            <a:off x="4281488" y="4254500"/>
            <a:ext cx="31750" cy="25400"/>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5" name="Freeform 79"/>
          <p:cNvSpPr>
            <a:spLocks/>
          </p:cNvSpPr>
          <p:nvPr/>
        </p:nvSpPr>
        <p:spPr bwMode="auto">
          <a:xfrm>
            <a:off x="4002088" y="4219575"/>
            <a:ext cx="334962" cy="292100"/>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6" name="Freeform 80"/>
          <p:cNvSpPr>
            <a:spLocks/>
          </p:cNvSpPr>
          <p:nvPr/>
        </p:nvSpPr>
        <p:spPr bwMode="auto">
          <a:xfrm>
            <a:off x="4300538" y="4318001"/>
            <a:ext cx="112712" cy="180975"/>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7" name="Freeform 81"/>
          <p:cNvSpPr>
            <a:spLocks/>
          </p:cNvSpPr>
          <p:nvPr/>
        </p:nvSpPr>
        <p:spPr bwMode="auto">
          <a:xfrm>
            <a:off x="4470400" y="4384675"/>
            <a:ext cx="76200" cy="95250"/>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8" name="Freeform 82"/>
          <p:cNvSpPr>
            <a:spLocks/>
          </p:cNvSpPr>
          <p:nvPr/>
        </p:nvSpPr>
        <p:spPr bwMode="auto">
          <a:xfrm>
            <a:off x="4383088" y="4381500"/>
            <a:ext cx="101600" cy="101600"/>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59" name="Freeform 83"/>
          <p:cNvSpPr>
            <a:spLocks/>
          </p:cNvSpPr>
          <p:nvPr/>
        </p:nvSpPr>
        <p:spPr bwMode="auto">
          <a:xfrm>
            <a:off x="3797300" y="4530725"/>
            <a:ext cx="312738" cy="463550"/>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0" name="Freeform 84"/>
          <p:cNvSpPr>
            <a:spLocks/>
          </p:cNvSpPr>
          <p:nvPr/>
        </p:nvSpPr>
        <p:spPr bwMode="auto">
          <a:xfrm>
            <a:off x="4095750" y="4778376"/>
            <a:ext cx="298450" cy="339725"/>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1" name="Freeform 85"/>
          <p:cNvSpPr>
            <a:spLocks/>
          </p:cNvSpPr>
          <p:nvPr/>
        </p:nvSpPr>
        <p:spPr bwMode="auto">
          <a:xfrm>
            <a:off x="4267200" y="5019675"/>
            <a:ext cx="211138" cy="222250"/>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2" name="Freeform 86"/>
          <p:cNvSpPr>
            <a:spLocks/>
          </p:cNvSpPr>
          <p:nvPr/>
        </p:nvSpPr>
        <p:spPr bwMode="auto">
          <a:xfrm>
            <a:off x="4375150" y="5305426"/>
            <a:ext cx="133350" cy="142875"/>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3" name="Freeform 87"/>
          <p:cNvSpPr>
            <a:spLocks/>
          </p:cNvSpPr>
          <p:nvPr/>
        </p:nvSpPr>
        <p:spPr bwMode="auto">
          <a:xfrm>
            <a:off x="3994150" y="5089526"/>
            <a:ext cx="501650" cy="892175"/>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4" name="Freeform 88"/>
          <p:cNvSpPr>
            <a:spLocks/>
          </p:cNvSpPr>
          <p:nvPr/>
        </p:nvSpPr>
        <p:spPr bwMode="auto">
          <a:xfrm>
            <a:off x="3938588" y="4965700"/>
            <a:ext cx="215900" cy="1066800"/>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5" name="Freeform 89"/>
          <p:cNvSpPr>
            <a:spLocks/>
          </p:cNvSpPr>
          <p:nvPr/>
        </p:nvSpPr>
        <p:spPr bwMode="auto">
          <a:xfrm>
            <a:off x="4116388" y="6003926"/>
            <a:ext cx="88900" cy="73025"/>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6" name="Freeform 90"/>
          <p:cNvSpPr>
            <a:spLocks/>
          </p:cNvSpPr>
          <p:nvPr/>
        </p:nvSpPr>
        <p:spPr bwMode="auto">
          <a:xfrm>
            <a:off x="4051300" y="5994400"/>
            <a:ext cx="107950" cy="101600"/>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7" name="Freeform 91"/>
          <p:cNvSpPr>
            <a:spLocks/>
          </p:cNvSpPr>
          <p:nvPr/>
        </p:nvSpPr>
        <p:spPr bwMode="auto">
          <a:xfrm>
            <a:off x="4318000" y="5949951"/>
            <a:ext cx="26988" cy="28575"/>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8" name="Freeform 92"/>
          <p:cNvSpPr>
            <a:spLocks/>
          </p:cNvSpPr>
          <p:nvPr/>
        </p:nvSpPr>
        <p:spPr bwMode="auto">
          <a:xfrm>
            <a:off x="4343400" y="5953125"/>
            <a:ext cx="44450" cy="31750"/>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69" name="Freeform 93"/>
          <p:cNvSpPr>
            <a:spLocks/>
          </p:cNvSpPr>
          <p:nvPr/>
        </p:nvSpPr>
        <p:spPr bwMode="auto">
          <a:xfrm>
            <a:off x="3981450" y="4397376"/>
            <a:ext cx="984250" cy="1012825"/>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0" name="Freeform 94"/>
          <p:cNvSpPr>
            <a:spLocks/>
          </p:cNvSpPr>
          <p:nvPr/>
        </p:nvSpPr>
        <p:spPr bwMode="auto">
          <a:xfrm>
            <a:off x="6467475" y="3702050"/>
            <a:ext cx="273050" cy="273050"/>
          </a:xfrm>
          <a:custGeom>
            <a:avLst/>
            <a:gdLst/>
            <a:ahLst/>
            <a:cxnLst>
              <a:cxn ang="0">
                <a:pos x="6" y="0"/>
              </a:cxn>
              <a:cxn ang="0">
                <a:pos x="16" y="4"/>
              </a:cxn>
              <a:cxn ang="0">
                <a:pos x="24" y="2"/>
              </a:cxn>
              <a:cxn ang="0">
                <a:pos x="48" y="12"/>
              </a:cxn>
              <a:cxn ang="0">
                <a:pos x="66" y="16"/>
              </a:cxn>
              <a:cxn ang="0">
                <a:pos x="80" y="14"/>
              </a:cxn>
              <a:cxn ang="0">
                <a:pos x="90" y="8"/>
              </a:cxn>
              <a:cxn ang="0">
                <a:pos x="112" y="6"/>
              </a:cxn>
              <a:cxn ang="0">
                <a:pos x="122" y="12"/>
              </a:cxn>
              <a:cxn ang="0">
                <a:pos x="134" y="10"/>
              </a:cxn>
              <a:cxn ang="0">
                <a:pos x="150" y="12"/>
              </a:cxn>
              <a:cxn ang="0">
                <a:pos x="154" y="20"/>
              </a:cxn>
              <a:cxn ang="0">
                <a:pos x="162" y="40"/>
              </a:cxn>
              <a:cxn ang="0">
                <a:pos x="158" y="44"/>
              </a:cxn>
              <a:cxn ang="0">
                <a:pos x="152" y="56"/>
              </a:cxn>
              <a:cxn ang="0">
                <a:pos x="150" y="66"/>
              </a:cxn>
              <a:cxn ang="0">
                <a:pos x="146" y="70"/>
              </a:cxn>
              <a:cxn ang="0">
                <a:pos x="140" y="60"/>
              </a:cxn>
              <a:cxn ang="0">
                <a:pos x="136" y="48"/>
              </a:cxn>
              <a:cxn ang="0">
                <a:pos x="130" y="40"/>
              </a:cxn>
              <a:cxn ang="0">
                <a:pos x="126" y="28"/>
              </a:cxn>
              <a:cxn ang="0">
                <a:pos x="122" y="16"/>
              </a:cxn>
              <a:cxn ang="0">
                <a:pos x="122" y="24"/>
              </a:cxn>
              <a:cxn ang="0">
                <a:pos x="124" y="42"/>
              </a:cxn>
              <a:cxn ang="0">
                <a:pos x="128" y="54"/>
              </a:cxn>
              <a:cxn ang="0">
                <a:pos x="136" y="64"/>
              </a:cxn>
              <a:cxn ang="0">
                <a:pos x="142" y="72"/>
              </a:cxn>
              <a:cxn ang="0">
                <a:pos x="150" y="96"/>
              </a:cxn>
              <a:cxn ang="0">
                <a:pos x="170" y="130"/>
              </a:cxn>
              <a:cxn ang="0">
                <a:pos x="172" y="136"/>
              </a:cxn>
              <a:cxn ang="0">
                <a:pos x="172" y="152"/>
              </a:cxn>
              <a:cxn ang="0">
                <a:pos x="164" y="152"/>
              </a:cxn>
              <a:cxn ang="0">
                <a:pos x="144" y="172"/>
              </a:cxn>
              <a:cxn ang="0">
                <a:pos x="134" y="166"/>
              </a:cxn>
              <a:cxn ang="0">
                <a:pos x="6" y="164"/>
              </a:cxn>
              <a:cxn ang="0">
                <a:pos x="6" y="38"/>
              </a:cxn>
              <a:cxn ang="0">
                <a:pos x="2" y="36"/>
              </a:cxn>
              <a:cxn ang="0">
                <a:pos x="0" y="24"/>
              </a:cxn>
              <a:cxn ang="0">
                <a:pos x="6" y="20"/>
              </a:cxn>
              <a:cxn ang="0">
                <a:pos x="6" y="0"/>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1" name="Freeform 95"/>
          <p:cNvSpPr>
            <a:spLocks/>
          </p:cNvSpPr>
          <p:nvPr/>
        </p:nvSpPr>
        <p:spPr bwMode="auto">
          <a:xfrm>
            <a:off x="6083300" y="3663951"/>
            <a:ext cx="393700" cy="352425"/>
          </a:xfrm>
          <a:custGeom>
            <a:avLst/>
            <a:gdLst/>
            <a:ahLst/>
            <a:cxnLst>
              <a:cxn ang="0">
                <a:pos x="35" y="0"/>
              </a:cxn>
              <a:cxn ang="0">
                <a:pos x="51" y="4"/>
              </a:cxn>
              <a:cxn ang="0">
                <a:pos x="79" y="8"/>
              </a:cxn>
              <a:cxn ang="0">
                <a:pos x="93" y="16"/>
              </a:cxn>
              <a:cxn ang="0">
                <a:pos x="99" y="28"/>
              </a:cxn>
              <a:cxn ang="0">
                <a:pos x="107" y="34"/>
              </a:cxn>
              <a:cxn ang="0">
                <a:pos x="125" y="34"/>
              </a:cxn>
              <a:cxn ang="0">
                <a:pos x="137" y="42"/>
              </a:cxn>
              <a:cxn ang="0">
                <a:pos x="157" y="54"/>
              </a:cxn>
              <a:cxn ang="0">
                <a:pos x="171" y="40"/>
              </a:cxn>
              <a:cxn ang="0">
                <a:pos x="173" y="30"/>
              </a:cxn>
              <a:cxn ang="0">
                <a:pos x="167" y="22"/>
              </a:cxn>
              <a:cxn ang="0">
                <a:pos x="177" y="12"/>
              </a:cxn>
              <a:cxn ang="0">
                <a:pos x="191" y="6"/>
              </a:cxn>
              <a:cxn ang="0">
                <a:pos x="209" y="8"/>
              </a:cxn>
              <a:cxn ang="0">
                <a:pos x="223" y="16"/>
              </a:cxn>
              <a:cxn ang="0">
                <a:pos x="237" y="22"/>
              </a:cxn>
              <a:cxn ang="0">
                <a:pos x="249" y="24"/>
              </a:cxn>
              <a:cxn ang="0">
                <a:pos x="249" y="44"/>
              </a:cxn>
              <a:cxn ang="0">
                <a:pos x="243" y="48"/>
              </a:cxn>
              <a:cxn ang="0">
                <a:pos x="245" y="60"/>
              </a:cxn>
              <a:cxn ang="0">
                <a:pos x="249" y="62"/>
              </a:cxn>
              <a:cxn ang="0">
                <a:pos x="249" y="188"/>
              </a:cxn>
              <a:cxn ang="0">
                <a:pos x="249" y="222"/>
              </a:cxn>
              <a:cxn ang="0">
                <a:pos x="231" y="222"/>
              </a:cxn>
              <a:cxn ang="0">
                <a:pos x="97" y="168"/>
              </a:cxn>
              <a:cxn ang="0">
                <a:pos x="91" y="174"/>
              </a:cxn>
              <a:cxn ang="0">
                <a:pos x="79" y="180"/>
              </a:cxn>
              <a:cxn ang="0">
                <a:pos x="69" y="172"/>
              </a:cxn>
              <a:cxn ang="0">
                <a:pos x="59" y="168"/>
              </a:cxn>
              <a:cxn ang="0">
                <a:pos x="43" y="164"/>
              </a:cxn>
              <a:cxn ang="0">
                <a:pos x="37" y="158"/>
              </a:cxn>
              <a:cxn ang="0">
                <a:pos x="33" y="150"/>
              </a:cxn>
              <a:cxn ang="0">
                <a:pos x="14" y="148"/>
              </a:cxn>
              <a:cxn ang="0">
                <a:pos x="8" y="136"/>
              </a:cxn>
              <a:cxn ang="0">
                <a:pos x="4" y="126"/>
              </a:cxn>
              <a:cxn ang="0">
                <a:pos x="0" y="116"/>
              </a:cxn>
              <a:cxn ang="0">
                <a:pos x="8" y="112"/>
              </a:cxn>
              <a:cxn ang="0">
                <a:pos x="8" y="66"/>
              </a:cxn>
              <a:cxn ang="0">
                <a:pos x="4" y="48"/>
              </a:cxn>
              <a:cxn ang="0">
                <a:pos x="12" y="42"/>
              </a:cxn>
              <a:cxn ang="0">
                <a:pos x="12" y="26"/>
              </a:cxn>
              <a:cxn ang="0">
                <a:pos x="33" y="12"/>
              </a:cxn>
              <a:cxn ang="0">
                <a:pos x="35" y="10"/>
              </a:cxn>
              <a:cxn ang="0">
                <a:pos x="35" y="0"/>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2" name="Freeform 96"/>
          <p:cNvSpPr>
            <a:spLocks/>
          </p:cNvSpPr>
          <p:nvPr/>
        </p:nvSpPr>
        <p:spPr bwMode="auto">
          <a:xfrm>
            <a:off x="6034089" y="3546476"/>
            <a:ext cx="103187" cy="193675"/>
          </a:xfrm>
          <a:custGeom>
            <a:avLst/>
            <a:gdLst/>
            <a:ahLst/>
            <a:cxnLst>
              <a:cxn ang="0">
                <a:pos x="16" y="6"/>
              </a:cxn>
              <a:cxn ang="0">
                <a:pos x="30" y="0"/>
              </a:cxn>
              <a:cxn ang="0">
                <a:pos x="38" y="0"/>
              </a:cxn>
              <a:cxn ang="0">
                <a:pos x="42" y="8"/>
              </a:cxn>
              <a:cxn ang="0">
                <a:pos x="48" y="10"/>
              </a:cxn>
              <a:cxn ang="0">
                <a:pos x="54" y="6"/>
              </a:cxn>
              <a:cxn ang="0">
                <a:pos x="58" y="8"/>
              </a:cxn>
              <a:cxn ang="0">
                <a:pos x="56" y="14"/>
              </a:cxn>
              <a:cxn ang="0">
                <a:pos x="50" y="16"/>
              </a:cxn>
              <a:cxn ang="0">
                <a:pos x="46" y="24"/>
              </a:cxn>
              <a:cxn ang="0">
                <a:pos x="50" y="28"/>
              </a:cxn>
              <a:cxn ang="0">
                <a:pos x="58" y="32"/>
              </a:cxn>
              <a:cxn ang="0">
                <a:pos x="58" y="38"/>
              </a:cxn>
              <a:cxn ang="0">
                <a:pos x="52" y="44"/>
              </a:cxn>
              <a:cxn ang="0">
                <a:pos x="46" y="46"/>
              </a:cxn>
              <a:cxn ang="0">
                <a:pos x="40" y="54"/>
              </a:cxn>
              <a:cxn ang="0">
                <a:pos x="44" y="64"/>
              </a:cxn>
              <a:cxn ang="0">
                <a:pos x="54" y="64"/>
              </a:cxn>
              <a:cxn ang="0">
                <a:pos x="58" y="70"/>
              </a:cxn>
              <a:cxn ang="0">
                <a:pos x="65" y="74"/>
              </a:cxn>
              <a:cxn ang="0">
                <a:pos x="65" y="84"/>
              </a:cxn>
              <a:cxn ang="0">
                <a:pos x="42" y="100"/>
              </a:cxn>
              <a:cxn ang="0">
                <a:pos x="42" y="116"/>
              </a:cxn>
              <a:cxn ang="0">
                <a:pos x="34" y="122"/>
              </a:cxn>
              <a:cxn ang="0">
                <a:pos x="28" y="120"/>
              </a:cxn>
              <a:cxn ang="0">
                <a:pos x="26" y="108"/>
              </a:cxn>
              <a:cxn ang="0">
                <a:pos x="24" y="92"/>
              </a:cxn>
              <a:cxn ang="0">
                <a:pos x="10" y="76"/>
              </a:cxn>
              <a:cxn ang="0">
                <a:pos x="0" y="64"/>
              </a:cxn>
              <a:cxn ang="0">
                <a:pos x="0" y="56"/>
              </a:cxn>
              <a:cxn ang="0">
                <a:pos x="12" y="46"/>
              </a:cxn>
              <a:cxn ang="0">
                <a:pos x="12" y="10"/>
              </a:cxn>
              <a:cxn ang="0">
                <a:pos x="16" y="6"/>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3" name="Freeform 97"/>
          <p:cNvSpPr>
            <a:spLocks/>
          </p:cNvSpPr>
          <p:nvPr/>
        </p:nvSpPr>
        <p:spPr bwMode="auto">
          <a:xfrm>
            <a:off x="5626101" y="3556001"/>
            <a:ext cx="523875" cy="492125"/>
          </a:xfrm>
          <a:custGeom>
            <a:avLst/>
            <a:gdLst/>
            <a:ahLst/>
            <a:cxnLst>
              <a:cxn ang="0">
                <a:pos x="0" y="164"/>
              </a:cxn>
              <a:cxn ang="0">
                <a:pos x="0" y="146"/>
              </a:cxn>
              <a:cxn ang="0">
                <a:pos x="32" y="126"/>
              </a:cxn>
              <a:cxn ang="0">
                <a:pos x="54" y="124"/>
              </a:cxn>
              <a:cxn ang="0">
                <a:pos x="78" y="104"/>
              </a:cxn>
              <a:cxn ang="0">
                <a:pos x="80" y="96"/>
              </a:cxn>
              <a:cxn ang="0">
                <a:pos x="96" y="86"/>
              </a:cxn>
              <a:cxn ang="0">
                <a:pos x="120" y="84"/>
              </a:cxn>
              <a:cxn ang="0">
                <a:pos x="120" y="76"/>
              </a:cxn>
              <a:cxn ang="0">
                <a:pos x="112" y="66"/>
              </a:cxn>
              <a:cxn ang="0">
                <a:pos x="112" y="40"/>
              </a:cxn>
              <a:cxn ang="0">
                <a:pos x="110" y="34"/>
              </a:cxn>
              <a:cxn ang="0">
                <a:pos x="126" y="22"/>
              </a:cxn>
              <a:cxn ang="0">
                <a:pos x="138" y="20"/>
              </a:cxn>
              <a:cxn ang="0">
                <a:pos x="154" y="10"/>
              </a:cxn>
              <a:cxn ang="0">
                <a:pos x="180" y="6"/>
              </a:cxn>
              <a:cxn ang="0">
                <a:pos x="204" y="2"/>
              </a:cxn>
              <a:cxn ang="0">
                <a:pos x="218" y="4"/>
              </a:cxn>
              <a:cxn ang="0">
                <a:pos x="226" y="6"/>
              </a:cxn>
              <a:cxn ang="0">
                <a:pos x="238" y="0"/>
              </a:cxn>
              <a:cxn ang="0">
                <a:pos x="254" y="0"/>
              </a:cxn>
              <a:cxn ang="0">
                <a:pos x="262" y="0"/>
              </a:cxn>
              <a:cxn ang="0">
                <a:pos x="270" y="4"/>
              </a:cxn>
              <a:cxn ang="0">
                <a:pos x="270" y="40"/>
              </a:cxn>
              <a:cxn ang="0">
                <a:pos x="258" y="50"/>
              </a:cxn>
              <a:cxn ang="0">
                <a:pos x="258" y="58"/>
              </a:cxn>
              <a:cxn ang="0">
                <a:pos x="282" y="86"/>
              </a:cxn>
              <a:cxn ang="0">
                <a:pos x="286" y="114"/>
              </a:cxn>
              <a:cxn ang="0">
                <a:pos x="292" y="116"/>
              </a:cxn>
              <a:cxn ang="0">
                <a:pos x="294" y="132"/>
              </a:cxn>
              <a:cxn ang="0">
                <a:pos x="296" y="180"/>
              </a:cxn>
              <a:cxn ang="0">
                <a:pos x="288" y="184"/>
              </a:cxn>
              <a:cxn ang="0">
                <a:pos x="292" y="194"/>
              </a:cxn>
              <a:cxn ang="0">
                <a:pos x="302" y="216"/>
              </a:cxn>
              <a:cxn ang="0">
                <a:pos x="321" y="218"/>
              </a:cxn>
              <a:cxn ang="0">
                <a:pos x="325" y="226"/>
              </a:cxn>
              <a:cxn ang="0">
                <a:pos x="331" y="232"/>
              </a:cxn>
              <a:cxn ang="0">
                <a:pos x="264" y="272"/>
              </a:cxn>
              <a:cxn ang="0">
                <a:pos x="226" y="304"/>
              </a:cxn>
              <a:cxn ang="0">
                <a:pos x="206" y="308"/>
              </a:cxn>
              <a:cxn ang="0">
                <a:pos x="188" y="310"/>
              </a:cxn>
              <a:cxn ang="0">
                <a:pos x="190" y="294"/>
              </a:cxn>
              <a:cxn ang="0">
                <a:pos x="170" y="286"/>
              </a:cxn>
              <a:cxn ang="0">
                <a:pos x="160" y="276"/>
              </a:cxn>
              <a:cxn ang="0">
                <a:pos x="0" y="164"/>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4" name="Freeform 98"/>
          <p:cNvSpPr>
            <a:spLocks/>
          </p:cNvSpPr>
          <p:nvPr/>
        </p:nvSpPr>
        <p:spPr bwMode="auto">
          <a:xfrm>
            <a:off x="5518150" y="3587750"/>
            <a:ext cx="298450" cy="228600"/>
          </a:xfrm>
          <a:custGeom>
            <a:avLst/>
            <a:gdLst/>
            <a:ahLst/>
            <a:cxnLst>
              <a:cxn ang="0">
                <a:pos x="68" y="144"/>
              </a:cxn>
              <a:cxn ang="0">
                <a:pos x="0" y="144"/>
              </a:cxn>
              <a:cxn ang="0">
                <a:pos x="10" y="138"/>
              </a:cxn>
              <a:cxn ang="0">
                <a:pos x="28" y="128"/>
              </a:cxn>
              <a:cxn ang="0">
                <a:pos x="50" y="110"/>
              </a:cxn>
              <a:cxn ang="0">
                <a:pos x="52" y="104"/>
              </a:cxn>
              <a:cxn ang="0">
                <a:pos x="52" y="68"/>
              </a:cxn>
              <a:cxn ang="0">
                <a:pos x="62" y="56"/>
              </a:cxn>
              <a:cxn ang="0">
                <a:pos x="74" y="44"/>
              </a:cxn>
              <a:cxn ang="0">
                <a:pos x="88" y="40"/>
              </a:cxn>
              <a:cxn ang="0">
                <a:pos x="102" y="30"/>
              </a:cxn>
              <a:cxn ang="0">
                <a:pos x="108" y="14"/>
              </a:cxn>
              <a:cxn ang="0">
                <a:pos x="112" y="4"/>
              </a:cxn>
              <a:cxn ang="0">
                <a:pos x="116" y="0"/>
              </a:cxn>
              <a:cxn ang="0">
                <a:pos x="122" y="0"/>
              </a:cxn>
              <a:cxn ang="0">
                <a:pos x="126" y="8"/>
              </a:cxn>
              <a:cxn ang="0">
                <a:pos x="132" y="12"/>
              </a:cxn>
              <a:cxn ang="0">
                <a:pos x="154" y="10"/>
              </a:cxn>
              <a:cxn ang="0">
                <a:pos x="164" y="10"/>
              </a:cxn>
              <a:cxn ang="0">
                <a:pos x="168" y="14"/>
              </a:cxn>
              <a:cxn ang="0">
                <a:pos x="178" y="14"/>
              </a:cxn>
              <a:cxn ang="0">
                <a:pos x="180" y="20"/>
              </a:cxn>
              <a:cxn ang="0">
                <a:pos x="180" y="46"/>
              </a:cxn>
              <a:cxn ang="0">
                <a:pos x="188" y="56"/>
              </a:cxn>
              <a:cxn ang="0">
                <a:pos x="188" y="64"/>
              </a:cxn>
              <a:cxn ang="0">
                <a:pos x="164" y="66"/>
              </a:cxn>
              <a:cxn ang="0">
                <a:pos x="148" y="76"/>
              </a:cxn>
              <a:cxn ang="0">
                <a:pos x="146" y="84"/>
              </a:cxn>
              <a:cxn ang="0">
                <a:pos x="122" y="104"/>
              </a:cxn>
              <a:cxn ang="0">
                <a:pos x="100" y="106"/>
              </a:cxn>
              <a:cxn ang="0">
                <a:pos x="68" y="126"/>
              </a:cxn>
              <a:cxn ang="0">
                <a:pos x="68" y="144"/>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5" name="Freeform 99"/>
          <p:cNvSpPr>
            <a:spLocks/>
          </p:cNvSpPr>
          <p:nvPr/>
        </p:nvSpPr>
        <p:spPr bwMode="auto">
          <a:xfrm>
            <a:off x="5416550" y="3816351"/>
            <a:ext cx="209550" cy="168275"/>
          </a:xfrm>
          <a:custGeom>
            <a:avLst/>
            <a:gdLst/>
            <a:ahLst/>
            <a:cxnLst>
              <a:cxn ang="0">
                <a:pos x="0" y="106"/>
              </a:cxn>
              <a:cxn ang="0">
                <a:pos x="4" y="94"/>
              </a:cxn>
              <a:cxn ang="0">
                <a:pos x="14" y="78"/>
              </a:cxn>
              <a:cxn ang="0">
                <a:pos x="20" y="62"/>
              </a:cxn>
              <a:cxn ang="0">
                <a:pos x="30" y="54"/>
              </a:cxn>
              <a:cxn ang="0">
                <a:pos x="36" y="38"/>
              </a:cxn>
              <a:cxn ang="0">
                <a:pos x="46" y="24"/>
              </a:cxn>
              <a:cxn ang="0">
                <a:pos x="52" y="18"/>
              </a:cxn>
              <a:cxn ang="0">
                <a:pos x="60" y="8"/>
              </a:cxn>
              <a:cxn ang="0">
                <a:pos x="64" y="0"/>
              </a:cxn>
              <a:cxn ang="0">
                <a:pos x="132" y="0"/>
              </a:cxn>
              <a:cxn ang="0">
                <a:pos x="132" y="28"/>
              </a:cxn>
              <a:cxn ang="0">
                <a:pos x="82" y="28"/>
              </a:cxn>
              <a:cxn ang="0">
                <a:pos x="82" y="70"/>
              </a:cxn>
              <a:cxn ang="0">
                <a:pos x="72" y="70"/>
              </a:cxn>
              <a:cxn ang="0">
                <a:pos x="64" y="74"/>
              </a:cxn>
              <a:cxn ang="0">
                <a:pos x="64" y="82"/>
              </a:cxn>
              <a:cxn ang="0">
                <a:pos x="64" y="106"/>
              </a:cxn>
              <a:cxn ang="0">
                <a:pos x="0" y="106"/>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6" name="Freeform 100"/>
          <p:cNvSpPr>
            <a:spLocks/>
          </p:cNvSpPr>
          <p:nvPr/>
        </p:nvSpPr>
        <p:spPr bwMode="auto">
          <a:xfrm>
            <a:off x="5429250" y="4206875"/>
            <a:ext cx="76200" cy="44450"/>
          </a:xfrm>
          <a:custGeom>
            <a:avLst/>
            <a:gdLst/>
            <a:ahLst/>
            <a:cxnLst>
              <a:cxn ang="0">
                <a:pos x="0" y="6"/>
              </a:cxn>
              <a:cxn ang="0">
                <a:pos x="18" y="4"/>
              </a:cxn>
              <a:cxn ang="0">
                <a:pos x="22" y="0"/>
              </a:cxn>
              <a:cxn ang="0">
                <a:pos x="48" y="0"/>
              </a:cxn>
              <a:cxn ang="0">
                <a:pos x="44" y="10"/>
              </a:cxn>
              <a:cxn ang="0">
                <a:pos x="42" y="16"/>
              </a:cxn>
              <a:cxn ang="0">
                <a:pos x="30" y="20"/>
              </a:cxn>
              <a:cxn ang="0">
                <a:pos x="22" y="28"/>
              </a:cxn>
              <a:cxn ang="0">
                <a:pos x="16" y="22"/>
              </a:cxn>
              <a:cxn ang="0">
                <a:pos x="8" y="14"/>
              </a:cxn>
              <a:cxn ang="0">
                <a:pos x="6" y="12"/>
              </a:cxn>
              <a:cxn ang="0">
                <a:pos x="0" y="6"/>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7" name="Freeform 101"/>
          <p:cNvSpPr>
            <a:spLocks/>
          </p:cNvSpPr>
          <p:nvPr/>
        </p:nvSpPr>
        <p:spPr bwMode="auto">
          <a:xfrm>
            <a:off x="5513388" y="4276725"/>
            <a:ext cx="69850" cy="76200"/>
          </a:xfrm>
          <a:custGeom>
            <a:avLst/>
            <a:gdLst/>
            <a:ahLst/>
            <a:cxnLst>
              <a:cxn ang="0">
                <a:pos x="0" y="16"/>
              </a:cxn>
              <a:cxn ang="0">
                <a:pos x="8" y="8"/>
              </a:cxn>
              <a:cxn ang="0">
                <a:pos x="16" y="2"/>
              </a:cxn>
              <a:cxn ang="0">
                <a:pos x="30" y="0"/>
              </a:cxn>
              <a:cxn ang="0">
                <a:pos x="38" y="8"/>
              </a:cxn>
              <a:cxn ang="0">
                <a:pos x="44" y="16"/>
              </a:cxn>
              <a:cxn ang="0">
                <a:pos x="42" y="24"/>
              </a:cxn>
              <a:cxn ang="0">
                <a:pos x="40" y="32"/>
              </a:cxn>
              <a:cxn ang="0">
                <a:pos x="34" y="40"/>
              </a:cxn>
              <a:cxn ang="0">
                <a:pos x="24" y="48"/>
              </a:cxn>
              <a:cxn ang="0">
                <a:pos x="16" y="44"/>
              </a:cxn>
              <a:cxn ang="0">
                <a:pos x="4" y="32"/>
              </a:cxn>
              <a:cxn ang="0">
                <a:pos x="0" y="24"/>
              </a:cxn>
              <a:cxn ang="0">
                <a:pos x="0" y="16"/>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8" name="Freeform 102"/>
          <p:cNvSpPr>
            <a:spLocks/>
          </p:cNvSpPr>
          <p:nvPr/>
        </p:nvSpPr>
        <p:spPr bwMode="auto">
          <a:xfrm>
            <a:off x="5416550" y="3816351"/>
            <a:ext cx="312738" cy="339725"/>
          </a:xfrm>
          <a:custGeom>
            <a:avLst/>
            <a:gdLst/>
            <a:ahLst/>
            <a:cxnLst>
              <a:cxn ang="0">
                <a:pos x="0" y="106"/>
              </a:cxn>
              <a:cxn ang="0">
                <a:pos x="64" y="106"/>
              </a:cxn>
              <a:cxn ang="0">
                <a:pos x="64" y="82"/>
              </a:cxn>
              <a:cxn ang="0">
                <a:pos x="64" y="74"/>
              </a:cxn>
              <a:cxn ang="0">
                <a:pos x="68" y="72"/>
              </a:cxn>
              <a:cxn ang="0">
                <a:pos x="72" y="70"/>
              </a:cxn>
              <a:cxn ang="0">
                <a:pos x="82" y="70"/>
              </a:cxn>
              <a:cxn ang="0">
                <a:pos x="82" y="28"/>
              </a:cxn>
              <a:cxn ang="0">
                <a:pos x="132" y="28"/>
              </a:cxn>
              <a:cxn ang="0">
                <a:pos x="132" y="0"/>
              </a:cxn>
              <a:cxn ang="0">
                <a:pos x="198" y="48"/>
              </a:cxn>
              <a:cxn ang="0">
                <a:pos x="168" y="48"/>
              </a:cxn>
              <a:cxn ang="0">
                <a:pos x="180" y="184"/>
              </a:cxn>
              <a:cxn ang="0">
                <a:pos x="186" y="192"/>
              </a:cxn>
              <a:cxn ang="0">
                <a:pos x="184" y="202"/>
              </a:cxn>
              <a:cxn ang="0">
                <a:pos x="84" y="200"/>
              </a:cxn>
              <a:cxn ang="0">
                <a:pos x="78" y="214"/>
              </a:cxn>
              <a:cxn ang="0">
                <a:pos x="68" y="206"/>
              </a:cxn>
              <a:cxn ang="0">
                <a:pos x="60" y="194"/>
              </a:cxn>
              <a:cxn ang="0">
                <a:pos x="52" y="188"/>
              </a:cxn>
              <a:cxn ang="0">
                <a:pos x="40" y="182"/>
              </a:cxn>
              <a:cxn ang="0">
                <a:pos x="26" y="182"/>
              </a:cxn>
              <a:cxn ang="0">
                <a:pos x="12" y="184"/>
              </a:cxn>
              <a:cxn ang="0">
                <a:pos x="12" y="172"/>
              </a:cxn>
              <a:cxn ang="0">
                <a:pos x="18" y="152"/>
              </a:cxn>
              <a:cxn ang="0">
                <a:pos x="12" y="144"/>
              </a:cxn>
              <a:cxn ang="0">
                <a:pos x="8" y="138"/>
              </a:cxn>
              <a:cxn ang="0">
                <a:pos x="12" y="130"/>
              </a:cxn>
              <a:cxn ang="0">
                <a:pos x="12" y="122"/>
              </a:cxn>
              <a:cxn ang="0">
                <a:pos x="8" y="116"/>
              </a:cxn>
              <a:cxn ang="0">
                <a:pos x="0" y="112"/>
              </a:cxn>
              <a:cxn ang="0">
                <a:pos x="0" y="106"/>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79" name="Freeform 103"/>
          <p:cNvSpPr>
            <a:spLocks/>
          </p:cNvSpPr>
          <p:nvPr/>
        </p:nvSpPr>
        <p:spPr bwMode="auto">
          <a:xfrm>
            <a:off x="5462588" y="4206875"/>
            <a:ext cx="184150" cy="139700"/>
          </a:xfrm>
          <a:custGeom>
            <a:avLst/>
            <a:gdLst/>
            <a:ahLst/>
            <a:cxnLst>
              <a:cxn ang="0">
                <a:pos x="60" y="6"/>
              </a:cxn>
              <a:cxn ang="0">
                <a:pos x="60" y="8"/>
              </a:cxn>
              <a:cxn ang="0">
                <a:pos x="72" y="12"/>
              </a:cxn>
              <a:cxn ang="0">
                <a:pos x="84" y="8"/>
              </a:cxn>
              <a:cxn ang="0">
                <a:pos x="98" y="6"/>
              </a:cxn>
              <a:cxn ang="0">
                <a:pos x="100" y="14"/>
              </a:cxn>
              <a:cxn ang="0">
                <a:pos x="106" y="24"/>
              </a:cxn>
              <a:cxn ang="0">
                <a:pos x="112" y="38"/>
              </a:cxn>
              <a:cxn ang="0">
                <a:pos x="110" y="46"/>
              </a:cxn>
              <a:cxn ang="0">
                <a:pos x="112" y="50"/>
              </a:cxn>
              <a:cxn ang="0">
                <a:pos x="114" y="54"/>
              </a:cxn>
              <a:cxn ang="0">
                <a:pos x="116" y="68"/>
              </a:cxn>
              <a:cxn ang="0">
                <a:pos x="110" y="70"/>
              </a:cxn>
              <a:cxn ang="0">
                <a:pos x="112" y="80"/>
              </a:cxn>
              <a:cxn ang="0">
                <a:pos x="106" y="84"/>
              </a:cxn>
              <a:cxn ang="0">
                <a:pos x="100" y="82"/>
              </a:cxn>
              <a:cxn ang="0">
                <a:pos x="96" y="88"/>
              </a:cxn>
              <a:cxn ang="0">
                <a:pos x="90" y="86"/>
              </a:cxn>
              <a:cxn ang="0">
                <a:pos x="88" y="72"/>
              </a:cxn>
              <a:cxn ang="0">
                <a:pos x="82" y="70"/>
              </a:cxn>
              <a:cxn ang="0">
                <a:pos x="74" y="68"/>
              </a:cxn>
              <a:cxn ang="0">
                <a:pos x="76" y="60"/>
              </a:cxn>
              <a:cxn ang="0">
                <a:pos x="70" y="52"/>
              </a:cxn>
              <a:cxn ang="0">
                <a:pos x="62" y="44"/>
              </a:cxn>
              <a:cxn ang="0">
                <a:pos x="48" y="46"/>
              </a:cxn>
              <a:cxn ang="0">
                <a:pos x="40" y="52"/>
              </a:cxn>
              <a:cxn ang="0">
                <a:pos x="32" y="60"/>
              </a:cxn>
              <a:cxn ang="0">
                <a:pos x="24" y="50"/>
              </a:cxn>
              <a:cxn ang="0">
                <a:pos x="14" y="40"/>
              </a:cxn>
              <a:cxn ang="0">
                <a:pos x="6" y="38"/>
              </a:cxn>
              <a:cxn ang="0">
                <a:pos x="0" y="28"/>
              </a:cxn>
              <a:cxn ang="0">
                <a:pos x="8" y="20"/>
              </a:cxn>
              <a:cxn ang="0">
                <a:pos x="20" y="16"/>
              </a:cxn>
              <a:cxn ang="0">
                <a:pos x="22" y="10"/>
              </a:cxn>
              <a:cxn ang="0">
                <a:pos x="26" y="0"/>
              </a:cxn>
              <a:cxn ang="0">
                <a:pos x="32" y="0"/>
              </a:cxn>
              <a:cxn ang="0">
                <a:pos x="38" y="4"/>
              </a:cxn>
              <a:cxn ang="0">
                <a:pos x="50" y="4"/>
              </a:cxn>
              <a:cxn ang="0">
                <a:pos x="60" y="6"/>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0" name="Freeform 104"/>
          <p:cNvSpPr>
            <a:spLocks/>
          </p:cNvSpPr>
          <p:nvPr/>
        </p:nvSpPr>
        <p:spPr bwMode="auto">
          <a:xfrm>
            <a:off x="5551488" y="4314826"/>
            <a:ext cx="106362" cy="104775"/>
          </a:xfrm>
          <a:custGeom>
            <a:avLst/>
            <a:gdLst/>
            <a:ahLst/>
            <a:cxnLst>
              <a:cxn ang="0">
                <a:pos x="50" y="16"/>
              </a:cxn>
              <a:cxn ang="0">
                <a:pos x="50" y="26"/>
              </a:cxn>
              <a:cxn ang="0">
                <a:pos x="50" y="34"/>
              </a:cxn>
              <a:cxn ang="0">
                <a:pos x="58" y="36"/>
              </a:cxn>
              <a:cxn ang="0">
                <a:pos x="64" y="40"/>
              </a:cxn>
              <a:cxn ang="0">
                <a:pos x="66" y="46"/>
              </a:cxn>
              <a:cxn ang="0">
                <a:pos x="66" y="54"/>
              </a:cxn>
              <a:cxn ang="0">
                <a:pos x="62" y="66"/>
              </a:cxn>
              <a:cxn ang="0">
                <a:pos x="50" y="62"/>
              </a:cxn>
              <a:cxn ang="0">
                <a:pos x="38" y="54"/>
              </a:cxn>
              <a:cxn ang="0">
                <a:pos x="30" y="44"/>
              </a:cxn>
              <a:cxn ang="0">
                <a:pos x="18" y="36"/>
              </a:cxn>
              <a:cxn ang="0">
                <a:pos x="8" y="32"/>
              </a:cxn>
              <a:cxn ang="0">
                <a:pos x="0" y="24"/>
              </a:cxn>
              <a:cxn ang="0">
                <a:pos x="16" y="8"/>
              </a:cxn>
              <a:cxn ang="0">
                <a:pos x="18" y="0"/>
              </a:cxn>
              <a:cxn ang="0">
                <a:pos x="24" y="0"/>
              </a:cxn>
              <a:cxn ang="0">
                <a:pos x="32" y="4"/>
              </a:cxn>
              <a:cxn ang="0">
                <a:pos x="34" y="18"/>
              </a:cxn>
              <a:cxn ang="0">
                <a:pos x="40" y="20"/>
              </a:cxn>
              <a:cxn ang="0">
                <a:pos x="44" y="14"/>
              </a:cxn>
              <a:cxn ang="0">
                <a:pos x="50" y="16"/>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1" name="Freeform 105"/>
          <p:cNvSpPr>
            <a:spLocks/>
          </p:cNvSpPr>
          <p:nvPr/>
        </p:nvSpPr>
        <p:spPr bwMode="auto">
          <a:xfrm>
            <a:off x="6181725" y="3930651"/>
            <a:ext cx="266700" cy="409575"/>
          </a:xfrm>
          <a:custGeom>
            <a:avLst/>
            <a:gdLst/>
            <a:ahLst/>
            <a:cxnLst>
              <a:cxn ang="0">
                <a:pos x="166" y="128"/>
              </a:cxn>
              <a:cxn ang="0">
                <a:pos x="152" y="130"/>
              </a:cxn>
              <a:cxn ang="0">
                <a:pos x="148" y="142"/>
              </a:cxn>
              <a:cxn ang="0">
                <a:pos x="136" y="170"/>
              </a:cxn>
              <a:cxn ang="0">
                <a:pos x="144" y="178"/>
              </a:cxn>
              <a:cxn ang="0">
                <a:pos x="148" y="204"/>
              </a:cxn>
              <a:cxn ang="0">
                <a:pos x="136" y="206"/>
              </a:cxn>
              <a:cxn ang="0">
                <a:pos x="112" y="230"/>
              </a:cxn>
              <a:cxn ang="0">
                <a:pos x="88" y="234"/>
              </a:cxn>
              <a:cxn ang="0">
                <a:pos x="86" y="246"/>
              </a:cxn>
              <a:cxn ang="0">
                <a:pos x="40" y="258"/>
              </a:cxn>
              <a:cxn ang="0">
                <a:pos x="30" y="246"/>
              </a:cxn>
              <a:cxn ang="0">
                <a:pos x="10" y="226"/>
              </a:cxn>
              <a:cxn ang="0">
                <a:pos x="12" y="216"/>
              </a:cxn>
              <a:cxn ang="0">
                <a:pos x="32" y="216"/>
              </a:cxn>
              <a:cxn ang="0">
                <a:pos x="26" y="206"/>
              </a:cxn>
              <a:cxn ang="0">
                <a:pos x="24" y="182"/>
              </a:cxn>
              <a:cxn ang="0">
                <a:pos x="16" y="170"/>
              </a:cxn>
              <a:cxn ang="0">
                <a:pos x="2" y="156"/>
              </a:cxn>
              <a:cxn ang="0">
                <a:pos x="0" y="144"/>
              </a:cxn>
              <a:cxn ang="0">
                <a:pos x="32" y="106"/>
              </a:cxn>
              <a:cxn ang="0">
                <a:pos x="36" y="66"/>
              </a:cxn>
              <a:cxn ang="0">
                <a:pos x="40" y="50"/>
              </a:cxn>
              <a:cxn ang="0">
                <a:pos x="28" y="6"/>
              </a:cxn>
              <a:cxn ang="0">
                <a:pos x="34" y="0"/>
              </a:cxn>
              <a:cxn ang="0">
                <a:pos x="168" y="54"/>
              </a:cxn>
              <a:cxn ang="0">
                <a:pos x="166" y="128"/>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2" name="Freeform 106"/>
          <p:cNvSpPr>
            <a:spLocks/>
          </p:cNvSpPr>
          <p:nvPr/>
        </p:nvSpPr>
        <p:spPr bwMode="auto">
          <a:xfrm>
            <a:off x="5848351" y="3924301"/>
            <a:ext cx="396875" cy="307975"/>
          </a:xfrm>
          <a:custGeom>
            <a:avLst/>
            <a:gdLst/>
            <a:ahLst/>
            <a:cxnLst>
              <a:cxn ang="0">
                <a:pos x="4" y="142"/>
              </a:cxn>
              <a:cxn ang="0">
                <a:pos x="18" y="142"/>
              </a:cxn>
              <a:cxn ang="0">
                <a:pos x="52" y="136"/>
              </a:cxn>
              <a:cxn ang="0">
                <a:pos x="64" y="118"/>
              </a:cxn>
              <a:cxn ang="0">
                <a:pos x="66" y="76"/>
              </a:cxn>
              <a:cxn ang="0">
                <a:pos x="86" y="72"/>
              </a:cxn>
              <a:cxn ang="0">
                <a:pos x="124" y="40"/>
              </a:cxn>
              <a:cxn ang="0">
                <a:pos x="191" y="0"/>
              </a:cxn>
              <a:cxn ang="0">
                <a:pos x="199" y="2"/>
              </a:cxn>
              <a:cxn ang="0">
                <a:pos x="207" y="4"/>
              </a:cxn>
              <a:cxn ang="0">
                <a:pos x="217" y="8"/>
              </a:cxn>
              <a:cxn ang="0">
                <a:pos x="227" y="16"/>
              </a:cxn>
              <a:cxn ang="0">
                <a:pos x="239" y="10"/>
              </a:cxn>
              <a:cxn ang="0">
                <a:pos x="251" y="54"/>
              </a:cxn>
              <a:cxn ang="0">
                <a:pos x="247" y="70"/>
              </a:cxn>
              <a:cxn ang="0">
                <a:pos x="243" y="110"/>
              </a:cxn>
              <a:cxn ang="0">
                <a:pos x="211" y="148"/>
              </a:cxn>
              <a:cxn ang="0">
                <a:pos x="213" y="160"/>
              </a:cxn>
              <a:cxn ang="0">
                <a:pos x="191" y="174"/>
              </a:cxn>
              <a:cxn ang="0">
                <a:pos x="156" y="170"/>
              </a:cxn>
              <a:cxn ang="0">
                <a:pos x="150" y="178"/>
              </a:cxn>
              <a:cxn ang="0">
                <a:pos x="122" y="168"/>
              </a:cxn>
              <a:cxn ang="0">
                <a:pos x="112" y="174"/>
              </a:cxn>
              <a:cxn ang="0">
                <a:pos x="96" y="162"/>
              </a:cxn>
              <a:cxn ang="0">
                <a:pos x="66" y="162"/>
              </a:cxn>
              <a:cxn ang="0">
                <a:pos x="54" y="194"/>
              </a:cxn>
              <a:cxn ang="0">
                <a:pos x="44" y="184"/>
              </a:cxn>
              <a:cxn ang="0">
                <a:pos x="30" y="186"/>
              </a:cxn>
              <a:cxn ang="0">
                <a:pos x="16" y="178"/>
              </a:cxn>
              <a:cxn ang="0">
                <a:pos x="12" y="176"/>
              </a:cxn>
              <a:cxn ang="0">
                <a:pos x="14" y="170"/>
              </a:cxn>
              <a:cxn ang="0">
                <a:pos x="4" y="158"/>
              </a:cxn>
              <a:cxn ang="0">
                <a:pos x="0" y="150"/>
              </a:cxn>
              <a:cxn ang="0">
                <a:pos x="4" y="142"/>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3" name="Freeform 107"/>
          <p:cNvSpPr>
            <a:spLocks/>
          </p:cNvSpPr>
          <p:nvPr/>
        </p:nvSpPr>
        <p:spPr bwMode="auto">
          <a:xfrm>
            <a:off x="6213476" y="4254500"/>
            <a:ext cx="320675" cy="203200"/>
          </a:xfrm>
          <a:custGeom>
            <a:avLst/>
            <a:gdLst/>
            <a:ahLst/>
            <a:cxnLst>
              <a:cxn ang="0">
                <a:pos x="20" y="54"/>
              </a:cxn>
              <a:cxn ang="0">
                <a:pos x="66" y="42"/>
              </a:cxn>
              <a:cxn ang="0">
                <a:pos x="68" y="30"/>
              </a:cxn>
              <a:cxn ang="0">
                <a:pos x="92" y="26"/>
              </a:cxn>
              <a:cxn ang="0">
                <a:pos x="116" y="2"/>
              </a:cxn>
              <a:cxn ang="0">
                <a:pos x="128" y="0"/>
              </a:cxn>
              <a:cxn ang="0">
                <a:pos x="140" y="8"/>
              </a:cxn>
              <a:cxn ang="0">
                <a:pos x="142" y="22"/>
              </a:cxn>
              <a:cxn ang="0">
                <a:pos x="142" y="34"/>
              </a:cxn>
              <a:cxn ang="0">
                <a:pos x="180" y="60"/>
              </a:cxn>
              <a:cxn ang="0">
                <a:pos x="202" y="92"/>
              </a:cxn>
              <a:cxn ang="0">
                <a:pos x="172" y="90"/>
              </a:cxn>
              <a:cxn ang="0">
                <a:pos x="138" y="100"/>
              </a:cxn>
              <a:cxn ang="0">
                <a:pos x="126" y="108"/>
              </a:cxn>
              <a:cxn ang="0">
                <a:pos x="104" y="106"/>
              </a:cxn>
              <a:cxn ang="0">
                <a:pos x="92" y="102"/>
              </a:cxn>
              <a:cxn ang="0">
                <a:pos x="78" y="88"/>
              </a:cxn>
              <a:cxn ang="0">
                <a:pos x="64" y="104"/>
              </a:cxn>
              <a:cxn ang="0">
                <a:pos x="62" y="118"/>
              </a:cxn>
              <a:cxn ang="0">
                <a:pos x="32" y="116"/>
              </a:cxn>
              <a:cxn ang="0">
                <a:pos x="24" y="128"/>
              </a:cxn>
              <a:cxn ang="0">
                <a:pos x="10" y="112"/>
              </a:cxn>
              <a:cxn ang="0">
                <a:pos x="0" y="86"/>
              </a:cxn>
              <a:cxn ang="0">
                <a:pos x="0" y="70"/>
              </a:cxn>
              <a:cxn ang="0">
                <a:pos x="20" y="54"/>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4" name="Freeform 108"/>
          <p:cNvSpPr>
            <a:spLocks/>
          </p:cNvSpPr>
          <p:nvPr/>
        </p:nvSpPr>
        <p:spPr bwMode="auto">
          <a:xfrm>
            <a:off x="6397625" y="3943350"/>
            <a:ext cx="419100" cy="488950"/>
          </a:xfrm>
          <a:custGeom>
            <a:avLst/>
            <a:gdLst/>
            <a:ahLst/>
            <a:cxnLst>
              <a:cxn ang="0">
                <a:pos x="188" y="20"/>
              </a:cxn>
              <a:cxn ang="0">
                <a:pos x="208" y="0"/>
              </a:cxn>
              <a:cxn ang="0">
                <a:pos x="216" y="0"/>
              </a:cxn>
              <a:cxn ang="0">
                <a:pos x="238" y="18"/>
              </a:cxn>
              <a:cxn ang="0">
                <a:pos x="242" y="32"/>
              </a:cxn>
              <a:cxn ang="0">
                <a:pos x="240" y="60"/>
              </a:cxn>
              <a:cxn ang="0">
                <a:pos x="264" y="86"/>
              </a:cxn>
              <a:cxn ang="0">
                <a:pos x="236" y="98"/>
              </a:cxn>
              <a:cxn ang="0">
                <a:pos x="230" y="128"/>
              </a:cxn>
              <a:cxn ang="0">
                <a:pos x="230" y="142"/>
              </a:cxn>
              <a:cxn ang="0">
                <a:pos x="206" y="180"/>
              </a:cxn>
              <a:cxn ang="0">
                <a:pos x="206" y="196"/>
              </a:cxn>
              <a:cxn ang="0">
                <a:pos x="194" y="198"/>
              </a:cxn>
              <a:cxn ang="0">
                <a:pos x="194" y="234"/>
              </a:cxn>
              <a:cxn ang="0">
                <a:pos x="174" y="234"/>
              </a:cxn>
              <a:cxn ang="0">
                <a:pos x="178" y="248"/>
              </a:cxn>
              <a:cxn ang="0">
                <a:pos x="188" y="250"/>
              </a:cxn>
              <a:cxn ang="0">
                <a:pos x="212" y="282"/>
              </a:cxn>
              <a:cxn ang="0">
                <a:pos x="218" y="282"/>
              </a:cxn>
              <a:cxn ang="0">
                <a:pos x="218" y="296"/>
              </a:cxn>
              <a:cxn ang="0">
                <a:pos x="198" y="296"/>
              </a:cxn>
              <a:cxn ang="0">
                <a:pos x="190" y="304"/>
              </a:cxn>
              <a:cxn ang="0">
                <a:pos x="138" y="308"/>
              </a:cxn>
              <a:cxn ang="0">
                <a:pos x="122" y="296"/>
              </a:cxn>
              <a:cxn ang="0">
                <a:pos x="94" y="298"/>
              </a:cxn>
              <a:cxn ang="0">
                <a:pos x="86" y="288"/>
              </a:cxn>
              <a:cxn ang="0">
                <a:pos x="64" y="256"/>
              </a:cxn>
              <a:cxn ang="0">
                <a:pos x="26" y="230"/>
              </a:cxn>
              <a:cxn ang="0">
                <a:pos x="24" y="204"/>
              </a:cxn>
              <a:cxn ang="0">
                <a:pos x="12" y="196"/>
              </a:cxn>
              <a:cxn ang="0">
                <a:pos x="8" y="170"/>
              </a:cxn>
              <a:cxn ang="0">
                <a:pos x="0" y="162"/>
              </a:cxn>
              <a:cxn ang="0">
                <a:pos x="16" y="122"/>
              </a:cxn>
              <a:cxn ang="0">
                <a:pos x="30" y="120"/>
              </a:cxn>
              <a:cxn ang="0">
                <a:pos x="32" y="46"/>
              </a:cxn>
              <a:cxn ang="0">
                <a:pos x="50" y="46"/>
              </a:cxn>
              <a:cxn ang="0">
                <a:pos x="50" y="12"/>
              </a:cxn>
              <a:cxn ang="0">
                <a:pos x="178" y="14"/>
              </a:cxn>
              <a:cxn ang="0">
                <a:pos x="188" y="20"/>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5" name="Freeform 109"/>
          <p:cNvSpPr>
            <a:spLocks/>
          </p:cNvSpPr>
          <p:nvPr/>
        </p:nvSpPr>
        <p:spPr bwMode="auto">
          <a:xfrm>
            <a:off x="6762750" y="4079876"/>
            <a:ext cx="158750" cy="136525"/>
          </a:xfrm>
          <a:custGeom>
            <a:avLst/>
            <a:gdLst/>
            <a:ahLst/>
            <a:cxnLst>
              <a:cxn ang="0">
                <a:pos x="34" y="0"/>
              </a:cxn>
              <a:cxn ang="0">
                <a:pos x="42" y="12"/>
              </a:cxn>
              <a:cxn ang="0">
                <a:pos x="48" y="26"/>
              </a:cxn>
              <a:cxn ang="0">
                <a:pos x="50" y="44"/>
              </a:cxn>
              <a:cxn ang="0">
                <a:pos x="64" y="44"/>
              </a:cxn>
              <a:cxn ang="0">
                <a:pos x="100" y="76"/>
              </a:cxn>
              <a:cxn ang="0">
                <a:pos x="94" y="86"/>
              </a:cxn>
              <a:cxn ang="0">
                <a:pos x="76" y="68"/>
              </a:cxn>
              <a:cxn ang="0">
                <a:pos x="58" y="52"/>
              </a:cxn>
              <a:cxn ang="0">
                <a:pos x="24" y="50"/>
              </a:cxn>
              <a:cxn ang="0">
                <a:pos x="22" y="56"/>
              </a:cxn>
              <a:cxn ang="0">
                <a:pos x="0" y="56"/>
              </a:cxn>
              <a:cxn ang="0">
                <a:pos x="0" y="42"/>
              </a:cxn>
              <a:cxn ang="0">
                <a:pos x="4" y="28"/>
              </a:cxn>
              <a:cxn ang="0">
                <a:pos x="6" y="12"/>
              </a:cxn>
              <a:cxn ang="0">
                <a:pos x="34" y="0"/>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6" name="Freeform 110"/>
          <p:cNvSpPr>
            <a:spLocks/>
          </p:cNvSpPr>
          <p:nvPr/>
        </p:nvSpPr>
        <p:spPr bwMode="auto">
          <a:xfrm>
            <a:off x="6899276" y="4200526"/>
            <a:ext cx="34925" cy="53975"/>
          </a:xfrm>
          <a:custGeom>
            <a:avLst/>
            <a:gdLst/>
            <a:ahLst/>
            <a:cxnLst>
              <a:cxn ang="0">
                <a:pos x="22" y="16"/>
              </a:cxn>
              <a:cxn ang="0">
                <a:pos x="14" y="22"/>
              </a:cxn>
              <a:cxn ang="0">
                <a:pos x="16" y="34"/>
              </a:cxn>
              <a:cxn ang="0">
                <a:pos x="0" y="32"/>
              </a:cxn>
              <a:cxn ang="0">
                <a:pos x="0" y="20"/>
              </a:cxn>
              <a:cxn ang="0">
                <a:pos x="8" y="10"/>
              </a:cxn>
              <a:cxn ang="0">
                <a:pos x="14" y="0"/>
              </a:cxn>
              <a:cxn ang="0">
                <a:pos x="22" y="16"/>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7" name="Freeform 111"/>
          <p:cNvSpPr>
            <a:spLocks/>
          </p:cNvSpPr>
          <p:nvPr/>
        </p:nvSpPr>
        <p:spPr bwMode="auto">
          <a:xfrm>
            <a:off x="6873876" y="4229100"/>
            <a:ext cx="263525" cy="342900"/>
          </a:xfrm>
          <a:custGeom>
            <a:avLst/>
            <a:gdLst/>
            <a:ahLst/>
            <a:cxnLst>
              <a:cxn ang="0">
                <a:pos x="60" y="26"/>
              </a:cxn>
              <a:cxn ang="0">
                <a:pos x="78" y="18"/>
              </a:cxn>
              <a:cxn ang="0">
                <a:pos x="146" y="8"/>
              </a:cxn>
              <a:cxn ang="0">
                <a:pos x="164" y="0"/>
              </a:cxn>
              <a:cxn ang="0">
                <a:pos x="166" y="22"/>
              </a:cxn>
              <a:cxn ang="0">
                <a:pos x="158" y="30"/>
              </a:cxn>
              <a:cxn ang="0">
                <a:pos x="132" y="80"/>
              </a:cxn>
              <a:cxn ang="0">
                <a:pos x="80" y="152"/>
              </a:cxn>
              <a:cxn ang="0">
                <a:pos x="12" y="216"/>
              </a:cxn>
              <a:cxn ang="0">
                <a:pos x="2" y="202"/>
              </a:cxn>
              <a:cxn ang="0">
                <a:pos x="0" y="146"/>
              </a:cxn>
              <a:cxn ang="0">
                <a:pos x="16" y="136"/>
              </a:cxn>
              <a:cxn ang="0">
                <a:pos x="16" y="126"/>
              </a:cxn>
              <a:cxn ang="0">
                <a:pos x="40" y="112"/>
              </a:cxn>
              <a:cxn ang="0">
                <a:pos x="66" y="108"/>
              </a:cxn>
              <a:cxn ang="0">
                <a:pos x="108" y="62"/>
              </a:cxn>
              <a:cxn ang="0">
                <a:pos x="52" y="48"/>
              </a:cxn>
              <a:cxn ang="0">
                <a:pos x="32" y="26"/>
              </a:cxn>
              <a:cxn ang="0">
                <a:pos x="32" y="16"/>
              </a:cxn>
              <a:cxn ang="0">
                <a:pos x="40" y="8"/>
              </a:cxn>
              <a:cxn ang="0">
                <a:pos x="60" y="26"/>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8" name="Freeform 112"/>
          <p:cNvSpPr>
            <a:spLocks/>
          </p:cNvSpPr>
          <p:nvPr/>
        </p:nvSpPr>
        <p:spPr bwMode="auto">
          <a:xfrm>
            <a:off x="6673851" y="4159251"/>
            <a:ext cx="371475" cy="282575"/>
          </a:xfrm>
          <a:custGeom>
            <a:avLst/>
            <a:gdLst/>
            <a:ahLst/>
            <a:cxnLst>
              <a:cxn ang="0">
                <a:pos x="56" y="6"/>
              </a:cxn>
              <a:cxn ang="0">
                <a:pos x="78" y="6"/>
              </a:cxn>
              <a:cxn ang="0">
                <a:pos x="80" y="0"/>
              </a:cxn>
              <a:cxn ang="0">
                <a:pos x="114" y="2"/>
              </a:cxn>
              <a:cxn ang="0">
                <a:pos x="150" y="36"/>
              </a:cxn>
              <a:cxn ang="0">
                <a:pos x="142" y="46"/>
              </a:cxn>
              <a:cxn ang="0">
                <a:pos x="142" y="58"/>
              </a:cxn>
              <a:cxn ang="0">
                <a:pos x="158" y="60"/>
              </a:cxn>
              <a:cxn ang="0">
                <a:pos x="158" y="70"/>
              </a:cxn>
              <a:cxn ang="0">
                <a:pos x="178" y="92"/>
              </a:cxn>
              <a:cxn ang="0">
                <a:pos x="234" y="106"/>
              </a:cxn>
              <a:cxn ang="0">
                <a:pos x="192" y="152"/>
              </a:cxn>
              <a:cxn ang="0">
                <a:pos x="166" y="156"/>
              </a:cxn>
              <a:cxn ang="0">
                <a:pos x="142" y="170"/>
              </a:cxn>
              <a:cxn ang="0">
                <a:pos x="130" y="174"/>
              </a:cxn>
              <a:cxn ang="0">
                <a:pos x="124" y="166"/>
              </a:cxn>
              <a:cxn ang="0">
                <a:pos x="104" y="178"/>
              </a:cxn>
              <a:cxn ang="0">
                <a:pos x="80" y="176"/>
              </a:cxn>
              <a:cxn ang="0">
                <a:pos x="44" y="160"/>
              </a:cxn>
              <a:cxn ang="0">
                <a:pos x="44" y="146"/>
              </a:cxn>
              <a:cxn ang="0">
                <a:pos x="38" y="146"/>
              </a:cxn>
              <a:cxn ang="0">
                <a:pos x="14" y="114"/>
              </a:cxn>
              <a:cxn ang="0">
                <a:pos x="4" y="112"/>
              </a:cxn>
              <a:cxn ang="0">
                <a:pos x="0" y="98"/>
              </a:cxn>
              <a:cxn ang="0">
                <a:pos x="20" y="98"/>
              </a:cxn>
              <a:cxn ang="0">
                <a:pos x="20" y="62"/>
              </a:cxn>
              <a:cxn ang="0">
                <a:pos x="32" y="60"/>
              </a:cxn>
              <a:cxn ang="0">
                <a:pos x="32" y="44"/>
              </a:cxn>
              <a:cxn ang="0">
                <a:pos x="56" y="6"/>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89" name="Freeform 113"/>
          <p:cNvSpPr>
            <a:spLocks/>
          </p:cNvSpPr>
          <p:nvPr/>
        </p:nvSpPr>
        <p:spPr bwMode="auto">
          <a:xfrm>
            <a:off x="6064251" y="4200526"/>
            <a:ext cx="187325" cy="282575"/>
          </a:xfrm>
          <a:custGeom>
            <a:avLst/>
            <a:gdLst/>
            <a:ahLst/>
            <a:cxnLst>
              <a:cxn ang="0">
                <a:pos x="91" y="0"/>
              </a:cxn>
              <a:cxn ang="0">
                <a:pos x="99" y="12"/>
              </a:cxn>
              <a:cxn ang="0">
                <a:pos x="101" y="36"/>
              </a:cxn>
              <a:cxn ang="0">
                <a:pos x="107" y="46"/>
              </a:cxn>
              <a:cxn ang="0">
                <a:pos x="87" y="46"/>
              </a:cxn>
              <a:cxn ang="0">
                <a:pos x="85" y="56"/>
              </a:cxn>
              <a:cxn ang="0">
                <a:pos x="115" y="88"/>
              </a:cxn>
              <a:cxn ang="0">
                <a:pos x="95" y="104"/>
              </a:cxn>
              <a:cxn ang="0">
                <a:pos x="95" y="120"/>
              </a:cxn>
              <a:cxn ang="0">
                <a:pos x="105" y="146"/>
              </a:cxn>
              <a:cxn ang="0">
                <a:pos x="119" y="162"/>
              </a:cxn>
              <a:cxn ang="0">
                <a:pos x="117" y="176"/>
              </a:cxn>
              <a:cxn ang="0">
                <a:pos x="99" y="178"/>
              </a:cxn>
              <a:cxn ang="0">
                <a:pos x="99" y="170"/>
              </a:cxn>
              <a:cxn ang="0">
                <a:pos x="18" y="170"/>
              </a:cxn>
              <a:cxn ang="0">
                <a:pos x="18" y="146"/>
              </a:cxn>
              <a:cxn ang="0">
                <a:pos x="10" y="138"/>
              </a:cxn>
              <a:cxn ang="0">
                <a:pos x="0" y="132"/>
              </a:cxn>
              <a:cxn ang="0">
                <a:pos x="2" y="114"/>
              </a:cxn>
              <a:cxn ang="0">
                <a:pos x="22" y="96"/>
              </a:cxn>
              <a:cxn ang="0">
                <a:pos x="32" y="96"/>
              </a:cxn>
              <a:cxn ang="0">
                <a:pos x="43" y="104"/>
              </a:cxn>
              <a:cxn ang="0">
                <a:pos x="83" y="28"/>
              </a:cxn>
              <a:cxn ang="0">
                <a:pos x="93" y="26"/>
              </a:cxn>
              <a:cxn ang="0">
                <a:pos x="91" y="12"/>
              </a:cxn>
              <a:cxn ang="0">
                <a:pos x="91" y="0"/>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0" name="Freeform 114"/>
          <p:cNvSpPr>
            <a:spLocks/>
          </p:cNvSpPr>
          <p:nvPr/>
        </p:nvSpPr>
        <p:spPr bwMode="auto">
          <a:xfrm>
            <a:off x="5913438" y="4178301"/>
            <a:ext cx="296862" cy="238125"/>
          </a:xfrm>
          <a:custGeom>
            <a:avLst/>
            <a:gdLst/>
            <a:ahLst/>
            <a:cxnLst>
              <a:cxn ang="0">
                <a:pos x="94" y="146"/>
              </a:cxn>
              <a:cxn ang="0">
                <a:pos x="64" y="150"/>
              </a:cxn>
              <a:cxn ang="0">
                <a:pos x="44" y="148"/>
              </a:cxn>
              <a:cxn ang="0">
                <a:pos x="46" y="132"/>
              </a:cxn>
              <a:cxn ang="0">
                <a:pos x="22" y="118"/>
              </a:cxn>
              <a:cxn ang="0">
                <a:pos x="2" y="116"/>
              </a:cxn>
              <a:cxn ang="0">
                <a:pos x="0" y="78"/>
              </a:cxn>
              <a:cxn ang="0">
                <a:pos x="22" y="52"/>
              </a:cxn>
              <a:cxn ang="0">
                <a:pos x="10" y="42"/>
              </a:cxn>
              <a:cxn ang="0">
                <a:pos x="12" y="34"/>
              </a:cxn>
              <a:cxn ang="0">
                <a:pos x="24" y="2"/>
              </a:cxn>
              <a:cxn ang="0">
                <a:pos x="54" y="2"/>
              </a:cxn>
              <a:cxn ang="0">
                <a:pos x="70" y="14"/>
              </a:cxn>
              <a:cxn ang="0">
                <a:pos x="80" y="8"/>
              </a:cxn>
              <a:cxn ang="0">
                <a:pos x="108" y="18"/>
              </a:cxn>
              <a:cxn ang="0">
                <a:pos x="114" y="10"/>
              </a:cxn>
              <a:cxn ang="0">
                <a:pos x="149" y="14"/>
              </a:cxn>
              <a:cxn ang="0">
                <a:pos x="171" y="0"/>
              </a:cxn>
              <a:cxn ang="0">
                <a:pos x="185" y="14"/>
              </a:cxn>
              <a:cxn ang="0">
                <a:pos x="187" y="40"/>
              </a:cxn>
              <a:cxn ang="0">
                <a:pos x="177" y="42"/>
              </a:cxn>
              <a:cxn ang="0">
                <a:pos x="137" y="118"/>
              </a:cxn>
              <a:cxn ang="0">
                <a:pos x="126" y="110"/>
              </a:cxn>
              <a:cxn ang="0">
                <a:pos x="116" y="110"/>
              </a:cxn>
              <a:cxn ang="0">
                <a:pos x="96" y="128"/>
              </a:cxn>
              <a:cxn ang="0">
                <a:pos x="94" y="146"/>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1" name="Freeform 115"/>
          <p:cNvSpPr>
            <a:spLocks/>
          </p:cNvSpPr>
          <p:nvPr/>
        </p:nvSpPr>
        <p:spPr bwMode="auto">
          <a:xfrm>
            <a:off x="5862638" y="4216400"/>
            <a:ext cx="87312" cy="152400"/>
          </a:xfrm>
          <a:custGeom>
            <a:avLst/>
            <a:gdLst/>
            <a:ahLst/>
            <a:cxnLst>
              <a:cxn ang="0">
                <a:pos x="20" y="2"/>
              </a:cxn>
              <a:cxn ang="0">
                <a:pos x="34" y="0"/>
              </a:cxn>
              <a:cxn ang="0">
                <a:pos x="44" y="10"/>
              </a:cxn>
              <a:cxn ang="0">
                <a:pos x="42" y="18"/>
              </a:cxn>
              <a:cxn ang="0">
                <a:pos x="54" y="28"/>
              </a:cxn>
              <a:cxn ang="0">
                <a:pos x="32" y="54"/>
              </a:cxn>
              <a:cxn ang="0">
                <a:pos x="34" y="92"/>
              </a:cxn>
              <a:cxn ang="0">
                <a:pos x="12" y="96"/>
              </a:cxn>
              <a:cxn ang="0">
                <a:pos x="12" y="48"/>
              </a:cxn>
              <a:cxn ang="0">
                <a:pos x="0" y="32"/>
              </a:cxn>
              <a:cxn ang="0">
                <a:pos x="4" y="20"/>
              </a:cxn>
              <a:cxn ang="0">
                <a:pos x="20" y="16"/>
              </a:cxn>
              <a:cxn ang="0">
                <a:pos x="20" y="2"/>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2" name="Freeform 116"/>
          <p:cNvSpPr>
            <a:spLocks/>
          </p:cNvSpPr>
          <p:nvPr/>
        </p:nvSpPr>
        <p:spPr bwMode="auto">
          <a:xfrm>
            <a:off x="5835650" y="4248150"/>
            <a:ext cx="46038" cy="127000"/>
          </a:xfrm>
          <a:custGeom>
            <a:avLst/>
            <a:gdLst/>
            <a:ahLst/>
            <a:cxnLst>
              <a:cxn ang="0">
                <a:pos x="30" y="76"/>
              </a:cxn>
              <a:cxn ang="0">
                <a:pos x="16" y="80"/>
              </a:cxn>
              <a:cxn ang="0">
                <a:pos x="12" y="48"/>
              </a:cxn>
              <a:cxn ang="0">
                <a:pos x="8" y="34"/>
              </a:cxn>
              <a:cxn ang="0">
                <a:pos x="12" y="18"/>
              </a:cxn>
              <a:cxn ang="0">
                <a:pos x="0" y="0"/>
              </a:cxn>
              <a:cxn ang="0">
                <a:pos x="22" y="0"/>
              </a:cxn>
              <a:cxn ang="0">
                <a:pos x="18" y="12"/>
              </a:cxn>
              <a:cxn ang="0">
                <a:pos x="30" y="28"/>
              </a:cxn>
              <a:cxn ang="0">
                <a:pos x="30" y="76"/>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3" name="Freeform 117"/>
          <p:cNvSpPr>
            <a:spLocks/>
          </p:cNvSpPr>
          <p:nvPr/>
        </p:nvSpPr>
        <p:spPr bwMode="auto">
          <a:xfrm>
            <a:off x="5538788" y="3892550"/>
            <a:ext cx="411162" cy="374650"/>
          </a:xfrm>
          <a:custGeom>
            <a:avLst/>
            <a:gdLst/>
            <a:ahLst/>
            <a:cxnLst>
              <a:cxn ang="0">
                <a:pos x="120" y="0"/>
              </a:cxn>
              <a:cxn ang="0">
                <a:pos x="210" y="60"/>
              </a:cxn>
              <a:cxn ang="0">
                <a:pos x="224" y="74"/>
              </a:cxn>
              <a:cxn ang="0">
                <a:pos x="244" y="82"/>
              </a:cxn>
              <a:cxn ang="0">
                <a:pos x="242" y="98"/>
              </a:cxn>
              <a:cxn ang="0">
                <a:pos x="258" y="96"/>
              </a:cxn>
              <a:cxn ang="0">
                <a:pos x="258" y="138"/>
              </a:cxn>
              <a:cxn ang="0">
                <a:pos x="246" y="156"/>
              </a:cxn>
              <a:cxn ang="0">
                <a:pos x="212" y="162"/>
              </a:cxn>
              <a:cxn ang="0">
                <a:pos x="198" y="162"/>
              </a:cxn>
              <a:cxn ang="0">
                <a:pos x="178" y="162"/>
              </a:cxn>
              <a:cxn ang="0">
                <a:pos x="154" y="172"/>
              </a:cxn>
              <a:cxn ang="0">
                <a:pos x="136" y="190"/>
              </a:cxn>
              <a:cxn ang="0">
                <a:pos x="128" y="186"/>
              </a:cxn>
              <a:cxn ang="0">
                <a:pos x="118" y="210"/>
              </a:cxn>
              <a:cxn ang="0">
                <a:pos x="108" y="212"/>
              </a:cxn>
              <a:cxn ang="0">
                <a:pos x="104" y="234"/>
              </a:cxn>
              <a:cxn ang="0">
                <a:pos x="64" y="236"/>
              </a:cxn>
              <a:cxn ang="0">
                <a:pos x="56" y="218"/>
              </a:cxn>
              <a:cxn ang="0">
                <a:pos x="50" y="204"/>
              </a:cxn>
              <a:cxn ang="0">
                <a:pos x="24" y="210"/>
              </a:cxn>
              <a:cxn ang="0">
                <a:pos x="12" y="206"/>
              </a:cxn>
              <a:cxn ang="0">
                <a:pos x="12" y="204"/>
              </a:cxn>
              <a:cxn ang="0">
                <a:pos x="12" y="200"/>
              </a:cxn>
              <a:cxn ang="0">
                <a:pos x="10" y="192"/>
              </a:cxn>
              <a:cxn ang="0">
                <a:pos x="4" y="184"/>
              </a:cxn>
              <a:cxn ang="0">
                <a:pos x="2" y="172"/>
              </a:cxn>
              <a:cxn ang="0">
                <a:pos x="0" y="166"/>
              </a:cxn>
              <a:cxn ang="0">
                <a:pos x="6" y="152"/>
              </a:cxn>
              <a:cxn ang="0">
                <a:pos x="106" y="154"/>
              </a:cxn>
              <a:cxn ang="0">
                <a:pos x="108" y="144"/>
              </a:cxn>
              <a:cxn ang="0">
                <a:pos x="102" y="136"/>
              </a:cxn>
              <a:cxn ang="0">
                <a:pos x="90" y="0"/>
              </a:cxn>
              <a:cxn ang="0">
                <a:pos x="120" y="0"/>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4" name="Freeform 118"/>
          <p:cNvSpPr>
            <a:spLocks/>
          </p:cNvSpPr>
          <p:nvPr/>
        </p:nvSpPr>
        <p:spPr bwMode="auto">
          <a:xfrm>
            <a:off x="5703888" y="4149726"/>
            <a:ext cx="190500" cy="136525"/>
          </a:xfrm>
          <a:custGeom>
            <a:avLst/>
            <a:gdLst/>
            <a:ahLst/>
            <a:cxnLst>
              <a:cxn ang="0">
                <a:pos x="44" y="62"/>
              </a:cxn>
              <a:cxn ang="0">
                <a:pos x="44" y="84"/>
              </a:cxn>
              <a:cxn ang="0">
                <a:pos x="30" y="78"/>
              </a:cxn>
              <a:cxn ang="0">
                <a:pos x="20" y="86"/>
              </a:cxn>
              <a:cxn ang="0">
                <a:pos x="0" y="72"/>
              </a:cxn>
              <a:cxn ang="0">
                <a:pos x="4" y="50"/>
              </a:cxn>
              <a:cxn ang="0">
                <a:pos x="14" y="48"/>
              </a:cxn>
              <a:cxn ang="0">
                <a:pos x="24" y="24"/>
              </a:cxn>
              <a:cxn ang="0">
                <a:pos x="32" y="28"/>
              </a:cxn>
              <a:cxn ang="0">
                <a:pos x="50" y="10"/>
              </a:cxn>
              <a:cxn ang="0">
                <a:pos x="74" y="0"/>
              </a:cxn>
              <a:cxn ang="0">
                <a:pos x="94" y="0"/>
              </a:cxn>
              <a:cxn ang="0">
                <a:pos x="90" y="8"/>
              </a:cxn>
              <a:cxn ang="0">
                <a:pos x="92" y="14"/>
              </a:cxn>
              <a:cxn ang="0">
                <a:pos x="104" y="28"/>
              </a:cxn>
              <a:cxn ang="0">
                <a:pos x="102" y="34"/>
              </a:cxn>
              <a:cxn ang="0">
                <a:pos x="120" y="44"/>
              </a:cxn>
              <a:cxn ang="0">
                <a:pos x="120" y="58"/>
              </a:cxn>
              <a:cxn ang="0">
                <a:pos x="104" y="62"/>
              </a:cxn>
              <a:cxn ang="0">
                <a:pos x="82" y="62"/>
              </a:cxn>
              <a:cxn ang="0">
                <a:pos x="44" y="62"/>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5" name="Freeform 119"/>
          <p:cNvSpPr>
            <a:spLocks/>
          </p:cNvSpPr>
          <p:nvPr/>
        </p:nvSpPr>
        <p:spPr bwMode="auto">
          <a:xfrm>
            <a:off x="5765800" y="4248150"/>
            <a:ext cx="95250" cy="158750"/>
          </a:xfrm>
          <a:custGeom>
            <a:avLst/>
            <a:gdLst/>
            <a:ahLst/>
            <a:cxnLst>
              <a:cxn ang="0">
                <a:pos x="60" y="80"/>
              </a:cxn>
              <a:cxn ang="0">
                <a:pos x="48" y="86"/>
              </a:cxn>
              <a:cxn ang="0">
                <a:pos x="36" y="96"/>
              </a:cxn>
              <a:cxn ang="0">
                <a:pos x="20" y="100"/>
              </a:cxn>
              <a:cxn ang="0">
                <a:pos x="8" y="94"/>
              </a:cxn>
              <a:cxn ang="0">
                <a:pos x="0" y="72"/>
              </a:cxn>
              <a:cxn ang="0">
                <a:pos x="10" y="50"/>
              </a:cxn>
              <a:cxn ang="0">
                <a:pos x="6" y="22"/>
              </a:cxn>
              <a:cxn ang="0">
                <a:pos x="6" y="0"/>
              </a:cxn>
              <a:cxn ang="0">
                <a:pos x="44" y="0"/>
              </a:cxn>
              <a:cxn ang="0">
                <a:pos x="56" y="18"/>
              </a:cxn>
              <a:cxn ang="0">
                <a:pos x="52" y="30"/>
              </a:cxn>
              <a:cxn ang="0">
                <a:pos x="54" y="40"/>
              </a:cxn>
              <a:cxn ang="0">
                <a:pos x="56" y="48"/>
              </a:cxn>
              <a:cxn ang="0">
                <a:pos x="60" y="80"/>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6" name="Freeform 120"/>
          <p:cNvSpPr>
            <a:spLocks/>
          </p:cNvSpPr>
          <p:nvPr/>
        </p:nvSpPr>
        <p:spPr bwMode="auto">
          <a:xfrm>
            <a:off x="5632450" y="4264026"/>
            <a:ext cx="147638" cy="155575"/>
          </a:xfrm>
          <a:custGeom>
            <a:avLst/>
            <a:gdLst/>
            <a:ahLst/>
            <a:cxnLst>
              <a:cxn ang="0">
                <a:pos x="92" y="84"/>
              </a:cxn>
              <a:cxn ang="0">
                <a:pos x="50" y="84"/>
              </a:cxn>
              <a:cxn ang="0">
                <a:pos x="24" y="94"/>
              </a:cxn>
              <a:cxn ang="0">
                <a:pos x="12" y="98"/>
              </a:cxn>
              <a:cxn ang="0">
                <a:pos x="16" y="78"/>
              </a:cxn>
              <a:cxn ang="0">
                <a:pos x="14" y="72"/>
              </a:cxn>
              <a:cxn ang="0">
                <a:pos x="8" y="68"/>
              </a:cxn>
              <a:cxn ang="0">
                <a:pos x="0" y="66"/>
              </a:cxn>
              <a:cxn ang="0">
                <a:pos x="0" y="56"/>
              </a:cxn>
              <a:cxn ang="0">
                <a:pos x="0" y="48"/>
              </a:cxn>
              <a:cxn ang="0">
                <a:pos x="6" y="44"/>
              </a:cxn>
              <a:cxn ang="0">
                <a:pos x="4" y="34"/>
              </a:cxn>
              <a:cxn ang="0">
                <a:pos x="10" y="32"/>
              </a:cxn>
              <a:cxn ang="0">
                <a:pos x="8" y="18"/>
              </a:cxn>
              <a:cxn ang="0">
                <a:pos x="4" y="10"/>
              </a:cxn>
              <a:cxn ang="0">
                <a:pos x="6" y="2"/>
              </a:cxn>
              <a:cxn ang="0">
                <a:pos x="46" y="0"/>
              </a:cxn>
              <a:cxn ang="0">
                <a:pos x="66" y="14"/>
              </a:cxn>
              <a:cxn ang="0">
                <a:pos x="76" y="6"/>
              </a:cxn>
              <a:cxn ang="0">
                <a:pos x="90" y="12"/>
              </a:cxn>
              <a:cxn ang="0">
                <a:pos x="94" y="40"/>
              </a:cxn>
              <a:cxn ang="0">
                <a:pos x="84" y="62"/>
              </a:cxn>
              <a:cxn ang="0">
                <a:pos x="92" y="84"/>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7" name="Freeform 121"/>
          <p:cNvSpPr>
            <a:spLocks/>
          </p:cNvSpPr>
          <p:nvPr/>
        </p:nvSpPr>
        <p:spPr bwMode="auto">
          <a:xfrm>
            <a:off x="6084889" y="4470400"/>
            <a:ext cx="46037" cy="38100"/>
          </a:xfrm>
          <a:custGeom>
            <a:avLst/>
            <a:gdLst/>
            <a:ahLst/>
            <a:cxnLst>
              <a:cxn ang="0">
                <a:pos x="4" y="0"/>
              </a:cxn>
              <a:cxn ang="0">
                <a:pos x="29" y="0"/>
              </a:cxn>
              <a:cxn ang="0">
                <a:pos x="26" y="22"/>
              </a:cxn>
              <a:cxn ang="0">
                <a:pos x="2" y="24"/>
              </a:cxn>
              <a:cxn ang="0">
                <a:pos x="0" y="10"/>
              </a:cxn>
              <a:cxn ang="0">
                <a:pos x="4" y="0"/>
              </a:cxn>
            </a:cxnLst>
            <a:rect l="0" t="0" r="r" b="b"/>
            <a:pathLst>
              <a:path w="29" h="24">
                <a:moveTo>
                  <a:pt x="4" y="0"/>
                </a:moveTo>
                <a:lnTo>
                  <a:pt x="29" y="0"/>
                </a:lnTo>
                <a:lnTo>
                  <a:pt x="26" y="22"/>
                </a:lnTo>
                <a:lnTo>
                  <a:pt x="2" y="24"/>
                </a:lnTo>
                <a:lnTo>
                  <a:pt x="0" y="10"/>
                </a:lnTo>
                <a:lnTo>
                  <a:pt x="4"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8" name="Freeform 122"/>
          <p:cNvSpPr>
            <a:spLocks/>
          </p:cNvSpPr>
          <p:nvPr/>
        </p:nvSpPr>
        <p:spPr bwMode="auto">
          <a:xfrm>
            <a:off x="6934201" y="4832350"/>
            <a:ext cx="180975" cy="355600"/>
          </a:xfrm>
          <a:custGeom>
            <a:avLst/>
            <a:gdLst/>
            <a:ahLst/>
            <a:cxnLst>
              <a:cxn ang="0">
                <a:pos x="22" y="70"/>
              </a:cxn>
              <a:cxn ang="0">
                <a:pos x="46" y="60"/>
              </a:cxn>
              <a:cxn ang="0">
                <a:pos x="70" y="44"/>
              </a:cxn>
              <a:cxn ang="0">
                <a:pos x="78" y="30"/>
              </a:cxn>
              <a:cxn ang="0">
                <a:pos x="86" y="26"/>
              </a:cxn>
              <a:cxn ang="0">
                <a:pos x="94" y="10"/>
              </a:cxn>
              <a:cxn ang="0">
                <a:pos x="96" y="0"/>
              </a:cxn>
              <a:cxn ang="0">
                <a:pos x="108" y="20"/>
              </a:cxn>
              <a:cxn ang="0">
                <a:pos x="112" y="40"/>
              </a:cxn>
              <a:cxn ang="0">
                <a:pos x="114" y="52"/>
              </a:cxn>
              <a:cxn ang="0">
                <a:pos x="114" y="64"/>
              </a:cxn>
              <a:cxn ang="0">
                <a:pos x="102" y="66"/>
              </a:cxn>
              <a:cxn ang="0">
                <a:pos x="102" y="82"/>
              </a:cxn>
              <a:cxn ang="0">
                <a:pos x="82" y="150"/>
              </a:cxn>
              <a:cxn ang="0">
                <a:pos x="74" y="182"/>
              </a:cxn>
              <a:cxn ang="0">
                <a:pos x="62" y="214"/>
              </a:cxn>
              <a:cxn ang="0">
                <a:pos x="40" y="224"/>
              </a:cxn>
              <a:cxn ang="0">
                <a:pos x="18" y="222"/>
              </a:cxn>
              <a:cxn ang="0">
                <a:pos x="8" y="202"/>
              </a:cxn>
              <a:cxn ang="0">
                <a:pos x="6" y="182"/>
              </a:cxn>
              <a:cxn ang="0">
                <a:pos x="0" y="164"/>
              </a:cxn>
              <a:cxn ang="0">
                <a:pos x="16" y="142"/>
              </a:cxn>
              <a:cxn ang="0">
                <a:pos x="20" y="122"/>
              </a:cxn>
              <a:cxn ang="0">
                <a:pos x="16" y="106"/>
              </a:cxn>
              <a:cxn ang="0">
                <a:pos x="10" y="90"/>
              </a:cxn>
              <a:cxn ang="0">
                <a:pos x="18" y="80"/>
              </a:cxn>
              <a:cxn ang="0">
                <a:pos x="22" y="70"/>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699" name="Freeform 123"/>
          <p:cNvSpPr>
            <a:spLocks/>
          </p:cNvSpPr>
          <p:nvPr/>
        </p:nvSpPr>
        <p:spPr bwMode="auto">
          <a:xfrm>
            <a:off x="6264275" y="5095876"/>
            <a:ext cx="412750" cy="346075"/>
          </a:xfrm>
          <a:custGeom>
            <a:avLst/>
            <a:gdLst/>
            <a:ahLst/>
            <a:cxnLst>
              <a:cxn ang="0">
                <a:pos x="0" y="108"/>
              </a:cxn>
              <a:cxn ang="0">
                <a:pos x="2" y="104"/>
              </a:cxn>
              <a:cxn ang="0">
                <a:pos x="6" y="102"/>
              </a:cxn>
              <a:cxn ang="0">
                <a:pos x="8" y="102"/>
              </a:cxn>
              <a:cxn ang="0">
                <a:pos x="14" y="110"/>
              </a:cxn>
              <a:cxn ang="0">
                <a:pos x="22" y="114"/>
              </a:cxn>
              <a:cxn ang="0">
                <a:pos x="38" y="114"/>
              </a:cxn>
              <a:cxn ang="0">
                <a:pos x="54" y="104"/>
              </a:cxn>
              <a:cxn ang="0">
                <a:pos x="54" y="46"/>
              </a:cxn>
              <a:cxn ang="0">
                <a:pos x="66" y="58"/>
              </a:cxn>
              <a:cxn ang="0">
                <a:pos x="66" y="78"/>
              </a:cxn>
              <a:cxn ang="0">
                <a:pos x="82" y="78"/>
              </a:cxn>
              <a:cxn ang="0">
                <a:pos x="96" y="66"/>
              </a:cxn>
              <a:cxn ang="0">
                <a:pos x="100" y="54"/>
              </a:cxn>
              <a:cxn ang="0">
                <a:pos x="110" y="54"/>
              </a:cxn>
              <a:cxn ang="0">
                <a:pos x="120" y="62"/>
              </a:cxn>
              <a:cxn ang="0">
                <a:pos x="140" y="60"/>
              </a:cxn>
              <a:cxn ang="0">
                <a:pos x="148" y="46"/>
              </a:cxn>
              <a:cxn ang="0">
                <a:pos x="186" y="6"/>
              </a:cxn>
              <a:cxn ang="0">
                <a:pos x="196" y="6"/>
              </a:cxn>
              <a:cxn ang="0">
                <a:pos x="198" y="0"/>
              </a:cxn>
              <a:cxn ang="0">
                <a:pos x="228" y="2"/>
              </a:cxn>
              <a:cxn ang="0">
                <a:pos x="236" y="8"/>
              </a:cxn>
              <a:cxn ang="0">
                <a:pos x="244" y="32"/>
              </a:cxn>
              <a:cxn ang="0">
                <a:pos x="244" y="68"/>
              </a:cxn>
              <a:cxn ang="0">
                <a:pos x="244" y="78"/>
              </a:cxn>
              <a:cxn ang="0">
                <a:pos x="260" y="80"/>
              </a:cxn>
              <a:cxn ang="0">
                <a:pos x="254" y="90"/>
              </a:cxn>
              <a:cxn ang="0">
                <a:pos x="254" y="104"/>
              </a:cxn>
              <a:cxn ang="0">
                <a:pos x="246" y="110"/>
              </a:cxn>
              <a:cxn ang="0">
                <a:pos x="230" y="130"/>
              </a:cxn>
              <a:cxn ang="0">
                <a:pos x="224" y="142"/>
              </a:cxn>
              <a:cxn ang="0">
                <a:pos x="210" y="160"/>
              </a:cxn>
              <a:cxn ang="0">
                <a:pos x="188" y="176"/>
              </a:cxn>
              <a:cxn ang="0">
                <a:pos x="164" y="198"/>
              </a:cxn>
              <a:cxn ang="0">
                <a:pos x="142" y="202"/>
              </a:cxn>
              <a:cxn ang="0">
                <a:pos x="128" y="208"/>
              </a:cxn>
              <a:cxn ang="0">
                <a:pos x="110" y="206"/>
              </a:cxn>
              <a:cxn ang="0">
                <a:pos x="88" y="206"/>
              </a:cxn>
              <a:cxn ang="0">
                <a:pos x="70" y="212"/>
              </a:cxn>
              <a:cxn ang="0">
                <a:pos x="50" y="218"/>
              </a:cxn>
              <a:cxn ang="0">
                <a:pos x="34" y="210"/>
              </a:cxn>
              <a:cxn ang="0">
                <a:pos x="28" y="198"/>
              </a:cxn>
              <a:cxn ang="0">
                <a:pos x="20" y="184"/>
              </a:cxn>
              <a:cxn ang="0">
                <a:pos x="30" y="172"/>
              </a:cxn>
              <a:cxn ang="0">
                <a:pos x="22" y="158"/>
              </a:cxn>
              <a:cxn ang="0">
                <a:pos x="12" y="144"/>
              </a:cxn>
              <a:cxn ang="0">
                <a:pos x="6" y="122"/>
              </a:cxn>
              <a:cxn ang="0">
                <a:pos x="0" y="108"/>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0" name="Freeform 124"/>
          <p:cNvSpPr>
            <a:spLocks/>
          </p:cNvSpPr>
          <p:nvPr/>
        </p:nvSpPr>
        <p:spPr bwMode="auto">
          <a:xfrm>
            <a:off x="6483350" y="4930776"/>
            <a:ext cx="190500" cy="168275"/>
          </a:xfrm>
          <a:custGeom>
            <a:avLst/>
            <a:gdLst/>
            <a:ahLst/>
            <a:cxnLst>
              <a:cxn ang="0">
                <a:pos x="60" y="104"/>
              </a:cxn>
              <a:cxn ang="0">
                <a:pos x="58" y="98"/>
              </a:cxn>
              <a:cxn ang="0">
                <a:pos x="44" y="96"/>
              </a:cxn>
              <a:cxn ang="0">
                <a:pos x="36" y="76"/>
              </a:cxn>
              <a:cxn ang="0">
                <a:pos x="12" y="64"/>
              </a:cxn>
              <a:cxn ang="0">
                <a:pos x="8" y="48"/>
              </a:cxn>
              <a:cxn ang="0">
                <a:pos x="0" y="36"/>
              </a:cxn>
              <a:cxn ang="0">
                <a:pos x="28" y="34"/>
              </a:cxn>
              <a:cxn ang="0">
                <a:pos x="42" y="16"/>
              </a:cxn>
              <a:cxn ang="0">
                <a:pos x="54" y="14"/>
              </a:cxn>
              <a:cxn ang="0">
                <a:pos x="62" y="0"/>
              </a:cxn>
              <a:cxn ang="0">
                <a:pos x="78" y="0"/>
              </a:cxn>
              <a:cxn ang="0">
                <a:pos x="118" y="14"/>
              </a:cxn>
              <a:cxn ang="0">
                <a:pos x="120" y="42"/>
              </a:cxn>
              <a:cxn ang="0">
                <a:pos x="120" y="72"/>
              </a:cxn>
              <a:cxn ang="0">
                <a:pos x="112" y="90"/>
              </a:cxn>
              <a:cxn ang="0">
                <a:pos x="90" y="106"/>
              </a:cxn>
              <a:cxn ang="0">
                <a:pos x="60" y="104"/>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1" name="Freeform 125"/>
          <p:cNvSpPr>
            <a:spLocks/>
          </p:cNvSpPr>
          <p:nvPr/>
        </p:nvSpPr>
        <p:spPr bwMode="auto">
          <a:xfrm>
            <a:off x="6350000" y="4987926"/>
            <a:ext cx="228600" cy="231775"/>
          </a:xfrm>
          <a:custGeom>
            <a:avLst/>
            <a:gdLst/>
            <a:ahLst/>
            <a:cxnLst>
              <a:cxn ang="0">
                <a:pos x="0" y="114"/>
              </a:cxn>
              <a:cxn ang="0">
                <a:pos x="0" y="66"/>
              </a:cxn>
              <a:cxn ang="0">
                <a:pos x="14" y="66"/>
              </a:cxn>
              <a:cxn ang="0">
                <a:pos x="16" y="4"/>
              </a:cxn>
              <a:cxn ang="0">
                <a:pos x="50" y="0"/>
              </a:cxn>
              <a:cxn ang="0">
                <a:pos x="56" y="8"/>
              </a:cxn>
              <a:cxn ang="0">
                <a:pos x="84" y="0"/>
              </a:cxn>
              <a:cxn ang="0">
                <a:pos x="92" y="12"/>
              </a:cxn>
              <a:cxn ang="0">
                <a:pos x="96" y="28"/>
              </a:cxn>
              <a:cxn ang="0">
                <a:pos x="120" y="40"/>
              </a:cxn>
              <a:cxn ang="0">
                <a:pos x="128" y="60"/>
              </a:cxn>
              <a:cxn ang="0">
                <a:pos x="142" y="62"/>
              </a:cxn>
              <a:cxn ang="0">
                <a:pos x="144" y="70"/>
              </a:cxn>
              <a:cxn ang="0">
                <a:pos x="142" y="74"/>
              </a:cxn>
              <a:cxn ang="0">
                <a:pos x="132" y="74"/>
              </a:cxn>
              <a:cxn ang="0">
                <a:pos x="94" y="114"/>
              </a:cxn>
              <a:cxn ang="0">
                <a:pos x="86" y="128"/>
              </a:cxn>
              <a:cxn ang="0">
                <a:pos x="66" y="130"/>
              </a:cxn>
              <a:cxn ang="0">
                <a:pos x="56" y="122"/>
              </a:cxn>
              <a:cxn ang="0">
                <a:pos x="46" y="122"/>
              </a:cxn>
              <a:cxn ang="0">
                <a:pos x="42" y="134"/>
              </a:cxn>
              <a:cxn ang="0">
                <a:pos x="28" y="146"/>
              </a:cxn>
              <a:cxn ang="0">
                <a:pos x="12" y="146"/>
              </a:cxn>
              <a:cxn ang="0">
                <a:pos x="12" y="126"/>
              </a:cxn>
              <a:cxn ang="0">
                <a:pos x="0" y="114"/>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2" name="Freeform 126"/>
          <p:cNvSpPr>
            <a:spLocks/>
          </p:cNvSpPr>
          <p:nvPr/>
        </p:nvSpPr>
        <p:spPr bwMode="auto">
          <a:xfrm>
            <a:off x="6149976" y="4972050"/>
            <a:ext cx="225425" cy="304800"/>
          </a:xfrm>
          <a:custGeom>
            <a:avLst/>
            <a:gdLst/>
            <a:ahLst/>
            <a:cxnLst>
              <a:cxn ang="0">
                <a:pos x="0" y="0"/>
              </a:cxn>
              <a:cxn ang="0">
                <a:pos x="98" y="0"/>
              </a:cxn>
              <a:cxn ang="0">
                <a:pos x="106" y="6"/>
              </a:cxn>
              <a:cxn ang="0">
                <a:pos x="134" y="8"/>
              </a:cxn>
              <a:cxn ang="0">
                <a:pos x="142" y="14"/>
              </a:cxn>
              <a:cxn ang="0">
                <a:pos x="140" y="76"/>
              </a:cxn>
              <a:cxn ang="0">
                <a:pos x="126" y="76"/>
              </a:cxn>
              <a:cxn ang="0">
                <a:pos x="126" y="182"/>
              </a:cxn>
              <a:cxn ang="0">
                <a:pos x="110" y="192"/>
              </a:cxn>
              <a:cxn ang="0">
                <a:pos x="94" y="192"/>
              </a:cxn>
              <a:cxn ang="0">
                <a:pos x="86" y="188"/>
              </a:cxn>
              <a:cxn ang="0">
                <a:pos x="80" y="180"/>
              </a:cxn>
              <a:cxn ang="0">
                <a:pos x="72" y="186"/>
              </a:cxn>
              <a:cxn ang="0">
                <a:pos x="52" y="164"/>
              </a:cxn>
              <a:cxn ang="0">
                <a:pos x="44" y="126"/>
              </a:cxn>
              <a:cxn ang="0">
                <a:pos x="38" y="114"/>
              </a:cxn>
              <a:cxn ang="0">
                <a:pos x="38" y="82"/>
              </a:cxn>
              <a:cxn ang="0">
                <a:pos x="12" y="36"/>
              </a:cxn>
              <a:cxn ang="0">
                <a:pos x="0" y="16"/>
              </a:cxn>
              <a:cxn ang="0">
                <a:pos x="0" y="0"/>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3" name="Freeform 127"/>
          <p:cNvSpPr>
            <a:spLocks/>
          </p:cNvSpPr>
          <p:nvPr/>
        </p:nvSpPr>
        <p:spPr bwMode="auto">
          <a:xfrm>
            <a:off x="6613526" y="4794251"/>
            <a:ext cx="257175" cy="428625"/>
          </a:xfrm>
          <a:custGeom>
            <a:avLst/>
            <a:gdLst/>
            <a:ahLst/>
            <a:cxnLst>
              <a:cxn ang="0">
                <a:pos x="0" y="88"/>
              </a:cxn>
              <a:cxn ang="0">
                <a:pos x="0" y="72"/>
              </a:cxn>
              <a:cxn ang="0">
                <a:pos x="50" y="64"/>
              </a:cxn>
              <a:cxn ang="0">
                <a:pos x="66" y="64"/>
              </a:cxn>
              <a:cxn ang="0">
                <a:pos x="64" y="94"/>
              </a:cxn>
              <a:cxn ang="0">
                <a:pos x="76" y="106"/>
              </a:cxn>
              <a:cxn ang="0">
                <a:pos x="86" y="92"/>
              </a:cxn>
              <a:cxn ang="0">
                <a:pos x="84" y="64"/>
              </a:cxn>
              <a:cxn ang="0">
                <a:pos x="70" y="48"/>
              </a:cxn>
              <a:cxn ang="0">
                <a:pos x="64" y="32"/>
              </a:cxn>
              <a:cxn ang="0">
                <a:pos x="68" y="16"/>
              </a:cxn>
              <a:cxn ang="0">
                <a:pos x="90" y="18"/>
              </a:cxn>
              <a:cxn ang="0">
                <a:pos x="116" y="20"/>
              </a:cxn>
              <a:cxn ang="0">
                <a:pos x="142" y="10"/>
              </a:cxn>
              <a:cxn ang="0">
                <a:pos x="158" y="0"/>
              </a:cxn>
              <a:cxn ang="0">
                <a:pos x="158" y="40"/>
              </a:cxn>
              <a:cxn ang="0">
                <a:pos x="162" y="80"/>
              </a:cxn>
              <a:cxn ang="0">
                <a:pos x="144" y="98"/>
              </a:cxn>
              <a:cxn ang="0">
                <a:pos x="112" y="118"/>
              </a:cxn>
              <a:cxn ang="0">
                <a:pos x="76" y="150"/>
              </a:cxn>
              <a:cxn ang="0">
                <a:pos x="68" y="154"/>
              </a:cxn>
              <a:cxn ang="0">
                <a:pos x="70" y="168"/>
              </a:cxn>
              <a:cxn ang="0">
                <a:pos x="80" y="196"/>
              </a:cxn>
              <a:cxn ang="0">
                <a:pos x="76" y="228"/>
              </a:cxn>
              <a:cxn ang="0">
                <a:pos x="38" y="248"/>
              </a:cxn>
              <a:cxn ang="0">
                <a:pos x="34" y="256"/>
              </a:cxn>
              <a:cxn ang="0">
                <a:pos x="38" y="264"/>
              </a:cxn>
              <a:cxn ang="0">
                <a:pos x="40" y="270"/>
              </a:cxn>
              <a:cxn ang="0">
                <a:pos x="24" y="268"/>
              </a:cxn>
              <a:cxn ang="0">
                <a:pos x="24" y="258"/>
              </a:cxn>
              <a:cxn ang="0">
                <a:pos x="24" y="222"/>
              </a:cxn>
              <a:cxn ang="0">
                <a:pos x="16" y="198"/>
              </a:cxn>
              <a:cxn ang="0">
                <a:pos x="8" y="192"/>
              </a:cxn>
              <a:cxn ang="0">
                <a:pos x="30" y="176"/>
              </a:cxn>
              <a:cxn ang="0">
                <a:pos x="38" y="158"/>
              </a:cxn>
              <a:cxn ang="0">
                <a:pos x="38" y="128"/>
              </a:cxn>
              <a:cxn ang="0">
                <a:pos x="36" y="100"/>
              </a:cxn>
              <a:cxn ang="0">
                <a:pos x="0" y="88"/>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4" name="Freeform 128"/>
          <p:cNvSpPr>
            <a:spLocks/>
          </p:cNvSpPr>
          <p:nvPr/>
        </p:nvSpPr>
        <p:spPr bwMode="auto">
          <a:xfrm>
            <a:off x="6670676" y="4772025"/>
            <a:ext cx="79375" cy="190500"/>
          </a:xfrm>
          <a:custGeom>
            <a:avLst/>
            <a:gdLst/>
            <a:ahLst/>
            <a:cxnLst>
              <a:cxn ang="0">
                <a:pos x="4" y="50"/>
              </a:cxn>
              <a:cxn ang="0">
                <a:pos x="10" y="44"/>
              </a:cxn>
              <a:cxn ang="0">
                <a:pos x="12" y="18"/>
              </a:cxn>
              <a:cxn ang="0">
                <a:pos x="14" y="14"/>
              </a:cxn>
              <a:cxn ang="0">
                <a:pos x="8" y="0"/>
              </a:cxn>
              <a:cxn ang="0">
                <a:pos x="22" y="0"/>
              </a:cxn>
              <a:cxn ang="0">
                <a:pos x="30" y="12"/>
              </a:cxn>
              <a:cxn ang="0">
                <a:pos x="32" y="30"/>
              </a:cxn>
              <a:cxn ang="0">
                <a:pos x="28" y="46"/>
              </a:cxn>
              <a:cxn ang="0">
                <a:pos x="34" y="62"/>
              </a:cxn>
              <a:cxn ang="0">
                <a:pos x="48" y="78"/>
              </a:cxn>
              <a:cxn ang="0">
                <a:pos x="50" y="106"/>
              </a:cxn>
              <a:cxn ang="0">
                <a:pos x="40" y="120"/>
              </a:cxn>
              <a:cxn ang="0">
                <a:pos x="28" y="108"/>
              </a:cxn>
              <a:cxn ang="0">
                <a:pos x="30" y="78"/>
              </a:cxn>
              <a:cxn ang="0">
                <a:pos x="10" y="78"/>
              </a:cxn>
              <a:cxn ang="0">
                <a:pos x="0" y="64"/>
              </a:cxn>
              <a:cxn ang="0">
                <a:pos x="4" y="50"/>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5" name="Freeform 129"/>
          <p:cNvSpPr>
            <a:spLocks/>
          </p:cNvSpPr>
          <p:nvPr/>
        </p:nvSpPr>
        <p:spPr bwMode="auto">
          <a:xfrm>
            <a:off x="6400800" y="4740275"/>
            <a:ext cx="292100" cy="247650"/>
          </a:xfrm>
          <a:custGeom>
            <a:avLst/>
            <a:gdLst/>
            <a:ahLst/>
            <a:cxnLst>
              <a:cxn ang="0">
                <a:pos x="52" y="156"/>
              </a:cxn>
              <a:cxn ang="0">
                <a:pos x="46" y="150"/>
              </a:cxn>
              <a:cxn ang="0">
                <a:pos x="20" y="148"/>
              </a:cxn>
              <a:cxn ang="0">
                <a:pos x="2" y="128"/>
              </a:cxn>
              <a:cxn ang="0">
                <a:pos x="0" y="76"/>
              </a:cxn>
              <a:cxn ang="0">
                <a:pos x="30" y="76"/>
              </a:cxn>
              <a:cxn ang="0">
                <a:pos x="30" y="42"/>
              </a:cxn>
              <a:cxn ang="0">
                <a:pos x="48" y="50"/>
              </a:cxn>
              <a:cxn ang="0">
                <a:pos x="68" y="58"/>
              </a:cxn>
              <a:cxn ang="0">
                <a:pos x="82" y="52"/>
              </a:cxn>
              <a:cxn ang="0">
                <a:pos x="90" y="64"/>
              </a:cxn>
              <a:cxn ang="0">
                <a:pos x="102" y="70"/>
              </a:cxn>
              <a:cxn ang="0">
                <a:pos x="110" y="82"/>
              </a:cxn>
              <a:cxn ang="0">
                <a:pos x="124" y="82"/>
              </a:cxn>
              <a:cxn ang="0">
                <a:pos x="124" y="64"/>
              </a:cxn>
              <a:cxn ang="0">
                <a:pos x="110" y="58"/>
              </a:cxn>
              <a:cxn ang="0">
                <a:pos x="100" y="48"/>
              </a:cxn>
              <a:cxn ang="0">
                <a:pos x="104" y="26"/>
              </a:cxn>
              <a:cxn ang="0">
                <a:pos x="102" y="8"/>
              </a:cxn>
              <a:cxn ang="0">
                <a:pos x="118" y="0"/>
              </a:cxn>
              <a:cxn ang="0">
                <a:pos x="136" y="0"/>
              </a:cxn>
              <a:cxn ang="0">
                <a:pos x="178" y="20"/>
              </a:cxn>
              <a:cxn ang="0">
                <a:pos x="184" y="34"/>
              </a:cxn>
              <a:cxn ang="0">
                <a:pos x="180" y="40"/>
              </a:cxn>
              <a:cxn ang="0">
                <a:pos x="180" y="64"/>
              </a:cxn>
              <a:cxn ang="0">
                <a:pos x="174" y="70"/>
              </a:cxn>
              <a:cxn ang="0">
                <a:pos x="170" y="84"/>
              </a:cxn>
              <a:cxn ang="0">
                <a:pos x="180" y="98"/>
              </a:cxn>
              <a:cxn ang="0">
                <a:pos x="134" y="106"/>
              </a:cxn>
              <a:cxn ang="0">
                <a:pos x="134" y="122"/>
              </a:cxn>
              <a:cxn ang="0">
                <a:pos x="114" y="120"/>
              </a:cxn>
              <a:cxn ang="0">
                <a:pos x="106" y="134"/>
              </a:cxn>
              <a:cxn ang="0">
                <a:pos x="94" y="136"/>
              </a:cxn>
              <a:cxn ang="0">
                <a:pos x="80" y="154"/>
              </a:cxn>
              <a:cxn ang="0">
                <a:pos x="52" y="156"/>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6" name="Freeform 130"/>
          <p:cNvSpPr>
            <a:spLocks/>
          </p:cNvSpPr>
          <p:nvPr/>
        </p:nvSpPr>
        <p:spPr bwMode="auto">
          <a:xfrm>
            <a:off x="6588126" y="4556126"/>
            <a:ext cx="276225" cy="269875"/>
          </a:xfrm>
          <a:custGeom>
            <a:avLst/>
            <a:gdLst/>
            <a:ahLst/>
            <a:cxnLst>
              <a:cxn ang="0">
                <a:pos x="18" y="116"/>
              </a:cxn>
              <a:cxn ang="0">
                <a:pos x="16" y="100"/>
              </a:cxn>
              <a:cxn ang="0">
                <a:pos x="2" y="82"/>
              </a:cxn>
              <a:cxn ang="0">
                <a:pos x="0" y="56"/>
              </a:cxn>
              <a:cxn ang="0">
                <a:pos x="20" y="34"/>
              </a:cxn>
              <a:cxn ang="0">
                <a:pos x="16" y="20"/>
              </a:cxn>
              <a:cxn ang="0">
                <a:pos x="22" y="12"/>
              </a:cxn>
              <a:cxn ang="0">
                <a:pos x="16" y="0"/>
              </a:cxn>
              <a:cxn ang="0">
                <a:pos x="38" y="0"/>
              </a:cxn>
              <a:cxn ang="0">
                <a:pos x="76" y="2"/>
              </a:cxn>
              <a:cxn ang="0">
                <a:pos x="128" y="30"/>
              </a:cxn>
              <a:cxn ang="0">
                <a:pos x="132" y="40"/>
              </a:cxn>
              <a:cxn ang="0">
                <a:pos x="156" y="58"/>
              </a:cxn>
              <a:cxn ang="0">
                <a:pos x="150" y="72"/>
              </a:cxn>
              <a:cxn ang="0">
                <a:pos x="148" y="86"/>
              </a:cxn>
              <a:cxn ang="0">
                <a:pos x="156" y="98"/>
              </a:cxn>
              <a:cxn ang="0">
                <a:pos x="156" y="126"/>
              </a:cxn>
              <a:cxn ang="0">
                <a:pos x="174" y="150"/>
              </a:cxn>
              <a:cxn ang="0">
                <a:pos x="158" y="160"/>
              </a:cxn>
              <a:cxn ang="0">
                <a:pos x="132" y="170"/>
              </a:cxn>
              <a:cxn ang="0">
                <a:pos x="84" y="166"/>
              </a:cxn>
              <a:cxn ang="0">
                <a:pos x="82" y="148"/>
              </a:cxn>
              <a:cxn ang="0">
                <a:pos x="74" y="136"/>
              </a:cxn>
              <a:cxn ang="0">
                <a:pos x="60" y="136"/>
              </a:cxn>
              <a:cxn ang="0">
                <a:pos x="18" y="116"/>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7" name="Freeform 131"/>
          <p:cNvSpPr>
            <a:spLocks/>
          </p:cNvSpPr>
          <p:nvPr/>
        </p:nvSpPr>
        <p:spPr bwMode="auto">
          <a:xfrm>
            <a:off x="6584951" y="4587875"/>
            <a:ext cx="34925" cy="57150"/>
          </a:xfrm>
          <a:custGeom>
            <a:avLst/>
            <a:gdLst/>
            <a:ahLst/>
            <a:cxnLst>
              <a:cxn ang="0">
                <a:pos x="18" y="0"/>
              </a:cxn>
              <a:cxn ang="0">
                <a:pos x="10" y="2"/>
              </a:cxn>
              <a:cxn ang="0">
                <a:pos x="0" y="12"/>
              </a:cxn>
              <a:cxn ang="0">
                <a:pos x="2" y="36"/>
              </a:cxn>
              <a:cxn ang="0">
                <a:pos x="22" y="14"/>
              </a:cxn>
              <a:cxn ang="0">
                <a:pos x="18" y="0"/>
              </a:cxn>
            </a:cxnLst>
            <a:rect l="0" t="0" r="r" b="b"/>
            <a:pathLst>
              <a:path w="22" h="36">
                <a:moveTo>
                  <a:pt x="18" y="0"/>
                </a:moveTo>
                <a:lnTo>
                  <a:pt x="10" y="2"/>
                </a:lnTo>
                <a:lnTo>
                  <a:pt x="0" y="12"/>
                </a:lnTo>
                <a:lnTo>
                  <a:pt x="2" y="36"/>
                </a:lnTo>
                <a:lnTo>
                  <a:pt x="22" y="14"/>
                </a:lnTo>
                <a:lnTo>
                  <a:pt x="18"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8" name="Freeform 132"/>
          <p:cNvSpPr>
            <a:spLocks/>
          </p:cNvSpPr>
          <p:nvPr/>
        </p:nvSpPr>
        <p:spPr bwMode="auto">
          <a:xfrm>
            <a:off x="6575426" y="4556125"/>
            <a:ext cx="47625" cy="50800"/>
          </a:xfrm>
          <a:custGeom>
            <a:avLst/>
            <a:gdLst/>
            <a:ahLst/>
            <a:cxnLst>
              <a:cxn ang="0">
                <a:pos x="10" y="2"/>
              </a:cxn>
              <a:cxn ang="0">
                <a:pos x="24" y="0"/>
              </a:cxn>
              <a:cxn ang="0">
                <a:pos x="30" y="12"/>
              </a:cxn>
              <a:cxn ang="0">
                <a:pos x="24" y="20"/>
              </a:cxn>
              <a:cxn ang="0">
                <a:pos x="16" y="22"/>
              </a:cxn>
              <a:cxn ang="0">
                <a:pos x="6" y="32"/>
              </a:cxn>
              <a:cxn ang="0">
                <a:pos x="0" y="16"/>
              </a:cxn>
              <a:cxn ang="0">
                <a:pos x="10" y="2"/>
              </a:cxn>
            </a:cxnLst>
            <a:rect l="0" t="0" r="r" b="b"/>
            <a:pathLst>
              <a:path w="30" h="32">
                <a:moveTo>
                  <a:pt x="10" y="2"/>
                </a:moveTo>
                <a:lnTo>
                  <a:pt x="24" y="0"/>
                </a:lnTo>
                <a:lnTo>
                  <a:pt x="30" y="12"/>
                </a:lnTo>
                <a:lnTo>
                  <a:pt x="24" y="20"/>
                </a:lnTo>
                <a:lnTo>
                  <a:pt x="16" y="22"/>
                </a:lnTo>
                <a:lnTo>
                  <a:pt x="6" y="32"/>
                </a:lnTo>
                <a:lnTo>
                  <a:pt x="0" y="16"/>
                </a:lnTo>
                <a:lnTo>
                  <a:pt x="10" y="2"/>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09" name="Freeform 133"/>
          <p:cNvSpPr>
            <a:spLocks/>
          </p:cNvSpPr>
          <p:nvPr/>
        </p:nvSpPr>
        <p:spPr bwMode="auto">
          <a:xfrm>
            <a:off x="6591301" y="4425950"/>
            <a:ext cx="136525" cy="133350"/>
          </a:xfrm>
          <a:custGeom>
            <a:avLst/>
            <a:gdLst/>
            <a:ahLst/>
            <a:cxnLst>
              <a:cxn ang="0">
                <a:pos x="0" y="84"/>
              </a:cxn>
              <a:cxn ang="0">
                <a:pos x="2" y="64"/>
              </a:cxn>
              <a:cxn ang="0">
                <a:pos x="6" y="52"/>
              </a:cxn>
              <a:cxn ang="0">
                <a:pos x="26" y="34"/>
              </a:cxn>
              <a:cxn ang="0">
                <a:pos x="26" y="30"/>
              </a:cxn>
              <a:cxn ang="0">
                <a:pos x="20" y="28"/>
              </a:cxn>
              <a:cxn ang="0">
                <a:pos x="16" y="4"/>
              </a:cxn>
              <a:cxn ang="0">
                <a:pos x="68" y="0"/>
              </a:cxn>
              <a:cxn ang="0">
                <a:pos x="80" y="20"/>
              </a:cxn>
              <a:cxn ang="0">
                <a:pos x="86" y="42"/>
              </a:cxn>
              <a:cxn ang="0">
                <a:pos x="72" y="58"/>
              </a:cxn>
              <a:cxn ang="0">
                <a:pos x="76" y="72"/>
              </a:cxn>
              <a:cxn ang="0">
                <a:pos x="70" y="84"/>
              </a:cxn>
              <a:cxn ang="0">
                <a:pos x="36" y="82"/>
              </a:cxn>
              <a:cxn ang="0">
                <a:pos x="14" y="82"/>
              </a:cxn>
              <a:cxn ang="0">
                <a:pos x="0" y="84"/>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0" name="Freeform 134"/>
          <p:cNvSpPr>
            <a:spLocks/>
          </p:cNvSpPr>
          <p:nvPr/>
        </p:nvSpPr>
        <p:spPr bwMode="auto">
          <a:xfrm>
            <a:off x="6149976" y="4676775"/>
            <a:ext cx="333375" cy="323850"/>
          </a:xfrm>
          <a:custGeom>
            <a:avLst/>
            <a:gdLst/>
            <a:ahLst/>
            <a:cxnLst>
              <a:cxn ang="0">
                <a:pos x="0" y="186"/>
              </a:cxn>
              <a:cxn ang="0">
                <a:pos x="0" y="162"/>
              </a:cxn>
              <a:cxn ang="0">
                <a:pos x="8" y="126"/>
              </a:cxn>
              <a:cxn ang="0">
                <a:pos x="28" y="94"/>
              </a:cxn>
              <a:cxn ang="0">
                <a:pos x="28" y="78"/>
              </a:cxn>
              <a:cxn ang="0">
                <a:pos x="16" y="52"/>
              </a:cxn>
              <a:cxn ang="0">
                <a:pos x="20" y="38"/>
              </a:cxn>
              <a:cxn ang="0">
                <a:pos x="0" y="2"/>
              </a:cxn>
              <a:cxn ang="0">
                <a:pos x="10" y="0"/>
              </a:cxn>
              <a:cxn ang="0">
                <a:pos x="72" y="0"/>
              </a:cxn>
              <a:cxn ang="0">
                <a:pos x="76" y="14"/>
              </a:cxn>
              <a:cxn ang="0">
                <a:pos x="86" y="32"/>
              </a:cxn>
              <a:cxn ang="0">
                <a:pos x="116" y="34"/>
              </a:cxn>
              <a:cxn ang="0">
                <a:pos x="126" y="18"/>
              </a:cxn>
              <a:cxn ang="0">
                <a:pos x="152" y="24"/>
              </a:cxn>
              <a:cxn ang="0">
                <a:pos x="154" y="64"/>
              </a:cxn>
              <a:cxn ang="0">
                <a:pos x="164" y="70"/>
              </a:cxn>
              <a:cxn ang="0">
                <a:pos x="162" y="82"/>
              </a:cxn>
              <a:cxn ang="0">
                <a:pos x="188" y="82"/>
              </a:cxn>
              <a:cxn ang="0">
                <a:pos x="188" y="116"/>
              </a:cxn>
              <a:cxn ang="0">
                <a:pos x="158" y="116"/>
              </a:cxn>
              <a:cxn ang="0">
                <a:pos x="160" y="168"/>
              </a:cxn>
              <a:cxn ang="0">
                <a:pos x="178" y="188"/>
              </a:cxn>
              <a:cxn ang="0">
                <a:pos x="204" y="190"/>
              </a:cxn>
              <a:cxn ang="0">
                <a:pos x="210" y="196"/>
              </a:cxn>
              <a:cxn ang="0">
                <a:pos x="204" y="196"/>
              </a:cxn>
              <a:cxn ang="0">
                <a:pos x="182" y="204"/>
              </a:cxn>
              <a:cxn ang="0">
                <a:pos x="176" y="196"/>
              </a:cxn>
              <a:cxn ang="0">
                <a:pos x="142" y="200"/>
              </a:cxn>
              <a:cxn ang="0">
                <a:pos x="134" y="194"/>
              </a:cxn>
              <a:cxn ang="0">
                <a:pos x="106" y="192"/>
              </a:cxn>
              <a:cxn ang="0">
                <a:pos x="98" y="186"/>
              </a:cxn>
              <a:cxn ang="0">
                <a:pos x="0" y="186"/>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1" name="Freeform 135"/>
          <p:cNvSpPr>
            <a:spLocks/>
          </p:cNvSpPr>
          <p:nvPr/>
        </p:nvSpPr>
        <p:spPr bwMode="auto">
          <a:xfrm>
            <a:off x="6159501" y="4394200"/>
            <a:ext cx="473075" cy="476250"/>
          </a:xfrm>
          <a:custGeom>
            <a:avLst/>
            <a:gdLst/>
            <a:ahLst/>
            <a:cxnLst>
              <a:cxn ang="0">
                <a:pos x="0" y="176"/>
              </a:cxn>
              <a:cxn ang="0">
                <a:pos x="6" y="162"/>
              </a:cxn>
              <a:cxn ang="0">
                <a:pos x="14" y="160"/>
              </a:cxn>
              <a:cxn ang="0">
                <a:pos x="34" y="156"/>
              </a:cxn>
              <a:cxn ang="0">
                <a:pos x="60" y="144"/>
              </a:cxn>
              <a:cxn ang="0">
                <a:pos x="64" y="112"/>
              </a:cxn>
              <a:cxn ang="0">
                <a:pos x="88" y="74"/>
              </a:cxn>
              <a:cxn ang="0">
                <a:pos x="94" y="42"/>
              </a:cxn>
              <a:cxn ang="0">
                <a:pos x="96" y="30"/>
              </a:cxn>
              <a:cxn ang="0">
                <a:pos x="98" y="16"/>
              </a:cxn>
              <a:cxn ang="0">
                <a:pos x="112" y="0"/>
              </a:cxn>
              <a:cxn ang="0">
                <a:pos x="126" y="14"/>
              </a:cxn>
              <a:cxn ang="0">
                <a:pos x="138" y="18"/>
              </a:cxn>
              <a:cxn ang="0">
                <a:pos x="160" y="20"/>
              </a:cxn>
              <a:cxn ang="0">
                <a:pos x="172" y="12"/>
              </a:cxn>
              <a:cxn ang="0">
                <a:pos x="206" y="2"/>
              </a:cxn>
              <a:cxn ang="0">
                <a:pos x="236" y="4"/>
              </a:cxn>
              <a:cxn ang="0">
                <a:pos x="244" y="14"/>
              </a:cxn>
              <a:cxn ang="0">
                <a:pos x="272" y="12"/>
              </a:cxn>
              <a:cxn ang="0">
                <a:pos x="288" y="24"/>
              </a:cxn>
              <a:cxn ang="0">
                <a:pos x="292" y="48"/>
              </a:cxn>
              <a:cxn ang="0">
                <a:pos x="298" y="50"/>
              </a:cxn>
              <a:cxn ang="0">
                <a:pos x="298" y="54"/>
              </a:cxn>
              <a:cxn ang="0">
                <a:pos x="278" y="72"/>
              </a:cxn>
              <a:cxn ang="0">
                <a:pos x="274" y="84"/>
              </a:cxn>
              <a:cxn ang="0">
                <a:pos x="272" y="104"/>
              </a:cxn>
              <a:cxn ang="0">
                <a:pos x="262" y="118"/>
              </a:cxn>
              <a:cxn ang="0">
                <a:pos x="268" y="134"/>
              </a:cxn>
              <a:cxn ang="0">
                <a:pos x="270" y="158"/>
              </a:cxn>
              <a:cxn ang="0">
                <a:pos x="270" y="172"/>
              </a:cxn>
              <a:cxn ang="0">
                <a:pos x="272" y="184"/>
              </a:cxn>
              <a:cxn ang="0">
                <a:pos x="286" y="202"/>
              </a:cxn>
              <a:cxn ang="0">
                <a:pos x="288" y="218"/>
              </a:cxn>
              <a:cxn ang="0">
                <a:pos x="270" y="218"/>
              </a:cxn>
              <a:cxn ang="0">
                <a:pos x="254" y="226"/>
              </a:cxn>
              <a:cxn ang="0">
                <a:pos x="256" y="244"/>
              </a:cxn>
              <a:cxn ang="0">
                <a:pos x="252" y="266"/>
              </a:cxn>
              <a:cxn ang="0">
                <a:pos x="262" y="276"/>
              </a:cxn>
              <a:cxn ang="0">
                <a:pos x="276" y="282"/>
              </a:cxn>
              <a:cxn ang="0">
                <a:pos x="276" y="300"/>
              </a:cxn>
              <a:cxn ang="0">
                <a:pos x="262" y="300"/>
              </a:cxn>
              <a:cxn ang="0">
                <a:pos x="254" y="288"/>
              </a:cxn>
              <a:cxn ang="0">
                <a:pos x="242" y="282"/>
              </a:cxn>
              <a:cxn ang="0">
                <a:pos x="234" y="270"/>
              </a:cxn>
              <a:cxn ang="0">
                <a:pos x="220" y="276"/>
              </a:cxn>
              <a:cxn ang="0">
                <a:pos x="182" y="260"/>
              </a:cxn>
              <a:cxn ang="0">
                <a:pos x="156" y="260"/>
              </a:cxn>
              <a:cxn ang="0">
                <a:pos x="158" y="248"/>
              </a:cxn>
              <a:cxn ang="0">
                <a:pos x="148" y="242"/>
              </a:cxn>
              <a:cxn ang="0">
                <a:pos x="146" y="202"/>
              </a:cxn>
              <a:cxn ang="0">
                <a:pos x="120" y="196"/>
              </a:cxn>
              <a:cxn ang="0">
                <a:pos x="110" y="212"/>
              </a:cxn>
              <a:cxn ang="0">
                <a:pos x="80" y="210"/>
              </a:cxn>
              <a:cxn ang="0">
                <a:pos x="70" y="192"/>
              </a:cxn>
              <a:cxn ang="0">
                <a:pos x="66" y="178"/>
              </a:cxn>
              <a:cxn ang="0">
                <a:pos x="6" y="178"/>
              </a:cxn>
              <a:cxn ang="0">
                <a:pos x="0" y="176"/>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2" name="Freeform 136"/>
          <p:cNvSpPr>
            <a:spLocks/>
          </p:cNvSpPr>
          <p:nvPr/>
        </p:nvSpPr>
        <p:spPr bwMode="auto">
          <a:xfrm>
            <a:off x="6149975" y="4641850"/>
            <a:ext cx="19050" cy="31750"/>
          </a:xfrm>
          <a:custGeom>
            <a:avLst/>
            <a:gdLst/>
            <a:ahLst/>
            <a:cxnLst>
              <a:cxn ang="0">
                <a:pos x="0" y="4"/>
              </a:cxn>
              <a:cxn ang="0">
                <a:pos x="10" y="0"/>
              </a:cxn>
              <a:cxn ang="0">
                <a:pos x="12" y="4"/>
              </a:cxn>
              <a:cxn ang="0">
                <a:pos x="10" y="12"/>
              </a:cxn>
              <a:cxn ang="0">
                <a:pos x="0" y="20"/>
              </a:cxn>
              <a:cxn ang="0">
                <a:pos x="0" y="4"/>
              </a:cxn>
            </a:cxnLst>
            <a:rect l="0" t="0" r="r" b="b"/>
            <a:pathLst>
              <a:path w="12" h="20">
                <a:moveTo>
                  <a:pt x="0" y="4"/>
                </a:moveTo>
                <a:lnTo>
                  <a:pt x="10" y="0"/>
                </a:lnTo>
                <a:lnTo>
                  <a:pt x="12" y="4"/>
                </a:lnTo>
                <a:lnTo>
                  <a:pt x="10" y="12"/>
                </a:lnTo>
                <a:lnTo>
                  <a:pt x="0" y="20"/>
                </a:lnTo>
                <a:lnTo>
                  <a:pt x="0"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3" name="Freeform 137"/>
          <p:cNvSpPr>
            <a:spLocks/>
          </p:cNvSpPr>
          <p:nvPr/>
        </p:nvSpPr>
        <p:spPr bwMode="auto">
          <a:xfrm>
            <a:off x="6127750" y="4438650"/>
            <a:ext cx="184150" cy="209550"/>
          </a:xfrm>
          <a:custGeom>
            <a:avLst/>
            <a:gdLst/>
            <a:ahLst/>
            <a:cxnLst>
              <a:cxn ang="0">
                <a:pos x="0" y="116"/>
              </a:cxn>
              <a:cxn ang="0">
                <a:pos x="15" y="116"/>
              </a:cxn>
              <a:cxn ang="0">
                <a:pos x="15" y="106"/>
              </a:cxn>
              <a:cxn ang="0">
                <a:pos x="7" y="106"/>
              </a:cxn>
              <a:cxn ang="0">
                <a:pos x="7" y="94"/>
              </a:cxn>
              <a:cxn ang="0">
                <a:pos x="15" y="94"/>
              </a:cxn>
              <a:cxn ang="0">
                <a:pos x="25" y="86"/>
              </a:cxn>
              <a:cxn ang="0">
                <a:pos x="31" y="94"/>
              </a:cxn>
              <a:cxn ang="0">
                <a:pos x="49" y="96"/>
              </a:cxn>
              <a:cxn ang="0">
                <a:pos x="53" y="88"/>
              </a:cxn>
              <a:cxn ang="0">
                <a:pos x="53" y="68"/>
              </a:cxn>
              <a:cxn ang="0">
                <a:pos x="45" y="62"/>
              </a:cxn>
              <a:cxn ang="0">
                <a:pos x="45" y="50"/>
              </a:cxn>
              <a:cxn ang="0">
                <a:pos x="53" y="44"/>
              </a:cxn>
              <a:cxn ang="0">
                <a:pos x="49" y="34"/>
              </a:cxn>
              <a:cxn ang="0">
                <a:pos x="35" y="36"/>
              </a:cxn>
              <a:cxn ang="0">
                <a:pos x="31" y="20"/>
              </a:cxn>
              <a:cxn ang="0">
                <a:pos x="59" y="20"/>
              </a:cxn>
              <a:cxn ang="0">
                <a:pos x="59" y="28"/>
              </a:cxn>
              <a:cxn ang="0">
                <a:pos x="77" y="26"/>
              </a:cxn>
              <a:cxn ang="0">
                <a:pos x="79" y="12"/>
              </a:cxn>
              <a:cxn ang="0">
                <a:pos x="87" y="0"/>
              </a:cxn>
              <a:cxn ang="0">
                <a:pos x="117" y="2"/>
              </a:cxn>
              <a:cxn ang="0">
                <a:pos x="109" y="46"/>
              </a:cxn>
              <a:cxn ang="0">
                <a:pos x="85" y="84"/>
              </a:cxn>
              <a:cxn ang="0">
                <a:pos x="81" y="116"/>
              </a:cxn>
              <a:cxn ang="0">
                <a:pos x="55" y="128"/>
              </a:cxn>
              <a:cxn ang="0">
                <a:pos x="27" y="132"/>
              </a:cxn>
              <a:cxn ang="0">
                <a:pos x="25" y="128"/>
              </a:cxn>
              <a:cxn ang="0">
                <a:pos x="15" y="132"/>
              </a:cxn>
              <a:cxn ang="0">
                <a:pos x="0" y="116"/>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4" name="Freeform 138"/>
          <p:cNvSpPr>
            <a:spLocks/>
          </p:cNvSpPr>
          <p:nvPr/>
        </p:nvSpPr>
        <p:spPr bwMode="auto">
          <a:xfrm>
            <a:off x="6699251" y="4413250"/>
            <a:ext cx="200025" cy="234950"/>
          </a:xfrm>
          <a:custGeom>
            <a:avLst/>
            <a:gdLst/>
            <a:ahLst/>
            <a:cxnLst>
              <a:cxn ang="0">
                <a:pos x="8" y="0"/>
              </a:cxn>
              <a:cxn ang="0">
                <a:pos x="28" y="0"/>
              </a:cxn>
              <a:cxn ang="0">
                <a:pos x="64" y="16"/>
              </a:cxn>
              <a:cxn ang="0">
                <a:pos x="88" y="18"/>
              </a:cxn>
              <a:cxn ang="0">
                <a:pos x="108" y="6"/>
              </a:cxn>
              <a:cxn ang="0">
                <a:pos x="114" y="14"/>
              </a:cxn>
              <a:cxn ang="0">
                <a:pos x="126" y="10"/>
              </a:cxn>
              <a:cxn ang="0">
                <a:pos x="126" y="20"/>
              </a:cxn>
              <a:cxn ang="0">
                <a:pos x="110" y="30"/>
              </a:cxn>
              <a:cxn ang="0">
                <a:pos x="112" y="86"/>
              </a:cxn>
              <a:cxn ang="0">
                <a:pos x="122" y="98"/>
              </a:cxn>
              <a:cxn ang="0">
                <a:pos x="112" y="106"/>
              </a:cxn>
              <a:cxn ang="0">
                <a:pos x="100" y="118"/>
              </a:cxn>
              <a:cxn ang="0">
                <a:pos x="92" y="136"/>
              </a:cxn>
              <a:cxn ang="0">
                <a:pos x="86" y="148"/>
              </a:cxn>
              <a:cxn ang="0">
                <a:pos x="62" y="130"/>
              </a:cxn>
              <a:cxn ang="0">
                <a:pos x="58" y="120"/>
              </a:cxn>
              <a:cxn ang="0">
                <a:pos x="6" y="92"/>
              </a:cxn>
              <a:cxn ang="0">
                <a:pos x="2" y="92"/>
              </a:cxn>
              <a:cxn ang="0">
                <a:pos x="6" y="78"/>
              </a:cxn>
              <a:cxn ang="0">
                <a:pos x="4" y="66"/>
              </a:cxn>
              <a:cxn ang="0">
                <a:pos x="18" y="50"/>
              </a:cxn>
              <a:cxn ang="0">
                <a:pos x="12" y="28"/>
              </a:cxn>
              <a:cxn ang="0">
                <a:pos x="0" y="8"/>
              </a:cxn>
              <a:cxn ang="0">
                <a:pos x="8" y="0"/>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5" name="Freeform 139"/>
          <p:cNvSpPr>
            <a:spLocks/>
          </p:cNvSpPr>
          <p:nvPr/>
        </p:nvSpPr>
        <p:spPr bwMode="auto">
          <a:xfrm>
            <a:off x="6070600" y="4470400"/>
            <a:ext cx="139700" cy="152400"/>
          </a:xfrm>
          <a:custGeom>
            <a:avLst/>
            <a:gdLst/>
            <a:ahLst/>
            <a:cxnLst>
              <a:cxn ang="0">
                <a:pos x="39" y="0"/>
              </a:cxn>
              <a:cxn ang="0">
                <a:pos x="67" y="0"/>
              </a:cxn>
              <a:cxn ang="0">
                <a:pos x="71" y="16"/>
              </a:cxn>
              <a:cxn ang="0">
                <a:pos x="85" y="14"/>
              </a:cxn>
              <a:cxn ang="0">
                <a:pos x="89" y="24"/>
              </a:cxn>
              <a:cxn ang="0">
                <a:pos x="81" y="30"/>
              </a:cxn>
              <a:cxn ang="0">
                <a:pos x="81" y="42"/>
              </a:cxn>
              <a:cxn ang="0">
                <a:pos x="89" y="48"/>
              </a:cxn>
              <a:cxn ang="0">
                <a:pos x="89" y="68"/>
              </a:cxn>
              <a:cxn ang="0">
                <a:pos x="85" y="76"/>
              </a:cxn>
              <a:cxn ang="0">
                <a:pos x="67" y="74"/>
              </a:cxn>
              <a:cxn ang="0">
                <a:pos x="61" y="66"/>
              </a:cxn>
              <a:cxn ang="0">
                <a:pos x="51" y="74"/>
              </a:cxn>
              <a:cxn ang="0">
                <a:pos x="43" y="74"/>
              </a:cxn>
              <a:cxn ang="0">
                <a:pos x="43" y="86"/>
              </a:cxn>
              <a:cxn ang="0">
                <a:pos x="51" y="86"/>
              </a:cxn>
              <a:cxn ang="0">
                <a:pos x="51" y="96"/>
              </a:cxn>
              <a:cxn ang="0">
                <a:pos x="36" y="96"/>
              </a:cxn>
              <a:cxn ang="0">
                <a:pos x="18" y="82"/>
              </a:cxn>
              <a:cxn ang="0">
                <a:pos x="10" y="68"/>
              </a:cxn>
              <a:cxn ang="0">
                <a:pos x="0" y="48"/>
              </a:cxn>
              <a:cxn ang="0">
                <a:pos x="10" y="32"/>
              </a:cxn>
              <a:cxn ang="0">
                <a:pos x="12" y="24"/>
              </a:cxn>
              <a:cxn ang="0">
                <a:pos x="36" y="22"/>
              </a:cxn>
              <a:cxn ang="0">
                <a:pos x="39" y="0"/>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6" name="Freeform 140"/>
          <p:cNvSpPr>
            <a:spLocks/>
          </p:cNvSpPr>
          <p:nvPr/>
        </p:nvSpPr>
        <p:spPr bwMode="auto">
          <a:xfrm>
            <a:off x="5418138" y="4181475"/>
            <a:ext cx="80962" cy="19050"/>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noFill/>
          <a:ln w="9525">
            <a:solidFill>
              <a:schemeClr val="bg2"/>
            </a:solidFill>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7" name="Freeform 141"/>
          <p:cNvSpPr>
            <a:spLocks/>
          </p:cNvSpPr>
          <p:nvPr/>
        </p:nvSpPr>
        <p:spPr bwMode="auto">
          <a:xfrm>
            <a:off x="5418138" y="4181475"/>
            <a:ext cx="80962" cy="19050"/>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8" name="Freeform 142"/>
          <p:cNvSpPr>
            <a:spLocks/>
          </p:cNvSpPr>
          <p:nvPr/>
        </p:nvSpPr>
        <p:spPr bwMode="auto">
          <a:xfrm>
            <a:off x="5411788" y="4105276"/>
            <a:ext cx="146050" cy="111125"/>
          </a:xfrm>
          <a:custGeom>
            <a:avLst/>
            <a:gdLst/>
            <a:ahLst/>
            <a:cxnLst>
              <a:cxn ang="0">
                <a:pos x="2" y="34"/>
              </a:cxn>
              <a:cxn ang="0">
                <a:pos x="0" y="28"/>
              </a:cxn>
              <a:cxn ang="0">
                <a:pos x="6" y="20"/>
              </a:cxn>
              <a:cxn ang="0">
                <a:pos x="12" y="12"/>
              </a:cxn>
              <a:cxn ang="0">
                <a:pos x="14" y="2"/>
              </a:cxn>
              <a:cxn ang="0">
                <a:pos x="28" y="0"/>
              </a:cxn>
              <a:cxn ang="0">
                <a:pos x="42" y="0"/>
              </a:cxn>
              <a:cxn ang="0">
                <a:pos x="54" y="6"/>
              </a:cxn>
              <a:cxn ang="0">
                <a:pos x="62" y="12"/>
              </a:cxn>
              <a:cxn ang="0">
                <a:pos x="70" y="24"/>
              </a:cxn>
              <a:cxn ang="0">
                <a:pos x="80" y="32"/>
              </a:cxn>
              <a:cxn ang="0">
                <a:pos x="82" y="38"/>
              </a:cxn>
              <a:cxn ang="0">
                <a:pos x="84" y="50"/>
              </a:cxn>
              <a:cxn ang="0">
                <a:pos x="90" y="58"/>
              </a:cxn>
              <a:cxn ang="0">
                <a:pos x="92" y="66"/>
              </a:cxn>
              <a:cxn ang="0">
                <a:pos x="92" y="70"/>
              </a:cxn>
              <a:cxn ang="0">
                <a:pos x="70" y="68"/>
              </a:cxn>
              <a:cxn ang="0">
                <a:pos x="64" y="64"/>
              </a:cxn>
              <a:cxn ang="0">
                <a:pos x="58" y="64"/>
              </a:cxn>
              <a:cxn ang="0">
                <a:pos x="50" y="64"/>
              </a:cxn>
              <a:cxn ang="0">
                <a:pos x="38" y="64"/>
              </a:cxn>
              <a:cxn ang="0">
                <a:pos x="32" y="64"/>
              </a:cxn>
              <a:cxn ang="0">
                <a:pos x="28" y="68"/>
              </a:cxn>
              <a:cxn ang="0">
                <a:pos x="10" y="70"/>
              </a:cxn>
              <a:cxn ang="0">
                <a:pos x="10" y="60"/>
              </a:cxn>
              <a:cxn ang="0">
                <a:pos x="20" y="56"/>
              </a:cxn>
              <a:cxn ang="0">
                <a:pos x="30" y="56"/>
              </a:cxn>
              <a:cxn ang="0">
                <a:pos x="38" y="56"/>
              </a:cxn>
              <a:cxn ang="0">
                <a:pos x="50" y="56"/>
              </a:cxn>
              <a:cxn ang="0">
                <a:pos x="54" y="54"/>
              </a:cxn>
              <a:cxn ang="0">
                <a:pos x="40" y="50"/>
              </a:cxn>
              <a:cxn ang="0">
                <a:pos x="36" y="50"/>
              </a:cxn>
              <a:cxn ang="0">
                <a:pos x="22" y="48"/>
              </a:cxn>
              <a:cxn ang="0">
                <a:pos x="12" y="48"/>
              </a:cxn>
              <a:cxn ang="0">
                <a:pos x="8" y="48"/>
              </a:cxn>
              <a:cxn ang="0">
                <a:pos x="4" y="40"/>
              </a:cxn>
              <a:cxn ang="0">
                <a:pos x="2" y="34"/>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19" name="Freeform 143"/>
          <p:cNvSpPr>
            <a:spLocks/>
          </p:cNvSpPr>
          <p:nvPr/>
        </p:nvSpPr>
        <p:spPr bwMode="auto">
          <a:xfrm>
            <a:off x="6369051" y="2387601"/>
            <a:ext cx="269875" cy="415925"/>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0" name="Freeform 144"/>
          <p:cNvSpPr>
            <a:spLocks/>
          </p:cNvSpPr>
          <p:nvPr/>
        </p:nvSpPr>
        <p:spPr bwMode="auto">
          <a:xfrm>
            <a:off x="6122989" y="2435226"/>
            <a:ext cx="331787" cy="536575"/>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1" name="Freeform 145"/>
          <p:cNvSpPr>
            <a:spLocks/>
          </p:cNvSpPr>
          <p:nvPr/>
        </p:nvSpPr>
        <p:spPr bwMode="auto">
          <a:xfrm>
            <a:off x="5970588" y="2339976"/>
            <a:ext cx="652462" cy="536575"/>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2" name="Freeform 146"/>
          <p:cNvSpPr>
            <a:spLocks/>
          </p:cNvSpPr>
          <p:nvPr/>
        </p:nvSpPr>
        <p:spPr bwMode="auto">
          <a:xfrm>
            <a:off x="6438901" y="2819400"/>
            <a:ext cx="111125" cy="69850"/>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3" name="Freeform 147"/>
          <p:cNvSpPr>
            <a:spLocks/>
          </p:cNvSpPr>
          <p:nvPr/>
        </p:nvSpPr>
        <p:spPr bwMode="auto">
          <a:xfrm>
            <a:off x="6375400" y="2876551"/>
            <a:ext cx="184150" cy="85725"/>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4" name="Freeform 148"/>
          <p:cNvSpPr>
            <a:spLocks/>
          </p:cNvSpPr>
          <p:nvPr/>
        </p:nvSpPr>
        <p:spPr bwMode="auto">
          <a:xfrm>
            <a:off x="6375401" y="2933701"/>
            <a:ext cx="142875" cy="85725"/>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5" name="Freeform 149"/>
          <p:cNvSpPr>
            <a:spLocks/>
          </p:cNvSpPr>
          <p:nvPr/>
        </p:nvSpPr>
        <p:spPr bwMode="auto">
          <a:xfrm>
            <a:off x="6340475" y="2974975"/>
            <a:ext cx="82550" cy="31750"/>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6" name="Freeform 150"/>
          <p:cNvSpPr>
            <a:spLocks/>
          </p:cNvSpPr>
          <p:nvPr/>
        </p:nvSpPr>
        <p:spPr bwMode="auto">
          <a:xfrm>
            <a:off x="6432551" y="2943226"/>
            <a:ext cx="238125" cy="168275"/>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7" name="Freeform 151"/>
          <p:cNvSpPr>
            <a:spLocks/>
          </p:cNvSpPr>
          <p:nvPr/>
        </p:nvSpPr>
        <p:spPr bwMode="auto">
          <a:xfrm>
            <a:off x="5695950" y="2851150"/>
            <a:ext cx="198438" cy="304800"/>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8" name="Freeform 152"/>
          <p:cNvSpPr>
            <a:spLocks/>
          </p:cNvSpPr>
          <p:nvPr/>
        </p:nvSpPr>
        <p:spPr bwMode="auto">
          <a:xfrm>
            <a:off x="5645150" y="2978150"/>
            <a:ext cx="58738" cy="38100"/>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29" name="Freeform 153"/>
          <p:cNvSpPr>
            <a:spLocks/>
          </p:cNvSpPr>
          <p:nvPr/>
        </p:nvSpPr>
        <p:spPr bwMode="auto">
          <a:xfrm>
            <a:off x="5588000" y="3006726"/>
            <a:ext cx="103188" cy="98425"/>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0" name="Freeform 154"/>
          <p:cNvSpPr>
            <a:spLocks/>
          </p:cNvSpPr>
          <p:nvPr/>
        </p:nvSpPr>
        <p:spPr bwMode="auto">
          <a:xfrm>
            <a:off x="5995988" y="3225801"/>
            <a:ext cx="112712" cy="60325"/>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1" name="Freeform 155"/>
          <p:cNvSpPr>
            <a:spLocks/>
          </p:cNvSpPr>
          <p:nvPr/>
        </p:nvSpPr>
        <p:spPr bwMode="auto">
          <a:xfrm>
            <a:off x="5727700" y="3117850"/>
            <a:ext cx="323850" cy="273050"/>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2" name="Freeform 156"/>
          <p:cNvSpPr>
            <a:spLocks/>
          </p:cNvSpPr>
          <p:nvPr/>
        </p:nvSpPr>
        <p:spPr bwMode="auto">
          <a:xfrm>
            <a:off x="5607050" y="3397250"/>
            <a:ext cx="84138" cy="152400"/>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3" name="Freeform 157"/>
          <p:cNvSpPr>
            <a:spLocks/>
          </p:cNvSpPr>
          <p:nvPr/>
        </p:nvSpPr>
        <p:spPr bwMode="auto">
          <a:xfrm>
            <a:off x="5613400" y="3352801"/>
            <a:ext cx="311150" cy="225425"/>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4" name="Freeform 158"/>
          <p:cNvSpPr>
            <a:spLocks/>
          </p:cNvSpPr>
          <p:nvPr/>
        </p:nvSpPr>
        <p:spPr bwMode="auto">
          <a:xfrm>
            <a:off x="6065838" y="3381376"/>
            <a:ext cx="23812" cy="41275"/>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5" name="Freeform 159"/>
          <p:cNvSpPr>
            <a:spLocks/>
          </p:cNvSpPr>
          <p:nvPr/>
        </p:nvSpPr>
        <p:spPr bwMode="auto">
          <a:xfrm>
            <a:off x="6057900" y="3435351"/>
            <a:ext cx="31750" cy="60325"/>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6" name="Freeform 160"/>
          <p:cNvSpPr>
            <a:spLocks/>
          </p:cNvSpPr>
          <p:nvPr/>
        </p:nvSpPr>
        <p:spPr bwMode="auto">
          <a:xfrm>
            <a:off x="5911850" y="3108326"/>
            <a:ext cx="95250" cy="60325"/>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7" name="Freeform 161"/>
          <p:cNvSpPr>
            <a:spLocks/>
          </p:cNvSpPr>
          <p:nvPr/>
        </p:nvSpPr>
        <p:spPr bwMode="auto">
          <a:xfrm>
            <a:off x="5930900" y="3035300"/>
            <a:ext cx="95250" cy="88900"/>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8" name="Freeform 162"/>
          <p:cNvSpPr>
            <a:spLocks/>
          </p:cNvSpPr>
          <p:nvPr/>
        </p:nvSpPr>
        <p:spPr bwMode="auto">
          <a:xfrm>
            <a:off x="6051550" y="2892426"/>
            <a:ext cx="65088" cy="98425"/>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39" name="Freeform 163"/>
          <p:cNvSpPr>
            <a:spLocks/>
          </p:cNvSpPr>
          <p:nvPr/>
        </p:nvSpPr>
        <p:spPr bwMode="auto">
          <a:xfrm>
            <a:off x="6097588" y="2962276"/>
            <a:ext cx="19050" cy="22225"/>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0" name="Freeform 164"/>
          <p:cNvSpPr>
            <a:spLocks/>
          </p:cNvSpPr>
          <p:nvPr/>
        </p:nvSpPr>
        <p:spPr bwMode="auto">
          <a:xfrm>
            <a:off x="6127750" y="2946400"/>
            <a:ext cx="38100" cy="38100"/>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1" name="Freeform 165"/>
          <p:cNvSpPr>
            <a:spLocks/>
          </p:cNvSpPr>
          <p:nvPr/>
        </p:nvSpPr>
        <p:spPr bwMode="auto">
          <a:xfrm>
            <a:off x="6000751" y="2987676"/>
            <a:ext cx="225425" cy="250825"/>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2" name="Freeform 166"/>
          <p:cNvSpPr>
            <a:spLocks/>
          </p:cNvSpPr>
          <p:nvPr/>
        </p:nvSpPr>
        <p:spPr bwMode="auto">
          <a:xfrm>
            <a:off x="6149976" y="3117851"/>
            <a:ext cx="174625" cy="79375"/>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3" name="Freeform 167"/>
          <p:cNvSpPr>
            <a:spLocks/>
          </p:cNvSpPr>
          <p:nvPr/>
        </p:nvSpPr>
        <p:spPr bwMode="auto">
          <a:xfrm>
            <a:off x="6270626" y="3165476"/>
            <a:ext cx="142875" cy="60325"/>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4" name="Freeform 168"/>
          <p:cNvSpPr>
            <a:spLocks/>
          </p:cNvSpPr>
          <p:nvPr/>
        </p:nvSpPr>
        <p:spPr bwMode="auto">
          <a:xfrm>
            <a:off x="6084888" y="3184525"/>
            <a:ext cx="201612" cy="82550"/>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5" name="Freeform 169"/>
          <p:cNvSpPr>
            <a:spLocks/>
          </p:cNvSpPr>
          <p:nvPr/>
        </p:nvSpPr>
        <p:spPr bwMode="auto">
          <a:xfrm>
            <a:off x="6207126" y="2994025"/>
            <a:ext cx="244475" cy="190500"/>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6" name="Freeform 170"/>
          <p:cNvSpPr>
            <a:spLocks/>
          </p:cNvSpPr>
          <p:nvPr/>
        </p:nvSpPr>
        <p:spPr bwMode="auto">
          <a:xfrm>
            <a:off x="6257925" y="3200400"/>
            <a:ext cx="158750" cy="88900"/>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7" name="Freeform 171"/>
          <p:cNvSpPr>
            <a:spLocks/>
          </p:cNvSpPr>
          <p:nvPr/>
        </p:nvSpPr>
        <p:spPr bwMode="auto">
          <a:xfrm>
            <a:off x="6178550" y="3248026"/>
            <a:ext cx="82550" cy="47625"/>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8" name="Freeform 172"/>
          <p:cNvSpPr>
            <a:spLocks/>
          </p:cNvSpPr>
          <p:nvPr/>
        </p:nvSpPr>
        <p:spPr bwMode="auto">
          <a:xfrm>
            <a:off x="6188076" y="3260726"/>
            <a:ext cx="142875" cy="117475"/>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49" name="Freeform 173"/>
          <p:cNvSpPr>
            <a:spLocks/>
          </p:cNvSpPr>
          <p:nvPr/>
        </p:nvSpPr>
        <p:spPr bwMode="auto">
          <a:xfrm>
            <a:off x="6245225" y="3305175"/>
            <a:ext cx="95250" cy="82550"/>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0" name="Freeform 174"/>
          <p:cNvSpPr>
            <a:spLocks/>
          </p:cNvSpPr>
          <p:nvPr/>
        </p:nvSpPr>
        <p:spPr bwMode="auto">
          <a:xfrm>
            <a:off x="6311901" y="3279776"/>
            <a:ext cx="111125" cy="123825"/>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1" name="Freeform 175"/>
          <p:cNvSpPr>
            <a:spLocks/>
          </p:cNvSpPr>
          <p:nvPr/>
        </p:nvSpPr>
        <p:spPr bwMode="auto">
          <a:xfrm>
            <a:off x="6365875" y="3390900"/>
            <a:ext cx="63500" cy="50800"/>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2" name="Freeform 176"/>
          <p:cNvSpPr>
            <a:spLocks/>
          </p:cNvSpPr>
          <p:nvPr/>
        </p:nvSpPr>
        <p:spPr bwMode="auto">
          <a:xfrm>
            <a:off x="6165851" y="3524250"/>
            <a:ext cx="66675" cy="38100"/>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3" name="Freeform 177"/>
          <p:cNvSpPr>
            <a:spLocks/>
          </p:cNvSpPr>
          <p:nvPr/>
        </p:nvSpPr>
        <p:spPr bwMode="auto">
          <a:xfrm>
            <a:off x="6019801" y="3248025"/>
            <a:ext cx="295275" cy="279400"/>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4" name="Freeform 178"/>
          <p:cNvSpPr>
            <a:spLocks/>
          </p:cNvSpPr>
          <p:nvPr/>
        </p:nvSpPr>
        <p:spPr bwMode="auto">
          <a:xfrm>
            <a:off x="6527800" y="3203575"/>
            <a:ext cx="82550" cy="95250"/>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5" name="Freeform 179"/>
          <p:cNvSpPr>
            <a:spLocks/>
          </p:cNvSpPr>
          <p:nvPr/>
        </p:nvSpPr>
        <p:spPr bwMode="auto">
          <a:xfrm>
            <a:off x="6400801" y="3076575"/>
            <a:ext cx="454025" cy="254000"/>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6" name="Freeform 180"/>
          <p:cNvSpPr>
            <a:spLocks/>
          </p:cNvSpPr>
          <p:nvPr/>
        </p:nvSpPr>
        <p:spPr bwMode="auto">
          <a:xfrm>
            <a:off x="6365876" y="3209926"/>
            <a:ext cx="225425" cy="142875"/>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7" name="Freeform 181"/>
          <p:cNvSpPr>
            <a:spLocks/>
          </p:cNvSpPr>
          <p:nvPr/>
        </p:nvSpPr>
        <p:spPr bwMode="auto">
          <a:xfrm>
            <a:off x="6407151" y="3336925"/>
            <a:ext cx="155575" cy="88900"/>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8" name="Freeform 182"/>
          <p:cNvSpPr>
            <a:spLocks/>
          </p:cNvSpPr>
          <p:nvPr/>
        </p:nvSpPr>
        <p:spPr bwMode="auto">
          <a:xfrm>
            <a:off x="6502401" y="3403601"/>
            <a:ext cx="66675" cy="47625"/>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59" name="Freeform 183"/>
          <p:cNvSpPr>
            <a:spLocks/>
          </p:cNvSpPr>
          <p:nvPr/>
        </p:nvSpPr>
        <p:spPr bwMode="auto">
          <a:xfrm>
            <a:off x="6438900" y="3597276"/>
            <a:ext cx="69850" cy="15875"/>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0" name="Freeform 184"/>
          <p:cNvSpPr>
            <a:spLocks/>
          </p:cNvSpPr>
          <p:nvPr/>
        </p:nvSpPr>
        <p:spPr bwMode="auto">
          <a:xfrm>
            <a:off x="6353176" y="3416301"/>
            <a:ext cx="149225" cy="155575"/>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1" name="Freeform 185"/>
          <p:cNvSpPr>
            <a:spLocks/>
          </p:cNvSpPr>
          <p:nvPr/>
        </p:nvSpPr>
        <p:spPr bwMode="auto">
          <a:xfrm>
            <a:off x="6334126" y="3387725"/>
            <a:ext cx="41275" cy="88900"/>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2" name="Freeform 186"/>
          <p:cNvSpPr>
            <a:spLocks/>
          </p:cNvSpPr>
          <p:nvPr/>
        </p:nvSpPr>
        <p:spPr bwMode="auto">
          <a:xfrm>
            <a:off x="6121401" y="1885950"/>
            <a:ext cx="263525" cy="190500"/>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3" name="Freeform 187"/>
          <p:cNvSpPr>
            <a:spLocks/>
          </p:cNvSpPr>
          <p:nvPr/>
        </p:nvSpPr>
        <p:spPr bwMode="auto">
          <a:xfrm>
            <a:off x="6305550" y="1857376"/>
            <a:ext cx="228600" cy="79375"/>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4" name="Freeform 188"/>
          <p:cNvSpPr>
            <a:spLocks/>
          </p:cNvSpPr>
          <p:nvPr/>
        </p:nvSpPr>
        <p:spPr bwMode="auto">
          <a:xfrm>
            <a:off x="6369051" y="1987550"/>
            <a:ext cx="92075" cy="50800"/>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5" name="Freeform 189"/>
          <p:cNvSpPr>
            <a:spLocks/>
          </p:cNvSpPr>
          <p:nvPr/>
        </p:nvSpPr>
        <p:spPr bwMode="auto">
          <a:xfrm>
            <a:off x="6943725" y="3425825"/>
            <a:ext cx="82550" cy="69850"/>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6" name="Freeform 190"/>
          <p:cNvSpPr>
            <a:spLocks/>
          </p:cNvSpPr>
          <p:nvPr/>
        </p:nvSpPr>
        <p:spPr bwMode="auto">
          <a:xfrm>
            <a:off x="6981825" y="3406776"/>
            <a:ext cx="133350" cy="104775"/>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7" name="Freeform 191"/>
          <p:cNvSpPr>
            <a:spLocks/>
          </p:cNvSpPr>
          <p:nvPr/>
        </p:nvSpPr>
        <p:spPr bwMode="auto">
          <a:xfrm>
            <a:off x="6851650" y="3355976"/>
            <a:ext cx="171450" cy="79375"/>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8" name="Freeform 192"/>
          <p:cNvSpPr>
            <a:spLocks/>
          </p:cNvSpPr>
          <p:nvPr/>
        </p:nvSpPr>
        <p:spPr bwMode="auto">
          <a:xfrm>
            <a:off x="7172326" y="3384551"/>
            <a:ext cx="352425" cy="219075"/>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69" name="Freeform 193"/>
          <p:cNvSpPr>
            <a:spLocks/>
          </p:cNvSpPr>
          <p:nvPr/>
        </p:nvSpPr>
        <p:spPr bwMode="auto">
          <a:xfrm>
            <a:off x="7543801" y="3438525"/>
            <a:ext cx="187325" cy="120650"/>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0" name="Freeform 194"/>
          <p:cNvSpPr>
            <a:spLocks/>
          </p:cNvSpPr>
          <p:nvPr/>
        </p:nvSpPr>
        <p:spPr bwMode="auto">
          <a:xfrm>
            <a:off x="7258051" y="3298826"/>
            <a:ext cx="422275" cy="250825"/>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1" name="Freeform 195"/>
          <p:cNvSpPr>
            <a:spLocks/>
          </p:cNvSpPr>
          <p:nvPr/>
        </p:nvSpPr>
        <p:spPr bwMode="auto">
          <a:xfrm>
            <a:off x="7620001" y="3365500"/>
            <a:ext cx="250825" cy="120650"/>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2" name="Freeform 196"/>
          <p:cNvSpPr>
            <a:spLocks/>
          </p:cNvSpPr>
          <p:nvPr/>
        </p:nvSpPr>
        <p:spPr bwMode="auto">
          <a:xfrm>
            <a:off x="7019925" y="2974976"/>
            <a:ext cx="1016000" cy="473075"/>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3" name="Freeform 197"/>
          <p:cNvSpPr>
            <a:spLocks/>
          </p:cNvSpPr>
          <p:nvPr/>
        </p:nvSpPr>
        <p:spPr bwMode="auto">
          <a:xfrm>
            <a:off x="6537325" y="2016126"/>
            <a:ext cx="4095750" cy="1412875"/>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4" name="Freeform 198"/>
          <p:cNvSpPr>
            <a:spLocks/>
          </p:cNvSpPr>
          <p:nvPr/>
        </p:nvSpPr>
        <p:spPr bwMode="auto">
          <a:xfrm>
            <a:off x="7143750" y="2051050"/>
            <a:ext cx="438150" cy="311150"/>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5" name="Freeform 199"/>
          <p:cNvSpPr>
            <a:spLocks/>
          </p:cNvSpPr>
          <p:nvPr/>
        </p:nvSpPr>
        <p:spPr bwMode="auto">
          <a:xfrm>
            <a:off x="8347075" y="1920875"/>
            <a:ext cx="152400" cy="82550"/>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6" name="Freeform 200"/>
          <p:cNvSpPr>
            <a:spLocks/>
          </p:cNvSpPr>
          <p:nvPr/>
        </p:nvSpPr>
        <p:spPr bwMode="auto">
          <a:xfrm>
            <a:off x="8207375" y="1876426"/>
            <a:ext cx="152400" cy="73025"/>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7" name="Freeform 201"/>
          <p:cNvSpPr>
            <a:spLocks/>
          </p:cNvSpPr>
          <p:nvPr/>
        </p:nvSpPr>
        <p:spPr bwMode="auto">
          <a:xfrm>
            <a:off x="8169275" y="1809750"/>
            <a:ext cx="133350" cy="69850"/>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8" name="Freeform 202"/>
          <p:cNvSpPr>
            <a:spLocks/>
          </p:cNvSpPr>
          <p:nvPr/>
        </p:nvSpPr>
        <p:spPr bwMode="auto">
          <a:xfrm>
            <a:off x="9299575" y="2098675"/>
            <a:ext cx="203200" cy="69850"/>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79" name="Freeform 203"/>
          <p:cNvSpPr>
            <a:spLocks/>
          </p:cNvSpPr>
          <p:nvPr/>
        </p:nvSpPr>
        <p:spPr bwMode="auto">
          <a:xfrm>
            <a:off x="9528176" y="2130425"/>
            <a:ext cx="117475" cy="38100"/>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0" name="Freeform 204"/>
          <p:cNvSpPr>
            <a:spLocks/>
          </p:cNvSpPr>
          <p:nvPr/>
        </p:nvSpPr>
        <p:spPr bwMode="auto">
          <a:xfrm>
            <a:off x="10347326" y="2314575"/>
            <a:ext cx="92075" cy="38100"/>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1" name="Freeform 205"/>
          <p:cNvSpPr>
            <a:spLocks/>
          </p:cNvSpPr>
          <p:nvPr/>
        </p:nvSpPr>
        <p:spPr bwMode="auto">
          <a:xfrm>
            <a:off x="9417051" y="3006726"/>
            <a:ext cx="66675" cy="276225"/>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2" name="Freeform 206"/>
          <p:cNvSpPr>
            <a:spLocks/>
          </p:cNvSpPr>
          <p:nvPr/>
        </p:nvSpPr>
        <p:spPr bwMode="auto">
          <a:xfrm>
            <a:off x="6972300" y="3470275"/>
            <a:ext cx="38100" cy="31750"/>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3" name="Freeform 207"/>
          <p:cNvSpPr>
            <a:spLocks/>
          </p:cNvSpPr>
          <p:nvPr/>
        </p:nvSpPr>
        <p:spPr bwMode="auto">
          <a:xfrm>
            <a:off x="6664326" y="3597275"/>
            <a:ext cx="47625" cy="25400"/>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4" name="Freeform 208"/>
          <p:cNvSpPr>
            <a:spLocks/>
          </p:cNvSpPr>
          <p:nvPr/>
        </p:nvSpPr>
        <p:spPr bwMode="auto">
          <a:xfrm>
            <a:off x="6508750" y="3403600"/>
            <a:ext cx="463550" cy="177800"/>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5" name="Freeform 209"/>
          <p:cNvSpPr>
            <a:spLocks/>
          </p:cNvSpPr>
          <p:nvPr/>
        </p:nvSpPr>
        <p:spPr bwMode="auto">
          <a:xfrm>
            <a:off x="6727825" y="3622675"/>
            <a:ext cx="44450" cy="44450"/>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6" name="Freeform 210"/>
          <p:cNvSpPr>
            <a:spLocks/>
          </p:cNvSpPr>
          <p:nvPr/>
        </p:nvSpPr>
        <p:spPr bwMode="auto">
          <a:xfrm>
            <a:off x="6737350" y="3549651"/>
            <a:ext cx="171450" cy="136525"/>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7" name="Freeform 211"/>
          <p:cNvSpPr>
            <a:spLocks/>
          </p:cNvSpPr>
          <p:nvPr/>
        </p:nvSpPr>
        <p:spPr bwMode="auto">
          <a:xfrm>
            <a:off x="6705600" y="3663950"/>
            <a:ext cx="38100" cy="101600"/>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8" name="Freeform 212"/>
          <p:cNvSpPr>
            <a:spLocks/>
          </p:cNvSpPr>
          <p:nvPr/>
        </p:nvSpPr>
        <p:spPr bwMode="auto">
          <a:xfrm>
            <a:off x="6829426" y="3540125"/>
            <a:ext cx="225425" cy="234950"/>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89" name="Freeform 213"/>
          <p:cNvSpPr>
            <a:spLocks/>
          </p:cNvSpPr>
          <p:nvPr/>
        </p:nvSpPr>
        <p:spPr bwMode="auto">
          <a:xfrm>
            <a:off x="7023100" y="3746500"/>
            <a:ext cx="44450" cy="44450"/>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0" name="Freeform 214"/>
          <p:cNvSpPr>
            <a:spLocks/>
          </p:cNvSpPr>
          <p:nvPr/>
        </p:nvSpPr>
        <p:spPr bwMode="auto">
          <a:xfrm>
            <a:off x="7134225" y="3863975"/>
            <a:ext cx="133350" cy="88900"/>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1" name="Freeform 215"/>
          <p:cNvSpPr>
            <a:spLocks/>
          </p:cNvSpPr>
          <p:nvPr/>
        </p:nvSpPr>
        <p:spPr bwMode="auto">
          <a:xfrm>
            <a:off x="7156450" y="3902076"/>
            <a:ext cx="196850" cy="206375"/>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2" name="Freeform 216"/>
          <p:cNvSpPr>
            <a:spLocks/>
          </p:cNvSpPr>
          <p:nvPr/>
        </p:nvSpPr>
        <p:spPr bwMode="auto">
          <a:xfrm>
            <a:off x="6924676" y="4051300"/>
            <a:ext cx="257175" cy="158750"/>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3" name="Freeform 217"/>
          <p:cNvSpPr>
            <a:spLocks/>
          </p:cNvSpPr>
          <p:nvPr/>
        </p:nvSpPr>
        <p:spPr bwMode="auto">
          <a:xfrm>
            <a:off x="6956426" y="3473451"/>
            <a:ext cx="485775" cy="409575"/>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4" name="Freeform 218"/>
          <p:cNvSpPr>
            <a:spLocks/>
          </p:cNvSpPr>
          <p:nvPr/>
        </p:nvSpPr>
        <p:spPr bwMode="auto">
          <a:xfrm>
            <a:off x="7372351" y="3508376"/>
            <a:ext cx="358775" cy="257175"/>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5" name="Freeform 219"/>
          <p:cNvSpPr>
            <a:spLocks/>
          </p:cNvSpPr>
          <p:nvPr/>
        </p:nvSpPr>
        <p:spPr bwMode="auto">
          <a:xfrm>
            <a:off x="7385050" y="3552825"/>
            <a:ext cx="406400" cy="368300"/>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6" name="Freeform 220"/>
          <p:cNvSpPr>
            <a:spLocks/>
          </p:cNvSpPr>
          <p:nvPr/>
        </p:nvSpPr>
        <p:spPr bwMode="auto">
          <a:xfrm>
            <a:off x="6724650" y="3654425"/>
            <a:ext cx="107950" cy="120650"/>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7" name="Freeform 221"/>
          <p:cNvSpPr>
            <a:spLocks/>
          </p:cNvSpPr>
          <p:nvPr/>
        </p:nvSpPr>
        <p:spPr bwMode="auto">
          <a:xfrm>
            <a:off x="6721476" y="3692525"/>
            <a:ext cx="523875" cy="425450"/>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8" name="Freeform 222"/>
          <p:cNvSpPr>
            <a:spLocks/>
          </p:cNvSpPr>
          <p:nvPr/>
        </p:nvSpPr>
        <p:spPr bwMode="auto">
          <a:xfrm>
            <a:off x="6727825" y="3686175"/>
            <a:ext cx="12700" cy="25400"/>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799" name="Freeform 223"/>
          <p:cNvSpPr>
            <a:spLocks/>
          </p:cNvSpPr>
          <p:nvPr/>
        </p:nvSpPr>
        <p:spPr bwMode="auto">
          <a:xfrm>
            <a:off x="7127876" y="3860801"/>
            <a:ext cx="15875" cy="41275"/>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0" name="Freeform 224"/>
          <p:cNvSpPr>
            <a:spLocks/>
          </p:cNvSpPr>
          <p:nvPr/>
        </p:nvSpPr>
        <p:spPr bwMode="auto">
          <a:xfrm>
            <a:off x="7115175" y="3848100"/>
            <a:ext cx="12700" cy="19050"/>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1" name="Freeform 225"/>
          <p:cNvSpPr>
            <a:spLocks/>
          </p:cNvSpPr>
          <p:nvPr/>
        </p:nvSpPr>
        <p:spPr bwMode="auto">
          <a:xfrm>
            <a:off x="8426450" y="4159250"/>
            <a:ext cx="127000" cy="107950"/>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2" name="Freeform 226"/>
          <p:cNvSpPr>
            <a:spLocks/>
          </p:cNvSpPr>
          <p:nvPr/>
        </p:nvSpPr>
        <p:spPr bwMode="auto">
          <a:xfrm>
            <a:off x="8423275" y="3940176"/>
            <a:ext cx="177800" cy="371475"/>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3" name="Freeform 227"/>
          <p:cNvSpPr>
            <a:spLocks/>
          </p:cNvSpPr>
          <p:nvPr/>
        </p:nvSpPr>
        <p:spPr bwMode="auto">
          <a:xfrm>
            <a:off x="7810501" y="3581400"/>
            <a:ext cx="60325" cy="57150"/>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4" name="Freeform 228"/>
          <p:cNvSpPr>
            <a:spLocks/>
          </p:cNvSpPr>
          <p:nvPr/>
        </p:nvSpPr>
        <p:spPr bwMode="auto">
          <a:xfrm>
            <a:off x="7861301" y="3736975"/>
            <a:ext cx="206375" cy="114300"/>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5" name="Freeform 229"/>
          <p:cNvSpPr>
            <a:spLocks/>
          </p:cNvSpPr>
          <p:nvPr/>
        </p:nvSpPr>
        <p:spPr bwMode="auto">
          <a:xfrm>
            <a:off x="8089901" y="3800476"/>
            <a:ext cx="79375" cy="41275"/>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6" name="Freeform 230"/>
          <p:cNvSpPr>
            <a:spLocks/>
          </p:cNvSpPr>
          <p:nvPr/>
        </p:nvSpPr>
        <p:spPr bwMode="auto">
          <a:xfrm>
            <a:off x="8067676" y="3848101"/>
            <a:ext cx="111125" cy="142875"/>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7" name="Freeform 231"/>
          <p:cNvSpPr>
            <a:spLocks/>
          </p:cNvSpPr>
          <p:nvPr/>
        </p:nvSpPr>
        <p:spPr bwMode="auto">
          <a:xfrm>
            <a:off x="7858125" y="4283076"/>
            <a:ext cx="50800" cy="92075"/>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8" name="Freeform 232"/>
          <p:cNvSpPr>
            <a:spLocks/>
          </p:cNvSpPr>
          <p:nvPr/>
        </p:nvSpPr>
        <p:spPr bwMode="auto">
          <a:xfrm>
            <a:off x="8169276" y="3794125"/>
            <a:ext cx="212725" cy="469900"/>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09" name="Freeform 233"/>
          <p:cNvSpPr>
            <a:spLocks/>
          </p:cNvSpPr>
          <p:nvPr/>
        </p:nvSpPr>
        <p:spPr bwMode="auto">
          <a:xfrm>
            <a:off x="8302626" y="4006850"/>
            <a:ext cx="206375" cy="381000"/>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0" name="Freeform 234"/>
          <p:cNvSpPr>
            <a:spLocks/>
          </p:cNvSpPr>
          <p:nvPr/>
        </p:nvSpPr>
        <p:spPr bwMode="auto">
          <a:xfrm>
            <a:off x="8369300" y="4362451"/>
            <a:ext cx="101600" cy="130175"/>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1" name="Freeform 235"/>
          <p:cNvSpPr>
            <a:spLocks/>
          </p:cNvSpPr>
          <p:nvPr/>
        </p:nvSpPr>
        <p:spPr bwMode="auto">
          <a:xfrm>
            <a:off x="8610601" y="4356101"/>
            <a:ext cx="244475" cy="149225"/>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2" name="Freeform 236"/>
          <p:cNvSpPr>
            <a:spLocks/>
          </p:cNvSpPr>
          <p:nvPr/>
        </p:nvSpPr>
        <p:spPr bwMode="auto">
          <a:xfrm>
            <a:off x="8588375" y="4416426"/>
            <a:ext cx="254000" cy="212725"/>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3" name="Freeform 237"/>
          <p:cNvSpPr>
            <a:spLocks/>
          </p:cNvSpPr>
          <p:nvPr/>
        </p:nvSpPr>
        <p:spPr bwMode="auto">
          <a:xfrm>
            <a:off x="8242300" y="4394200"/>
            <a:ext cx="273050" cy="279400"/>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4" name="Freeform 238"/>
          <p:cNvSpPr>
            <a:spLocks/>
          </p:cNvSpPr>
          <p:nvPr/>
        </p:nvSpPr>
        <p:spPr bwMode="auto">
          <a:xfrm>
            <a:off x="8553450" y="4594226"/>
            <a:ext cx="25400" cy="22225"/>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5" name="Freeform 239"/>
          <p:cNvSpPr>
            <a:spLocks/>
          </p:cNvSpPr>
          <p:nvPr/>
        </p:nvSpPr>
        <p:spPr bwMode="auto">
          <a:xfrm>
            <a:off x="8499476" y="4568825"/>
            <a:ext cx="41275" cy="44450"/>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6" name="Freeform 240"/>
          <p:cNvSpPr>
            <a:spLocks/>
          </p:cNvSpPr>
          <p:nvPr/>
        </p:nvSpPr>
        <p:spPr bwMode="auto">
          <a:xfrm>
            <a:off x="8505826" y="4683125"/>
            <a:ext cx="250825" cy="69850"/>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7" name="Freeform 241"/>
          <p:cNvSpPr>
            <a:spLocks/>
          </p:cNvSpPr>
          <p:nvPr/>
        </p:nvSpPr>
        <p:spPr bwMode="auto">
          <a:xfrm>
            <a:off x="8963025" y="4737100"/>
            <a:ext cx="88900" cy="57150"/>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8" name="Freeform 242"/>
          <p:cNvSpPr>
            <a:spLocks/>
          </p:cNvSpPr>
          <p:nvPr/>
        </p:nvSpPr>
        <p:spPr bwMode="auto">
          <a:xfrm>
            <a:off x="8845551" y="4765675"/>
            <a:ext cx="47625" cy="25400"/>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19" name="Freeform 243"/>
          <p:cNvSpPr>
            <a:spLocks/>
          </p:cNvSpPr>
          <p:nvPr/>
        </p:nvSpPr>
        <p:spPr bwMode="auto">
          <a:xfrm>
            <a:off x="8867776" y="4737101"/>
            <a:ext cx="60325" cy="15875"/>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0" name="Freeform 244"/>
          <p:cNvSpPr>
            <a:spLocks/>
          </p:cNvSpPr>
          <p:nvPr/>
        </p:nvSpPr>
        <p:spPr bwMode="auto">
          <a:xfrm>
            <a:off x="8820150" y="4737101"/>
            <a:ext cx="31750" cy="15875"/>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1" name="Freeform 245"/>
          <p:cNvSpPr>
            <a:spLocks/>
          </p:cNvSpPr>
          <p:nvPr/>
        </p:nvSpPr>
        <p:spPr bwMode="auto">
          <a:xfrm>
            <a:off x="8769351" y="4737101"/>
            <a:ext cx="41275" cy="28575"/>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2" name="Freeform 246"/>
          <p:cNvSpPr>
            <a:spLocks/>
          </p:cNvSpPr>
          <p:nvPr/>
        </p:nvSpPr>
        <p:spPr bwMode="auto">
          <a:xfrm>
            <a:off x="8842376" y="4486276"/>
            <a:ext cx="155575" cy="187325"/>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3" name="Freeform 247"/>
          <p:cNvSpPr>
            <a:spLocks/>
          </p:cNvSpPr>
          <p:nvPr/>
        </p:nvSpPr>
        <p:spPr bwMode="auto">
          <a:xfrm>
            <a:off x="9140826" y="4543425"/>
            <a:ext cx="257175" cy="215900"/>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4" name="Freeform 248"/>
          <p:cNvSpPr>
            <a:spLocks/>
          </p:cNvSpPr>
          <p:nvPr/>
        </p:nvSpPr>
        <p:spPr bwMode="auto">
          <a:xfrm>
            <a:off x="9067800" y="4600575"/>
            <a:ext cx="76200" cy="25400"/>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5" name="Freeform 249"/>
          <p:cNvSpPr>
            <a:spLocks/>
          </p:cNvSpPr>
          <p:nvPr/>
        </p:nvSpPr>
        <p:spPr bwMode="auto">
          <a:xfrm>
            <a:off x="9026526" y="4610101"/>
            <a:ext cx="28575" cy="15875"/>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6" name="Freeform 250"/>
          <p:cNvSpPr>
            <a:spLocks/>
          </p:cNvSpPr>
          <p:nvPr/>
        </p:nvSpPr>
        <p:spPr bwMode="auto">
          <a:xfrm>
            <a:off x="9058276" y="4479926"/>
            <a:ext cx="34925" cy="79375"/>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7" name="Freeform 251"/>
          <p:cNvSpPr>
            <a:spLocks/>
          </p:cNvSpPr>
          <p:nvPr/>
        </p:nvSpPr>
        <p:spPr bwMode="auto">
          <a:xfrm>
            <a:off x="9398001" y="4597401"/>
            <a:ext cx="244475" cy="206375"/>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8" name="Freeform 252"/>
          <p:cNvSpPr>
            <a:spLocks/>
          </p:cNvSpPr>
          <p:nvPr/>
        </p:nvSpPr>
        <p:spPr bwMode="auto">
          <a:xfrm>
            <a:off x="9594851" y="4635500"/>
            <a:ext cx="92075" cy="57150"/>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29" name="Freeform 253"/>
          <p:cNvSpPr>
            <a:spLocks/>
          </p:cNvSpPr>
          <p:nvPr/>
        </p:nvSpPr>
        <p:spPr bwMode="auto">
          <a:xfrm>
            <a:off x="9740901" y="4664075"/>
            <a:ext cx="34925" cy="44450"/>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0" name="Freeform 254"/>
          <p:cNvSpPr>
            <a:spLocks/>
          </p:cNvSpPr>
          <p:nvPr/>
        </p:nvSpPr>
        <p:spPr bwMode="auto">
          <a:xfrm>
            <a:off x="9864725" y="4765675"/>
            <a:ext cx="31750" cy="19050"/>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1" name="Freeform 255"/>
          <p:cNvSpPr>
            <a:spLocks/>
          </p:cNvSpPr>
          <p:nvPr/>
        </p:nvSpPr>
        <p:spPr bwMode="auto">
          <a:xfrm>
            <a:off x="9890125" y="4740275"/>
            <a:ext cx="25400" cy="31750"/>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2" name="Freeform 256"/>
          <p:cNvSpPr>
            <a:spLocks/>
          </p:cNvSpPr>
          <p:nvPr/>
        </p:nvSpPr>
        <p:spPr bwMode="auto">
          <a:xfrm>
            <a:off x="9912351" y="4791076"/>
            <a:ext cx="22225" cy="15875"/>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3" name="Freeform 257"/>
          <p:cNvSpPr>
            <a:spLocks/>
          </p:cNvSpPr>
          <p:nvPr/>
        </p:nvSpPr>
        <p:spPr bwMode="auto">
          <a:xfrm>
            <a:off x="9982200" y="5048250"/>
            <a:ext cx="69850" cy="57150"/>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4" name="Freeform 258"/>
          <p:cNvSpPr>
            <a:spLocks/>
          </p:cNvSpPr>
          <p:nvPr/>
        </p:nvSpPr>
        <p:spPr bwMode="auto">
          <a:xfrm>
            <a:off x="10201275" y="5429250"/>
            <a:ext cx="139700" cy="215900"/>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5" name="Freeform 259"/>
          <p:cNvSpPr>
            <a:spLocks/>
          </p:cNvSpPr>
          <p:nvPr/>
        </p:nvSpPr>
        <p:spPr bwMode="auto">
          <a:xfrm>
            <a:off x="10042526" y="5613400"/>
            <a:ext cx="193675" cy="184150"/>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6" name="Freeform 260"/>
          <p:cNvSpPr>
            <a:spLocks/>
          </p:cNvSpPr>
          <p:nvPr/>
        </p:nvSpPr>
        <p:spPr bwMode="auto">
          <a:xfrm>
            <a:off x="9490076" y="5613401"/>
            <a:ext cx="92075" cy="92075"/>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7" name="Freeform 261"/>
          <p:cNvSpPr>
            <a:spLocks/>
          </p:cNvSpPr>
          <p:nvPr/>
        </p:nvSpPr>
        <p:spPr bwMode="auto">
          <a:xfrm>
            <a:off x="8696325" y="4806950"/>
            <a:ext cx="1016000" cy="755650"/>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8" name="Freeform 262"/>
          <p:cNvSpPr>
            <a:spLocks/>
          </p:cNvSpPr>
          <p:nvPr/>
        </p:nvSpPr>
        <p:spPr bwMode="auto">
          <a:xfrm>
            <a:off x="8864601" y="4060825"/>
            <a:ext cx="111125" cy="152400"/>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39" name="Freeform 263"/>
          <p:cNvSpPr>
            <a:spLocks/>
          </p:cNvSpPr>
          <p:nvPr/>
        </p:nvSpPr>
        <p:spPr bwMode="auto">
          <a:xfrm>
            <a:off x="8797926" y="4248151"/>
            <a:ext cx="66675" cy="73025"/>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0" name="Freeform 264"/>
          <p:cNvSpPr>
            <a:spLocks/>
          </p:cNvSpPr>
          <p:nvPr/>
        </p:nvSpPr>
        <p:spPr bwMode="auto">
          <a:xfrm>
            <a:off x="8915401" y="4286250"/>
            <a:ext cx="117475" cy="95250"/>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1" name="Freeform 265"/>
          <p:cNvSpPr>
            <a:spLocks/>
          </p:cNvSpPr>
          <p:nvPr/>
        </p:nvSpPr>
        <p:spPr bwMode="auto">
          <a:xfrm>
            <a:off x="8978901" y="4213226"/>
            <a:ext cx="28575" cy="34925"/>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2" name="Freeform 266"/>
          <p:cNvSpPr>
            <a:spLocks/>
          </p:cNvSpPr>
          <p:nvPr/>
        </p:nvSpPr>
        <p:spPr bwMode="auto">
          <a:xfrm>
            <a:off x="8877300" y="4187825"/>
            <a:ext cx="31750" cy="38100"/>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3" name="Freeform 267"/>
          <p:cNvSpPr>
            <a:spLocks/>
          </p:cNvSpPr>
          <p:nvPr/>
        </p:nvSpPr>
        <p:spPr bwMode="auto">
          <a:xfrm>
            <a:off x="8918576" y="4235450"/>
            <a:ext cx="34925" cy="31750"/>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4" name="Freeform 268"/>
          <p:cNvSpPr>
            <a:spLocks/>
          </p:cNvSpPr>
          <p:nvPr/>
        </p:nvSpPr>
        <p:spPr bwMode="auto">
          <a:xfrm>
            <a:off x="8928100" y="4254500"/>
            <a:ext cx="38100" cy="44450"/>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5" name="Freeform 269"/>
          <p:cNvSpPr>
            <a:spLocks/>
          </p:cNvSpPr>
          <p:nvPr/>
        </p:nvSpPr>
        <p:spPr bwMode="auto">
          <a:xfrm>
            <a:off x="8870951" y="3883026"/>
            <a:ext cx="47625" cy="85725"/>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6" name="Freeform 270"/>
          <p:cNvSpPr>
            <a:spLocks/>
          </p:cNvSpPr>
          <p:nvPr/>
        </p:nvSpPr>
        <p:spPr bwMode="auto">
          <a:xfrm>
            <a:off x="8582026" y="4019551"/>
            <a:ext cx="60325" cy="47625"/>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7" name="Freeform 271"/>
          <p:cNvSpPr>
            <a:spLocks/>
          </p:cNvSpPr>
          <p:nvPr/>
        </p:nvSpPr>
        <p:spPr bwMode="auto">
          <a:xfrm>
            <a:off x="9369425" y="3302001"/>
            <a:ext cx="146050" cy="123825"/>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8" name="Freeform 272"/>
          <p:cNvSpPr>
            <a:spLocks/>
          </p:cNvSpPr>
          <p:nvPr/>
        </p:nvSpPr>
        <p:spPr bwMode="auto">
          <a:xfrm>
            <a:off x="9175750" y="3632201"/>
            <a:ext cx="63500" cy="41275"/>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49" name="Freeform 273"/>
          <p:cNvSpPr>
            <a:spLocks/>
          </p:cNvSpPr>
          <p:nvPr/>
        </p:nvSpPr>
        <p:spPr bwMode="auto">
          <a:xfrm>
            <a:off x="9109076" y="3641726"/>
            <a:ext cx="60325" cy="79375"/>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50" name="Freeform 274"/>
          <p:cNvSpPr>
            <a:spLocks/>
          </p:cNvSpPr>
          <p:nvPr/>
        </p:nvSpPr>
        <p:spPr bwMode="auto">
          <a:xfrm>
            <a:off x="9147176" y="3419475"/>
            <a:ext cx="276225" cy="234950"/>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51" name="Freeform 275"/>
          <p:cNvSpPr>
            <a:spLocks/>
          </p:cNvSpPr>
          <p:nvPr/>
        </p:nvSpPr>
        <p:spPr bwMode="auto">
          <a:xfrm>
            <a:off x="9029701" y="3511550"/>
            <a:ext cx="79375" cy="114300"/>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52" name="Freeform 276"/>
          <p:cNvSpPr>
            <a:spLocks/>
          </p:cNvSpPr>
          <p:nvPr/>
        </p:nvSpPr>
        <p:spPr bwMode="auto">
          <a:xfrm>
            <a:off x="8982076" y="3378200"/>
            <a:ext cx="155575" cy="152400"/>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53" name="Freeform 277"/>
          <p:cNvSpPr>
            <a:spLocks/>
          </p:cNvSpPr>
          <p:nvPr/>
        </p:nvSpPr>
        <p:spPr bwMode="auto">
          <a:xfrm>
            <a:off x="7699375" y="3035300"/>
            <a:ext cx="1543050" cy="971550"/>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54" name="Freeform 278"/>
          <p:cNvSpPr>
            <a:spLocks/>
          </p:cNvSpPr>
          <p:nvPr/>
        </p:nvSpPr>
        <p:spPr bwMode="auto">
          <a:xfrm>
            <a:off x="8359775" y="3956050"/>
            <a:ext cx="196850" cy="215900"/>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noFill/>
          <a:ln w="7938">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1816855" name="Freeform 279"/>
          <p:cNvSpPr>
            <a:spLocks/>
          </p:cNvSpPr>
          <p:nvPr/>
        </p:nvSpPr>
        <p:spPr bwMode="auto">
          <a:xfrm>
            <a:off x="8061325" y="3086100"/>
            <a:ext cx="806450" cy="330200"/>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noFill/>
          <a:ln w="8001">
            <a:solidFill>
              <a:schemeClr val="bg2"/>
            </a:solidFill>
            <a:prstDash val="solid"/>
            <a:round/>
            <a:headEnd/>
            <a:tailEnd/>
          </a:ln>
          <a:effectLst>
            <a:innerShdw blurRad="63500" dist="50800" dir="13500000">
              <a:prstClr val="black">
                <a:alpha val="50000"/>
              </a:prstClr>
            </a:innerShdw>
          </a:effectLst>
          <a:scene3d>
            <a:camera prst="orthographicFront"/>
            <a:lightRig rig="glow" dir="t"/>
          </a:scene3d>
        </p:spPr>
        <p:txBody>
          <a:bodyPr/>
          <a:lstStyle/>
          <a:p>
            <a:pPr fontAlgn="base">
              <a:spcBef>
                <a:spcPct val="0"/>
              </a:spcBef>
              <a:spcAft>
                <a:spcPct val="0"/>
              </a:spcAft>
              <a:defRPr/>
            </a:pPr>
            <a:endParaRPr lang="en-US" sz="1300" dirty="0">
              <a:solidFill>
                <a:srgbClr val="000000"/>
              </a:solidFill>
              <a:cs typeface="Times New Roman" pitchFamily="18" charset="0"/>
            </a:endParaRPr>
          </a:p>
        </p:txBody>
      </p:sp>
      <p:sp>
        <p:nvSpPr>
          <p:cNvPr id="291" name="Rectangle 3"/>
          <p:cNvSpPr txBox="1">
            <a:spLocks noChangeArrowheads="1"/>
          </p:cNvSpPr>
          <p:nvPr/>
        </p:nvSpPr>
        <p:spPr bwMode="auto">
          <a:xfrm>
            <a:off x="3935414" y="2968551"/>
            <a:ext cx="2041525" cy="665163"/>
          </a:xfrm>
          <a:prstGeom prst="rect">
            <a:avLst/>
          </a:prstGeom>
          <a:no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err="1">
                <a:solidFill>
                  <a:srgbClr val="014C6D"/>
                </a:solidFill>
                <a:cs typeface="Times New Roman" pitchFamily="18" charset="0"/>
              </a:rPr>
              <a:t>Ceska</a:t>
            </a:r>
            <a:r>
              <a:rPr lang="en-US" sz="1400" b="1" dirty="0">
                <a:solidFill>
                  <a:srgbClr val="014C6D"/>
                </a:solidFill>
                <a:cs typeface="Times New Roman" pitchFamily="18" charset="0"/>
              </a:rPr>
              <a:t> </a:t>
            </a:r>
            <a:r>
              <a:rPr lang="en-US" sz="1400" b="1" dirty="0" err="1">
                <a:solidFill>
                  <a:srgbClr val="014C6D"/>
                </a:solidFill>
                <a:cs typeface="Times New Roman" pitchFamily="18" charset="0"/>
              </a:rPr>
              <a:t>Sporitelina</a:t>
            </a:r>
            <a:r>
              <a:rPr lang="en-US" sz="1400" b="1" dirty="0">
                <a:solidFill>
                  <a:srgbClr val="014C6D"/>
                </a:solidFill>
                <a:cs typeface="Times New Roman" pitchFamily="18" charset="0"/>
              </a:rPr>
              <a:t> </a:t>
            </a: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(Czech Republic)</a:t>
            </a: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pic>
        <p:nvPicPr>
          <p:cNvPr id="31978" name="Picture 4" descr="http://www.fmbmalawi.com/images/homelogo.jpg"/>
          <p:cNvPicPr>
            <a:picLocks noChangeAspect="1" noChangeArrowheads="1"/>
          </p:cNvPicPr>
          <p:nvPr/>
        </p:nvPicPr>
        <p:blipFill>
          <a:blip r:embed="rId3" cstate="print"/>
          <a:srcRect/>
          <a:stretch>
            <a:fillRect/>
          </a:stretch>
        </p:blipFill>
        <p:spPr bwMode="auto">
          <a:xfrm>
            <a:off x="6750051" y="4192588"/>
            <a:ext cx="500063" cy="493712"/>
          </a:xfrm>
          <a:prstGeom prst="rect">
            <a:avLst/>
          </a:prstGeom>
          <a:noFill/>
          <a:ln w="9525">
            <a:noFill/>
            <a:miter lim="800000"/>
            <a:headEnd/>
            <a:tailEnd/>
          </a:ln>
        </p:spPr>
      </p:pic>
      <p:sp>
        <p:nvSpPr>
          <p:cNvPr id="294" name="Rectangle 3"/>
          <p:cNvSpPr txBox="1">
            <a:spLocks noChangeArrowheads="1"/>
          </p:cNvSpPr>
          <p:nvPr/>
        </p:nvSpPr>
        <p:spPr bwMode="auto">
          <a:xfrm>
            <a:off x="6427788" y="5010151"/>
            <a:ext cx="2468562" cy="441325"/>
          </a:xfrm>
          <a:prstGeom prst="rect">
            <a:avLst/>
          </a:prstGeom>
          <a:no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FMB and NSB Bank </a:t>
            </a: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(Malawi)</a:t>
            </a: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pic>
        <p:nvPicPr>
          <p:cNvPr id="31980" name="Picture 4" descr="http://www.nbsmw.com/images/default/nbs-bank-logo.jpg"/>
          <p:cNvPicPr>
            <a:picLocks noChangeAspect="1" noChangeArrowheads="1"/>
          </p:cNvPicPr>
          <p:nvPr/>
        </p:nvPicPr>
        <p:blipFill>
          <a:blip r:embed="rId4" cstate="print"/>
          <a:srcRect/>
          <a:stretch>
            <a:fillRect/>
          </a:stretch>
        </p:blipFill>
        <p:spPr bwMode="auto">
          <a:xfrm>
            <a:off x="6388101" y="4691064"/>
            <a:ext cx="1006475" cy="236537"/>
          </a:xfrm>
          <a:prstGeom prst="rect">
            <a:avLst/>
          </a:prstGeom>
          <a:noFill/>
          <a:ln w="9525">
            <a:noFill/>
            <a:miter lim="800000"/>
            <a:headEnd/>
            <a:tailEnd/>
          </a:ln>
        </p:spPr>
      </p:pic>
      <p:pic>
        <p:nvPicPr>
          <p:cNvPr id="31981" name="Picture 2"/>
          <p:cNvPicPr>
            <a:picLocks noChangeAspect="1" noChangeArrowheads="1"/>
          </p:cNvPicPr>
          <p:nvPr/>
        </p:nvPicPr>
        <p:blipFill>
          <a:blip r:embed="rId5" cstate="print"/>
          <a:srcRect/>
          <a:stretch>
            <a:fillRect/>
          </a:stretch>
        </p:blipFill>
        <p:spPr bwMode="auto">
          <a:xfrm>
            <a:off x="7086600" y="3530601"/>
            <a:ext cx="565150" cy="625475"/>
          </a:xfrm>
          <a:prstGeom prst="rect">
            <a:avLst/>
          </a:prstGeom>
          <a:noFill/>
          <a:ln w="9525">
            <a:noFill/>
            <a:miter lim="800000"/>
            <a:headEnd/>
            <a:tailEnd/>
          </a:ln>
        </p:spPr>
      </p:pic>
      <p:sp>
        <p:nvSpPr>
          <p:cNvPr id="297" name="Rectangle 3"/>
          <p:cNvSpPr txBox="1">
            <a:spLocks noChangeArrowheads="1"/>
          </p:cNvSpPr>
          <p:nvPr/>
        </p:nvSpPr>
        <p:spPr bwMode="auto">
          <a:xfrm>
            <a:off x="7116763" y="4010025"/>
            <a:ext cx="1223962" cy="573088"/>
          </a:xfrm>
          <a:prstGeom prst="rect">
            <a:avLst/>
          </a:prstGeom>
          <a:solidFill>
            <a:schemeClr val="bg1"/>
          </a:solid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Bank Muscat</a:t>
            </a: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(Oman)</a:t>
            </a: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pic>
        <p:nvPicPr>
          <p:cNvPr id="31983" name="Picture 6" descr="Domů">
            <a:hlinkClick r:id="rId6"/>
          </p:cNvPr>
          <p:cNvPicPr>
            <a:picLocks noChangeAspect="1" noChangeArrowheads="1"/>
          </p:cNvPicPr>
          <p:nvPr/>
        </p:nvPicPr>
        <p:blipFill>
          <a:blip r:embed="rId7" cstate="print"/>
          <a:srcRect/>
          <a:stretch>
            <a:fillRect/>
          </a:stretch>
        </p:blipFill>
        <p:spPr bwMode="auto">
          <a:xfrm>
            <a:off x="6037263" y="2700338"/>
            <a:ext cx="996950" cy="565150"/>
          </a:xfrm>
          <a:prstGeom prst="rect">
            <a:avLst/>
          </a:prstGeom>
          <a:noFill/>
          <a:ln w="9525">
            <a:noFill/>
            <a:miter lim="800000"/>
            <a:headEnd/>
            <a:tailEnd/>
          </a:ln>
        </p:spPr>
      </p:pic>
      <p:cxnSp>
        <p:nvCxnSpPr>
          <p:cNvPr id="31984" name="Elbow Connector 300"/>
          <p:cNvCxnSpPr>
            <a:cxnSpLocks noChangeShapeType="1"/>
            <a:endCxn id="291" idx="0"/>
          </p:cNvCxnSpPr>
          <p:nvPr/>
        </p:nvCxnSpPr>
        <p:spPr bwMode="auto">
          <a:xfrm rot="-5400000" flipH="1" flipV="1">
            <a:off x="5475289" y="1908101"/>
            <a:ext cx="541337" cy="1579563"/>
          </a:xfrm>
          <a:prstGeom prst="bentConnector3">
            <a:avLst>
              <a:gd name="adj1" fmla="val -42255"/>
            </a:avLst>
          </a:prstGeom>
          <a:noFill/>
          <a:ln w="9525" algn="ctr">
            <a:solidFill>
              <a:schemeClr val="tx1"/>
            </a:solidFill>
            <a:round/>
            <a:headEnd/>
            <a:tailEnd/>
          </a:ln>
        </p:spPr>
      </p:cxnSp>
      <p:pic>
        <p:nvPicPr>
          <p:cNvPr id="31985" name="Picture 2"/>
          <p:cNvPicPr>
            <a:picLocks noChangeAspect="1" noChangeArrowheads="1"/>
          </p:cNvPicPr>
          <p:nvPr/>
        </p:nvPicPr>
        <p:blipFill>
          <a:blip r:embed="rId8" cstate="print"/>
          <a:srcRect/>
          <a:stretch>
            <a:fillRect/>
          </a:stretch>
        </p:blipFill>
        <p:spPr bwMode="auto">
          <a:xfrm>
            <a:off x="5635625" y="4114800"/>
            <a:ext cx="719138" cy="350838"/>
          </a:xfrm>
          <a:prstGeom prst="rect">
            <a:avLst/>
          </a:prstGeom>
          <a:noFill/>
          <a:ln w="9525">
            <a:noFill/>
            <a:miter lim="800000"/>
            <a:headEnd/>
            <a:tailEnd/>
          </a:ln>
        </p:spPr>
      </p:pic>
      <p:cxnSp>
        <p:nvCxnSpPr>
          <p:cNvPr id="31986" name="Elbow Connector 305"/>
          <p:cNvCxnSpPr>
            <a:cxnSpLocks noChangeShapeType="1"/>
            <a:endCxn id="310" idx="0"/>
          </p:cNvCxnSpPr>
          <p:nvPr/>
        </p:nvCxnSpPr>
        <p:spPr bwMode="auto">
          <a:xfrm rot="5400000">
            <a:off x="5339557" y="4614069"/>
            <a:ext cx="804862" cy="508000"/>
          </a:xfrm>
          <a:prstGeom prst="bentConnector3">
            <a:avLst>
              <a:gd name="adj1" fmla="val 50000"/>
            </a:avLst>
          </a:prstGeom>
          <a:noFill/>
          <a:ln w="9525" algn="ctr">
            <a:solidFill>
              <a:schemeClr val="tx1"/>
            </a:solidFill>
            <a:round/>
            <a:headEnd/>
            <a:tailEnd/>
          </a:ln>
        </p:spPr>
      </p:cxnSp>
      <p:sp>
        <p:nvSpPr>
          <p:cNvPr id="310" name="Rectangle 3"/>
          <p:cNvSpPr txBox="1">
            <a:spLocks noChangeArrowheads="1"/>
          </p:cNvSpPr>
          <p:nvPr/>
        </p:nvSpPr>
        <p:spPr bwMode="auto">
          <a:xfrm>
            <a:off x="4467226" y="5270501"/>
            <a:ext cx="2043113" cy="665163"/>
          </a:xfrm>
          <a:prstGeom prst="rect">
            <a:avLst/>
          </a:prstGeom>
          <a:no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Access Bank</a:t>
            </a: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(Nigeria)</a:t>
            </a: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cxnSp>
        <p:nvCxnSpPr>
          <p:cNvPr id="31990" name="Elbow Connector 297"/>
          <p:cNvCxnSpPr>
            <a:cxnSpLocks noChangeShapeType="1"/>
            <a:endCxn id="312" idx="3"/>
          </p:cNvCxnSpPr>
          <p:nvPr/>
        </p:nvCxnSpPr>
        <p:spPr bwMode="auto">
          <a:xfrm rot="10800000" flipV="1">
            <a:off x="3008416" y="4073239"/>
            <a:ext cx="617518" cy="437468"/>
          </a:xfrm>
          <a:prstGeom prst="bentConnector3">
            <a:avLst>
              <a:gd name="adj1" fmla="val 50000"/>
            </a:avLst>
          </a:prstGeom>
          <a:noFill/>
          <a:ln w="9525" algn="ctr">
            <a:solidFill>
              <a:schemeClr val="tx1"/>
            </a:solidFill>
            <a:round/>
            <a:headEnd/>
            <a:tailEnd/>
          </a:ln>
        </p:spPr>
      </p:cxnSp>
      <p:sp>
        <p:nvSpPr>
          <p:cNvPr id="303" name="Rectangle 3"/>
          <p:cNvSpPr txBox="1">
            <a:spLocks noChangeArrowheads="1"/>
          </p:cNvSpPr>
          <p:nvPr/>
        </p:nvSpPr>
        <p:spPr bwMode="auto">
          <a:xfrm>
            <a:off x="8066089" y="2641600"/>
            <a:ext cx="1222375" cy="814388"/>
          </a:xfrm>
          <a:prstGeom prst="rect">
            <a:avLst/>
          </a:prstGeom>
          <a:solidFill>
            <a:schemeClr val="bg1"/>
          </a:solid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err="1">
                <a:solidFill>
                  <a:srgbClr val="014C6D"/>
                </a:solidFill>
                <a:cs typeface="Times New Roman" pitchFamily="18" charset="0"/>
              </a:rPr>
              <a:t>AgroInvest</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Bank</a:t>
            </a: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(Tajikistan)</a:t>
            </a: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pic>
        <p:nvPicPr>
          <p:cNvPr id="31992" name="Picture 301"/>
          <p:cNvPicPr>
            <a:picLocks noChangeAspect="1" noChangeArrowheads="1"/>
          </p:cNvPicPr>
          <p:nvPr/>
        </p:nvPicPr>
        <p:blipFill>
          <a:blip r:embed="rId9" cstate="print"/>
          <a:srcRect/>
          <a:stretch>
            <a:fillRect/>
          </a:stretch>
        </p:blipFill>
        <p:spPr bwMode="auto">
          <a:xfrm>
            <a:off x="7445375" y="2809876"/>
            <a:ext cx="744538" cy="714375"/>
          </a:xfrm>
          <a:prstGeom prst="rect">
            <a:avLst/>
          </a:prstGeom>
          <a:noFill/>
          <a:ln w="9525">
            <a:noFill/>
            <a:miter lim="800000"/>
            <a:headEnd/>
            <a:tailEnd/>
          </a:ln>
        </p:spPr>
      </p:pic>
      <p:sp>
        <p:nvSpPr>
          <p:cNvPr id="304" name="Rectangle 3"/>
          <p:cNvSpPr txBox="1">
            <a:spLocks noChangeArrowheads="1"/>
          </p:cNvSpPr>
          <p:nvPr/>
        </p:nvSpPr>
        <p:spPr bwMode="auto">
          <a:xfrm>
            <a:off x="8515351" y="3543300"/>
            <a:ext cx="1222375" cy="812800"/>
          </a:xfrm>
          <a:prstGeom prst="rect">
            <a:avLst/>
          </a:prstGeom>
          <a:solidFill>
            <a:schemeClr val="bg1"/>
          </a:solid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CHUEE Energy Efficiency</a:t>
            </a: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(China)</a:t>
            </a: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pic>
        <p:nvPicPr>
          <p:cNvPr id="31994" name="Picture 2" descr="http://dewanindia.com/templates/rt_dimensions_j15/images/logo.png">
            <a:hlinkClick r:id="rId10"/>
          </p:cNvPr>
          <p:cNvPicPr>
            <a:picLocks noChangeAspect="1" noChangeArrowheads="1"/>
          </p:cNvPicPr>
          <p:nvPr/>
        </p:nvPicPr>
        <p:blipFill>
          <a:blip r:embed="rId11" cstate="print"/>
          <a:srcRect/>
          <a:stretch>
            <a:fillRect/>
          </a:stretch>
        </p:blipFill>
        <p:spPr bwMode="auto">
          <a:xfrm>
            <a:off x="8126414" y="5784850"/>
            <a:ext cx="1247775" cy="319088"/>
          </a:xfrm>
          <a:prstGeom prst="rect">
            <a:avLst/>
          </a:prstGeom>
          <a:noFill/>
          <a:ln w="9525">
            <a:noFill/>
            <a:miter lim="800000"/>
            <a:headEnd/>
            <a:tailEnd/>
          </a:ln>
        </p:spPr>
      </p:pic>
      <p:cxnSp>
        <p:nvCxnSpPr>
          <p:cNvPr id="31995" name="Elbow Connector 298"/>
          <p:cNvCxnSpPr>
            <a:cxnSpLocks noChangeShapeType="1"/>
          </p:cNvCxnSpPr>
          <p:nvPr/>
        </p:nvCxnSpPr>
        <p:spPr bwMode="auto">
          <a:xfrm rot="16200000" flipH="1">
            <a:off x="7384257" y="4495007"/>
            <a:ext cx="1792288" cy="733425"/>
          </a:xfrm>
          <a:prstGeom prst="bentConnector3">
            <a:avLst>
              <a:gd name="adj1" fmla="val 50000"/>
            </a:avLst>
          </a:prstGeom>
          <a:noFill/>
          <a:ln w="9525" algn="ctr">
            <a:solidFill>
              <a:schemeClr val="tx1"/>
            </a:solidFill>
            <a:round/>
            <a:headEnd/>
            <a:tailEnd/>
          </a:ln>
        </p:spPr>
      </p:cxnSp>
      <p:sp>
        <p:nvSpPr>
          <p:cNvPr id="309" name="Rectangle 3"/>
          <p:cNvSpPr txBox="1">
            <a:spLocks noChangeArrowheads="1"/>
          </p:cNvSpPr>
          <p:nvPr/>
        </p:nvSpPr>
        <p:spPr bwMode="auto">
          <a:xfrm>
            <a:off x="6664326" y="5813426"/>
            <a:ext cx="1450975" cy="301625"/>
          </a:xfrm>
          <a:prstGeom prst="rect">
            <a:avLst/>
          </a:prstGeom>
          <a:solidFill>
            <a:schemeClr val="bg1"/>
          </a:solid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err="1">
                <a:solidFill>
                  <a:srgbClr val="014C6D"/>
                </a:solidFill>
                <a:cs typeface="Times New Roman" pitchFamily="18" charset="0"/>
              </a:rPr>
              <a:t>Dewan</a:t>
            </a:r>
            <a:r>
              <a:rPr lang="en-US" sz="1400" b="1" dirty="0">
                <a:solidFill>
                  <a:srgbClr val="014C6D"/>
                </a:solidFill>
                <a:cs typeface="Times New Roman" pitchFamily="18" charset="0"/>
              </a:rPr>
              <a:t> (India)</a:t>
            </a: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sp>
        <p:nvSpPr>
          <p:cNvPr id="318" name="Rectangle 3"/>
          <p:cNvSpPr txBox="1">
            <a:spLocks noChangeArrowheads="1"/>
          </p:cNvSpPr>
          <p:nvPr/>
        </p:nvSpPr>
        <p:spPr bwMode="auto">
          <a:xfrm>
            <a:off x="1709595" y="3523674"/>
            <a:ext cx="990062" cy="513936"/>
          </a:xfrm>
          <a:prstGeom prst="rect">
            <a:avLst/>
          </a:prstGeom>
          <a:no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err="1">
                <a:solidFill>
                  <a:srgbClr val="014C6D"/>
                </a:solidFill>
                <a:cs typeface="Times New Roman" pitchFamily="18" charset="0"/>
              </a:rPr>
              <a:t>Finterra</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(Mexico)</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pic>
        <p:nvPicPr>
          <p:cNvPr id="301" name="Picture 300" descr="http://www.bancatlan.hn/images/logos_20.gif"/>
          <p:cNvPicPr/>
          <p:nvPr/>
        </p:nvPicPr>
        <p:blipFill>
          <a:blip r:embed="rId12" cstate="print"/>
          <a:srcRect/>
          <a:stretch>
            <a:fillRect/>
          </a:stretch>
        </p:blipFill>
        <p:spPr bwMode="auto">
          <a:xfrm>
            <a:off x="3582266" y="3692175"/>
            <a:ext cx="704850" cy="352425"/>
          </a:xfrm>
          <a:prstGeom prst="rect">
            <a:avLst/>
          </a:prstGeom>
          <a:noFill/>
          <a:ln w="9525">
            <a:noFill/>
            <a:miter lim="800000"/>
            <a:headEnd/>
            <a:tailEnd/>
          </a:ln>
        </p:spPr>
      </p:pic>
      <p:sp>
        <p:nvSpPr>
          <p:cNvPr id="312" name="Rectangle 3"/>
          <p:cNvSpPr txBox="1">
            <a:spLocks noChangeArrowheads="1"/>
          </p:cNvSpPr>
          <p:nvPr/>
        </p:nvSpPr>
        <p:spPr bwMode="auto">
          <a:xfrm>
            <a:off x="1524000" y="4283159"/>
            <a:ext cx="1484416" cy="455097"/>
          </a:xfrm>
          <a:prstGeom prst="rect">
            <a:avLst/>
          </a:prstGeom>
          <a:no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err="1">
                <a:solidFill>
                  <a:srgbClr val="014C6D"/>
                </a:solidFill>
                <a:cs typeface="Times New Roman" pitchFamily="18" charset="0"/>
              </a:rPr>
              <a:t>Banco</a:t>
            </a:r>
            <a:r>
              <a:rPr lang="en-US" sz="1400" b="1" dirty="0">
                <a:solidFill>
                  <a:srgbClr val="014C6D"/>
                </a:solidFill>
                <a:cs typeface="Times New Roman" pitchFamily="18" charset="0"/>
              </a:rPr>
              <a:t> </a:t>
            </a:r>
            <a:r>
              <a:rPr lang="en-US" sz="1400" b="1" dirty="0" err="1">
                <a:solidFill>
                  <a:srgbClr val="014C6D"/>
                </a:solidFill>
                <a:cs typeface="Times New Roman" pitchFamily="18" charset="0"/>
              </a:rPr>
              <a:t>Atlantida</a:t>
            </a:r>
            <a:r>
              <a:rPr lang="en-US" sz="1400" b="1" dirty="0">
                <a:solidFill>
                  <a:srgbClr val="014C6D"/>
                </a:solidFill>
                <a:cs typeface="Times New Roman" pitchFamily="18" charset="0"/>
              </a:rPr>
              <a:t> </a:t>
            </a: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and </a:t>
            </a:r>
            <a:r>
              <a:rPr lang="en-US" sz="1400" b="1" dirty="0" err="1">
                <a:solidFill>
                  <a:srgbClr val="014C6D"/>
                </a:solidFill>
                <a:cs typeface="Times New Roman" pitchFamily="18" charset="0"/>
              </a:rPr>
              <a:t>Ficohsa</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(Honduras)</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pic>
        <p:nvPicPr>
          <p:cNvPr id="41986" name="Picture 2" descr="http://www.ficohsa.com/wp-content/uploads/logo-ficohsa-blanco.png">
            <a:hlinkClick r:id="rId13" tooltip="Grupo Financiero Ficohsa: Banco, Seguros, Casa de Cambio, Casa de Bolsa"/>
          </p:cNvPr>
          <p:cNvPicPr>
            <a:picLocks noChangeAspect="1" noChangeArrowheads="1"/>
          </p:cNvPicPr>
          <p:nvPr/>
        </p:nvPicPr>
        <p:blipFill>
          <a:blip r:embed="rId14" cstate="print"/>
          <a:srcRect/>
          <a:stretch>
            <a:fillRect/>
          </a:stretch>
        </p:blipFill>
        <p:spPr bwMode="auto">
          <a:xfrm>
            <a:off x="2937165" y="3710029"/>
            <a:ext cx="674213" cy="391373"/>
          </a:xfrm>
          <a:prstGeom prst="rect">
            <a:avLst/>
          </a:prstGeom>
          <a:noFill/>
        </p:spPr>
      </p:pic>
      <p:pic>
        <p:nvPicPr>
          <p:cNvPr id="41989" name="Picture 5"/>
          <p:cNvPicPr>
            <a:picLocks noChangeAspect="1" noChangeArrowheads="1"/>
          </p:cNvPicPr>
          <p:nvPr/>
        </p:nvPicPr>
        <p:blipFill>
          <a:blip r:embed="rId15" cstate="print"/>
          <a:srcRect/>
          <a:stretch>
            <a:fillRect/>
          </a:stretch>
        </p:blipFill>
        <p:spPr bwMode="auto">
          <a:xfrm>
            <a:off x="2861721" y="3618018"/>
            <a:ext cx="507224" cy="265215"/>
          </a:xfrm>
          <a:prstGeom prst="rect">
            <a:avLst/>
          </a:prstGeom>
          <a:noFill/>
          <a:ln w="9525">
            <a:noFill/>
            <a:miter lim="800000"/>
            <a:headEnd/>
            <a:tailEnd/>
          </a:ln>
        </p:spPr>
      </p:pic>
      <p:cxnSp>
        <p:nvCxnSpPr>
          <p:cNvPr id="319" name="Elbow Connector 297"/>
          <p:cNvCxnSpPr>
            <a:cxnSpLocks noChangeShapeType="1"/>
            <a:stCxn id="41989" idx="1"/>
            <a:endCxn id="318" idx="3"/>
          </p:cNvCxnSpPr>
          <p:nvPr/>
        </p:nvCxnSpPr>
        <p:spPr bwMode="auto">
          <a:xfrm rot="10800000" flipV="1">
            <a:off x="2699657" y="3750625"/>
            <a:ext cx="162064" cy="30017"/>
          </a:xfrm>
          <a:prstGeom prst="bentConnector3">
            <a:avLst>
              <a:gd name="adj1" fmla="val 50000"/>
            </a:avLst>
          </a:prstGeom>
          <a:noFill/>
          <a:ln w="9525" algn="ctr">
            <a:solidFill>
              <a:schemeClr val="tx1"/>
            </a:solidFill>
            <a:round/>
            <a:headEnd/>
            <a:tailEnd/>
          </a:ln>
        </p:spPr>
      </p:cxnSp>
      <p:pic>
        <p:nvPicPr>
          <p:cNvPr id="323" name="Picture 322" descr="http://www.ecfh.com/DSN/wwwecfhcom/Content/Images/bosl/bosl-logo.gif">
            <a:hlinkClick r:id="rId16" tooltip="&quot;Bank of St. Lucia&quot;"/>
          </p:cNvPr>
          <p:cNvPicPr/>
          <p:nvPr/>
        </p:nvPicPr>
        <p:blipFill>
          <a:blip r:embed="rId17" cstate="print"/>
          <a:srcRect/>
          <a:stretch>
            <a:fillRect/>
          </a:stretch>
        </p:blipFill>
        <p:spPr bwMode="auto">
          <a:xfrm>
            <a:off x="3920274" y="4017757"/>
            <a:ext cx="860108" cy="200025"/>
          </a:xfrm>
          <a:prstGeom prst="rect">
            <a:avLst/>
          </a:prstGeom>
          <a:noFill/>
          <a:ln w="9525">
            <a:noFill/>
            <a:miter lim="800000"/>
            <a:headEnd/>
            <a:tailEnd/>
          </a:ln>
        </p:spPr>
      </p:pic>
      <p:sp>
        <p:nvSpPr>
          <p:cNvPr id="326" name="Rectangle 3"/>
          <p:cNvSpPr txBox="1">
            <a:spLocks noChangeArrowheads="1"/>
          </p:cNvSpPr>
          <p:nvPr/>
        </p:nvSpPr>
        <p:spPr bwMode="auto">
          <a:xfrm>
            <a:off x="1802619" y="5350495"/>
            <a:ext cx="1550181" cy="513936"/>
          </a:xfrm>
          <a:prstGeom prst="rect">
            <a:avLst/>
          </a:prstGeom>
          <a:no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Bank of St Lucia</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(St Lucia)</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cxnSp>
        <p:nvCxnSpPr>
          <p:cNvPr id="327" name="Elbow Connector 297"/>
          <p:cNvCxnSpPr>
            <a:cxnSpLocks noChangeShapeType="1"/>
            <a:stCxn id="323" idx="1"/>
            <a:endCxn id="326" idx="3"/>
          </p:cNvCxnSpPr>
          <p:nvPr/>
        </p:nvCxnSpPr>
        <p:spPr bwMode="auto">
          <a:xfrm rot="10800000" flipV="1">
            <a:off x="3352801" y="4117769"/>
            <a:ext cx="567475" cy="1489694"/>
          </a:xfrm>
          <a:prstGeom prst="bentConnector3">
            <a:avLst>
              <a:gd name="adj1" fmla="val 50000"/>
            </a:avLst>
          </a:prstGeom>
          <a:noFill/>
          <a:ln w="9525" algn="ctr">
            <a:solidFill>
              <a:schemeClr val="tx1"/>
            </a:solidFill>
            <a:round/>
            <a:headEnd/>
            <a:tailEnd/>
          </a:ln>
        </p:spPr>
      </p:cxnSp>
      <p:pic>
        <p:nvPicPr>
          <p:cNvPr id="41991" name="Picture 7" descr="http://www.atlabank.com/images/logo.jpg">
            <a:hlinkClick r:id="rId18"/>
          </p:cNvPr>
          <p:cNvPicPr>
            <a:picLocks noChangeAspect="1" noChangeArrowheads="1"/>
          </p:cNvPicPr>
          <p:nvPr/>
        </p:nvPicPr>
        <p:blipFill>
          <a:blip r:embed="rId19" cstate="print"/>
          <a:srcRect/>
          <a:stretch>
            <a:fillRect/>
          </a:stretch>
        </p:blipFill>
        <p:spPr bwMode="auto">
          <a:xfrm>
            <a:off x="3568219" y="3578494"/>
            <a:ext cx="632881" cy="114733"/>
          </a:xfrm>
          <a:prstGeom prst="rect">
            <a:avLst/>
          </a:prstGeom>
          <a:noFill/>
        </p:spPr>
      </p:pic>
      <p:sp>
        <p:nvSpPr>
          <p:cNvPr id="330" name="Rectangle 3"/>
          <p:cNvSpPr txBox="1">
            <a:spLocks noChangeArrowheads="1"/>
          </p:cNvSpPr>
          <p:nvPr/>
        </p:nvSpPr>
        <p:spPr bwMode="auto">
          <a:xfrm>
            <a:off x="4246956" y="4445992"/>
            <a:ext cx="1550181" cy="513936"/>
          </a:xfrm>
          <a:prstGeom prst="rect">
            <a:avLst/>
          </a:prstGeom>
          <a:noFill/>
          <a:ln w="9525">
            <a:noFill/>
            <a:miter lim="800000"/>
            <a:headEnd/>
            <a:tailEnd/>
          </a:ln>
        </p:spPr>
        <p:txBody>
          <a:bodyPr/>
          <a:lstStyle/>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Atlantic bank</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r>
              <a:rPr lang="en-US" sz="1400" b="1" dirty="0">
                <a:solidFill>
                  <a:srgbClr val="014C6D"/>
                </a:solidFill>
                <a:cs typeface="Times New Roman" pitchFamily="18" charset="0"/>
              </a:rPr>
              <a:t>(Belize)</a:t>
            </a: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dirty="0">
              <a:solidFill>
                <a:srgbClr val="014C6D"/>
              </a:solidFill>
              <a:cs typeface="Times New Roman" pitchFamily="18" charset="0"/>
            </a:endParaRPr>
          </a:p>
          <a:p>
            <a:pPr marL="114300" indent="-114300" algn="ctr" eaLnBrk="0" fontAlgn="base" hangingPunct="0">
              <a:lnSpc>
                <a:spcPct val="115000"/>
              </a:lnSpc>
              <a:spcBef>
                <a:spcPct val="0"/>
              </a:spcBef>
              <a:spcAft>
                <a:spcPct val="0"/>
              </a:spcAft>
              <a:buClr>
                <a:srgbClr val="00783C"/>
              </a:buClr>
              <a:defRPr/>
            </a:pPr>
            <a:endParaRPr lang="en-US" sz="1400" b="1" u="sng" dirty="0">
              <a:solidFill>
                <a:srgbClr val="014C6D"/>
              </a:solidFill>
              <a:cs typeface="Times New Roman" pitchFamily="18" charset="0"/>
            </a:endParaRPr>
          </a:p>
        </p:txBody>
      </p:sp>
      <p:cxnSp>
        <p:nvCxnSpPr>
          <p:cNvPr id="333" name="Elbow Connector 297"/>
          <p:cNvCxnSpPr>
            <a:cxnSpLocks noChangeShapeType="1"/>
            <a:stCxn id="41991" idx="3"/>
            <a:endCxn id="330" idx="0"/>
          </p:cNvCxnSpPr>
          <p:nvPr/>
        </p:nvCxnSpPr>
        <p:spPr bwMode="auto">
          <a:xfrm>
            <a:off x="4201100" y="3635860"/>
            <a:ext cx="820947" cy="810132"/>
          </a:xfrm>
          <a:prstGeom prst="bentConnector2">
            <a:avLst/>
          </a:prstGeom>
          <a:noFill/>
          <a:ln w="9525" algn="ctr">
            <a:solidFill>
              <a:schemeClr val="tx1"/>
            </a:solidFill>
            <a:round/>
            <a:headEnd/>
            <a:tailEnd/>
          </a:ln>
        </p:spPr>
      </p:cxnSp>
      <p:sp>
        <p:nvSpPr>
          <p:cNvPr id="308" name="Slide Number Placeholder 3"/>
          <p:cNvSpPr>
            <a:spLocks noGrp="1"/>
          </p:cNvSpPr>
          <p:nvPr>
            <p:ph type="sldNum" sz="quarter" idx="12"/>
          </p:nvPr>
        </p:nvSpPr>
        <p:spPr>
          <a:xfrm>
            <a:off x="5156201" y="6435725"/>
            <a:ext cx="1884363" cy="279400"/>
          </a:xfrm>
        </p:spPr>
        <p:txBody>
          <a:bodyPr/>
          <a:lstStyle/>
          <a:p>
            <a:pPr>
              <a:defRPr/>
            </a:pPr>
            <a:fld id="{0BFCDA46-678F-473E-B748-9A94FBB5B450}" type="slidenum">
              <a:rPr lang="en-US" smtClean="0">
                <a:solidFill>
                  <a:srgbClr val="FFFFFF"/>
                </a:solidFill>
              </a:rPr>
              <a:pPr>
                <a:defRPr/>
              </a:pPr>
              <a:t>8</a:t>
            </a:fld>
            <a:endParaRPr lang="en-US" dirty="0">
              <a:solidFill>
                <a:srgbClr val="FFFFFF"/>
              </a:solidFill>
            </a:endParaRPr>
          </a:p>
        </p:txBody>
      </p:sp>
      <p:sp>
        <p:nvSpPr>
          <p:cNvPr id="314" name="TextBox 15"/>
          <p:cNvSpPr txBox="1">
            <a:spLocks noChangeArrowheads="1"/>
          </p:cNvSpPr>
          <p:nvPr/>
        </p:nvSpPr>
        <p:spPr bwMode="auto">
          <a:xfrm>
            <a:off x="1641475" y="521767"/>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rebuchet MS" pitchFamily="34" charset="0"/>
                <a:cs typeface="Times New Roman" pitchFamily="18" charset="0"/>
              </a:defRPr>
            </a:lvl1pPr>
            <a:lvl2pPr marL="742950" indent="-285750" eaLnBrk="0" hangingPunct="0">
              <a:defRPr sz="1300">
                <a:solidFill>
                  <a:schemeClr val="tx1"/>
                </a:solidFill>
                <a:latin typeface="Trebuchet MS" pitchFamily="34" charset="0"/>
                <a:cs typeface="Times New Roman" pitchFamily="18" charset="0"/>
              </a:defRPr>
            </a:lvl2pPr>
            <a:lvl3pPr marL="1143000" indent="-228600" eaLnBrk="0" hangingPunct="0">
              <a:defRPr sz="1300">
                <a:solidFill>
                  <a:schemeClr val="tx1"/>
                </a:solidFill>
                <a:latin typeface="Trebuchet MS" pitchFamily="34" charset="0"/>
                <a:cs typeface="Times New Roman" pitchFamily="18" charset="0"/>
              </a:defRPr>
            </a:lvl3pPr>
            <a:lvl4pPr marL="1600200" indent="-228600" eaLnBrk="0" hangingPunct="0">
              <a:defRPr sz="1300">
                <a:solidFill>
                  <a:schemeClr val="tx1"/>
                </a:solidFill>
                <a:latin typeface="Trebuchet MS" pitchFamily="34" charset="0"/>
                <a:cs typeface="Times New Roman" pitchFamily="18" charset="0"/>
              </a:defRPr>
            </a:lvl4pPr>
            <a:lvl5pPr marL="2057400" indent="-228600" eaLnBrk="0" hangingPunct="0">
              <a:defRPr sz="1300">
                <a:solidFill>
                  <a:schemeClr val="tx1"/>
                </a:solidFill>
                <a:latin typeface="Trebuchet MS" pitchFamily="34" charset="0"/>
                <a:cs typeface="Times New Roman" pitchFamily="18" charset="0"/>
              </a:defRPr>
            </a:lvl5pPr>
            <a:lvl6pPr marL="2514600" indent="-228600" eaLnBrk="0" fontAlgn="base" hangingPunct="0">
              <a:spcBef>
                <a:spcPct val="0"/>
              </a:spcBef>
              <a:spcAft>
                <a:spcPct val="0"/>
              </a:spcAft>
              <a:defRPr sz="1300">
                <a:solidFill>
                  <a:schemeClr val="tx1"/>
                </a:solidFill>
                <a:latin typeface="Trebuchet MS" pitchFamily="34" charset="0"/>
                <a:cs typeface="Times New Roman" pitchFamily="18" charset="0"/>
              </a:defRPr>
            </a:lvl6pPr>
            <a:lvl7pPr marL="2971800" indent="-228600" eaLnBrk="0" fontAlgn="base" hangingPunct="0">
              <a:spcBef>
                <a:spcPct val="0"/>
              </a:spcBef>
              <a:spcAft>
                <a:spcPct val="0"/>
              </a:spcAft>
              <a:defRPr sz="1300">
                <a:solidFill>
                  <a:schemeClr val="tx1"/>
                </a:solidFill>
                <a:latin typeface="Trebuchet MS" pitchFamily="34" charset="0"/>
                <a:cs typeface="Times New Roman" pitchFamily="18" charset="0"/>
              </a:defRPr>
            </a:lvl7pPr>
            <a:lvl8pPr marL="3429000" indent="-228600" eaLnBrk="0" fontAlgn="base" hangingPunct="0">
              <a:spcBef>
                <a:spcPct val="0"/>
              </a:spcBef>
              <a:spcAft>
                <a:spcPct val="0"/>
              </a:spcAft>
              <a:defRPr sz="1300">
                <a:solidFill>
                  <a:schemeClr val="tx1"/>
                </a:solidFill>
                <a:latin typeface="Trebuchet MS" pitchFamily="34" charset="0"/>
                <a:cs typeface="Times New Roman" pitchFamily="18" charset="0"/>
              </a:defRPr>
            </a:lvl8pPr>
            <a:lvl9pPr marL="3886200" indent="-228600" eaLnBrk="0" fontAlgn="base" hangingPunct="0">
              <a:spcBef>
                <a:spcPct val="0"/>
              </a:spcBef>
              <a:spcAft>
                <a:spcPct val="0"/>
              </a:spcAft>
              <a:defRPr sz="1300">
                <a:solidFill>
                  <a:schemeClr val="tx1"/>
                </a:solidFill>
                <a:latin typeface="Trebuchet MS" pitchFamily="34" charset="0"/>
                <a:cs typeface="Times New Roman" pitchFamily="18" charset="0"/>
              </a:defRPr>
            </a:lvl9pPr>
          </a:lstStyle>
          <a:p>
            <a:pPr eaLnBrk="1" hangingPunct="1">
              <a:spcBef>
                <a:spcPct val="50000"/>
              </a:spcBef>
              <a:buNone/>
            </a:pPr>
            <a:r>
              <a:rPr lang="en-US" sz="2000" b="1" dirty="0">
                <a:solidFill>
                  <a:schemeClr val="tx2"/>
                </a:solidFill>
              </a:rPr>
              <a:t>We are global specialists, with </a:t>
            </a:r>
            <a:r>
              <a:rPr lang="en-US" sz="2000" b="1" dirty="0">
                <a:solidFill>
                  <a:schemeClr val="tx2"/>
                </a:solidFill>
              </a:rPr>
              <a:t>over 1,000 FI clients; 74 SME </a:t>
            </a:r>
            <a:r>
              <a:rPr lang="en-US" sz="2000" b="1" dirty="0">
                <a:solidFill>
                  <a:schemeClr val="tx2"/>
                </a:solidFill>
              </a:rPr>
              <a:t>banking </a:t>
            </a:r>
            <a:r>
              <a:rPr lang="en-US" sz="2000" b="1" dirty="0">
                <a:solidFill>
                  <a:schemeClr val="tx2"/>
                </a:solidFill>
              </a:rPr>
              <a:t>advisory projects across the world, strategic alliances with best practice banks and various SME banking advisory projects across MENA</a:t>
            </a:r>
            <a:endParaRPr lang="en-US" sz="2000" b="1" dirty="0">
              <a:solidFill>
                <a:schemeClr val="tx2"/>
              </a:solidFill>
            </a:endParaRPr>
          </a:p>
        </p:txBody>
      </p:sp>
    </p:spTree>
    <p:extLst>
      <p:ext uri="{BB962C8B-B14F-4D97-AF65-F5344CB8AC3E}">
        <p14:creationId xmlns:p14="http://schemas.microsoft.com/office/powerpoint/2010/main" val="2014833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726407" y="278960"/>
            <a:ext cx="8905875" cy="539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eaLnBrk="1" hangingPunct="1">
              <a:defRPr/>
            </a:pPr>
            <a:r>
              <a:rPr lang="en-US" sz="2400" dirty="0">
                <a:latin typeface="+mn-lt"/>
                <a:ea typeface="+mn-ea"/>
                <a:cs typeface="Times New Roman" pitchFamily="18" charset="0"/>
              </a:rPr>
              <a:t>IFC’s track record in working with large financial banking institutions</a:t>
            </a:r>
          </a:p>
        </p:txBody>
      </p:sp>
      <p:sp>
        <p:nvSpPr>
          <p:cNvPr id="10" name="AutoShape 3"/>
          <p:cNvSpPr>
            <a:spLocks noChangeAspect="1" noChangeArrowheads="1" noTextEdit="1"/>
          </p:cNvSpPr>
          <p:nvPr/>
        </p:nvSpPr>
        <p:spPr bwMode="auto">
          <a:xfrm>
            <a:off x="1686720" y="1514476"/>
            <a:ext cx="894556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205"/>
          <p:cNvGrpSpPr>
            <a:grpSpLocks/>
          </p:cNvGrpSpPr>
          <p:nvPr/>
        </p:nvGrpSpPr>
        <p:grpSpPr bwMode="auto">
          <a:xfrm>
            <a:off x="1769271" y="1817689"/>
            <a:ext cx="6459537" cy="3336925"/>
            <a:chOff x="159" y="1311"/>
            <a:chExt cx="4069" cy="2102"/>
          </a:xfrm>
        </p:grpSpPr>
        <p:pic>
          <p:nvPicPr>
            <p:cNvPr id="32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 y="2211"/>
              <a:ext cx="46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 y="2211"/>
              <a:ext cx="46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 y="1722"/>
              <a:ext cx="18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 y="1722"/>
              <a:ext cx="18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 y="1311"/>
              <a:ext cx="95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3" y="1311"/>
              <a:ext cx="95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 y="2253"/>
              <a:ext cx="48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 y="2253"/>
              <a:ext cx="48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7" y="1985"/>
              <a:ext cx="12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7" y="1985"/>
              <a:ext cx="12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1" y="1324"/>
              <a:ext cx="1328"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1" y="1324"/>
              <a:ext cx="1328"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7" y="2010"/>
              <a:ext cx="61"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37" y="2010"/>
              <a:ext cx="61"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0" y="1998"/>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0" y="1998"/>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9" y="1625"/>
              <a:ext cx="597"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 y="1625"/>
              <a:ext cx="597"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2" y="2019"/>
              <a:ext cx="904"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 name="Picture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12" y="2019"/>
              <a:ext cx="904"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0" y="2387"/>
              <a:ext cx="9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3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0" y="2387"/>
              <a:ext cx="9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09" y="2441"/>
              <a:ext cx="7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3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09" y="2441"/>
              <a:ext cx="7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Picture 3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57" y="2433"/>
              <a:ext cx="3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Picture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7" y="2433"/>
              <a:ext cx="3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3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40" y="2479"/>
              <a:ext cx="6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3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40" y="2479"/>
              <a:ext cx="6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3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53" y="2467"/>
              <a:ext cx="1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Picture 3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53" y="2467"/>
              <a:ext cx="1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3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83" y="2475"/>
              <a:ext cx="8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 name="Picture 4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83" y="2475"/>
              <a:ext cx="8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4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04" y="2521"/>
              <a:ext cx="7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4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04" y="2521"/>
              <a:ext cx="7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 name="Picture 4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39" y="2542"/>
              <a:ext cx="12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 name="Picture 4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39" y="2542"/>
              <a:ext cx="12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 name="Picture 4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422" y="2374"/>
              <a:ext cx="18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Picture 4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422" y="2374"/>
              <a:ext cx="18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 name="Picture 4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77" y="2412"/>
              <a:ext cx="7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 name="Picture 4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77" y="2412"/>
              <a:ext cx="7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 name="Picture 4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21" y="2429"/>
              <a:ext cx="5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 name="Picture 5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21" y="2429"/>
              <a:ext cx="5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5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612" y="2416"/>
              <a:ext cx="8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5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612" y="2416"/>
              <a:ext cx="8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5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685" y="2433"/>
              <a:ext cx="5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5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85" y="2433"/>
              <a:ext cx="5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5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17" y="2349"/>
              <a:ext cx="39"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56"/>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17" y="2349"/>
              <a:ext cx="39"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5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720" y="2253"/>
              <a:ext cx="3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 name="Picture 58"/>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720" y="2253"/>
              <a:ext cx="3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 name="Picture 59"/>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13" y="2508"/>
              <a:ext cx="20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Picture 6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13" y="2508"/>
              <a:ext cx="20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 name="Picture 6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482" y="2638"/>
              <a:ext cx="1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Picture 62"/>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482" y="2638"/>
              <a:ext cx="1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Picture 63"/>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768" y="2525"/>
              <a:ext cx="43"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64"/>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768" y="2525"/>
              <a:ext cx="43"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 name="Picture 65"/>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99" y="2508"/>
              <a:ext cx="22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 name="Picture 66"/>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99" y="2508"/>
              <a:ext cx="22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Picture 67"/>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781" y="2554"/>
              <a:ext cx="9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Picture 68"/>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781" y="2554"/>
              <a:ext cx="9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 name="Picture 69"/>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884" y="2584"/>
              <a:ext cx="7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 name="Picture 70"/>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884" y="2584"/>
              <a:ext cx="7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7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828" y="2584"/>
              <a:ext cx="8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72"/>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828" y="2584"/>
              <a:ext cx="8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73"/>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474" y="2655"/>
              <a:ext cx="21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74"/>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474" y="2655"/>
              <a:ext cx="21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7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655" y="2768"/>
              <a:ext cx="20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76"/>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55" y="2768"/>
              <a:ext cx="20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77"/>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759" y="2881"/>
              <a:ext cx="15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Picture 78"/>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759" y="2881"/>
              <a:ext cx="15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 name="Picture 79"/>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824" y="3015"/>
              <a:ext cx="10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 name="Picture 8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824" y="3015"/>
              <a:ext cx="10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8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595" y="2914"/>
              <a:ext cx="328"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82"/>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595" y="2914"/>
              <a:ext cx="328"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83"/>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560" y="2856"/>
              <a:ext cx="156"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84"/>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60" y="2856"/>
              <a:ext cx="156"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85"/>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668" y="3346"/>
              <a:ext cx="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86"/>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1668" y="3346"/>
              <a:ext cx="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87"/>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629" y="3341"/>
              <a:ext cx="9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Picture 88"/>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629" y="3341"/>
              <a:ext cx="9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89"/>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789" y="3320"/>
              <a:ext cx="4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 name="Picture 90"/>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789" y="3320"/>
              <a:ext cx="4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9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1807" y="3320"/>
              <a:ext cx="51"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92"/>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1807" y="3320"/>
              <a:ext cx="51"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Picture 93"/>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1586" y="2592"/>
              <a:ext cx="623"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94"/>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1586" y="2592"/>
              <a:ext cx="623"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95"/>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3091" y="2266"/>
              <a:ext cx="19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96"/>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3091" y="2266"/>
              <a:ext cx="19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97"/>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862" y="2249"/>
              <a:ext cx="26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Picture 98"/>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2862" y="2249"/>
              <a:ext cx="26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 name="Picture 99"/>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832" y="2194"/>
              <a:ext cx="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100"/>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2832" y="2194"/>
              <a:ext cx="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101"/>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585" y="2199"/>
              <a:ext cx="34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102"/>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2585" y="2199"/>
              <a:ext cx="34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103"/>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516" y="2211"/>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104"/>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516" y="2211"/>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105"/>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2455" y="2320"/>
              <a:ext cx="15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106"/>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2455" y="2320"/>
              <a:ext cx="15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107"/>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2464" y="2500"/>
              <a:ext cx="6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108"/>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2464" y="2500"/>
              <a:ext cx="6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Picture 109"/>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2516" y="2534"/>
              <a:ext cx="65"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Picture 110"/>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2516" y="2534"/>
              <a:ext cx="65"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111"/>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2455" y="2320"/>
              <a:ext cx="2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112"/>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2455" y="2320"/>
              <a:ext cx="2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113"/>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2486" y="2500"/>
              <a:ext cx="1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114"/>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2486" y="2500"/>
              <a:ext cx="1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115"/>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2537" y="2554"/>
              <a:ext cx="9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116"/>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2537" y="2554"/>
              <a:ext cx="9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117"/>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918" y="2374"/>
              <a:ext cx="19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118"/>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2918" y="2374"/>
              <a:ext cx="19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 name="Picture 119"/>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2719" y="2370"/>
              <a:ext cx="26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 name="Picture 120"/>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719" y="2370"/>
              <a:ext cx="26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Picture 121"/>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2940" y="2525"/>
              <a:ext cx="22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Picture 122"/>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2940" y="2525"/>
              <a:ext cx="22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Picture 123"/>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3052" y="2379"/>
              <a:ext cx="27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Picture 124"/>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3052" y="2379"/>
              <a:ext cx="27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 name="Picture 125"/>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3273" y="2441"/>
              <a:ext cx="1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 name="Picture 126"/>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3273" y="2441"/>
              <a:ext cx="1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6" name="Picture 127"/>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355" y="2500"/>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 name="Picture 128"/>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3355" y="2500"/>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 name="Picture 129"/>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3338" y="2513"/>
              <a:ext cx="1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 name="Picture 130"/>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3338" y="2513"/>
              <a:ext cx="1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 name="Picture 131"/>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3216" y="2479"/>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 name="Picture 132"/>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3216" y="2479"/>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 name="Picture 133"/>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2849" y="2500"/>
              <a:ext cx="1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Picture 134"/>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2849" y="2500"/>
              <a:ext cx="1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135"/>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2758" y="2488"/>
              <a:ext cx="20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Picture 136"/>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2758" y="2488"/>
              <a:ext cx="20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 name="Picture 137"/>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2728" y="2508"/>
              <a:ext cx="7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Picture 138"/>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2728" y="2508"/>
              <a:ext cx="7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139"/>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2710" y="2521"/>
              <a:ext cx="5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140"/>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2710" y="2521"/>
              <a:ext cx="5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141"/>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2529" y="2354"/>
              <a:ext cx="27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142"/>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2529" y="2354"/>
              <a:ext cx="27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143"/>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2628" y="2475"/>
              <a:ext cx="14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144"/>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2628" y="2475"/>
              <a:ext cx="14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145"/>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2667" y="2521"/>
              <a:ext cx="8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Picture 146"/>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2667" y="2521"/>
              <a:ext cx="8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 name="Picture 147"/>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2585" y="2529"/>
              <a:ext cx="11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 name="Picture 148"/>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2585" y="2529"/>
              <a:ext cx="11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 name="Picture 149"/>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2862" y="2626"/>
              <a:ext cx="5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9" name="Picture 150"/>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2862" y="2626"/>
              <a:ext cx="5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 name="Picture 151"/>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3376" y="2793"/>
              <a:ext cx="13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Picture 152"/>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3376" y="2793"/>
              <a:ext cx="13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Picture 153"/>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2970" y="2919"/>
              <a:ext cx="2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 name="Picture 154"/>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2970" y="2919"/>
              <a:ext cx="2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155"/>
            <p:cNvPicPr>
              <a:picLocks noChangeAspect="1" noChangeArrowheads="1"/>
            </p:cNvPicPr>
            <p:nvPr/>
          </p:nvPicPr>
          <p:blipFill>
            <a:blip r:embed="rId149">
              <a:extLst>
                <a:ext uri="{28A0092B-C50C-407E-A947-70E740481C1C}">
                  <a14:useLocalDpi xmlns:a14="http://schemas.microsoft.com/office/drawing/2010/main" val="0"/>
                </a:ext>
              </a:extLst>
            </a:blip>
            <a:srcRect/>
            <a:stretch>
              <a:fillRect/>
            </a:stretch>
          </p:blipFill>
          <p:spPr bwMode="auto">
            <a:xfrm>
              <a:off x="3104" y="2843"/>
              <a:ext cx="13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 name="Picture 156"/>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3104" y="2843"/>
              <a:ext cx="13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157"/>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3022" y="2868"/>
              <a:ext cx="1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 name="Picture 158"/>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3022" y="2868"/>
              <a:ext cx="1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 name="Picture 159"/>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2901" y="2860"/>
              <a:ext cx="16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 name="Picture 160"/>
            <p:cNvPicPr>
              <a:picLocks noChangeAspect="1" noChangeArrowheads="1"/>
            </p:cNvPicPr>
            <p:nvPr/>
          </p:nvPicPr>
          <p:blipFill>
            <a:blip r:embed="rId154">
              <a:extLst>
                <a:ext uri="{28A0092B-C50C-407E-A947-70E740481C1C}">
                  <a14:useLocalDpi xmlns:a14="http://schemas.microsoft.com/office/drawing/2010/main" val="0"/>
                </a:ext>
              </a:extLst>
            </a:blip>
            <a:srcRect/>
            <a:stretch>
              <a:fillRect/>
            </a:stretch>
          </p:blipFill>
          <p:spPr bwMode="auto">
            <a:xfrm>
              <a:off x="2901" y="2860"/>
              <a:ext cx="16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Picture 161"/>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3182" y="2776"/>
              <a:ext cx="18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Picture 162"/>
            <p:cNvPicPr>
              <a:picLocks noChangeAspect="1" noChangeArrowheads="1"/>
            </p:cNvPicPr>
            <p:nvPr/>
          </p:nvPicPr>
          <p:blipFill>
            <a:blip r:embed="rId156">
              <a:extLst>
                <a:ext uri="{28A0092B-C50C-407E-A947-70E740481C1C}">
                  <a14:useLocalDpi xmlns:a14="http://schemas.microsoft.com/office/drawing/2010/main" val="0"/>
                </a:ext>
              </a:extLst>
            </a:blip>
            <a:srcRect/>
            <a:stretch>
              <a:fillRect/>
            </a:stretch>
          </p:blipFill>
          <p:spPr bwMode="auto">
            <a:xfrm>
              <a:off x="3182" y="2776"/>
              <a:ext cx="18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163"/>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3216" y="2768"/>
              <a:ext cx="7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 name="Picture 164"/>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3216" y="2768"/>
              <a:ext cx="7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4" name="Picture 165"/>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3052" y="2751"/>
              <a:ext cx="20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5" name="Picture 166"/>
            <p:cNvPicPr>
              <a:picLocks noChangeAspect="1" noChangeArrowheads="1"/>
            </p:cNvPicPr>
            <p:nvPr/>
          </p:nvPicPr>
          <p:blipFill>
            <a:blip r:embed="rId160">
              <a:extLst>
                <a:ext uri="{28A0092B-C50C-407E-A947-70E740481C1C}">
                  <a14:useLocalDpi xmlns:a14="http://schemas.microsoft.com/office/drawing/2010/main" val="0"/>
                </a:ext>
              </a:extLst>
            </a:blip>
            <a:srcRect/>
            <a:stretch>
              <a:fillRect/>
            </a:stretch>
          </p:blipFill>
          <p:spPr bwMode="auto">
            <a:xfrm>
              <a:off x="3052" y="2751"/>
              <a:ext cx="20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 name="Picture 167"/>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3165" y="2667"/>
              <a:ext cx="19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7" name="Picture 168"/>
            <p:cNvPicPr>
              <a:picLocks noChangeAspect="1" noChangeArrowheads="1"/>
            </p:cNvPicPr>
            <p:nvPr/>
          </p:nvPicPr>
          <p:blipFill>
            <a:blip r:embed="rId162">
              <a:extLst>
                <a:ext uri="{28A0092B-C50C-407E-A947-70E740481C1C}">
                  <a14:useLocalDpi xmlns:a14="http://schemas.microsoft.com/office/drawing/2010/main" val="0"/>
                </a:ext>
              </a:extLst>
            </a:blip>
            <a:srcRect/>
            <a:stretch>
              <a:fillRect/>
            </a:stretch>
          </p:blipFill>
          <p:spPr bwMode="auto">
            <a:xfrm>
              <a:off x="3165" y="2667"/>
              <a:ext cx="19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 name="Picture 169"/>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3165" y="2680"/>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9" name="Picture 170"/>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3165" y="2680"/>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 name="Picture 171"/>
            <p:cNvPicPr>
              <a:picLocks noChangeAspect="1" noChangeArrowheads="1"/>
            </p:cNvPicPr>
            <p:nvPr/>
          </p:nvPicPr>
          <p:blipFill>
            <a:blip r:embed="rId165">
              <a:extLst>
                <a:ext uri="{28A0092B-C50C-407E-A947-70E740481C1C}">
                  <a14:useLocalDpi xmlns:a14="http://schemas.microsoft.com/office/drawing/2010/main" val="0"/>
                </a:ext>
              </a:extLst>
            </a:blip>
            <a:srcRect/>
            <a:stretch>
              <a:fillRect/>
            </a:stretch>
          </p:blipFill>
          <p:spPr bwMode="auto">
            <a:xfrm>
              <a:off x="3160" y="2667"/>
              <a:ext cx="52"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 name="Picture 172"/>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3160" y="2667"/>
              <a:ext cx="52"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 name="Picture 173"/>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3169" y="2605"/>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Picture 174"/>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3169" y="2605"/>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Picture 175"/>
            <p:cNvPicPr>
              <a:picLocks noChangeAspect="1" noChangeArrowheads="1"/>
            </p:cNvPicPr>
            <p:nvPr/>
          </p:nvPicPr>
          <p:blipFill>
            <a:blip r:embed="rId169">
              <a:extLst>
                <a:ext uri="{28A0092B-C50C-407E-A947-70E740481C1C}">
                  <a14:useLocalDpi xmlns:a14="http://schemas.microsoft.com/office/drawing/2010/main" val="0"/>
                </a:ext>
              </a:extLst>
            </a:blip>
            <a:srcRect/>
            <a:stretch>
              <a:fillRect/>
            </a:stretch>
          </p:blipFill>
          <p:spPr bwMode="auto">
            <a:xfrm>
              <a:off x="2901" y="2722"/>
              <a:ext cx="22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Picture 176"/>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2901" y="2722"/>
              <a:ext cx="22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Picture 177"/>
            <p:cNvPicPr>
              <a:picLocks noChangeAspect="1" noChangeArrowheads="1"/>
            </p:cNvPicPr>
            <p:nvPr/>
          </p:nvPicPr>
          <p:blipFill>
            <a:blip r:embed="rId171">
              <a:extLst>
                <a:ext uri="{28A0092B-C50C-407E-A947-70E740481C1C}">
                  <a14:useLocalDpi xmlns:a14="http://schemas.microsoft.com/office/drawing/2010/main" val="0"/>
                </a:ext>
              </a:extLst>
            </a:blip>
            <a:srcRect/>
            <a:stretch>
              <a:fillRect/>
            </a:stretch>
          </p:blipFill>
          <p:spPr bwMode="auto">
            <a:xfrm>
              <a:off x="2905" y="2588"/>
              <a:ext cx="31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Picture 178"/>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2905" y="2588"/>
              <a:ext cx="31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179"/>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2901" y="2705"/>
              <a:ext cx="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Picture 180"/>
            <p:cNvPicPr>
              <a:picLocks noChangeAspect="1" noChangeArrowheads="1"/>
            </p:cNvPicPr>
            <p:nvPr/>
          </p:nvPicPr>
          <p:blipFill>
            <a:blip r:embed="rId174">
              <a:extLst>
                <a:ext uri="{28A0092B-C50C-407E-A947-70E740481C1C}">
                  <a14:useLocalDpi xmlns:a14="http://schemas.microsoft.com/office/drawing/2010/main" val="0"/>
                </a:ext>
              </a:extLst>
            </a:blip>
            <a:srcRect/>
            <a:stretch>
              <a:fillRect/>
            </a:stretch>
          </p:blipFill>
          <p:spPr bwMode="auto">
            <a:xfrm>
              <a:off x="2901" y="2705"/>
              <a:ext cx="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0" name="Picture 181"/>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2888" y="2609"/>
              <a:ext cx="13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 name="Picture 182"/>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2888" y="2609"/>
              <a:ext cx="13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 name="Picture 183"/>
            <p:cNvPicPr>
              <a:picLocks noChangeAspect="1" noChangeArrowheads="1"/>
            </p:cNvPicPr>
            <p:nvPr/>
          </p:nvPicPr>
          <p:blipFill>
            <a:blip r:embed="rId177">
              <a:extLst>
                <a:ext uri="{28A0092B-C50C-407E-A947-70E740481C1C}">
                  <a14:useLocalDpi xmlns:a14="http://schemas.microsoft.com/office/drawing/2010/main" val="0"/>
                </a:ext>
              </a:extLst>
            </a:blip>
            <a:srcRect/>
            <a:stretch>
              <a:fillRect/>
            </a:stretch>
          </p:blipFill>
          <p:spPr bwMode="auto">
            <a:xfrm>
              <a:off x="3234" y="2601"/>
              <a:ext cx="14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 name="Picture 184"/>
            <p:cNvPicPr>
              <a:picLocks noChangeAspect="1" noChangeArrowheads="1"/>
            </p:cNvPicPr>
            <p:nvPr/>
          </p:nvPicPr>
          <p:blipFill>
            <a:blip r:embed="rId178">
              <a:extLst>
                <a:ext uri="{28A0092B-C50C-407E-A947-70E740481C1C}">
                  <a14:useLocalDpi xmlns:a14="http://schemas.microsoft.com/office/drawing/2010/main" val="0"/>
                </a:ext>
              </a:extLst>
            </a:blip>
            <a:srcRect/>
            <a:stretch>
              <a:fillRect/>
            </a:stretch>
          </p:blipFill>
          <p:spPr bwMode="auto">
            <a:xfrm>
              <a:off x="3234" y="2601"/>
              <a:ext cx="14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 name="Picture 185"/>
            <p:cNvPicPr>
              <a:picLocks noChangeAspect="1" noChangeArrowheads="1"/>
            </p:cNvPicPr>
            <p:nvPr/>
          </p:nvPicPr>
          <p:blipFill>
            <a:blip r:embed="rId179">
              <a:extLst>
                <a:ext uri="{28A0092B-C50C-407E-A947-70E740481C1C}">
                  <a14:useLocalDpi xmlns:a14="http://schemas.microsoft.com/office/drawing/2010/main" val="0"/>
                </a:ext>
              </a:extLst>
            </a:blip>
            <a:srcRect/>
            <a:stretch>
              <a:fillRect/>
            </a:stretch>
          </p:blipFill>
          <p:spPr bwMode="auto">
            <a:xfrm>
              <a:off x="2853" y="2626"/>
              <a:ext cx="1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5" name="Picture 186"/>
            <p:cNvPicPr>
              <a:picLocks noChangeAspect="1" noChangeArrowheads="1"/>
            </p:cNvPicPr>
            <p:nvPr/>
          </p:nvPicPr>
          <p:blipFill>
            <a:blip r:embed="rId180">
              <a:extLst>
                <a:ext uri="{28A0092B-C50C-407E-A947-70E740481C1C}">
                  <a14:useLocalDpi xmlns:a14="http://schemas.microsoft.com/office/drawing/2010/main" val="0"/>
                </a:ext>
              </a:extLst>
            </a:blip>
            <a:srcRect/>
            <a:stretch>
              <a:fillRect/>
            </a:stretch>
          </p:blipFill>
          <p:spPr bwMode="auto">
            <a:xfrm>
              <a:off x="2853" y="2626"/>
              <a:ext cx="1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6" name="Picture 187"/>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2455" y="2492"/>
              <a:ext cx="78"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7" name="Picture 188"/>
            <p:cNvPicPr>
              <a:picLocks noChangeAspect="1" noChangeArrowheads="1"/>
            </p:cNvPicPr>
            <p:nvPr/>
          </p:nvPicPr>
          <p:blipFill>
            <a:blip r:embed="rId182">
              <a:extLst>
                <a:ext uri="{28A0092B-C50C-407E-A947-70E740481C1C}">
                  <a14:useLocalDpi xmlns:a14="http://schemas.microsoft.com/office/drawing/2010/main" val="0"/>
                </a:ext>
              </a:extLst>
            </a:blip>
            <a:srcRect/>
            <a:stretch>
              <a:fillRect/>
            </a:stretch>
          </p:blipFill>
          <p:spPr bwMode="auto">
            <a:xfrm>
              <a:off x="2455" y="2492"/>
              <a:ext cx="78"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 name="Picture 189"/>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2455" y="2492"/>
              <a:ext cx="78"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 name="Picture 190"/>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2455" y="2492"/>
              <a:ext cx="78"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 name="Picture 191"/>
            <p:cNvPicPr>
              <a:picLocks noChangeAspect="1" noChangeArrowheads="1"/>
            </p:cNvPicPr>
            <p:nvPr/>
          </p:nvPicPr>
          <p:blipFill>
            <a:blip r:embed="rId184">
              <a:extLst>
                <a:ext uri="{28A0092B-C50C-407E-A947-70E740481C1C}">
                  <a14:useLocalDpi xmlns:a14="http://schemas.microsoft.com/office/drawing/2010/main" val="0"/>
                </a:ext>
              </a:extLst>
            </a:blip>
            <a:srcRect/>
            <a:stretch>
              <a:fillRect/>
            </a:stretch>
          </p:blipFill>
          <p:spPr bwMode="auto">
            <a:xfrm>
              <a:off x="2455" y="2454"/>
              <a:ext cx="11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 name="Picture 192"/>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2455" y="2454"/>
              <a:ext cx="11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 name="Picture 193"/>
            <p:cNvPicPr>
              <a:picLocks noChangeAspect="1" noChangeArrowheads="1"/>
            </p:cNvPicPr>
            <p:nvPr/>
          </p:nvPicPr>
          <p:blipFill>
            <a:blip r:embed="rId186">
              <a:extLst>
                <a:ext uri="{28A0092B-C50C-407E-A947-70E740481C1C}">
                  <a14:useLocalDpi xmlns:a14="http://schemas.microsoft.com/office/drawing/2010/main" val="0"/>
                </a:ext>
              </a:extLst>
            </a:blip>
            <a:srcRect/>
            <a:stretch>
              <a:fillRect/>
            </a:stretch>
          </p:blipFill>
          <p:spPr bwMode="auto">
            <a:xfrm>
              <a:off x="3035" y="1650"/>
              <a:ext cx="18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194"/>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3035" y="1650"/>
              <a:ext cx="18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195"/>
            <p:cNvPicPr>
              <a:picLocks noChangeAspect="1" noChangeArrowheads="1"/>
            </p:cNvPicPr>
            <p:nvPr/>
          </p:nvPicPr>
          <p:blipFill>
            <a:blip r:embed="rId188">
              <a:extLst>
                <a:ext uri="{28A0092B-C50C-407E-A947-70E740481C1C}">
                  <a14:useLocalDpi xmlns:a14="http://schemas.microsoft.com/office/drawing/2010/main" val="0"/>
                </a:ext>
              </a:extLst>
            </a:blip>
            <a:srcRect/>
            <a:stretch>
              <a:fillRect/>
            </a:stretch>
          </p:blipFill>
          <p:spPr bwMode="auto">
            <a:xfrm>
              <a:off x="2883" y="1671"/>
              <a:ext cx="230"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196"/>
            <p:cNvPicPr>
              <a:picLocks noChangeAspect="1" noChangeArrowheads="1"/>
            </p:cNvPicPr>
            <p:nvPr/>
          </p:nvPicPr>
          <p:blipFill>
            <a:blip r:embed="rId189">
              <a:extLst>
                <a:ext uri="{28A0092B-C50C-407E-A947-70E740481C1C}">
                  <a14:useLocalDpi xmlns:a14="http://schemas.microsoft.com/office/drawing/2010/main" val="0"/>
                </a:ext>
              </a:extLst>
            </a:blip>
            <a:srcRect/>
            <a:stretch>
              <a:fillRect/>
            </a:stretch>
          </p:blipFill>
          <p:spPr bwMode="auto">
            <a:xfrm>
              <a:off x="2883" y="1671"/>
              <a:ext cx="230"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 name="Picture 197"/>
            <p:cNvPicPr>
              <a:picLocks noChangeAspect="1" noChangeArrowheads="1"/>
            </p:cNvPicPr>
            <p:nvPr/>
          </p:nvPicPr>
          <p:blipFill>
            <a:blip r:embed="rId190">
              <a:extLst>
                <a:ext uri="{28A0092B-C50C-407E-A947-70E740481C1C}">
                  <a14:useLocalDpi xmlns:a14="http://schemas.microsoft.com/office/drawing/2010/main" val="0"/>
                </a:ext>
              </a:extLst>
            </a:blip>
            <a:srcRect/>
            <a:stretch>
              <a:fillRect/>
            </a:stretch>
          </p:blipFill>
          <p:spPr bwMode="auto">
            <a:xfrm>
              <a:off x="2793" y="1625"/>
              <a:ext cx="41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 name="Picture 198"/>
            <p:cNvPicPr>
              <a:picLocks noChangeAspect="1" noChangeArrowheads="1"/>
            </p:cNvPicPr>
            <p:nvPr/>
          </p:nvPicPr>
          <p:blipFill>
            <a:blip r:embed="rId191">
              <a:extLst>
                <a:ext uri="{28A0092B-C50C-407E-A947-70E740481C1C}">
                  <a14:useLocalDpi xmlns:a14="http://schemas.microsoft.com/office/drawing/2010/main" val="0"/>
                </a:ext>
              </a:extLst>
            </a:blip>
            <a:srcRect/>
            <a:stretch>
              <a:fillRect/>
            </a:stretch>
          </p:blipFill>
          <p:spPr bwMode="auto">
            <a:xfrm>
              <a:off x="2793" y="1625"/>
              <a:ext cx="41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Picture 199"/>
            <p:cNvPicPr>
              <a:picLocks noChangeAspect="1" noChangeArrowheads="1"/>
            </p:cNvPicPr>
            <p:nvPr/>
          </p:nvPicPr>
          <p:blipFill>
            <a:blip r:embed="rId192">
              <a:extLst>
                <a:ext uri="{28A0092B-C50C-407E-A947-70E740481C1C}">
                  <a14:useLocalDpi xmlns:a14="http://schemas.microsoft.com/office/drawing/2010/main" val="0"/>
                </a:ext>
              </a:extLst>
            </a:blip>
            <a:srcRect/>
            <a:stretch>
              <a:fillRect/>
            </a:stretch>
          </p:blipFill>
          <p:spPr bwMode="auto">
            <a:xfrm>
              <a:off x="3074" y="1851"/>
              <a:ext cx="95"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 name="Picture 200"/>
            <p:cNvPicPr>
              <a:picLocks noChangeAspect="1" noChangeArrowheads="1"/>
            </p:cNvPicPr>
            <p:nvPr/>
          </p:nvPicPr>
          <p:blipFill>
            <a:blip r:embed="rId193">
              <a:extLst>
                <a:ext uri="{28A0092B-C50C-407E-A947-70E740481C1C}">
                  <a14:useLocalDpi xmlns:a14="http://schemas.microsoft.com/office/drawing/2010/main" val="0"/>
                </a:ext>
              </a:extLst>
            </a:blip>
            <a:srcRect/>
            <a:stretch>
              <a:fillRect/>
            </a:stretch>
          </p:blipFill>
          <p:spPr bwMode="auto">
            <a:xfrm>
              <a:off x="3074" y="1851"/>
              <a:ext cx="95"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 name="Picture 201"/>
            <p:cNvPicPr>
              <a:picLocks noChangeAspect="1" noChangeArrowheads="1"/>
            </p:cNvPicPr>
            <p:nvPr/>
          </p:nvPicPr>
          <p:blipFill>
            <a:blip r:embed="rId194">
              <a:extLst>
                <a:ext uri="{28A0092B-C50C-407E-A947-70E740481C1C}">
                  <a14:useLocalDpi xmlns:a14="http://schemas.microsoft.com/office/drawing/2010/main" val="0"/>
                </a:ext>
              </a:extLst>
            </a:blip>
            <a:srcRect/>
            <a:stretch>
              <a:fillRect/>
            </a:stretch>
          </p:blipFill>
          <p:spPr bwMode="auto">
            <a:xfrm>
              <a:off x="3039" y="1876"/>
              <a:ext cx="1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 name="Picture 202"/>
            <p:cNvPicPr>
              <a:picLocks noChangeAspect="1" noChangeArrowheads="1"/>
            </p:cNvPicPr>
            <p:nvPr/>
          </p:nvPicPr>
          <p:blipFill>
            <a:blip r:embed="rId195">
              <a:extLst>
                <a:ext uri="{28A0092B-C50C-407E-A947-70E740481C1C}">
                  <a14:useLocalDpi xmlns:a14="http://schemas.microsoft.com/office/drawing/2010/main" val="0"/>
                </a:ext>
              </a:extLst>
            </a:blip>
            <a:srcRect/>
            <a:stretch>
              <a:fillRect/>
            </a:stretch>
          </p:blipFill>
          <p:spPr bwMode="auto">
            <a:xfrm>
              <a:off x="3039" y="1876"/>
              <a:ext cx="1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 name="Picture 203"/>
            <p:cNvPicPr>
              <a:picLocks noChangeAspect="1" noChangeArrowheads="1"/>
            </p:cNvPicPr>
            <p:nvPr/>
          </p:nvPicPr>
          <p:blipFill>
            <a:blip r:embed="rId196">
              <a:extLst>
                <a:ext uri="{28A0092B-C50C-407E-A947-70E740481C1C}">
                  <a14:useLocalDpi xmlns:a14="http://schemas.microsoft.com/office/drawing/2010/main" val="0"/>
                </a:ext>
              </a:extLst>
            </a:blip>
            <a:srcRect/>
            <a:stretch>
              <a:fillRect/>
            </a:stretch>
          </p:blipFill>
          <p:spPr bwMode="auto">
            <a:xfrm>
              <a:off x="3039" y="1906"/>
              <a:ext cx="10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 name="Picture 204"/>
            <p:cNvPicPr>
              <a:picLocks noChangeAspect="1" noChangeArrowheads="1"/>
            </p:cNvPicPr>
            <p:nvPr/>
          </p:nvPicPr>
          <p:blipFill>
            <a:blip r:embed="rId197">
              <a:extLst>
                <a:ext uri="{28A0092B-C50C-407E-A947-70E740481C1C}">
                  <a14:useLocalDpi xmlns:a14="http://schemas.microsoft.com/office/drawing/2010/main" val="0"/>
                </a:ext>
              </a:extLst>
            </a:blip>
            <a:srcRect/>
            <a:stretch>
              <a:fillRect/>
            </a:stretch>
          </p:blipFill>
          <p:spPr bwMode="auto">
            <a:xfrm>
              <a:off x="3039" y="1906"/>
              <a:ext cx="10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406"/>
          <p:cNvGrpSpPr>
            <a:grpSpLocks/>
          </p:cNvGrpSpPr>
          <p:nvPr/>
        </p:nvGrpSpPr>
        <p:grpSpPr bwMode="auto">
          <a:xfrm>
            <a:off x="5579270" y="1924051"/>
            <a:ext cx="4895850" cy="2259013"/>
            <a:chOff x="2559" y="1378"/>
            <a:chExt cx="3084" cy="1423"/>
          </a:xfrm>
        </p:grpSpPr>
        <p:pic>
          <p:nvPicPr>
            <p:cNvPr id="128" name="Picture 206"/>
            <p:cNvPicPr>
              <a:picLocks noChangeAspect="1" noChangeArrowheads="1"/>
            </p:cNvPicPr>
            <p:nvPr/>
          </p:nvPicPr>
          <p:blipFill>
            <a:blip r:embed="rId198">
              <a:extLst>
                <a:ext uri="{28A0092B-C50C-407E-A947-70E740481C1C}">
                  <a14:useLocalDpi xmlns:a14="http://schemas.microsoft.com/office/drawing/2010/main" val="0"/>
                </a:ext>
              </a:extLst>
            </a:blip>
            <a:srcRect/>
            <a:stretch>
              <a:fillRect/>
            </a:stretch>
          </p:blipFill>
          <p:spPr bwMode="auto">
            <a:xfrm>
              <a:off x="3017" y="1927"/>
              <a:ext cx="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207"/>
            <p:cNvPicPr>
              <a:picLocks noChangeAspect="1" noChangeArrowheads="1"/>
            </p:cNvPicPr>
            <p:nvPr/>
          </p:nvPicPr>
          <p:blipFill>
            <a:blip r:embed="rId199">
              <a:extLst>
                <a:ext uri="{28A0092B-C50C-407E-A947-70E740481C1C}">
                  <a14:useLocalDpi xmlns:a14="http://schemas.microsoft.com/office/drawing/2010/main" val="0"/>
                </a:ext>
              </a:extLst>
            </a:blip>
            <a:srcRect/>
            <a:stretch>
              <a:fillRect/>
            </a:stretch>
          </p:blipFill>
          <p:spPr bwMode="auto">
            <a:xfrm>
              <a:off x="3017" y="1927"/>
              <a:ext cx="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08"/>
            <p:cNvPicPr>
              <a:picLocks noChangeAspect="1" noChangeArrowheads="1"/>
            </p:cNvPicPr>
            <p:nvPr/>
          </p:nvPicPr>
          <p:blipFill>
            <a:blip r:embed="rId200">
              <a:extLst>
                <a:ext uri="{28A0092B-C50C-407E-A947-70E740481C1C}">
                  <a14:useLocalDpi xmlns:a14="http://schemas.microsoft.com/office/drawing/2010/main" val="0"/>
                </a:ext>
              </a:extLst>
            </a:blip>
            <a:srcRect/>
            <a:stretch>
              <a:fillRect/>
            </a:stretch>
          </p:blipFill>
          <p:spPr bwMode="auto">
            <a:xfrm>
              <a:off x="3074" y="1910"/>
              <a:ext cx="16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209"/>
            <p:cNvPicPr>
              <a:picLocks noChangeAspect="1" noChangeArrowheads="1"/>
            </p:cNvPicPr>
            <p:nvPr/>
          </p:nvPicPr>
          <p:blipFill>
            <a:blip r:embed="rId201">
              <a:extLst>
                <a:ext uri="{28A0092B-C50C-407E-A947-70E740481C1C}">
                  <a14:useLocalDpi xmlns:a14="http://schemas.microsoft.com/office/drawing/2010/main" val="0"/>
                </a:ext>
              </a:extLst>
            </a:blip>
            <a:srcRect/>
            <a:stretch>
              <a:fillRect/>
            </a:stretch>
          </p:blipFill>
          <p:spPr bwMode="auto">
            <a:xfrm>
              <a:off x="3074" y="1910"/>
              <a:ext cx="16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10"/>
            <p:cNvPicPr>
              <a:picLocks noChangeAspect="1" noChangeArrowheads="1"/>
            </p:cNvPicPr>
            <p:nvPr/>
          </p:nvPicPr>
          <p:blipFill>
            <a:blip r:embed="rId202">
              <a:extLst>
                <a:ext uri="{28A0092B-C50C-407E-A947-70E740481C1C}">
                  <a14:useLocalDpi xmlns:a14="http://schemas.microsoft.com/office/drawing/2010/main" val="0"/>
                </a:ext>
              </a:extLst>
            </a:blip>
            <a:srcRect/>
            <a:stretch>
              <a:fillRect/>
            </a:stretch>
          </p:blipFill>
          <p:spPr bwMode="auto">
            <a:xfrm>
              <a:off x="2624" y="1868"/>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11"/>
            <p:cNvPicPr>
              <a:picLocks noChangeAspect="1" noChangeArrowheads="1"/>
            </p:cNvPicPr>
            <p:nvPr/>
          </p:nvPicPr>
          <p:blipFill>
            <a:blip r:embed="rId203">
              <a:extLst>
                <a:ext uri="{28A0092B-C50C-407E-A947-70E740481C1C}">
                  <a14:useLocalDpi xmlns:a14="http://schemas.microsoft.com/office/drawing/2010/main" val="0"/>
                </a:ext>
              </a:extLst>
            </a:blip>
            <a:srcRect/>
            <a:stretch>
              <a:fillRect/>
            </a:stretch>
          </p:blipFill>
          <p:spPr bwMode="auto">
            <a:xfrm>
              <a:off x="2624" y="1868"/>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12"/>
            <p:cNvPicPr>
              <a:picLocks noChangeAspect="1" noChangeArrowheads="1"/>
            </p:cNvPicPr>
            <p:nvPr/>
          </p:nvPicPr>
          <p:blipFill>
            <a:blip r:embed="rId204">
              <a:extLst>
                <a:ext uri="{28A0092B-C50C-407E-A947-70E740481C1C}">
                  <a14:useLocalDpi xmlns:a14="http://schemas.microsoft.com/office/drawing/2010/main" val="0"/>
                </a:ext>
              </a:extLst>
            </a:blip>
            <a:srcRect/>
            <a:stretch>
              <a:fillRect/>
            </a:stretch>
          </p:blipFill>
          <p:spPr bwMode="auto">
            <a:xfrm>
              <a:off x="2594" y="1927"/>
              <a:ext cx="60"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213"/>
            <p:cNvPicPr>
              <a:picLocks noChangeAspect="1" noChangeArrowheads="1"/>
            </p:cNvPicPr>
            <p:nvPr/>
          </p:nvPicPr>
          <p:blipFill>
            <a:blip r:embed="rId205">
              <a:extLst>
                <a:ext uri="{28A0092B-C50C-407E-A947-70E740481C1C}">
                  <a14:useLocalDpi xmlns:a14="http://schemas.microsoft.com/office/drawing/2010/main" val="0"/>
                </a:ext>
              </a:extLst>
            </a:blip>
            <a:srcRect/>
            <a:stretch>
              <a:fillRect/>
            </a:stretch>
          </p:blipFill>
          <p:spPr bwMode="auto">
            <a:xfrm>
              <a:off x="2594" y="1927"/>
              <a:ext cx="60"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14"/>
            <p:cNvPicPr>
              <a:picLocks noChangeAspect="1" noChangeArrowheads="1"/>
            </p:cNvPicPr>
            <p:nvPr/>
          </p:nvPicPr>
          <p:blipFill>
            <a:blip r:embed="rId206">
              <a:extLst>
                <a:ext uri="{28A0092B-C50C-407E-A947-70E740481C1C}">
                  <a14:useLocalDpi xmlns:a14="http://schemas.microsoft.com/office/drawing/2010/main" val="0"/>
                </a:ext>
              </a:extLst>
            </a:blip>
            <a:srcRect/>
            <a:stretch>
              <a:fillRect/>
            </a:stretch>
          </p:blipFill>
          <p:spPr bwMode="auto">
            <a:xfrm>
              <a:off x="2559" y="1939"/>
              <a:ext cx="9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15"/>
            <p:cNvPicPr>
              <a:picLocks noChangeAspect="1" noChangeArrowheads="1"/>
            </p:cNvPicPr>
            <p:nvPr/>
          </p:nvPicPr>
          <p:blipFill>
            <a:blip r:embed="rId207">
              <a:extLst>
                <a:ext uri="{28A0092B-C50C-407E-A947-70E740481C1C}">
                  <a14:useLocalDpi xmlns:a14="http://schemas.microsoft.com/office/drawing/2010/main" val="0"/>
                </a:ext>
              </a:extLst>
            </a:blip>
            <a:srcRect/>
            <a:stretch>
              <a:fillRect/>
            </a:stretch>
          </p:blipFill>
          <p:spPr bwMode="auto">
            <a:xfrm>
              <a:off x="2559" y="1939"/>
              <a:ext cx="9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216"/>
            <p:cNvPicPr>
              <a:picLocks noChangeAspect="1" noChangeArrowheads="1"/>
            </p:cNvPicPr>
            <p:nvPr/>
          </p:nvPicPr>
          <p:blipFill>
            <a:blip r:embed="rId208">
              <a:extLst>
                <a:ext uri="{28A0092B-C50C-407E-A947-70E740481C1C}">
                  <a14:useLocalDpi xmlns:a14="http://schemas.microsoft.com/office/drawing/2010/main" val="0"/>
                </a:ext>
              </a:extLst>
            </a:blip>
            <a:srcRect/>
            <a:stretch>
              <a:fillRect/>
            </a:stretch>
          </p:blipFill>
          <p:spPr bwMode="auto">
            <a:xfrm>
              <a:off x="2806" y="2044"/>
              <a:ext cx="9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217"/>
            <p:cNvPicPr>
              <a:picLocks noChangeAspect="1" noChangeArrowheads="1"/>
            </p:cNvPicPr>
            <p:nvPr/>
          </p:nvPicPr>
          <p:blipFill>
            <a:blip r:embed="rId209">
              <a:extLst>
                <a:ext uri="{28A0092B-C50C-407E-A947-70E740481C1C}">
                  <a14:useLocalDpi xmlns:a14="http://schemas.microsoft.com/office/drawing/2010/main" val="0"/>
                </a:ext>
              </a:extLst>
            </a:blip>
            <a:srcRect/>
            <a:stretch>
              <a:fillRect/>
            </a:stretch>
          </p:blipFill>
          <p:spPr bwMode="auto">
            <a:xfrm>
              <a:off x="2806" y="2044"/>
              <a:ext cx="9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218"/>
            <p:cNvPicPr>
              <a:picLocks noChangeAspect="1" noChangeArrowheads="1"/>
            </p:cNvPicPr>
            <p:nvPr/>
          </p:nvPicPr>
          <p:blipFill>
            <a:blip r:embed="rId210">
              <a:extLst>
                <a:ext uri="{28A0092B-C50C-407E-A947-70E740481C1C}">
                  <a14:useLocalDpi xmlns:a14="http://schemas.microsoft.com/office/drawing/2010/main" val="0"/>
                </a:ext>
              </a:extLst>
            </a:blip>
            <a:srcRect/>
            <a:stretch>
              <a:fillRect/>
            </a:stretch>
          </p:blipFill>
          <p:spPr bwMode="auto">
            <a:xfrm>
              <a:off x="2646" y="1989"/>
              <a:ext cx="2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219"/>
            <p:cNvPicPr>
              <a:picLocks noChangeAspect="1" noChangeArrowheads="1"/>
            </p:cNvPicPr>
            <p:nvPr/>
          </p:nvPicPr>
          <p:blipFill>
            <a:blip r:embed="rId211">
              <a:extLst>
                <a:ext uri="{28A0092B-C50C-407E-A947-70E740481C1C}">
                  <a14:useLocalDpi xmlns:a14="http://schemas.microsoft.com/office/drawing/2010/main" val="0"/>
                </a:ext>
              </a:extLst>
            </a:blip>
            <a:srcRect/>
            <a:stretch>
              <a:fillRect/>
            </a:stretch>
          </p:blipFill>
          <p:spPr bwMode="auto">
            <a:xfrm>
              <a:off x="2646" y="1989"/>
              <a:ext cx="2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220"/>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2572" y="2123"/>
              <a:ext cx="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221"/>
            <p:cNvPicPr>
              <a:picLocks noChangeAspect="1" noChangeArrowheads="1"/>
            </p:cNvPicPr>
            <p:nvPr/>
          </p:nvPicPr>
          <p:blipFill>
            <a:blip r:embed="rId213">
              <a:extLst>
                <a:ext uri="{28A0092B-C50C-407E-A947-70E740481C1C}">
                  <a14:useLocalDpi xmlns:a14="http://schemas.microsoft.com/office/drawing/2010/main" val="0"/>
                </a:ext>
              </a:extLst>
            </a:blip>
            <a:srcRect/>
            <a:stretch>
              <a:fillRect/>
            </a:stretch>
          </p:blipFill>
          <p:spPr bwMode="auto">
            <a:xfrm>
              <a:off x="2572" y="2123"/>
              <a:ext cx="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222"/>
            <p:cNvPicPr>
              <a:picLocks noChangeAspect="1" noChangeArrowheads="1"/>
            </p:cNvPicPr>
            <p:nvPr/>
          </p:nvPicPr>
          <p:blipFill>
            <a:blip r:embed="rId214">
              <a:extLst>
                <a:ext uri="{28A0092B-C50C-407E-A947-70E740481C1C}">
                  <a14:useLocalDpi xmlns:a14="http://schemas.microsoft.com/office/drawing/2010/main" val="0"/>
                </a:ext>
              </a:extLst>
            </a:blip>
            <a:srcRect/>
            <a:stretch>
              <a:fillRect/>
            </a:stretch>
          </p:blipFill>
          <p:spPr bwMode="auto">
            <a:xfrm>
              <a:off x="2576" y="2102"/>
              <a:ext cx="21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223"/>
            <p:cNvPicPr>
              <a:picLocks noChangeAspect="1" noChangeArrowheads="1"/>
            </p:cNvPicPr>
            <p:nvPr/>
          </p:nvPicPr>
          <p:blipFill>
            <a:blip r:embed="rId215">
              <a:extLst>
                <a:ext uri="{28A0092B-C50C-407E-A947-70E740481C1C}">
                  <a14:useLocalDpi xmlns:a14="http://schemas.microsoft.com/office/drawing/2010/main" val="0"/>
                </a:ext>
              </a:extLst>
            </a:blip>
            <a:srcRect/>
            <a:stretch>
              <a:fillRect/>
            </a:stretch>
          </p:blipFill>
          <p:spPr bwMode="auto">
            <a:xfrm>
              <a:off x="2576" y="2102"/>
              <a:ext cx="21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224"/>
            <p:cNvPicPr>
              <a:picLocks noChangeAspect="1" noChangeArrowheads="1"/>
            </p:cNvPicPr>
            <p:nvPr/>
          </p:nvPicPr>
          <p:blipFill>
            <a:blip r:embed="rId216">
              <a:extLst>
                <a:ext uri="{28A0092B-C50C-407E-A947-70E740481C1C}">
                  <a14:useLocalDpi xmlns:a14="http://schemas.microsoft.com/office/drawing/2010/main" val="0"/>
                </a:ext>
              </a:extLst>
            </a:blip>
            <a:srcRect/>
            <a:stretch>
              <a:fillRect/>
            </a:stretch>
          </p:blipFill>
          <p:spPr bwMode="auto">
            <a:xfrm>
              <a:off x="2849" y="2115"/>
              <a:ext cx="3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225"/>
            <p:cNvPicPr>
              <a:picLocks noChangeAspect="1" noChangeArrowheads="1"/>
            </p:cNvPicPr>
            <p:nvPr/>
          </p:nvPicPr>
          <p:blipFill>
            <a:blip r:embed="rId217">
              <a:extLst>
                <a:ext uri="{28A0092B-C50C-407E-A947-70E740481C1C}">
                  <a14:useLocalDpi xmlns:a14="http://schemas.microsoft.com/office/drawing/2010/main" val="0"/>
                </a:ext>
              </a:extLst>
            </a:blip>
            <a:srcRect/>
            <a:stretch>
              <a:fillRect/>
            </a:stretch>
          </p:blipFill>
          <p:spPr bwMode="auto">
            <a:xfrm>
              <a:off x="2849" y="2115"/>
              <a:ext cx="3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226"/>
            <p:cNvPicPr>
              <a:picLocks noChangeAspect="1" noChangeArrowheads="1"/>
            </p:cNvPicPr>
            <p:nvPr/>
          </p:nvPicPr>
          <p:blipFill>
            <a:blip r:embed="rId218">
              <a:extLst>
                <a:ext uri="{28A0092B-C50C-407E-A947-70E740481C1C}">
                  <a14:useLocalDpi xmlns:a14="http://schemas.microsoft.com/office/drawing/2010/main" val="0"/>
                </a:ext>
              </a:extLst>
            </a:blip>
            <a:srcRect/>
            <a:stretch>
              <a:fillRect/>
            </a:stretch>
          </p:blipFill>
          <p:spPr bwMode="auto">
            <a:xfrm>
              <a:off x="2845" y="2140"/>
              <a:ext cx="4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227"/>
            <p:cNvPicPr>
              <a:picLocks noChangeAspect="1" noChangeArrowheads="1"/>
            </p:cNvPicPr>
            <p:nvPr/>
          </p:nvPicPr>
          <p:blipFill>
            <a:blip r:embed="rId219">
              <a:extLst>
                <a:ext uri="{28A0092B-C50C-407E-A947-70E740481C1C}">
                  <a14:useLocalDpi xmlns:a14="http://schemas.microsoft.com/office/drawing/2010/main" val="0"/>
                </a:ext>
              </a:extLst>
            </a:blip>
            <a:srcRect/>
            <a:stretch>
              <a:fillRect/>
            </a:stretch>
          </p:blipFill>
          <p:spPr bwMode="auto">
            <a:xfrm>
              <a:off x="2845" y="2140"/>
              <a:ext cx="4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228"/>
            <p:cNvPicPr>
              <a:picLocks noChangeAspect="1" noChangeArrowheads="1"/>
            </p:cNvPicPr>
            <p:nvPr/>
          </p:nvPicPr>
          <p:blipFill>
            <a:blip r:embed="rId220">
              <a:extLst>
                <a:ext uri="{28A0092B-C50C-407E-A947-70E740481C1C}">
                  <a14:useLocalDpi xmlns:a14="http://schemas.microsoft.com/office/drawing/2010/main" val="0"/>
                </a:ext>
              </a:extLst>
            </a:blip>
            <a:srcRect/>
            <a:stretch>
              <a:fillRect/>
            </a:stretch>
          </p:blipFill>
          <p:spPr bwMode="auto">
            <a:xfrm>
              <a:off x="2758" y="1985"/>
              <a:ext cx="8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229"/>
            <p:cNvPicPr>
              <a:picLocks noChangeAspect="1" noChangeArrowheads="1"/>
            </p:cNvPicPr>
            <p:nvPr/>
          </p:nvPicPr>
          <p:blipFill>
            <a:blip r:embed="rId221">
              <a:extLst>
                <a:ext uri="{28A0092B-C50C-407E-A947-70E740481C1C}">
                  <a14:useLocalDpi xmlns:a14="http://schemas.microsoft.com/office/drawing/2010/main" val="0"/>
                </a:ext>
              </a:extLst>
            </a:blip>
            <a:srcRect/>
            <a:stretch>
              <a:fillRect/>
            </a:stretch>
          </p:blipFill>
          <p:spPr bwMode="auto">
            <a:xfrm>
              <a:off x="2758" y="1985"/>
              <a:ext cx="8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230"/>
            <p:cNvPicPr>
              <a:picLocks noChangeAspect="1" noChangeArrowheads="1"/>
            </p:cNvPicPr>
            <p:nvPr/>
          </p:nvPicPr>
          <p:blipFill>
            <a:blip r:embed="rId222">
              <a:extLst>
                <a:ext uri="{28A0092B-C50C-407E-A947-70E740481C1C}">
                  <a14:useLocalDpi xmlns:a14="http://schemas.microsoft.com/office/drawing/2010/main" val="0"/>
                </a:ext>
              </a:extLst>
            </a:blip>
            <a:srcRect/>
            <a:stretch>
              <a:fillRect/>
            </a:stretch>
          </p:blipFill>
          <p:spPr bwMode="auto">
            <a:xfrm>
              <a:off x="2767" y="1952"/>
              <a:ext cx="8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231"/>
            <p:cNvPicPr>
              <a:picLocks noChangeAspect="1" noChangeArrowheads="1"/>
            </p:cNvPicPr>
            <p:nvPr/>
          </p:nvPicPr>
          <p:blipFill>
            <a:blip r:embed="rId223">
              <a:extLst>
                <a:ext uri="{28A0092B-C50C-407E-A947-70E740481C1C}">
                  <a14:useLocalDpi xmlns:a14="http://schemas.microsoft.com/office/drawing/2010/main" val="0"/>
                </a:ext>
              </a:extLst>
            </a:blip>
            <a:srcRect/>
            <a:stretch>
              <a:fillRect/>
            </a:stretch>
          </p:blipFill>
          <p:spPr bwMode="auto">
            <a:xfrm>
              <a:off x="2767" y="1952"/>
              <a:ext cx="8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232"/>
            <p:cNvPicPr>
              <a:picLocks noChangeAspect="1" noChangeArrowheads="1"/>
            </p:cNvPicPr>
            <p:nvPr/>
          </p:nvPicPr>
          <p:blipFill>
            <a:blip r:embed="rId224">
              <a:extLst>
                <a:ext uri="{28A0092B-C50C-407E-A947-70E740481C1C}">
                  <a14:useLocalDpi xmlns:a14="http://schemas.microsoft.com/office/drawing/2010/main" val="0"/>
                </a:ext>
              </a:extLst>
            </a:blip>
            <a:srcRect/>
            <a:stretch>
              <a:fillRect/>
            </a:stretch>
          </p:blipFill>
          <p:spPr bwMode="auto">
            <a:xfrm>
              <a:off x="2840" y="1885"/>
              <a:ext cx="6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233"/>
            <p:cNvPicPr>
              <a:picLocks noChangeAspect="1" noChangeArrowheads="1"/>
            </p:cNvPicPr>
            <p:nvPr/>
          </p:nvPicPr>
          <p:blipFill>
            <a:blip r:embed="rId225">
              <a:extLst>
                <a:ext uri="{28A0092B-C50C-407E-A947-70E740481C1C}">
                  <a14:useLocalDpi xmlns:a14="http://schemas.microsoft.com/office/drawing/2010/main" val="0"/>
                </a:ext>
              </a:extLst>
            </a:blip>
            <a:srcRect/>
            <a:stretch>
              <a:fillRect/>
            </a:stretch>
          </p:blipFill>
          <p:spPr bwMode="auto">
            <a:xfrm>
              <a:off x="2840" y="1885"/>
              <a:ext cx="6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234"/>
            <p:cNvPicPr>
              <a:picLocks noChangeAspect="1" noChangeArrowheads="1"/>
            </p:cNvPicPr>
            <p:nvPr/>
          </p:nvPicPr>
          <p:blipFill>
            <a:blip r:embed="rId226">
              <a:extLst>
                <a:ext uri="{28A0092B-C50C-407E-A947-70E740481C1C}">
                  <a14:useLocalDpi xmlns:a14="http://schemas.microsoft.com/office/drawing/2010/main" val="0"/>
                </a:ext>
              </a:extLst>
            </a:blip>
            <a:srcRect/>
            <a:stretch>
              <a:fillRect/>
            </a:stretch>
          </p:blipFill>
          <p:spPr bwMode="auto">
            <a:xfrm>
              <a:off x="2870" y="1918"/>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235"/>
            <p:cNvPicPr>
              <a:picLocks noChangeAspect="1" noChangeArrowheads="1"/>
            </p:cNvPicPr>
            <p:nvPr/>
          </p:nvPicPr>
          <p:blipFill>
            <a:blip r:embed="rId227">
              <a:extLst>
                <a:ext uri="{28A0092B-C50C-407E-A947-70E740481C1C}">
                  <a14:useLocalDpi xmlns:a14="http://schemas.microsoft.com/office/drawing/2010/main" val="0"/>
                </a:ext>
              </a:extLst>
            </a:blip>
            <a:srcRect/>
            <a:stretch>
              <a:fillRect/>
            </a:stretch>
          </p:blipFill>
          <p:spPr bwMode="auto">
            <a:xfrm>
              <a:off x="2870" y="1918"/>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236"/>
            <p:cNvPicPr>
              <a:picLocks noChangeAspect="1" noChangeArrowheads="1"/>
            </p:cNvPicPr>
            <p:nvPr/>
          </p:nvPicPr>
          <p:blipFill>
            <a:blip r:embed="rId228">
              <a:extLst>
                <a:ext uri="{28A0092B-C50C-407E-A947-70E740481C1C}">
                  <a14:useLocalDpi xmlns:a14="http://schemas.microsoft.com/office/drawing/2010/main" val="0"/>
                </a:ext>
              </a:extLst>
            </a:blip>
            <a:srcRect/>
            <a:stretch>
              <a:fillRect/>
            </a:stretch>
          </p:blipFill>
          <p:spPr bwMode="auto">
            <a:xfrm>
              <a:off x="2888" y="1910"/>
              <a:ext cx="4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237"/>
            <p:cNvPicPr>
              <a:picLocks noChangeAspect="1" noChangeArrowheads="1"/>
            </p:cNvPicPr>
            <p:nvPr/>
          </p:nvPicPr>
          <p:blipFill>
            <a:blip r:embed="rId229">
              <a:extLst>
                <a:ext uri="{28A0092B-C50C-407E-A947-70E740481C1C}">
                  <a14:useLocalDpi xmlns:a14="http://schemas.microsoft.com/office/drawing/2010/main" val="0"/>
                </a:ext>
              </a:extLst>
            </a:blip>
            <a:srcRect/>
            <a:stretch>
              <a:fillRect/>
            </a:stretch>
          </p:blipFill>
          <p:spPr bwMode="auto">
            <a:xfrm>
              <a:off x="2888" y="1910"/>
              <a:ext cx="47"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238"/>
            <p:cNvPicPr>
              <a:picLocks noChangeAspect="1" noChangeArrowheads="1"/>
            </p:cNvPicPr>
            <p:nvPr/>
          </p:nvPicPr>
          <p:blipFill>
            <a:blip r:embed="rId230">
              <a:extLst>
                <a:ext uri="{28A0092B-C50C-407E-A947-70E740481C1C}">
                  <a14:useLocalDpi xmlns:a14="http://schemas.microsoft.com/office/drawing/2010/main" val="0"/>
                </a:ext>
              </a:extLst>
            </a:blip>
            <a:srcRect/>
            <a:stretch>
              <a:fillRect/>
            </a:stretch>
          </p:blipFill>
          <p:spPr bwMode="auto">
            <a:xfrm>
              <a:off x="2810" y="1931"/>
              <a:ext cx="16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239"/>
            <p:cNvPicPr>
              <a:picLocks noChangeAspect="1" noChangeArrowheads="1"/>
            </p:cNvPicPr>
            <p:nvPr/>
          </p:nvPicPr>
          <p:blipFill>
            <a:blip r:embed="rId231">
              <a:extLst>
                <a:ext uri="{28A0092B-C50C-407E-A947-70E740481C1C}">
                  <a14:useLocalDpi xmlns:a14="http://schemas.microsoft.com/office/drawing/2010/main" val="0"/>
                </a:ext>
              </a:extLst>
            </a:blip>
            <a:srcRect/>
            <a:stretch>
              <a:fillRect/>
            </a:stretch>
          </p:blipFill>
          <p:spPr bwMode="auto">
            <a:xfrm>
              <a:off x="2810" y="1931"/>
              <a:ext cx="16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240"/>
            <p:cNvPicPr>
              <a:picLocks noChangeAspect="1" noChangeArrowheads="1"/>
            </p:cNvPicPr>
            <p:nvPr/>
          </p:nvPicPr>
          <p:blipFill>
            <a:blip r:embed="rId232">
              <a:extLst>
                <a:ext uri="{28A0092B-C50C-407E-A947-70E740481C1C}">
                  <a14:useLocalDpi xmlns:a14="http://schemas.microsoft.com/office/drawing/2010/main" val="0"/>
                </a:ext>
              </a:extLst>
            </a:blip>
            <a:srcRect/>
            <a:stretch>
              <a:fillRect/>
            </a:stretch>
          </p:blipFill>
          <p:spPr bwMode="auto">
            <a:xfrm>
              <a:off x="2901" y="1994"/>
              <a:ext cx="1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241"/>
            <p:cNvPicPr>
              <a:picLocks noChangeAspect="1" noChangeArrowheads="1"/>
            </p:cNvPicPr>
            <p:nvPr/>
          </p:nvPicPr>
          <p:blipFill>
            <a:blip r:embed="rId233">
              <a:extLst>
                <a:ext uri="{28A0092B-C50C-407E-A947-70E740481C1C}">
                  <a14:useLocalDpi xmlns:a14="http://schemas.microsoft.com/office/drawing/2010/main" val="0"/>
                </a:ext>
              </a:extLst>
            </a:blip>
            <a:srcRect/>
            <a:stretch>
              <a:fillRect/>
            </a:stretch>
          </p:blipFill>
          <p:spPr bwMode="auto">
            <a:xfrm>
              <a:off x="2901" y="1994"/>
              <a:ext cx="1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242"/>
            <p:cNvPicPr>
              <a:picLocks noChangeAspect="1" noChangeArrowheads="1"/>
            </p:cNvPicPr>
            <p:nvPr/>
          </p:nvPicPr>
          <p:blipFill>
            <a:blip r:embed="rId234">
              <a:extLst>
                <a:ext uri="{28A0092B-C50C-407E-A947-70E740481C1C}">
                  <a14:useLocalDpi xmlns:a14="http://schemas.microsoft.com/office/drawing/2010/main" val="0"/>
                </a:ext>
              </a:extLst>
            </a:blip>
            <a:srcRect/>
            <a:stretch>
              <a:fillRect/>
            </a:stretch>
          </p:blipFill>
          <p:spPr bwMode="auto">
            <a:xfrm>
              <a:off x="2974" y="2015"/>
              <a:ext cx="113"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243"/>
            <p:cNvPicPr>
              <a:picLocks noChangeAspect="1" noChangeArrowheads="1"/>
            </p:cNvPicPr>
            <p:nvPr/>
          </p:nvPicPr>
          <p:blipFill>
            <a:blip r:embed="rId235">
              <a:extLst>
                <a:ext uri="{28A0092B-C50C-407E-A947-70E740481C1C}">
                  <a14:useLocalDpi xmlns:a14="http://schemas.microsoft.com/office/drawing/2010/main" val="0"/>
                </a:ext>
              </a:extLst>
            </a:blip>
            <a:srcRect/>
            <a:stretch>
              <a:fillRect/>
            </a:stretch>
          </p:blipFill>
          <p:spPr bwMode="auto">
            <a:xfrm>
              <a:off x="2974" y="2015"/>
              <a:ext cx="113"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244"/>
            <p:cNvPicPr>
              <a:picLocks noChangeAspect="1" noChangeArrowheads="1"/>
            </p:cNvPicPr>
            <p:nvPr/>
          </p:nvPicPr>
          <p:blipFill>
            <a:blip r:embed="rId236">
              <a:extLst>
                <a:ext uri="{28A0092B-C50C-407E-A947-70E740481C1C}">
                  <a14:useLocalDpi xmlns:a14="http://schemas.microsoft.com/office/drawing/2010/main" val="0"/>
                </a:ext>
              </a:extLst>
            </a:blip>
            <a:srcRect/>
            <a:stretch>
              <a:fillRect/>
            </a:stretch>
          </p:blipFill>
          <p:spPr bwMode="auto">
            <a:xfrm>
              <a:off x="2862" y="2023"/>
              <a:ext cx="1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245"/>
            <p:cNvPicPr>
              <a:picLocks noChangeAspect="1" noChangeArrowheads="1"/>
            </p:cNvPicPr>
            <p:nvPr/>
          </p:nvPicPr>
          <p:blipFill>
            <a:blip r:embed="rId237">
              <a:extLst>
                <a:ext uri="{28A0092B-C50C-407E-A947-70E740481C1C}">
                  <a14:useLocalDpi xmlns:a14="http://schemas.microsoft.com/office/drawing/2010/main" val="0"/>
                </a:ext>
              </a:extLst>
            </a:blip>
            <a:srcRect/>
            <a:stretch>
              <a:fillRect/>
            </a:stretch>
          </p:blipFill>
          <p:spPr bwMode="auto">
            <a:xfrm>
              <a:off x="2862" y="2023"/>
              <a:ext cx="1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246"/>
            <p:cNvPicPr>
              <a:picLocks noChangeAspect="1" noChangeArrowheads="1"/>
            </p:cNvPicPr>
            <p:nvPr/>
          </p:nvPicPr>
          <p:blipFill>
            <a:blip r:embed="rId238">
              <a:extLst>
                <a:ext uri="{28A0092B-C50C-407E-A947-70E740481C1C}">
                  <a14:useLocalDpi xmlns:a14="http://schemas.microsoft.com/office/drawing/2010/main" val="0"/>
                </a:ext>
              </a:extLst>
            </a:blip>
            <a:srcRect/>
            <a:stretch>
              <a:fillRect/>
            </a:stretch>
          </p:blipFill>
          <p:spPr bwMode="auto">
            <a:xfrm>
              <a:off x="2935" y="1935"/>
              <a:ext cx="17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247"/>
            <p:cNvPicPr>
              <a:picLocks noChangeAspect="1" noChangeArrowheads="1"/>
            </p:cNvPicPr>
            <p:nvPr/>
          </p:nvPicPr>
          <p:blipFill>
            <a:blip r:embed="rId239">
              <a:extLst>
                <a:ext uri="{28A0092B-C50C-407E-A947-70E740481C1C}">
                  <a14:useLocalDpi xmlns:a14="http://schemas.microsoft.com/office/drawing/2010/main" val="0"/>
                </a:ext>
              </a:extLst>
            </a:blip>
            <a:srcRect/>
            <a:stretch>
              <a:fillRect/>
            </a:stretch>
          </p:blipFill>
          <p:spPr bwMode="auto">
            <a:xfrm>
              <a:off x="2935" y="1935"/>
              <a:ext cx="17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248"/>
            <p:cNvPicPr>
              <a:picLocks noChangeAspect="1" noChangeArrowheads="1"/>
            </p:cNvPicPr>
            <p:nvPr/>
          </p:nvPicPr>
          <p:blipFill>
            <a:blip r:embed="rId240">
              <a:extLst>
                <a:ext uri="{28A0092B-C50C-407E-A947-70E740481C1C}">
                  <a14:useLocalDpi xmlns:a14="http://schemas.microsoft.com/office/drawing/2010/main" val="0"/>
                </a:ext>
              </a:extLst>
            </a:blip>
            <a:srcRect/>
            <a:stretch>
              <a:fillRect/>
            </a:stretch>
          </p:blipFill>
          <p:spPr bwMode="auto">
            <a:xfrm>
              <a:off x="2966" y="2031"/>
              <a:ext cx="12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249"/>
            <p:cNvPicPr>
              <a:picLocks noChangeAspect="1" noChangeArrowheads="1"/>
            </p:cNvPicPr>
            <p:nvPr/>
          </p:nvPicPr>
          <p:blipFill>
            <a:blip r:embed="rId241">
              <a:extLst>
                <a:ext uri="{28A0092B-C50C-407E-A947-70E740481C1C}">
                  <a14:useLocalDpi xmlns:a14="http://schemas.microsoft.com/office/drawing/2010/main" val="0"/>
                </a:ext>
              </a:extLst>
            </a:blip>
            <a:srcRect/>
            <a:stretch>
              <a:fillRect/>
            </a:stretch>
          </p:blipFill>
          <p:spPr bwMode="auto">
            <a:xfrm>
              <a:off x="2966" y="2031"/>
              <a:ext cx="12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250"/>
            <p:cNvPicPr>
              <a:picLocks noChangeAspect="1" noChangeArrowheads="1"/>
            </p:cNvPicPr>
            <p:nvPr/>
          </p:nvPicPr>
          <p:blipFill>
            <a:blip r:embed="rId242">
              <a:extLst>
                <a:ext uri="{28A0092B-C50C-407E-A947-70E740481C1C}">
                  <a14:useLocalDpi xmlns:a14="http://schemas.microsoft.com/office/drawing/2010/main" val="0"/>
                </a:ext>
              </a:extLst>
            </a:blip>
            <a:srcRect/>
            <a:stretch>
              <a:fillRect/>
            </a:stretch>
          </p:blipFill>
          <p:spPr bwMode="auto">
            <a:xfrm>
              <a:off x="2918" y="2052"/>
              <a:ext cx="7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251"/>
            <p:cNvPicPr>
              <a:picLocks noChangeAspect="1" noChangeArrowheads="1"/>
            </p:cNvPicPr>
            <p:nvPr/>
          </p:nvPicPr>
          <p:blipFill>
            <a:blip r:embed="rId243">
              <a:extLst>
                <a:ext uri="{28A0092B-C50C-407E-A947-70E740481C1C}">
                  <a14:useLocalDpi xmlns:a14="http://schemas.microsoft.com/office/drawing/2010/main" val="0"/>
                </a:ext>
              </a:extLst>
            </a:blip>
            <a:srcRect/>
            <a:stretch>
              <a:fillRect/>
            </a:stretch>
          </p:blipFill>
          <p:spPr bwMode="auto">
            <a:xfrm>
              <a:off x="2918" y="2052"/>
              <a:ext cx="7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252"/>
            <p:cNvPicPr>
              <a:picLocks noChangeAspect="1" noChangeArrowheads="1"/>
            </p:cNvPicPr>
            <p:nvPr/>
          </p:nvPicPr>
          <p:blipFill>
            <a:blip r:embed="rId244">
              <a:extLst>
                <a:ext uri="{28A0092B-C50C-407E-A947-70E740481C1C}">
                  <a14:useLocalDpi xmlns:a14="http://schemas.microsoft.com/office/drawing/2010/main" val="0"/>
                </a:ext>
              </a:extLst>
            </a:blip>
            <a:srcRect/>
            <a:stretch>
              <a:fillRect/>
            </a:stretch>
          </p:blipFill>
          <p:spPr bwMode="auto">
            <a:xfrm>
              <a:off x="2922" y="2061"/>
              <a:ext cx="11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253"/>
            <p:cNvPicPr>
              <a:picLocks noChangeAspect="1" noChangeArrowheads="1"/>
            </p:cNvPicPr>
            <p:nvPr/>
          </p:nvPicPr>
          <p:blipFill>
            <a:blip r:embed="rId245">
              <a:extLst>
                <a:ext uri="{28A0092B-C50C-407E-A947-70E740481C1C}">
                  <a14:useLocalDpi xmlns:a14="http://schemas.microsoft.com/office/drawing/2010/main" val="0"/>
                </a:ext>
              </a:extLst>
            </a:blip>
            <a:srcRect/>
            <a:stretch>
              <a:fillRect/>
            </a:stretch>
          </p:blipFill>
          <p:spPr bwMode="auto">
            <a:xfrm>
              <a:off x="2922" y="2061"/>
              <a:ext cx="11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254"/>
            <p:cNvPicPr>
              <a:picLocks noChangeAspect="1" noChangeArrowheads="1"/>
            </p:cNvPicPr>
            <p:nvPr/>
          </p:nvPicPr>
          <p:blipFill>
            <a:blip r:embed="rId246">
              <a:extLst>
                <a:ext uri="{28A0092B-C50C-407E-A947-70E740481C1C}">
                  <a14:useLocalDpi xmlns:a14="http://schemas.microsoft.com/office/drawing/2010/main" val="0"/>
                </a:ext>
              </a:extLst>
            </a:blip>
            <a:srcRect/>
            <a:stretch>
              <a:fillRect/>
            </a:stretch>
          </p:blipFill>
          <p:spPr bwMode="auto">
            <a:xfrm>
              <a:off x="2957" y="2077"/>
              <a:ext cx="8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255"/>
            <p:cNvPicPr>
              <a:picLocks noChangeAspect="1" noChangeArrowheads="1"/>
            </p:cNvPicPr>
            <p:nvPr/>
          </p:nvPicPr>
          <p:blipFill>
            <a:blip r:embed="rId247">
              <a:extLst>
                <a:ext uri="{28A0092B-C50C-407E-A947-70E740481C1C}">
                  <a14:useLocalDpi xmlns:a14="http://schemas.microsoft.com/office/drawing/2010/main" val="0"/>
                </a:ext>
              </a:extLst>
            </a:blip>
            <a:srcRect/>
            <a:stretch>
              <a:fillRect/>
            </a:stretch>
          </p:blipFill>
          <p:spPr bwMode="auto">
            <a:xfrm>
              <a:off x="2957" y="2077"/>
              <a:ext cx="8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256"/>
            <p:cNvPicPr>
              <a:picLocks noChangeAspect="1" noChangeArrowheads="1"/>
            </p:cNvPicPr>
            <p:nvPr/>
          </p:nvPicPr>
          <p:blipFill>
            <a:blip r:embed="rId248">
              <a:extLst>
                <a:ext uri="{28A0092B-C50C-407E-A947-70E740481C1C}">
                  <a14:useLocalDpi xmlns:a14="http://schemas.microsoft.com/office/drawing/2010/main" val="0"/>
                </a:ext>
              </a:extLst>
            </a:blip>
            <a:srcRect/>
            <a:stretch>
              <a:fillRect/>
            </a:stretch>
          </p:blipFill>
          <p:spPr bwMode="auto">
            <a:xfrm>
              <a:off x="3000" y="2069"/>
              <a:ext cx="9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Picture 257"/>
            <p:cNvPicPr>
              <a:picLocks noChangeAspect="1" noChangeArrowheads="1"/>
            </p:cNvPicPr>
            <p:nvPr/>
          </p:nvPicPr>
          <p:blipFill>
            <a:blip r:embed="rId249">
              <a:extLst>
                <a:ext uri="{28A0092B-C50C-407E-A947-70E740481C1C}">
                  <a14:useLocalDpi xmlns:a14="http://schemas.microsoft.com/office/drawing/2010/main" val="0"/>
                </a:ext>
              </a:extLst>
            </a:blip>
            <a:srcRect/>
            <a:stretch>
              <a:fillRect/>
            </a:stretch>
          </p:blipFill>
          <p:spPr bwMode="auto">
            <a:xfrm>
              <a:off x="3000" y="2069"/>
              <a:ext cx="9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258"/>
            <p:cNvPicPr>
              <a:picLocks noChangeAspect="1" noChangeArrowheads="1"/>
            </p:cNvPicPr>
            <p:nvPr/>
          </p:nvPicPr>
          <p:blipFill>
            <a:blip r:embed="rId250">
              <a:extLst>
                <a:ext uri="{28A0092B-C50C-407E-A947-70E740481C1C}">
                  <a14:useLocalDpi xmlns:a14="http://schemas.microsoft.com/office/drawing/2010/main" val="0"/>
                </a:ext>
              </a:extLst>
            </a:blip>
            <a:srcRect/>
            <a:stretch>
              <a:fillRect/>
            </a:stretch>
          </p:blipFill>
          <p:spPr bwMode="auto">
            <a:xfrm>
              <a:off x="3030" y="2119"/>
              <a:ext cx="6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259"/>
            <p:cNvPicPr>
              <a:picLocks noChangeAspect="1" noChangeArrowheads="1"/>
            </p:cNvPicPr>
            <p:nvPr/>
          </p:nvPicPr>
          <p:blipFill>
            <a:blip r:embed="rId251">
              <a:extLst>
                <a:ext uri="{28A0092B-C50C-407E-A947-70E740481C1C}">
                  <a14:useLocalDpi xmlns:a14="http://schemas.microsoft.com/office/drawing/2010/main" val="0"/>
                </a:ext>
              </a:extLst>
            </a:blip>
            <a:srcRect/>
            <a:stretch>
              <a:fillRect/>
            </a:stretch>
          </p:blipFill>
          <p:spPr bwMode="auto">
            <a:xfrm>
              <a:off x="3030" y="2119"/>
              <a:ext cx="6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260"/>
            <p:cNvPicPr>
              <a:picLocks noChangeAspect="1" noChangeArrowheads="1"/>
            </p:cNvPicPr>
            <p:nvPr/>
          </p:nvPicPr>
          <p:blipFill>
            <a:blip r:embed="rId252">
              <a:extLst>
                <a:ext uri="{28A0092B-C50C-407E-A947-70E740481C1C}">
                  <a14:useLocalDpi xmlns:a14="http://schemas.microsoft.com/office/drawing/2010/main" val="0"/>
                </a:ext>
              </a:extLst>
            </a:blip>
            <a:srcRect/>
            <a:stretch>
              <a:fillRect/>
            </a:stretch>
          </p:blipFill>
          <p:spPr bwMode="auto">
            <a:xfrm>
              <a:off x="2909" y="2182"/>
              <a:ext cx="65"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61"/>
            <p:cNvPicPr>
              <a:picLocks noChangeAspect="1" noChangeArrowheads="1"/>
            </p:cNvPicPr>
            <p:nvPr/>
          </p:nvPicPr>
          <p:blipFill>
            <a:blip r:embed="rId253">
              <a:extLst>
                <a:ext uri="{28A0092B-C50C-407E-A947-70E740481C1C}">
                  <a14:useLocalDpi xmlns:a14="http://schemas.microsoft.com/office/drawing/2010/main" val="0"/>
                </a:ext>
              </a:extLst>
            </a:blip>
            <a:srcRect/>
            <a:stretch>
              <a:fillRect/>
            </a:stretch>
          </p:blipFill>
          <p:spPr bwMode="auto">
            <a:xfrm>
              <a:off x="2909" y="2182"/>
              <a:ext cx="65"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262"/>
            <p:cNvPicPr>
              <a:picLocks noChangeAspect="1" noChangeArrowheads="1"/>
            </p:cNvPicPr>
            <p:nvPr/>
          </p:nvPicPr>
          <p:blipFill>
            <a:blip r:embed="rId254">
              <a:extLst>
                <a:ext uri="{28A0092B-C50C-407E-A947-70E740481C1C}">
                  <a14:useLocalDpi xmlns:a14="http://schemas.microsoft.com/office/drawing/2010/main" val="0"/>
                </a:ext>
              </a:extLst>
            </a:blip>
            <a:srcRect/>
            <a:stretch>
              <a:fillRect/>
            </a:stretch>
          </p:blipFill>
          <p:spPr bwMode="auto">
            <a:xfrm>
              <a:off x="2823" y="2052"/>
              <a:ext cx="2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263"/>
            <p:cNvPicPr>
              <a:picLocks noChangeAspect="1" noChangeArrowheads="1"/>
            </p:cNvPicPr>
            <p:nvPr/>
          </p:nvPicPr>
          <p:blipFill>
            <a:blip r:embed="rId255">
              <a:extLst>
                <a:ext uri="{28A0092B-C50C-407E-A947-70E740481C1C}">
                  <a14:useLocalDpi xmlns:a14="http://schemas.microsoft.com/office/drawing/2010/main" val="0"/>
                </a:ext>
              </a:extLst>
            </a:blip>
            <a:srcRect/>
            <a:stretch>
              <a:fillRect/>
            </a:stretch>
          </p:blipFill>
          <p:spPr bwMode="auto">
            <a:xfrm>
              <a:off x="2823" y="2052"/>
              <a:ext cx="2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264"/>
            <p:cNvPicPr>
              <a:picLocks noChangeAspect="1" noChangeArrowheads="1"/>
            </p:cNvPicPr>
            <p:nvPr/>
          </p:nvPicPr>
          <p:blipFill>
            <a:blip r:embed="rId256">
              <a:extLst>
                <a:ext uri="{28A0092B-C50C-407E-A947-70E740481C1C}">
                  <a14:useLocalDpi xmlns:a14="http://schemas.microsoft.com/office/drawing/2010/main" val="0"/>
                </a:ext>
              </a:extLst>
            </a:blip>
            <a:srcRect/>
            <a:stretch>
              <a:fillRect/>
            </a:stretch>
          </p:blipFill>
          <p:spPr bwMode="auto">
            <a:xfrm>
              <a:off x="3130" y="2031"/>
              <a:ext cx="7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265"/>
            <p:cNvPicPr>
              <a:picLocks noChangeAspect="1" noChangeArrowheads="1"/>
            </p:cNvPicPr>
            <p:nvPr/>
          </p:nvPicPr>
          <p:blipFill>
            <a:blip r:embed="rId257">
              <a:extLst>
                <a:ext uri="{28A0092B-C50C-407E-A947-70E740481C1C}">
                  <a14:useLocalDpi xmlns:a14="http://schemas.microsoft.com/office/drawing/2010/main" val="0"/>
                </a:ext>
              </a:extLst>
            </a:blip>
            <a:srcRect/>
            <a:stretch>
              <a:fillRect/>
            </a:stretch>
          </p:blipFill>
          <p:spPr bwMode="auto">
            <a:xfrm>
              <a:off x="3130" y="2031"/>
              <a:ext cx="7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266"/>
            <p:cNvPicPr>
              <a:picLocks noChangeAspect="1" noChangeArrowheads="1"/>
            </p:cNvPicPr>
            <p:nvPr/>
          </p:nvPicPr>
          <p:blipFill>
            <a:blip r:embed="rId258">
              <a:extLst>
                <a:ext uri="{28A0092B-C50C-407E-A947-70E740481C1C}">
                  <a14:useLocalDpi xmlns:a14="http://schemas.microsoft.com/office/drawing/2010/main" val="0"/>
                </a:ext>
              </a:extLst>
            </a:blip>
            <a:srcRect/>
            <a:stretch>
              <a:fillRect/>
            </a:stretch>
          </p:blipFill>
          <p:spPr bwMode="auto">
            <a:xfrm>
              <a:off x="3052" y="1973"/>
              <a:ext cx="303"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267"/>
            <p:cNvPicPr>
              <a:picLocks noChangeAspect="1" noChangeArrowheads="1"/>
            </p:cNvPicPr>
            <p:nvPr/>
          </p:nvPicPr>
          <p:blipFill>
            <a:blip r:embed="rId259">
              <a:extLst>
                <a:ext uri="{28A0092B-C50C-407E-A947-70E740481C1C}">
                  <a14:useLocalDpi xmlns:a14="http://schemas.microsoft.com/office/drawing/2010/main" val="0"/>
                </a:ext>
              </a:extLst>
            </a:blip>
            <a:srcRect/>
            <a:stretch>
              <a:fillRect/>
            </a:stretch>
          </p:blipFill>
          <p:spPr bwMode="auto">
            <a:xfrm>
              <a:off x="3052" y="1973"/>
              <a:ext cx="303"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268"/>
            <p:cNvPicPr>
              <a:picLocks noChangeAspect="1" noChangeArrowheads="1"/>
            </p:cNvPicPr>
            <p:nvPr/>
          </p:nvPicPr>
          <p:blipFill>
            <a:blip r:embed="rId260">
              <a:extLst>
                <a:ext uri="{28A0092B-C50C-407E-A947-70E740481C1C}">
                  <a14:useLocalDpi xmlns:a14="http://schemas.microsoft.com/office/drawing/2010/main" val="0"/>
                </a:ext>
              </a:extLst>
            </a:blip>
            <a:srcRect/>
            <a:stretch>
              <a:fillRect/>
            </a:stretch>
          </p:blipFill>
          <p:spPr bwMode="auto">
            <a:xfrm>
              <a:off x="3030" y="2035"/>
              <a:ext cx="16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269"/>
            <p:cNvPicPr>
              <a:picLocks noChangeAspect="1" noChangeArrowheads="1"/>
            </p:cNvPicPr>
            <p:nvPr/>
          </p:nvPicPr>
          <p:blipFill>
            <a:blip r:embed="rId261">
              <a:extLst>
                <a:ext uri="{28A0092B-C50C-407E-A947-70E740481C1C}">
                  <a14:useLocalDpi xmlns:a14="http://schemas.microsoft.com/office/drawing/2010/main" val="0"/>
                </a:ext>
              </a:extLst>
            </a:blip>
            <a:srcRect/>
            <a:stretch>
              <a:fillRect/>
            </a:stretch>
          </p:blipFill>
          <p:spPr bwMode="auto">
            <a:xfrm>
              <a:off x="3030" y="2035"/>
              <a:ext cx="16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270"/>
            <p:cNvPicPr>
              <a:picLocks noChangeAspect="1" noChangeArrowheads="1"/>
            </p:cNvPicPr>
            <p:nvPr/>
          </p:nvPicPr>
          <p:blipFill>
            <a:blip r:embed="rId262">
              <a:extLst>
                <a:ext uri="{28A0092B-C50C-407E-A947-70E740481C1C}">
                  <a14:useLocalDpi xmlns:a14="http://schemas.microsoft.com/office/drawing/2010/main" val="0"/>
                </a:ext>
              </a:extLst>
            </a:blip>
            <a:srcRect/>
            <a:stretch>
              <a:fillRect/>
            </a:stretch>
          </p:blipFill>
          <p:spPr bwMode="auto">
            <a:xfrm>
              <a:off x="3056" y="2094"/>
              <a:ext cx="12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271"/>
            <p:cNvPicPr>
              <a:picLocks noChangeAspect="1" noChangeArrowheads="1"/>
            </p:cNvPicPr>
            <p:nvPr/>
          </p:nvPicPr>
          <p:blipFill>
            <a:blip r:embed="rId263">
              <a:extLst>
                <a:ext uri="{28A0092B-C50C-407E-A947-70E740481C1C}">
                  <a14:useLocalDpi xmlns:a14="http://schemas.microsoft.com/office/drawing/2010/main" val="0"/>
                </a:ext>
              </a:extLst>
            </a:blip>
            <a:srcRect/>
            <a:stretch>
              <a:fillRect/>
            </a:stretch>
          </p:blipFill>
          <p:spPr bwMode="auto">
            <a:xfrm>
              <a:off x="3056" y="2094"/>
              <a:ext cx="12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272"/>
            <p:cNvPicPr>
              <a:picLocks noChangeAspect="1" noChangeArrowheads="1"/>
            </p:cNvPicPr>
            <p:nvPr/>
          </p:nvPicPr>
          <p:blipFill>
            <a:blip r:embed="rId264">
              <a:extLst>
                <a:ext uri="{28A0092B-C50C-407E-A947-70E740481C1C}">
                  <a14:useLocalDpi xmlns:a14="http://schemas.microsoft.com/office/drawing/2010/main" val="0"/>
                </a:ext>
              </a:extLst>
            </a:blip>
            <a:srcRect/>
            <a:stretch>
              <a:fillRect/>
            </a:stretch>
          </p:blipFill>
          <p:spPr bwMode="auto">
            <a:xfrm>
              <a:off x="3113" y="2128"/>
              <a:ext cx="6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273"/>
            <p:cNvPicPr>
              <a:picLocks noChangeAspect="1" noChangeArrowheads="1"/>
            </p:cNvPicPr>
            <p:nvPr/>
          </p:nvPicPr>
          <p:blipFill>
            <a:blip r:embed="rId265">
              <a:extLst>
                <a:ext uri="{28A0092B-C50C-407E-A947-70E740481C1C}">
                  <a14:useLocalDpi xmlns:a14="http://schemas.microsoft.com/office/drawing/2010/main" val="0"/>
                </a:ext>
              </a:extLst>
            </a:blip>
            <a:srcRect/>
            <a:stretch>
              <a:fillRect/>
            </a:stretch>
          </p:blipFill>
          <p:spPr bwMode="auto">
            <a:xfrm>
              <a:off x="3113" y="2128"/>
              <a:ext cx="6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274"/>
            <p:cNvPicPr>
              <a:picLocks noChangeAspect="1" noChangeArrowheads="1"/>
            </p:cNvPicPr>
            <p:nvPr/>
          </p:nvPicPr>
          <p:blipFill>
            <a:blip r:embed="rId266">
              <a:extLst>
                <a:ext uri="{28A0092B-C50C-407E-A947-70E740481C1C}">
                  <a14:useLocalDpi xmlns:a14="http://schemas.microsoft.com/office/drawing/2010/main" val="0"/>
                </a:ext>
              </a:extLst>
            </a:blip>
            <a:srcRect/>
            <a:stretch>
              <a:fillRect/>
            </a:stretch>
          </p:blipFill>
          <p:spPr bwMode="auto">
            <a:xfrm>
              <a:off x="3074" y="2215"/>
              <a:ext cx="6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275"/>
            <p:cNvPicPr>
              <a:picLocks noChangeAspect="1" noChangeArrowheads="1"/>
            </p:cNvPicPr>
            <p:nvPr/>
          </p:nvPicPr>
          <p:blipFill>
            <a:blip r:embed="rId267">
              <a:extLst>
                <a:ext uri="{28A0092B-C50C-407E-A947-70E740481C1C}">
                  <a14:useLocalDpi xmlns:a14="http://schemas.microsoft.com/office/drawing/2010/main" val="0"/>
                </a:ext>
              </a:extLst>
            </a:blip>
            <a:srcRect/>
            <a:stretch>
              <a:fillRect/>
            </a:stretch>
          </p:blipFill>
          <p:spPr bwMode="auto">
            <a:xfrm>
              <a:off x="3074" y="2215"/>
              <a:ext cx="6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276"/>
            <p:cNvPicPr>
              <a:picLocks noChangeAspect="1" noChangeArrowheads="1"/>
            </p:cNvPicPr>
            <p:nvPr/>
          </p:nvPicPr>
          <p:blipFill>
            <a:blip r:embed="rId268">
              <a:extLst>
                <a:ext uri="{28A0092B-C50C-407E-A947-70E740481C1C}">
                  <a14:useLocalDpi xmlns:a14="http://schemas.microsoft.com/office/drawing/2010/main" val="0"/>
                </a:ext>
              </a:extLst>
            </a:blip>
            <a:srcRect/>
            <a:stretch>
              <a:fillRect/>
            </a:stretch>
          </p:blipFill>
          <p:spPr bwMode="auto">
            <a:xfrm>
              <a:off x="3022" y="2132"/>
              <a:ext cx="11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277"/>
            <p:cNvPicPr>
              <a:picLocks noChangeAspect="1" noChangeArrowheads="1"/>
            </p:cNvPicPr>
            <p:nvPr/>
          </p:nvPicPr>
          <p:blipFill>
            <a:blip r:embed="rId269">
              <a:extLst>
                <a:ext uri="{28A0092B-C50C-407E-A947-70E740481C1C}">
                  <a14:useLocalDpi xmlns:a14="http://schemas.microsoft.com/office/drawing/2010/main" val="0"/>
                </a:ext>
              </a:extLst>
            </a:blip>
            <a:srcRect/>
            <a:stretch>
              <a:fillRect/>
            </a:stretch>
          </p:blipFill>
          <p:spPr bwMode="auto">
            <a:xfrm>
              <a:off x="3022" y="2132"/>
              <a:ext cx="11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278"/>
            <p:cNvPicPr>
              <a:picLocks noChangeAspect="1" noChangeArrowheads="1"/>
            </p:cNvPicPr>
            <p:nvPr/>
          </p:nvPicPr>
          <p:blipFill>
            <a:blip r:embed="rId270">
              <a:extLst>
                <a:ext uri="{28A0092B-C50C-407E-A947-70E740481C1C}">
                  <a14:useLocalDpi xmlns:a14="http://schemas.microsoft.com/office/drawing/2010/main" val="0"/>
                </a:ext>
              </a:extLst>
            </a:blip>
            <a:srcRect/>
            <a:stretch>
              <a:fillRect/>
            </a:stretch>
          </p:blipFill>
          <p:spPr bwMode="auto">
            <a:xfrm>
              <a:off x="3013" y="2119"/>
              <a:ext cx="4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279"/>
            <p:cNvPicPr>
              <a:picLocks noChangeAspect="1" noChangeArrowheads="1"/>
            </p:cNvPicPr>
            <p:nvPr/>
          </p:nvPicPr>
          <p:blipFill>
            <a:blip r:embed="rId271">
              <a:extLst>
                <a:ext uri="{28A0092B-C50C-407E-A947-70E740481C1C}">
                  <a14:useLocalDpi xmlns:a14="http://schemas.microsoft.com/office/drawing/2010/main" val="0"/>
                </a:ext>
              </a:extLst>
            </a:blip>
            <a:srcRect/>
            <a:stretch>
              <a:fillRect/>
            </a:stretch>
          </p:blipFill>
          <p:spPr bwMode="auto">
            <a:xfrm>
              <a:off x="3013" y="2119"/>
              <a:ext cx="4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80"/>
            <p:cNvPicPr>
              <a:picLocks noChangeAspect="1" noChangeArrowheads="1"/>
            </p:cNvPicPr>
            <p:nvPr/>
          </p:nvPicPr>
          <p:blipFill>
            <a:blip r:embed="rId272">
              <a:extLst>
                <a:ext uri="{28A0092B-C50C-407E-A947-70E740481C1C}">
                  <a14:useLocalDpi xmlns:a14="http://schemas.microsoft.com/office/drawing/2010/main" val="0"/>
                </a:ext>
              </a:extLst>
            </a:blip>
            <a:srcRect/>
            <a:stretch>
              <a:fillRect/>
            </a:stretch>
          </p:blipFill>
          <p:spPr bwMode="auto">
            <a:xfrm>
              <a:off x="2883" y="1416"/>
              <a:ext cx="18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81"/>
            <p:cNvPicPr>
              <a:picLocks noChangeAspect="1" noChangeArrowheads="1"/>
            </p:cNvPicPr>
            <p:nvPr/>
          </p:nvPicPr>
          <p:blipFill>
            <a:blip r:embed="rId273">
              <a:extLst>
                <a:ext uri="{28A0092B-C50C-407E-A947-70E740481C1C}">
                  <a14:useLocalDpi xmlns:a14="http://schemas.microsoft.com/office/drawing/2010/main" val="0"/>
                </a:ext>
              </a:extLst>
            </a:blip>
            <a:srcRect/>
            <a:stretch>
              <a:fillRect/>
            </a:stretch>
          </p:blipFill>
          <p:spPr bwMode="auto">
            <a:xfrm>
              <a:off x="2883" y="1416"/>
              <a:ext cx="18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82"/>
            <p:cNvPicPr>
              <a:picLocks noChangeAspect="1" noChangeArrowheads="1"/>
            </p:cNvPicPr>
            <p:nvPr/>
          </p:nvPicPr>
          <p:blipFill>
            <a:blip r:embed="rId274">
              <a:extLst>
                <a:ext uri="{28A0092B-C50C-407E-A947-70E740481C1C}">
                  <a14:useLocalDpi xmlns:a14="http://schemas.microsoft.com/office/drawing/2010/main" val="0"/>
                </a:ext>
              </a:extLst>
            </a:blip>
            <a:srcRect/>
            <a:stretch>
              <a:fillRect/>
            </a:stretch>
          </p:blipFill>
          <p:spPr bwMode="auto">
            <a:xfrm>
              <a:off x="2996" y="1399"/>
              <a:ext cx="16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83"/>
            <p:cNvPicPr>
              <a:picLocks noChangeAspect="1" noChangeArrowheads="1"/>
            </p:cNvPicPr>
            <p:nvPr/>
          </p:nvPicPr>
          <p:blipFill>
            <a:blip r:embed="rId275">
              <a:extLst>
                <a:ext uri="{28A0092B-C50C-407E-A947-70E740481C1C}">
                  <a14:useLocalDpi xmlns:a14="http://schemas.microsoft.com/office/drawing/2010/main" val="0"/>
                </a:ext>
              </a:extLst>
            </a:blip>
            <a:srcRect/>
            <a:stretch>
              <a:fillRect/>
            </a:stretch>
          </p:blipFill>
          <p:spPr bwMode="auto">
            <a:xfrm>
              <a:off x="2996" y="1399"/>
              <a:ext cx="16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84"/>
            <p:cNvPicPr>
              <a:picLocks noChangeAspect="1" noChangeArrowheads="1"/>
            </p:cNvPicPr>
            <p:nvPr/>
          </p:nvPicPr>
          <p:blipFill>
            <a:blip r:embed="rId276">
              <a:extLst>
                <a:ext uri="{28A0092B-C50C-407E-A947-70E740481C1C}">
                  <a14:useLocalDpi xmlns:a14="http://schemas.microsoft.com/office/drawing/2010/main" val="0"/>
                </a:ext>
              </a:extLst>
            </a:blip>
            <a:srcRect/>
            <a:stretch>
              <a:fillRect/>
            </a:stretch>
          </p:blipFill>
          <p:spPr bwMode="auto">
            <a:xfrm>
              <a:off x="3035" y="1462"/>
              <a:ext cx="7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85"/>
            <p:cNvPicPr>
              <a:picLocks noChangeAspect="1" noChangeArrowheads="1"/>
            </p:cNvPicPr>
            <p:nvPr/>
          </p:nvPicPr>
          <p:blipFill>
            <a:blip r:embed="rId277">
              <a:extLst>
                <a:ext uri="{28A0092B-C50C-407E-A947-70E740481C1C}">
                  <a14:useLocalDpi xmlns:a14="http://schemas.microsoft.com/office/drawing/2010/main" val="0"/>
                </a:ext>
              </a:extLst>
            </a:blip>
            <a:srcRect/>
            <a:stretch>
              <a:fillRect/>
            </a:stretch>
          </p:blipFill>
          <p:spPr bwMode="auto">
            <a:xfrm>
              <a:off x="3035" y="1462"/>
              <a:ext cx="7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86"/>
            <p:cNvPicPr>
              <a:picLocks noChangeAspect="1" noChangeArrowheads="1"/>
            </p:cNvPicPr>
            <p:nvPr/>
          </p:nvPicPr>
          <p:blipFill>
            <a:blip r:embed="rId278">
              <a:extLst>
                <a:ext uri="{28A0092B-C50C-407E-A947-70E740481C1C}">
                  <a14:useLocalDpi xmlns:a14="http://schemas.microsoft.com/office/drawing/2010/main" val="0"/>
                </a:ext>
              </a:extLst>
            </a:blip>
            <a:srcRect/>
            <a:stretch>
              <a:fillRect/>
            </a:stretch>
          </p:blipFill>
          <p:spPr bwMode="auto">
            <a:xfrm>
              <a:off x="3381" y="2136"/>
              <a:ext cx="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87"/>
            <p:cNvPicPr>
              <a:picLocks noChangeAspect="1" noChangeArrowheads="1"/>
            </p:cNvPicPr>
            <p:nvPr/>
          </p:nvPicPr>
          <p:blipFill>
            <a:blip r:embed="rId279">
              <a:extLst>
                <a:ext uri="{28A0092B-C50C-407E-A947-70E740481C1C}">
                  <a14:useLocalDpi xmlns:a14="http://schemas.microsoft.com/office/drawing/2010/main" val="0"/>
                </a:ext>
              </a:extLst>
            </a:blip>
            <a:srcRect/>
            <a:stretch>
              <a:fillRect/>
            </a:stretch>
          </p:blipFill>
          <p:spPr bwMode="auto">
            <a:xfrm>
              <a:off x="3381" y="2136"/>
              <a:ext cx="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88"/>
            <p:cNvPicPr>
              <a:picLocks noChangeAspect="1" noChangeArrowheads="1"/>
            </p:cNvPicPr>
            <p:nvPr/>
          </p:nvPicPr>
          <p:blipFill>
            <a:blip r:embed="rId280">
              <a:extLst>
                <a:ext uri="{28A0092B-C50C-407E-A947-70E740481C1C}">
                  <a14:useLocalDpi xmlns:a14="http://schemas.microsoft.com/office/drawing/2010/main" val="0"/>
                </a:ext>
              </a:extLst>
            </a:blip>
            <a:srcRect/>
            <a:stretch>
              <a:fillRect/>
            </a:stretch>
          </p:blipFill>
          <p:spPr bwMode="auto">
            <a:xfrm>
              <a:off x="3407" y="2128"/>
              <a:ext cx="10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89"/>
            <p:cNvPicPr>
              <a:picLocks noChangeAspect="1" noChangeArrowheads="1"/>
            </p:cNvPicPr>
            <p:nvPr/>
          </p:nvPicPr>
          <p:blipFill>
            <a:blip r:embed="rId281">
              <a:extLst>
                <a:ext uri="{28A0092B-C50C-407E-A947-70E740481C1C}">
                  <a14:useLocalDpi xmlns:a14="http://schemas.microsoft.com/office/drawing/2010/main" val="0"/>
                </a:ext>
              </a:extLst>
            </a:blip>
            <a:srcRect/>
            <a:stretch>
              <a:fillRect/>
            </a:stretch>
          </p:blipFill>
          <p:spPr bwMode="auto">
            <a:xfrm>
              <a:off x="3407" y="2128"/>
              <a:ext cx="10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90"/>
            <p:cNvPicPr>
              <a:picLocks noChangeAspect="1" noChangeArrowheads="1"/>
            </p:cNvPicPr>
            <p:nvPr/>
          </p:nvPicPr>
          <p:blipFill>
            <a:blip r:embed="rId282">
              <a:extLst>
                <a:ext uri="{28A0092B-C50C-407E-A947-70E740481C1C}">
                  <a14:useLocalDpi xmlns:a14="http://schemas.microsoft.com/office/drawing/2010/main" val="0"/>
                </a:ext>
              </a:extLst>
            </a:blip>
            <a:srcRect/>
            <a:stretch>
              <a:fillRect/>
            </a:stretch>
          </p:blipFill>
          <p:spPr bwMode="auto">
            <a:xfrm>
              <a:off x="3325" y="2102"/>
              <a:ext cx="12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291"/>
            <p:cNvPicPr>
              <a:picLocks noChangeAspect="1" noChangeArrowheads="1"/>
            </p:cNvPicPr>
            <p:nvPr/>
          </p:nvPicPr>
          <p:blipFill>
            <a:blip r:embed="rId283">
              <a:extLst>
                <a:ext uri="{28A0092B-C50C-407E-A947-70E740481C1C}">
                  <a14:useLocalDpi xmlns:a14="http://schemas.microsoft.com/office/drawing/2010/main" val="0"/>
                </a:ext>
              </a:extLst>
            </a:blip>
            <a:srcRect/>
            <a:stretch>
              <a:fillRect/>
            </a:stretch>
          </p:blipFill>
          <p:spPr bwMode="auto">
            <a:xfrm>
              <a:off x="3325" y="2102"/>
              <a:ext cx="12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292"/>
            <p:cNvPicPr>
              <a:picLocks noChangeAspect="1" noChangeArrowheads="1"/>
            </p:cNvPicPr>
            <p:nvPr/>
          </p:nvPicPr>
          <p:blipFill>
            <a:blip r:embed="rId284">
              <a:extLst>
                <a:ext uri="{28A0092B-C50C-407E-A947-70E740481C1C}">
                  <a14:useLocalDpi xmlns:a14="http://schemas.microsoft.com/office/drawing/2010/main" val="0"/>
                </a:ext>
              </a:extLst>
            </a:blip>
            <a:srcRect/>
            <a:stretch>
              <a:fillRect/>
            </a:stretch>
          </p:blipFill>
          <p:spPr bwMode="auto">
            <a:xfrm>
              <a:off x="3519" y="2115"/>
              <a:ext cx="24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293"/>
            <p:cNvPicPr>
              <a:picLocks noChangeAspect="1" noChangeArrowheads="1"/>
            </p:cNvPicPr>
            <p:nvPr/>
          </p:nvPicPr>
          <p:blipFill>
            <a:blip r:embed="rId285">
              <a:extLst>
                <a:ext uri="{28A0092B-C50C-407E-A947-70E740481C1C}">
                  <a14:useLocalDpi xmlns:a14="http://schemas.microsoft.com/office/drawing/2010/main" val="0"/>
                </a:ext>
              </a:extLst>
            </a:blip>
            <a:srcRect/>
            <a:stretch>
              <a:fillRect/>
            </a:stretch>
          </p:blipFill>
          <p:spPr bwMode="auto">
            <a:xfrm>
              <a:off x="3519" y="2115"/>
              <a:ext cx="24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294"/>
            <p:cNvPicPr>
              <a:picLocks noChangeAspect="1" noChangeArrowheads="1"/>
            </p:cNvPicPr>
            <p:nvPr/>
          </p:nvPicPr>
          <p:blipFill>
            <a:blip r:embed="rId286">
              <a:extLst>
                <a:ext uri="{28A0092B-C50C-407E-A947-70E740481C1C}">
                  <a14:useLocalDpi xmlns:a14="http://schemas.microsoft.com/office/drawing/2010/main" val="0"/>
                </a:ext>
              </a:extLst>
            </a:blip>
            <a:srcRect/>
            <a:stretch>
              <a:fillRect/>
            </a:stretch>
          </p:blipFill>
          <p:spPr bwMode="auto">
            <a:xfrm>
              <a:off x="3744" y="2140"/>
              <a:ext cx="13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95"/>
            <p:cNvPicPr>
              <a:picLocks noChangeAspect="1" noChangeArrowheads="1"/>
            </p:cNvPicPr>
            <p:nvPr/>
          </p:nvPicPr>
          <p:blipFill>
            <a:blip r:embed="rId287">
              <a:extLst>
                <a:ext uri="{28A0092B-C50C-407E-A947-70E740481C1C}">
                  <a14:useLocalDpi xmlns:a14="http://schemas.microsoft.com/office/drawing/2010/main" val="0"/>
                </a:ext>
              </a:extLst>
            </a:blip>
            <a:srcRect/>
            <a:stretch>
              <a:fillRect/>
            </a:stretch>
          </p:blipFill>
          <p:spPr bwMode="auto">
            <a:xfrm>
              <a:off x="3744" y="2140"/>
              <a:ext cx="13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96"/>
            <p:cNvPicPr>
              <a:picLocks noChangeAspect="1" noChangeArrowheads="1"/>
            </p:cNvPicPr>
            <p:nvPr/>
          </p:nvPicPr>
          <p:blipFill>
            <a:blip r:embed="rId288">
              <a:extLst>
                <a:ext uri="{28A0092B-C50C-407E-A947-70E740481C1C}">
                  <a14:useLocalDpi xmlns:a14="http://schemas.microsoft.com/office/drawing/2010/main" val="0"/>
                </a:ext>
              </a:extLst>
            </a:blip>
            <a:srcRect/>
            <a:stretch>
              <a:fillRect/>
            </a:stretch>
          </p:blipFill>
          <p:spPr bwMode="auto">
            <a:xfrm>
              <a:off x="3571" y="2077"/>
              <a:ext cx="28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97"/>
            <p:cNvPicPr>
              <a:picLocks noChangeAspect="1" noChangeArrowheads="1"/>
            </p:cNvPicPr>
            <p:nvPr/>
          </p:nvPicPr>
          <p:blipFill>
            <a:blip r:embed="rId289">
              <a:extLst>
                <a:ext uri="{28A0092B-C50C-407E-A947-70E740481C1C}">
                  <a14:useLocalDpi xmlns:a14="http://schemas.microsoft.com/office/drawing/2010/main" val="0"/>
                </a:ext>
              </a:extLst>
            </a:blip>
            <a:srcRect/>
            <a:stretch>
              <a:fillRect/>
            </a:stretch>
          </p:blipFill>
          <p:spPr bwMode="auto">
            <a:xfrm>
              <a:off x="3571" y="2077"/>
              <a:ext cx="28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98"/>
            <p:cNvPicPr>
              <a:picLocks noChangeAspect="1" noChangeArrowheads="1"/>
            </p:cNvPicPr>
            <p:nvPr/>
          </p:nvPicPr>
          <p:blipFill>
            <a:blip r:embed="rId290">
              <a:extLst>
                <a:ext uri="{28A0092B-C50C-407E-A947-70E740481C1C}">
                  <a14:useLocalDpi xmlns:a14="http://schemas.microsoft.com/office/drawing/2010/main" val="0"/>
                </a:ext>
              </a:extLst>
            </a:blip>
            <a:srcRect/>
            <a:stretch>
              <a:fillRect/>
            </a:stretch>
          </p:blipFill>
          <p:spPr bwMode="auto">
            <a:xfrm>
              <a:off x="3792" y="2107"/>
              <a:ext cx="17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99"/>
            <p:cNvPicPr>
              <a:picLocks noChangeAspect="1" noChangeArrowheads="1"/>
            </p:cNvPicPr>
            <p:nvPr/>
          </p:nvPicPr>
          <p:blipFill>
            <a:blip r:embed="rId291">
              <a:extLst>
                <a:ext uri="{28A0092B-C50C-407E-A947-70E740481C1C}">
                  <a14:useLocalDpi xmlns:a14="http://schemas.microsoft.com/office/drawing/2010/main" val="0"/>
                </a:ext>
              </a:extLst>
            </a:blip>
            <a:srcRect/>
            <a:stretch>
              <a:fillRect/>
            </a:stretch>
          </p:blipFill>
          <p:spPr bwMode="auto">
            <a:xfrm>
              <a:off x="3792" y="2107"/>
              <a:ext cx="17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300"/>
            <p:cNvPicPr>
              <a:picLocks noChangeAspect="1" noChangeArrowheads="1"/>
            </p:cNvPicPr>
            <p:nvPr/>
          </p:nvPicPr>
          <p:blipFill>
            <a:blip r:embed="rId292">
              <a:extLst>
                <a:ext uri="{28A0092B-C50C-407E-A947-70E740481C1C}">
                  <a14:useLocalDpi xmlns:a14="http://schemas.microsoft.com/office/drawing/2010/main" val="0"/>
                </a:ext>
              </a:extLst>
            </a:blip>
            <a:srcRect/>
            <a:stretch>
              <a:fillRect/>
            </a:stretch>
          </p:blipFill>
          <p:spPr bwMode="auto">
            <a:xfrm>
              <a:off x="3428" y="1927"/>
              <a:ext cx="64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301"/>
            <p:cNvPicPr>
              <a:picLocks noChangeAspect="1" noChangeArrowheads="1"/>
            </p:cNvPicPr>
            <p:nvPr/>
          </p:nvPicPr>
          <p:blipFill>
            <a:blip r:embed="rId293">
              <a:extLst>
                <a:ext uri="{28A0092B-C50C-407E-A947-70E740481C1C}">
                  <a14:useLocalDpi xmlns:a14="http://schemas.microsoft.com/office/drawing/2010/main" val="0"/>
                </a:ext>
              </a:extLst>
            </a:blip>
            <a:srcRect/>
            <a:stretch>
              <a:fillRect/>
            </a:stretch>
          </p:blipFill>
          <p:spPr bwMode="auto">
            <a:xfrm>
              <a:off x="3428" y="1927"/>
              <a:ext cx="64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302"/>
            <p:cNvPicPr>
              <a:picLocks noChangeAspect="1" noChangeArrowheads="1"/>
            </p:cNvPicPr>
            <p:nvPr/>
          </p:nvPicPr>
          <p:blipFill>
            <a:blip r:embed="rId294">
              <a:extLst>
                <a:ext uri="{28A0092B-C50C-407E-A947-70E740481C1C}">
                  <a14:useLocalDpi xmlns:a14="http://schemas.microsoft.com/office/drawing/2010/main" val="0"/>
                </a:ext>
              </a:extLst>
            </a:blip>
            <a:srcRect/>
            <a:stretch>
              <a:fillRect/>
            </a:stretch>
          </p:blipFill>
          <p:spPr bwMode="auto">
            <a:xfrm>
              <a:off x="3134" y="1475"/>
              <a:ext cx="2509"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303"/>
            <p:cNvPicPr>
              <a:picLocks noChangeAspect="1" noChangeArrowheads="1"/>
            </p:cNvPicPr>
            <p:nvPr/>
          </p:nvPicPr>
          <p:blipFill>
            <a:blip r:embed="rId295">
              <a:extLst>
                <a:ext uri="{28A0092B-C50C-407E-A947-70E740481C1C}">
                  <a14:useLocalDpi xmlns:a14="http://schemas.microsoft.com/office/drawing/2010/main" val="0"/>
                </a:ext>
              </a:extLst>
            </a:blip>
            <a:srcRect/>
            <a:stretch>
              <a:fillRect/>
            </a:stretch>
          </p:blipFill>
          <p:spPr bwMode="auto">
            <a:xfrm>
              <a:off x="3134" y="1475"/>
              <a:ext cx="2509"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304"/>
            <p:cNvPicPr>
              <a:picLocks noChangeAspect="1" noChangeArrowheads="1"/>
            </p:cNvPicPr>
            <p:nvPr/>
          </p:nvPicPr>
          <p:blipFill>
            <a:blip r:embed="rId296">
              <a:extLst>
                <a:ext uri="{28A0092B-C50C-407E-A947-70E740481C1C}">
                  <a14:useLocalDpi xmlns:a14="http://schemas.microsoft.com/office/drawing/2010/main" val="0"/>
                </a:ext>
              </a:extLst>
            </a:blip>
            <a:srcRect/>
            <a:stretch>
              <a:fillRect/>
            </a:stretch>
          </p:blipFill>
          <p:spPr bwMode="auto">
            <a:xfrm>
              <a:off x="3502" y="1491"/>
              <a:ext cx="29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305"/>
            <p:cNvPicPr>
              <a:picLocks noChangeAspect="1" noChangeArrowheads="1"/>
            </p:cNvPicPr>
            <p:nvPr/>
          </p:nvPicPr>
          <p:blipFill>
            <a:blip r:embed="rId297">
              <a:extLst>
                <a:ext uri="{28A0092B-C50C-407E-A947-70E740481C1C}">
                  <a14:useLocalDpi xmlns:a14="http://schemas.microsoft.com/office/drawing/2010/main" val="0"/>
                </a:ext>
              </a:extLst>
            </a:blip>
            <a:srcRect/>
            <a:stretch>
              <a:fillRect/>
            </a:stretch>
          </p:blipFill>
          <p:spPr bwMode="auto">
            <a:xfrm>
              <a:off x="3502" y="1491"/>
              <a:ext cx="29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306"/>
            <p:cNvPicPr>
              <a:picLocks noChangeAspect="1" noChangeArrowheads="1"/>
            </p:cNvPicPr>
            <p:nvPr/>
          </p:nvPicPr>
          <p:blipFill>
            <a:blip r:embed="rId298">
              <a:extLst>
                <a:ext uri="{28A0092B-C50C-407E-A947-70E740481C1C}">
                  <a14:useLocalDpi xmlns:a14="http://schemas.microsoft.com/office/drawing/2010/main" val="0"/>
                </a:ext>
              </a:extLst>
            </a:blip>
            <a:srcRect/>
            <a:stretch>
              <a:fillRect/>
            </a:stretch>
          </p:blipFill>
          <p:spPr bwMode="auto">
            <a:xfrm>
              <a:off x="4233" y="1428"/>
              <a:ext cx="11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307"/>
            <p:cNvPicPr>
              <a:picLocks noChangeAspect="1" noChangeArrowheads="1"/>
            </p:cNvPicPr>
            <p:nvPr/>
          </p:nvPicPr>
          <p:blipFill>
            <a:blip r:embed="rId299">
              <a:extLst>
                <a:ext uri="{28A0092B-C50C-407E-A947-70E740481C1C}">
                  <a14:useLocalDpi xmlns:a14="http://schemas.microsoft.com/office/drawing/2010/main" val="0"/>
                </a:ext>
              </a:extLst>
            </a:blip>
            <a:srcRect/>
            <a:stretch>
              <a:fillRect/>
            </a:stretch>
          </p:blipFill>
          <p:spPr bwMode="auto">
            <a:xfrm>
              <a:off x="4233" y="1428"/>
              <a:ext cx="11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308"/>
            <p:cNvPicPr>
              <a:picLocks noChangeAspect="1" noChangeArrowheads="1"/>
            </p:cNvPicPr>
            <p:nvPr/>
          </p:nvPicPr>
          <p:blipFill>
            <a:blip r:embed="rId300">
              <a:extLst>
                <a:ext uri="{28A0092B-C50C-407E-A947-70E740481C1C}">
                  <a14:useLocalDpi xmlns:a14="http://schemas.microsoft.com/office/drawing/2010/main" val="0"/>
                </a:ext>
              </a:extLst>
            </a:blip>
            <a:srcRect/>
            <a:stretch>
              <a:fillRect/>
            </a:stretch>
          </p:blipFill>
          <p:spPr bwMode="auto">
            <a:xfrm>
              <a:off x="4146" y="1408"/>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309"/>
            <p:cNvPicPr>
              <a:picLocks noChangeAspect="1" noChangeArrowheads="1"/>
            </p:cNvPicPr>
            <p:nvPr/>
          </p:nvPicPr>
          <p:blipFill>
            <a:blip r:embed="rId301">
              <a:extLst>
                <a:ext uri="{28A0092B-C50C-407E-A947-70E740481C1C}">
                  <a14:useLocalDpi xmlns:a14="http://schemas.microsoft.com/office/drawing/2010/main" val="0"/>
                </a:ext>
              </a:extLst>
            </a:blip>
            <a:srcRect/>
            <a:stretch>
              <a:fillRect/>
            </a:stretch>
          </p:blipFill>
          <p:spPr bwMode="auto">
            <a:xfrm>
              <a:off x="4146" y="1408"/>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310"/>
            <p:cNvPicPr>
              <a:picLocks noChangeAspect="1" noChangeArrowheads="1"/>
            </p:cNvPicPr>
            <p:nvPr/>
          </p:nvPicPr>
          <p:blipFill>
            <a:blip r:embed="rId302">
              <a:extLst>
                <a:ext uri="{28A0092B-C50C-407E-A947-70E740481C1C}">
                  <a14:useLocalDpi xmlns:a14="http://schemas.microsoft.com/office/drawing/2010/main" val="0"/>
                </a:ext>
              </a:extLst>
            </a:blip>
            <a:srcRect/>
            <a:stretch>
              <a:fillRect/>
            </a:stretch>
          </p:blipFill>
          <p:spPr bwMode="auto">
            <a:xfrm>
              <a:off x="4125" y="1378"/>
              <a:ext cx="108"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311"/>
            <p:cNvPicPr>
              <a:picLocks noChangeAspect="1" noChangeArrowheads="1"/>
            </p:cNvPicPr>
            <p:nvPr/>
          </p:nvPicPr>
          <p:blipFill>
            <a:blip r:embed="rId303">
              <a:extLst>
                <a:ext uri="{28A0092B-C50C-407E-A947-70E740481C1C}">
                  <a14:useLocalDpi xmlns:a14="http://schemas.microsoft.com/office/drawing/2010/main" val="0"/>
                </a:ext>
              </a:extLst>
            </a:blip>
            <a:srcRect/>
            <a:stretch>
              <a:fillRect/>
            </a:stretch>
          </p:blipFill>
          <p:spPr bwMode="auto">
            <a:xfrm>
              <a:off x="4125" y="1378"/>
              <a:ext cx="108"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312"/>
            <p:cNvPicPr>
              <a:picLocks noChangeAspect="1" noChangeArrowheads="1"/>
            </p:cNvPicPr>
            <p:nvPr/>
          </p:nvPicPr>
          <p:blipFill>
            <a:blip r:embed="rId304">
              <a:extLst>
                <a:ext uri="{28A0092B-C50C-407E-A947-70E740481C1C}">
                  <a14:useLocalDpi xmlns:a14="http://schemas.microsoft.com/office/drawing/2010/main" val="0"/>
                </a:ext>
              </a:extLst>
            </a:blip>
            <a:srcRect/>
            <a:stretch>
              <a:fillRect/>
            </a:stretch>
          </p:blipFill>
          <p:spPr bwMode="auto">
            <a:xfrm>
              <a:off x="4808" y="1512"/>
              <a:ext cx="1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313"/>
            <p:cNvPicPr>
              <a:picLocks noChangeAspect="1" noChangeArrowheads="1"/>
            </p:cNvPicPr>
            <p:nvPr/>
          </p:nvPicPr>
          <p:blipFill>
            <a:blip r:embed="rId305">
              <a:extLst>
                <a:ext uri="{28A0092B-C50C-407E-A947-70E740481C1C}">
                  <a14:useLocalDpi xmlns:a14="http://schemas.microsoft.com/office/drawing/2010/main" val="0"/>
                </a:ext>
              </a:extLst>
            </a:blip>
            <a:srcRect/>
            <a:stretch>
              <a:fillRect/>
            </a:stretch>
          </p:blipFill>
          <p:spPr bwMode="auto">
            <a:xfrm>
              <a:off x="4808" y="1512"/>
              <a:ext cx="1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314"/>
            <p:cNvPicPr>
              <a:picLocks noChangeAspect="1" noChangeArrowheads="1"/>
            </p:cNvPicPr>
            <p:nvPr/>
          </p:nvPicPr>
          <p:blipFill>
            <a:blip r:embed="rId306">
              <a:extLst>
                <a:ext uri="{28A0092B-C50C-407E-A947-70E740481C1C}">
                  <a14:useLocalDpi xmlns:a14="http://schemas.microsoft.com/office/drawing/2010/main" val="0"/>
                </a:ext>
              </a:extLst>
            </a:blip>
            <a:srcRect/>
            <a:stretch>
              <a:fillRect/>
            </a:stretch>
          </p:blipFill>
          <p:spPr bwMode="auto">
            <a:xfrm>
              <a:off x="4946" y="1529"/>
              <a:ext cx="10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315"/>
            <p:cNvPicPr>
              <a:picLocks noChangeAspect="1" noChangeArrowheads="1"/>
            </p:cNvPicPr>
            <p:nvPr/>
          </p:nvPicPr>
          <p:blipFill>
            <a:blip r:embed="rId307">
              <a:extLst>
                <a:ext uri="{28A0092B-C50C-407E-A947-70E740481C1C}">
                  <a14:useLocalDpi xmlns:a14="http://schemas.microsoft.com/office/drawing/2010/main" val="0"/>
                </a:ext>
              </a:extLst>
            </a:blip>
            <a:srcRect/>
            <a:stretch>
              <a:fillRect/>
            </a:stretch>
          </p:blipFill>
          <p:spPr bwMode="auto">
            <a:xfrm>
              <a:off x="4946" y="1529"/>
              <a:ext cx="10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316"/>
            <p:cNvPicPr>
              <a:picLocks noChangeAspect="1" noChangeArrowheads="1"/>
            </p:cNvPicPr>
            <p:nvPr/>
          </p:nvPicPr>
          <p:blipFill>
            <a:blip r:embed="rId308">
              <a:extLst>
                <a:ext uri="{28A0092B-C50C-407E-A947-70E740481C1C}">
                  <a14:useLocalDpi xmlns:a14="http://schemas.microsoft.com/office/drawing/2010/main" val="0"/>
                </a:ext>
              </a:extLst>
            </a:blip>
            <a:srcRect/>
            <a:stretch>
              <a:fillRect/>
            </a:stretch>
          </p:blipFill>
          <p:spPr bwMode="auto">
            <a:xfrm>
              <a:off x="5444" y="1617"/>
              <a:ext cx="82"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Picture 317"/>
            <p:cNvPicPr>
              <a:picLocks noChangeAspect="1" noChangeArrowheads="1"/>
            </p:cNvPicPr>
            <p:nvPr/>
          </p:nvPicPr>
          <p:blipFill>
            <a:blip r:embed="rId309">
              <a:extLst>
                <a:ext uri="{28A0092B-C50C-407E-A947-70E740481C1C}">
                  <a14:useLocalDpi xmlns:a14="http://schemas.microsoft.com/office/drawing/2010/main" val="0"/>
                </a:ext>
              </a:extLst>
            </a:blip>
            <a:srcRect/>
            <a:stretch>
              <a:fillRect/>
            </a:stretch>
          </p:blipFill>
          <p:spPr bwMode="auto">
            <a:xfrm>
              <a:off x="5444" y="1617"/>
              <a:ext cx="82"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318"/>
            <p:cNvPicPr>
              <a:picLocks noChangeAspect="1" noChangeArrowheads="1"/>
            </p:cNvPicPr>
            <p:nvPr/>
          </p:nvPicPr>
          <p:blipFill>
            <a:blip r:embed="rId310">
              <a:extLst>
                <a:ext uri="{28A0092B-C50C-407E-A947-70E740481C1C}">
                  <a14:useLocalDpi xmlns:a14="http://schemas.microsoft.com/office/drawing/2010/main" val="0"/>
                </a:ext>
              </a:extLst>
            </a:blip>
            <a:srcRect/>
            <a:stretch>
              <a:fillRect/>
            </a:stretch>
          </p:blipFill>
          <p:spPr bwMode="auto">
            <a:xfrm>
              <a:off x="4881" y="193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319"/>
            <p:cNvPicPr>
              <a:picLocks noChangeAspect="1" noChangeArrowheads="1"/>
            </p:cNvPicPr>
            <p:nvPr/>
          </p:nvPicPr>
          <p:blipFill>
            <a:blip r:embed="rId311">
              <a:extLst>
                <a:ext uri="{28A0092B-C50C-407E-A947-70E740481C1C}">
                  <a14:useLocalDpi xmlns:a14="http://schemas.microsoft.com/office/drawing/2010/main" val="0"/>
                </a:ext>
              </a:extLst>
            </a:blip>
            <a:srcRect/>
            <a:stretch>
              <a:fillRect/>
            </a:stretch>
          </p:blipFill>
          <p:spPr bwMode="auto">
            <a:xfrm>
              <a:off x="4881" y="193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320"/>
            <p:cNvPicPr>
              <a:picLocks noChangeAspect="1" noChangeArrowheads="1"/>
            </p:cNvPicPr>
            <p:nvPr/>
          </p:nvPicPr>
          <p:blipFill>
            <a:blip r:embed="rId312">
              <a:extLst>
                <a:ext uri="{28A0092B-C50C-407E-A947-70E740481C1C}">
                  <a14:useLocalDpi xmlns:a14="http://schemas.microsoft.com/office/drawing/2010/main" val="0"/>
                </a:ext>
              </a:extLst>
            </a:blip>
            <a:srcRect/>
            <a:stretch>
              <a:fillRect/>
            </a:stretch>
          </p:blipFill>
          <p:spPr bwMode="auto">
            <a:xfrm>
              <a:off x="3398" y="2157"/>
              <a:ext cx="48"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321"/>
            <p:cNvPicPr>
              <a:picLocks noChangeAspect="1" noChangeArrowheads="1"/>
            </p:cNvPicPr>
            <p:nvPr/>
          </p:nvPicPr>
          <p:blipFill>
            <a:blip r:embed="rId313">
              <a:extLst>
                <a:ext uri="{28A0092B-C50C-407E-A947-70E740481C1C}">
                  <a14:useLocalDpi xmlns:a14="http://schemas.microsoft.com/office/drawing/2010/main" val="0"/>
                </a:ext>
              </a:extLst>
            </a:blip>
            <a:srcRect/>
            <a:stretch>
              <a:fillRect/>
            </a:stretch>
          </p:blipFill>
          <p:spPr bwMode="auto">
            <a:xfrm>
              <a:off x="3398" y="2157"/>
              <a:ext cx="48"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322"/>
            <p:cNvPicPr>
              <a:picLocks noChangeAspect="1" noChangeArrowheads="1"/>
            </p:cNvPicPr>
            <p:nvPr/>
          </p:nvPicPr>
          <p:blipFill>
            <a:blip r:embed="rId314">
              <a:extLst>
                <a:ext uri="{28A0092B-C50C-407E-A947-70E740481C1C}">
                  <a14:useLocalDpi xmlns:a14="http://schemas.microsoft.com/office/drawing/2010/main" val="0"/>
                </a:ext>
              </a:extLst>
            </a:blip>
            <a:srcRect/>
            <a:stretch>
              <a:fillRect/>
            </a:stretch>
          </p:blipFill>
          <p:spPr bwMode="auto">
            <a:xfrm>
              <a:off x="3212" y="2215"/>
              <a:ext cx="5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323"/>
            <p:cNvPicPr>
              <a:picLocks noChangeAspect="1" noChangeArrowheads="1"/>
            </p:cNvPicPr>
            <p:nvPr/>
          </p:nvPicPr>
          <p:blipFill>
            <a:blip r:embed="rId315">
              <a:extLst>
                <a:ext uri="{28A0092B-C50C-407E-A947-70E740481C1C}">
                  <a14:useLocalDpi xmlns:a14="http://schemas.microsoft.com/office/drawing/2010/main" val="0"/>
                </a:ext>
              </a:extLst>
            </a:blip>
            <a:srcRect/>
            <a:stretch>
              <a:fillRect/>
            </a:stretch>
          </p:blipFill>
          <p:spPr bwMode="auto">
            <a:xfrm>
              <a:off x="3212" y="2215"/>
              <a:ext cx="5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324"/>
            <p:cNvPicPr>
              <a:picLocks noChangeAspect="1" noChangeArrowheads="1"/>
            </p:cNvPicPr>
            <p:nvPr/>
          </p:nvPicPr>
          <p:blipFill>
            <a:blip r:embed="rId316">
              <a:extLst>
                <a:ext uri="{28A0092B-C50C-407E-A947-70E740481C1C}">
                  <a14:useLocalDpi xmlns:a14="http://schemas.microsoft.com/office/drawing/2010/main" val="0"/>
                </a:ext>
              </a:extLst>
            </a:blip>
            <a:srcRect/>
            <a:stretch>
              <a:fillRect/>
            </a:stretch>
          </p:blipFill>
          <p:spPr bwMode="auto">
            <a:xfrm>
              <a:off x="3117" y="2128"/>
              <a:ext cx="30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325"/>
            <p:cNvPicPr>
              <a:picLocks noChangeAspect="1" noChangeArrowheads="1"/>
            </p:cNvPicPr>
            <p:nvPr/>
          </p:nvPicPr>
          <p:blipFill>
            <a:blip r:embed="rId317">
              <a:extLst>
                <a:ext uri="{28A0092B-C50C-407E-A947-70E740481C1C}">
                  <a14:useLocalDpi xmlns:a14="http://schemas.microsoft.com/office/drawing/2010/main" val="0"/>
                </a:ext>
              </a:extLst>
            </a:blip>
            <a:srcRect/>
            <a:stretch>
              <a:fillRect/>
            </a:stretch>
          </p:blipFill>
          <p:spPr bwMode="auto">
            <a:xfrm>
              <a:off x="3117" y="2128"/>
              <a:ext cx="30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Picture 326"/>
            <p:cNvPicPr>
              <a:picLocks noChangeAspect="1" noChangeArrowheads="1"/>
            </p:cNvPicPr>
            <p:nvPr/>
          </p:nvPicPr>
          <p:blipFill>
            <a:blip r:embed="rId318">
              <a:extLst>
                <a:ext uri="{28A0092B-C50C-407E-A947-70E740481C1C}">
                  <a14:useLocalDpi xmlns:a14="http://schemas.microsoft.com/office/drawing/2010/main" val="0"/>
                </a:ext>
              </a:extLst>
            </a:blip>
            <a:srcRect/>
            <a:stretch>
              <a:fillRect/>
            </a:stretch>
          </p:blipFill>
          <p:spPr bwMode="auto">
            <a:xfrm>
              <a:off x="3251" y="2228"/>
              <a:ext cx="5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Picture 327"/>
            <p:cNvPicPr>
              <a:picLocks noChangeAspect="1" noChangeArrowheads="1"/>
            </p:cNvPicPr>
            <p:nvPr/>
          </p:nvPicPr>
          <p:blipFill>
            <a:blip r:embed="rId319">
              <a:extLst>
                <a:ext uri="{28A0092B-C50C-407E-A947-70E740481C1C}">
                  <a14:useLocalDpi xmlns:a14="http://schemas.microsoft.com/office/drawing/2010/main" val="0"/>
                </a:ext>
              </a:extLst>
            </a:blip>
            <a:srcRect/>
            <a:stretch>
              <a:fillRect/>
            </a:stretch>
          </p:blipFill>
          <p:spPr bwMode="auto">
            <a:xfrm>
              <a:off x="3251" y="2228"/>
              <a:ext cx="5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Picture 328"/>
            <p:cNvPicPr>
              <a:picLocks noChangeAspect="1" noChangeArrowheads="1"/>
            </p:cNvPicPr>
            <p:nvPr/>
          </p:nvPicPr>
          <p:blipFill>
            <a:blip r:embed="rId320">
              <a:extLst>
                <a:ext uri="{28A0092B-C50C-407E-A947-70E740481C1C}">
                  <a14:useLocalDpi xmlns:a14="http://schemas.microsoft.com/office/drawing/2010/main" val="0"/>
                </a:ext>
              </a:extLst>
            </a:blip>
            <a:srcRect/>
            <a:stretch>
              <a:fillRect/>
            </a:stretch>
          </p:blipFill>
          <p:spPr bwMode="auto">
            <a:xfrm>
              <a:off x="3255" y="2194"/>
              <a:ext cx="13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329"/>
            <p:cNvPicPr>
              <a:picLocks noChangeAspect="1" noChangeArrowheads="1"/>
            </p:cNvPicPr>
            <p:nvPr/>
          </p:nvPicPr>
          <p:blipFill>
            <a:blip r:embed="rId321">
              <a:extLst>
                <a:ext uri="{28A0092B-C50C-407E-A947-70E740481C1C}">
                  <a14:useLocalDpi xmlns:a14="http://schemas.microsoft.com/office/drawing/2010/main" val="0"/>
                </a:ext>
              </a:extLst>
            </a:blip>
            <a:srcRect/>
            <a:stretch>
              <a:fillRect/>
            </a:stretch>
          </p:blipFill>
          <p:spPr bwMode="auto">
            <a:xfrm>
              <a:off x="3255" y="2194"/>
              <a:ext cx="13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Picture 330"/>
            <p:cNvPicPr>
              <a:picLocks noChangeAspect="1" noChangeArrowheads="1"/>
            </p:cNvPicPr>
            <p:nvPr/>
          </p:nvPicPr>
          <p:blipFill>
            <a:blip r:embed="rId322">
              <a:extLst>
                <a:ext uri="{28A0092B-C50C-407E-A947-70E740481C1C}">
                  <a14:useLocalDpi xmlns:a14="http://schemas.microsoft.com/office/drawing/2010/main" val="0"/>
                </a:ext>
              </a:extLst>
            </a:blip>
            <a:srcRect/>
            <a:stretch>
              <a:fillRect/>
            </a:stretch>
          </p:blipFill>
          <p:spPr bwMode="auto">
            <a:xfrm>
              <a:off x="3238" y="2249"/>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Picture 331"/>
            <p:cNvPicPr>
              <a:picLocks noChangeAspect="1" noChangeArrowheads="1"/>
            </p:cNvPicPr>
            <p:nvPr/>
          </p:nvPicPr>
          <p:blipFill>
            <a:blip r:embed="rId323">
              <a:extLst>
                <a:ext uri="{28A0092B-C50C-407E-A947-70E740481C1C}">
                  <a14:useLocalDpi xmlns:a14="http://schemas.microsoft.com/office/drawing/2010/main" val="0"/>
                </a:ext>
              </a:extLst>
            </a:blip>
            <a:srcRect/>
            <a:stretch>
              <a:fillRect/>
            </a:stretch>
          </p:blipFill>
          <p:spPr bwMode="auto">
            <a:xfrm>
              <a:off x="3238" y="2249"/>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Picture 332"/>
            <p:cNvPicPr>
              <a:picLocks noChangeAspect="1" noChangeArrowheads="1"/>
            </p:cNvPicPr>
            <p:nvPr/>
          </p:nvPicPr>
          <p:blipFill>
            <a:blip r:embed="rId324">
              <a:extLst>
                <a:ext uri="{28A0092B-C50C-407E-A947-70E740481C1C}">
                  <a14:useLocalDpi xmlns:a14="http://schemas.microsoft.com/office/drawing/2010/main" val="0"/>
                </a:ext>
              </a:extLst>
            </a:blip>
            <a:srcRect/>
            <a:stretch>
              <a:fillRect/>
            </a:stretch>
          </p:blipFill>
          <p:spPr bwMode="auto">
            <a:xfrm>
              <a:off x="3312" y="2190"/>
              <a:ext cx="1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Picture 333"/>
            <p:cNvPicPr>
              <a:picLocks noChangeAspect="1" noChangeArrowheads="1"/>
            </p:cNvPicPr>
            <p:nvPr/>
          </p:nvPicPr>
          <p:blipFill>
            <a:blip r:embed="rId325">
              <a:extLst>
                <a:ext uri="{28A0092B-C50C-407E-A947-70E740481C1C}">
                  <a14:useLocalDpi xmlns:a14="http://schemas.microsoft.com/office/drawing/2010/main" val="0"/>
                </a:ext>
              </a:extLst>
            </a:blip>
            <a:srcRect/>
            <a:stretch>
              <a:fillRect/>
            </a:stretch>
          </p:blipFill>
          <p:spPr bwMode="auto">
            <a:xfrm>
              <a:off x="3312" y="2190"/>
              <a:ext cx="1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Picture 334"/>
            <p:cNvPicPr>
              <a:picLocks noChangeAspect="1" noChangeArrowheads="1"/>
            </p:cNvPicPr>
            <p:nvPr/>
          </p:nvPicPr>
          <p:blipFill>
            <a:blip r:embed="rId326">
              <a:extLst>
                <a:ext uri="{28A0092B-C50C-407E-A947-70E740481C1C}">
                  <a14:useLocalDpi xmlns:a14="http://schemas.microsoft.com/office/drawing/2010/main" val="0"/>
                </a:ext>
              </a:extLst>
            </a:blip>
            <a:srcRect/>
            <a:stretch>
              <a:fillRect/>
            </a:stretch>
          </p:blipFill>
          <p:spPr bwMode="auto">
            <a:xfrm>
              <a:off x="3428" y="2287"/>
              <a:ext cx="5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Picture 335"/>
            <p:cNvPicPr>
              <a:picLocks noChangeAspect="1" noChangeArrowheads="1"/>
            </p:cNvPicPr>
            <p:nvPr/>
          </p:nvPicPr>
          <p:blipFill>
            <a:blip r:embed="rId327">
              <a:extLst>
                <a:ext uri="{28A0092B-C50C-407E-A947-70E740481C1C}">
                  <a14:useLocalDpi xmlns:a14="http://schemas.microsoft.com/office/drawing/2010/main" val="0"/>
                </a:ext>
              </a:extLst>
            </a:blip>
            <a:srcRect/>
            <a:stretch>
              <a:fillRect/>
            </a:stretch>
          </p:blipFill>
          <p:spPr bwMode="auto">
            <a:xfrm>
              <a:off x="3428" y="2287"/>
              <a:ext cx="5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 name="Picture 336"/>
            <p:cNvPicPr>
              <a:picLocks noChangeAspect="1" noChangeArrowheads="1"/>
            </p:cNvPicPr>
            <p:nvPr/>
          </p:nvPicPr>
          <p:blipFill>
            <a:blip r:embed="rId328">
              <a:extLst>
                <a:ext uri="{28A0092B-C50C-407E-A947-70E740481C1C}">
                  <a14:useLocalDpi xmlns:a14="http://schemas.microsoft.com/office/drawing/2010/main" val="0"/>
                </a:ext>
              </a:extLst>
            </a:blip>
            <a:srcRect/>
            <a:stretch>
              <a:fillRect/>
            </a:stretch>
          </p:blipFill>
          <p:spPr bwMode="auto">
            <a:xfrm>
              <a:off x="3498" y="2341"/>
              <a:ext cx="10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337"/>
            <p:cNvPicPr>
              <a:picLocks noChangeAspect="1" noChangeArrowheads="1"/>
            </p:cNvPicPr>
            <p:nvPr/>
          </p:nvPicPr>
          <p:blipFill>
            <a:blip r:embed="rId329">
              <a:extLst>
                <a:ext uri="{28A0092B-C50C-407E-A947-70E740481C1C}">
                  <a14:useLocalDpi xmlns:a14="http://schemas.microsoft.com/office/drawing/2010/main" val="0"/>
                </a:ext>
              </a:extLst>
            </a:blip>
            <a:srcRect/>
            <a:stretch>
              <a:fillRect/>
            </a:stretch>
          </p:blipFill>
          <p:spPr bwMode="auto">
            <a:xfrm>
              <a:off x="3498" y="2341"/>
              <a:ext cx="10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338"/>
            <p:cNvPicPr>
              <a:picLocks noChangeAspect="1" noChangeArrowheads="1"/>
            </p:cNvPicPr>
            <p:nvPr/>
          </p:nvPicPr>
          <p:blipFill>
            <a:blip r:embed="rId330">
              <a:extLst>
                <a:ext uri="{28A0092B-C50C-407E-A947-70E740481C1C}">
                  <a14:useLocalDpi xmlns:a14="http://schemas.microsoft.com/office/drawing/2010/main" val="0"/>
                </a:ext>
              </a:extLst>
            </a:blip>
            <a:srcRect/>
            <a:stretch>
              <a:fillRect/>
            </a:stretch>
          </p:blipFill>
          <p:spPr bwMode="auto">
            <a:xfrm>
              <a:off x="3511" y="2358"/>
              <a:ext cx="14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Picture 339"/>
            <p:cNvPicPr>
              <a:picLocks noChangeAspect="1" noChangeArrowheads="1"/>
            </p:cNvPicPr>
            <p:nvPr/>
          </p:nvPicPr>
          <p:blipFill>
            <a:blip r:embed="rId331">
              <a:extLst>
                <a:ext uri="{28A0092B-C50C-407E-A947-70E740481C1C}">
                  <a14:useLocalDpi xmlns:a14="http://schemas.microsoft.com/office/drawing/2010/main" val="0"/>
                </a:ext>
              </a:extLst>
            </a:blip>
            <a:srcRect/>
            <a:stretch>
              <a:fillRect/>
            </a:stretch>
          </p:blipFill>
          <p:spPr bwMode="auto">
            <a:xfrm>
              <a:off x="3511" y="2358"/>
              <a:ext cx="14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340"/>
            <p:cNvPicPr>
              <a:picLocks noChangeAspect="1" noChangeArrowheads="1"/>
            </p:cNvPicPr>
            <p:nvPr/>
          </p:nvPicPr>
          <p:blipFill>
            <a:blip r:embed="rId332">
              <a:extLst>
                <a:ext uri="{28A0092B-C50C-407E-A947-70E740481C1C}">
                  <a14:useLocalDpi xmlns:a14="http://schemas.microsoft.com/office/drawing/2010/main" val="0"/>
                </a:ext>
              </a:extLst>
            </a:blip>
            <a:srcRect/>
            <a:stretch>
              <a:fillRect/>
            </a:stretch>
          </p:blipFill>
          <p:spPr bwMode="auto">
            <a:xfrm>
              <a:off x="3372" y="2429"/>
              <a:ext cx="1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341"/>
            <p:cNvPicPr>
              <a:picLocks noChangeAspect="1" noChangeArrowheads="1"/>
            </p:cNvPicPr>
            <p:nvPr/>
          </p:nvPicPr>
          <p:blipFill>
            <a:blip r:embed="rId333">
              <a:extLst>
                <a:ext uri="{28A0092B-C50C-407E-A947-70E740481C1C}">
                  <a14:useLocalDpi xmlns:a14="http://schemas.microsoft.com/office/drawing/2010/main" val="0"/>
                </a:ext>
              </a:extLst>
            </a:blip>
            <a:srcRect/>
            <a:stretch>
              <a:fillRect/>
            </a:stretch>
          </p:blipFill>
          <p:spPr bwMode="auto">
            <a:xfrm>
              <a:off x="3372" y="2429"/>
              <a:ext cx="1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342"/>
            <p:cNvPicPr>
              <a:picLocks noChangeAspect="1" noChangeArrowheads="1"/>
            </p:cNvPicPr>
            <p:nvPr/>
          </p:nvPicPr>
          <p:blipFill>
            <a:blip r:embed="rId334">
              <a:extLst>
                <a:ext uri="{28A0092B-C50C-407E-A947-70E740481C1C}">
                  <a14:useLocalDpi xmlns:a14="http://schemas.microsoft.com/office/drawing/2010/main" val="0"/>
                </a:ext>
              </a:extLst>
            </a:blip>
            <a:srcRect/>
            <a:stretch>
              <a:fillRect/>
            </a:stretch>
          </p:blipFill>
          <p:spPr bwMode="auto">
            <a:xfrm>
              <a:off x="3389" y="2157"/>
              <a:ext cx="32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343"/>
            <p:cNvPicPr>
              <a:picLocks noChangeAspect="1" noChangeArrowheads="1"/>
            </p:cNvPicPr>
            <p:nvPr/>
          </p:nvPicPr>
          <p:blipFill>
            <a:blip r:embed="rId335">
              <a:extLst>
                <a:ext uri="{28A0092B-C50C-407E-A947-70E740481C1C}">
                  <a14:useLocalDpi xmlns:a14="http://schemas.microsoft.com/office/drawing/2010/main" val="0"/>
                </a:ext>
              </a:extLst>
            </a:blip>
            <a:srcRect/>
            <a:stretch>
              <a:fillRect/>
            </a:stretch>
          </p:blipFill>
          <p:spPr bwMode="auto">
            <a:xfrm>
              <a:off x="3389" y="2157"/>
              <a:ext cx="32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344"/>
            <p:cNvPicPr>
              <a:picLocks noChangeAspect="1" noChangeArrowheads="1"/>
            </p:cNvPicPr>
            <p:nvPr/>
          </p:nvPicPr>
          <p:blipFill>
            <a:blip r:embed="rId336">
              <a:extLst>
                <a:ext uri="{28A0092B-C50C-407E-A947-70E740481C1C}">
                  <a14:useLocalDpi xmlns:a14="http://schemas.microsoft.com/office/drawing/2010/main" val="0"/>
                </a:ext>
              </a:extLst>
            </a:blip>
            <a:srcRect/>
            <a:stretch>
              <a:fillRect/>
            </a:stretch>
          </p:blipFill>
          <p:spPr bwMode="auto">
            <a:xfrm>
              <a:off x="3640" y="2174"/>
              <a:ext cx="24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345"/>
            <p:cNvPicPr>
              <a:picLocks noChangeAspect="1" noChangeArrowheads="1"/>
            </p:cNvPicPr>
            <p:nvPr/>
          </p:nvPicPr>
          <p:blipFill>
            <a:blip r:embed="rId337">
              <a:extLst>
                <a:ext uri="{28A0092B-C50C-407E-A947-70E740481C1C}">
                  <a14:useLocalDpi xmlns:a14="http://schemas.microsoft.com/office/drawing/2010/main" val="0"/>
                </a:ext>
              </a:extLst>
            </a:blip>
            <a:srcRect/>
            <a:stretch>
              <a:fillRect/>
            </a:stretch>
          </p:blipFill>
          <p:spPr bwMode="auto">
            <a:xfrm>
              <a:off x="3640" y="2174"/>
              <a:ext cx="24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346"/>
            <p:cNvPicPr>
              <a:picLocks noChangeAspect="1" noChangeArrowheads="1"/>
            </p:cNvPicPr>
            <p:nvPr/>
          </p:nvPicPr>
          <p:blipFill>
            <a:blip r:embed="rId338">
              <a:extLst>
                <a:ext uri="{28A0092B-C50C-407E-A947-70E740481C1C}">
                  <a14:useLocalDpi xmlns:a14="http://schemas.microsoft.com/office/drawing/2010/main" val="0"/>
                </a:ext>
              </a:extLst>
            </a:blip>
            <a:srcRect/>
            <a:stretch>
              <a:fillRect/>
            </a:stretch>
          </p:blipFill>
          <p:spPr bwMode="auto">
            <a:xfrm>
              <a:off x="3649" y="2194"/>
              <a:ext cx="2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347"/>
            <p:cNvPicPr>
              <a:picLocks noChangeAspect="1" noChangeArrowheads="1"/>
            </p:cNvPicPr>
            <p:nvPr/>
          </p:nvPicPr>
          <p:blipFill>
            <a:blip r:embed="rId339">
              <a:extLst>
                <a:ext uri="{28A0092B-C50C-407E-A947-70E740481C1C}">
                  <a14:useLocalDpi xmlns:a14="http://schemas.microsoft.com/office/drawing/2010/main" val="0"/>
                </a:ext>
              </a:extLst>
            </a:blip>
            <a:srcRect/>
            <a:stretch>
              <a:fillRect/>
            </a:stretch>
          </p:blipFill>
          <p:spPr bwMode="auto">
            <a:xfrm>
              <a:off x="3649" y="2194"/>
              <a:ext cx="2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348"/>
            <p:cNvPicPr>
              <a:picLocks noChangeAspect="1" noChangeArrowheads="1"/>
            </p:cNvPicPr>
            <p:nvPr/>
          </p:nvPicPr>
          <p:blipFill>
            <a:blip r:embed="rId340">
              <a:extLst>
                <a:ext uri="{28A0092B-C50C-407E-A947-70E740481C1C}">
                  <a14:useLocalDpi xmlns:a14="http://schemas.microsoft.com/office/drawing/2010/main" val="0"/>
                </a:ext>
              </a:extLst>
            </a:blip>
            <a:srcRect/>
            <a:stretch>
              <a:fillRect/>
            </a:stretch>
          </p:blipFill>
          <p:spPr bwMode="auto">
            <a:xfrm>
              <a:off x="3251" y="2245"/>
              <a:ext cx="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349"/>
            <p:cNvPicPr>
              <a:picLocks noChangeAspect="1" noChangeArrowheads="1"/>
            </p:cNvPicPr>
            <p:nvPr/>
          </p:nvPicPr>
          <p:blipFill>
            <a:blip r:embed="rId341">
              <a:extLst>
                <a:ext uri="{28A0092B-C50C-407E-A947-70E740481C1C}">
                  <a14:useLocalDpi xmlns:a14="http://schemas.microsoft.com/office/drawing/2010/main" val="0"/>
                </a:ext>
              </a:extLst>
            </a:blip>
            <a:srcRect/>
            <a:stretch>
              <a:fillRect/>
            </a:stretch>
          </p:blipFill>
          <p:spPr bwMode="auto">
            <a:xfrm>
              <a:off x="3251" y="2245"/>
              <a:ext cx="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350"/>
            <p:cNvPicPr>
              <a:picLocks noChangeAspect="1" noChangeArrowheads="1"/>
            </p:cNvPicPr>
            <p:nvPr/>
          </p:nvPicPr>
          <p:blipFill>
            <a:blip r:embed="rId342">
              <a:extLst>
                <a:ext uri="{28A0092B-C50C-407E-A947-70E740481C1C}">
                  <a14:useLocalDpi xmlns:a14="http://schemas.microsoft.com/office/drawing/2010/main" val="0"/>
                </a:ext>
              </a:extLst>
            </a:blip>
            <a:srcRect/>
            <a:stretch>
              <a:fillRect/>
            </a:stretch>
          </p:blipFill>
          <p:spPr bwMode="auto">
            <a:xfrm>
              <a:off x="3247" y="2261"/>
              <a:ext cx="34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351"/>
            <p:cNvPicPr>
              <a:picLocks noChangeAspect="1" noChangeArrowheads="1"/>
            </p:cNvPicPr>
            <p:nvPr/>
          </p:nvPicPr>
          <p:blipFill>
            <a:blip r:embed="rId343">
              <a:extLst>
                <a:ext uri="{28A0092B-C50C-407E-A947-70E740481C1C}">
                  <a14:useLocalDpi xmlns:a14="http://schemas.microsoft.com/office/drawing/2010/main" val="0"/>
                </a:ext>
              </a:extLst>
            </a:blip>
            <a:srcRect/>
            <a:stretch>
              <a:fillRect/>
            </a:stretch>
          </p:blipFill>
          <p:spPr bwMode="auto">
            <a:xfrm>
              <a:off x="3247" y="2261"/>
              <a:ext cx="34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352"/>
            <p:cNvPicPr>
              <a:picLocks noChangeAspect="1" noChangeArrowheads="1"/>
            </p:cNvPicPr>
            <p:nvPr/>
          </p:nvPicPr>
          <p:blipFill>
            <a:blip r:embed="rId344">
              <a:extLst>
                <a:ext uri="{28A0092B-C50C-407E-A947-70E740481C1C}">
                  <a14:useLocalDpi xmlns:a14="http://schemas.microsoft.com/office/drawing/2010/main" val="0"/>
                </a:ext>
              </a:extLst>
            </a:blip>
            <a:srcRect/>
            <a:stretch>
              <a:fillRect/>
            </a:stretch>
          </p:blipFill>
          <p:spPr bwMode="auto">
            <a:xfrm>
              <a:off x="3251" y="2257"/>
              <a:ext cx="3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353"/>
            <p:cNvPicPr>
              <a:picLocks noChangeAspect="1" noChangeArrowheads="1"/>
            </p:cNvPicPr>
            <p:nvPr/>
          </p:nvPicPr>
          <p:blipFill>
            <a:blip r:embed="rId345">
              <a:extLst>
                <a:ext uri="{28A0092B-C50C-407E-A947-70E740481C1C}">
                  <a14:useLocalDpi xmlns:a14="http://schemas.microsoft.com/office/drawing/2010/main" val="0"/>
                </a:ext>
              </a:extLst>
            </a:blip>
            <a:srcRect/>
            <a:stretch>
              <a:fillRect/>
            </a:stretch>
          </p:blipFill>
          <p:spPr bwMode="auto">
            <a:xfrm>
              <a:off x="3251" y="2257"/>
              <a:ext cx="3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354"/>
            <p:cNvPicPr>
              <a:picLocks noChangeAspect="1" noChangeArrowheads="1"/>
            </p:cNvPicPr>
            <p:nvPr/>
          </p:nvPicPr>
          <p:blipFill>
            <a:blip r:embed="rId346">
              <a:extLst>
                <a:ext uri="{28A0092B-C50C-407E-A947-70E740481C1C}">
                  <a14:useLocalDpi xmlns:a14="http://schemas.microsoft.com/office/drawing/2010/main" val="0"/>
                </a:ext>
              </a:extLst>
            </a:blip>
            <a:srcRect/>
            <a:stretch>
              <a:fillRect/>
            </a:stretch>
          </p:blipFill>
          <p:spPr bwMode="auto">
            <a:xfrm>
              <a:off x="3493" y="2341"/>
              <a:ext cx="35"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355"/>
            <p:cNvPicPr>
              <a:picLocks noChangeAspect="1" noChangeArrowheads="1"/>
            </p:cNvPicPr>
            <p:nvPr/>
          </p:nvPicPr>
          <p:blipFill>
            <a:blip r:embed="rId347">
              <a:extLst>
                <a:ext uri="{28A0092B-C50C-407E-A947-70E740481C1C}">
                  <a14:useLocalDpi xmlns:a14="http://schemas.microsoft.com/office/drawing/2010/main" val="0"/>
                </a:ext>
              </a:extLst>
            </a:blip>
            <a:srcRect/>
            <a:stretch>
              <a:fillRect/>
            </a:stretch>
          </p:blipFill>
          <p:spPr bwMode="auto">
            <a:xfrm>
              <a:off x="3493" y="2341"/>
              <a:ext cx="35"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356"/>
            <p:cNvPicPr>
              <a:picLocks noChangeAspect="1" noChangeArrowheads="1"/>
            </p:cNvPicPr>
            <p:nvPr/>
          </p:nvPicPr>
          <p:blipFill>
            <a:blip r:embed="rId348">
              <a:extLst>
                <a:ext uri="{28A0092B-C50C-407E-A947-70E740481C1C}">
                  <a14:useLocalDpi xmlns:a14="http://schemas.microsoft.com/office/drawing/2010/main" val="0"/>
                </a:ext>
              </a:extLst>
            </a:blip>
            <a:srcRect/>
            <a:stretch>
              <a:fillRect/>
            </a:stretch>
          </p:blipFill>
          <p:spPr bwMode="auto">
            <a:xfrm>
              <a:off x="3485" y="2333"/>
              <a:ext cx="34"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357"/>
            <p:cNvPicPr>
              <a:picLocks noChangeAspect="1" noChangeArrowheads="1"/>
            </p:cNvPicPr>
            <p:nvPr/>
          </p:nvPicPr>
          <p:blipFill>
            <a:blip r:embed="rId349">
              <a:extLst>
                <a:ext uri="{28A0092B-C50C-407E-A947-70E740481C1C}">
                  <a14:useLocalDpi xmlns:a14="http://schemas.microsoft.com/office/drawing/2010/main" val="0"/>
                </a:ext>
              </a:extLst>
            </a:blip>
            <a:srcRect/>
            <a:stretch>
              <a:fillRect/>
            </a:stretch>
          </p:blipFill>
          <p:spPr bwMode="auto">
            <a:xfrm>
              <a:off x="3485" y="2333"/>
              <a:ext cx="34"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358"/>
            <p:cNvPicPr>
              <a:picLocks noChangeAspect="1" noChangeArrowheads="1"/>
            </p:cNvPicPr>
            <p:nvPr/>
          </p:nvPicPr>
          <p:blipFill>
            <a:blip r:embed="rId350">
              <a:extLst>
                <a:ext uri="{28A0092B-C50C-407E-A947-70E740481C1C}">
                  <a14:useLocalDpi xmlns:a14="http://schemas.microsoft.com/office/drawing/2010/main" val="0"/>
                </a:ext>
              </a:extLst>
            </a:blip>
            <a:srcRect/>
            <a:stretch>
              <a:fillRect/>
            </a:stretch>
          </p:blipFill>
          <p:spPr bwMode="auto">
            <a:xfrm>
              <a:off x="4280" y="2479"/>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359"/>
            <p:cNvPicPr>
              <a:picLocks noChangeAspect="1" noChangeArrowheads="1"/>
            </p:cNvPicPr>
            <p:nvPr/>
          </p:nvPicPr>
          <p:blipFill>
            <a:blip r:embed="rId351">
              <a:extLst>
                <a:ext uri="{28A0092B-C50C-407E-A947-70E740481C1C}">
                  <a14:useLocalDpi xmlns:a14="http://schemas.microsoft.com/office/drawing/2010/main" val="0"/>
                </a:ext>
              </a:extLst>
            </a:blip>
            <a:srcRect/>
            <a:stretch>
              <a:fillRect/>
            </a:stretch>
          </p:blipFill>
          <p:spPr bwMode="auto">
            <a:xfrm>
              <a:off x="4280" y="2479"/>
              <a:ext cx="10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360"/>
            <p:cNvPicPr>
              <a:picLocks noChangeAspect="1" noChangeArrowheads="1"/>
            </p:cNvPicPr>
            <p:nvPr/>
          </p:nvPicPr>
          <p:blipFill>
            <a:blip r:embed="rId352">
              <a:extLst>
                <a:ext uri="{28A0092B-C50C-407E-A947-70E740481C1C}">
                  <a14:useLocalDpi xmlns:a14="http://schemas.microsoft.com/office/drawing/2010/main" val="0"/>
                </a:ext>
              </a:extLst>
            </a:blip>
            <a:srcRect/>
            <a:stretch>
              <a:fillRect/>
            </a:stretch>
          </p:blipFill>
          <p:spPr bwMode="auto">
            <a:xfrm>
              <a:off x="4280" y="2379"/>
              <a:ext cx="13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361"/>
            <p:cNvPicPr>
              <a:picLocks noChangeAspect="1" noChangeArrowheads="1"/>
            </p:cNvPicPr>
            <p:nvPr/>
          </p:nvPicPr>
          <p:blipFill>
            <a:blip r:embed="rId353">
              <a:extLst>
                <a:ext uri="{28A0092B-C50C-407E-A947-70E740481C1C}">
                  <a14:useLocalDpi xmlns:a14="http://schemas.microsoft.com/office/drawing/2010/main" val="0"/>
                </a:ext>
              </a:extLst>
            </a:blip>
            <a:srcRect/>
            <a:stretch>
              <a:fillRect/>
            </a:stretch>
          </p:blipFill>
          <p:spPr bwMode="auto">
            <a:xfrm>
              <a:off x="4280" y="2379"/>
              <a:ext cx="13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362"/>
            <p:cNvPicPr>
              <a:picLocks noChangeAspect="1" noChangeArrowheads="1"/>
            </p:cNvPicPr>
            <p:nvPr/>
          </p:nvPicPr>
          <p:blipFill>
            <a:blip r:embed="rId354">
              <a:extLst>
                <a:ext uri="{28A0092B-C50C-407E-A947-70E740481C1C}">
                  <a14:useLocalDpi xmlns:a14="http://schemas.microsoft.com/office/drawing/2010/main" val="0"/>
                </a:ext>
              </a:extLst>
            </a:blip>
            <a:srcRect/>
            <a:stretch>
              <a:fillRect/>
            </a:stretch>
          </p:blipFill>
          <p:spPr bwMode="auto">
            <a:xfrm>
              <a:off x="3908" y="2207"/>
              <a:ext cx="6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363"/>
            <p:cNvPicPr>
              <a:picLocks noChangeAspect="1" noChangeArrowheads="1"/>
            </p:cNvPicPr>
            <p:nvPr/>
          </p:nvPicPr>
          <p:blipFill>
            <a:blip r:embed="rId355">
              <a:extLst>
                <a:ext uri="{28A0092B-C50C-407E-A947-70E740481C1C}">
                  <a14:useLocalDpi xmlns:a14="http://schemas.microsoft.com/office/drawing/2010/main" val="0"/>
                </a:ext>
              </a:extLst>
            </a:blip>
            <a:srcRect/>
            <a:stretch>
              <a:fillRect/>
            </a:stretch>
          </p:blipFill>
          <p:spPr bwMode="auto">
            <a:xfrm>
              <a:off x="3908" y="2207"/>
              <a:ext cx="6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364"/>
            <p:cNvPicPr>
              <a:picLocks noChangeAspect="1" noChangeArrowheads="1"/>
            </p:cNvPicPr>
            <p:nvPr/>
          </p:nvPicPr>
          <p:blipFill>
            <a:blip r:embed="rId356">
              <a:extLst>
                <a:ext uri="{28A0092B-C50C-407E-A947-70E740481C1C}">
                  <a14:useLocalDpi xmlns:a14="http://schemas.microsoft.com/office/drawing/2010/main" val="0"/>
                </a:ext>
              </a:extLst>
            </a:blip>
            <a:srcRect/>
            <a:stretch>
              <a:fillRect/>
            </a:stretch>
          </p:blipFill>
          <p:spPr bwMode="auto">
            <a:xfrm>
              <a:off x="3939" y="2282"/>
              <a:ext cx="15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365"/>
            <p:cNvPicPr>
              <a:picLocks noChangeAspect="1" noChangeArrowheads="1"/>
            </p:cNvPicPr>
            <p:nvPr/>
          </p:nvPicPr>
          <p:blipFill>
            <a:blip r:embed="rId357">
              <a:extLst>
                <a:ext uri="{28A0092B-C50C-407E-A947-70E740481C1C}">
                  <a14:useLocalDpi xmlns:a14="http://schemas.microsoft.com/office/drawing/2010/main" val="0"/>
                </a:ext>
              </a:extLst>
            </a:blip>
            <a:srcRect/>
            <a:stretch>
              <a:fillRect/>
            </a:stretch>
          </p:blipFill>
          <p:spPr bwMode="auto">
            <a:xfrm>
              <a:off x="3939" y="2282"/>
              <a:ext cx="15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366"/>
            <p:cNvPicPr>
              <a:picLocks noChangeAspect="1" noChangeArrowheads="1"/>
            </p:cNvPicPr>
            <p:nvPr/>
          </p:nvPicPr>
          <p:blipFill>
            <a:blip r:embed="rId358">
              <a:extLst>
                <a:ext uri="{28A0092B-C50C-407E-A947-70E740481C1C}">
                  <a14:useLocalDpi xmlns:a14="http://schemas.microsoft.com/office/drawing/2010/main" val="0"/>
                </a:ext>
              </a:extLst>
            </a:blip>
            <a:srcRect/>
            <a:stretch>
              <a:fillRect/>
            </a:stretch>
          </p:blipFill>
          <p:spPr bwMode="auto">
            <a:xfrm>
              <a:off x="4077" y="2312"/>
              <a:ext cx="7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367"/>
            <p:cNvPicPr>
              <a:picLocks noChangeAspect="1" noChangeArrowheads="1"/>
            </p:cNvPicPr>
            <p:nvPr/>
          </p:nvPicPr>
          <p:blipFill>
            <a:blip r:embed="rId359">
              <a:extLst>
                <a:ext uri="{28A0092B-C50C-407E-A947-70E740481C1C}">
                  <a14:useLocalDpi xmlns:a14="http://schemas.microsoft.com/office/drawing/2010/main" val="0"/>
                </a:ext>
              </a:extLst>
            </a:blip>
            <a:srcRect/>
            <a:stretch>
              <a:fillRect/>
            </a:stretch>
          </p:blipFill>
          <p:spPr bwMode="auto">
            <a:xfrm>
              <a:off x="4077" y="2312"/>
              <a:ext cx="7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368"/>
            <p:cNvPicPr>
              <a:picLocks noChangeAspect="1" noChangeArrowheads="1"/>
            </p:cNvPicPr>
            <p:nvPr/>
          </p:nvPicPr>
          <p:blipFill>
            <a:blip r:embed="rId360">
              <a:extLst>
                <a:ext uri="{28A0092B-C50C-407E-A947-70E740481C1C}">
                  <a14:useLocalDpi xmlns:a14="http://schemas.microsoft.com/office/drawing/2010/main" val="0"/>
                </a:ext>
              </a:extLst>
            </a:blip>
            <a:srcRect/>
            <a:stretch>
              <a:fillRect/>
            </a:stretch>
          </p:blipFill>
          <p:spPr bwMode="auto">
            <a:xfrm>
              <a:off x="4064" y="2333"/>
              <a:ext cx="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369"/>
            <p:cNvPicPr>
              <a:picLocks noChangeAspect="1" noChangeArrowheads="1"/>
            </p:cNvPicPr>
            <p:nvPr/>
          </p:nvPicPr>
          <p:blipFill>
            <a:blip r:embed="rId361">
              <a:extLst>
                <a:ext uri="{28A0092B-C50C-407E-A947-70E740481C1C}">
                  <a14:useLocalDpi xmlns:a14="http://schemas.microsoft.com/office/drawing/2010/main" val="0"/>
                </a:ext>
              </a:extLst>
            </a:blip>
            <a:srcRect/>
            <a:stretch>
              <a:fillRect/>
            </a:stretch>
          </p:blipFill>
          <p:spPr bwMode="auto">
            <a:xfrm>
              <a:off x="4064" y="2333"/>
              <a:ext cx="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370"/>
            <p:cNvPicPr>
              <a:picLocks noChangeAspect="1" noChangeArrowheads="1"/>
            </p:cNvPicPr>
            <p:nvPr/>
          </p:nvPicPr>
          <p:blipFill>
            <a:blip r:embed="rId362">
              <a:extLst>
                <a:ext uri="{28A0092B-C50C-407E-A947-70E740481C1C}">
                  <a14:useLocalDpi xmlns:a14="http://schemas.microsoft.com/office/drawing/2010/main" val="0"/>
                </a:ext>
              </a:extLst>
            </a:blip>
            <a:srcRect/>
            <a:stretch>
              <a:fillRect/>
            </a:stretch>
          </p:blipFill>
          <p:spPr bwMode="auto">
            <a:xfrm>
              <a:off x="3934" y="2538"/>
              <a:ext cx="57"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371"/>
            <p:cNvPicPr>
              <a:picLocks noChangeAspect="1" noChangeArrowheads="1"/>
            </p:cNvPicPr>
            <p:nvPr/>
          </p:nvPicPr>
          <p:blipFill>
            <a:blip r:embed="rId363">
              <a:extLst>
                <a:ext uri="{28A0092B-C50C-407E-A947-70E740481C1C}">
                  <a14:useLocalDpi xmlns:a14="http://schemas.microsoft.com/office/drawing/2010/main" val="0"/>
                </a:ext>
              </a:extLst>
            </a:blip>
            <a:srcRect/>
            <a:stretch>
              <a:fillRect/>
            </a:stretch>
          </p:blipFill>
          <p:spPr bwMode="auto">
            <a:xfrm>
              <a:off x="3934" y="2538"/>
              <a:ext cx="57"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372"/>
            <p:cNvPicPr>
              <a:picLocks noChangeAspect="1" noChangeArrowheads="1"/>
            </p:cNvPicPr>
            <p:nvPr/>
          </p:nvPicPr>
          <p:blipFill>
            <a:blip r:embed="rId364">
              <a:extLst>
                <a:ext uri="{28A0092B-C50C-407E-A947-70E740481C1C}">
                  <a14:useLocalDpi xmlns:a14="http://schemas.microsoft.com/office/drawing/2010/main" val="0"/>
                </a:ext>
              </a:extLst>
            </a:blip>
            <a:srcRect/>
            <a:stretch>
              <a:fillRect/>
            </a:stretch>
          </p:blipFill>
          <p:spPr bwMode="auto">
            <a:xfrm>
              <a:off x="4125" y="2308"/>
              <a:ext cx="15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373"/>
            <p:cNvPicPr>
              <a:picLocks noChangeAspect="1" noChangeArrowheads="1"/>
            </p:cNvPicPr>
            <p:nvPr/>
          </p:nvPicPr>
          <p:blipFill>
            <a:blip r:embed="rId365">
              <a:extLst>
                <a:ext uri="{28A0092B-C50C-407E-A947-70E740481C1C}">
                  <a14:useLocalDpi xmlns:a14="http://schemas.microsoft.com/office/drawing/2010/main" val="0"/>
                </a:ext>
              </a:extLst>
            </a:blip>
            <a:srcRect/>
            <a:stretch>
              <a:fillRect/>
            </a:stretch>
          </p:blipFill>
          <p:spPr bwMode="auto">
            <a:xfrm>
              <a:off x="4125" y="2308"/>
              <a:ext cx="15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374"/>
            <p:cNvPicPr>
              <a:picLocks noChangeAspect="1" noChangeArrowheads="1"/>
            </p:cNvPicPr>
            <p:nvPr/>
          </p:nvPicPr>
          <p:blipFill>
            <a:blip r:embed="rId366">
              <a:extLst>
                <a:ext uri="{28A0092B-C50C-407E-A947-70E740481C1C}">
                  <a14:useLocalDpi xmlns:a14="http://schemas.microsoft.com/office/drawing/2010/main" val="0"/>
                </a:ext>
              </a:extLst>
            </a:blip>
            <a:srcRect/>
            <a:stretch>
              <a:fillRect/>
            </a:stretch>
          </p:blipFill>
          <p:spPr bwMode="auto">
            <a:xfrm>
              <a:off x="4207" y="2408"/>
              <a:ext cx="14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375"/>
            <p:cNvPicPr>
              <a:picLocks noChangeAspect="1" noChangeArrowheads="1"/>
            </p:cNvPicPr>
            <p:nvPr/>
          </p:nvPicPr>
          <p:blipFill>
            <a:blip r:embed="rId367">
              <a:extLst>
                <a:ext uri="{28A0092B-C50C-407E-A947-70E740481C1C}">
                  <a14:useLocalDpi xmlns:a14="http://schemas.microsoft.com/office/drawing/2010/main" val="0"/>
                </a:ext>
              </a:extLst>
            </a:blip>
            <a:srcRect/>
            <a:stretch>
              <a:fillRect/>
            </a:stretch>
          </p:blipFill>
          <p:spPr bwMode="auto">
            <a:xfrm>
              <a:off x="4207" y="2408"/>
              <a:ext cx="14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376"/>
            <p:cNvPicPr>
              <a:picLocks noChangeAspect="1" noChangeArrowheads="1"/>
            </p:cNvPicPr>
            <p:nvPr/>
          </p:nvPicPr>
          <p:blipFill>
            <a:blip r:embed="rId368">
              <a:extLst>
                <a:ext uri="{28A0092B-C50C-407E-A947-70E740481C1C}">
                  <a14:useLocalDpi xmlns:a14="http://schemas.microsoft.com/office/drawing/2010/main" val="0"/>
                </a:ext>
              </a:extLst>
            </a:blip>
            <a:srcRect/>
            <a:stretch>
              <a:fillRect/>
            </a:stretch>
          </p:blipFill>
          <p:spPr bwMode="auto">
            <a:xfrm>
              <a:off x="4246" y="2575"/>
              <a:ext cx="8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377"/>
            <p:cNvPicPr>
              <a:picLocks noChangeAspect="1" noChangeArrowheads="1"/>
            </p:cNvPicPr>
            <p:nvPr/>
          </p:nvPicPr>
          <p:blipFill>
            <a:blip r:embed="rId369">
              <a:extLst>
                <a:ext uri="{28A0092B-C50C-407E-A947-70E740481C1C}">
                  <a14:useLocalDpi xmlns:a14="http://schemas.microsoft.com/office/drawing/2010/main" val="0"/>
                </a:ext>
              </a:extLst>
            </a:blip>
            <a:srcRect/>
            <a:stretch>
              <a:fillRect/>
            </a:stretch>
          </p:blipFill>
          <p:spPr bwMode="auto">
            <a:xfrm>
              <a:off x="4246" y="2575"/>
              <a:ext cx="8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378"/>
            <p:cNvPicPr>
              <a:picLocks noChangeAspect="1" noChangeArrowheads="1"/>
            </p:cNvPicPr>
            <p:nvPr/>
          </p:nvPicPr>
          <p:blipFill>
            <a:blip r:embed="rId370">
              <a:extLst>
                <a:ext uri="{28A0092B-C50C-407E-A947-70E740481C1C}">
                  <a14:useLocalDpi xmlns:a14="http://schemas.microsoft.com/office/drawing/2010/main" val="0"/>
                </a:ext>
              </a:extLst>
            </a:blip>
            <a:srcRect/>
            <a:stretch>
              <a:fillRect/>
            </a:stretch>
          </p:blipFill>
          <p:spPr bwMode="auto">
            <a:xfrm>
              <a:off x="4393" y="2571"/>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379"/>
            <p:cNvPicPr>
              <a:picLocks noChangeAspect="1" noChangeArrowheads="1"/>
            </p:cNvPicPr>
            <p:nvPr/>
          </p:nvPicPr>
          <p:blipFill>
            <a:blip r:embed="rId371">
              <a:extLst>
                <a:ext uri="{28A0092B-C50C-407E-A947-70E740481C1C}">
                  <a14:useLocalDpi xmlns:a14="http://schemas.microsoft.com/office/drawing/2010/main" val="0"/>
                </a:ext>
              </a:extLst>
            </a:blip>
            <a:srcRect/>
            <a:stretch>
              <a:fillRect/>
            </a:stretch>
          </p:blipFill>
          <p:spPr bwMode="auto">
            <a:xfrm>
              <a:off x="4393" y="2571"/>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380"/>
            <p:cNvPicPr>
              <a:picLocks noChangeAspect="1" noChangeArrowheads="1"/>
            </p:cNvPicPr>
            <p:nvPr/>
          </p:nvPicPr>
          <p:blipFill>
            <a:blip r:embed="rId372">
              <a:extLst>
                <a:ext uri="{28A0092B-C50C-407E-A947-70E740481C1C}">
                  <a14:useLocalDpi xmlns:a14="http://schemas.microsoft.com/office/drawing/2010/main" val="0"/>
                </a:ext>
              </a:extLst>
            </a:blip>
            <a:srcRect/>
            <a:stretch>
              <a:fillRect/>
            </a:stretch>
          </p:blipFill>
          <p:spPr bwMode="auto">
            <a:xfrm>
              <a:off x="4380" y="2601"/>
              <a:ext cx="17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381"/>
            <p:cNvPicPr>
              <a:picLocks noChangeAspect="1" noChangeArrowheads="1"/>
            </p:cNvPicPr>
            <p:nvPr/>
          </p:nvPicPr>
          <p:blipFill>
            <a:blip r:embed="rId373">
              <a:extLst>
                <a:ext uri="{28A0092B-C50C-407E-A947-70E740481C1C}">
                  <a14:useLocalDpi xmlns:a14="http://schemas.microsoft.com/office/drawing/2010/main" val="0"/>
                </a:ext>
              </a:extLst>
            </a:blip>
            <a:srcRect/>
            <a:stretch>
              <a:fillRect/>
            </a:stretch>
          </p:blipFill>
          <p:spPr bwMode="auto">
            <a:xfrm>
              <a:off x="4380" y="2601"/>
              <a:ext cx="17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382"/>
            <p:cNvPicPr>
              <a:picLocks noChangeAspect="1" noChangeArrowheads="1"/>
            </p:cNvPicPr>
            <p:nvPr/>
          </p:nvPicPr>
          <p:blipFill>
            <a:blip r:embed="rId374">
              <a:extLst>
                <a:ext uri="{28A0092B-C50C-407E-A947-70E740481C1C}">
                  <a14:useLocalDpi xmlns:a14="http://schemas.microsoft.com/office/drawing/2010/main" val="0"/>
                </a:ext>
              </a:extLst>
            </a:blip>
            <a:srcRect/>
            <a:stretch>
              <a:fillRect/>
            </a:stretch>
          </p:blipFill>
          <p:spPr bwMode="auto">
            <a:xfrm>
              <a:off x="4168" y="2588"/>
              <a:ext cx="19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383"/>
            <p:cNvPicPr>
              <a:picLocks noChangeAspect="1" noChangeArrowheads="1"/>
            </p:cNvPicPr>
            <p:nvPr/>
          </p:nvPicPr>
          <p:blipFill>
            <a:blip r:embed="rId375">
              <a:extLst>
                <a:ext uri="{28A0092B-C50C-407E-A947-70E740481C1C}">
                  <a14:useLocalDpi xmlns:a14="http://schemas.microsoft.com/office/drawing/2010/main" val="0"/>
                </a:ext>
              </a:extLst>
            </a:blip>
            <a:srcRect/>
            <a:stretch>
              <a:fillRect/>
            </a:stretch>
          </p:blipFill>
          <p:spPr bwMode="auto">
            <a:xfrm>
              <a:off x="4168" y="2588"/>
              <a:ext cx="19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384"/>
            <p:cNvPicPr>
              <a:picLocks noChangeAspect="1" noChangeArrowheads="1"/>
            </p:cNvPicPr>
            <p:nvPr/>
          </p:nvPicPr>
          <p:blipFill>
            <a:blip r:embed="rId376">
              <a:extLst>
                <a:ext uri="{28A0092B-C50C-407E-A947-70E740481C1C}">
                  <a14:useLocalDpi xmlns:a14="http://schemas.microsoft.com/office/drawing/2010/main" val="0"/>
                </a:ext>
              </a:extLst>
            </a:blip>
            <a:srcRect/>
            <a:stretch>
              <a:fillRect/>
            </a:stretch>
          </p:blipFill>
          <p:spPr bwMode="auto">
            <a:xfrm>
              <a:off x="4358" y="2684"/>
              <a:ext cx="3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385"/>
            <p:cNvPicPr>
              <a:picLocks noChangeAspect="1" noChangeArrowheads="1"/>
            </p:cNvPicPr>
            <p:nvPr/>
          </p:nvPicPr>
          <p:blipFill>
            <a:blip r:embed="rId377">
              <a:extLst>
                <a:ext uri="{28A0092B-C50C-407E-A947-70E740481C1C}">
                  <a14:useLocalDpi xmlns:a14="http://schemas.microsoft.com/office/drawing/2010/main" val="0"/>
                </a:ext>
              </a:extLst>
            </a:blip>
            <a:srcRect/>
            <a:stretch>
              <a:fillRect/>
            </a:stretch>
          </p:blipFill>
          <p:spPr bwMode="auto">
            <a:xfrm>
              <a:off x="4358" y="2684"/>
              <a:ext cx="3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386"/>
            <p:cNvPicPr>
              <a:picLocks noChangeAspect="1" noChangeArrowheads="1"/>
            </p:cNvPicPr>
            <p:nvPr/>
          </p:nvPicPr>
          <p:blipFill>
            <a:blip r:embed="rId378">
              <a:extLst>
                <a:ext uri="{28A0092B-C50C-407E-A947-70E740481C1C}">
                  <a14:useLocalDpi xmlns:a14="http://schemas.microsoft.com/office/drawing/2010/main" val="0"/>
                </a:ext>
              </a:extLst>
            </a:blip>
            <a:srcRect/>
            <a:stretch>
              <a:fillRect/>
            </a:stretch>
          </p:blipFill>
          <p:spPr bwMode="auto">
            <a:xfrm>
              <a:off x="4324" y="2672"/>
              <a:ext cx="5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387"/>
            <p:cNvPicPr>
              <a:picLocks noChangeAspect="1" noChangeArrowheads="1"/>
            </p:cNvPicPr>
            <p:nvPr/>
          </p:nvPicPr>
          <p:blipFill>
            <a:blip r:embed="rId379">
              <a:extLst>
                <a:ext uri="{28A0092B-C50C-407E-A947-70E740481C1C}">
                  <a14:useLocalDpi xmlns:a14="http://schemas.microsoft.com/office/drawing/2010/main" val="0"/>
                </a:ext>
              </a:extLst>
            </a:blip>
            <a:srcRect/>
            <a:stretch>
              <a:fillRect/>
            </a:stretch>
          </p:blipFill>
          <p:spPr bwMode="auto">
            <a:xfrm>
              <a:off x="4324" y="2672"/>
              <a:ext cx="5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388"/>
            <p:cNvPicPr>
              <a:picLocks noChangeAspect="1" noChangeArrowheads="1"/>
            </p:cNvPicPr>
            <p:nvPr/>
          </p:nvPicPr>
          <p:blipFill>
            <a:blip r:embed="rId380">
              <a:extLst>
                <a:ext uri="{28A0092B-C50C-407E-A947-70E740481C1C}">
                  <a14:useLocalDpi xmlns:a14="http://schemas.microsoft.com/office/drawing/2010/main" val="0"/>
                </a:ext>
              </a:extLst>
            </a:blip>
            <a:srcRect/>
            <a:stretch>
              <a:fillRect/>
            </a:stretch>
          </p:blipFill>
          <p:spPr bwMode="auto">
            <a:xfrm>
              <a:off x="4328" y="2726"/>
              <a:ext cx="17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389"/>
            <p:cNvPicPr>
              <a:picLocks noChangeAspect="1" noChangeArrowheads="1"/>
            </p:cNvPicPr>
            <p:nvPr/>
          </p:nvPicPr>
          <p:blipFill>
            <a:blip r:embed="rId381">
              <a:extLst>
                <a:ext uri="{28A0092B-C50C-407E-A947-70E740481C1C}">
                  <a14:useLocalDpi xmlns:a14="http://schemas.microsoft.com/office/drawing/2010/main" val="0"/>
                </a:ext>
              </a:extLst>
            </a:blip>
            <a:srcRect/>
            <a:stretch>
              <a:fillRect/>
            </a:stretch>
          </p:blipFill>
          <p:spPr bwMode="auto">
            <a:xfrm>
              <a:off x="4328" y="2726"/>
              <a:ext cx="17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90"/>
            <p:cNvPicPr>
              <a:picLocks noChangeAspect="1" noChangeArrowheads="1"/>
            </p:cNvPicPr>
            <p:nvPr/>
          </p:nvPicPr>
          <p:blipFill>
            <a:blip r:embed="rId382">
              <a:extLst>
                <a:ext uri="{28A0092B-C50C-407E-A947-70E740481C1C}">
                  <a14:useLocalDpi xmlns:a14="http://schemas.microsoft.com/office/drawing/2010/main" val="0"/>
                </a:ext>
              </a:extLst>
            </a:blip>
            <a:srcRect/>
            <a:stretch>
              <a:fillRect/>
            </a:stretch>
          </p:blipFill>
          <p:spPr bwMode="auto">
            <a:xfrm>
              <a:off x="4605" y="2751"/>
              <a:ext cx="82"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391"/>
            <p:cNvPicPr>
              <a:picLocks noChangeAspect="1" noChangeArrowheads="1"/>
            </p:cNvPicPr>
            <p:nvPr/>
          </p:nvPicPr>
          <p:blipFill>
            <a:blip r:embed="rId383">
              <a:extLst>
                <a:ext uri="{28A0092B-C50C-407E-A947-70E740481C1C}">
                  <a14:useLocalDpi xmlns:a14="http://schemas.microsoft.com/office/drawing/2010/main" val="0"/>
                </a:ext>
              </a:extLst>
            </a:blip>
            <a:srcRect/>
            <a:stretch>
              <a:fillRect/>
            </a:stretch>
          </p:blipFill>
          <p:spPr bwMode="auto">
            <a:xfrm>
              <a:off x="4605" y="2751"/>
              <a:ext cx="82"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Picture 392"/>
            <p:cNvPicPr>
              <a:picLocks noChangeAspect="1" noChangeArrowheads="1"/>
            </p:cNvPicPr>
            <p:nvPr/>
          </p:nvPicPr>
          <p:blipFill>
            <a:blip r:embed="rId384">
              <a:extLst>
                <a:ext uri="{28A0092B-C50C-407E-A947-70E740481C1C}">
                  <a14:useLocalDpi xmlns:a14="http://schemas.microsoft.com/office/drawing/2010/main" val="0"/>
                </a:ext>
              </a:extLst>
            </a:blip>
            <a:srcRect/>
            <a:stretch>
              <a:fillRect/>
            </a:stretch>
          </p:blipFill>
          <p:spPr bwMode="auto">
            <a:xfrm>
              <a:off x="4535" y="2764"/>
              <a:ext cx="52"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Picture 393"/>
            <p:cNvPicPr>
              <a:picLocks noChangeAspect="1" noChangeArrowheads="1"/>
            </p:cNvPicPr>
            <p:nvPr/>
          </p:nvPicPr>
          <p:blipFill>
            <a:blip r:embed="rId385">
              <a:extLst>
                <a:ext uri="{28A0092B-C50C-407E-A947-70E740481C1C}">
                  <a14:useLocalDpi xmlns:a14="http://schemas.microsoft.com/office/drawing/2010/main" val="0"/>
                </a:ext>
              </a:extLst>
            </a:blip>
            <a:srcRect/>
            <a:stretch>
              <a:fillRect/>
            </a:stretch>
          </p:blipFill>
          <p:spPr bwMode="auto">
            <a:xfrm>
              <a:off x="4535" y="2764"/>
              <a:ext cx="52"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 name="Picture 394"/>
            <p:cNvPicPr>
              <a:picLocks noChangeAspect="1" noChangeArrowheads="1"/>
            </p:cNvPicPr>
            <p:nvPr/>
          </p:nvPicPr>
          <p:blipFill>
            <a:blip r:embed="rId386">
              <a:extLst>
                <a:ext uri="{28A0092B-C50C-407E-A947-70E740481C1C}">
                  <a14:useLocalDpi xmlns:a14="http://schemas.microsoft.com/office/drawing/2010/main" val="0"/>
                </a:ext>
              </a:extLst>
            </a:blip>
            <a:srcRect/>
            <a:stretch>
              <a:fillRect/>
            </a:stretch>
          </p:blipFill>
          <p:spPr bwMode="auto">
            <a:xfrm>
              <a:off x="4548" y="2751"/>
              <a:ext cx="61"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395"/>
            <p:cNvPicPr>
              <a:picLocks noChangeAspect="1" noChangeArrowheads="1"/>
            </p:cNvPicPr>
            <p:nvPr/>
          </p:nvPicPr>
          <p:blipFill>
            <a:blip r:embed="rId387">
              <a:extLst>
                <a:ext uri="{28A0092B-C50C-407E-A947-70E740481C1C}">
                  <a14:useLocalDpi xmlns:a14="http://schemas.microsoft.com/office/drawing/2010/main" val="0"/>
                </a:ext>
              </a:extLst>
            </a:blip>
            <a:srcRect/>
            <a:stretch>
              <a:fillRect/>
            </a:stretch>
          </p:blipFill>
          <p:spPr bwMode="auto">
            <a:xfrm>
              <a:off x="4548" y="2751"/>
              <a:ext cx="61"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396"/>
            <p:cNvPicPr>
              <a:picLocks noChangeAspect="1" noChangeArrowheads="1"/>
            </p:cNvPicPr>
            <p:nvPr/>
          </p:nvPicPr>
          <p:blipFill>
            <a:blip r:embed="rId388">
              <a:extLst>
                <a:ext uri="{28A0092B-C50C-407E-A947-70E740481C1C}">
                  <a14:useLocalDpi xmlns:a14="http://schemas.microsoft.com/office/drawing/2010/main" val="0"/>
                </a:ext>
              </a:extLst>
            </a:blip>
            <a:srcRect/>
            <a:stretch>
              <a:fillRect/>
            </a:stretch>
          </p:blipFill>
          <p:spPr bwMode="auto">
            <a:xfrm>
              <a:off x="4518" y="2751"/>
              <a:ext cx="4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397"/>
            <p:cNvPicPr>
              <a:picLocks noChangeAspect="1" noChangeArrowheads="1"/>
            </p:cNvPicPr>
            <p:nvPr/>
          </p:nvPicPr>
          <p:blipFill>
            <a:blip r:embed="rId389">
              <a:extLst>
                <a:ext uri="{28A0092B-C50C-407E-A947-70E740481C1C}">
                  <a14:useLocalDpi xmlns:a14="http://schemas.microsoft.com/office/drawing/2010/main" val="0"/>
                </a:ext>
              </a:extLst>
            </a:blip>
            <a:srcRect/>
            <a:stretch>
              <a:fillRect/>
            </a:stretch>
          </p:blipFill>
          <p:spPr bwMode="auto">
            <a:xfrm>
              <a:off x="4518" y="2751"/>
              <a:ext cx="4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398"/>
            <p:cNvPicPr>
              <a:picLocks noChangeAspect="1" noChangeArrowheads="1"/>
            </p:cNvPicPr>
            <p:nvPr/>
          </p:nvPicPr>
          <p:blipFill>
            <a:blip r:embed="rId390">
              <a:extLst>
                <a:ext uri="{28A0092B-C50C-407E-A947-70E740481C1C}">
                  <a14:useLocalDpi xmlns:a14="http://schemas.microsoft.com/office/drawing/2010/main" val="0"/>
                </a:ext>
              </a:extLst>
            </a:blip>
            <a:srcRect/>
            <a:stretch>
              <a:fillRect/>
            </a:stretch>
          </p:blipFill>
          <p:spPr bwMode="auto">
            <a:xfrm>
              <a:off x="4488" y="2751"/>
              <a:ext cx="52"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399"/>
            <p:cNvPicPr>
              <a:picLocks noChangeAspect="1" noChangeArrowheads="1"/>
            </p:cNvPicPr>
            <p:nvPr/>
          </p:nvPicPr>
          <p:blipFill>
            <a:blip r:embed="rId391">
              <a:extLst>
                <a:ext uri="{28A0092B-C50C-407E-A947-70E740481C1C}">
                  <a14:useLocalDpi xmlns:a14="http://schemas.microsoft.com/office/drawing/2010/main" val="0"/>
                </a:ext>
              </a:extLst>
            </a:blip>
            <a:srcRect/>
            <a:stretch>
              <a:fillRect/>
            </a:stretch>
          </p:blipFill>
          <p:spPr bwMode="auto">
            <a:xfrm>
              <a:off x="4488" y="2751"/>
              <a:ext cx="52"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400"/>
            <p:cNvPicPr>
              <a:picLocks noChangeAspect="1" noChangeArrowheads="1"/>
            </p:cNvPicPr>
            <p:nvPr/>
          </p:nvPicPr>
          <p:blipFill>
            <a:blip r:embed="rId392">
              <a:extLst>
                <a:ext uri="{28A0092B-C50C-407E-A947-70E740481C1C}">
                  <a14:useLocalDpi xmlns:a14="http://schemas.microsoft.com/office/drawing/2010/main" val="0"/>
                </a:ext>
              </a:extLst>
            </a:blip>
            <a:srcRect/>
            <a:stretch>
              <a:fillRect/>
            </a:stretch>
          </p:blipFill>
          <p:spPr bwMode="auto">
            <a:xfrm>
              <a:off x="4531" y="2634"/>
              <a:ext cx="12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401"/>
            <p:cNvPicPr>
              <a:picLocks noChangeAspect="1" noChangeArrowheads="1"/>
            </p:cNvPicPr>
            <p:nvPr/>
          </p:nvPicPr>
          <p:blipFill>
            <a:blip r:embed="rId393">
              <a:extLst>
                <a:ext uri="{28A0092B-C50C-407E-A947-70E740481C1C}">
                  <a14:useLocalDpi xmlns:a14="http://schemas.microsoft.com/office/drawing/2010/main" val="0"/>
                </a:ext>
              </a:extLst>
            </a:blip>
            <a:srcRect/>
            <a:stretch>
              <a:fillRect/>
            </a:stretch>
          </p:blipFill>
          <p:spPr bwMode="auto">
            <a:xfrm>
              <a:off x="4531" y="2634"/>
              <a:ext cx="12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Picture 402"/>
            <p:cNvPicPr>
              <a:picLocks noChangeAspect="1" noChangeArrowheads="1"/>
            </p:cNvPicPr>
            <p:nvPr/>
          </p:nvPicPr>
          <p:blipFill>
            <a:blip r:embed="rId394">
              <a:extLst>
                <a:ext uri="{28A0092B-C50C-407E-A947-70E740481C1C}">
                  <a14:useLocalDpi xmlns:a14="http://schemas.microsoft.com/office/drawing/2010/main" val="0"/>
                </a:ext>
              </a:extLst>
            </a:blip>
            <a:srcRect/>
            <a:stretch>
              <a:fillRect/>
            </a:stretch>
          </p:blipFill>
          <p:spPr bwMode="auto">
            <a:xfrm>
              <a:off x="4713" y="2659"/>
              <a:ext cx="18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403"/>
            <p:cNvPicPr>
              <a:picLocks noChangeAspect="1" noChangeArrowheads="1"/>
            </p:cNvPicPr>
            <p:nvPr/>
          </p:nvPicPr>
          <p:blipFill>
            <a:blip r:embed="rId395">
              <a:extLst>
                <a:ext uri="{28A0092B-C50C-407E-A947-70E740481C1C}">
                  <a14:useLocalDpi xmlns:a14="http://schemas.microsoft.com/office/drawing/2010/main" val="0"/>
                </a:ext>
              </a:extLst>
            </a:blip>
            <a:srcRect/>
            <a:stretch>
              <a:fillRect/>
            </a:stretch>
          </p:blipFill>
          <p:spPr bwMode="auto">
            <a:xfrm>
              <a:off x="4713" y="2659"/>
              <a:ext cx="18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Picture 404"/>
            <p:cNvPicPr>
              <a:picLocks noChangeAspect="1" noChangeArrowheads="1"/>
            </p:cNvPicPr>
            <p:nvPr/>
          </p:nvPicPr>
          <p:blipFill>
            <a:blip r:embed="rId396">
              <a:extLst>
                <a:ext uri="{28A0092B-C50C-407E-A947-70E740481C1C}">
                  <a14:useLocalDpi xmlns:a14="http://schemas.microsoft.com/office/drawing/2010/main" val="0"/>
                </a:ext>
              </a:extLst>
            </a:blip>
            <a:srcRect/>
            <a:stretch>
              <a:fillRect/>
            </a:stretch>
          </p:blipFill>
          <p:spPr bwMode="auto">
            <a:xfrm>
              <a:off x="4670" y="2688"/>
              <a:ext cx="6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405"/>
            <p:cNvPicPr>
              <a:picLocks noChangeAspect="1" noChangeArrowheads="1"/>
            </p:cNvPicPr>
            <p:nvPr/>
          </p:nvPicPr>
          <p:blipFill>
            <a:blip r:embed="rId397">
              <a:extLst>
                <a:ext uri="{28A0092B-C50C-407E-A947-70E740481C1C}">
                  <a14:useLocalDpi xmlns:a14="http://schemas.microsoft.com/office/drawing/2010/main" val="0"/>
                </a:ext>
              </a:extLst>
            </a:blip>
            <a:srcRect/>
            <a:stretch>
              <a:fillRect/>
            </a:stretch>
          </p:blipFill>
          <p:spPr bwMode="auto">
            <a:xfrm>
              <a:off x="4670" y="2688"/>
              <a:ext cx="69"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07"/>
          <p:cNvPicPr>
            <a:picLocks noChangeAspect="1" noChangeArrowheads="1"/>
          </p:cNvPicPr>
          <p:nvPr/>
        </p:nvPicPr>
        <p:blipFill>
          <a:blip r:embed="rId398">
            <a:extLst>
              <a:ext uri="{28A0092B-C50C-407E-A947-70E740481C1C}">
                <a14:useLocalDpi xmlns:a14="http://schemas.microsoft.com/office/drawing/2010/main" val="0"/>
              </a:ext>
            </a:extLst>
          </a:blip>
          <a:srcRect/>
          <a:stretch>
            <a:fillRect/>
          </a:stretch>
        </p:blipFill>
        <p:spPr bwMode="auto">
          <a:xfrm>
            <a:off x="8889207" y="4011613"/>
            <a:ext cx="68262"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8"/>
          <p:cNvPicPr>
            <a:picLocks noChangeAspect="1" noChangeArrowheads="1"/>
          </p:cNvPicPr>
          <p:nvPr/>
        </p:nvPicPr>
        <p:blipFill>
          <a:blip r:embed="rId399">
            <a:extLst>
              <a:ext uri="{28A0092B-C50C-407E-A947-70E740481C1C}">
                <a14:useLocalDpi xmlns:a14="http://schemas.microsoft.com/office/drawing/2010/main" val="0"/>
              </a:ext>
            </a:extLst>
          </a:blip>
          <a:srcRect/>
          <a:stretch>
            <a:fillRect/>
          </a:stretch>
        </p:blipFill>
        <p:spPr bwMode="auto">
          <a:xfrm>
            <a:off x="8889207" y="4011613"/>
            <a:ext cx="68262"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09"/>
          <p:cNvPicPr>
            <a:picLocks noChangeAspect="1" noChangeArrowheads="1"/>
          </p:cNvPicPr>
          <p:nvPr/>
        </p:nvPicPr>
        <p:blipFill>
          <a:blip r:embed="rId400">
            <a:extLst>
              <a:ext uri="{28A0092B-C50C-407E-A947-70E740481C1C}">
                <a14:useLocalDpi xmlns:a14="http://schemas.microsoft.com/office/drawing/2010/main" val="0"/>
              </a:ext>
            </a:extLst>
          </a:blip>
          <a:srcRect/>
          <a:stretch>
            <a:fillRect/>
          </a:stretch>
        </p:blipFill>
        <p:spPr bwMode="auto">
          <a:xfrm>
            <a:off x="8922545" y="3911601"/>
            <a:ext cx="68262"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0"/>
          <p:cNvPicPr>
            <a:picLocks noChangeAspect="1" noChangeArrowheads="1"/>
          </p:cNvPicPr>
          <p:nvPr/>
        </p:nvPicPr>
        <p:blipFill>
          <a:blip r:embed="rId401">
            <a:extLst>
              <a:ext uri="{28A0092B-C50C-407E-A947-70E740481C1C}">
                <a14:useLocalDpi xmlns:a14="http://schemas.microsoft.com/office/drawing/2010/main" val="0"/>
              </a:ext>
            </a:extLst>
          </a:blip>
          <a:srcRect/>
          <a:stretch>
            <a:fillRect/>
          </a:stretch>
        </p:blipFill>
        <p:spPr bwMode="auto">
          <a:xfrm>
            <a:off x="8922545" y="3911601"/>
            <a:ext cx="68262"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1"/>
          <p:cNvPicPr>
            <a:picLocks noChangeAspect="1" noChangeArrowheads="1"/>
          </p:cNvPicPr>
          <p:nvPr/>
        </p:nvPicPr>
        <p:blipFill>
          <a:blip r:embed="rId402">
            <a:extLst>
              <a:ext uri="{28A0092B-C50C-407E-A947-70E740481C1C}">
                <a14:useLocalDpi xmlns:a14="http://schemas.microsoft.com/office/drawing/2010/main" val="0"/>
              </a:ext>
            </a:extLst>
          </a:blip>
          <a:srcRect/>
          <a:stretch>
            <a:fillRect/>
          </a:stretch>
        </p:blipFill>
        <p:spPr bwMode="auto">
          <a:xfrm>
            <a:off x="9244808" y="3997326"/>
            <a:ext cx="2746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12"/>
          <p:cNvPicPr>
            <a:picLocks noChangeAspect="1" noChangeArrowheads="1"/>
          </p:cNvPicPr>
          <p:nvPr/>
        </p:nvPicPr>
        <p:blipFill>
          <a:blip r:embed="rId403">
            <a:extLst>
              <a:ext uri="{28A0092B-C50C-407E-A947-70E740481C1C}">
                <a14:useLocalDpi xmlns:a14="http://schemas.microsoft.com/office/drawing/2010/main" val="0"/>
              </a:ext>
            </a:extLst>
          </a:blip>
          <a:srcRect/>
          <a:stretch>
            <a:fillRect/>
          </a:stretch>
        </p:blipFill>
        <p:spPr bwMode="auto">
          <a:xfrm>
            <a:off x="9244808" y="3997326"/>
            <a:ext cx="2746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13"/>
          <p:cNvPicPr>
            <a:picLocks noChangeAspect="1" noChangeArrowheads="1"/>
          </p:cNvPicPr>
          <p:nvPr/>
        </p:nvPicPr>
        <p:blipFill>
          <a:blip r:embed="rId404">
            <a:extLst>
              <a:ext uri="{28A0092B-C50C-407E-A947-70E740481C1C}">
                <a14:useLocalDpi xmlns:a14="http://schemas.microsoft.com/office/drawing/2010/main" val="0"/>
              </a:ext>
            </a:extLst>
          </a:blip>
          <a:srcRect/>
          <a:stretch>
            <a:fillRect/>
          </a:stretch>
        </p:blipFill>
        <p:spPr bwMode="auto">
          <a:xfrm>
            <a:off x="9438483" y="4024314"/>
            <a:ext cx="1301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14"/>
          <p:cNvPicPr>
            <a:picLocks noChangeAspect="1" noChangeArrowheads="1"/>
          </p:cNvPicPr>
          <p:nvPr/>
        </p:nvPicPr>
        <p:blipFill>
          <a:blip r:embed="rId405">
            <a:extLst>
              <a:ext uri="{28A0092B-C50C-407E-A947-70E740481C1C}">
                <a14:useLocalDpi xmlns:a14="http://schemas.microsoft.com/office/drawing/2010/main" val="0"/>
              </a:ext>
            </a:extLst>
          </a:blip>
          <a:srcRect/>
          <a:stretch>
            <a:fillRect/>
          </a:stretch>
        </p:blipFill>
        <p:spPr bwMode="auto">
          <a:xfrm>
            <a:off x="9438483" y="4024314"/>
            <a:ext cx="1301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15"/>
          <p:cNvPicPr>
            <a:picLocks noChangeAspect="1" noChangeArrowheads="1"/>
          </p:cNvPicPr>
          <p:nvPr/>
        </p:nvPicPr>
        <p:blipFill>
          <a:blip r:embed="rId406">
            <a:extLst>
              <a:ext uri="{28A0092B-C50C-407E-A947-70E740481C1C}">
                <a14:useLocalDpi xmlns:a14="http://schemas.microsoft.com/office/drawing/2010/main" val="0"/>
              </a:ext>
            </a:extLst>
          </a:blip>
          <a:srcRect/>
          <a:stretch>
            <a:fillRect/>
          </a:stretch>
        </p:blipFill>
        <p:spPr bwMode="auto">
          <a:xfrm>
            <a:off x="9575007" y="4051301"/>
            <a:ext cx="762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16"/>
          <p:cNvPicPr>
            <a:picLocks noChangeAspect="1" noChangeArrowheads="1"/>
          </p:cNvPicPr>
          <p:nvPr/>
        </p:nvPicPr>
        <p:blipFill>
          <a:blip r:embed="rId407">
            <a:extLst>
              <a:ext uri="{28A0092B-C50C-407E-A947-70E740481C1C}">
                <a14:useLocalDpi xmlns:a14="http://schemas.microsoft.com/office/drawing/2010/main" val="0"/>
              </a:ext>
            </a:extLst>
          </a:blip>
          <a:srcRect/>
          <a:stretch>
            <a:fillRect/>
          </a:stretch>
        </p:blipFill>
        <p:spPr bwMode="auto">
          <a:xfrm>
            <a:off x="9575007" y="4051301"/>
            <a:ext cx="762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17"/>
          <p:cNvPicPr>
            <a:picLocks noChangeAspect="1" noChangeArrowheads="1"/>
          </p:cNvPicPr>
          <p:nvPr/>
        </p:nvPicPr>
        <p:blipFill>
          <a:blip r:embed="rId408">
            <a:extLst>
              <a:ext uri="{28A0092B-C50C-407E-A947-70E740481C1C}">
                <a14:useLocalDpi xmlns:a14="http://schemas.microsoft.com/office/drawing/2010/main" val="0"/>
              </a:ext>
            </a:extLst>
          </a:blip>
          <a:srcRect/>
          <a:stretch>
            <a:fillRect/>
          </a:stretch>
        </p:blipFill>
        <p:spPr bwMode="auto">
          <a:xfrm>
            <a:off x="9698832" y="4124325"/>
            <a:ext cx="6826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8"/>
          <p:cNvPicPr>
            <a:picLocks noChangeAspect="1" noChangeArrowheads="1"/>
          </p:cNvPicPr>
          <p:nvPr/>
        </p:nvPicPr>
        <p:blipFill>
          <a:blip r:embed="rId409">
            <a:extLst>
              <a:ext uri="{28A0092B-C50C-407E-A947-70E740481C1C}">
                <a14:useLocalDpi xmlns:a14="http://schemas.microsoft.com/office/drawing/2010/main" val="0"/>
              </a:ext>
            </a:extLst>
          </a:blip>
          <a:srcRect/>
          <a:stretch>
            <a:fillRect/>
          </a:stretch>
        </p:blipFill>
        <p:spPr bwMode="auto">
          <a:xfrm>
            <a:off x="9698832" y="4124325"/>
            <a:ext cx="6826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19"/>
          <p:cNvPicPr>
            <a:picLocks noChangeAspect="1" noChangeArrowheads="1"/>
          </p:cNvPicPr>
          <p:nvPr/>
        </p:nvPicPr>
        <p:blipFill>
          <a:blip r:embed="rId410">
            <a:extLst>
              <a:ext uri="{28A0092B-C50C-407E-A947-70E740481C1C}">
                <a14:useLocalDpi xmlns:a14="http://schemas.microsoft.com/office/drawing/2010/main" val="0"/>
              </a:ext>
            </a:extLst>
          </a:blip>
          <a:srcRect/>
          <a:stretch>
            <a:fillRect/>
          </a:stretch>
        </p:blipFill>
        <p:spPr bwMode="auto">
          <a:xfrm>
            <a:off x="9719470" y="4103689"/>
            <a:ext cx="68262"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0"/>
          <p:cNvPicPr>
            <a:picLocks noChangeAspect="1" noChangeArrowheads="1"/>
          </p:cNvPicPr>
          <p:nvPr/>
        </p:nvPicPr>
        <p:blipFill>
          <a:blip r:embed="rId411">
            <a:extLst>
              <a:ext uri="{28A0092B-C50C-407E-A947-70E740481C1C}">
                <a14:useLocalDpi xmlns:a14="http://schemas.microsoft.com/office/drawing/2010/main" val="0"/>
              </a:ext>
            </a:extLst>
          </a:blip>
          <a:srcRect/>
          <a:stretch>
            <a:fillRect/>
          </a:stretch>
        </p:blipFill>
        <p:spPr bwMode="auto">
          <a:xfrm>
            <a:off x="9719470" y="4103689"/>
            <a:ext cx="68262"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21"/>
          <p:cNvPicPr>
            <a:picLocks noChangeAspect="1" noChangeArrowheads="1"/>
          </p:cNvPicPr>
          <p:nvPr/>
        </p:nvPicPr>
        <p:blipFill>
          <a:blip r:embed="rId412">
            <a:extLst>
              <a:ext uri="{28A0092B-C50C-407E-A947-70E740481C1C}">
                <a14:useLocalDpi xmlns:a14="http://schemas.microsoft.com/office/drawing/2010/main" val="0"/>
              </a:ext>
            </a:extLst>
          </a:blip>
          <a:srcRect/>
          <a:stretch>
            <a:fillRect/>
          </a:stretch>
        </p:blipFill>
        <p:spPr bwMode="auto">
          <a:xfrm>
            <a:off x="9740107" y="4143376"/>
            <a:ext cx="61912"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22"/>
          <p:cNvPicPr>
            <a:picLocks noChangeAspect="1" noChangeArrowheads="1"/>
          </p:cNvPicPr>
          <p:nvPr/>
        </p:nvPicPr>
        <p:blipFill>
          <a:blip r:embed="rId413">
            <a:extLst>
              <a:ext uri="{28A0092B-C50C-407E-A947-70E740481C1C}">
                <a14:useLocalDpi xmlns:a14="http://schemas.microsoft.com/office/drawing/2010/main" val="0"/>
              </a:ext>
            </a:extLst>
          </a:blip>
          <a:srcRect/>
          <a:stretch>
            <a:fillRect/>
          </a:stretch>
        </p:blipFill>
        <p:spPr bwMode="auto">
          <a:xfrm>
            <a:off x="9740107" y="4143376"/>
            <a:ext cx="61912"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23"/>
          <p:cNvPicPr>
            <a:picLocks noChangeAspect="1" noChangeArrowheads="1"/>
          </p:cNvPicPr>
          <p:nvPr/>
        </p:nvPicPr>
        <p:blipFill>
          <a:blip r:embed="rId414">
            <a:extLst>
              <a:ext uri="{28A0092B-C50C-407E-A947-70E740481C1C}">
                <a14:useLocalDpi xmlns:a14="http://schemas.microsoft.com/office/drawing/2010/main" val="0"/>
              </a:ext>
            </a:extLst>
          </a:blip>
          <a:srcRect/>
          <a:stretch>
            <a:fillRect/>
          </a:stretch>
        </p:blipFill>
        <p:spPr bwMode="auto">
          <a:xfrm>
            <a:off x="9808371" y="4337051"/>
            <a:ext cx="1095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24"/>
          <p:cNvPicPr>
            <a:picLocks noChangeAspect="1" noChangeArrowheads="1"/>
          </p:cNvPicPr>
          <p:nvPr/>
        </p:nvPicPr>
        <p:blipFill>
          <a:blip r:embed="rId415">
            <a:extLst>
              <a:ext uri="{28A0092B-C50C-407E-A947-70E740481C1C}">
                <a14:useLocalDpi xmlns:a14="http://schemas.microsoft.com/office/drawing/2010/main" val="0"/>
              </a:ext>
            </a:extLst>
          </a:blip>
          <a:srcRect/>
          <a:stretch>
            <a:fillRect/>
          </a:stretch>
        </p:blipFill>
        <p:spPr bwMode="auto">
          <a:xfrm>
            <a:off x="9808371" y="4337051"/>
            <a:ext cx="1095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25"/>
          <p:cNvPicPr>
            <a:picLocks noChangeAspect="1" noChangeArrowheads="1"/>
          </p:cNvPicPr>
          <p:nvPr/>
        </p:nvPicPr>
        <p:blipFill>
          <a:blip r:embed="rId416">
            <a:extLst>
              <a:ext uri="{28A0092B-C50C-407E-A947-70E740481C1C}">
                <a14:useLocalDpi xmlns:a14="http://schemas.microsoft.com/office/drawing/2010/main" val="0"/>
              </a:ext>
            </a:extLst>
          </a:blip>
          <a:srcRect/>
          <a:stretch>
            <a:fillRect/>
          </a:stretch>
        </p:blipFill>
        <p:spPr bwMode="auto">
          <a:xfrm>
            <a:off x="10021095" y="4616450"/>
            <a:ext cx="1714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26"/>
          <p:cNvPicPr>
            <a:picLocks noChangeAspect="1" noChangeArrowheads="1"/>
          </p:cNvPicPr>
          <p:nvPr/>
        </p:nvPicPr>
        <p:blipFill>
          <a:blip r:embed="rId417">
            <a:extLst>
              <a:ext uri="{28A0092B-C50C-407E-A947-70E740481C1C}">
                <a14:useLocalDpi xmlns:a14="http://schemas.microsoft.com/office/drawing/2010/main" val="0"/>
              </a:ext>
            </a:extLst>
          </a:blip>
          <a:srcRect/>
          <a:stretch>
            <a:fillRect/>
          </a:stretch>
        </p:blipFill>
        <p:spPr bwMode="auto">
          <a:xfrm>
            <a:off x="10021095" y="4616450"/>
            <a:ext cx="1714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27"/>
          <p:cNvPicPr>
            <a:picLocks noChangeAspect="1" noChangeArrowheads="1"/>
          </p:cNvPicPr>
          <p:nvPr/>
        </p:nvPicPr>
        <p:blipFill>
          <a:blip r:embed="rId418">
            <a:extLst>
              <a:ext uri="{28A0092B-C50C-407E-A947-70E740481C1C}">
                <a14:useLocalDpi xmlns:a14="http://schemas.microsoft.com/office/drawing/2010/main" val="0"/>
              </a:ext>
            </a:extLst>
          </a:blip>
          <a:srcRect/>
          <a:stretch>
            <a:fillRect/>
          </a:stretch>
        </p:blipFill>
        <p:spPr bwMode="auto">
          <a:xfrm>
            <a:off x="9870282" y="4754563"/>
            <a:ext cx="227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28"/>
          <p:cNvPicPr>
            <a:picLocks noChangeAspect="1" noChangeArrowheads="1"/>
          </p:cNvPicPr>
          <p:nvPr/>
        </p:nvPicPr>
        <p:blipFill>
          <a:blip r:embed="rId419">
            <a:extLst>
              <a:ext uri="{28A0092B-C50C-407E-A947-70E740481C1C}">
                <a14:useLocalDpi xmlns:a14="http://schemas.microsoft.com/office/drawing/2010/main" val="0"/>
              </a:ext>
            </a:extLst>
          </a:blip>
          <a:srcRect/>
          <a:stretch>
            <a:fillRect/>
          </a:stretch>
        </p:blipFill>
        <p:spPr bwMode="auto">
          <a:xfrm>
            <a:off x="9870282" y="4754563"/>
            <a:ext cx="227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29"/>
          <p:cNvPicPr>
            <a:picLocks noChangeAspect="1" noChangeArrowheads="1"/>
          </p:cNvPicPr>
          <p:nvPr/>
        </p:nvPicPr>
        <p:blipFill>
          <a:blip r:embed="rId420">
            <a:extLst>
              <a:ext uri="{28A0092B-C50C-407E-A947-70E740481C1C}">
                <a14:useLocalDpi xmlns:a14="http://schemas.microsoft.com/office/drawing/2010/main" val="0"/>
              </a:ext>
            </a:extLst>
          </a:blip>
          <a:srcRect/>
          <a:stretch>
            <a:fillRect/>
          </a:stretch>
        </p:blipFill>
        <p:spPr bwMode="auto">
          <a:xfrm>
            <a:off x="9335296" y="4754564"/>
            <a:ext cx="1301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30"/>
          <p:cNvPicPr>
            <a:picLocks noChangeAspect="1" noChangeArrowheads="1"/>
          </p:cNvPicPr>
          <p:nvPr/>
        </p:nvPicPr>
        <p:blipFill>
          <a:blip r:embed="rId421">
            <a:extLst>
              <a:ext uri="{28A0092B-C50C-407E-A947-70E740481C1C}">
                <a14:useLocalDpi xmlns:a14="http://schemas.microsoft.com/office/drawing/2010/main" val="0"/>
              </a:ext>
            </a:extLst>
          </a:blip>
          <a:srcRect/>
          <a:stretch>
            <a:fillRect/>
          </a:stretch>
        </p:blipFill>
        <p:spPr bwMode="auto">
          <a:xfrm>
            <a:off x="9335296" y="4754564"/>
            <a:ext cx="1301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31"/>
          <p:cNvPicPr>
            <a:picLocks noChangeAspect="1" noChangeArrowheads="1"/>
          </p:cNvPicPr>
          <p:nvPr/>
        </p:nvPicPr>
        <p:blipFill>
          <a:blip r:embed="rId422">
            <a:extLst>
              <a:ext uri="{28A0092B-C50C-407E-A947-70E740481C1C}">
                <a14:useLocalDpi xmlns:a14="http://schemas.microsoft.com/office/drawing/2010/main" val="0"/>
              </a:ext>
            </a:extLst>
          </a:blip>
          <a:srcRect/>
          <a:stretch>
            <a:fillRect/>
          </a:stretch>
        </p:blipFill>
        <p:spPr bwMode="auto">
          <a:xfrm>
            <a:off x="8573295" y="4157663"/>
            <a:ext cx="101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2"/>
          <p:cNvPicPr>
            <a:picLocks noChangeAspect="1" noChangeArrowheads="1"/>
          </p:cNvPicPr>
          <p:nvPr/>
        </p:nvPicPr>
        <p:blipFill>
          <a:blip r:embed="rId423">
            <a:extLst>
              <a:ext uri="{28A0092B-C50C-407E-A947-70E740481C1C}">
                <a14:useLocalDpi xmlns:a14="http://schemas.microsoft.com/office/drawing/2010/main" val="0"/>
              </a:ext>
            </a:extLst>
          </a:blip>
          <a:srcRect/>
          <a:stretch>
            <a:fillRect/>
          </a:stretch>
        </p:blipFill>
        <p:spPr bwMode="auto">
          <a:xfrm>
            <a:off x="8573295" y="4157663"/>
            <a:ext cx="101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33"/>
          <p:cNvPicPr>
            <a:picLocks noChangeAspect="1" noChangeArrowheads="1"/>
          </p:cNvPicPr>
          <p:nvPr/>
        </p:nvPicPr>
        <p:blipFill>
          <a:blip r:embed="rId424">
            <a:extLst>
              <a:ext uri="{28A0092B-C50C-407E-A947-70E740481C1C}">
                <a14:useLocalDpi xmlns:a14="http://schemas.microsoft.com/office/drawing/2010/main" val="0"/>
              </a:ext>
            </a:extLst>
          </a:blip>
          <a:srcRect/>
          <a:stretch>
            <a:fillRect/>
          </a:stretch>
        </p:blipFill>
        <p:spPr bwMode="auto">
          <a:xfrm>
            <a:off x="8730457" y="3598863"/>
            <a:ext cx="150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4"/>
          <p:cNvPicPr>
            <a:picLocks noChangeAspect="1" noChangeArrowheads="1"/>
          </p:cNvPicPr>
          <p:nvPr/>
        </p:nvPicPr>
        <p:blipFill>
          <a:blip r:embed="rId425">
            <a:extLst>
              <a:ext uri="{28A0092B-C50C-407E-A947-70E740481C1C}">
                <a14:useLocalDpi xmlns:a14="http://schemas.microsoft.com/office/drawing/2010/main" val="0"/>
              </a:ext>
            </a:extLst>
          </a:blip>
          <a:srcRect/>
          <a:stretch>
            <a:fillRect/>
          </a:stretch>
        </p:blipFill>
        <p:spPr bwMode="auto">
          <a:xfrm>
            <a:off x="8730457" y="3598863"/>
            <a:ext cx="150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35"/>
          <p:cNvPicPr>
            <a:picLocks noChangeAspect="1" noChangeArrowheads="1"/>
          </p:cNvPicPr>
          <p:nvPr/>
        </p:nvPicPr>
        <p:blipFill>
          <a:blip r:embed="rId426">
            <a:extLst>
              <a:ext uri="{28A0092B-C50C-407E-A947-70E740481C1C}">
                <a14:useLocalDpi xmlns:a14="http://schemas.microsoft.com/office/drawing/2010/main" val="0"/>
              </a:ext>
            </a:extLst>
          </a:blip>
          <a:srcRect/>
          <a:stretch>
            <a:fillRect/>
          </a:stretch>
        </p:blipFill>
        <p:spPr bwMode="auto">
          <a:xfrm>
            <a:off x="8668546" y="3738564"/>
            <a:ext cx="1031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36"/>
          <p:cNvPicPr>
            <a:picLocks noChangeAspect="1" noChangeArrowheads="1"/>
          </p:cNvPicPr>
          <p:nvPr/>
        </p:nvPicPr>
        <p:blipFill>
          <a:blip r:embed="rId427">
            <a:extLst>
              <a:ext uri="{28A0092B-C50C-407E-A947-70E740481C1C}">
                <a14:useLocalDpi xmlns:a14="http://schemas.microsoft.com/office/drawing/2010/main" val="0"/>
              </a:ext>
            </a:extLst>
          </a:blip>
          <a:srcRect/>
          <a:stretch>
            <a:fillRect/>
          </a:stretch>
        </p:blipFill>
        <p:spPr bwMode="auto">
          <a:xfrm>
            <a:off x="8668546" y="3738564"/>
            <a:ext cx="1031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37"/>
          <p:cNvPicPr>
            <a:picLocks noChangeAspect="1" noChangeArrowheads="1"/>
          </p:cNvPicPr>
          <p:nvPr/>
        </p:nvPicPr>
        <p:blipFill>
          <a:blip r:embed="rId428">
            <a:extLst>
              <a:ext uri="{28A0092B-C50C-407E-A947-70E740481C1C}">
                <a14:useLocalDpi xmlns:a14="http://schemas.microsoft.com/office/drawing/2010/main" val="0"/>
              </a:ext>
            </a:extLst>
          </a:blip>
          <a:srcRect/>
          <a:stretch>
            <a:fillRect/>
          </a:stretch>
        </p:blipFill>
        <p:spPr bwMode="auto">
          <a:xfrm>
            <a:off x="8786020" y="3765551"/>
            <a:ext cx="150812"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8"/>
          <p:cNvPicPr>
            <a:picLocks noChangeAspect="1" noChangeArrowheads="1"/>
          </p:cNvPicPr>
          <p:nvPr/>
        </p:nvPicPr>
        <p:blipFill>
          <a:blip r:embed="rId429">
            <a:extLst>
              <a:ext uri="{28A0092B-C50C-407E-A947-70E740481C1C}">
                <a14:useLocalDpi xmlns:a14="http://schemas.microsoft.com/office/drawing/2010/main" val="0"/>
              </a:ext>
            </a:extLst>
          </a:blip>
          <a:srcRect/>
          <a:stretch>
            <a:fillRect/>
          </a:stretch>
        </p:blipFill>
        <p:spPr bwMode="auto">
          <a:xfrm>
            <a:off x="8786020" y="3765551"/>
            <a:ext cx="150812"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39"/>
          <p:cNvPicPr>
            <a:picLocks noChangeAspect="1" noChangeArrowheads="1"/>
          </p:cNvPicPr>
          <p:nvPr/>
        </p:nvPicPr>
        <p:blipFill>
          <a:blip r:embed="rId430">
            <a:extLst>
              <a:ext uri="{28A0092B-C50C-407E-A947-70E740481C1C}">
                <a14:useLocalDpi xmlns:a14="http://schemas.microsoft.com/office/drawing/2010/main" val="0"/>
              </a:ext>
            </a:extLst>
          </a:blip>
          <a:srcRect/>
          <a:stretch>
            <a:fillRect/>
          </a:stretch>
        </p:blipFill>
        <p:spPr bwMode="auto">
          <a:xfrm>
            <a:off x="8839995" y="3711576"/>
            <a:ext cx="698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40"/>
          <p:cNvPicPr>
            <a:picLocks noChangeAspect="1" noChangeArrowheads="1"/>
          </p:cNvPicPr>
          <p:nvPr/>
        </p:nvPicPr>
        <p:blipFill>
          <a:blip r:embed="rId431">
            <a:extLst>
              <a:ext uri="{28A0092B-C50C-407E-A947-70E740481C1C}">
                <a14:useLocalDpi xmlns:a14="http://schemas.microsoft.com/office/drawing/2010/main" val="0"/>
              </a:ext>
            </a:extLst>
          </a:blip>
          <a:srcRect/>
          <a:stretch>
            <a:fillRect/>
          </a:stretch>
        </p:blipFill>
        <p:spPr bwMode="auto">
          <a:xfrm>
            <a:off x="8839995" y="3711576"/>
            <a:ext cx="698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41"/>
          <p:cNvPicPr>
            <a:picLocks noChangeAspect="1" noChangeArrowheads="1"/>
          </p:cNvPicPr>
          <p:nvPr/>
        </p:nvPicPr>
        <p:blipFill>
          <a:blip r:embed="rId432">
            <a:extLst>
              <a:ext uri="{28A0092B-C50C-407E-A947-70E740481C1C}">
                <a14:useLocalDpi xmlns:a14="http://schemas.microsoft.com/office/drawing/2010/main" val="0"/>
              </a:ext>
            </a:extLst>
          </a:blip>
          <a:srcRect/>
          <a:stretch>
            <a:fillRect/>
          </a:stretch>
        </p:blipFill>
        <p:spPr bwMode="auto">
          <a:xfrm>
            <a:off x="8744745" y="3692526"/>
            <a:ext cx="74612"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42"/>
          <p:cNvPicPr>
            <a:picLocks noChangeAspect="1" noChangeArrowheads="1"/>
          </p:cNvPicPr>
          <p:nvPr/>
        </p:nvPicPr>
        <p:blipFill>
          <a:blip r:embed="rId433">
            <a:extLst>
              <a:ext uri="{28A0092B-C50C-407E-A947-70E740481C1C}">
                <a14:useLocalDpi xmlns:a14="http://schemas.microsoft.com/office/drawing/2010/main" val="0"/>
              </a:ext>
            </a:extLst>
          </a:blip>
          <a:srcRect/>
          <a:stretch>
            <a:fillRect/>
          </a:stretch>
        </p:blipFill>
        <p:spPr bwMode="auto">
          <a:xfrm>
            <a:off x="8744745" y="3692526"/>
            <a:ext cx="74612"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43"/>
          <p:cNvPicPr>
            <a:picLocks noChangeAspect="1" noChangeArrowheads="1"/>
          </p:cNvPicPr>
          <p:nvPr/>
        </p:nvPicPr>
        <p:blipFill>
          <a:blip r:embed="rId434">
            <a:extLst>
              <a:ext uri="{28A0092B-C50C-407E-A947-70E740481C1C}">
                <a14:useLocalDpi xmlns:a14="http://schemas.microsoft.com/office/drawing/2010/main" val="0"/>
              </a:ext>
            </a:extLst>
          </a:blip>
          <a:srcRect/>
          <a:stretch>
            <a:fillRect/>
          </a:stretch>
        </p:blipFill>
        <p:spPr bwMode="auto">
          <a:xfrm>
            <a:off x="8786020" y="3732213"/>
            <a:ext cx="74612"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44"/>
          <p:cNvPicPr>
            <a:picLocks noChangeAspect="1" noChangeArrowheads="1"/>
          </p:cNvPicPr>
          <p:nvPr/>
        </p:nvPicPr>
        <p:blipFill>
          <a:blip r:embed="rId435">
            <a:extLst>
              <a:ext uri="{28A0092B-C50C-407E-A947-70E740481C1C}">
                <a14:useLocalDpi xmlns:a14="http://schemas.microsoft.com/office/drawing/2010/main" val="0"/>
              </a:ext>
            </a:extLst>
          </a:blip>
          <a:srcRect/>
          <a:stretch>
            <a:fillRect/>
          </a:stretch>
        </p:blipFill>
        <p:spPr bwMode="auto">
          <a:xfrm>
            <a:off x="8786020" y="3732213"/>
            <a:ext cx="74612"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45"/>
          <p:cNvPicPr>
            <a:picLocks noChangeAspect="1" noChangeArrowheads="1"/>
          </p:cNvPicPr>
          <p:nvPr/>
        </p:nvPicPr>
        <p:blipFill>
          <a:blip r:embed="rId436">
            <a:extLst>
              <a:ext uri="{28A0092B-C50C-407E-A947-70E740481C1C}">
                <a14:useLocalDpi xmlns:a14="http://schemas.microsoft.com/office/drawing/2010/main" val="0"/>
              </a:ext>
            </a:extLst>
          </a:blip>
          <a:srcRect/>
          <a:stretch>
            <a:fillRect/>
          </a:stretch>
        </p:blipFill>
        <p:spPr bwMode="auto">
          <a:xfrm>
            <a:off x="8792370" y="3744914"/>
            <a:ext cx="825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46"/>
          <p:cNvPicPr>
            <a:picLocks noChangeAspect="1" noChangeArrowheads="1"/>
          </p:cNvPicPr>
          <p:nvPr/>
        </p:nvPicPr>
        <p:blipFill>
          <a:blip r:embed="rId437">
            <a:extLst>
              <a:ext uri="{28A0092B-C50C-407E-A947-70E740481C1C}">
                <a14:useLocalDpi xmlns:a14="http://schemas.microsoft.com/office/drawing/2010/main" val="0"/>
              </a:ext>
            </a:extLst>
          </a:blip>
          <a:srcRect/>
          <a:stretch>
            <a:fillRect/>
          </a:stretch>
        </p:blipFill>
        <p:spPr bwMode="auto">
          <a:xfrm>
            <a:off x="8792370" y="3744914"/>
            <a:ext cx="825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47"/>
          <p:cNvPicPr>
            <a:picLocks noChangeAspect="1" noChangeArrowheads="1"/>
          </p:cNvPicPr>
          <p:nvPr/>
        </p:nvPicPr>
        <p:blipFill>
          <a:blip r:embed="rId438">
            <a:extLst>
              <a:ext uri="{28A0092B-C50C-407E-A947-70E740481C1C}">
                <a14:useLocalDpi xmlns:a14="http://schemas.microsoft.com/office/drawing/2010/main" val="0"/>
              </a:ext>
            </a:extLst>
          </a:blip>
          <a:srcRect/>
          <a:stretch>
            <a:fillRect/>
          </a:stretch>
        </p:blipFill>
        <p:spPr bwMode="auto">
          <a:xfrm>
            <a:off x="8736808" y="3465514"/>
            <a:ext cx="904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48"/>
          <p:cNvPicPr>
            <a:picLocks noChangeAspect="1" noChangeArrowheads="1"/>
          </p:cNvPicPr>
          <p:nvPr/>
        </p:nvPicPr>
        <p:blipFill>
          <a:blip r:embed="rId439">
            <a:extLst>
              <a:ext uri="{28A0092B-C50C-407E-A947-70E740481C1C}">
                <a14:useLocalDpi xmlns:a14="http://schemas.microsoft.com/office/drawing/2010/main" val="0"/>
              </a:ext>
            </a:extLst>
          </a:blip>
          <a:srcRect/>
          <a:stretch>
            <a:fillRect/>
          </a:stretch>
        </p:blipFill>
        <p:spPr bwMode="auto">
          <a:xfrm>
            <a:off x="8736808" y="3465514"/>
            <a:ext cx="904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49"/>
          <p:cNvPicPr>
            <a:picLocks noChangeAspect="1" noChangeArrowheads="1"/>
          </p:cNvPicPr>
          <p:nvPr/>
        </p:nvPicPr>
        <p:blipFill>
          <a:blip r:embed="rId440">
            <a:extLst>
              <a:ext uri="{28A0092B-C50C-407E-A947-70E740481C1C}">
                <a14:useLocalDpi xmlns:a14="http://schemas.microsoft.com/office/drawing/2010/main" val="0"/>
              </a:ext>
            </a:extLst>
          </a:blip>
          <a:srcRect/>
          <a:stretch>
            <a:fillRect/>
          </a:stretch>
        </p:blipFill>
        <p:spPr bwMode="auto">
          <a:xfrm>
            <a:off x="8462171" y="3565526"/>
            <a:ext cx="968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50"/>
          <p:cNvPicPr>
            <a:picLocks noChangeAspect="1" noChangeArrowheads="1"/>
          </p:cNvPicPr>
          <p:nvPr/>
        </p:nvPicPr>
        <p:blipFill>
          <a:blip r:embed="rId441">
            <a:extLst>
              <a:ext uri="{28A0092B-C50C-407E-A947-70E740481C1C}">
                <a14:useLocalDpi xmlns:a14="http://schemas.microsoft.com/office/drawing/2010/main" val="0"/>
              </a:ext>
            </a:extLst>
          </a:blip>
          <a:srcRect/>
          <a:stretch>
            <a:fillRect/>
          </a:stretch>
        </p:blipFill>
        <p:spPr bwMode="auto">
          <a:xfrm>
            <a:off x="8462171" y="3565526"/>
            <a:ext cx="968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51"/>
          <p:cNvPicPr>
            <a:picLocks noChangeAspect="1" noChangeArrowheads="1"/>
          </p:cNvPicPr>
          <p:nvPr/>
        </p:nvPicPr>
        <p:blipFill>
          <a:blip r:embed="rId442">
            <a:extLst>
              <a:ext uri="{28A0092B-C50C-407E-A947-70E740481C1C}">
                <a14:useLocalDpi xmlns:a14="http://schemas.microsoft.com/office/drawing/2010/main" val="0"/>
              </a:ext>
            </a:extLst>
          </a:blip>
          <a:srcRect/>
          <a:stretch>
            <a:fillRect/>
          </a:stretch>
        </p:blipFill>
        <p:spPr bwMode="auto">
          <a:xfrm>
            <a:off x="9217821" y="3033713"/>
            <a:ext cx="185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52"/>
          <p:cNvPicPr>
            <a:picLocks noChangeAspect="1" noChangeArrowheads="1"/>
          </p:cNvPicPr>
          <p:nvPr/>
        </p:nvPicPr>
        <p:blipFill>
          <a:blip r:embed="rId443">
            <a:extLst>
              <a:ext uri="{28A0092B-C50C-407E-A947-70E740481C1C}">
                <a14:useLocalDpi xmlns:a14="http://schemas.microsoft.com/office/drawing/2010/main" val="0"/>
              </a:ext>
            </a:extLst>
          </a:blip>
          <a:srcRect/>
          <a:stretch>
            <a:fillRect/>
          </a:stretch>
        </p:blipFill>
        <p:spPr bwMode="auto">
          <a:xfrm>
            <a:off x="9217821" y="3033713"/>
            <a:ext cx="185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53"/>
          <p:cNvPicPr>
            <a:picLocks noChangeAspect="1" noChangeArrowheads="1"/>
          </p:cNvPicPr>
          <p:nvPr/>
        </p:nvPicPr>
        <p:blipFill>
          <a:blip r:embed="rId444">
            <a:extLst>
              <a:ext uri="{28A0092B-C50C-407E-A947-70E740481C1C}">
                <a14:useLocalDpi xmlns:a14="http://schemas.microsoft.com/office/drawing/2010/main" val="0"/>
              </a:ext>
            </a:extLst>
          </a:blip>
          <a:srcRect/>
          <a:stretch>
            <a:fillRect/>
          </a:stretch>
        </p:blipFill>
        <p:spPr bwMode="auto">
          <a:xfrm>
            <a:off x="9032083" y="3279776"/>
            <a:ext cx="10318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54"/>
          <p:cNvPicPr>
            <a:picLocks noChangeAspect="1" noChangeArrowheads="1"/>
          </p:cNvPicPr>
          <p:nvPr/>
        </p:nvPicPr>
        <p:blipFill>
          <a:blip r:embed="rId445">
            <a:extLst>
              <a:ext uri="{28A0092B-C50C-407E-A947-70E740481C1C}">
                <a14:useLocalDpi xmlns:a14="http://schemas.microsoft.com/office/drawing/2010/main" val="0"/>
              </a:ext>
            </a:extLst>
          </a:blip>
          <a:srcRect/>
          <a:stretch>
            <a:fillRect/>
          </a:stretch>
        </p:blipFill>
        <p:spPr bwMode="auto">
          <a:xfrm>
            <a:off x="9032083" y="3279776"/>
            <a:ext cx="10318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55"/>
          <p:cNvPicPr>
            <a:picLocks noChangeAspect="1" noChangeArrowheads="1"/>
          </p:cNvPicPr>
          <p:nvPr/>
        </p:nvPicPr>
        <p:blipFill>
          <a:blip r:embed="rId446">
            <a:extLst>
              <a:ext uri="{28A0092B-C50C-407E-A947-70E740481C1C}">
                <a14:useLocalDpi xmlns:a14="http://schemas.microsoft.com/office/drawing/2010/main" val="0"/>
              </a:ext>
            </a:extLst>
          </a:blip>
          <a:srcRect/>
          <a:stretch>
            <a:fillRect/>
          </a:stretch>
        </p:blipFill>
        <p:spPr bwMode="auto">
          <a:xfrm>
            <a:off x="8970171" y="3286126"/>
            <a:ext cx="96837"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56"/>
          <p:cNvPicPr>
            <a:picLocks noChangeAspect="1" noChangeArrowheads="1"/>
          </p:cNvPicPr>
          <p:nvPr/>
        </p:nvPicPr>
        <p:blipFill>
          <a:blip r:embed="rId447">
            <a:extLst>
              <a:ext uri="{28A0092B-C50C-407E-A947-70E740481C1C}">
                <a14:useLocalDpi xmlns:a14="http://schemas.microsoft.com/office/drawing/2010/main" val="0"/>
              </a:ext>
            </a:extLst>
          </a:blip>
          <a:srcRect/>
          <a:stretch>
            <a:fillRect/>
          </a:stretch>
        </p:blipFill>
        <p:spPr bwMode="auto">
          <a:xfrm>
            <a:off x="8970171" y="3286126"/>
            <a:ext cx="96837"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57"/>
          <p:cNvPicPr>
            <a:picLocks noChangeAspect="1" noChangeArrowheads="1"/>
          </p:cNvPicPr>
          <p:nvPr/>
        </p:nvPicPr>
        <p:blipFill>
          <a:blip r:embed="rId448">
            <a:extLst>
              <a:ext uri="{28A0092B-C50C-407E-A947-70E740481C1C}">
                <a14:useLocalDpi xmlns:a14="http://schemas.microsoft.com/office/drawing/2010/main" val="0"/>
              </a:ext>
            </a:extLst>
          </a:blip>
          <a:srcRect/>
          <a:stretch>
            <a:fillRect/>
          </a:stretch>
        </p:blipFill>
        <p:spPr bwMode="auto">
          <a:xfrm>
            <a:off x="9005095" y="3121026"/>
            <a:ext cx="309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58"/>
          <p:cNvPicPr>
            <a:picLocks noChangeAspect="1" noChangeArrowheads="1"/>
          </p:cNvPicPr>
          <p:nvPr/>
        </p:nvPicPr>
        <p:blipFill>
          <a:blip r:embed="rId449">
            <a:extLst>
              <a:ext uri="{28A0092B-C50C-407E-A947-70E740481C1C}">
                <a14:useLocalDpi xmlns:a14="http://schemas.microsoft.com/office/drawing/2010/main" val="0"/>
              </a:ext>
            </a:extLst>
          </a:blip>
          <a:srcRect/>
          <a:stretch>
            <a:fillRect/>
          </a:stretch>
        </p:blipFill>
        <p:spPr bwMode="auto">
          <a:xfrm>
            <a:off x="9005095" y="3121026"/>
            <a:ext cx="309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59"/>
          <p:cNvPicPr>
            <a:picLocks noChangeAspect="1" noChangeArrowheads="1"/>
          </p:cNvPicPr>
          <p:nvPr/>
        </p:nvPicPr>
        <p:blipFill>
          <a:blip r:embed="rId450">
            <a:extLst>
              <a:ext uri="{28A0092B-C50C-407E-A947-70E740481C1C}">
                <a14:useLocalDpi xmlns:a14="http://schemas.microsoft.com/office/drawing/2010/main" val="0"/>
              </a:ext>
            </a:extLst>
          </a:blip>
          <a:srcRect/>
          <a:stretch>
            <a:fillRect/>
          </a:stretch>
        </p:blipFill>
        <p:spPr bwMode="auto">
          <a:xfrm>
            <a:off x="8895558" y="3194051"/>
            <a:ext cx="115887"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460"/>
          <p:cNvPicPr>
            <a:picLocks noChangeAspect="1" noChangeArrowheads="1"/>
          </p:cNvPicPr>
          <p:nvPr/>
        </p:nvPicPr>
        <p:blipFill>
          <a:blip r:embed="rId451">
            <a:extLst>
              <a:ext uri="{28A0092B-C50C-407E-A947-70E740481C1C}">
                <a14:useLocalDpi xmlns:a14="http://schemas.microsoft.com/office/drawing/2010/main" val="0"/>
              </a:ext>
            </a:extLst>
          </a:blip>
          <a:srcRect/>
          <a:stretch>
            <a:fillRect/>
          </a:stretch>
        </p:blipFill>
        <p:spPr bwMode="auto">
          <a:xfrm>
            <a:off x="8895558" y="3194051"/>
            <a:ext cx="115887"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461"/>
          <p:cNvPicPr>
            <a:picLocks noChangeAspect="1" noChangeArrowheads="1"/>
          </p:cNvPicPr>
          <p:nvPr/>
        </p:nvPicPr>
        <p:blipFill>
          <a:blip r:embed="rId452">
            <a:extLst>
              <a:ext uri="{28A0092B-C50C-407E-A947-70E740481C1C}">
                <a14:useLocalDpi xmlns:a14="http://schemas.microsoft.com/office/drawing/2010/main" val="0"/>
              </a:ext>
            </a:extLst>
          </a:blip>
          <a:srcRect/>
          <a:stretch>
            <a:fillRect/>
          </a:stretch>
        </p:blipFill>
        <p:spPr bwMode="auto">
          <a:xfrm>
            <a:off x="8847933" y="3094038"/>
            <a:ext cx="192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62"/>
          <p:cNvPicPr>
            <a:picLocks noChangeAspect="1" noChangeArrowheads="1"/>
          </p:cNvPicPr>
          <p:nvPr/>
        </p:nvPicPr>
        <p:blipFill>
          <a:blip r:embed="rId453">
            <a:extLst>
              <a:ext uri="{28A0092B-C50C-407E-A947-70E740481C1C}">
                <a14:useLocalDpi xmlns:a14="http://schemas.microsoft.com/office/drawing/2010/main" val="0"/>
              </a:ext>
            </a:extLst>
          </a:blip>
          <a:srcRect/>
          <a:stretch>
            <a:fillRect/>
          </a:stretch>
        </p:blipFill>
        <p:spPr bwMode="auto">
          <a:xfrm>
            <a:off x="8847933" y="3094038"/>
            <a:ext cx="192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63"/>
          <p:cNvPicPr>
            <a:picLocks noChangeAspect="1" noChangeArrowheads="1"/>
          </p:cNvPicPr>
          <p:nvPr/>
        </p:nvPicPr>
        <p:blipFill>
          <a:blip r:embed="rId454">
            <a:extLst>
              <a:ext uri="{28A0092B-C50C-407E-A947-70E740481C1C}">
                <a14:useLocalDpi xmlns:a14="http://schemas.microsoft.com/office/drawing/2010/main" val="0"/>
              </a:ext>
            </a:extLst>
          </a:blip>
          <a:srcRect/>
          <a:stretch>
            <a:fillRect/>
          </a:stretch>
        </p:blipFill>
        <p:spPr bwMode="auto">
          <a:xfrm>
            <a:off x="7611270" y="2835275"/>
            <a:ext cx="1524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64"/>
          <p:cNvPicPr>
            <a:picLocks noChangeAspect="1" noChangeArrowheads="1"/>
          </p:cNvPicPr>
          <p:nvPr/>
        </p:nvPicPr>
        <p:blipFill>
          <a:blip r:embed="rId455">
            <a:extLst>
              <a:ext uri="{28A0092B-C50C-407E-A947-70E740481C1C}">
                <a14:useLocalDpi xmlns:a14="http://schemas.microsoft.com/office/drawing/2010/main" val="0"/>
              </a:ext>
            </a:extLst>
          </a:blip>
          <a:srcRect/>
          <a:stretch>
            <a:fillRect/>
          </a:stretch>
        </p:blipFill>
        <p:spPr bwMode="auto">
          <a:xfrm>
            <a:off x="7611270" y="2835275"/>
            <a:ext cx="1524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465"/>
          <p:cNvPicPr>
            <a:picLocks noChangeAspect="1" noChangeArrowheads="1"/>
          </p:cNvPicPr>
          <p:nvPr/>
        </p:nvPicPr>
        <p:blipFill>
          <a:blip r:embed="rId456">
            <a:extLst>
              <a:ext uri="{28A0092B-C50C-407E-A947-70E740481C1C}">
                <a14:useLocalDpi xmlns:a14="http://schemas.microsoft.com/office/drawing/2010/main" val="0"/>
              </a:ext>
            </a:extLst>
          </a:blip>
          <a:srcRect/>
          <a:stretch>
            <a:fillRect/>
          </a:stretch>
        </p:blipFill>
        <p:spPr bwMode="auto">
          <a:xfrm>
            <a:off x="8249445" y="3519488"/>
            <a:ext cx="2270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66"/>
          <p:cNvPicPr>
            <a:picLocks noChangeAspect="1" noChangeArrowheads="1"/>
          </p:cNvPicPr>
          <p:nvPr/>
        </p:nvPicPr>
        <p:blipFill>
          <a:blip r:embed="rId457">
            <a:extLst>
              <a:ext uri="{28A0092B-C50C-407E-A947-70E740481C1C}">
                <a14:useLocalDpi xmlns:a14="http://schemas.microsoft.com/office/drawing/2010/main" val="0"/>
              </a:ext>
            </a:extLst>
          </a:blip>
          <a:srcRect/>
          <a:stretch>
            <a:fillRect/>
          </a:stretch>
        </p:blipFill>
        <p:spPr bwMode="auto">
          <a:xfrm>
            <a:off x="8249445" y="3519488"/>
            <a:ext cx="2270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467"/>
          <p:cNvPicPr>
            <a:picLocks noChangeAspect="1" noChangeArrowheads="1"/>
          </p:cNvPicPr>
          <p:nvPr/>
        </p:nvPicPr>
        <p:blipFill>
          <a:blip r:embed="rId458">
            <a:extLst>
              <a:ext uri="{28A0092B-C50C-407E-A947-70E740481C1C}">
                <a14:useLocalDpi xmlns:a14="http://schemas.microsoft.com/office/drawing/2010/main" val="0"/>
              </a:ext>
            </a:extLst>
          </a:blip>
          <a:srcRect/>
          <a:stretch>
            <a:fillRect/>
          </a:stretch>
        </p:blipFill>
        <p:spPr bwMode="auto">
          <a:xfrm>
            <a:off x="7962108" y="2874963"/>
            <a:ext cx="8159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468"/>
          <p:cNvPicPr>
            <a:picLocks noChangeAspect="1" noChangeArrowheads="1"/>
          </p:cNvPicPr>
          <p:nvPr/>
        </p:nvPicPr>
        <p:blipFill>
          <a:blip r:embed="rId459">
            <a:extLst>
              <a:ext uri="{28A0092B-C50C-407E-A947-70E740481C1C}">
                <a14:useLocalDpi xmlns:a14="http://schemas.microsoft.com/office/drawing/2010/main" val="0"/>
              </a:ext>
            </a:extLst>
          </a:blip>
          <a:srcRect/>
          <a:stretch>
            <a:fillRect/>
          </a:stretch>
        </p:blipFill>
        <p:spPr bwMode="auto">
          <a:xfrm>
            <a:off x="7962108" y="2874963"/>
            <a:ext cx="8159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469"/>
          <p:cNvSpPr>
            <a:spLocks noChangeArrowheads="1"/>
          </p:cNvSpPr>
          <p:nvPr/>
        </p:nvSpPr>
        <p:spPr bwMode="auto">
          <a:xfrm>
            <a:off x="4646669" y="3591997"/>
            <a:ext cx="7646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(Barbados)</a:t>
            </a:r>
            <a:endParaRPr lang="en-US" dirty="0">
              <a:latin typeface="Arial" pitchFamily="34" charset="0"/>
              <a:cs typeface="Arial" pitchFamily="34" charset="0"/>
            </a:endParaRPr>
          </a:p>
        </p:txBody>
      </p:sp>
      <p:sp>
        <p:nvSpPr>
          <p:cNvPr id="83" name="Rectangle 477"/>
          <p:cNvSpPr>
            <a:spLocks noChangeArrowheads="1"/>
          </p:cNvSpPr>
          <p:nvPr/>
        </p:nvSpPr>
        <p:spPr bwMode="auto">
          <a:xfrm>
            <a:off x="7073107" y="3582988"/>
            <a:ext cx="1173162" cy="425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81"/>
          <p:cNvSpPr>
            <a:spLocks/>
          </p:cNvSpPr>
          <p:nvPr/>
        </p:nvSpPr>
        <p:spPr bwMode="auto">
          <a:xfrm>
            <a:off x="6643691" y="2640807"/>
            <a:ext cx="689767" cy="559593"/>
          </a:xfrm>
          <a:custGeom>
            <a:avLst/>
            <a:gdLst>
              <a:gd name="T0" fmla="*/ 3543 w 3559"/>
              <a:gd name="T1" fmla="*/ 417 h 1387"/>
              <a:gd name="T2" fmla="*/ 3543 w 3559"/>
              <a:gd name="T3" fmla="*/ 8 h 1387"/>
              <a:gd name="T4" fmla="*/ 3551 w 3559"/>
              <a:gd name="T5" fmla="*/ 16 h 1387"/>
              <a:gd name="T6" fmla="*/ 8 w 3559"/>
              <a:gd name="T7" fmla="*/ 16 h 1387"/>
              <a:gd name="T8" fmla="*/ 16 w 3559"/>
              <a:gd name="T9" fmla="*/ 8 h 1387"/>
              <a:gd name="T10" fmla="*/ 16 w 3559"/>
              <a:gd name="T11" fmla="*/ 1387 h 1387"/>
              <a:gd name="T12" fmla="*/ 0 w 3559"/>
              <a:gd name="T13" fmla="*/ 1387 h 1387"/>
              <a:gd name="T14" fmla="*/ 0 w 3559"/>
              <a:gd name="T15" fmla="*/ 8 h 1387"/>
              <a:gd name="T16" fmla="*/ 8 w 3559"/>
              <a:gd name="T17" fmla="*/ 0 h 1387"/>
              <a:gd name="T18" fmla="*/ 3551 w 3559"/>
              <a:gd name="T19" fmla="*/ 0 h 1387"/>
              <a:gd name="T20" fmla="*/ 3559 w 3559"/>
              <a:gd name="T21" fmla="*/ 8 h 1387"/>
              <a:gd name="T22" fmla="*/ 3559 w 3559"/>
              <a:gd name="T23" fmla="*/ 417 h 1387"/>
              <a:gd name="T24" fmla="*/ 3543 w 3559"/>
              <a:gd name="T25" fmla="*/ 41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9" h="1387">
                <a:moveTo>
                  <a:pt x="3543" y="417"/>
                </a:moveTo>
                <a:lnTo>
                  <a:pt x="3543" y="8"/>
                </a:lnTo>
                <a:lnTo>
                  <a:pt x="3551" y="16"/>
                </a:lnTo>
                <a:lnTo>
                  <a:pt x="8" y="16"/>
                </a:lnTo>
                <a:lnTo>
                  <a:pt x="16" y="8"/>
                </a:lnTo>
                <a:lnTo>
                  <a:pt x="16" y="1387"/>
                </a:lnTo>
                <a:lnTo>
                  <a:pt x="0" y="1387"/>
                </a:lnTo>
                <a:lnTo>
                  <a:pt x="0" y="8"/>
                </a:lnTo>
                <a:cubicBezTo>
                  <a:pt x="0" y="3"/>
                  <a:pt x="4" y="0"/>
                  <a:pt x="8" y="0"/>
                </a:cubicBezTo>
                <a:lnTo>
                  <a:pt x="3551" y="0"/>
                </a:lnTo>
                <a:cubicBezTo>
                  <a:pt x="3555" y="0"/>
                  <a:pt x="3559" y="3"/>
                  <a:pt x="3559" y="8"/>
                </a:cubicBezTo>
                <a:lnTo>
                  <a:pt x="3559" y="417"/>
                </a:lnTo>
                <a:lnTo>
                  <a:pt x="3543" y="4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485"/>
          <p:cNvSpPr>
            <a:spLocks noChangeArrowheads="1"/>
          </p:cNvSpPr>
          <p:nvPr/>
        </p:nvSpPr>
        <p:spPr bwMode="auto">
          <a:xfrm>
            <a:off x="4746705" y="4979775"/>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(Africa)</a:t>
            </a:r>
            <a:endParaRPr lang="en-US" dirty="0">
              <a:latin typeface="Arial" pitchFamily="34" charset="0"/>
              <a:cs typeface="Arial" pitchFamily="34" charset="0"/>
            </a:endParaRPr>
          </a:p>
        </p:txBody>
      </p:sp>
      <p:sp>
        <p:nvSpPr>
          <p:cNvPr id="92" name="Freeform 486"/>
          <p:cNvSpPr>
            <a:spLocks/>
          </p:cNvSpPr>
          <p:nvPr/>
        </p:nvSpPr>
        <p:spPr bwMode="auto">
          <a:xfrm>
            <a:off x="4079877" y="3205917"/>
            <a:ext cx="593725" cy="331788"/>
          </a:xfrm>
          <a:custGeom>
            <a:avLst/>
            <a:gdLst>
              <a:gd name="T0" fmla="*/ 1385 w 1385"/>
              <a:gd name="T1" fmla="*/ 16 h 800"/>
              <a:gd name="T2" fmla="*/ 693 w 1385"/>
              <a:gd name="T3" fmla="*/ 16 h 800"/>
              <a:gd name="T4" fmla="*/ 701 w 1385"/>
              <a:gd name="T5" fmla="*/ 8 h 800"/>
              <a:gd name="T6" fmla="*/ 701 w 1385"/>
              <a:gd name="T7" fmla="*/ 792 h 800"/>
              <a:gd name="T8" fmla="*/ 693 w 1385"/>
              <a:gd name="T9" fmla="*/ 800 h 800"/>
              <a:gd name="T10" fmla="*/ 0 w 1385"/>
              <a:gd name="T11" fmla="*/ 800 h 800"/>
              <a:gd name="T12" fmla="*/ 0 w 1385"/>
              <a:gd name="T13" fmla="*/ 784 h 800"/>
              <a:gd name="T14" fmla="*/ 693 w 1385"/>
              <a:gd name="T15" fmla="*/ 784 h 800"/>
              <a:gd name="T16" fmla="*/ 685 w 1385"/>
              <a:gd name="T17" fmla="*/ 792 h 800"/>
              <a:gd name="T18" fmla="*/ 685 w 1385"/>
              <a:gd name="T19" fmla="*/ 8 h 800"/>
              <a:gd name="T20" fmla="*/ 693 w 1385"/>
              <a:gd name="T21" fmla="*/ 0 h 800"/>
              <a:gd name="T22" fmla="*/ 1385 w 1385"/>
              <a:gd name="T23" fmla="*/ 0 h 800"/>
              <a:gd name="T24" fmla="*/ 1385 w 1385"/>
              <a:gd name="T25" fmla="*/ 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5" h="800">
                <a:moveTo>
                  <a:pt x="1385" y="16"/>
                </a:moveTo>
                <a:lnTo>
                  <a:pt x="693" y="16"/>
                </a:lnTo>
                <a:lnTo>
                  <a:pt x="701" y="8"/>
                </a:lnTo>
                <a:lnTo>
                  <a:pt x="701" y="792"/>
                </a:lnTo>
                <a:cubicBezTo>
                  <a:pt x="701" y="797"/>
                  <a:pt x="697" y="800"/>
                  <a:pt x="693" y="800"/>
                </a:cubicBezTo>
                <a:lnTo>
                  <a:pt x="0" y="800"/>
                </a:lnTo>
                <a:lnTo>
                  <a:pt x="0" y="784"/>
                </a:lnTo>
                <a:lnTo>
                  <a:pt x="693" y="784"/>
                </a:lnTo>
                <a:lnTo>
                  <a:pt x="685" y="792"/>
                </a:lnTo>
                <a:lnTo>
                  <a:pt x="685" y="8"/>
                </a:lnTo>
                <a:cubicBezTo>
                  <a:pt x="685" y="4"/>
                  <a:pt x="688" y="0"/>
                  <a:pt x="693" y="0"/>
                </a:cubicBezTo>
                <a:lnTo>
                  <a:pt x="1385" y="0"/>
                </a:lnTo>
                <a:lnTo>
                  <a:pt x="1385" y="1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487"/>
          <p:cNvSpPr>
            <a:spLocks noChangeArrowheads="1"/>
          </p:cNvSpPr>
          <p:nvPr/>
        </p:nvSpPr>
        <p:spPr bwMode="auto">
          <a:xfrm>
            <a:off x="7985920" y="2565400"/>
            <a:ext cx="1173162" cy="604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492"/>
          <p:cNvSpPr>
            <a:spLocks noChangeArrowheads="1"/>
          </p:cNvSpPr>
          <p:nvPr/>
        </p:nvSpPr>
        <p:spPr bwMode="auto">
          <a:xfrm>
            <a:off x="8417720" y="3236913"/>
            <a:ext cx="1174750" cy="604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 name="Picture 496"/>
          <p:cNvPicPr>
            <a:picLocks noChangeAspect="1" noChangeArrowheads="1"/>
          </p:cNvPicPr>
          <p:nvPr/>
        </p:nvPicPr>
        <p:blipFill>
          <a:blip r:embed="rId460">
            <a:extLst>
              <a:ext uri="{28A0092B-C50C-407E-A947-70E740481C1C}">
                <a14:useLocalDpi xmlns:a14="http://schemas.microsoft.com/office/drawing/2010/main" val="0"/>
              </a:ext>
            </a:extLst>
          </a:blip>
          <a:srcRect/>
          <a:stretch>
            <a:fillRect/>
          </a:stretch>
        </p:blipFill>
        <p:spPr bwMode="auto">
          <a:xfrm>
            <a:off x="8044657" y="4908551"/>
            <a:ext cx="12001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498"/>
          <p:cNvSpPr>
            <a:spLocks/>
          </p:cNvSpPr>
          <p:nvPr/>
        </p:nvSpPr>
        <p:spPr bwMode="auto">
          <a:xfrm>
            <a:off x="8362951" y="3552825"/>
            <a:ext cx="1288256" cy="1333500"/>
          </a:xfrm>
          <a:custGeom>
            <a:avLst/>
            <a:gdLst>
              <a:gd name="T0" fmla="*/ 16 w 1661"/>
              <a:gd name="T1" fmla="*/ 0 h 3212"/>
              <a:gd name="T2" fmla="*/ 16 w 1661"/>
              <a:gd name="T3" fmla="*/ 1606 h 3212"/>
              <a:gd name="T4" fmla="*/ 8 w 1661"/>
              <a:gd name="T5" fmla="*/ 1598 h 3212"/>
              <a:gd name="T6" fmla="*/ 1653 w 1661"/>
              <a:gd name="T7" fmla="*/ 1598 h 3212"/>
              <a:gd name="T8" fmla="*/ 1661 w 1661"/>
              <a:gd name="T9" fmla="*/ 1606 h 3212"/>
              <a:gd name="T10" fmla="*/ 1661 w 1661"/>
              <a:gd name="T11" fmla="*/ 3212 h 3212"/>
              <a:gd name="T12" fmla="*/ 1645 w 1661"/>
              <a:gd name="T13" fmla="*/ 3212 h 3212"/>
              <a:gd name="T14" fmla="*/ 1645 w 1661"/>
              <a:gd name="T15" fmla="*/ 1606 h 3212"/>
              <a:gd name="T16" fmla="*/ 1653 w 1661"/>
              <a:gd name="T17" fmla="*/ 1614 h 3212"/>
              <a:gd name="T18" fmla="*/ 8 w 1661"/>
              <a:gd name="T19" fmla="*/ 1614 h 3212"/>
              <a:gd name="T20" fmla="*/ 0 w 1661"/>
              <a:gd name="T21" fmla="*/ 1606 h 3212"/>
              <a:gd name="T22" fmla="*/ 0 w 1661"/>
              <a:gd name="T23" fmla="*/ 0 h 3212"/>
              <a:gd name="T24" fmla="*/ 16 w 1661"/>
              <a:gd name="T25" fmla="*/ 0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1" h="3212">
                <a:moveTo>
                  <a:pt x="16" y="0"/>
                </a:moveTo>
                <a:lnTo>
                  <a:pt x="16" y="1606"/>
                </a:lnTo>
                <a:lnTo>
                  <a:pt x="8" y="1598"/>
                </a:lnTo>
                <a:lnTo>
                  <a:pt x="1653" y="1598"/>
                </a:lnTo>
                <a:cubicBezTo>
                  <a:pt x="1658" y="1598"/>
                  <a:pt x="1661" y="1602"/>
                  <a:pt x="1661" y="1606"/>
                </a:cubicBezTo>
                <a:lnTo>
                  <a:pt x="1661" y="3212"/>
                </a:lnTo>
                <a:lnTo>
                  <a:pt x="1645" y="3212"/>
                </a:lnTo>
                <a:lnTo>
                  <a:pt x="1645" y="1606"/>
                </a:lnTo>
                <a:lnTo>
                  <a:pt x="1653" y="1614"/>
                </a:lnTo>
                <a:lnTo>
                  <a:pt x="8" y="1614"/>
                </a:lnTo>
                <a:cubicBezTo>
                  <a:pt x="4" y="1614"/>
                  <a:pt x="0" y="1611"/>
                  <a:pt x="0" y="1606"/>
                </a:cubicBezTo>
                <a:lnTo>
                  <a:pt x="0" y="0"/>
                </a:lnTo>
                <a:lnTo>
                  <a:pt x="16"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Rectangle 499"/>
          <p:cNvSpPr>
            <a:spLocks noChangeArrowheads="1"/>
          </p:cNvSpPr>
          <p:nvPr/>
        </p:nvSpPr>
        <p:spPr bwMode="auto">
          <a:xfrm>
            <a:off x="6633371" y="4924426"/>
            <a:ext cx="1400175" cy="225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6" name="Picture 510"/>
          <p:cNvPicPr>
            <a:picLocks noChangeAspect="1" noChangeArrowheads="1"/>
          </p:cNvPicPr>
          <p:nvPr/>
        </p:nvPicPr>
        <p:blipFill>
          <a:blip r:embed="rId461">
            <a:extLst>
              <a:ext uri="{28A0092B-C50C-407E-A947-70E740481C1C}">
                <a14:useLocalDpi xmlns:a14="http://schemas.microsoft.com/office/drawing/2010/main" val="0"/>
              </a:ext>
            </a:extLst>
          </a:blip>
          <a:srcRect/>
          <a:stretch>
            <a:fillRect/>
          </a:stretch>
        </p:blipFill>
        <p:spPr bwMode="auto">
          <a:xfrm>
            <a:off x="3053558" y="3359150"/>
            <a:ext cx="650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Freeform 517"/>
          <p:cNvSpPr>
            <a:spLocks/>
          </p:cNvSpPr>
          <p:nvPr/>
        </p:nvSpPr>
        <p:spPr bwMode="auto">
          <a:xfrm>
            <a:off x="5541964" y="3419476"/>
            <a:ext cx="547687" cy="1249363"/>
          </a:xfrm>
          <a:custGeom>
            <a:avLst/>
            <a:gdLst>
              <a:gd name="T0" fmla="*/ 1273 w 1273"/>
              <a:gd name="T1" fmla="*/ 16 h 2686"/>
              <a:gd name="T2" fmla="*/ 637 w 1273"/>
              <a:gd name="T3" fmla="*/ 16 h 2686"/>
              <a:gd name="T4" fmla="*/ 645 w 1273"/>
              <a:gd name="T5" fmla="*/ 8 h 2686"/>
              <a:gd name="T6" fmla="*/ 645 w 1273"/>
              <a:gd name="T7" fmla="*/ 2678 h 2686"/>
              <a:gd name="T8" fmla="*/ 637 w 1273"/>
              <a:gd name="T9" fmla="*/ 2686 h 2686"/>
              <a:gd name="T10" fmla="*/ 0 w 1273"/>
              <a:gd name="T11" fmla="*/ 2686 h 2686"/>
              <a:gd name="T12" fmla="*/ 0 w 1273"/>
              <a:gd name="T13" fmla="*/ 2670 h 2686"/>
              <a:gd name="T14" fmla="*/ 637 w 1273"/>
              <a:gd name="T15" fmla="*/ 2670 h 2686"/>
              <a:gd name="T16" fmla="*/ 629 w 1273"/>
              <a:gd name="T17" fmla="*/ 2678 h 2686"/>
              <a:gd name="T18" fmla="*/ 629 w 1273"/>
              <a:gd name="T19" fmla="*/ 8 h 2686"/>
              <a:gd name="T20" fmla="*/ 637 w 1273"/>
              <a:gd name="T21" fmla="*/ 0 h 2686"/>
              <a:gd name="T22" fmla="*/ 1273 w 1273"/>
              <a:gd name="T23" fmla="*/ 0 h 2686"/>
              <a:gd name="T24" fmla="*/ 1273 w 1273"/>
              <a:gd name="T25" fmla="*/ 16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3" h="2686">
                <a:moveTo>
                  <a:pt x="1273" y="16"/>
                </a:moveTo>
                <a:lnTo>
                  <a:pt x="637" y="16"/>
                </a:lnTo>
                <a:lnTo>
                  <a:pt x="645" y="8"/>
                </a:lnTo>
                <a:lnTo>
                  <a:pt x="645" y="2678"/>
                </a:lnTo>
                <a:cubicBezTo>
                  <a:pt x="645" y="2682"/>
                  <a:pt x="641" y="2686"/>
                  <a:pt x="637" y="2686"/>
                </a:cubicBezTo>
                <a:lnTo>
                  <a:pt x="0" y="2686"/>
                </a:lnTo>
                <a:lnTo>
                  <a:pt x="0" y="2670"/>
                </a:lnTo>
                <a:lnTo>
                  <a:pt x="637" y="2670"/>
                </a:lnTo>
                <a:lnTo>
                  <a:pt x="629" y="2678"/>
                </a:lnTo>
                <a:lnTo>
                  <a:pt x="629" y="8"/>
                </a:lnTo>
                <a:cubicBezTo>
                  <a:pt x="629" y="4"/>
                  <a:pt x="632" y="0"/>
                  <a:pt x="637" y="0"/>
                </a:cubicBezTo>
                <a:lnTo>
                  <a:pt x="1273" y="0"/>
                </a:lnTo>
                <a:lnTo>
                  <a:pt x="1273" y="1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21"/>
          <p:cNvSpPr>
            <a:spLocks/>
          </p:cNvSpPr>
          <p:nvPr/>
        </p:nvSpPr>
        <p:spPr bwMode="auto">
          <a:xfrm>
            <a:off x="5579270" y="2341564"/>
            <a:ext cx="652471" cy="606425"/>
          </a:xfrm>
          <a:custGeom>
            <a:avLst/>
            <a:gdLst>
              <a:gd name="T0" fmla="*/ 0 w 1850"/>
              <a:gd name="T1" fmla="*/ 0 h 1460"/>
              <a:gd name="T2" fmla="*/ 1842 w 1850"/>
              <a:gd name="T3" fmla="*/ 0 h 1460"/>
              <a:gd name="T4" fmla="*/ 1850 w 1850"/>
              <a:gd name="T5" fmla="*/ 8 h 1460"/>
              <a:gd name="T6" fmla="*/ 1850 w 1850"/>
              <a:gd name="T7" fmla="*/ 1460 h 1460"/>
              <a:gd name="T8" fmla="*/ 1834 w 1850"/>
              <a:gd name="T9" fmla="*/ 1460 h 1460"/>
              <a:gd name="T10" fmla="*/ 1834 w 1850"/>
              <a:gd name="T11" fmla="*/ 8 h 1460"/>
              <a:gd name="T12" fmla="*/ 1842 w 1850"/>
              <a:gd name="T13" fmla="*/ 16 h 1460"/>
              <a:gd name="T14" fmla="*/ 0 w 1850"/>
              <a:gd name="T15" fmla="*/ 16 h 1460"/>
              <a:gd name="T16" fmla="*/ 0 w 1850"/>
              <a:gd name="T17" fmla="*/ 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0" h="1460">
                <a:moveTo>
                  <a:pt x="0" y="0"/>
                </a:moveTo>
                <a:lnTo>
                  <a:pt x="1842" y="0"/>
                </a:lnTo>
                <a:cubicBezTo>
                  <a:pt x="1846" y="0"/>
                  <a:pt x="1850" y="4"/>
                  <a:pt x="1850" y="8"/>
                </a:cubicBezTo>
                <a:lnTo>
                  <a:pt x="1850" y="1460"/>
                </a:lnTo>
                <a:lnTo>
                  <a:pt x="1834" y="1460"/>
                </a:lnTo>
                <a:lnTo>
                  <a:pt x="1834" y="8"/>
                </a:lnTo>
                <a:lnTo>
                  <a:pt x="1842" y="16"/>
                </a:lnTo>
                <a:lnTo>
                  <a:pt x="0" y="16"/>
                </a:lnTo>
                <a:lnTo>
                  <a:pt x="0"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462">
            <a:extLst>
              <a:ext uri="{28A0092B-C50C-407E-A947-70E740481C1C}">
                <a14:useLocalDpi xmlns:a14="http://schemas.microsoft.com/office/drawing/2010/main" val="0"/>
              </a:ext>
            </a:extLst>
          </a:blip>
          <a:srcRect/>
          <a:stretch>
            <a:fillRect/>
          </a:stretch>
        </p:blipFill>
        <p:spPr bwMode="auto">
          <a:xfrm>
            <a:off x="8682833" y="4833422"/>
            <a:ext cx="1876424" cy="20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63">
            <a:extLst>
              <a:ext uri="{28A0092B-C50C-407E-A947-70E740481C1C}">
                <a14:useLocalDpi xmlns:a14="http://schemas.microsoft.com/office/drawing/2010/main" val="0"/>
              </a:ext>
            </a:extLst>
          </a:blip>
          <a:srcRect/>
          <a:stretch>
            <a:fillRect/>
          </a:stretch>
        </p:blipFill>
        <p:spPr bwMode="auto">
          <a:xfrm>
            <a:off x="7826575" y="5453695"/>
            <a:ext cx="1478756" cy="36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5" name="Rectangle 485"/>
          <p:cNvSpPr>
            <a:spLocks noChangeArrowheads="1"/>
          </p:cNvSpPr>
          <p:nvPr/>
        </p:nvSpPr>
        <p:spPr bwMode="auto">
          <a:xfrm>
            <a:off x="8139346" y="5853723"/>
            <a:ext cx="7966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(Indonesia)</a:t>
            </a:r>
            <a:endParaRPr lang="en-US" dirty="0">
              <a:latin typeface="Arial" pitchFamily="34" charset="0"/>
              <a:cs typeface="Arial" pitchFamily="34" charset="0"/>
            </a:endParaRPr>
          </a:p>
        </p:txBody>
      </p:sp>
      <p:pic>
        <p:nvPicPr>
          <p:cNvPr id="4100" name="Picture 4"/>
          <p:cNvPicPr>
            <a:picLocks noChangeAspect="1" noChangeArrowheads="1"/>
          </p:cNvPicPr>
          <p:nvPr/>
        </p:nvPicPr>
        <p:blipFill>
          <a:blip r:embed="rId464">
            <a:extLst>
              <a:ext uri="{28A0092B-C50C-407E-A947-70E740481C1C}">
                <a14:useLocalDpi xmlns:a14="http://schemas.microsoft.com/office/drawing/2010/main" val="0"/>
              </a:ext>
            </a:extLst>
          </a:blip>
          <a:srcRect/>
          <a:stretch>
            <a:fillRect/>
          </a:stretch>
        </p:blipFill>
        <p:spPr bwMode="auto">
          <a:xfrm>
            <a:off x="7056785" y="2561573"/>
            <a:ext cx="8270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7" name="Rectangle 485"/>
          <p:cNvSpPr>
            <a:spLocks noChangeArrowheads="1"/>
          </p:cNvSpPr>
          <p:nvPr/>
        </p:nvSpPr>
        <p:spPr bwMode="auto">
          <a:xfrm>
            <a:off x="7144595" y="2921536"/>
            <a:ext cx="6048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(Turkey)</a:t>
            </a:r>
            <a:endParaRPr lang="en-US" dirty="0">
              <a:latin typeface="Arial" pitchFamily="34" charset="0"/>
              <a:cs typeface="Arial" pitchFamily="34" charset="0"/>
            </a:endParaRPr>
          </a:p>
        </p:txBody>
      </p:sp>
      <p:sp>
        <p:nvSpPr>
          <p:cNvPr id="529" name="Rectangle 485"/>
          <p:cNvSpPr>
            <a:spLocks noChangeArrowheads="1"/>
          </p:cNvSpPr>
          <p:nvPr/>
        </p:nvSpPr>
        <p:spPr bwMode="auto">
          <a:xfrm>
            <a:off x="4555147" y="2544247"/>
            <a:ext cx="9217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(Czech Rep.)</a:t>
            </a:r>
            <a:endParaRPr lang="en-US" dirty="0">
              <a:latin typeface="Arial" pitchFamily="34" charset="0"/>
              <a:cs typeface="Arial" pitchFamily="34" charset="0"/>
            </a:endParaRPr>
          </a:p>
        </p:txBody>
      </p:sp>
      <p:pic>
        <p:nvPicPr>
          <p:cNvPr id="4101" name="Picture 5"/>
          <p:cNvPicPr>
            <a:picLocks noChangeAspect="1" noChangeArrowheads="1"/>
          </p:cNvPicPr>
          <p:nvPr/>
        </p:nvPicPr>
        <p:blipFill>
          <a:blip r:embed="rId465">
            <a:extLst>
              <a:ext uri="{28A0092B-C50C-407E-A947-70E740481C1C}">
                <a14:useLocalDpi xmlns:a14="http://schemas.microsoft.com/office/drawing/2010/main" val="0"/>
              </a:ext>
            </a:extLst>
          </a:blip>
          <a:srcRect/>
          <a:stretch>
            <a:fillRect/>
          </a:stretch>
        </p:blipFill>
        <p:spPr bwMode="auto">
          <a:xfrm>
            <a:off x="4533903" y="2183606"/>
            <a:ext cx="1010442" cy="36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66">
            <a:extLst>
              <a:ext uri="{28A0092B-C50C-407E-A947-70E740481C1C}">
                <a14:useLocalDpi xmlns:a14="http://schemas.microsoft.com/office/drawing/2010/main" val="0"/>
              </a:ext>
            </a:extLst>
          </a:blip>
          <a:srcRect/>
          <a:stretch>
            <a:fillRect/>
          </a:stretch>
        </p:blipFill>
        <p:spPr bwMode="auto">
          <a:xfrm>
            <a:off x="4403048" y="4362451"/>
            <a:ext cx="1432605" cy="56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3" name="Rectangle 520"/>
          <p:cNvSpPr>
            <a:spLocks noChangeArrowheads="1"/>
          </p:cNvSpPr>
          <p:nvPr/>
        </p:nvSpPr>
        <p:spPr bwMode="auto">
          <a:xfrm>
            <a:off x="2313077" y="4467787"/>
            <a:ext cx="7758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(Colombia)</a:t>
            </a:r>
            <a:endParaRPr lang="en-US" dirty="0">
              <a:latin typeface="Arial" pitchFamily="34" charset="0"/>
              <a:cs typeface="Arial" pitchFamily="34" charset="0"/>
            </a:endParaRPr>
          </a:p>
        </p:txBody>
      </p:sp>
      <p:pic>
        <p:nvPicPr>
          <p:cNvPr id="4104" name="Picture 8"/>
          <p:cNvPicPr>
            <a:picLocks noChangeAspect="1" noChangeArrowheads="1"/>
          </p:cNvPicPr>
          <p:nvPr/>
        </p:nvPicPr>
        <p:blipFill>
          <a:blip r:embed="rId467">
            <a:extLst>
              <a:ext uri="{28A0092B-C50C-407E-A947-70E740481C1C}">
                <a14:useLocalDpi xmlns:a14="http://schemas.microsoft.com/office/drawing/2010/main" val="0"/>
              </a:ext>
            </a:extLst>
          </a:blip>
          <a:srcRect/>
          <a:stretch>
            <a:fillRect/>
          </a:stretch>
        </p:blipFill>
        <p:spPr bwMode="auto">
          <a:xfrm>
            <a:off x="4631659" y="3005931"/>
            <a:ext cx="796799" cy="58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6" name="Freeform 486"/>
          <p:cNvSpPr>
            <a:spLocks/>
          </p:cNvSpPr>
          <p:nvPr/>
        </p:nvSpPr>
        <p:spPr bwMode="auto">
          <a:xfrm>
            <a:off x="3393283" y="3904457"/>
            <a:ext cx="593725" cy="331788"/>
          </a:xfrm>
          <a:custGeom>
            <a:avLst/>
            <a:gdLst>
              <a:gd name="T0" fmla="*/ 1385 w 1385"/>
              <a:gd name="T1" fmla="*/ 16 h 800"/>
              <a:gd name="T2" fmla="*/ 693 w 1385"/>
              <a:gd name="T3" fmla="*/ 16 h 800"/>
              <a:gd name="T4" fmla="*/ 701 w 1385"/>
              <a:gd name="T5" fmla="*/ 8 h 800"/>
              <a:gd name="T6" fmla="*/ 701 w 1385"/>
              <a:gd name="T7" fmla="*/ 792 h 800"/>
              <a:gd name="T8" fmla="*/ 693 w 1385"/>
              <a:gd name="T9" fmla="*/ 800 h 800"/>
              <a:gd name="T10" fmla="*/ 0 w 1385"/>
              <a:gd name="T11" fmla="*/ 800 h 800"/>
              <a:gd name="T12" fmla="*/ 0 w 1385"/>
              <a:gd name="T13" fmla="*/ 784 h 800"/>
              <a:gd name="T14" fmla="*/ 693 w 1385"/>
              <a:gd name="T15" fmla="*/ 784 h 800"/>
              <a:gd name="T16" fmla="*/ 685 w 1385"/>
              <a:gd name="T17" fmla="*/ 792 h 800"/>
              <a:gd name="T18" fmla="*/ 685 w 1385"/>
              <a:gd name="T19" fmla="*/ 8 h 800"/>
              <a:gd name="T20" fmla="*/ 693 w 1385"/>
              <a:gd name="T21" fmla="*/ 0 h 800"/>
              <a:gd name="T22" fmla="*/ 1385 w 1385"/>
              <a:gd name="T23" fmla="*/ 0 h 800"/>
              <a:gd name="T24" fmla="*/ 1385 w 1385"/>
              <a:gd name="T25" fmla="*/ 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5" h="800">
                <a:moveTo>
                  <a:pt x="1385" y="16"/>
                </a:moveTo>
                <a:lnTo>
                  <a:pt x="693" y="16"/>
                </a:lnTo>
                <a:lnTo>
                  <a:pt x="701" y="8"/>
                </a:lnTo>
                <a:lnTo>
                  <a:pt x="701" y="792"/>
                </a:lnTo>
                <a:cubicBezTo>
                  <a:pt x="701" y="797"/>
                  <a:pt x="697" y="800"/>
                  <a:pt x="693" y="800"/>
                </a:cubicBezTo>
                <a:lnTo>
                  <a:pt x="0" y="800"/>
                </a:lnTo>
                <a:lnTo>
                  <a:pt x="0" y="784"/>
                </a:lnTo>
                <a:lnTo>
                  <a:pt x="693" y="784"/>
                </a:lnTo>
                <a:lnTo>
                  <a:pt x="685" y="792"/>
                </a:lnTo>
                <a:lnTo>
                  <a:pt x="685" y="8"/>
                </a:lnTo>
                <a:cubicBezTo>
                  <a:pt x="685" y="4"/>
                  <a:pt x="688" y="0"/>
                  <a:pt x="693" y="0"/>
                </a:cubicBezTo>
                <a:lnTo>
                  <a:pt x="1385" y="0"/>
                </a:lnTo>
                <a:lnTo>
                  <a:pt x="1385" y="1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521"/>
          <p:cNvSpPr>
            <a:spLocks/>
          </p:cNvSpPr>
          <p:nvPr/>
        </p:nvSpPr>
        <p:spPr bwMode="auto">
          <a:xfrm>
            <a:off x="2715905" y="2824958"/>
            <a:ext cx="652471" cy="688181"/>
          </a:xfrm>
          <a:custGeom>
            <a:avLst/>
            <a:gdLst>
              <a:gd name="T0" fmla="*/ 0 w 1850"/>
              <a:gd name="T1" fmla="*/ 0 h 1460"/>
              <a:gd name="T2" fmla="*/ 1842 w 1850"/>
              <a:gd name="T3" fmla="*/ 0 h 1460"/>
              <a:gd name="T4" fmla="*/ 1850 w 1850"/>
              <a:gd name="T5" fmla="*/ 8 h 1460"/>
              <a:gd name="T6" fmla="*/ 1850 w 1850"/>
              <a:gd name="T7" fmla="*/ 1460 h 1460"/>
              <a:gd name="T8" fmla="*/ 1834 w 1850"/>
              <a:gd name="T9" fmla="*/ 1460 h 1460"/>
              <a:gd name="T10" fmla="*/ 1834 w 1850"/>
              <a:gd name="T11" fmla="*/ 8 h 1460"/>
              <a:gd name="T12" fmla="*/ 1842 w 1850"/>
              <a:gd name="T13" fmla="*/ 16 h 1460"/>
              <a:gd name="T14" fmla="*/ 0 w 1850"/>
              <a:gd name="T15" fmla="*/ 16 h 1460"/>
              <a:gd name="T16" fmla="*/ 0 w 1850"/>
              <a:gd name="T17" fmla="*/ 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0" h="1460">
                <a:moveTo>
                  <a:pt x="0" y="0"/>
                </a:moveTo>
                <a:lnTo>
                  <a:pt x="1842" y="0"/>
                </a:lnTo>
                <a:cubicBezTo>
                  <a:pt x="1846" y="0"/>
                  <a:pt x="1850" y="4"/>
                  <a:pt x="1850" y="8"/>
                </a:cubicBezTo>
                <a:lnTo>
                  <a:pt x="1850" y="1460"/>
                </a:lnTo>
                <a:lnTo>
                  <a:pt x="1834" y="1460"/>
                </a:lnTo>
                <a:lnTo>
                  <a:pt x="1834" y="8"/>
                </a:lnTo>
                <a:lnTo>
                  <a:pt x="1842" y="16"/>
                </a:lnTo>
                <a:lnTo>
                  <a:pt x="0" y="16"/>
                </a:lnTo>
                <a:lnTo>
                  <a:pt x="0"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468" cstate="print">
            <a:extLst>
              <a:ext uri="{28A0092B-C50C-407E-A947-70E740481C1C}">
                <a14:useLocalDpi xmlns:a14="http://schemas.microsoft.com/office/drawing/2010/main" val="0"/>
              </a:ext>
            </a:extLst>
          </a:blip>
          <a:srcRect/>
          <a:stretch>
            <a:fillRect/>
          </a:stretch>
        </p:blipFill>
        <p:spPr bwMode="auto">
          <a:xfrm>
            <a:off x="1726407" y="2682646"/>
            <a:ext cx="1147763" cy="26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8" name="Rectangle 469"/>
          <p:cNvSpPr>
            <a:spLocks noChangeArrowheads="1"/>
          </p:cNvSpPr>
          <p:nvPr/>
        </p:nvSpPr>
        <p:spPr bwMode="auto">
          <a:xfrm>
            <a:off x="2051264" y="2969419"/>
            <a:ext cx="6123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(Mexico)</a:t>
            </a:r>
            <a:endParaRPr lang="en-US" dirty="0">
              <a:latin typeface="Arial" pitchFamily="34" charset="0"/>
              <a:cs typeface="Arial" pitchFamily="34" charset="0"/>
            </a:endParaRPr>
          </a:p>
        </p:txBody>
      </p:sp>
      <p:pic>
        <p:nvPicPr>
          <p:cNvPr id="4106" name="Picture 10"/>
          <p:cNvPicPr>
            <a:picLocks noChangeAspect="1" noChangeArrowheads="1"/>
          </p:cNvPicPr>
          <p:nvPr/>
        </p:nvPicPr>
        <p:blipFill>
          <a:blip r:embed="rId469" cstate="print">
            <a:extLst>
              <a:ext uri="{28A0092B-C50C-407E-A947-70E740481C1C}">
                <a14:useLocalDpi xmlns:a14="http://schemas.microsoft.com/office/drawing/2010/main" val="0"/>
              </a:ext>
            </a:extLst>
          </a:blip>
          <a:srcRect/>
          <a:stretch>
            <a:fillRect/>
          </a:stretch>
        </p:blipFill>
        <p:spPr bwMode="auto">
          <a:xfrm>
            <a:off x="1769270" y="3392333"/>
            <a:ext cx="1359692" cy="24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96" name="Straight Connector 4095"/>
          <p:cNvCxnSpPr/>
          <p:nvPr/>
        </p:nvCxnSpPr>
        <p:spPr bwMode="auto">
          <a:xfrm>
            <a:off x="2983708" y="3775968"/>
            <a:ext cx="809135" cy="0"/>
          </a:xfrm>
          <a:prstGeom prst="line">
            <a:avLst/>
          </a:prstGeom>
          <a:noFill/>
          <a:ln w="15875" cap="flat" cmpd="sng" algn="ctr">
            <a:solidFill>
              <a:schemeClr val="tx1"/>
            </a:solidFill>
            <a:prstDash val="solid"/>
            <a:round/>
            <a:headEnd type="none" w="med" len="med"/>
            <a:tailEnd type="none" w="med" len="med"/>
          </a:ln>
          <a:effectLst/>
        </p:spPr>
      </p:cxnSp>
      <p:cxnSp>
        <p:nvCxnSpPr>
          <p:cNvPr id="545" name="Straight Connector 544"/>
          <p:cNvCxnSpPr/>
          <p:nvPr/>
        </p:nvCxnSpPr>
        <p:spPr bwMode="auto">
          <a:xfrm>
            <a:off x="2983707" y="3643416"/>
            <a:ext cx="0" cy="132556"/>
          </a:xfrm>
          <a:prstGeom prst="line">
            <a:avLst/>
          </a:prstGeom>
          <a:noFill/>
          <a:ln w="15875" cap="flat" cmpd="sng" algn="ctr">
            <a:solidFill>
              <a:schemeClr val="tx1"/>
            </a:solidFill>
            <a:prstDash val="solid"/>
            <a:round/>
            <a:headEnd type="none" w="med" len="med"/>
            <a:tailEnd type="none" w="med" len="med"/>
          </a:ln>
          <a:effectLst/>
        </p:spPr>
      </p:cxnSp>
      <p:sp>
        <p:nvSpPr>
          <p:cNvPr id="550" name="Rectangle 469"/>
          <p:cNvSpPr>
            <a:spLocks noChangeArrowheads="1"/>
          </p:cNvSpPr>
          <p:nvPr/>
        </p:nvSpPr>
        <p:spPr bwMode="auto">
          <a:xfrm>
            <a:off x="2025129" y="3678238"/>
            <a:ext cx="6644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(Panama)</a:t>
            </a:r>
            <a:endParaRPr lang="en-US" dirty="0">
              <a:latin typeface="Arial" pitchFamily="34" charset="0"/>
              <a:cs typeface="Arial" pitchFamily="34" charset="0"/>
            </a:endParaRPr>
          </a:p>
        </p:txBody>
      </p:sp>
      <p:pic>
        <p:nvPicPr>
          <p:cNvPr id="4103" name="Picture 7"/>
          <p:cNvPicPr>
            <a:picLocks noChangeAspect="1" noChangeArrowheads="1"/>
          </p:cNvPicPr>
          <p:nvPr/>
        </p:nvPicPr>
        <p:blipFill>
          <a:blip r:embed="rId470">
            <a:extLst>
              <a:ext uri="{28A0092B-C50C-407E-A947-70E740481C1C}">
                <a14:useLocalDpi xmlns:a14="http://schemas.microsoft.com/office/drawing/2010/main" val="0"/>
              </a:ext>
            </a:extLst>
          </a:blip>
          <a:srcRect/>
          <a:stretch>
            <a:fillRect/>
          </a:stretch>
        </p:blipFill>
        <p:spPr bwMode="auto">
          <a:xfrm>
            <a:off x="1844524" y="4132264"/>
            <a:ext cx="1758626"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1" name="Rectangle 520"/>
          <p:cNvSpPr>
            <a:spLocks noChangeArrowheads="1"/>
          </p:cNvSpPr>
          <p:nvPr/>
        </p:nvSpPr>
        <p:spPr bwMode="auto">
          <a:xfrm>
            <a:off x="1886304" y="5164442"/>
            <a:ext cx="17247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err="1">
                <a:latin typeface="+mj-lt"/>
                <a:cs typeface="Arial" pitchFamily="34" charset="0"/>
              </a:rPr>
              <a:t>Sudamericana</a:t>
            </a:r>
            <a:r>
              <a:rPr lang="en-US" sz="1400" dirty="0">
                <a:latin typeface="+mj-lt"/>
                <a:cs typeface="Arial" pitchFamily="34" charset="0"/>
              </a:rPr>
              <a:t> (Holding)</a:t>
            </a:r>
          </a:p>
          <a:p>
            <a:pPr algn="ctr" fontAlgn="base">
              <a:spcBef>
                <a:spcPct val="0"/>
              </a:spcBef>
              <a:spcAft>
                <a:spcPct val="0"/>
              </a:spcAft>
            </a:pPr>
            <a:endParaRPr lang="en-US" sz="1400" dirty="0">
              <a:latin typeface="+mj-lt"/>
              <a:cs typeface="Arial" pitchFamily="34" charset="0"/>
            </a:endParaRPr>
          </a:p>
        </p:txBody>
      </p:sp>
      <p:cxnSp>
        <p:nvCxnSpPr>
          <p:cNvPr id="552" name="Straight Connector 551"/>
          <p:cNvCxnSpPr/>
          <p:nvPr/>
        </p:nvCxnSpPr>
        <p:spPr bwMode="auto">
          <a:xfrm>
            <a:off x="7046916" y="3405983"/>
            <a:ext cx="186531" cy="924719"/>
          </a:xfrm>
          <a:prstGeom prst="line">
            <a:avLst/>
          </a:prstGeom>
          <a:noFill/>
          <a:ln w="15875" cap="flat" cmpd="sng" algn="ctr">
            <a:solidFill>
              <a:schemeClr val="tx1"/>
            </a:solidFill>
            <a:prstDash val="solid"/>
            <a:round/>
            <a:headEnd type="none" w="med" len="med"/>
            <a:tailEnd type="none" w="med" len="med"/>
          </a:ln>
          <a:effectLst/>
        </p:spPr>
      </p:cxnSp>
      <p:pic>
        <p:nvPicPr>
          <p:cNvPr id="4114" name="Picture 12"/>
          <p:cNvPicPr>
            <a:picLocks noChangeAspect="1" noChangeArrowheads="1"/>
          </p:cNvPicPr>
          <p:nvPr/>
        </p:nvPicPr>
        <p:blipFill>
          <a:blip r:embed="rId471">
            <a:extLst>
              <a:ext uri="{28A0092B-C50C-407E-A947-70E740481C1C}">
                <a14:useLocalDpi xmlns:a14="http://schemas.microsoft.com/office/drawing/2010/main" val="0"/>
              </a:ext>
            </a:extLst>
          </a:blip>
          <a:srcRect/>
          <a:stretch>
            <a:fillRect/>
          </a:stretch>
        </p:blipFill>
        <p:spPr bwMode="auto">
          <a:xfrm>
            <a:off x="6683379" y="4253038"/>
            <a:ext cx="1169193" cy="42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8" name="Rectangle 485"/>
          <p:cNvSpPr>
            <a:spLocks noChangeArrowheads="1"/>
          </p:cNvSpPr>
          <p:nvPr/>
        </p:nvSpPr>
        <p:spPr bwMode="auto">
          <a:xfrm>
            <a:off x="6915940" y="4712559"/>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(Bahrain)</a:t>
            </a:r>
            <a:endParaRPr lang="en-US" dirty="0">
              <a:latin typeface="Arial" pitchFamily="34" charset="0"/>
              <a:cs typeface="Arial" pitchFamily="34" charset="0"/>
            </a:endParaRPr>
          </a:p>
        </p:txBody>
      </p:sp>
      <p:cxnSp>
        <p:nvCxnSpPr>
          <p:cNvPr id="559" name="Straight Connector 558"/>
          <p:cNvCxnSpPr/>
          <p:nvPr/>
        </p:nvCxnSpPr>
        <p:spPr bwMode="auto">
          <a:xfrm flipH="1">
            <a:off x="2874170" y="4839771"/>
            <a:ext cx="1300957" cy="360088"/>
          </a:xfrm>
          <a:prstGeom prst="line">
            <a:avLst/>
          </a:prstGeom>
          <a:noFill/>
          <a:ln w="15875" cap="flat" cmpd="sng" algn="ctr">
            <a:solidFill>
              <a:schemeClr val="tx1"/>
            </a:solidFill>
            <a:prstDash val="solid"/>
            <a:round/>
            <a:headEnd type="none" w="med" len="med"/>
            <a:tailEnd type="none" w="med" len="med"/>
          </a:ln>
          <a:effectLst/>
        </p:spPr>
      </p:cxnSp>
      <p:pic>
        <p:nvPicPr>
          <p:cNvPr id="4117" name="Picture 13"/>
          <p:cNvPicPr>
            <a:picLocks noChangeAspect="1" noChangeArrowheads="1"/>
          </p:cNvPicPr>
          <p:nvPr/>
        </p:nvPicPr>
        <p:blipFill>
          <a:blip r:embed="rId472">
            <a:extLst>
              <a:ext uri="{28A0092B-C50C-407E-A947-70E740481C1C}">
                <a14:useLocalDpi xmlns:a14="http://schemas.microsoft.com/office/drawing/2010/main" val="0"/>
              </a:ext>
            </a:extLst>
          </a:blip>
          <a:srcRect/>
          <a:stretch>
            <a:fillRect/>
          </a:stretch>
        </p:blipFill>
        <p:spPr bwMode="auto">
          <a:xfrm>
            <a:off x="6206730" y="1715055"/>
            <a:ext cx="1204117" cy="38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2" name="Rectangle 520"/>
          <p:cNvSpPr>
            <a:spLocks noChangeArrowheads="1"/>
          </p:cNvSpPr>
          <p:nvPr/>
        </p:nvSpPr>
        <p:spPr bwMode="auto">
          <a:xfrm>
            <a:off x="6492879" y="2080697"/>
            <a:ext cx="7117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(Slovenia)</a:t>
            </a:r>
            <a:endParaRPr lang="en-US" dirty="0">
              <a:latin typeface="Arial" pitchFamily="34" charset="0"/>
              <a:cs typeface="Arial" pitchFamily="34" charset="0"/>
            </a:endParaRPr>
          </a:p>
        </p:txBody>
      </p:sp>
      <p:cxnSp>
        <p:nvCxnSpPr>
          <p:cNvPr id="563" name="Straight Connector 562"/>
          <p:cNvCxnSpPr/>
          <p:nvPr/>
        </p:nvCxnSpPr>
        <p:spPr bwMode="auto">
          <a:xfrm flipH="1">
            <a:off x="6273498" y="2316163"/>
            <a:ext cx="328916" cy="763186"/>
          </a:xfrm>
          <a:prstGeom prst="line">
            <a:avLst/>
          </a:prstGeom>
          <a:noFill/>
          <a:ln w="15875" cap="flat" cmpd="sng" algn="ctr">
            <a:solidFill>
              <a:schemeClr val="tx1"/>
            </a:solidFill>
            <a:prstDash val="solid"/>
            <a:round/>
            <a:headEnd type="none" w="med" len="med"/>
            <a:tailEnd type="none" w="med" len="med"/>
          </a:ln>
          <a:effectLst/>
        </p:spPr>
      </p:cxnSp>
      <p:sp>
        <p:nvSpPr>
          <p:cNvPr id="569" name="Rectangle 520"/>
          <p:cNvSpPr>
            <a:spLocks noChangeArrowheads="1"/>
          </p:cNvSpPr>
          <p:nvPr/>
        </p:nvSpPr>
        <p:spPr bwMode="auto">
          <a:xfrm>
            <a:off x="2300288" y="5449427"/>
            <a:ext cx="8127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(Argentina)</a:t>
            </a:r>
            <a:endParaRPr lang="en-US" dirty="0">
              <a:latin typeface="Arial" pitchFamily="34" charset="0"/>
              <a:cs typeface="Arial" pitchFamily="34" charset="0"/>
            </a:endParaRPr>
          </a:p>
        </p:txBody>
      </p:sp>
      <p:pic>
        <p:nvPicPr>
          <p:cNvPr id="4123" name="Picture 14"/>
          <p:cNvPicPr>
            <a:picLocks noChangeAspect="1" noChangeArrowheads="1"/>
          </p:cNvPicPr>
          <p:nvPr/>
        </p:nvPicPr>
        <p:blipFill>
          <a:blip r:embed="rId473">
            <a:extLst>
              <a:ext uri="{28A0092B-C50C-407E-A947-70E740481C1C}">
                <a14:useLocalDpi xmlns:a14="http://schemas.microsoft.com/office/drawing/2010/main" val="0"/>
              </a:ext>
            </a:extLst>
          </a:blip>
          <a:srcRect/>
          <a:stretch>
            <a:fillRect/>
          </a:stretch>
        </p:blipFill>
        <p:spPr bwMode="auto">
          <a:xfrm>
            <a:off x="8401529" y="2144078"/>
            <a:ext cx="1282301" cy="27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1" name="Straight Connector 570"/>
          <p:cNvCxnSpPr/>
          <p:nvPr/>
        </p:nvCxnSpPr>
        <p:spPr bwMode="auto">
          <a:xfrm flipH="1" flipV="1">
            <a:off x="6848746" y="3282951"/>
            <a:ext cx="1339581" cy="17462"/>
          </a:xfrm>
          <a:prstGeom prst="line">
            <a:avLst/>
          </a:prstGeom>
          <a:noFill/>
          <a:ln w="15875" cap="flat" cmpd="sng" algn="ctr">
            <a:solidFill>
              <a:schemeClr val="tx1"/>
            </a:solidFill>
            <a:prstDash val="solid"/>
            <a:round/>
            <a:headEnd type="none" w="med" len="med"/>
            <a:tailEnd type="none" w="med" len="med"/>
          </a:ln>
          <a:effectLst/>
        </p:spPr>
      </p:cxnSp>
      <p:cxnSp>
        <p:nvCxnSpPr>
          <p:cNvPr id="575" name="Straight Connector 574"/>
          <p:cNvCxnSpPr/>
          <p:nvPr/>
        </p:nvCxnSpPr>
        <p:spPr bwMode="auto">
          <a:xfrm>
            <a:off x="8181544" y="2519365"/>
            <a:ext cx="7146" cy="763586"/>
          </a:xfrm>
          <a:prstGeom prst="line">
            <a:avLst/>
          </a:prstGeom>
          <a:noFill/>
          <a:ln w="15875" cap="flat" cmpd="sng" algn="ctr">
            <a:solidFill>
              <a:schemeClr val="tx1"/>
            </a:solidFill>
            <a:prstDash val="solid"/>
            <a:round/>
            <a:headEnd type="none" w="med" len="med"/>
            <a:tailEnd type="none" w="med" len="med"/>
          </a:ln>
          <a:effectLst/>
        </p:spPr>
      </p:cxnSp>
      <p:sp>
        <p:nvSpPr>
          <p:cNvPr id="581" name="Rectangle 485"/>
          <p:cNvSpPr>
            <a:spLocks noChangeArrowheads="1"/>
          </p:cNvSpPr>
          <p:nvPr/>
        </p:nvSpPr>
        <p:spPr bwMode="auto">
          <a:xfrm>
            <a:off x="8757446" y="2434967"/>
            <a:ext cx="7261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(Lebanon)</a:t>
            </a:r>
            <a:endParaRPr lang="en-US" dirty="0">
              <a:latin typeface="Arial" pitchFamily="34" charset="0"/>
              <a:cs typeface="Arial" pitchFamily="34" charset="0"/>
            </a:endParaRPr>
          </a:p>
        </p:txBody>
      </p:sp>
      <p:pic>
        <p:nvPicPr>
          <p:cNvPr id="532" name="Picture 15"/>
          <p:cNvPicPr>
            <a:picLocks noChangeAspect="1" noChangeArrowheads="1"/>
          </p:cNvPicPr>
          <p:nvPr/>
        </p:nvPicPr>
        <p:blipFill>
          <a:blip r:embed="rId474">
            <a:extLst>
              <a:ext uri="{28A0092B-C50C-407E-A947-70E740481C1C}">
                <a14:useLocalDpi xmlns:a14="http://schemas.microsoft.com/office/drawing/2010/main" val="0"/>
              </a:ext>
            </a:extLst>
          </a:blip>
          <a:srcRect/>
          <a:stretch>
            <a:fillRect/>
          </a:stretch>
        </p:blipFill>
        <p:spPr bwMode="auto">
          <a:xfrm>
            <a:off x="8371684" y="3080143"/>
            <a:ext cx="1377949" cy="39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3" name="Straight Connector 582"/>
          <p:cNvCxnSpPr>
            <a:stCxn id="303" idx="2"/>
          </p:cNvCxnSpPr>
          <p:nvPr/>
        </p:nvCxnSpPr>
        <p:spPr bwMode="auto">
          <a:xfrm flipH="1">
            <a:off x="8351832" y="4064001"/>
            <a:ext cx="258771" cy="1385426"/>
          </a:xfrm>
          <a:prstGeom prst="line">
            <a:avLst/>
          </a:prstGeom>
          <a:noFill/>
          <a:ln w="15875" cap="flat" cmpd="sng" algn="ctr">
            <a:solidFill>
              <a:schemeClr val="tx1"/>
            </a:solidFill>
            <a:prstDash val="solid"/>
            <a:round/>
            <a:headEnd type="none" w="med" len="med"/>
            <a:tailEnd type="none" w="med" len="med"/>
          </a:ln>
          <a:effectLst/>
        </p:spPr>
      </p:cxnSp>
      <p:pic>
        <p:nvPicPr>
          <p:cNvPr id="586" name="Picture 585" descr="logo-finca.gif"/>
          <p:cNvPicPr>
            <a:picLocks noChangeAspect="1"/>
          </p:cNvPicPr>
          <p:nvPr/>
        </p:nvPicPr>
        <p:blipFill>
          <a:blip r:embed="rId475" cstate="print"/>
          <a:stretch>
            <a:fillRect/>
          </a:stretch>
        </p:blipFill>
        <p:spPr>
          <a:xfrm>
            <a:off x="1994113" y="1222350"/>
            <a:ext cx="1254978" cy="395591"/>
          </a:xfrm>
          <a:prstGeom prst="rect">
            <a:avLst/>
          </a:prstGeom>
        </p:spPr>
      </p:pic>
      <p:pic>
        <p:nvPicPr>
          <p:cNvPr id="587" name="Picture 586" descr="logo.png"/>
          <p:cNvPicPr>
            <a:picLocks noChangeAspect="1"/>
          </p:cNvPicPr>
          <p:nvPr/>
        </p:nvPicPr>
        <p:blipFill>
          <a:blip r:embed="rId476" cstate="print"/>
          <a:stretch>
            <a:fillRect/>
          </a:stretch>
        </p:blipFill>
        <p:spPr>
          <a:xfrm>
            <a:off x="4166889" y="5441716"/>
            <a:ext cx="1913710" cy="267029"/>
          </a:xfrm>
          <a:prstGeom prst="rect">
            <a:avLst/>
          </a:prstGeom>
        </p:spPr>
      </p:pic>
      <p:cxnSp>
        <p:nvCxnSpPr>
          <p:cNvPr id="588" name="Straight Connector 587"/>
          <p:cNvCxnSpPr/>
          <p:nvPr/>
        </p:nvCxnSpPr>
        <p:spPr bwMode="auto">
          <a:xfrm flipH="1">
            <a:off x="5511008" y="3681414"/>
            <a:ext cx="754461" cy="1698471"/>
          </a:xfrm>
          <a:prstGeom prst="line">
            <a:avLst/>
          </a:prstGeom>
          <a:noFill/>
          <a:ln w="15875" cap="flat" cmpd="sng" algn="ctr">
            <a:solidFill>
              <a:schemeClr val="tx1"/>
            </a:solidFill>
            <a:prstDash val="solid"/>
            <a:round/>
            <a:headEnd type="none" w="med" len="med"/>
            <a:tailEnd type="none" w="med" len="med"/>
          </a:ln>
          <a:effectLst/>
        </p:spPr>
      </p:cxnSp>
      <p:sp>
        <p:nvSpPr>
          <p:cNvPr id="590" name="Rectangle 485"/>
          <p:cNvSpPr>
            <a:spLocks noChangeArrowheads="1"/>
          </p:cNvSpPr>
          <p:nvPr/>
        </p:nvSpPr>
        <p:spPr bwMode="auto">
          <a:xfrm>
            <a:off x="4962875" y="5779781"/>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(Africa)</a:t>
            </a:r>
            <a:endParaRPr lang="en-US" dirty="0">
              <a:latin typeface="Arial" pitchFamily="34" charset="0"/>
              <a:cs typeface="Arial" pitchFamily="34" charset="0"/>
            </a:endParaRPr>
          </a:p>
        </p:txBody>
      </p:sp>
      <p:sp>
        <p:nvSpPr>
          <p:cNvPr id="591" name="Rectangle 485"/>
          <p:cNvSpPr>
            <a:spLocks noChangeArrowheads="1"/>
          </p:cNvSpPr>
          <p:nvPr/>
        </p:nvSpPr>
        <p:spPr bwMode="auto">
          <a:xfrm>
            <a:off x="2355849" y="1683822"/>
            <a:ext cx="5326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(World)</a:t>
            </a:r>
            <a:endParaRPr lang="en-US" dirty="0">
              <a:latin typeface="Arial" pitchFamily="34" charset="0"/>
              <a:cs typeface="Arial" pitchFamily="34" charset="0"/>
            </a:endParaRPr>
          </a:p>
        </p:txBody>
      </p:sp>
      <p:pic>
        <p:nvPicPr>
          <p:cNvPr id="592" name="Picture 591" descr="logo_en.png"/>
          <p:cNvPicPr>
            <a:picLocks noChangeAspect="1"/>
          </p:cNvPicPr>
          <p:nvPr/>
        </p:nvPicPr>
        <p:blipFill>
          <a:blip r:embed="rId477" cstate="print"/>
          <a:stretch>
            <a:fillRect/>
          </a:stretch>
        </p:blipFill>
        <p:spPr>
          <a:xfrm>
            <a:off x="3800324" y="1225652"/>
            <a:ext cx="1874197" cy="330741"/>
          </a:xfrm>
          <a:prstGeom prst="rect">
            <a:avLst/>
          </a:prstGeom>
        </p:spPr>
      </p:pic>
      <p:sp>
        <p:nvSpPr>
          <p:cNvPr id="791" name="Rectangle 485"/>
          <p:cNvSpPr>
            <a:spLocks noChangeArrowheads="1"/>
          </p:cNvSpPr>
          <p:nvPr/>
        </p:nvSpPr>
        <p:spPr bwMode="auto">
          <a:xfrm>
            <a:off x="4542632" y="1594922"/>
            <a:ext cx="5326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(World)</a:t>
            </a:r>
            <a:endParaRPr lang="en-US" dirty="0">
              <a:latin typeface="Arial" pitchFamily="34" charset="0"/>
              <a:cs typeface="Arial" pitchFamily="34" charset="0"/>
            </a:endParaRPr>
          </a:p>
        </p:txBody>
      </p:sp>
      <p:pic>
        <p:nvPicPr>
          <p:cNvPr id="539" name="Picture 16"/>
          <p:cNvPicPr>
            <a:picLocks noChangeAspect="1" noChangeArrowheads="1"/>
          </p:cNvPicPr>
          <p:nvPr/>
        </p:nvPicPr>
        <p:blipFill>
          <a:blip r:embed="rId478">
            <a:extLst>
              <a:ext uri="{28A0092B-C50C-407E-A947-70E740481C1C}">
                <a14:useLocalDpi xmlns:a14="http://schemas.microsoft.com/office/drawing/2010/main" val="0"/>
              </a:ext>
            </a:extLst>
          </a:blip>
          <a:srcRect/>
          <a:stretch>
            <a:fillRect/>
          </a:stretch>
        </p:blipFill>
        <p:spPr bwMode="auto">
          <a:xfrm>
            <a:off x="8543928" y="1098689"/>
            <a:ext cx="1522809" cy="59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3" name="Rectangle 485"/>
          <p:cNvSpPr>
            <a:spLocks noChangeArrowheads="1"/>
          </p:cNvSpPr>
          <p:nvPr/>
        </p:nvSpPr>
        <p:spPr bwMode="auto">
          <a:xfrm>
            <a:off x="9064592" y="1731448"/>
            <a:ext cx="5326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(World)</a:t>
            </a:r>
            <a:endParaRPr lang="en-US" dirty="0">
              <a:latin typeface="Arial" pitchFamily="34" charset="0"/>
              <a:cs typeface="Arial" pitchFamily="34" charset="0"/>
            </a:endParaRPr>
          </a:p>
        </p:txBody>
      </p:sp>
      <p:pic>
        <p:nvPicPr>
          <p:cNvPr id="541" name="Picture 17"/>
          <p:cNvPicPr>
            <a:picLocks noChangeAspect="1" noChangeArrowheads="1"/>
          </p:cNvPicPr>
          <p:nvPr/>
        </p:nvPicPr>
        <p:blipFill>
          <a:blip r:embed="rId479">
            <a:extLst>
              <a:ext uri="{28A0092B-C50C-407E-A947-70E740481C1C}">
                <a14:useLocalDpi xmlns:a14="http://schemas.microsoft.com/office/drawing/2010/main" val="0"/>
              </a:ext>
            </a:extLst>
          </a:blip>
          <a:srcRect/>
          <a:stretch>
            <a:fillRect/>
          </a:stretch>
        </p:blipFill>
        <p:spPr bwMode="auto">
          <a:xfrm>
            <a:off x="6234115" y="5285876"/>
            <a:ext cx="1399157" cy="38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6" name="Rectangle 485"/>
          <p:cNvSpPr>
            <a:spLocks noChangeArrowheads="1"/>
          </p:cNvSpPr>
          <p:nvPr/>
        </p:nvSpPr>
        <p:spPr bwMode="auto">
          <a:xfrm>
            <a:off x="6421788" y="5670644"/>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(Africa)</a:t>
            </a:r>
            <a:endParaRPr lang="en-US" dirty="0">
              <a:latin typeface="Arial" pitchFamily="34" charset="0"/>
              <a:cs typeface="Arial" pitchFamily="34" charset="0"/>
            </a:endParaRPr>
          </a:p>
        </p:txBody>
      </p:sp>
      <p:cxnSp>
        <p:nvCxnSpPr>
          <p:cNvPr id="798" name="Straight Connector 797"/>
          <p:cNvCxnSpPr>
            <a:stCxn id="477" idx="0"/>
          </p:cNvCxnSpPr>
          <p:nvPr/>
        </p:nvCxnSpPr>
        <p:spPr bwMode="auto">
          <a:xfrm>
            <a:off x="6444457" y="4289427"/>
            <a:ext cx="261144" cy="1160001"/>
          </a:xfrm>
          <a:prstGeom prst="line">
            <a:avLst/>
          </a:prstGeom>
          <a:noFill/>
          <a:ln w="15875" cap="flat" cmpd="sng" algn="ctr">
            <a:solidFill>
              <a:schemeClr val="tx1"/>
            </a:solidFill>
            <a:prstDash val="solid"/>
            <a:round/>
            <a:headEnd type="none" w="med" len="med"/>
            <a:tailEnd type="none" w="med" len="med"/>
          </a:ln>
          <a:effectLst/>
        </p:spPr>
      </p:cxnSp>
      <p:pic>
        <p:nvPicPr>
          <p:cNvPr id="548" name="Picture 18"/>
          <p:cNvPicPr>
            <a:picLocks noChangeAspect="1" noChangeArrowheads="1"/>
          </p:cNvPicPr>
          <p:nvPr/>
        </p:nvPicPr>
        <p:blipFill>
          <a:blip r:embed="rId480">
            <a:extLst>
              <a:ext uri="{28A0092B-C50C-407E-A947-70E740481C1C}">
                <a14:useLocalDpi xmlns:a14="http://schemas.microsoft.com/office/drawing/2010/main" val="0"/>
              </a:ext>
            </a:extLst>
          </a:blip>
          <a:srcRect/>
          <a:stretch>
            <a:fillRect/>
          </a:stretch>
        </p:blipFill>
        <p:spPr bwMode="auto">
          <a:xfrm>
            <a:off x="5974557" y="3448845"/>
            <a:ext cx="948866"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2" name="Rectangle 485"/>
          <p:cNvSpPr>
            <a:spLocks noChangeArrowheads="1"/>
          </p:cNvSpPr>
          <p:nvPr/>
        </p:nvSpPr>
        <p:spPr bwMode="auto">
          <a:xfrm>
            <a:off x="6162454" y="4017235"/>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(Africa)</a:t>
            </a:r>
            <a:endParaRPr lang="en-US" dirty="0">
              <a:latin typeface="Arial" pitchFamily="34" charset="0"/>
              <a:cs typeface="Arial" pitchFamily="34" charset="0"/>
            </a:endParaRPr>
          </a:p>
        </p:txBody>
      </p:sp>
      <p:sp>
        <p:nvSpPr>
          <p:cNvPr id="804" name="Rectangle 485"/>
          <p:cNvSpPr>
            <a:spLocks noChangeArrowheads="1"/>
          </p:cNvSpPr>
          <p:nvPr/>
        </p:nvSpPr>
        <p:spPr bwMode="auto">
          <a:xfrm>
            <a:off x="9288731" y="5097463"/>
            <a:ext cx="8159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(Cambodia)</a:t>
            </a:r>
            <a:endParaRPr lang="en-US" dirty="0">
              <a:latin typeface="Arial" pitchFamily="34" charset="0"/>
              <a:cs typeface="Arial" pitchFamily="34" charset="0"/>
            </a:endParaRPr>
          </a:p>
        </p:txBody>
      </p:sp>
      <p:cxnSp>
        <p:nvCxnSpPr>
          <p:cNvPr id="808" name="Straight Connector 807"/>
          <p:cNvCxnSpPr>
            <a:stCxn id="4123" idx="1"/>
          </p:cNvCxnSpPr>
          <p:nvPr/>
        </p:nvCxnSpPr>
        <p:spPr bwMode="auto">
          <a:xfrm flipH="1">
            <a:off x="8181544" y="2280817"/>
            <a:ext cx="219984" cy="238549"/>
          </a:xfrm>
          <a:prstGeom prst="line">
            <a:avLst/>
          </a:prstGeom>
          <a:noFill/>
          <a:ln w="15875" cap="flat" cmpd="sng" algn="ctr">
            <a:solidFill>
              <a:schemeClr val="tx1"/>
            </a:solidFill>
            <a:prstDash val="solid"/>
            <a:round/>
            <a:headEnd type="none" w="med" len="med"/>
            <a:tailEnd type="none" w="med" len="med"/>
          </a:ln>
          <a:effectLst/>
        </p:spPr>
      </p:cxnSp>
      <p:cxnSp>
        <p:nvCxnSpPr>
          <p:cNvPr id="811" name="Straight Connector 810"/>
          <p:cNvCxnSpPr/>
          <p:nvPr/>
        </p:nvCxnSpPr>
        <p:spPr bwMode="auto">
          <a:xfrm flipH="1" flipV="1">
            <a:off x="8400597" y="2967038"/>
            <a:ext cx="288587" cy="127000"/>
          </a:xfrm>
          <a:prstGeom prst="line">
            <a:avLst/>
          </a:prstGeom>
          <a:noFill/>
          <a:ln w="15875" cap="flat" cmpd="sng" algn="ctr">
            <a:solidFill>
              <a:schemeClr val="tx1"/>
            </a:solidFill>
            <a:prstDash val="solid"/>
            <a:round/>
            <a:headEnd type="none" w="med" len="med"/>
            <a:tailEnd type="none" w="med" len="med"/>
          </a:ln>
          <a:effectLst/>
        </p:spPr>
      </p:cxnSp>
      <p:sp>
        <p:nvSpPr>
          <p:cNvPr id="813" name="Rectangle 485"/>
          <p:cNvSpPr>
            <a:spLocks noChangeArrowheads="1"/>
          </p:cNvSpPr>
          <p:nvPr/>
        </p:nvSpPr>
        <p:spPr bwMode="auto">
          <a:xfrm>
            <a:off x="8853284" y="3455988"/>
            <a:ext cx="4648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srgbClr val="014C6D"/>
                </a:solidFill>
                <a:latin typeface="Trebuchet MS" pitchFamily="34" charset="0"/>
                <a:cs typeface="Arial" pitchFamily="34" charset="0"/>
              </a:rPr>
              <a:t>(India)</a:t>
            </a:r>
            <a:endParaRPr lang="en-US" dirty="0">
              <a:latin typeface="Arial" pitchFamily="34" charset="0"/>
              <a:cs typeface="Arial" pitchFamily="34" charset="0"/>
            </a:endParaRPr>
          </a:p>
        </p:txBody>
      </p:sp>
      <p:sp>
        <p:nvSpPr>
          <p:cNvPr id="815" name="Slide Number Placeholder 7"/>
          <p:cNvSpPr>
            <a:spLocks noGrp="1"/>
          </p:cNvSpPr>
          <p:nvPr>
            <p:ph type="sldNum" sz="quarter" idx="4294967295"/>
          </p:nvPr>
        </p:nvSpPr>
        <p:spPr>
          <a:xfrm>
            <a:off x="5156201" y="6435725"/>
            <a:ext cx="1884363" cy="279400"/>
          </a:xfrm>
          <a:prstGeom prst="rect">
            <a:avLst/>
          </a:prstGeom>
        </p:spPr>
        <p:txBody>
          <a:bodyPr/>
          <a:lstStyle/>
          <a:p>
            <a:pPr algn="ctr">
              <a:defRPr/>
            </a:pPr>
            <a:fld id="{8F902B73-227A-4CE1-BFCF-219CA7647B63}" type="slidenum">
              <a:rPr lang="en-US" sz="1100">
                <a:solidFill>
                  <a:schemeClr val="bg1"/>
                </a:solidFill>
              </a:rPr>
              <a:pPr algn="ctr">
                <a:defRPr/>
              </a:pPr>
              <a:t>9</a:t>
            </a:fld>
            <a:endParaRPr lang="en-US" sz="1100" dirty="0">
              <a:solidFill>
                <a:schemeClr val="bg1"/>
              </a:solidFill>
            </a:endParaRPr>
          </a:p>
        </p:txBody>
      </p:sp>
      <p:sp>
        <p:nvSpPr>
          <p:cNvPr id="530" name="Subtitle 2"/>
          <p:cNvSpPr txBox="1">
            <a:spLocks/>
          </p:cNvSpPr>
          <p:nvPr/>
        </p:nvSpPr>
        <p:spPr>
          <a:xfrm>
            <a:off x="8547100" y="0"/>
            <a:ext cx="2120888" cy="196360"/>
          </a:xfrm>
          <a:prstGeom prst="rect">
            <a:avLst/>
          </a:prstGeom>
          <a:solidFill>
            <a:srgbClr val="DDDDDD">
              <a:alpha val="69804"/>
            </a:srgbClr>
          </a:solidFill>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kern="0" dirty="0">
                <a:solidFill>
                  <a:srgbClr val="002448"/>
                </a:solidFill>
                <a:latin typeface="+mj-lt"/>
              </a:rPr>
              <a:t>Core Team and IFC Track Record</a:t>
            </a:r>
            <a:endParaRPr lang="ru-RU" sz="1000" kern="0" dirty="0">
              <a:solidFill>
                <a:srgbClr val="002448"/>
              </a:solidFill>
              <a:latin typeface="+mj-lt"/>
            </a:endParaRPr>
          </a:p>
        </p:txBody>
      </p:sp>
      <p:sp>
        <p:nvSpPr>
          <p:cNvPr id="531" name="Subtitle 2"/>
          <p:cNvSpPr txBox="1">
            <a:spLocks/>
          </p:cNvSpPr>
          <p:nvPr/>
        </p:nvSpPr>
        <p:spPr bwMode="auto">
          <a:xfrm>
            <a:off x="8255071" y="-4808"/>
            <a:ext cx="292608" cy="201168"/>
          </a:xfrm>
          <a:prstGeom prst="rect">
            <a:avLst/>
          </a:prstGeom>
          <a:solidFill>
            <a:srgbClr val="014C6D"/>
          </a:solidFill>
          <a:ln w="9525">
            <a:noFill/>
            <a:miter lim="800000"/>
            <a:headEnd/>
            <a:tailEnd/>
          </a:ln>
        </p:spPr>
        <p:txBody>
          <a:bodyPr anchor="ctr"/>
          <a:lstStyle/>
          <a:p>
            <a:pPr algn="ctr">
              <a:defRPr/>
            </a:pPr>
            <a:r>
              <a:rPr lang="en-US" sz="1000" kern="0" dirty="0">
                <a:solidFill>
                  <a:sysClr val="window" lastClr="FFFFFF"/>
                </a:solidFill>
                <a:latin typeface="+mj-lt"/>
                <a:cs typeface="Times New Roman" pitchFamily="18" charset="0"/>
              </a:rPr>
              <a:t>IV</a:t>
            </a:r>
            <a:endParaRPr lang="ru-RU" sz="1000" kern="0" dirty="0">
              <a:solidFill>
                <a:sysClr val="window" lastClr="FFFFFF"/>
              </a:solidFill>
              <a:latin typeface="+mj-lt"/>
              <a:cs typeface="Times New Roman" pitchFamily="18" charset="0"/>
            </a:endParaRPr>
          </a:p>
        </p:txBody>
      </p:sp>
    </p:spTree>
    <p:extLst>
      <p:ext uri="{BB962C8B-B14F-4D97-AF65-F5344CB8AC3E}">
        <p14:creationId xmlns:p14="http://schemas.microsoft.com/office/powerpoint/2010/main" val="1634209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1487</TotalTime>
  <Words>2865</Words>
  <Application>Microsoft Office PowerPoint</Application>
  <PresentationFormat>Widescreen</PresentationFormat>
  <Paragraphs>570</Paragraphs>
  <Slides>35</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ＭＳ Ｐゴシック</vt:lpstr>
      <vt:lpstr>ＭＳ Ｐゴシック</vt:lpstr>
      <vt:lpstr>Andes ExtraLight</vt:lpstr>
      <vt:lpstr>Arial</vt:lpstr>
      <vt:lpstr>Arial </vt:lpstr>
      <vt:lpstr>Arial Narrow</vt:lpstr>
      <vt:lpstr>Calibri</vt:lpstr>
      <vt:lpstr>Calibri Light</vt:lpstr>
      <vt:lpstr>Georgia</vt:lpstr>
      <vt:lpstr>Gill Sans MT</vt:lpstr>
      <vt:lpstr>Tahoma</vt:lpstr>
      <vt:lpstr>Times New Roman</vt:lpstr>
      <vt:lpstr>Trebuchet MS</vt:lpstr>
      <vt:lpstr>Tw Cen MT Condensed</vt:lpstr>
      <vt:lpstr>Wingdings</vt:lpstr>
      <vt:lpstr>ZapfDingbats</vt:lpstr>
      <vt:lpstr>ヒラギノ角ゴ Pro W3</vt:lpstr>
      <vt:lpstr>Office Theme</vt:lpstr>
      <vt:lpstr>IFC BANK Advisory Services</vt:lpstr>
      <vt:lpstr>Why IFC provides Advisory Services to FIs?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Client Engagement Examples</vt:lpstr>
      <vt:lpstr>PowerPoint Presentation</vt:lpstr>
      <vt:lpstr>PowerPoint Presentation</vt:lpstr>
      <vt:lpstr>Agenda</vt:lpstr>
      <vt:lpstr>PowerPoint Presentation</vt:lpstr>
      <vt:lpstr>The range of Strategic Objectives served by Digital Financial Services are:</vt:lpstr>
      <vt:lpstr>Expansion - Odea Bank: The New Entrant in Turkey</vt:lpstr>
      <vt:lpstr>PowerPoint Presentation</vt:lpstr>
      <vt:lpstr>PowerPoint Presentation</vt:lpstr>
      <vt:lpstr>Cost savings by lowering transactional costs</vt:lpstr>
      <vt:lpstr>A whole new approach to credit – Big Data</vt:lpstr>
      <vt:lpstr>Data and advanced analytics can save between 15% and 30% of costs</vt:lpstr>
      <vt:lpstr>Who’s already using them?</vt:lpstr>
      <vt:lpstr>Remember  – DFS IS NOT about technology</vt:lpstr>
      <vt:lpstr>DFS – The Global Landscape</vt:lpstr>
      <vt:lpstr>PowerPoint Presentation</vt:lpstr>
      <vt:lpstr>Digital Financial Services - ALREADY a Global Trend</vt:lpstr>
      <vt:lpstr>STATE OF THE GLOBAL MOBILE MONEY INDUSTRY</vt:lpstr>
      <vt:lpstr>The Uzbek DFS Market</vt:lpstr>
      <vt:lpstr>PowerPoint Presentation</vt:lpstr>
      <vt:lpstr>PowerPoint Presentation</vt:lpstr>
      <vt:lpstr>IFC’s next steps in Uzbekistan</vt:lpstr>
      <vt:lpstr>PowerPoint Presentation</vt:lpstr>
      <vt:lpstr>PowerPoint Presentation</vt:lpstr>
      <vt:lpstr>PowerPoint Presentation</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Lake</dc:creator>
  <cp:lastModifiedBy>Kaiser H. Naseem</cp:lastModifiedBy>
  <cp:revision>87</cp:revision>
  <dcterms:created xsi:type="dcterms:W3CDTF">2015-10-21T08:20:48Z</dcterms:created>
  <dcterms:modified xsi:type="dcterms:W3CDTF">2015-11-25T13:00:13Z</dcterms:modified>
</cp:coreProperties>
</file>